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729" autoAdjust="0"/>
  </p:normalViewPr>
  <p:slideViewPr>
    <p:cSldViewPr>
      <p:cViewPr varScale="1">
        <p:scale>
          <a:sx n="66" d="100"/>
          <a:sy n="66" d="100"/>
        </p:scale>
        <p:origin x="5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C469-F5DD-482A-96F8-9667986EBC9E}" type="datetimeFigureOut">
              <a:rPr lang="zh-TW" altLang="en-US" smtClean="0"/>
              <a:pPr/>
              <a:t>2015/10/28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B34B8-D535-4F18-8E04-CC9CB278D7B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C469-F5DD-482A-96F8-9667986EBC9E}" type="datetimeFigureOut">
              <a:rPr lang="zh-TW" altLang="en-US" smtClean="0"/>
              <a:pPr/>
              <a:t>2015/10/28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B34B8-D535-4F18-8E04-CC9CB278D7B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C469-F5DD-482A-96F8-9667986EBC9E}" type="datetimeFigureOut">
              <a:rPr lang="zh-TW" altLang="en-US" smtClean="0"/>
              <a:pPr/>
              <a:t>2015/10/28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B34B8-D535-4F18-8E04-CC9CB278D7B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C469-F5DD-482A-96F8-9667986EBC9E}" type="datetimeFigureOut">
              <a:rPr lang="zh-TW" altLang="en-US" smtClean="0"/>
              <a:pPr/>
              <a:t>2015/10/28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B34B8-D535-4F18-8E04-CC9CB278D7B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C469-F5DD-482A-96F8-9667986EBC9E}" type="datetimeFigureOut">
              <a:rPr lang="zh-TW" altLang="en-US" smtClean="0"/>
              <a:pPr/>
              <a:t>2015/10/28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B34B8-D535-4F18-8E04-CC9CB278D7B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C469-F5DD-482A-96F8-9667986EBC9E}" type="datetimeFigureOut">
              <a:rPr lang="zh-TW" altLang="en-US" smtClean="0"/>
              <a:pPr/>
              <a:t>2015/10/28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B34B8-D535-4F18-8E04-CC9CB278D7B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C469-F5DD-482A-96F8-9667986EBC9E}" type="datetimeFigureOut">
              <a:rPr lang="zh-TW" altLang="en-US" smtClean="0"/>
              <a:pPr/>
              <a:t>2015/10/28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B34B8-D535-4F18-8E04-CC9CB278D7B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C469-F5DD-482A-96F8-9667986EBC9E}" type="datetimeFigureOut">
              <a:rPr lang="zh-TW" altLang="en-US" smtClean="0"/>
              <a:pPr/>
              <a:t>2015/10/28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B34B8-D535-4F18-8E04-CC9CB278D7B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C469-F5DD-482A-96F8-9667986EBC9E}" type="datetimeFigureOut">
              <a:rPr lang="zh-TW" altLang="en-US" smtClean="0"/>
              <a:pPr/>
              <a:t>2015/10/28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B34B8-D535-4F18-8E04-CC9CB278D7B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C469-F5DD-482A-96F8-9667986EBC9E}" type="datetimeFigureOut">
              <a:rPr lang="zh-TW" altLang="en-US" smtClean="0"/>
              <a:pPr/>
              <a:t>2015/10/28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B34B8-D535-4F18-8E04-CC9CB278D7B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C469-F5DD-482A-96F8-9667986EBC9E}" type="datetimeFigureOut">
              <a:rPr lang="zh-TW" altLang="en-US" smtClean="0"/>
              <a:pPr/>
              <a:t>2015/10/28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B34B8-D535-4F18-8E04-CC9CB278D7B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>
                <a:alpha val="0"/>
              </a:srgbClr>
            </a:gs>
            <a:gs pos="25000">
              <a:srgbClr val="21D6E0"/>
            </a:gs>
            <a:gs pos="75000">
              <a:srgbClr val="0087E6">
                <a:alpha val="50000"/>
              </a:srgbClr>
            </a:gs>
            <a:gs pos="100000">
              <a:srgbClr val="005CBF">
                <a:alpha val="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6C469-F5DD-482A-96F8-9667986EBC9E}" type="datetimeFigureOut">
              <a:rPr lang="zh-TW" altLang="en-US" smtClean="0"/>
              <a:pPr/>
              <a:t>2015/10/28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B34B8-D535-4F18-8E04-CC9CB278D7B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214282" y="857232"/>
            <a:ext cx="871540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500" dirty="0" smtClean="0">
                <a:solidFill>
                  <a:schemeClr val="accent2"/>
                </a:solidFill>
              </a:rPr>
              <a:t>  太 陽 能 地 震 防 災 自 動 開 啟 門 </a:t>
            </a:r>
            <a:endParaRPr lang="zh-TW" altLang="en-US" sz="4500" dirty="0">
              <a:solidFill>
                <a:schemeClr val="accent2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643042" y="1928802"/>
            <a:ext cx="55721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                       </a:t>
            </a:r>
            <a:r>
              <a:rPr lang="zh-TW" altLang="en-US" sz="4500" dirty="0" smtClean="0"/>
              <a:t>作者</a:t>
            </a:r>
            <a:r>
              <a:rPr lang="en-US" altLang="zh-TW" sz="4500" dirty="0" smtClean="0"/>
              <a:t>:</a:t>
            </a:r>
            <a:r>
              <a:rPr lang="zh-TW" altLang="en-US" sz="4500" dirty="0" smtClean="0"/>
              <a:t> 黃澍耀</a:t>
            </a:r>
            <a:endParaRPr lang="en-US" altLang="zh-TW" sz="4500" dirty="0"/>
          </a:p>
          <a:p>
            <a:r>
              <a:rPr lang="zh-TW" altLang="en-US" sz="4500" dirty="0" smtClean="0"/>
              <a:t>                    梁俊凱</a:t>
            </a:r>
            <a:endParaRPr lang="en-US" altLang="zh-TW" sz="4500" dirty="0" smtClean="0"/>
          </a:p>
          <a:p>
            <a:r>
              <a:rPr lang="zh-TW" altLang="en-US" sz="4500" dirty="0" smtClean="0"/>
              <a:t>                    陸正豪</a:t>
            </a:r>
            <a:endParaRPr lang="en-US" altLang="zh-TW" sz="4500" dirty="0"/>
          </a:p>
          <a:p>
            <a:r>
              <a:rPr lang="zh-TW" altLang="en-US" sz="4500" dirty="0" smtClean="0"/>
              <a:t>                    黃耀霆</a:t>
            </a:r>
            <a:endParaRPr lang="en-US" altLang="zh-TW" sz="4500" dirty="0"/>
          </a:p>
          <a:p>
            <a:r>
              <a:rPr lang="zh-TW" altLang="en-US" sz="4500" dirty="0" smtClean="0"/>
              <a:t>指導老師</a:t>
            </a:r>
            <a:r>
              <a:rPr lang="en-US" altLang="zh-TW" sz="4500" dirty="0" smtClean="0"/>
              <a:t>:</a:t>
            </a:r>
            <a:r>
              <a:rPr lang="zh-TW" altLang="en-US" sz="4500" dirty="0" smtClean="0"/>
              <a:t>張舜治老師</a:t>
            </a:r>
            <a:endParaRPr lang="en-US" altLang="zh-TW" sz="4500" dirty="0" smtClean="0"/>
          </a:p>
          <a:p>
            <a:r>
              <a:rPr lang="zh-TW" altLang="en-US" sz="4500" dirty="0"/>
              <a:t> </a:t>
            </a:r>
            <a:r>
              <a:rPr lang="zh-TW" altLang="en-US" sz="4500" dirty="0" smtClean="0"/>
              <a:t>                  蔡秀枝老師</a:t>
            </a:r>
            <a:endParaRPr lang="zh-TW" altLang="en-US" sz="4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3071802" y="285728"/>
            <a:ext cx="2207656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500" dirty="0" smtClean="0"/>
              <a:t>1</a:t>
            </a:r>
            <a:r>
              <a:rPr lang="zh-TW" altLang="en-US" sz="4500" dirty="0" smtClean="0"/>
              <a:t>、動機</a:t>
            </a:r>
            <a:endParaRPr lang="zh-TW" altLang="en-US" sz="45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571472" y="1285860"/>
            <a:ext cx="764383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en-US" sz="2400" dirty="0" smtClean="0"/>
              <a:t>由 於 看 到 之 前 台 灣 的 </a:t>
            </a:r>
            <a:r>
              <a:rPr lang="en-US" sz="2400" dirty="0" smtClean="0"/>
              <a:t>9 2 1 </a:t>
            </a:r>
            <a:r>
              <a:rPr lang="zh-TW" altLang="en-US" sz="2400" dirty="0" smtClean="0"/>
              <a:t>大 地 震，使 台 灣 地 區 受 到 嚴 重 的 影 響，死 傷 無 數；又 看 到 了 日 本 的 </a:t>
            </a:r>
            <a:r>
              <a:rPr lang="en-US" sz="2400" dirty="0" smtClean="0"/>
              <a:t>3 1 1 </a:t>
            </a:r>
            <a:r>
              <a:rPr lang="zh-TW" altLang="en-US" sz="2400" dirty="0" smtClean="0"/>
              <a:t>大 地 震，海 嘯 來 襲，使 核 電 廠 爆 炸，深 深 的 影 響 了 當 地，居 民 被 迫 搬 家，死 傷 也 是 難 以 估 計；在 這 兩 個 地 震 中，又 是 有 多 少 人 時 來 不 及 逃 生 而 喪 命 的 </a:t>
            </a:r>
            <a:r>
              <a:rPr lang="en-US" sz="2400" dirty="0" smtClean="0"/>
              <a:t>?</a:t>
            </a:r>
            <a:r>
              <a:rPr lang="zh-TW" altLang="en-US" sz="2400" dirty="0" smtClean="0"/>
              <a:t> 是 平 常 的 防 災 的 觀 念 不 是 很 好，還 是 我 們的 處 在 常 常 發 生 地 震 的 地 方，使 我 們 對 地 震 沒 感 覺 </a:t>
            </a:r>
            <a:r>
              <a:rPr lang="en-US" sz="2400" dirty="0" smtClean="0"/>
              <a:t>?</a:t>
            </a:r>
            <a:r>
              <a:rPr lang="zh-TW" altLang="en-US" sz="2400" dirty="0" smtClean="0"/>
              <a:t> 在 最 近 我 們 在 的 學 校 的 地 震 演 練 中，發 現 了 廁 所 旁 的 逃 生 門 是 關 的，而 且 很 難 打 開，到 了 真 的 需 要 使 用 的 時 候 才 發 現，就 已 經 來 不 及 了，為 了 避 免 同 樣 的 事 情 再 次 發 生，我 們 想 盡 早 的 把 地 震 門 做 出 來。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714612" y="428604"/>
            <a:ext cx="3361818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500" dirty="0" smtClean="0"/>
              <a:t>2</a:t>
            </a:r>
            <a:r>
              <a:rPr lang="zh-TW" altLang="en-US" sz="4500" dirty="0" smtClean="0"/>
              <a:t>、現況概述</a:t>
            </a:r>
            <a:endParaRPr lang="zh-TW" altLang="en-US" sz="45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179512" y="1500174"/>
            <a:ext cx="86409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/>
              <a:t>至 今，透 過 我 們 研 發 出 來 的 地 震 門，</a:t>
            </a:r>
            <a:r>
              <a:rPr lang="zh-TW" altLang="en-US" sz="2000" dirty="0" smtClean="0"/>
              <a:t>不僅 </a:t>
            </a:r>
            <a:r>
              <a:rPr lang="zh-TW" altLang="en-US" sz="2000" dirty="0" smtClean="0"/>
              <a:t>能 在 大 地 震 中 能 迅 速 的 逃 離 現 </a:t>
            </a:r>
            <a:r>
              <a:rPr lang="zh-TW" altLang="en-US" sz="2000" dirty="0" smtClean="0"/>
              <a:t>場，</a:t>
            </a:r>
            <a:r>
              <a:rPr lang="zh-TW" altLang="en-US" sz="2000" dirty="0" smtClean="0"/>
              <a:t>過 了 三 分 </a:t>
            </a:r>
            <a:r>
              <a:rPr lang="zh-TW" altLang="en-US" sz="2000" dirty="0" smtClean="0"/>
              <a:t>鐘 </a:t>
            </a:r>
            <a:r>
              <a:rPr lang="zh-TW" altLang="en-US" sz="2000" dirty="0" smtClean="0"/>
              <a:t>之 後，自然 也 就 靠 著 磁 力 來 讓 它 </a:t>
            </a:r>
            <a:r>
              <a:rPr lang="zh-TW" altLang="en-US" sz="2000" dirty="0" smtClean="0"/>
              <a:t>能關門</a:t>
            </a:r>
            <a:r>
              <a:rPr lang="zh-TW" altLang="en-US" sz="2000" dirty="0" smtClean="0"/>
              <a:t>，讓 在 </a:t>
            </a:r>
            <a:r>
              <a:rPr lang="zh-TW" altLang="en-US" sz="2000" dirty="0" smtClean="0"/>
              <a:t>危急 </a:t>
            </a:r>
            <a:r>
              <a:rPr lang="zh-TW" altLang="en-US" sz="2000" dirty="0" smtClean="0"/>
              <a:t>之 下，不 </a:t>
            </a:r>
            <a:r>
              <a:rPr lang="zh-TW" altLang="en-US" sz="2000" dirty="0" smtClean="0"/>
              <a:t>怕讓 </a:t>
            </a:r>
            <a:r>
              <a:rPr lang="zh-TW" altLang="en-US" sz="2000" dirty="0" smtClean="0"/>
              <a:t>小 偷 能 趁 機 而 入，另 外 在 平 時 也 會 利 用 太 陽 能 充 電，能 讓 電 池 保 持 著 滿 </a:t>
            </a:r>
            <a:r>
              <a:rPr lang="zh-TW" altLang="en-US" sz="2000" dirty="0" smtClean="0"/>
              <a:t>格  </a:t>
            </a:r>
            <a:r>
              <a:rPr lang="zh-TW" altLang="en-US" sz="2000" dirty="0" smtClean="0"/>
              <a:t>的，另 外 在 在 大 地 震 中，運 用 彈 簧 來 開 啟 門 鎖，這 些 的 好 方 法，是 為 了 解 </a:t>
            </a:r>
            <a:r>
              <a:rPr lang="zh-TW" altLang="en-US" sz="2000" dirty="0" smtClean="0"/>
              <a:t>決 </a:t>
            </a:r>
            <a:r>
              <a:rPr lang="zh-TW" altLang="en-US" sz="2000" dirty="0" smtClean="0"/>
              <a:t>目 前 的 門 鎖 問 題 ，以 必 免 門 鎖 在 劇 烈 的搖 晃 下，導 致 門 鎖 壞 掉，以 及 增 </a:t>
            </a:r>
            <a:r>
              <a:rPr lang="zh-TW" altLang="en-US" sz="2000" dirty="0" smtClean="0"/>
              <a:t>加 </a:t>
            </a:r>
            <a:r>
              <a:rPr lang="zh-TW" altLang="en-US" sz="2000" dirty="0" smtClean="0"/>
              <a:t>更 多 的 逃 生 出 口，例 如 </a:t>
            </a:r>
            <a:r>
              <a:rPr lang="en-US" altLang="zh-TW" sz="2000" dirty="0" smtClean="0"/>
              <a:t>:</a:t>
            </a:r>
            <a:r>
              <a:rPr lang="zh-TW" altLang="en-US" sz="2000" dirty="0" smtClean="0"/>
              <a:t> 鐵 卷 門、廁 所 旁 的 逃 生 門，以 上 的 方 法，都 是 為 了 </a:t>
            </a:r>
            <a:r>
              <a:rPr lang="zh-TW" altLang="en-US" sz="2000" dirty="0" smtClean="0"/>
              <a:t>必 </a:t>
            </a:r>
            <a:r>
              <a:rPr lang="zh-TW" altLang="en-US" sz="2000" dirty="0" smtClean="0"/>
              <a:t>免 這 些 事 情，所 發 明 出 來 的。</a:t>
            </a:r>
            <a:endParaRPr lang="zh-TW" altLang="en-US" sz="20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64" y="4209530"/>
            <a:ext cx="3995936" cy="26484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571736" y="714356"/>
            <a:ext cx="3938899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500" dirty="0" smtClean="0"/>
              <a:t>3</a:t>
            </a:r>
            <a:r>
              <a:rPr lang="zh-TW" altLang="en-US" sz="4500" dirty="0" smtClean="0"/>
              <a:t>、電磁鐵原理</a:t>
            </a:r>
            <a:endParaRPr lang="zh-TW" altLang="en-US" sz="45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179512" y="1571612"/>
            <a:ext cx="8568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1</a:t>
            </a:r>
            <a:r>
              <a:rPr lang="zh-TW" altLang="en-US" sz="2400" dirty="0" smtClean="0"/>
              <a:t>、當 直 流 電 通 過 導 體 時 會 產 生 磁 場，而 通 過 作 成 螺 線 管 的 導 體 時 則 會 產 生 類 似 棒 狀 磁 鐵 的 磁 場。在 螺 線 管 的 中 心 加 入 一 磁 性 物 質 則 此 磁 性 物 質 會 被 磁 化 而 達 到 加 強 磁 場 的 效 果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r>
              <a:rPr lang="en-US" altLang="zh-TW" sz="2400" dirty="0" smtClean="0"/>
              <a:t>2</a:t>
            </a:r>
            <a:r>
              <a:rPr lang="zh-TW" altLang="en-US" sz="2400" dirty="0" smtClean="0"/>
              <a:t>、電 磁 鐵 是 可 以 以 通 電 流 來 產 生 磁 力 的 裝 置，在 電 力 普 及 的 社 會 中 是 一 項 不 可 缺 少 的 工 具</a:t>
            </a:r>
          </a:p>
        </p:txBody>
      </p:sp>
      <p:pic>
        <p:nvPicPr>
          <p:cNvPr id="4098" name="Picture 2" descr="https://sp.yimg.com/xj/th?id=OIP.M71c57dfee7253e8f0b7e8b15c642761bH0&amp;pid=15.1&amp;P=0&amp;w=300&amp;h=3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5816" y="3909776"/>
            <a:ext cx="2857500" cy="2562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857488" y="642918"/>
            <a:ext cx="3938899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500" dirty="0" smtClean="0"/>
              <a:t>4</a:t>
            </a:r>
            <a:r>
              <a:rPr lang="zh-TW" altLang="en-US" sz="4500" dirty="0" smtClean="0"/>
              <a:t>、太陽能充電</a:t>
            </a:r>
            <a:endParaRPr lang="zh-TW" altLang="en-US" sz="45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251520" y="1643050"/>
            <a:ext cx="8496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2000" dirty="0" smtClean="0"/>
              <a:t>1</a:t>
            </a:r>
            <a:r>
              <a:rPr lang="zh-TW" altLang="en-US" sz="2000" dirty="0" smtClean="0"/>
              <a:t>、是指來自</a:t>
            </a:r>
            <a:r>
              <a:rPr lang="en-US" sz="2000" dirty="0" err="1" smtClean="0"/>
              <a:t>太陽輻射</a:t>
            </a:r>
            <a:r>
              <a:rPr lang="zh-TW" altLang="en-US" sz="2000" dirty="0" smtClean="0"/>
              <a:t>出的</a:t>
            </a:r>
            <a:r>
              <a:rPr lang="en-US" sz="2000" dirty="0" smtClean="0"/>
              <a:t>光</a:t>
            </a:r>
            <a:r>
              <a:rPr lang="zh-TW" altLang="en-US" sz="2000" dirty="0" smtClean="0"/>
              <a:t>和</a:t>
            </a:r>
            <a:r>
              <a:rPr lang="en-US" sz="2000" dirty="0" smtClean="0"/>
              <a:t>熱</a:t>
            </a:r>
            <a:r>
              <a:rPr lang="zh-TW" altLang="en-US" sz="2000" dirty="0" smtClean="0"/>
              <a:t>被不斷發展的一系列技術所利用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2000" dirty="0" smtClean="0"/>
              <a:t>2</a:t>
            </a:r>
            <a:r>
              <a:rPr lang="zh-TW" altLang="en-US" sz="2000" dirty="0" smtClean="0"/>
              <a:t>、太 陽 能 充 電 器 是 將 太 陽 能 轉 換 為 電 能 以 後 存 儲 在 蓄 電 池 裡 面</a:t>
            </a:r>
            <a:r>
              <a:rPr lang="zh-TW" altLang="en-US" sz="2000" dirty="0" smtClean="0"/>
              <a:t>，蓄 </a:t>
            </a:r>
            <a:r>
              <a:rPr lang="zh-TW" altLang="en-US" sz="2000" dirty="0" smtClean="0"/>
              <a:t>電 池 可 以 為 任 何 形 式 的 蓄 電 裝 置，一 般 由 太 陽 能 光 電 池，蓄 </a:t>
            </a:r>
            <a:r>
              <a:rPr lang="zh-TW" altLang="en-US" sz="2000" dirty="0" smtClean="0"/>
              <a:t>電 </a:t>
            </a:r>
            <a:r>
              <a:rPr lang="zh-TW" altLang="en-US" sz="2000" dirty="0" smtClean="0"/>
              <a:t>池，調  壓  元  件 三 個 部 分 組 成 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2000" dirty="0" smtClean="0"/>
              <a:t>3</a:t>
            </a:r>
            <a:r>
              <a:rPr lang="zh-TW" altLang="en-US" sz="2000" dirty="0" smtClean="0"/>
              <a:t>、蓄 電 池 主 要 為 鉛 酸 電 池、鋰 電 池、鎳  氫 電 池，負 載 可 以 是 手 機 </a:t>
            </a:r>
            <a:r>
              <a:rPr lang="zh-TW" altLang="en-US" sz="2000" dirty="0" smtClean="0"/>
              <a:t>等 </a:t>
            </a:r>
            <a:r>
              <a:rPr lang="zh-TW" altLang="en-US" sz="2000" dirty="0" smtClean="0"/>
              <a:t>數 碼 產 品，太 陽 能 手 機 充 電 器 的 原 理 的 將 太 陽 能 的 能 量 轉 換 為 </a:t>
            </a:r>
            <a:r>
              <a:rPr lang="zh-TW" altLang="en-US" sz="2000" dirty="0" smtClean="0"/>
              <a:t>電 </a:t>
            </a:r>
            <a:r>
              <a:rPr lang="zh-TW" altLang="en-US" sz="2000" dirty="0" smtClean="0"/>
              <a:t>能 存 儲 在 太 陽 能 手 機 充 電 器 的 內 置 電  池  裡，在 需 要 對 手 機 充 電 時。</a:t>
            </a:r>
            <a:endParaRPr lang="zh-TW" altLang="en-US" sz="2000" dirty="0"/>
          </a:p>
        </p:txBody>
      </p:sp>
      <p:pic>
        <p:nvPicPr>
          <p:cNvPr id="4" name="圖片 3" descr="「太陽能充電器」的圖片搜尋結果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832" y="4221088"/>
            <a:ext cx="221457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714612" y="500042"/>
            <a:ext cx="3829895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500" dirty="0" smtClean="0"/>
              <a:t>5</a:t>
            </a:r>
            <a:r>
              <a:rPr lang="zh-TW" altLang="en-US" sz="4500" dirty="0" smtClean="0"/>
              <a:t>、如何設計</a:t>
            </a:r>
            <a:r>
              <a:rPr lang="en-US" altLang="zh-TW" sz="4500" dirty="0" smtClean="0"/>
              <a:t>-1</a:t>
            </a:r>
            <a:endParaRPr lang="zh-TW" altLang="en-US" sz="45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1142976" y="1571612"/>
            <a:ext cx="7072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pic>
        <p:nvPicPr>
          <p:cNvPr id="7" name="圖片 6" descr="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7298"/>
            <a:ext cx="4211626" cy="2428892"/>
          </a:xfrm>
          <a:prstGeom prst="rect">
            <a:avLst/>
          </a:prstGeom>
        </p:spPr>
      </p:pic>
      <p:pic>
        <p:nvPicPr>
          <p:cNvPr id="8" name="圖片 7" descr="未命名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48" y="3357562"/>
            <a:ext cx="4857752" cy="2857496"/>
          </a:xfrm>
          <a:prstGeom prst="rect">
            <a:avLst/>
          </a:prstGeom>
        </p:spPr>
      </p:pic>
      <p:sp>
        <p:nvSpPr>
          <p:cNvPr id="11" name="文字方塊 10"/>
          <p:cNvSpPr txBox="1"/>
          <p:nvPr/>
        </p:nvSpPr>
        <p:spPr>
          <a:xfrm>
            <a:off x="4643438" y="135729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門鎖設計的放大</a:t>
            </a:r>
            <a:endParaRPr lang="zh-TW" altLang="en-US" dirty="0"/>
          </a:p>
        </p:txBody>
      </p:sp>
      <p:cxnSp>
        <p:nvCxnSpPr>
          <p:cNvPr id="13" name="直線單箭頭接點 12"/>
          <p:cNvCxnSpPr>
            <a:stCxn id="11" idx="1"/>
          </p:cNvCxnSpPr>
          <p:nvPr/>
        </p:nvCxnSpPr>
        <p:spPr>
          <a:xfrm rot="10800000" flipV="1">
            <a:off x="3714744" y="1541964"/>
            <a:ext cx="928694" cy="4582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/>
          <p:cNvSpPr txBox="1"/>
          <p:nvPr/>
        </p:nvSpPr>
        <p:spPr>
          <a:xfrm>
            <a:off x="5786446" y="278605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門和電路的設計</a:t>
            </a:r>
            <a:endParaRPr lang="zh-TW" altLang="en-US" dirty="0"/>
          </a:p>
        </p:txBody>
      </p:sp>
      <p:cxnSp>
        <p:nvCxnSpPr>
          <p:cNvPr id="17" name="直線單箭頭接點 16"/>
          <p:cNvCxnSpPr>
            <a:stCxn id="15" idx="2"/>
          </p:cNvCxnSpPr>
          <p:nvPr/>
        </p:nvCxnSpPr>
        <p:spPr>
          <a:xfrm rot="16200000" flipH="1">
            <a:off x="6456954" y="3385128"/>
            <a:ext cx="487924" cy="284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圖說文字 17"/>
          <p:cNvSpPr/>
          <p:nvPr/>
        </p:nvSpPr>
        <p:spPr>
          <a:xfrm>
            <a:off x="5357818" y="5715016"/>
            <a:ext cx="1285884" cy="642942"/>
          </a:xfrm>
          <a:prstGeom prst="wedgeRectCallout">
            <a:avLst>
              <a:gd name="adj1" fmla="val 18601"/>
              <a:gd name="adj2" fmla="val -1945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mtClean="0"/>
              <a:t>門鎖通電即可開啟</a:t>
            </a:r>
            <a:endParaRPr lang="zh-TW" altLang="en-US" dirty="0"/>
          </a:p>
        </p:txBody>
      </p:sp>
      <p:sp>
        <p:nvSpPr>
          <p:cNvPr id="19" name="矩形圖說文字 18"/>
          <p:cNvSpPr/>
          <p:nvPr/>
        </p:nvSpPr>
        <p:spPr>
          <a:xfrm>
            <a:off x="8001024" y="4786322"/>
            <a:ext cx="1142976" cy="642942"/>
          </a:xfrm>
          <a:prstGeom prst="wedgeRectCallout">
            <a:avLst>
              <a:gd name="adj1" fmla="val -71758"/>
              <a:gd name="adj2" fmla="val 540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太陽能充電裝置</a:t>
            </a:r>
            <a:endParaRPr lang="zh-TW" altLang="en-US" dirty="0"/>
          </a:p>
        </p:txBody>
      </p:sp>
      <p:sp>
        <p:nvSpPr>
          <p:cNvPr id="20" name="矩形圖說文字 19"/>
          <p:cNvSpPr/>
          <p:nvPr/>
        </p:nvSpPr>
        <p:spPr>
          <a:xfrm>
            <a:off x="7215206" y="3357562"/>
            <a:ext cx="1928794" cy="642942"/>
          </a:xfrm>
          <a:prstGeom prst="wedgeRectCallout">
            <a:avLst>
              <a:gd name="adj1" fmla="val -19655"/>
              <a:gd name="adj2" fmla="val 976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並聯，碰到其中一個即可通電</a:t>
            </a:r>
            <a:endParaRPr lang="zh-TW" altLang="en-US" dirty="0"/>
          </a:p>
        </p:txBody>
      </p:sp>
      <p:sp>
        <p:nvSpPr>
          <p:cNvPr id="21" name="矩形圖說文字 20"/>
          <p:cNvSpPr/>
          <p:nvPr/>
        </p:nvSpPr>
        <p:spPr>
          <a:xfrm>
            <a:off x="2571736" y="3643314"/>
            <a:ext cx="1214446" cy="500066"/>
          </a:xfrm>
          <a:prstGeom prst="wedgeRectCallout">
            <a:avLst>
              <a:gd name="adj1" fmla="val -30325"/>
              <a:gd name="adj2" fmla="val -839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太陽能板，</a:t>
            </a:r>
            <a:endParaRPr lang="zh-TW" altLang="en-US" dirty="0"/>
          </a:p>
        </p:txBody>
      </p:sp>
      <p:sp>
        <p:nvSpPr>
          <p:cNvPr id="22" name="矩形圖說文字 21"/>
          <p:cNvSpPr/>
          <p:nvPr/>
        </p:nvSpPr>
        <p:spPr>
          <a:xfrm>
            <a:off x="1000100" y="3214686"/>
            <a:ext cx="1071570" cy="2500330"/>
          </a:xfrm>
          <a:prstGeom prst="wedgeRectCallout">
            <a:avLst>
              <a:gd name="adj1" fmla="val 72589"/>
              <a:gd name="adj2" fmla="val -654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儲電的電池可以避免地震斷電導致門無法正常開啟開。</a:t>
            </a:r>
          </a:p>
          <a:p>
            <a:pPr algn="ctr"/>
            <a:endParaRPr lang="zh-TW" altLang="en-US" dirty="0"/>
          </a:p>
        </p:txBody>
      </p:sp>
      <p:sp>
        <p:nvSpPr>
          <p:cNvPr id="23" name="矩形圖說文字 22"/>
          <p:cNvSpPr/>
          <p:nvPr/>
        </p:nvSpPr>
        <p:spPr>
          <a:xfrm>
            <a:off x="0" y="785794"/>
            <a:ext cx="2643174" cy="642942"/>
          </a:xfrm>
          <a:prstGeom prst="wedgeRectCallout">
            <a:avLst>
              <a:gd name="adj1" fmla="val 30693"/>
              <a:gd name="adj2" fmla="val 791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圓環，做成一定大小，一定級數時就通電</a:t>
            </a:r>
            <a:endParaRPr lang="zh-TW" altLang="en-US" dirty="0"/>
          </a:p>
        </p:txBody>
      </p:sp>
      <p:sp>
        <p:nvSpPr>
          <p:cNvPr id="24" name="矩形圖說文字 23"/>
          <p:cNvSpPr/>
          <p:nvPr/>
        </p:nvSpPr>
        <p:spPr>
          <a:xfrm>
            <a:off x="142844" y="2428868"/>
            <a:ext cx="1000132" cy="571504"/>
          </a:xfrm>
          <a:prstGeom prst="wedgeRectCallout">
            <a:avLst>
              <a:gd name="adj1" fmla="val 82023"/>
              <a:gd name="adj2" fmla="val -754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門鎖為電磁鐵</a:t>
            </a:r>
            <a:endParaRPr lang="zh-TW" altLang="en-US" dirty="0"/>
          </a:p>
        </p:txBody>
      </p:sp>
      <p:sp>
        <p:nvSpPr>
          <p:cNvPr id="25" name="矩形圖說文字 24"/>
          <p:cNvSpPr/>
          <p:nvPr/>
        </p:nvSpPr>
        <p:spPr>
          <a:xfrm>
            <a:off x="3357554" y="2143116"/>
            <a:ext cx="1714512" cy="1214446"/>
          </a:xfrm>
          <a:prstGeom prst="wedgeRectCallout">
            <a:avLst>
              <a:gd name="adj1" fmla="val -93633"/>
              <a:gd name="adj2" fmla="val -672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彈簧的上下晃動，讓金屬棒晃動，達到觸動圓環的效果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714612" y="500042"/>
            <a:ext cx="3829895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500" dirty="0" smtClean="0"/>
              <a:t>5</a:t>
            </a:r>
            <a:r>
              <a:rPr lang="zh-TW" altLang="en-US" sz="4500" dirty="0" smtClean="0"/>
              <a:t>、如何設計</a:t>
            </a:r>
            <a:r>
              <a:rPr lang="en-US" altLang="zh-TW" sz="4500" dirty="0" smtClean="0"/>
              <a:t>-2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142976" y="1571612"/>
            <a:ext cx="7072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pic>
        <p:nvPicPr>
          <p:cNvPr id="9" name="圖片 8" descr="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1714488"/>
            <a:ext cx="7630775" cy="4400753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3929058" y="2857496"/>
            <a:ext cx="10001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000" dirty="0" smtClean="0">
                <a:solidFill>
                  <a:schemeClr val="bg1">
                    <a:lumMod val="95000"/>
                  </a:schemeClr>
                </a:solidFill>
              </a:rPr>
              <a:t>屋子</a:t>
            </a:r>
            <a:endParaRPr lang="zh-TW" altLang="en-US" sz="3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" name="矩形圖說文字 10"/>
          <p:cNvSpPr/>
          <p:nvPr/>
        </p:nvSpPr>
        <p:spPr>
          <a:xfrm>
            <a:off x="6929454" y="3929066"/>
            <a:ext cx="1143008" cy="500066"/>
          </a:xfrm>
          <a:prstGeom prst="wedgeRectCallout">
            <a:avLst>
              <a:gd name="adj1" fmla="val -88833"/>
              <a:gd name="adj2" fmla="val 16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感應裝置</a:t>
            </a:r>
            <a:endParaRPr lang="zh-TW" altLang="en-US" dirty="0"/>
          </a:p>
        </p:txBody>
      </p:sp>
      <p:sp>
        <p:nvSpPr>
          <p:cNvPr id="12" name="矩形圖說文字 11"/>
          <p:cNvSpPr/>
          <p:nvPr/>
        </p:nvSpPr>
        <p:spPr>
          <a:xfrm>
            <a:off x="6286512" y="5429264"/>
            <a:ext cx="642942" cy="357190"/>
          </a:xfrm>
          <a:prstGeom prst="wedgeRectCallout">
            <a:avLst>
              <a:gd name="adj1" fmla="val -72388"/>
              <a:gd name="adj2" fmla="val -1122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門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6651010" y="1785926"/>
            <a:ext cx="24929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感應裝置放置於牆上，</a:t>
            </a:r>
            <a:endParaRPr lang="en-US" altLang="zh-TW" dirty="0" smtClean="0"/>
          </a:p>
          <a:p>
            <a:r>
              <a:rPr lang="zh-TW" altLang="en-US" dirty="0" smtClean="0"/>
              <a:t>可以避免防止不小心的</a:t>
            </a:r>
            <a:endParaRPr lang="en-US" altLang="zh-TW" dirty="0" smtClean="0"/>
          </a:p>
          <a:p>
            <a:r>
              <a:rPr lang="zh-TW" altLang="en-US" dirty="0" smtClean="0"/>
              <a:t>碰撞。</a:t>
            </a:r>
            <a:endParaRPr lang="zh-TW" altLang="en-US" dirty="0"/>
          </a:p>
        </p:txBody>
      </p:sp>
      <p:cxnSp>
        <p:nvCxnSpPr>
          <p:cNvPr id="16" name="直線單箭頭接點 15"/>
          <p:cNvCxnSpPr/>
          <p:nvPr/>
        </p:nvCxnSpPr>
        <p:spPr>
          <a:xfrm rot="10800000" flipV="1">
            <a:off x="6572264" y="2714620"/>
            <a:ext cx="357190" cy="13957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3357554" y="357166"/>
            <a:ext cx="2207656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500" dirty="0" smtClean="0"/>
              <a:t>6</a:t>
            </a:r>
            <a:r>
              <a:rPr lang="zh-TW" altLang="en-US" sz="4500" dirty="0" smtClean="0"/>
              <a:t>、結論</a:t>
            </a:r>
            <a:endParaRPr lang="zh-TW" altLang="en-US" sz="45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539552" y="1571612"/>
            <a:ext cx="81369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/>
              <a:t>這個研究，我們想到了幾個可以改善的問題</a:t>
            </a:r>
          </a:p>
          <a:p>
            <a:r>
              <a:rPr lang="en-US" altLang="zh-TW" sz="2400" dirty="0" smtClean="0"/>
              <a:t>1. </a:t>
            </a:r>
            <a:r>
              <a:rPr lang="zh-TW" altLang="en-US" sz="2400" dirty="0" smtClean="0"/>
              <a:t>平常利用太陽能發電的電力充電，多出來的電力，還可以做什麼</a:t>
            </a:r>
            <a:r>
              <a:rPr lang="en-US" altLang="zh-TW" sz="2400" dirty="0" smtClean="0"/>
              <a:t>?</a:t>
            </a:r>
          </a:p>
          <a:p>
            <a:r>
              <a:rPr lang="en-US" altLang="zh-TW" sz="2400" dirty="0" smtClean="0"/>
              <a:t>2. </a:t>
            </a:r>
            <a:r>
              <a:rPr lang="zh-TW" altLang="en-US" sz="2400" dirty="0" smtClean="0"/>
              <a:t>我們如何找到調整成一定級數大小就開門</a:t>
            </a:r>
            <a:r>
              <a:rPr lang="en-US" altLang="zh-TW" sz="2400" dirty="0" smtClean="0"/>
              <a:t>?</a:t>
            </a:r>
          </a:p>
          <a:p>
            <a:r>
              <a:rPr lang="en-US" altLang="zh-TW" sz="2400" dirty="0" smtClean="0"/>
              <a:t>3. </a:t>
            </a:r>
            <a:r>
              <a:rPr lang="zh-TW" altLang="en-US" sz="2400" dirty="0" smtClean="0"/>
              <a:t>找到如何應用在各個門鎖</a:t>
            </a:r>
            <a:r>
              <a:rPr lang="en-US" altLang="zh-TW" sz="2400" dirty="0" smtClean="0"/>
              <a:t>?</a:t>
            </a:r>
          </a:p>
          <a:p>
            <a:r>
              <a:rPr lang="en-US" altLang="zh-TW" sz="2400" dirty="0" smtClean="0"/>
              <a:t>4. </a:t>
            </a:r>
            <a:r>
              <a:rPr lang="zh-TW" altLang="en-US" sz="2400" dirty="0" smtClean="0"/>
              <a:t>如果找到不適合或電壓不足無法開啟的門鎖，該怎麼辦</a:t>
            </a:r>
            <a:r>
              <a:rPr lang="en-US" altLang="zh-TW" sz="2400" dirty="0" smtClean="0"/>
              <a:t>?</a:t>
            </a:r>
          </a:p>
          <a:p>
            <a:r>
              <a:rPr lang="en-US" altLang="zh-TW" sz="2400" dirty="0" smtClean="0"/>
              <a:t>5. </a:t>
            </a:r>
            <a:r>
              <a:rPr lang="zh-TW" altLang="en-US" sz="2400" dirty="0" smtClean="0"/>
              <a:t>如何測試是否能開</a:t>
            </a:r>
            <a:r>
              <a:rPr lang="en-US" altLang="zh-TW" sz="2400" dirty="0" smtClean="0"/>
              <a:t>?</a:t>
            </a:r>
          </a:p>
          <a:p>
            <a:r>
              <a:rPr lang="en-US" altLang="zh-TW" sz="2400" dirty="0" smtClean="0"/>
              <a:t>6.</a:t>
            </a:r>
            <a:r>
              <a:rPr lang="zh-TW" altLang="en-US" sz="2400" dirty="0" smtClean="0"/>
              <a:t> 如何製造出符合中央標準的地震級數</a:t>
            </a:r>
            <a:r>
              <a:rPr lang="en-US" altLang="zh-TW" sz="2400" dirty="0" smtClean="0"/>
              <a:t>?</a:t>
            </a:r>
          </a:p>
          <a:p>
            <a:endParaRPr lang="zh-TW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</TotalTime>
  <Words>989</Words>
  <Application>Microsoft Office PowerPoint</Application>
  <PresentationFormat>如螢幕大小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2" baseType="lpstr">
      <vt:lpstr>新細明體</vt:lpstr>
      <vt:lpstr>Arial</vt:lpstr>
      <vt:lpstr>Calibri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Shun-Chih</cp:lastModifiedBy>
  <cp:revision>30</cp:revision>
  <dcterms:created xsi:type="dcterms:W3CDTF">2015-10-25T12:17:30Z</dcterms:created>
  <dcterms:modified xsi:type="dcterms:W3CDTF">2015-10-28T16:05:50Z</dcterms:modified>
</cp:coreProperties>
</file>