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57" r:id="rId4"/>
    <p:sldId id="277" r:id="rId5"/>
    <p:sldId id="258" r:id="rId6"/>
    <p:sldId id="259" r:id="rId7"/>
    <p:sldId id="286" r:id="rId8"/>
    <p:sldId id="279" r:id="rId9"/>
    <p:sldId id="281" r:id="rId10"/>
    <p:sldId id="262" r:id="rId11"/>
    <p:sldId id="282" r:id="rId12"/>
    <p:sldId id="280" r:id="rId13"/>
    <p:sldId id="275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92" autoAdjust="0"/>
    <p:restoredTop sz="90128" autoAdjust="0"/>
  </p:normalViewPr>
  <p:slideViewPr>
    <p:cSldViewPr>
      <p:cViewPr>
        <p:scale>
          <a:sx n="87" d="100"/>
          <a:sy n="87" d="100"/>
        </p:scale>
        <p:origin x="3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41AB2-A73A-4C56-B0F1-97982E02E4B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0882DE6-60A0-40E8-83C9-E3360FD2FC4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15530D-6169-4488-A737-A673EE63D819}" type="parTrans" cxnId="{C1172995-3675-4C8F-86F2-BF8749CEC223}">
      <dgm:prSet/>
      <dgm:spPr/>
      <dgm:t>
        <a:bodyPr/>
        <a:lstStyle/>
        <a:p>
          <a:endParaRPr lang="zh-TW" altLang="en-US"/>
        </a:p>
      </dgm:t>
    </dgm:pt>
    <dgm:pt modelId="{07E7E39C-D961-4FAF-9304-092D2630AFE2}" type="sibTrans" cxnId="{C1172995-3675-4C8F-86F2-BF8749CEC223}">
      <dgm:prSet/>
      <dgm:spPr/>
      <dgm:t>
        <a:bodyPr/>
        <a:lstStyle/>
        <a:p>
          <a:endParaRPr lang="zh-TW" altLang="en-US"/>
        </a:p>
      </dgm:t>
    </dgm:pt>
    <dgm:pt modelId="{C895EE63-16FE-44EC-B289-3039B0AA54F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詮釋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400FA2-7624-46E9-B923-B080656B6741}" type="parTrans" cxnId="{A22F71E6-FB8A-44B9-8948-38C0ADB0323B}">
      <dgm:prSet/>
      <dgm:spPr/>
      <dgm:t>
        <a:bodyPr/>
        <a:lstStyle/>
        <a:p>
          <a:endParaRPr lang="zh-TW" altLang="en-US"/>
        </a:p>
      </dgm:t>
    </dgm:pt>
    <dgm:pt modelId="{63E84CDF-10F8-4E55-A8A4-341CD3891BC2}" type="sibTrans" cxnId="{A22F71E6-FB8A-44B9-8948-38C0ADB0323B}">
      <dgm:prSet/>
      <dgm:spPr/>
      <dgm:t>
        <a:bodyPr/>
        <a:lstStyle/>
        <a:p>
          <a:endParaRPr lang="zh-TW" altLang="en-US"/>
        </a:p>
      </dgm:t>
    </dgm:pt>
    <dgm:pt modelId="{9BE7464E-B988-4D85-A542-2932AE02423E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描述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4C60A6-2002-4484-A68F-35C708E56099}" type="parTrans" cxnId="{C81A83C9-DADB-45EE-8AA2-6724BD0FD8CE}">
      <dgm:prSet/>
      <dgm:spPr/>
      <dgm:t>
        <a:bodyPr/>
        <a:lstStyle/>
        <a:p>
          <a:endParaRPr lang="zh-TW" altLang="en-US"/>
        </a:p>
      </dgm:t>
    </dgm:pt>
    <dgm:pt modelId="{4490B6DD-B676-4B49-AA61-7A8B00DF4E1E}" type="sibTrans" cxnId="{C81A83C9-DADB-45EE-8AA2-6724BD0FD8CE}">
      <dgm:prSet/>
      <dgm:spPr/>
      <dgm:t>
        <a:bodyPr/>
        <a:lstStyle/>
        <a:p>
          <a:endParaRPr lang="zh-TW" altLang="en-US"/>
        </a:p>
      </dgm:t>
    </dgm:pt>
    <dgm:pt modelId="{363A65CC-CC4B-4032-A271-F1FAA34D1807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評價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8F3761-2C9C-4ED3-B6B2-22344EB8A167}" type="parTrans" cxnId="{13ACBFC0-E825-40F6-8346-C701A57AF667}">
      <dgm:prSet/>
      <dgm:spPr/>
      <dgm:t>
        <a:bodyPr/>
        <a:lstStyle/>
        <a:p>
          <a:endParaRPr lang="zh-TW" altLang="en-US"/>
        </a:p>
      </dgm:t>
    </dgm:pt>
    <dgm:pt modelId="{134DFBE7-9573-4724-BD73-AB02289FC9F5}" type="sibTrans" cxnId="{13ACBFC0-E825-40F6-8346-C701A57AF667}">
      <dgm:prSet/>
      <dgm:spPr/>
      <dgm:t>
        <a:bodyPr/>
        <a:lstStyle/>
        <a:p>
          <a:endParaRPr lang="zh-TW" altLang="en-US"/>
        </a:p>
      </dgm:t>
    </dgm:pt>
    <dgm:pt modelId="{F2F0BFBF-831B-4FDA-A4BF-EC1FC1D7BF14}" type="pres">
      <dgm:prSet presAssocID="{FC041AB2-A73A-4C56-B0F1-97982E02E4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5D3503C-5ECD-4A2C-9428-BD3E31CFA8D5}" type="pres">
      <dgm:prSet presAssocID="{9BE7464E-B988-4D85-A542-2932AE02423E}" presName="horFlow" presStyleCnt="0"/>
      <dgm:spPr/>
    </dgm:pt>
    <dgm:pt modelId="{6171F49D-0610-4BD8-BE58-BE3E1F11C20A}" type="pres">
      <dgm:prSet presAssocID="{9BE7464E-B988-4D85-A542-2932AE02423E}" presName="bigChev" presStyleLbl="node1" presStyleIdx="0" presStyleCnt="4"/>
      <dgm:spPr/>
      <dgm:t>
        <a:bodyPr/>
        <a:lstStyle/>
        <a:p>
          <a:endParaRPr lang="zh-TW" altLang="en-US"/>
        </a:p>
      </dgm:t>
    </dgm:pt>
    <dgm:pt modelId="{99EAF0E3-2B30-451B-AE08-F923A049AC07}" type="pres">
      <dgm:prSet presAssocID="{9BE7464E-B988-4D85-A542-2932AE02423E}" presName="vSp" presStyleCnt="0"/>
      <dgm:spPr/>
    </dgm:pt>
    <dgm:pt modelId="{3B3D9E07-FD56-4A5B-A5FA-188ADDA50FC1}" type="pres">
      <dgm:prSet presAssocID="{60882DE6-60A0-40E8-83C9-E3360FD2FC43}" presName="horFlow" presStyleCnt="0"/>
      <dgm:spPr/>
    </dgm:pt>
    <dgm:pt modelId="{AD3A53E3-9047-4CEE-BF59-16F43BB3BD44}" type="pres">
      <dgm:prSet presAssocID="{60882DE6-60A0-40E8-83C9-E3360FD2FC43}" presName="bigChev" presStyleLbl="node1" presStyleIdx="1" presStyleCnt="4"/>
      <dgm:spPr/>
      <dgm:t>
        <a:bodyPr/>
        <a:lstStyle/>
        <a:p>
          <a:endParaRPr lang="zh-TW" altLang="en-US"/>
        </a:p>
      </dgm:t>
    </dgm:pt>
    <dgm:pt modelId="{B1056088-679B-42FD-BE59-3D074E0A4342}" type="pres">
      <dgm:prSet presAssocID="{60882DE6-60A0-40E8-83C9-E3360FD2FC43}" presName="vSp" presStyleCnt="0"/>
      <dgm:spPr/>
    </dgm:pt>
    <dgm:pt modelId="{27AB414D-B7EC-4AAB-9191-861A1C16CB3B}" type="pres">
      <dgm:prSet presAssocID="{C895EE63-16FE-44EC-B289-3039B0AA54FD}" presName="horFlow" presStyleCnt="0"/>
      <dgm:spPr/>
    </dgm:pt>
    <dgm:pt modelId="{F6475DD3-0097-46AA-AEFB-03E4845BA7FC}" type="pres">
      <dgm:prSet presAssocID="{C895EE63-16FE-44EC-B289-3039B0AA54FD}" presName="bigChev" presStyleLbl="node1" presStyleIdx="2" presStyleCnt="4"/>
      <dgm:spPr/>
      <dgm:t>
        <a:bodyPr/>
        <a:lstStyle/>
        <a:p>
          <a:endParaRPr lang="zh-TW" altLang="en-US"/>
        </a:p>
      </dgm:t>
    </dgm:pt>
    <dgm:pt modelId="{3B9AE6AF-E717-48A6-B742-48E2F4DD86EB}" type="pres">
      <dgm:prSet presAssocID="{C895EE63-16FE-44EC-B289-3039B0AA54FD}" presName="vSp" presStyleCnt="0"/>
      <dgm:spPr/>
    </dgm:pt>
    <dgm:pt modelId="{80E44135-6330-40FF-A371-8D47B90283F2}" type="pres">
      <dgm:prSet presAssocID="{363A65CC-CC4B-4032-A271-F1FAA34D1807}" presName="horFlow" presStyleCnt="0"/>
      <dgm:spPr/>
    </dgm:pt>
    <dgm:pt modelId="{F8E74FB5-2669-43F6-BF15-B391AE53F4F9}" type="pres">
      <dgm:prSet presAssocID="{363A65CC-CC4B-4032-A271-F1FAA34D1807}" presName="bigChev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05B316BD-3C0F-4BD8-8126-60498527BA6D}" type="presOf" srcId="{C895EE63-16FE-44EC-B289-3039B0AA54FD}" destId="{F6475DD3-0097-46AA-AEFB-03E4845BA7FC}" srcOrd="0" destOrd="0" presId="urn:microsoft.com/office/officeart/2005/8/layout/lProcess3"/>
    <dgm:cxn modelId="{966F4F06-52FE-4A62-81B4-E077558E3CE3}" type="presOf" srcId="{363A65CC-CC4B-4032-A271-F1FAA34D1807}" destId="{F8E74FB5-2669-43F6-BF15-B391AE53F4F9}" srcOrd="0" destOrd="0" presId="urn:microsoft.com/office/officeart/2005/8/layout/lProcess3"/>
    <dgm:cxn modelId="{A22F71E6-FB8A-44B9-8948-38C0ADB0323B}" srcId="{FC041AB2-A73A-4C56-B0F1-97982E02E4BC}" destId="{C895EE63-16FE-44EC-B289-3039B0AA54FD}" srcOrd="2" destOrd="0" parTransId="{BC400FA2-7624-46E9-B923-B080656B6741}" sibTransId="{63E84CDF-10F8-4E55-A8A4-341CD3891BC2}"/>
    <dgm:cxn modelId="{8C3875B5-DA02-4A56-B103-EAAC24AA32F9}" type="presOf" srcId="{60882DE6-60A0-40E8-83C9-E3360FD2FC43}" destId="{AD3A53E3-9047-4CEE-BF59-16F43BB3BD44}" srcOrd="0" destOrd="0" presId="urn:microsoft.com/office/officeart/2005/8/layout/lProcess3"/>
    <dgm:cxn modelId="{C1172995-3675-4C8F-86F2-BF8749CEC223}" srcId="{FC041AB2-A73A-4C56-B0F1-97982E02E4BC}" destId="{60882DE6-60A0-40E8-83C9-E3360FD2FC43}" srcOrd="1" destOrd="0" parTransId="{DF15530D-6169-4488-A737-A673EE63D819}" sibTransId="{07E7E39C-D961-4FAF-9304-092D2630AFE2}"/>
    <dgm:cxn modelId="{2C0FAD0C-DE29-4A46-A343-38BAC530898F}" type="presOf" srcId="{FC041AB2-A73A-4C56-B0F1-97982E02E4BC}" destId="{F2F0BFBF-831B-4FDA-A4BF-EC1FC1D7BF14}" srcOrd="0" destOrd="0" presId="urn:microsoft.com/office/officeart/2005/8/layout/lProcess3"/>
    <dgm:cxn modelId="{EAE3F02C-FF55-4C17-AA75-7309DE46038A}" type="presOf" srcId="{9BE7464E-B988-4D85-A542-2932AE02423E}" destId="{6171F49D-0610-4BD8-BE58-BE3E1F11C20A}" srcOrd="0" destOrd="0" presId="urn:microsoft.com/office/officeart/2005/8/layout/lProcess3"/>
    <dgm:cxn modelId="{C81A83C9-DADB-45EE-8AA2-6724BD0FD8CE}" srcId="{FC041AB2-A73A-4C56-B0F1-97982E02E4BC}" destId="{9BE7464E-B988-4D85-A542-2932AE02423E}" srcOrd="0" destOrd="0" parTransId="{1E4C60A6-2002-4484-A68F-35C708E56099}" sibTransId="{4490B6DD-B676-4B49-AA61-7A8B00DF4E1E}"/>
    <dgm:cxn modelId="{13ACBFC0-E825-40F6-8346-C701A57AF667}" srcId="{FC041AB2-A73A-4C56-B0F1-97982E02E4BC}" destId="{363A65CC-CC4B-4032-A271-F1FAA34D1807}" srcOrd="3" destOrd="0" parTransId="{998F3761-2C9C-4ED3-B6B2-22344EB8A167}" sibTransId="{134DFBE7-9573-4724-BD73-AB02289FC9F5}"/>
    <dgm:cxn modelId="{4F72D994-F2A0-4FA9-8D14-0697C04426F0}" type="presParOf" srcId="{F2F0BFBF-831B-4FDA-A4BF-EC1FC1D7BF14}" destId="{25D3503C-5ECD-4A2C-9428-BD3E31CFA8D5}" srcOrd="0" destOrd="0" presId="urn:microsoft.com/office/officeart/2005/8/layout/lProcess3"/>
    <dgm:cxn modelId="{9BBC8766-94BD-425B-9C58-46856EA063D7}" type="presParOf" srcId="{25D3503C-5ECD-4A2C-9428-BD3E31CFA8D5}" destId="{6171F49D-0610-4BD8-BE58-BE3E1F11C20A}" srcOrd="0" destOrd="0" presId="urn:microsoft.com/office/officeart/2005/8/layout/lProcess3"/>
    <dgm:cxn modelId="{8FE05050-3E67-4637-B823-ED047FE84BCE}" type="presParOf" srcId="{F2F0BFBF-831B-4FDA-A4BF-EC1FC1D7BF14}" destId="{99EAF0E3-2B30-451B-AE08-F923A049AC07}" srcOrd="1" destOrd="0" presId="urn:microsoft.com/office/officeart/2005/8/layout/lProcess3"/>
    <dgm:cxn modelId="{12FB4704-2D6A-4DA9-A083-5E64CEE112ED}" type="presParOf" srcId="{F2F0BFBF-831B-4FDA-A4BF-EC1FC1D7BF14}" destId="{3B3D9E07-FD56-4A5B-A5FA-188ADDA50FC1}" srcOrd="2" destOrd="0" presId="urn:microsoft.com/office/officeart/2005/8/layout/lProcess3"/>
    <dgm:cxn modelId="{DAFBC906-81A9-4158-97A0-5D43F43B29A6}" type="presParOf" srcId="{3B3D9E07-FD56-4A5B-A5FA-188ADDA50FC1}" destId="{AD3A53E3-9047-4CEE-BF59-16F43BB3BD44}" srcOrd="0" destOrd="0" presId="urn:microsoft.com/office/officeart/2005/8/layout/lProcess3"/>
    <dgm:cxn modelId="{AD7D3394-0A2A-434A-A187-FA15D84FE968}" type="presParOf" srcId="{F2F0BFBF-831B-4FDA-A4BF-EC1FC1D7BF14}" destId="{B1056088-679B-42FD-BE59-3D074E0A4342}" srcOrd="3" destOrd="0" presId="urn:microsoft.com/office/officeart/2005/8/layout/lProcess3"/>
    <dgm:cxn modelId="{F2B77ED8-5070-4308-B55C-A61717254481}" type="presParOf" srcId="{F2F0BFBF-831B-4FDA-A4BF-EC1FC1D7BF14}" destId="{27AB414D-B7EC-4AAB-9191-861A1C16CB3B}" srcOrd="4" destOrd="0" presId="urn:microsoft.com/office/officeart/2005/8/layout/lProcess3"/>
    <dgm:cxn modelId="{91304869-EE7E-425D-BC02-6B5B5818FC8F}" type="presParOf" srcId="{27AB414D-B7EC-4AAB-9191-861A1C16CB3B}" destId="{F6475DD3-0097-46AA-AEFB-03E4845BA7FC}" srcOrd="0" destOrd="0" presId="urn:microsoft.com/office/officeart/2005/8/layout/lProcess3"/>
    <dgm:cxn modelId="{C0059905-EE1E-4973-9F14-08483C3E4AB2}" type="presParOf" srcId="{F2F0BFBF-831B-4FDA-A4BF-EC1FC1D7BF14}" destId="{3B9AE6AF-E717-48A6-B742-48E2F4DD86EB}" srcOrd="5" destOrd="0" presId="urn:microsoft.com/office/officeart/2005/8/layout/lProcess3"/>
    <dgm:cxn modelId="{0B49BE82-FFE9-4C50-8FB6-EEAD5881F7FC}" type="presParOf" srcId="{F2F0BFBF-831B-4FDA-A4BF-EC1FC1D7BF14}" destId="{80E44135-6330-40FF-A371-8D47B90283F2}" srcOrd="6" destOrd="0" presId="urn:microsoft.com/office/officeart/2005/8/layout/lProcess3"/>
    <dgm:cxn modelId="{6798FCC6-A5CD-4A31-AE61-3D02AD9EA3D0}" type="presParOf" srcId="{80E44135-6330-40FF-A371-8D47B90283F2}" destId="{F8E74FB5-2669-43F6-BF15-B391AE53F4F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F49D-0610-4BD8-BE58-BE3E1F11C20A}">
      <dsp:nvSpPr>
        <dsp:cNvPr id="0" name=""/>
        <dsp:cNvSpPr/>
      </dsp:nvSpPr>
      <dsp:spPr>
        <a:xfrm>
          <a:off x="839461" y="211"/>
          <a:ext cx="1355881" cy="542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描述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10637" y="211"/>
        <a:ext cx="813529" cy="542352"/>
      </dsp:txXfrm>
    </dsp:sp>
    <dsp:sp modelId="{AD3A53E3-9047-4CEE-BF59-16F43BB3BD44}">
      <dsp:nvSpPr>
        <dsp:cNvPr id="0" name=""/>
        <dsp:cNvSpPr/>
      </dsp:nvSpPr>
      <dsp:spPr>
        <a:xfrm>
          <a:off x="839461" y="618493"/>
          <a:ext cx="1355881" cy="542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分析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10637" y="618493"/>
        <a:ext cx="813529" cy="542352"/>
      </dsp:txXfrm>
    </dsp:sp>
    <dsp:sp modelId="{F6475DD3-0097-46AA-AEFB-03E4845BA7FC}">
      <dsp:nvSpPr>
        <dsp:cNvPr id="0" name=""/>
        <dsp:cNvSpPr/>
      </dsp:nvSpPr>
      <dsp:spPr>
        <a:xfrm>
          <a:off x="839461" y="1236775"/>
          <a:ext cx="1355881" cy="542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詮釋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10637" y="1236775"/>
        <a:ext cx="813529" cy="542352"/>
      </dsp:txXfrm>
    </dsp:sp>
    <dsp:sp modelId="{F8E74FB5-2669-43F6-BF15-B391AE53F4F9}">
      <dsp:nvSpPr>
        <dsp:cNvPr id="0" name=""/>
        <dsp:cNvSpPr/>
      </dsp:nvSpPr>
      <dsp:spPr>
        <a:xfrm>
          <a:off x="839461" y="1855057"/>
          <a:ext cx="1355881" cy="542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評價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10637" y="1855057"/>
        <a:ext cx="813529" cy="54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5969C-1828-4F7E-B554-FF049EF72293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08B5A-C0BA-424C-B29C-0973055D8B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402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5D3E9-C284-459C-A2B9-C5C1CE86AE3A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F346-C566-447C-842A-79137C5092E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30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F346-C566-447C-842A-79137C5092E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F346-C566-447C-842A-79137C5092E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883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F346-C566-447C-842A-79137C5092E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472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F346-C566-447C-842A-79137C5092E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21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44F816-536C-4018-AB5C-56968208F1DD}" type="datetimeFigureOut">
              <a:rPr lang="zh-TW" altLang="en-US" smtClean="0"/>
              <a:pPr/>
              <a:t>2014/11/13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0482C0-FF41-4E80-824E-C8D0E17AC5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357166"/>
            <a:ext cx="9433048" cy="199171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圓點</a:t>
            </a:r>
            <a:r>
              <a:rPr lang="zh-TW" altLang="en-US" sz="4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女王－草間彌生的藝術創作</a:t>
            </a:r>
            <a:endParaRPr lang="zh-TW" altLang="en-US" sz="4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00298" y="2928934"/>
            <a:ext cx="5715040" cy="242889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中原好小子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劉芝芸 孔維安 李宛蓁 賴欣悅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指導老師：蘇淑瓔、謝蕓璟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草間彌生對當代的影響與成就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旋風席捲各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圓點早已成為她的註冊商標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第一次見到草間彌生作品的人，也會被她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而有力的標誌性圓點構成的畫面深深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吸引</a:t>
            </a:r>
            <a:r>
              <a:rPr lang="zh-TW" altLang="en-US" dirty="0" smtClean="0">
                <a:latin typeface="新細明體"/>
              </a:rPr>
              <a:t>。</a:t>
            </a:r>
            <a:endParaRPr lang="en-US" altLang="zh-TW" dirty="0" smtClean="0">
              <a:latin typeface="新細明體"/>
            </a:endParaRPr>
          </a:p>
          <a:p>
            <a:pPr marL="0" indent="0">
              <a:buNone/>
            </a:pPr>
            <a:endParaRPr lang="en-US" altLang="zh-TW" dirty="0" smtClean="0">
              <a:latin typeface="新細明體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草間彌生的藝術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《泰晤士報》評選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二十世紀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200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名最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偉大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的藝術家之一。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dirty="0"/>
          </a:p>
        </p:txBody>
      </p:sp>
      <p:pic>
        <p:nvPicPr>
          <p:cNvPr id="2050" name="Picture 2" descr="Louis Vuitton X 草間彌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357826"/>
            <a:ext cx="1064704" cy="10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86380" y="5857892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MOT/TIMES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線上誌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57290" y="2643182"/>
          <a:ext cx="6096000" cy="13573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</a:tblGrid>
              <a:tr h="135732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14620"/>
            <a:ext cx="1281109" cy="125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786058"/>
            <a:ext cx="1414466" cy="114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1290640" cy="1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一、永不低頭的藝術家</a:t>
            </a:r>
            <a:endParaRPr lang="en-US" altLang="zh-TW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她的病痛成了生命中最特別的經歷，在我們欣賞她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畫作時，同時也被她的生命歷程所感染。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二、源源不絕的創作力</a:t>
            </a: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她已經是八十多歲了，但是她還是努力的創作，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草間彌生曾說：「到死都還想要畫下去。」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三、才華洋溢的圓點女王</a:t>
            </a:r>
          </a:p>
          <a:p>
            <a:pPr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與流行文化融合，草間彌生的創作從藝術走進生活，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讓一般民眾也覺得不那麼遙不可及。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中原小論文\書面報告\照片\IMG_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2967716" cy="421484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6830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從草間藝術找到自己的語彙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14488"/>
            <a:ext cx="33489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99592" y="113699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歲的創作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804248" y="1484784"/>
            <a:ext cx="360040" cy="70583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004147" y="9523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線條的表現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47703" y="9523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平面與立體的相遇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5419282" y="1367830"/>
            <a:ext cx="344083" cy="58374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rot="5400000" flipH="1" flipV="1">
            <a:off x="4752831" y="5533075"/>
            <a:ext cx="936104" cy="328353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747703" y="6283547"/>
            <a:ext cx="18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立體圓點的呈現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378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謝謝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聆聽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F:\中原小論文\其它\參觀展覽相片\DSC02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931790" cy="39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中原小論文\其它\參觀展覽相片\DSC02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2269" y="1484784"/>
            <a:ext cx="2209174" cy="29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中原小論文\其它\訪問照片\DSC02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21730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中原小論文\活動集\10月2日\IMG_0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808" y="439336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中原小論文\活動集\10月30日\IMG_06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523" y="4393365"/>
            <a:ext cx="2454966" cy="24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CIM\531_0510\IMG_03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429132"/>
            <a:ext cx="2977598" cy="2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要研究草間彌生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呢？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從學校本位課程說起：普普藝術的先驅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草間彌生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圓點畫風與鮮明的顏色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特殊的生命歷程及獨特的穿著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244827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34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86700" cy="766438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8246" cy="5715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了解草間彌生的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生平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與發展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分析草間彌生的藝術創作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探討草間彌生對當代藝術的影響與成就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84556"/>
            <a:ext cx="4063380" cy="27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71800" y="641663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資料來源：曉創意有限公司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如何研究？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閱讀書籍、期刊、網路資料、訪問專家及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尋求社會資源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訪問專家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2051" name="Picture 3" descr="F:\中原小論文\活動集\8月5日\10385128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2738008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中原小論文\活動集\9月19日\DSC02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718" y="3228607"/>
            <a:ext cx="2984417" cy="22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中原小論文\活動集\10月5日\DSC02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179561"/>
            <a:ext cx="2866325" cy="21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肘形接點 5"/>
          <p:cNvCxnSpPr/>
          <p:nvPr/>
        </p:nvCxnSpPr>
        <p:spPr>
          <a:xfrm>
            <a:off x="1979712" y="3356992"/>
            <a:ext cx="865800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接點 7"/>
          <p:cNvCxnSpPr/>
          <p:nvPr/>
        </p:nvCxnSpPr>
        <p:spPr>
          <a:xfrm>
            <a:off x="2845512" y="6021288"/>
            <a:ext cx="502352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362657" y="59806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閱讀書籍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7085022" y="4277462"/>
            <a:ext cx="0" cy="370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444208" y="46479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尋求社會資源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73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關於草間彌生的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生平與發展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成長背景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父母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爭吵是壓力的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來源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視覺障礙與精神疾病讓她學習用藝術控制病情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「當世界把我逼到絕境後，畫畫是我唯一的呼吸。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草間彌生，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三、移居美國獲得歐姬芙的幫助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四、重返日本卻自願住進精神療養院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草間彌生的藝術表現分析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47248" cy="53309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zh-TW" altLang="en-US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一、草間彌生的創作多元，我們選擇她著名的作品做</a:t>
            </a:r>
            <a:endParaRPr lang="en-US" altLang="zh-TW" sz="7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分析。</a:t>
            </a:r>
            <a:endParaRPr lang="en-US" altLang="zh-TW" sz="7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7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二、根據費德曼的藝術評論四個步驟：</a:t>
            </a:r>
            <a:r>
              <a:rPr lang="zh-TW" altLang="zh-TW" sz="7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描述、分析</a:t>
            </a:r>
            <a:r>
              <a:rPr lang="zh-TW" altLang="zh-TW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7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r>
              <a:rPr lang="zh-TW" altLang="zh-TW" sz="7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、和評價，了解草間彌生的藝術創作的內涵</a:t>
            </a:r>
            <a:r>
              <a:rPr lang="zh-TW" altLang="zh-TW" sz="7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7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7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7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I:\中原小論文\活動集\10月23日\IMG_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51473" cy="31134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中原小論文\活動集\10月9日\IMG_0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422" y="3356992"/>
            <a:ext cx="4247456" cy="3185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作品分析</a:t>
            </a:r>
            <a:r>
              <a:rPr lang="en-US" altLang="zh-TW" sz="28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素描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61537582"/>
              </p:ext>
            </p:extLst>
          </p:nvPr>
        </p:nvGraphicFramePr>
        <p:xfrm>
          <a:off x="539552" y="1844824"/>
          <a:ext cx="3034804" cy="239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I:\中原小論文\專題報告\照片\母親肖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274" y="836712"/>
            <a:ext cx="4457700" cy="50546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5148064" y="2276872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131768" y="2776770"/>
            <a:ext cx="288032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142993" y="3645024"/>
            <a:ext cx="360040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31768" y="4005064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588224" y="1484784"/>
            <a:ext cx="360040" cy="64807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508104" y="2456892"/>
            <a:ext cx="360040" cy="571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499992" y="2132856"/>
            <a:ext cx="432048" cy="6439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147771" y="614555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資料來源：蘋果日報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1761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作品分析</a:t>
            </a:r>
            <a:r>
              <a:rPr lang="en-US" altLang="zh-TW" sz="32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b="1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繪畫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88840"/>
            <a:ext cx="35161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355976" y="19168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描述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草間彌生自畫像》，屬油畫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件作品是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開創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專屬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的魔幻天地。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顏色大膽而鮮明，但仍保有圓點及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紋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的創作風格。</a:t>
            </a: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詮釋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自己與花和貓的形象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合而為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評價：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散發無限活力與能量，總是能立刻抓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住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觀賞者的目光。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597186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資料來源：羅芙奧藝術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9148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作品分析</a:t>
            </a:r>
            <a:r>
              <a:rPr lang="en-US" altLang="zh-TW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b="1" dirty="0" smtClean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公共藝術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36552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500562" y="1714488"/>
            <a:ext cx="46434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描述：對周遭世界的新鮮及驚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奇的感受。</a:t>
            </a:r>
          </a:p>
          <a:p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分析：色彩對比營造豐富的視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覺效果。</a:t>
            </a:r>
          </a:p>
          <a:p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詮釋：表達出草間彌生渴望愛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與幸福。</a:t>
            </a:r>
          </a:p>
          <a:p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評價：喚醒我們平淡的幸福感。</a:t>
            </a:r>
          </a:p>
          <a:p>
            <a:endParaRPr lang="zh-TW" altLang="en-US" dirty="0"/>
          </a:p>
        </p:txBody>
      </p:sp>
      <p:pic>
        <p:nvPicPr>
          <p:cNvPr id="6" name="圖片 5" descr="F:\DCIM\538_1410\IMG_0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997" y="476672"/>
            <a:ext cx="1220824" cy="10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中原小論文\專題報告\照片\草間娃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822" y="476672"/>
            <a:ext cx="1761324" cy="10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37159" y="6488668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資料來源：形而上畫廊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657</Words>
  <Application>Microsoft Office PowerPoint</Application>
  <PresentationFormat>如螢幕大小 (4:3)</PresentationFormat>
  <Paragraphs>124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壁窗</vt:lpstr>
      <vt:lpstr>圓點女王－草間彌生的藝術創作</vt:lpstr>
      <vt:lpstr>為什麼要研究草間彌生呢？</vt:lpstr>
      <vt:lpstr>研究的目的</vt:lpstr>
      <vt:lpstr>如何研究？</vt:lpstr>
      <vt:lpstr>關於草間彌生的生平與發展</vt:lpstr>
      <vt:lpstr>草間彌生的藝術表現分析</vt:lpstr>
      <vt:lpstr>作品分析~素描</vt:lpstr>
      <vt:lpstr>作品分析~繪畫</vt:lpstr>
      <vt:lpstr>作品分析~公共藝術</vt:lpstr>
      <vt:lpstr>草間彌生對當代的影響與成就</vt:lpstr>
      <vt:lpstr>結論</vt:lpstr>
      <vt:lpstr>從草間藝術找到自己的語彙</vt:lpstr>
      <vt:lpstr>            謝謝聆聽</vt:lpstr>
    </vt:vector>
  </TitlesOfParts>
  <Company>W.X.C.Z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ZiyouXP</dc:creator>
  <cp:lastModifiedBy>ZiyouXP</cp:lastModifiedBy>
  <cp:revision>101</cp:revision>
  <cp:lastPrinted>2014-11-04T09:23:11Z</cp:lastPrinted>
  <dcterms:created xsi:type="dcterms:W3CDTF">2014-10-23T12:27:36Z</dcterms:created>
  <dcterms:modified xsi:type="dcterms:W3CDTF">2014-11-13T13:20:26Z</dcterms:modified>
</cp:coreProperties>
</file>