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6" r:id="rId11"/>
    <p:sldId id="275" r:id="rId12"/>
    <p:sldId id="266" r:id="rId13"/>
    <p:sldId id="267" r:id="rId14"/>
    <p:sldId id="269" r:id="rId15"/>
    <p:sldId id="278" r:id="rId16"/>
    <p:sldId id="270" r:id="rId17"/>
    <p:sldId id="274" r:id="rId18"/>
    <p:sldId id="273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706" autoAdjust="0"/>
  </p:normalViewPr>
  <p:slideViewPr>
    <p:cSldViewPr>
      <p:cViewPr varScale="1">
        <p:scale>
          <a:sx n="101" d="100"/>
          <a:sy n="101" d="100"/>
        </p:scale>
        <p:origin x="-2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kumimoji="0" 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5594BD-05E2-4460-9A4B-F0289331B2DF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581046-F3C2-4875-B618-59E5A7BD75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1B8F-5EB0-4151-9B0F-449D48280195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C12A-8F67-48E9-A8D2-710F1913BA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273A-C9A2-401A-B3F5-78E39323B1B8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16C2-BC69-4ED9-B4FD-72AD517436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F34F-CA3E-46A7-90A3-CE89B2B6D808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2EA1-6371-4526-AB9A-3A9537C828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5" name="＞形箭號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6DF65B-EA68-45B5-9C86-F65E13A8D78C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439DB-AC1C-4EEA-80F8-EF20D143E3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A9ACFF-CC90-46B3-A430-59F662CFB615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8DE12E-3016-41E7-AEDF-CF52BC93B9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B1FC30-0268-416C-B8BB-81AF2C873F05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E75DAF-0ECC-4927-96A5-B7E7487349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696C5-1BDE-4486-831E-BE8AD759A37B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07620-D840-4DA4-A634-24D881007E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B06B-9273-40DD-BE5D-30D4F03D81AA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D22B-FD12-4771-8D2C-91E1CA3E5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6E9F25-1F97-4359-8D17-6ED90B4AD317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84A35-979B-4C27-8780-47E23CF285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6" name="手繪多邊形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0" name="＞形箭號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4970C3-44DC-4E39-978D-D3FD37AB9983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674B4C-6E78-453D-9CF3-60FE5D5550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3F36DC-C277-461E-959A-2E047269EB0D}" type="datetimeFigureOut">
              <a:rPr lang="zh-TW" altLang="en-US"/>
              <a:pPr>
                <a:defRPr/>
              </a:pPr>
              <a:t>2015/10/29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08FFA2-7E9C-4C7F-AC88-DBAB032D48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微軟正黑體" pitchFamily="34" charset="-12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104&#23567;&#35542;&#25991;-&#22823;&#33288;&#22283;&#23567;\&#23459;&#23566;06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104&#23567;&#35542;&#25991;-&#22823;&#33288;&#22283;&#23567;\&#23459;&#23566;3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18168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</a:rPr>
              <a:t>本土關懷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sz="4000" dirty="0" smtClean="0">
                <a:solidFill>
                  <a:srgbClr val="002060"/>
                </a:solidFill>
              </a:rPr>
              <a:t>你破窗．我補窗：共創美麗環保大興 </a:t>
            </a: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endParaRPr lang="zh-TW" altLang="en-US" sz="1100" dirty="0" smtClean="0">
              <a:latin typeface="標楷體" pitchFamily="65" charset="-120"/>
              <a:ea typeface="標楷體" pitchFamily="65" charset="-120"/>
            </a:endParaRP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大興國小六年甲班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陳米利安  何春盈  曾宜婷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曾俊豪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R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104.10.31</a:t>
            </a: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7772400" cy="936104"/>
          </a:xfrm>
          <a:prstGeom prst="rect">
            <a:avLst/>
          </a:prstGeom>
        </p:spPr>
        <p:txBody>
          <a:bodyPr vert="horz" rtlCol="0" anchor="b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花蓮縣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104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年度國中小學網路小論文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暨本土使命式行動研究競賽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j-ea"/>
              </a:rPr>
              <a:t>(2)</a:t>
            </a:r>
            <a:r>
              <a:rPr lang="zh-TW" altLang="en-US" dirty="0" smtClean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苦練母語才能向長輩宣導</a:t>
            </a:r>
            <a:endParaRPr lang="zh-TW" altLang="en-US" dirty="0"/>
          </a:p>
        </p:txBody>
      </p:sp>
      <p:pic>
        <p:nvPicPr>
          <p:cNvPr id="4" name="宣導06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200800" cy="5400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(3)</a:t>
            </a:r>
            <a:r>
              <a:rPr lang="zh-TW" altLang="en-US" dirty="0" smtClean="0">
                <a:latin typeface="+mj-ea"/>
              </a:rPr>
              <a:t>在學校家長會時報告</a:t>
            </a:r>
            <a:endParaRPr lang="zh-TW" altLang="en-US" dirty="0">
              <a:latin typeface="+mj-ea"/>
            </a:endParaRPr>
          </a:p>
        </p:txBody>
      </p:sp>
      <p:pic>
        <p:nvPicPr>
          <p:cNvPr id="6" name="內容版面配置區 5" descr="aIMG_9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3" y="3471458"/>
            <a:ext cx="5076057" cy="3386542"/>
          </a:xfrm>
        </p:spPr>
      </p:pic>
      <p:pic>
        <p:nvPicPr>
          <p:cNvPr id="7" name="圖片 6" descr="aIMG_9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5306696" cy="35404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received_10537636479677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621349" cy="2592288"/>
          </a:xfrm>
        </p:spPr>
      </p:pic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</a:rPr>
              <a:t>(4)</a:t>
            </a:r>
            <a:r>
              <a:rPr lang="zh-TW" altLang="en-US" dirty="0" smtClean="0">
                <a:latin typeface="+mj-ea"/>
              </a:rPr>
              <a:t>社區中秋節晚會宣導</a:t>
            </a:r>
          </a:p>
        </p:txBody>
      </p:sp>
      <p:pic>
        <p:nvPicPr>
          <p:cNvPr id="5" name="圖片 4" descr="received_10537636779677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4572000" cy="2564607"/>
          </a:xfrm>
          <a:prstGeom prst="rect">
            <a:avLst/>
          </a:prstGeom>
        </p:spPr>
      </p:pic>
      <p:pic>
        <p:nvPicPr>
          <p:cNvPr id="6" name="圖片 5" descr="received_10537636813010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455" y="3933056"/>
            <a:ext cx="4669545" cy="2619323"/>
          </a:xfrm>
          <a:prstGeom prst="rect">
            <a:avLst/>
          </a:prstGeom>
        </p:spPr>
      </p:pic>
      <p:pic>
        <p:nvPicPr>
          <p:cNvPr id="7" name="圖片 6" descr="received_105376368463437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2653" y="1412776"/>
            <a:ext cx="4621347" cy="25922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IMG_9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30679"/>
          </a:xfrm>
        </p:spPr>
      </p:pic>
      <p:pic>
        <p:nvPicPr>
          <p:cNvPr id="5" name="圖片 4" descr="aIMG_9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237" y="0"/>
            <a:ext cx="4569763" cy="3429000"/>
          </a:xfrm>
          <a:prstGeom prst="rect">
            <a:avLst/>
          </a:prstGeom>
        </p:spPr>
      </p:pic>
      <p:pic>
        <p:nvPicPr>
          <p:cNvPr id="6" name="圖片 5" descr="aIMG_9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3784" y="3391142"/>
            <a:ext cx="4620216" cy="3466858"/>
          </a:xfrm>
          <a:prstGeom prst="rect">
            <a:avLst/>
          </a:prstGeom>
        </p:spPr>
      </p:pic>
      <p:pic>
        <p:nvPicPr>
          <p:cNvPr id="7" name="圖片 6" descr="aIMG_9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91142"/>
            <a:ext cx="4620216" cy="3466858"/>
          </a:xfrm>
          <a:prstGeom prst="rect">
            <a:avLst/>
          </a:prstGeom>
        </p:spPr>
      </p:pic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979712" y="3212976"/>
            <a:ext cx="5328592" cy="65293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</a:rPr>
              <a:t>(5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社區主要街道大掃除 </a:t>
            </a:r>
            <a:endParaRPr lang="zh-TW" altLang="en-US" dirty="0" smtClean="0">
              <a:latin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021906"/>
          </a:xfrm>
        </p:spPr>
        <p:txBody>
          <a:bodyPr/>
          <a:lstStyle/>
          <a:p>
            <a:pPr algn="ctr" eaLnBrk="1" hangingPunct="1">
              <a:buNone/>
            </a:pPr>
            <a:r>
              <a:rPr lang="zh-TW" altLang="en-US" sz="7200" b="1" dirty="0" smtClean="0">
                <a:latin typeface="+mn-ea"/>
              </a:rPr>
              <a:t>兩條街道</a:t>
            </a:r>
            <a:endParaRPr lang="en-US" altLang="zh-TW" sz="7200" b="1" dirty="0" smtClean="0">
              <a:latin typeface="+mn-ea"/>
            </a:endParaRPr>
          </a:p>
          <a:p>
            <a:pPr algn="ctr" eaLnBrk="1" hangingPunct="1">
              <a:buNone/>
            </a:pP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垃圾</a:t>
            </a: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量都</a:t>
            </a: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變少</a:t>
            </a:r>
            <a:endParaRPr lang="en-US" altLang="zh-TW" sz="7200" b="1" dirty="0" smtClean="0">
              <a:latin typeface="+mn-ea"/>
            </a:endParaRPr>
          </a:p>
        </p:txBody>
      </p:sp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+mj-ea"/>
              </a:rPr>
              <a:t>行動之後垃圾狀況的改變一 </a:t>
            </a:r>
            <a:endParaRPr lang="zh-TW" altLang="en-US" dirty="0" smtClean="0">
              <a:latin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3677580"/>
                <a:gridCol w="3677580"/>
              </a:tblGrid>
              <a:tr h="549445"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+mn-ea"/>
                        </a:rPr>
                        <a:t>住家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+mn-ea"/>
                        </a:rPr>
                        <a:t>多</a:t>
                      </a:r>
                      <a:r>
                        <a:rPr lang="zh-TW" altLang="en-US" sz="3200" b="1" dirty="0" smtClean="0">
                          <a:latin typeface="+mn-ea"/>
                        </a:rPr>
                        <a:t>的路段 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+mn-ea"/>
                        </a:rPr>
                        <a:t>住家</a:t>
                      </a:r>
                      <a:r>
                        <a:rPr lang="zh-TW" altLang="en-US" sz="3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ea"/>
                        </a:rPr>
                        <a:t>少</a:t>
                      </a:r>
                      <a:r>
                        <a:rPr lang="zh-TW" altLang="en-US" sz="3200" b="1" dirty="0" smtClean="0">
                          <a:latin typeface="+mn-ea"/>
                        </a:rPr>
                        <a:t>的路段</a:t>
                      </a:r>
                      <a:endParaRPr lang="zh-TW" altLang="en-US" sz="3200" b="1" dirty="0"/>
                    </a:p>
                  </a:txBody>
                  <a:tcPr/>
                </a:tc>
              </a:tr>
              <a:tr h="549445">
                <a:tc rowSpan="2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</a:rPr>
                        <a:t>垃圾占的比例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原本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+mn-ea"/>
                        </a:rPr>
                        <a:t>較多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原本</a:t>
                      </a:r>
                      <a:r>
                        <a:rPr lang="zh-TW" altLang="en-US" sz="3200" b="1" dirty="0" smtClean="0">
                          <a:solidFill>
                            <a:srgbClr val="0070C0"/>
                          </a:solidFill>
                          <a:latin typeface="+mn-ea"/>
                        </a:rPr>
                        <a:t>較少</a:t>
                      </a:r>
                      <a:endParaRPr lang="zh-TW" altLang="en-US" sz="3200" b="1" dirty="0"/>
                    </a:p>
                  </a:txBody>
                  <a:tcPr/>
                </a:tc>
              </a:tr>
              <a:tr h="57836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行動後</a:t>
                      </a:r>
                      <a:r>
                        <a:rPr lang="zh-TW" altLang="en-US" sz="3200" b="1" dirty="0" smtClean="0">
                          <a:solidFill>
                            <a:srgbClr val="0070C0"/>
                          </a:solidFill>
                          <a:latin typeface="+mn-ea"/>
                        </a:rPr>
                        <a:t>較少</a:t>
                      </a:r>
                      <a:endParaRPr lang="zh-TW" altLang="en-US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行動後</a:t>
                      </a:r>
                      <a:r>
                        <a:rPr lang="zh-TW" altLang="en-US" sz="3200" b="1" dirty="0" smtClean="0">
                          <a:solidFill>
                            <a:srgbClr val="C00000"/>
                          </a:solidFill>
                          <a:latin typeface="+mn-ea"/>
                        </a:rPr>
                        <a:t>較多</a:t>
                      </a:r>
                      <a:endParaRPr lang="zh-TW" altLang="en-US" sz="3200" b="1" dirty="0" smtClean="0"/>
                    </a:p>
                  </a:txBody>
                  <a:tcPr/>
                </a:tc>
              </a:tr>
              <a:tr h="2862897">
                <a:tc>
                  <a:txBody>
                    <a:bodyPr/>
                    <a:lstStyle/>
                    <a:p>
                      <a:endParaRPr lang="en-US" altLang="zh-TW" sz="2400" b="1" dirty="0" smtClean="0"/>
                    </a:p>
                    <a:p>
                      <a:endParaRPr lang="en-US" altLang="zh-TW" sz="2400" b="1" dirty="0" smtClean="0"/>
                    </a:p>
                    <a:p>
                      <a:r>
                        <a:rPr lang="zh-TW" altLang="en-US" sz="2400" b="1" dirty="0" smtClean="0"/>
                        <a:t>可能原因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ea"/>
                      </a:endParaRPr>
                    </a:p>
                    <a:p>
                      <a:endParaRPr lang="en-US" altLang="zh-TW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ea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大家開始在乎環境，會打掃自己家附近。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None/>
                      </a:pPr>
                      <a:r>
                        <a:rPr lang="en-US" altLang="zh-TW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沒人打掃。</a:t>
                      </a:r>
                      <a:endParaRPr lang="en-US" altLang="zh-TW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ea"/>
                      </a:endParaRPr>
                    </a:p>
                    <a:p>
                      <a:pPr eaLnBrk="1" hangingPunct="1">
                        <a:buNone/>
                      </a:pPr>
                      <a:r>
                        <a:rPr lang="en-US" altLang="zh-TW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2</a:t>
                      </a:r>
                      <a:r>
                        <a:rPr lang="zh-TW" altLang="en-US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因為住家少，沒人注意，那些習慣不好的人容易在這隨手丟垃圾，這也是一種破窗效應。</a:t>
                      </a:r>
                      <a:endParaRPr lang="en-US" altLang="zh-TW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ea"/>
                      </a:endParaRPr>
                    </a:p>
                    <a:p>
                      <a:pPr eaLnBrk="1" hangingPunct="1">
                        <a:buNone/>
                      </a:pPr>
                      <a:r>
                        <a:rPr lang="en-US" altLang="zh-TW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3</a:t>
                      </a:r>
                      <a:r>
                        <a:rPr lang="zh-TW" altLang="en-US" sz="2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ea"/>
                        </a:rPr>
                        <a:t>有些垃圾是第一次沒撿到的。</a:t>
                      </a:r>
                      <a:endParaRPr lang="en-US" altLang="zh-TW" sz="2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ea"/>
                      </a:endParaRPr>
                    </a:p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</a:rPr>
              <a:t>行動之後垃圾狀況</a:t>
            </a:r>
            <a:r>
              <a:rPr lang="zh-TW" altLang="en-US" dirty="0" smtClean="0">
                <a:latin typeface="+mj-ea"/>
              </a:rPr>
              <a:t>的改變二 </a:t>
            </a:r>
            <a:endParaRPr lang="zh-TW" altLang="en-US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 smtClean="0">
                <a:latin typeface="+mn-ea"/>
              </a:rPr>
              <a:t>結論一：</a:t>
            </a:r>
            <a:endParaRPr lang="en-US" altLang="zh-TW" sz="3200" b="1" dirty="0" smtClean="0">
              <a:latin typeface="+mn-ea"/>
            </a:endParaRPr>
          </a:p>
          <a:p>
            <a:pPr eaLnBrk="1" hangingPunct="1"/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從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我們的調查結果來看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，我們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的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五項補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窗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行動是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有效的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+mn-ea"/>
            </a:endParaRPr>
          </a:p>
          <a:p>
            <a:pPr eaLnBrk="1" hangingPunct="1"/>
            <a:r>
              <a:rPr lang="zh-TW" altLang="en-US" sz="3200" b="1" dirty="0" smtClean="0">
                <a:latin typeface="+mn-ea"/>
              </a:rPr>
              <a:t>結論二：</a:t>
            </a:r>
            <a:endParaRPr lang="en-US" altLang="zh-TW" sz="3200" b="1" dirty="0" smtClean="0">
              <a:latin typeface="+mn-ea"/>
            </a:endParaRPr>
          </a:p>
          <a:p>
            <a:pPr eaLnBrk="1" hangingPunct="1"/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垃圾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還是會出現，補窗行動不只是讓地上沒垃圾，也要讓大家養成不亂丟垃圾的心， 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「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補心中的窗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</a:rPr>
              <a:t>」，是我們要再努力的。 </a:t>
            </a:r>
            <a:endParaRPr lang="en-US" altLang="zh-TW" sz="3200" b="1" dirty="0" smtClean="0">
              <a:solidFill>
                <a:srgbClr val="7030A0"/>
              </a:solidFill>
              <a:latin typeface="+mn-ea"/>
            </a:endParaRPr>
          </a:p>
          <a:p>
            <a:pPr eaLnBrk="1" hangingPunct="1"/>
            <a:endParaRPr lang="en-US" altLang="zh-TW" sz="3200" b="1" dirty="0" smtClean="0">
              <a:latin typeface="+mn-ea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+mj-ea"/>
              </a:rPr>
              <a:t>結論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 smtClean="0">
                <a:latin typeface="+mn-ea"/>
              </a:rPr>
              <a:t>以後</a:t>
            </a:r>
            <a:r>
              <a:rPr lang="zh-TW" altLang="en-US" sz="3200" b="1" dirty="0" smtClean="0">
                <a:latin typeface="+mn-ea"/>
              </a:rPr>
              <a:t>我們還可以試試：</a:t>
            </a:r>
            <a:endParaRPr lang="en-US" altLang="zh-TW" sz="3200" b="1" dirty="0" smtClean="0"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繼續定期到社區撿垃圾。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再去社區宣導一次，更能提醒村民。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針對垃圾最多的地方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再進一步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調查原因。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針對比較會亂丟垃圾的小朋友，加強宣導。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在電線桿上貼傳單。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建議村長在某些點設置垃圾桶。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lvl="1"/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請村長辦一個撿垃圾換獎品的活動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。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……</a:t>
            </a: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TW" altLang="en-US" sz="3200" b="1" dirty="0" smtClean="0">
                <a:latin typeface="+mn-ea"/>
              </a:rPr>
              <a:t>希望未來能夠讓大興村一直變好、變美！ </a:t>
            </a:r>
            <a:endParaRPr lang="zh-TW" altLang="en-US" sz="3200" b="1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未來建議</a:t>
            </a:r>
            <a:endParaRPr lang="zh-TW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dirty="0" smtClean="0"/>
              <a:t>報告完畢 謝謝大家</a:t>
            </a:r>
            <a:endParaRPr lang="zh-TW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+mj-ea"/>
              </a:rPr>
              <a:t>猜一猜，哪輛車容易被偷？</a:t>
            </a:r>
          </a:p>
        </p:txBody>
      </p:sp>
      <p:sp>
        <p:nvSpPr>
          <p:cNvPr id="10244" name="文字方塊 3"/>
          <p:cNvSpPr txBox="1">
            <a:spLocks noChangeArrowheads="1"/>
          </p:cNvSpPr>
          <p:nvPr/>
        </p:nvSpPr>
        <p:spPr bwMode="auto">
          <a:xfrm>
            <a:off x="1500166" y="2000240"/>
            <a:ext cx="7215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兩台看起來一樣的車停在路邊，如果有小偷要偷車，哪一輛比較可能被偷走？</a:t>
            </a:r>
          </a:p>
        </p:txBody>
      </p:sp>
      <p:pic>
        <p:nvPicPr>
          <p:cNvPr id="6" name="內容版面配置區 5" descr="ac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3829798" cy="2448272"/>
          </a:xfrm>
        </p:spPr>
      </p:pic>
      <p:pic>
        <p:nvPicPr>
          <p:cNvPr id="7" name="圖片 6" descr="aca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3925465" cy="25094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475656" y="2780928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solidFill>
                  <a:srgbClr val="FF0000"/>
                </a:solidFill>
                <a:latin typeface="+mj-ea"/>
                <a:ea typeface="+mj-ea"/>
              </a:rPr>
              <a:t>~</a:t>
            </a:r>
            <a:r>
              <a:rPr lang="zh-TW" altLang="en-US" sz="8800" b="1" dirty="0" smtClean="0">
                <a:solidFill>
                  <a:srgbClr val="FF0000"/>
                </a:solidFill>
                <a:latin typeface="+mj-ea"/>
                <a:ea typeface="+mj-ea"/>
              </a:rPr>
              <a:t>破窗效應</a:t>
            </a:r>
            <a:r>
              <a:rPr lang="en-US" altLang="zh-TW" sz="8800" b="1" dirty="0" smtClean="0">
                <a:solidFill>
                  <a:srgbClr val="FF0000"/>
                </a:solidFill>
                <a:latin typeface="+mj-ea"/>
                <a:ea typeface="+mj-ea"/>
              </a:rPr>
              <a:t>~</a:t>
            </a:r>
            <a:endParaRPr lang="zh-TW" altLang="en-US" sz="8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+mj-ea"/>
              </a:rPr>
              <a:t>這兩個環境，哪個容易</a:t>
            </a:r>
            <a:r>
              <a:rPr lang="zh-TW" altLang="en-US" dirty="0" smtClean="0">
                <a:latin typeface="+mj-ea"/>
              </a:rPr>
              <a:t>被丟垃圾？</a:t>
            </a:r>
          </a:p>
        </p:txBody>
      </p:sp>
      <p:pic>
        <p:nvPicPr>
          <p:cNvPr id="6" name="內容版面配置區 5" descr="aIMG_8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09"/>
          <a:stretch>
            <a:fillRect/>
          </a:stretch>
        </p:blipFill>
        <p:spPr>
          <a:xfrm>
            <a:off x="4860032" y="1700808"/>
            <a:ext cx="3594247" cy="4392488"/>
          </a:xfrm>
        </p:spPr>
      </p:pic>
      <p:pic>
        <p:nvPicPr>
          <p:cNvPr id="7" name="圖片 6" descr="aIMG_9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9"/>
            <a:ext cx="3312368" cy="44490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85860"/>
            <a:ext cx="6650993" cy="4414144"/>
          </a:xfrm>
          <a:noFill/>
        </p:spPr>
      </p:pic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+mj-ea"/>
              </a:rPr>
              <a:t>研究理念</a:t>
            </a:r>
          </a:p>
        </p:txBody>
      </p:sp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6444208" y="1556792"/>
            <a:ext cx="257232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我們想要讓大興村能變美、變環保，把路上「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有垃圾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」這件事當成是「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破窗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，表示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大家「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不在乎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」，只要有第一個人丟了垃圾，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就有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下一個人跟著丟，就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愈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髒亂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我們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想要做的就是「</a:t>
            </a:r>
            <a:r>
              <a: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補窗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」，讓路上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2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乾淨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」，讓大家會「</a:t>
            </a:r>
            <a:r>
              <a: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在乎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環境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，大興就會</a:t>
            </a:r>
            <a:r>
              <a:rPr lang="zh-TW" altLang="en-US" sz="2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愈美麗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第一階段：準備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(1) 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決定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主題：你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破窗我補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窗</a:t>
            </a: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創美麗環保大興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(2) 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蒐集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資料：決定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「補窗行動策略」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第二階段：行動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(1) 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垃圾調查一：瞭解社區的垃圾數量分布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種類。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(2) 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執行補窗行動：</a:t>
            </a: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傳單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、簽名海報、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家長會報告、中秋晚會宣導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、社區街道大掃除</a:t>
            </a: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(3) 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垃圾調查二：瞭解行動之後，垃圾狀況有沒有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改變。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第三階段：資料整理與結果分析 </a:t>
            </a:r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研究流程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發傳單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宣導請支持者簽名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在學校家長會時報告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社區中秋節晚會宣導 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社區主要街道大掃除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民權街和民生街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項補窗行動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aIMG_9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內容版面配置區 3" descr="aIMG_94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4499992" y="3068960"/>
            <a:ext cx="3168352" cy="3517850"/>
          </a:xfr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5889274" y="0"/>
            <a:ext cx="3254726" cy="857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</a:rPr>
              <a:t>(1)</a:t>
            </a:r>
            <a:r>
              <a:rPr lang="zh-TW" altLang="en-US" dirty="0" smtClean="0">
                <a:latin typeface="+mj-ea"/>
              </a:rPr>
              <a:t>發傳單</a:t>
            </a:r>
          </a:p>
        </p:txBody>
      </p:sp>
      <p:pic>
        <p:nvPicPr>
          <p:cNvPr id="5" name="圖片 4" descr="a傳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71642" cy="3645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aIMG_9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7321"/>
            <a:ext cx="4572000" cy="3430679"/>
          </a:xfrm>
          <a:prstGeom prst="rect">
            <a:avLst/>
          </a:prstGeom>
        </p:spPr>
      </p:pic>
      <p:pic>
        <p:nvPicPr>
          <p:cNvPr id="4" name="內容版面配置區 3" descr="aIMG_94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572000" cy="3429001"/>
          </a:xfrm>
        </p:spPr>
      </p:pic>
      <p:pic>
        <p:nvPicPr>
          <p:cNvPr id="5" name="圖片 4" descr="aIMG_9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7276" y="0"/>
            <a:ext cx="4626724" cy="3470043"/>
          </a:xfrm>
          <a:prstGeom prst="rect">
            <a:avLst/>
          </a:prstGeom>
        </p:spPr>
      </p:pic>
      <p:pic>
        <p:nvPicPr>
          <p:cNvPr id="7" name="圖片 6" descr="aIMG_9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87957"/>
            <a:ext cx="4626724" cy="3470043"/>
          </a:xfrm>
          <a:prstGeom prst="rect">
            <a:avLst/>
          </a:prstGeom>
        </p:spPr>
      </p:pic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2195736" y="2996952"/>
            <a:ext cx="4824536" cy="8683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</a:rPr>
              <a:t>(2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請支持者簽名海報</a:t>
            </a:r>
            <a:endParaRPr lang="zh-TW" altLang="en-US" dirty="0" smtClean="0">
              <a:latin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j-ea"/>
              </a:rPr>
              <a:t>(2)</a:t>
            </a:r>
            <a:r>
              <a:rPr lang="zh-TW" altLang="en-US" dirty="0" smtClean="0">
                <a:latin typeface="+mj-ea"/>
              </a:rPr>
              <a:t> 請支持者簽名前的宣導</a:t>
            </a:r>
            <a:endParaRPr lang="zh-TW" altLang="en-US" dirty="0" smtClean="0">
              <a:latin typeface="+mj-ea"/>
            </a:endParaRPr>
          </a:p>
        </p:txBody>
      </p:sp>
      <p:pic>
        <p:nvPicPr>
          <p:cNvPr id="7" name="宣導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624</TotalTime>
  <Words>610</Words>
  <Application>Microsoft Office PowerPoint</Application>
  <PresentationFormat>如螢幕大小 (4:3)</PresentationFormat>
  <Paragraphs>72</Paragraphs>
  <Slides>18</Slides>
  <Notes>0</Notes>
  <HiddenSlides>0</HiddenSlides>
  <MMClips>2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匯合</vt:lpstr>
      <vt:lpstr>  本土關懷 你破窗．我補窗：共創美麗環保大興 </vt:lpstr>
      <vt:lpstr>猜一猜，哪輛車容易被偷？</vt:lpstr>
      <vt:lpstr>這兩個環境，哪個容易被丟垃圾？</vt:lpstr>
      <vt:lpstr>研究理念</vt:lpstr>
      <vt:lpstr>研究流程</vt:lpstr>
      <vt:lpstr>5項補窗行動</vt:lpstr>
      <vt:lpstr>(1)發傳單</vt:lpstr>
      <vt:lpstr>(2)請支持者簽名海報</vt:lpstr>
      <vt:lpstr>(2) 請支持者簽名前的宣導</vt:lpstr>
      <vt:lpstr>(2) 苦練母語才能向長輩宣導</vt:lpstr>
      <vt:lpstr>(3)在學校家長會時報告</vt:lpstr>
      <vt:lpstr>(4)社區中秋節晚會宣導</vt:lpstr>
      <vt:lpstr>(5)社區主要街道大掃除 </vt:lpstr>
      <vt:lpstr>行動之後垃圾狀況的改變一 </vt:lpstr>
      <vt:lpstr>行動之後垃圾狀況的改變二 </vt:lpstr>
      <vt:lpstr>結論 </vt:lpstr>
      <vt:lpstr>未來建議</vt:lpstr>
      <vt:lpstr>報告完畢 謝謝大家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你破窗．我補窗：共創美麗環保大興</dc:title>
  <dc:creator>user</dc:creator>
  <cp:lastModifiedBy>user</cp:lastModifiedBy>
  <cp:revision>68</cp:revision>
  <dcterms:created xsi:type="dcterms:W3CDTF">2015-10-26T14:29:31Z</dcterms:created>
  <dcterms:modified xsi:type="dcterms:W3CDTF">2015-10-29T10:18:56Z</dcterms:modified>
</cp:coreProperties>
</file>