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7" r:id="rId5"/>
    <p:sldId id="260" r:id="rId6"/>
    <p:sldId id="264" r:id="rId7"/>
    <p:sldId id="261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52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DF5384-E55D-43AA-9B53-6A4C54A8111E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050BAB-65A4-4227-BB6C-1997A29A9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536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F15B84-2B5D-4D59-9A4D-9537DE0F2B40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AC9F0B-91ED-4B54-80AC-A98D94B0E0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5693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3B855-1173-42F3-BC5E-F9C6E940A074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5BB53-8872-48EA-BD46-7A081FEBC813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CD371-EB97-4B9E-9B57-899AB2A762CE}" type="slidenum">
              <a:rPr lang="zh-TW" altLang="en-US"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>
              <a:cs typeface="微軟正黑體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A7E4-758F-4247-9944-29B618A81E9E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CDB2-4877-4EFA-B73F-8BF2E95D77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2364-C9AE-40BE-8C32-74119A52DD7F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9F1F-A897-4104-A30B-B11A0EDE00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7D26-A20F-42F5-A19E-5CE744299439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4AB-401C-472D-B15E-FA67306D7E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6F0-FADB-4274-BBA8-A5610C5181CE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1C2F-06D9-45FC-A7D0-52AEBF023D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670B-7BF8-4605-856B-A284C3B6A246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4F96-A5A8-4076-AFDF-5D5742573F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9A05-DD8D-4C33-8C02-2470B0157BBA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89E3-54F6-44FE-AA1A-18E887A8FA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0679-502E-48F4-8688-B8C39FCF8708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D1C9-2AF4-49D6-9D79-CF206CA062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9566-0A56-4F48-9BE8-13885D87CA9E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9E20-57E4-4206-A31B-7845EAB6BC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B55F-83AC-4260-8B88-32E7C97A0A02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D410-0B7C-493B-9930-1379588673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D5D5-E625-482D-903D-8E3970E7933F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50BF-0BFC-45F6-B135-E12956AA36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D42C-E21D-4A1D-9748-153382237017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EE96-1247-41C2-A39C-A0187D0863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F1D1-1B5D-40FB-ACBF-1C92D290191D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D67D-FAE7-49E3-B0CE-4C14BDF26E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993F-B542-4DAE-BB42-E7E765165B08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4EF-FBD2-4D83-A1FF-5397B1F0CB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1808-84CE-47E3-A5AD-ED68EB23647C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C96-88A7-476A-9A31-6378A2EBCA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3DC7-D91C-4E39-A1C3-2C9609CC9905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1BCE-7A49-41B3-8CAC-703B53CB40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2A06-2C68-45FF-B289-A9EBEED068AD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D3EA-4FAA-487B-A3CF-C4DC7FA319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FF1C0B-12D4-44C9-A271-B6832D2C9953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75DDA5-0FC5-4C4A-8E7A-1E6942A947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5" r:id="rId11"/>
    <p:sldLayoutId id="2147483690" r:id="rId12"/>
    <p:sldLayoutId id="2147483696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微軟正黑體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/>
          <a:cs typeface="微軟正黑體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/>
          <a:cs typeface="微軟正黑體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/>
          <a:cs typeface="微軟正黑體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微軟正黑體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微軟正黑體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微軟正黑體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ews.url.com.tw/kuroshio.shtml" TargetMode="External"/><Relationship Id="rId2" Type="http://schemas.openxmlformats.org/officeDocument/2006/relationships/hyperlink" Target="http://www.kuroshio.org.tw/newsi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XDEHilaU4s" TargetMode="External"/><Relationship Id="rId4" Type="http://schemas.openxmlformats.org/officeDocument/2006/relationships/hyperlink" Target="https://www.youtube.com/watch?v=DeQIv2HEYS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ctrTitle"/>
          </p:nvPr>
        </p:nvSpPr>
        <p:spPr>
          <a:xfrm>
            <a:off x="939800" y="1092200"/>
            <a:ext cx="8340725" cy="1677988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latin typeface="SimSun" pitchFamily="2" charset="-122"/>
                <a:ea typeface="SimSun" pitchFamily="2" charset="-122"/>
              </a:rPr>
              <a:t>從討海到觀光</a:t>
            </a:r>
            <a:r>
              <a:rPr lang="en-US" altLang="zh-TW" smtClean="0">
                <a:latin typeface="SimSun" pitchFamily="2" charset="-122"/>
                <a:ea typeface="SimSun" pitchFamily="2" charset="-122"/>
              </a:rPr>
              <a:t>―</a:t>
            </a:r>
            <a:br>
              <a:rPr lang="en-US" altLang="zh-TW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4400" smtClean="0">
                <a:latin typeface="SimSun" pitchFamily="2" charset="-122"/>
                <a:ea typeface="SimSun" pitchFamily="2" charset="-122"/>
              </a:rPr>
              <a:t>以花蓮黑潮海洋文教基金會為例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6538" y="3873500"/>
            <a:ext cx="7767637" cy="1624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花崗國中 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  <a:cs typeface="+mn-cs"/>
              </a:rPr>
              <a:t>151617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陳</a:t>
            </a:r>
            <a:r>
              <a:rPr lang="zh-TW" altLang="en-US" dirty="0">
                <a:latin typeface="SimSun" pitchFamily="2" charset="-122"/>
                <a:ea typeface="SimSun" pitchFamily="2" charset="-122"/>
                <a:cs typeface="+mn-cs"/>
              </a:rPr>
              <a:t>虹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妘。花崗國中。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  <a:cs typeface="+mn-cs"/>
              </a:rPr>
              <a:t>916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班</a:t>
            </a:r>
            <a:endParaRPr lang="en-US" altLang="zh-TW" dirty="0" smtClean="0">
              <a:latin typeface="SimSun" pitchFamily="2" charset="-122"/>
              <a:ea typeface="SimSun" pitchFamily="2" charset="-122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蔡佳陵。花崗國中。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  <a:cs typeface="+mn-cs"/>
              </a:rPr>
              <a:t>917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班</a:t>
            </a:r>
            <a:endParaRPr lang="en-US" altLang="zh-TW" dirty="0" smtClean="0">
              <a:latin typeface="SimSun" pitchFamily="2" charset="-122"/>
              <a:ea typeface="SimSun" pitchFamily="2" charset="-122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zh-TW" altLang="en-US" dirty="0" smtClean="0">
                <a:latin typeface="SimSun" pitchFamily="2" charset="-122"/>
                <a:ea typeface="SimSun" pitchFamily="2" charset="-122"/>
                <a:cs typeface="+mn-cs"/>
              </a:rPr>
              <a:t>許國玢。花崗國中。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  <a:cs typeface="+mn-cs"/>
              </a:rPr>
              <a:t>915</a:t>
            </a:r>
            <a:r>
              <a:rPr lang="zh-TW" altLang="en-US" dirty="0">
                <a:latin typeface="SimSun" pitchFamily="2" charset="-122"/>
                <a:ea typeface="SimSun" pitchFamily="2" charset="-122"/>
                <a:cs typeface="+mn-cs"/>
              </a:rPr>
              <a:t>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>
          <a:xfrm>
            <a:off x="744538" y="804863"/>
            <a:ext cx="8596312" cy="1320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SimSun" pitchFamily="2" charset="-122"/>
                <a:ea typeface="SimSun" pitchFamily="2" charset="-122"/>
              </a:rPr>
              <a:t>特別感謝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665163" y="1709738"/>
            <a:ext cx="9874250" cy="4749800"/>
          </a:xfrm>
        </p:spPr>
        <p:txBody>
          <a:bodyPr/>
          <a:lstStyle/>
          <a:p>
            <a:pPr eaLnBrk="1" hangingPunct="1"/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花蓮黑潮海洋文教基金會  執行秘書  何姿樂小姐</a:t>
            </a:r>
            <a:endParaRPr lang="en-US" altLang="zh-TW" sz="200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花崗國中</a:t>
            </a:r>
            <a:endParaRPr lang="en-US" altLang="zh-TW" sz="2000" smtClean="0">
              <a:latin typeface="SimSun" pitchFamily="2" charset="-122"/>
              <a:ea typeface="SimSun" pitchFamily="2" charset="-12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000" smtClean="0">
                <a:latin typeface="SimSun" pitchFamily="2" charset="-122"/>
                <a:ea typeface="SimSun" pitchFamily="2" charset="-122"/>
              </a:rPr>
              <a:t>   </a:t>
            </a:r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莊靜宜老師  林翠華老師  吳盛正主任  謝采蘋老師  鄭中鼎老師  </a:t>
            </a:r>
            <a:r>
              <a:rPr lang="zh-TW" altLang="en-US" sz="2000" smtClean="0">
                <a:latin typeface="SimSun" pitchFamily="2" charset="-122"/>
                <a:ea typeface="新細明體" charset="-120"/>
              </a:rPr>
              <a:t>張婷婷老師  </a:t>
            </a:r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高綠靜老師</a:t>
            </a:r>
            <a:endParaRPr lang="en-US" altLang="zh-TW" sz="200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林芳儀老師  張志浩老師</a:t>
            </a:r>
            <a:endParaRPr lang="en-US" altLang="zh-TW" sz="200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0263" y="673100"/>
            <a:ext cx="8267700" cy="11239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latin typeface="AR BLANCA" pitchFamily="2" charset="0"/>
                <a:ea typeface="SimSun" pitchFamily="2" charset="-122"/>
                <a:cs typeface="+mj-cs"/>
              </a:rPr>
              <a:t>謝謝大家</a:t>
            </a:r>
            <a:r>
              <a:rPr lang="en-US" altLang="zh-TW" sz="6000" dirty="0" smtClean="0">
                <a:latin typeface="AR BLANCA" pitchFamily="2" charset="0"/>
                <a:ea typeface="SimSun" pitchFamily="2" charset="-122"/>
                <a:cs typeface="+mj-cs"/>
              </a:rPr>
              <a:t> </a:t>
            </a:r>
            <a:r>
              <a:rPr lang="en-US" altLang="zh-TW" sz="6000" dirty="0" smtClean="0">
                <a:latin typeface="+mj-ea"/>
                <a:cs typeface="+mj-cs"/>
                <a:sym typeface="Wingdings" pitchFamily="2" charset="2"/>
              </a:rPr>
              <a:t></a:t>
            </a:r>
            <a:endParaRPr lang="zh-TW" altLang="en-US" sz="6000" dirty="0">
              <a:latin typeface="AR BLANCA" pitchFamily="2" charset="0"/>
              <a:ea typeface="SimSun" pitchFamily="2" charset="-122"/>
              <a:cs typeface="+mj-cs"/>
            </a:endParaRPr>
          </a:p>
        </p:txBody>
      </p:sp>
      <p:pic>
        <p:nvPicPr>
          <p:cNvPr id="4" name="圖片 3" descr="12181077_1050945461602623_35802675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808" y="1786760"/>
            <a:ext cx="3507828" cy="4677104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3795" name="圖片 4" descr="12186122_1050962924934210_2128792246_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63" y="955675"/>
            <a:ext cx="1250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43" y="1786760"/>
            <a:ext cx="5130140" cy="3847605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666750" y="609600"/>
            <a:ext cx="8596313" cy="1320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壹、研究動機</a:t>
            </a:r>
            <a:br>
              <a:rPr lang="zh-TW" altLang="en-US" dirty="0" smtClean="0">
                <a:latin typeface="SimSun" pitchFamily="2" charset="-122"/>
                <a:ea typeface="SimSun" pitchFamily="2" charset="-122"/>
              </a:rPr>
            </a:br>
            <a:r>
              <a:rPr lang="zh-TW" altLang="en-US" sz="190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TW" altLang="en-US" sz="1900" dirty="0" smtClean="0">
                <a:latin typeface="SimSun" pitchFamily="2" charset="-122"/>
                <a:ea typeface="SimSun" pitchFamily="2" charset="-122"/>
              </a:rPr>
            </a:br>
            <a:endParaRPr lang="en-US" altLang="zh-TW" sz="1900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750093" y="1408567"/>
            <a:ext cx="4778375" cy="681037"/>
          </a:xfrm>
        </p:spPr>
        <p:txBody>
          <a:bodyPr/>
          <a:lstStyle/>
          <a:p>
            <a:pPr eaLnBrk="1" hangingPunct="1"/>
            <a:r>
              <a:rPr lang="zh-TW" altLang="en-US" sz="2000" dirty="0">
                <a:latin typeface="SimSun" pitchFamily="2" charset="-122"/>
                <a:ea typeface="SimSun" pitchFamily="2" charset="-122"/>
              </a:rPr>
              <a:t>我們在保育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什麼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?</a:t>
            </a:r>
            <a:endParaRPr lang="zh-TW" altLang="en-US" sz="2000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22531" name="圖片 6" descr="12170728_1050951791601990_1835831542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514350"/>
            <a:ext cx="4391025" cy="5854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圖片 7" descr="12180723_1050954708268365_1151609570_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5987"/>
            <a:ext cx="6278563" cy="3532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619500" y="592578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圈養與自由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內容版面配置區 2"/>
          <p:cNvSpPr>
            <a:spLocks noGrp="1"/>
          </p:cNvSpPr>
          <p:nvPr>
            <p:ph idx="1"/>
          </p:nvPr>
        </p:nvSpPr>
        <p:spPr>
          <a:xfrm>
            <a:off x="1055295" y="1138551"/>
            <a:ext cx="3054350" cy="571500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圖書館查詢相關書籍</a:t>
            </a:r>
          </a:p>
        </p:txBody>
      </p:sp>
      <p:pic>
        <p:nvPicPr>
          <p:cNvPr id="4" name="圖片 3" descr="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450" y="1812783"/>
            <a:ext cx="3294993" cy="213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0000" endPos="20000" dist="5000" dir="5400000" sy="-100000" algn="bl" rotWithShape="0"/>
          </a:effectLst>
        </p:spPr>
      </p:pic>
      <p:pic>
        <p:nvPicPr>
          <p:cNvPr id="5" name="圖片 4" descr="received_9735501527015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1972" y="522970"/>
            <a:ext cx="2924503" cy="338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0000" endPos="20000" dist="5000" dir="5400000" sy="-100000" algn="bl" rotWithShape="0"/>
          </a:effectLst>
        </p:spPr>
      </p:pic>
      <p:pic>
        <p:nvPicPr>
          <p:cNvPr id="7" name="圖片 6" descr="12179779_1050917998272036_169720223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3908" y="3126044"/>
            <a:ext cx="4225990" cy="337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0000" endPos="20000" dist="5000" dir="5400000" sy="-100000" algn="bl" rotWithShape="0"/>
          </a:effectLst>
        </p:spPr>
      </p:pic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941450" y="353248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dirty="0">
                <a:solidFill>
                  <a:srgbClr val="4A66AC"/>
                </a:solidFill>
                <a:latin typeface="SimSun" pitchFamily="2" charset="-122"/>
                <a:ea typeface="SimSun" pitchFamily="2" charset="-122"/>
              </a:rPr>
              <a:t>貳、研究</a:t>
            </a:r>
            <a:r>
              <a:rPr kumimoji="0" lang="zh-TW" altLang="en-US" sz="3600" dirty="0" smtClean="0">
                <a:solidFill>
                  <a:srgbClr val="4A66AC"/>
                </a:solidFill>
                <a:latin typeface="SimSun" pitchFamily="2" charset="-122"/>
                <a:ea typeface="SimSun" pitchFamily="2" charset="-122"/>
              </a:rPr>
              <a:t>方法：訪談法</a:t>
            </a:r>
            <a:endParaRPr lang="zh-TW" altLang="en-US" sz="3600" dirty="0">
              <a:solidFill>
                <a:schemeClr val="accent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6950" y="1444625"/>
            <a:ext cx="3609975" cy="4816475"/>
          </a:xfrm>
          <a:ln w="3175">
            <a:solidFill>
              <a:schemeClr val="tx1"/>
            </a:solidFill>
          </a:ln>
        </p:spPr>
      </p:pic>
      <p:sp>
        <p:nvSpPr>
          <p:cNvPr id="4" name="文字方塊 3"/>
          <p:cNvSpPr txBox="1"/>
          <p:nvPr/>
        </p:nvSpPr>
        <p:spPr>
          <a:xfrm>
            <a:off x="890588" y="615950"/>
            <a:ext cx="3608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Wingdings 3" charset="2"/>
              <a:buChar char=""/>
              <a:defRPr/>
            </a:pPr>
            <a:r>
              <a:rPr kumimoji="0" lang="zh-TW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imSun" pitchFamily="2" charset="-122"/>
                <a:ea typeface="SimSun" pitchFamily="2" charset="-122"/>
                <a:cs typeface="+mn-cs"/>
              </a:rPr>
              <a:t>無法出海，因此到海邊探勘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444625"/>
            <a:ext cx="4681538" cy="2084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25" y="3379788"/>
            <a:ext cx="5097463" cy="2867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內容版面配置區 2"/>
          <p:cNvSpPr>
            <a:spLocks noGrp="1"/>
          </p:cNvSpPr>
          <p:nvPr>
            <p:ph idx="1"/>
          </p:nvPr>
        </p:nvSpPr>
        <p:spPr>
          <a:xfrm>
            <a:off x="1019175" y="1101725"/>
            <a:ext cx="3335338" cy="584200"/>
          </a:xfrm>
        </p:spPr>
        <p:txBody>
          <a:bodyPr/>
          <a:lstStyle/>
          <a:p>
            <a:pPr eaLnBrk="1" hangingPunct="1"/>
            <a:r>
              <a:rPr lang="zh-TW" altLang="en-US" sz="2000" smtClean="0">
                <a:latin typeface="SimSun" pitchFamily="2" charset="-122"/>
                <a:ea typeface="SimSun" pitchFamily="2" charset="-122"/>
              </a:rPr>
              <a:t>參訪黑潮海洋文教基金會</a:t>
            </a:r>
          </a:p>
        </p:txBody>
      </p:sp>
      <p:pic>
        <p:nvPicPr>
          <p:cNvPr id="27650" name="圖片 3" descr="12179849_1050918204938682_1125384094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697038"/>
            <a:ext cx="4351338" cy="2843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圖片 4" descr="12179283_1050918348272001_442253066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025" y="336550"/>
            <a:ext cx="3182938" cy="299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圖片 5" descr="12181062_1050917608272075_583818311_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8" y="3333750"/>
            <a:ext cx="3184525" cy="3402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圖片 6" descr="12177265_1050917601605409_708189340_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9963" y="1235075"/>
            <a:ext cx="2501900" cy="3325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文字方塊 7"/>
          <p:cNvSpPr txBox="1">
            <a:spLocks noChangeArrowheads="1"/>
          </p:cNvSpPr>
          <p:nvPr/>
        </p:nvSpPr>
        <p:spPr bwMode="auto">
          <a:xfrm>
            <a:off x="1408113" y="4587875"/>
            <a:ext cx="38782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>
                <a:latin typeface="SimSun" pitchFamily="2" charset="-122"/>
                <a:ea typeface="SimSun" pitchFamily="2" charset="-122"/>
              </a:rPr>
              <a:t>•</a:t>
            </a:r>
            <a:r>
              <a:rPr kumimoji="0" lang="zh-TW" altLang="en-US" sz="2000">
                <a:latin typeface="SimSun" pitchFamily="2" charset="-122"/>
                <a:ea typeface="SimSun" pitchFamily="2" charset="-122"/>
              </a:rPr>
              <a:t>黑潮海洋文教基金會：</a:t>
            </a:r>
            <a:endParaRPr kumimoji="0" lang="en-US" altLang="zh-TW" sz="2000">
              <a:latin typeface="SimSun" pitchFamily="2" charset="-122"/>
              <a:ea typeface="SimSun" pitchFamily="2" charset="-122"/>
            </a:endParaRPr>
          </a:p>
          <a:p>
            <a:r>
              <a:rPr kumimoji="0" lang="zh-TW" altLang="en-US" sz="2000">
                <a:latin typeface="SimSun" pitchFamily="2" charset="-122"/>
                <a:ea typeface="SimSun" pitchFamily="2" charset="-122"/>
              </a:rPr>
              <a:t>於</a:t>
            </a:r>
            <a:r>
              <a:rPr kumimoji="0" lang="en-US" altLang="zh-TW" sz="2000">
                <a:latin typeface="SimSun" pitchFamily="2" charset="-122"/>
                <a:ea typeface="SimSun" pitchFamily="2" charset="-122"/>
              </a:rPr>
              <a:t>1998</a:t>
            </a:r>
            <a:r>
              <a:rPr kumimoji="0" lang="zh-TW" altLang="en-US" sz="2000">
                <a:latin typeface="SimSun" pitchFamily="2" charset="-122"/>
                <a:ea typeface="SimSun" pitchFamily="2" charset="-122"/>
              </a:rPr>
              <a:t>年成立，從鯨豚調查記錄工作為開端，進而以</a:t>
            </a:r>
            <a:r>
              <a:rPr kumimoji="0" lang="zh-TW" altLang="en-US" sz="2000" b="1">
                <a:latin typeface="SimSun" pitchFamily="2" charset="-122"/>
                <a:ea typeface="SimSun" pitchFamily="2" charset="-122"/>
              </a:rPr>
              <a:t>「關懷台灣海洋環境、生態與文化」</a:t>
            </a:r>
            <a:r>
              <a:rPr kumimoji="0" lang="zh-TW" altLang="en-US" sz="2000">
                <a:latin typeface="SimSun" pitchFamily="2" charset="-122"/>
                <a:ea typeface="SimSun" pitchFamily="2" charset="-122"/>
              </a:rPr>
              <a:t>為宗旨，期待讓大家親近、認識而珍惜海洋。</a:t>
            </a:r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8593138" y="4579938"/>
            <a:ext cx="272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SimSun" pitchFamily="2" charset="-122"/>
                <a:ea typeface="SimSun" pitchFamily="2" charset="-122"/>
              </a:rPr>
              <a:t>攝自：</a:t>
            </a:r>
            <a:endParaRPr kumimoji="0" lang="en-US" altLang="zh-TW">
              <a:latin typeface="SimSun" pitchFamily="2" charset="-122"/>
              <a:ea typeface="SimSun" pitchFamily="2" charset="-122"/>
            </a:endParaRPr>
          </a:p>
          <a:p>
            <a:r>
              <a:rPr kumimoji="0" lang="zh-TW" altLang="en-US">
                <a:latin typeface="SimSun" pitchFamily="2" charset="-122"/>
                <a:ea typeface="SimSun" pitchFamily="2" charset="-122"/>
              </a:rPr>
              <a:t>黑潮海洋文教基金會內部</a:t>
            </a:r>
          </a:p>
        </p:txBody>
      </p:sp>
      <p:sp>
        <p:nvSpPr>
          <p:cNvPr id="10" name="文字方塊 8"/>
          <p:cNvSpPr txBox="1">
            <a:spLocks noChangeArrowheads="1"/>
          </p:cNvSpPr>
          <p:nvPr/>
        </p:nvSpPr>
        <p:spPr bwMode="auto">
          <a:xfrm>
            <a:off x="941450" y="353248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600" dirty="0">
                <a:solidFill>
                  <a:srgbClr val="4A66AC"/>
                </a:solidFill>
                <a:latin typeface="SimSun" pitchFamily="2" charset="-122"/>
                <a:ea typeface="SimSun" pitchFamily="2" charset="-122"/>
              </a:rPr>
              <a:t>參</a:t>
            </a:r>
            <a:r>
              <a:rPr kumimoji="0" lang="zh-TW" altLang="en-US" sz="3600" dirty="0" smtClean="0">
                <a:solidFill>
                  <a:srgbClr val="4A66AC"/>
                </a:solidFill>
                <a:latin typeface="SimSun" pitchFamily="2" charset="-122"/>
                <a:ea typeface="SimSun" pitchFamily="2" charset="-122"/>
              </a:rPr>
              <a:t>、研究</a:t>
            </a:r>
            <a:r>
              <a:rPr kumimoji="0" lang="zh-TW" altLang="en-US" sz="3600" dirty="0">
                <a:solidFill>
                  <a:srgbClr val="4A66AC"/>
                </a:solidFill>
                <a:latin typeface="SimSun" pitchFamily="2" charset="-122"/>
                <a:ea typeface="SimSun" pitchFamily="2" charset="-122"/>
              </a:rPr>
              <a:t>對象</a:t>
            </a:r>
            <a:endParaRPr lang="zh-TW" altLang="en-US" sz="3600" dirty="0">
              <a:solidFill>
                <a:schemeClr val="accent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2170478_1050918064938696_2208124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108" y="4511430"/>
            <a:ext cx="2868678" cy="215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圖片 8" descr="12178162_1050918114938691_18687091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939" y="4511430"/>
            <a:ext cx="2868677" cy="215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圖片 9" descr="12179859_1050918021605367_119104785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995" y="4511430"/>
            <a:ext cx="2868677" cy="215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圖片 10" descr="12177465_1050959821601187_34401532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004" y="1686464"/>
            <a:ext cx="2037611" cy="271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內容版面配置區 6" descr="12175993_1050935921603577_117592688_o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886108" y="1153027"/>
            <a:ext cx="2436607" cy="3248809"/>
          </a:xfrm>
          <a:solidFill>
            <a:srgbClr val="FFFFFF">
              <a:shade val="85000"/>
            </a:srgbClr>
          </a:solidFill>
          <a:ln w="88900" cap="sq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圖片 13" descr="12185665_1050917614938741_988422093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995" y="1987891"/>
            <a:ext cx="1811541" cy="241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圖片 12" descr="12179220_1050917561605413_18263374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36788" y="1502568"/>
            <a:ext cx="1745765" cy="2900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738" y="609600"/>
            <a:ext cx="8596312" cy="1320800"/>
          </a:xfrm>
        </p:spPr>
        <p:txBody>
          <a:bodyPr/>
          <a:lstStyle/>
          <a:p>
            <a:r>
              <a:rPr lang="en-US" altLang="zh-TW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TW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zh-TW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624868" y="511431"/>
            <a:ext cx="4778375" cy="91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0" lang="zh-TW" altLang="en-US" sz="2000" dirty="0" smtClean="0">
                <a:latin typeface="SimSun" pitchFamily="2" charset="-122"/>
                <a:ea typeface="SimSun" pitchFamily="2" charset="-122"/>
              </a:rPr>
              <a:t>黑潮內部擺設</a:t>
            </a:r>
            <a:endParaRPr kumimoji="0"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kumimoji="0" lang="zh-TW" altLang="en-US" sz="2000" dirty="0">
                <a:latin typeface="SimSun" pitchFamily="2" charset="-122"/>
                <a:ea typeface="SimSun" pitchFamily="2" charset="-122"/>
              </a:rPr>
              <a:t>訪談後進行資料整理</a:t>
            </a:r>
            <a:endParaRPr kumimoji="0" lang="zh-TW" altLang="en-US" sz="2000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4701" y="4399002"/>
            <a:ext cx="1866868" cy="24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342244" y="1729126"/>
            <a:ext cx="738664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黑潮海洋文教基金會內部</a:t>
            </a:r>
          </a:p>
          <a:p>
            <a:r>
              <a:rPr lang="zh-TW" altLang="en-US" dirty="0" smtClean="0"/>
              <a:t>部分</a:t>
            </a:r>
            <a:r>
              <a:rPr lang="zh-TW" altLang="en-US" dirty="0"/>
              <a:t>圖片攝自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>
          <a:xfrm>
            <a:off x="679450" y="523875"/>
            <a:ext cx="8596313" cy="13208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SimSun" pitchFamily="2" charset="-122"/>
                <a:ea typeface="SimSun" pitchFamily="2" charset="-122"/>
                <a:cs typeface="Arial Unicode MS" pitchFamily="34" charset="-120"/>
              </a:rPr>
              <a:t>肆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  <a:cs typeface="Arial Unicode MS" pitchFamily="34" charset="-120"/>
              </a:rPr>
              <a:t>、研究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  <a:cs typeface="Arial Unicode MS" pitchFamily="34" charset="-120"/>
              </a:rPr>
              <a:t>&amp;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  <a:cs typeface="Arial Unicode MS" pitchFamily="34" charset="-120"/>
              </a:rPr>
              <a:t>訪問成果</a:t>
            </a:r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666750" y="1471613"/>
            <a:ext cx="8596313" cy="4786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一、鯨豚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•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漁民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•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人類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二、海洋廢棄物的影響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endParaRPr lang="en-US" altLang="zh-TW" sz="2000" dirty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三、反圈養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四、關於賞鯨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zh-TW" dirty="0" smtClean="0"/>
          </a:p>
        </p:txBody>
      </p:sp>
      <p:pic>
        <p:nvPicPr>
          <p:cNvPr id="4" name="圖片 3" descr="12180995_1050935938270242_16444326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1770" y="2358792"/>
            <a:ext cx="2571423" cy="3150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0000" endPos="23000" dist="5000" dir="5400000" sy="-100000" algn="bl" rotWithShape="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84082" y="1320386"/>
            <a:ext cx="3790495" cy="207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SimSun" pitchFamily="2" charset="-122"/>
                <a:ea typeface="SimSun" pitchFamily="2" charset="-122"/>
              </a:rPr>
              <a:t>伍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、未來展望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>&amp;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結論</a:t>
            </a: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一、法規的制定與執行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二、減緩過度捕撈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三、全民觀念的進步和行動的落實</a:t>
            </a:r>
          </a:p>
          <a:p>
            <a:pPr eaLnBrk="1" hangingPunct="1"/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四、結論</a:t>
            </a:r>
          </a:p>
        </p:txBody>
      </p:sp>
      <p:pic>
        <p:nvPicPr>
          <p:cNvPr id="4" name="圖片 3" descr="12185706_1050963914934111_201993552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55291" y="549097"/>
            <a:ext cx="4143457" cy="5524609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>
          <a:xfrm>
            <a:off x="688975" y="657225"/>
            <a:ext cx="8596313" cy="90963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陸、參考資料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736600" y="1447800"/>
            <a:ext cx="8596313" cy="464502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來自深海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廖鴻基 晨星出版</a:t>
            </a:r>
          </a:p>
          <a:p>
            <a:pPr eaLnBrk="1" hangingPunct="1"/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腳跡船痕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廖鴻基 晨星出版</a:t>
            </a:r>
          </a:p>
          <a:p>
            <a:pPr eaLnBrk="1" hangingPunct="1"/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鯨生鯨世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廖鴻基 晨星出版</a:t>
            </a:r>
          </a:p>
          <a:p>
            <a:pPr eaLnBrk="1" hangingPunct="1"/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《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討海人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》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廖鴻基 晨星出版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花蓮黑潮海洋文教基金會 執行秘書 何姿樂小姐 提供訪談</a:t>
            </a:r>
          </a:p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黑潮海洋文教基金會 官網 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  <a:hlinkClick r:id="rId2"/>
              </a:rPr>
              <a:t>http://www.kuroshio.org.tw/newsite/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黑潮電子報 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  <a:hlinkClick r:id="rId3"/>
              </a:rPr>
              <a:t>http://enews.url.com.tw/kuroshio.shtml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你的樂園？牠的地獄！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影片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)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  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  <a:hlinkClick r:id="rId4"/>
              </a:rPr>
              <a:t>https://www.youtube.com/watch?v=DeQIv2HEYSw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東石鄉抹香鯨擱淺 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影片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</a:rPr>
              <a:t>)</a:t>
            </a:r>
            <a:r>
              <a:rPr lang="zh-TW" altLang="en-US" sz="20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TW" sz="2000" dirty="0" smtClean="0">
                <a:latin typeface="SimSun" pitchFamily="2" charset="-122"/>
                <a:ea typeface="SimSun" pitchFamily="2" charset="-122"/>
                <a:hlinkClick r:id="rId5"/>
              </a:rPr>
              <a:t>https://www.youtube.com/watch?v=cXDEHilaU4s</a:t>
            </a:r>
            <a:endParaRPr lang="en-US" altLang="zh-TW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zh-TW" altLang="en-US" sz="2000" dirty="0" smtClean="0">
              <a:latin typeface="SimSun" pitchFamily="2" charset="-122"/>
              <a:ea typeface="SimSun" pitchFamily="2" charset="-122"/>
            </a:endParaRP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877</TotalTime>
  <Words>355</Words>
  <Application>Microsoft Office PowerPoint</Application>
  <PresentationFormat>自訂</PresentationFormat>
  <Paragraphs>60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多面向</vt:lpstr>
      <vt:lpstr>從討海到觀光― 以花蓮黑潮海洋文教基金會為例</vt:lpstr>
      <vt:lpstr>壹、研究動機  </vt:lpstr>
      <vt:lpstr>投影片 3</vt:lpstr>
      <vt:lpstr>投影片 4</vt:lpstr>
      <vt:lpstr>投影片 5</vt:lpstr>
      <vt:lpstr> </vt:lpstr>
      <vt:lpstr>肆、研究&amp;訪問成果</vt:lpstr>
      <vt:lpstr>伍、未來展望&amp;結論</vt:lpstr>
      <vt:lpstr>陸、參考資料</vt:lpstr>
      <vt:lpstr>特別感謝</vt:lpstr>
      <vt:lpstr>謝謝大家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陳明清</dc:creator>
  <cp:lastModifiedBy>user</cp:lastModifiedBy>
  <cp:revision>57</cp:revision>
  <dcterms:created xsi:type="dcterms:W3CDTF">2015-10-17T02:15:57Z</dcterms:created>
  <dcterms:modified xsi:type="dcterms:W3CDTF">2015-10-29T13:19:31Z</dcterms:modified>
</cp:coreProperties>
</file>