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26" r:id="rId2"/>
    <p:sldId id="310" r:id="rId3"/>
    <p:sldId id="272" r:id="rId4"/>
    <p:sldId id="307" r:id="rId5"/>
    <p:sldId id="298" r:id="rId6"/>
    <p:sldId id="296" r:id="rId7"/>
    <p:sldId id="297" r:id="rId8"/>
    <p:sldId id="29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notesViewPr>
    <p:cSldViewPr>
      <p:cViewPr varScale="1">
        <p:scale>
          <a:sx n="55" d="100"/>
          <a:sy n="55" d="100"/>
        </p:scale>
        <p:origin x="-29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糖培養基黴菌生長折線圖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工作表1!$B$30</c:f>
              <c:strCache>
                <c:ptCount val="1"/>
                <c:pt idx="0">
                  <c:v>黑黴菌</c:v>
                </c:pt>
              </c:strCache>
            </c:strRef>
          </c:tx>
          <c:val>
            <c:numRef>
              <c:f>工作表1!$B$31:$B$35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工作表1!$C$30</c:f>
              <c:strCache>
                <c:ptCount val="1"/>
                <c:pt idx="0">
                  <c:v>黃綠黴菌</c:v>
                </c:pt>
              </c:strCache>
            </c:strRef>
          </c:tx>
          <c:val>
            <c:numRef>
              <c:f>工作表1!$C$31:$C$35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工作表1!$D$30</c:f>
              <c:strCache>
                <c:ptCount val="1"/>
                <c:pt idx="0">
                  <c:v>青黴菌</c:v>
                </c:pt>
              </c:strCache>
            </c:strRef>
          </c:tx>
          <c:val>
            <c:numRef>
              <c:f>工作表1!$D$31:$D$35</c:f>
              <c:numCache>
                <c:formatCode>General</c:formatCode>
                <c:ptCount val="5"/>
                <c:pt idx="0">
                  <c:v>0.8</c:v>
                </c:pt>
                <c:pt idx="1">
                  <c:v>1.5</c:v>
                </c:pt>
                <c:pt idx="2">
                  <c:v>2.2000000000000002</c:v>
                </c:pt>
                <c:pt idx="3">
                  <c:v>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220224"/>
        <c:axId val="197771648"/>
      </c:lineChart>
      <c:catAx>
        <c:axId val="19722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天</a:t>
                </a:r>
              </a:p>
            </c:rich>
          </c:tx>
          <c:layout>
            <c:manualLayout>
              <c:xMode val="edge"/>
              <c:yMode val="edge"/>
              <c:x val="0.74923731408573924"/>
              <c:y val="0.81013888888888885"/>
            </c:manualLayout>
          </c:layout>
          <c:overlay val="0"/>
        </c:title>
        <c:majorTickMark val="out"/>
        <c:minorTickMark val="none"/>
        <c:tickLblPos val="nextTo"/>
        <c:crossAx val="197771648"/>
        <c:crosses val="autoZero"/>
        <c:auto val="1"/>
        <c:lblAlgn val="ctr"/>
        <c:lblOffset val="100"/>
        <c:noMultiLvlLbl val="0"/>
      </c:catAx>
      <c:valAx>
        <c:axId val="1977716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/>
                  <a:t>直徑</a:t>
                </a:r>
                <a:endParaRPr lang="en-US" altLang="zh-TW"/>
              </a:p>
              <a:p>
                <a:pPr>
                  <a:defRPr/>
                </a:pPr>
                <a:r>
                  <a:rPr lang="en-US" altLang="zh-TW"/>
                  <a:t>(cm)</a:t>
                </a:r>
                <a:endParaRPr lang="zh-TW" altLang="en-US"/>
              </a:p>
            </c:rich>
          </c:tx>
          <c:layout>
            <c:manualLayout>
              <c:xMode val="edge"/>
              <c:yMode val="edge"/>
              <c:x val="3.888888888888889E-2"/>
              <c:y val="0.134862933799941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722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青黴菌在</a:t>
            </a:r>
            <a:r>
              <a:rPr lang="en-US" altLang="zh-TW"/>
              <a:t>3</a:t>
            </a:r>
            <a:r>
              <a:rPr lang="zh-TW" altLang="en-US"/>
              <a:t>種培養基生長曲線圖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工作表1!$B$44</c:f>
              <c:strCache>
                <c:ptCount val="1"/>
                <c:pt idx="0">
                  <c:v>馬鈴薯</c:v>
                </c:pt>
              </c:strCache>
            </c:strRef>
          </c:tx>
          <c:cat>
            <c:numRef>
              <c:f>工作表1!$A$45:$A$48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工作表1!$B$45:$B$48</c:f>
              <c:numCache>
                <c:formatCode>General</c:formatCode>
                <c:ptCount val="4"/>
                <c:pt idx="0">
                  <c:v>0.4</c:v>
                </c:pt>
                <c:pt idx="1">
                  <c:v>0.5</c:v>
                </c:pt>
                <c:pt idx="2">
                  <c:v>0.70000000000000018</c:v>
                </c:pt>
                <c:pt idx="3">
                  <c:v>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工作表1!$C$44</c:f>
              <c:strCache>
                <c:ptCount val="1"/>
                <c:pt idx="0">
                  <c:v>花生</c:v>
                </c:pt>
              </c:strCache>
            </c:strRef>
          </c:tx>
          <c:cat>
            <c:numRef>
              <c:f>工作表1!$A$45:$A$48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工作表1!$C$45:$C$48</c:f>
              <c:numCache>
                <c:formatCode>General</c:formatCode>
                <c:ptCount val="4"/>
                <c:pt idx="0">
                  <c:v>0.5</c:v>
                </c:pt>
                <c:pt idx="1">
                  <c:v>1.7</c:v>
                </c:pt>
                <c:pt idx="2">
                  <c:v>2.5</c:v>
                </c:pt>
                <c:pt idx="3">
                  <c:v>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工作表1!$D$44</c:f>
              <c:strCache>
                <c:ptCount val="1"/>
                <c:pt idx="0">
                  <c:v>糖</c:v>
                </c:pt>
              </c:strCache>
            </c:strRef>
          </c:tx>
          <c:cat>
            <c:numRef>
              <c:f>工作表1!$A$45:$A$48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工作表1!$D$45:$D$48</c:f>
              <c:numCache>
                <c:formatCode>General</c:formatCode>
                <c:ptCount val="4"/>
                <c:pt idx="0">
                  <c:v>0.8</c:v>
                </c:pt>
                <c:pt idx="1">
                  <c:v>1.5</c:v>
                </c:pt>
                <c:pt idx="2">
                  <c:v>2.2000000000000002</c:v>
                </c:pt>
                <c:pt idx="3">
                  <c:v>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26592"/>
        <c:axId val="206954880"/>
      </c:lineChart>
      <c:catAx>
        <c:axId val="20692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天</a:t>
                </a:r>
              </a:p>
            </c:rich>
          </c:tx>
          <c:layout>
            <c:manualLayout>
              <c:xMode val="edge"/>
              <c:yMode val="edge"/>
              <c:x val="0.81388998250218758"/>
              <c:y val="0.754583333333333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6954880"/>
        <c:crosses val="autoZero"/>
        <c:auto val="1"/>
        <c:lblAlgn val="ctr"/>
        <c:lblOffset val="100"/>
        <c:noMultiLvlLbl val="0"/>
      </c:catAx>
      <c:valAx>
        <c:axId val="2069548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/>
                  <a:t>直徑</a:t>
                </a:r>
                <a:r>
                  <a:rPr lang="en-US" altLang="zh-TW"/>
                  <a:t>(cm)</a:t>
                </a:r>
                <a:endParaRPr lang="zh-TW" altLang="en-US"/>
              </a:p>
            </c:rich>
          </c:tx>
          <c:layout>
            <c:manualLayout>
              <c:xMode val="edge"/>
              <c:yMode val="edge"/>
              <c:x val="2.2222222222222233E-2"/>
              <c:y val="4.735163312919217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692659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馬鈴薯培養基黴菌生長折線圖</a:t>
            </a:r>
          </a:p>
        </c:rich>
      </c:tx>
      <c:layout>
        <c:manualLayout>
          <c:xMode val="edge"/>
          <c:yMode val="edge"/>
          <c:x val="0.16075"/>
          <c:y val="2.777777777777780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工作表1!$B$8</c:f>
              <c:strCache>
                <c:ptCount val="1"/>
                <c:pt idx="0">
                  <c:v>黃綠黴菌</c:v>
                </c:pt>
              </c:strCache>
            </c:strRef>
          </c:tx>
          <c:xVal>
            <c:numRef>
              <c:f>工作表1!$A$9:$A$12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工作表1!$B$9:$B$12</c:f>
              <c:numCache>
                <c:formatCode>General</c:formatCode>
                <c:ptCount val="4"/>
                <c:pt idx="0">
                  <c:v>0.70000000000000018</c:v>
                </c:pt>
                <c:pt idx="1">
                  <c:v>1</c:v>
                </c:pt>
                <c:pt idx="2">
                  <c:v>1.2</c:v>
                </c:pt>
                <c:pt idx="3">
                  <c:v>1.2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工作表1!$C$8</c:f>
              <c:strCache>
                <c:ptCount val="1"/>
                <c:pt idx="0">
                  <c:v>黑黴菌</c:v>
                </c:pt>
              </c:strCache>
            </c:strRef>
          </c:tx>
          <c:xVal>
            <c:numRef>
              <c:f>工作表1!$A$9:$A$12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工作表1!$C$9:$C$12</c:f>
              <c:numCache>
                <c:formatCode>General</c:formatCode>
                <c:ptCount val="4"/>
                <c:pt idx="0">
                  <c:v>0.9</c:v>
                </c:pt>
                <c:pt idx="1">
                  <c:v>1.4</c:v>
                </c:pt>
                <c:pt idx="2">
                  <c:v>1.6</c:v>
                </c:pt>
                <c:pt idx="3">
                  <c:v>1.6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工作表1!$D$8</c:f>
              <c:strCache>
                <c:ptCount val="1"/>
                <c:pt idx="0">
                  <c:v>青黴菌</c:v>
                </c:pt>
              </c:strCache>
            </c:strRef>
          </c:tx>
          <c:xVal>
            <c:numRef>
              <c:f>工作表1!$A$9:$A$12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工作表1!$D$9:$D$12</c:f>
              <c:numCache>
                <c:formatCode>General</c:formatCode>
                <c:ptCount val="4"/>
                <c:pt idx="0">
                  <c:v>0.4</c:v>
                </c:pt>
                <c:pt idx="1">
                  <c:v>0.5</c:v>
                </c:pt>
                <c:pt idx="2">
                  <c:v>0.70000000000000018</c:v>
                </c:pt>
                <c:pt idx="3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085632"/>
        <c:axId val="220152576"/>
      </c:scatterChart>
      <c:valAx>
        <c:axId val="21808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天</a:t>
                </a:r>
              </a:p>
            </c:rich>
          </c:tx>
          <c:layout>
            <c:manualLayout>
              <c:xMode val="edge"/>
              <c:yMode val="edge"/>
              <c:x val="0.78729986876640423"/>
              <c:y val="0.768472222222222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0152576"/>
        <c:crosses val="autoZero"/>
        <c:crossBetween val="midCat"/>
      </c:valAx>
      <c:valAx>
        <c:axId val="2201525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/>
                  <a:t>直徑</a:t>
                </a:r>
                <a:endParaRPr lang="en-US" altLang="zh-TW"/>
              </a:p>
              <a:p>
                <a:pPr>
                  <a:defRPr/>
                </a:pPr>
                <a:r>
                  <a:rPr lang="en-US" altLang="zh-TW"/>
                  <a:t>(cm)</a:t>
                </a:r>
                <a:endParaRPr lang="zh-TW" altLang="en-US"/>
              </a:p>
            </c:rich>
          </c:tx>
          <c:layout>
            <c:manualLayout>
              <c:xMode val="edge"/>
              <c:yMode val="edge"/>
              <c:x val="2.2222222222222233E-2"/>
              <c:y val="5.150663458734327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085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花生培養基黴菌生長折線圖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工作表1!$B$19</c:f>
              <c:strCache>
                <c:ptCount val="1"/>
                <c:pt idx="0">
                  <c:v>黑黴菌</c:v>
                </c:pt>
              </c:strCache>
            </c:strRef>
          </c:tx>
          <c:xVal>
            <c:numRef>
              <c:f>工作表1!$A$20:$A$23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工作表1!$B$20:$B$23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工作表1!$C$19</c:f>
              <c:strCache>
                <c:ptCount val="1"/>
                <c:pt idx="0">
                  <c:v>黃綠黴菌</c:v>
                </c:pt>
              </c:strCache>
            </c:strRef>
          </c:tx>
          <c:xVal>
            <c:numRef>
              <c:f>工作表1!$A$20:$A$23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工作表1!$C$20:$C$23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工作表1!$D$19</c:f>
              <c:strCache>
                <c:ptCount val="1"/>
                <c:pt idx="0">
                  <c:v>青黴菌</c:v>
                </c:pt>
              </c:strCache>
            </c:strRef>
          </c:tx>
          <c:xVal>
            <c:numRef>
              <c:f>工作表1!$A$20:$A$23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工作表1!$D$20:$D$23</c:f>
              <c:numCache>
                <c:formatCode>General</c:formatCode>
                <c:ptCount val="4"/>
                <c:pt idx="0">
                  <c:v>0.5</c:v>
                </c:pt>
                <c:pt idx="1">
                  <c:v>1.7</c:v>
                </c:pt>
                <c:pt idx="2">
                  <c:v>2.5</c:v>
                </c:pt>
                <c:pt idx="3">
                  <c:v>3.3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740608"/>
        <c:axId val="221284608"/>
      </c:scatterChart>
      <c:valAx>
        <c:axId val="22074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天</a:t>
                </a:r>
              </a:p>
            </c:rich>
          </c:tx>
          <c:layout>
            <c:manualLayout>
              <c:xMode val="edge"/>
              <c:yMode val="edge"/>
              <c:x val="0.77071653543307106"/>
              <c:y val="0.791620370370370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1284608"/>
        <c:crosses val="autoZero"/>
        <c:crossBetween val="midCat"/>
      </c:valAx>
      <c:valAx>
        <c:axId val="2212846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/>
                  <a:t>直徑</a:t>
                </a:r>
                <a:endParaRPr lang="en-US" altLang="zh-TW"/>
              </a:p>
              <a:p>
                <a:pPr>
                  <a:defRPr/>
                </a:pPr>
                <a:r>
                  <a:rPr lang="en-US" altLang="zh-TW"/>
                  <a:t>(cm)</a:t>
                </a:r>
                <a:endParaRPr lang="zh-TW" altLang="en-US"/>
              </a:p>
            </c:rich>
          </c:tx>
          <c:layout>
            <c:manualLayout>
              <c:xMode val="edge"/>
              <c:yMode val="edge"/>
              <c:x val="3.888888888888889E-2"/>
              <c:y val="9.7802930883639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07406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F31-36E8-4366-B65C-466F07F37881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3F9A9-2987-4D5E-8291-CF53764F8E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86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CDAD5-6D11-4401-97B4-277FA3B1C4BE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1E93-BB6C-42CF-8A70-CA61C65537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8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生長試驗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12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實驗設計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2520280" cy="4624805"/>
          </a:xfrm>
        </p:spPr>
        <p:txBody>
          <a:bodyPr/>
          <a:lstStyle/>
          <a:p>
            <a:pPr marL="45720" indent="0">
              <a:buNone/>
            </a:pPr>
            <a:r>
              <a:rPr lang="zh-TW" altLang="en-US" b="1" dirty="0" smtClean="0"/>
              <a:t>材料</a:t>
            </a:r>
            <a:r>
              <a:rPr lang="en-US" altLang="zh-TW" b="1" dirty="0" smtClean="0"/>
              <a:t>:</a:t>
            </a:r>
          </a:p>
          <a:p>
            <a:pPr marL="4572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</a:t>
            </a:r>
            <a:r>
              <a:rPr lang="en-US" altLang="zh-TW" sz="1800" b="1" dirty="0" smtClean="0"/>
              <a:t>1.</a:t>
            </a:r>
            <a:r>
              <a:rPr lang="zh-TW" altLang="en-US" sz="1800" b="1" dirty="0" smtClean="0"/>
              <a:t>糖、花生、馬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 鈴薯培養基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</a:t>
            </a:r>
            <a:r>
              <a:rPr lang="en-US" altLang="zh-TW" sz="1800" b="1" dirty="0" smtClean="0"/>
              <a:t>2.</a:t>
            </a:r>
            <a:r>
              <a:rPr lang="zh-TW" altLang="en-US" sz="1800" b="1" dirty="0" smtClean="0"/>
              <a:t>青、黑、黃綠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 黴菌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</a:t>
            </a:r>
            <a:r>
              <a:rPr lang="en-US" altLang="zh-TW" sz="1800" b="1" dirty="0" smtClean="0"/>
              <a:t>3.</a:t>
            </a:r>
            <a:r>
              <a:rPr lang="zh-TW" altLang="en-US" sz="1800" b="1" dirty="0" smtClean="0"/>
              <a:t>奇異筆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</a:t>
            </a:r>
            <a:r>
              <a:rPr lang="en-US" altLang="zh-TW" sz="1800" b="1" dirty="0" smtClean="0"/>
              <a:t>4.</a:t>
            </a:r>
            <a:r>
              <a:rPr lang="zh-TW" altLang="en-US" sz="1800" b="1" dirty="0" smtClean="0"/>
              <a:t>夾鏈袋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</a:t>
            </a:r>
            <a:r>
              <a:rPr lang="en-US" altLang="zh-TW" sz="1800" b="1" dirty="0" smtClean="0"/>
              <a:t>5.</a:t>
            </a:r>
            <a:r>
              <a:rPr lang="zh-TW" altLang="en-US" sz="1800" b="1" dirty="0" smtClean="0"/>
              <a:t>尺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</a:t>
            </a:r>
            <a:r>
              <a:rPr lang="en-US" altLang="zh-TW" sz="1800" b="1" dirty="0" smtClean="0"/>
              <a:t>6.</a:t>
            </a:r>
            <a:r>
              <a:rPr lang="zh-TW" altLang="en-US" sz="1800" b="1" dirty="0"/>
              <a:t>記</a:t>
            </a:r>
            <a:r>
              <a:rPr lang="zh-TW" altLang="en-US" sz="1800" b="1" dirty="0" smtClean="0"/>
              <a:t>錄表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</a:t>
            </a:r>
            <a:r>
              <a:rPr lang="en-US" altLang="zh-TW" sz="1800" b="1" dirty="0" smtClean="0"/>
              <a:t>7.</a:t>
            </a:r>
            <a:r>
              <a:rPr lang="zh-TW" altLang="en-US" sz="1800" b="1" dirty="0" smtClean="0"/>
              <a:t>沾濕的衛生紙  </a:t>
            </a:r>
            <a:r>
              <a:rPr lang="zh-TW" altLang="en-US" b="1" dirty="0" smtClean="0"/>
              <a:t>    </a:t>
            </a:r>
            <a:r>
              <a:rPr lang="zh-TW" altLang="en-US" dirty="0" smtClean="0"/>
              <a:t>                                                                                                                          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2987824" y="915740"/>
            <a:ext cx="6156176" cy="6761732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zh-TW" altLang="en-US" sz="4000" b="1" dirty="0" smtClean="0"/>
              <a:t>實驗方法</a:t>
            </a:r>
            <a:r>
              <a:rPr lang="en-US" altLang="zh-TW" sz="4000" b="1" dirty="0" smtClean="0"/>
              <a:t>:</a:t>
            </a:r>
          </a:p>
          <a:p>
            <a:pPr marL="45720" indent="0">
              <a:buNone/>
            </a:pPr>
            <a:r>
              <a:rPr lang="zh-TW" altLang="en-US" sz="3300" b="1" dirty="0" smtClean="0"/>
              <a:t>   </a:t>
            </a:r>
            <a:r>
              <a:rPr lang="en-US" altLang="zh-TW" sz="3300" b="1" dirty="0" smtClean="0"/>
              <a:t>(1)</a:t>
            </a:r>
            <a:r>
              <a:rPr lang="zh-TW" altLang="en-US" sz="3300" b="1" dirty="0" smtClean="0"/>
              <a:t>將事先製作完成的糖、花生、馬鈴</a:t>
            </a:r>
            <a:r>
              <a:rPr lang="zh-TW" altLang="en-US" sz="3300" b="1" dirty="0"/>
              <a:t>薯</a:t>
            </a:r>
            <a:r>
              <a:rPr lang="zh-TW" altLang="en-US" sz="3300" b="1" dirty="0" smtClean="0"/>
              <a:t>培養基</a:t>
            </a:r>
            <a:r>
              <a:rPr lang="zh-TW" altLang="en-US" sz="3300" b="1" dirty="0"/>
              <a:t>取出</a:t>
            </a:r>
            <a:endParaRPr lang="en-US" altLang="zh-TW" sz="3300" b="1" dirty="0" smtClean="0"/>
          </a:p>
          <a:p>
            <a:pPr marL="45720" indent="0">
              <a:buNone/>
            </a:pPr>
            <a:r>
              <a:rPr lang="zh-TW" altLang="en-US" sz="3300" b="1" dirty="0"/>
              <a:t> </a:t>
            </a:r>
            <a:r>
              <a:rPr lang="zh-TW" altLang="en-US" sz="3300" b="1" dirty="0" smtClean="0"/>
              <a:t>       </a:t>
            </a:r>
            <a:r>
              <a:rPr lang="en-US" altLang="zh-TW" sz="3300" b="1" dirty="0" smtClean="0"/>
              <a:t>(</a:t>
            </a:r>
            <a:r>
              <a:rPr lang="zh-TW" altLang="en-US" sz="3300" b="1" dirty="0"/>
              <a:t>各一個</a:t>
            </a:r>
            <a:r>
              <a:rPr lang="en-US" altLang="zh-TW" sz="3300" b="1" dirty="0"/>
              <a:t>)</a:t>
            </a:r>
            <a:r>
              <a:rPr lang="zh-TW" altLang="en-US" sz="3300" b="1" dirty="0"/>
              <a:t>，翻至背面</a:t>
            </a:r>
            <a:r>
              <a:rPr lang="zh-TW" altLang="en-US" sz="3300" b="1" dirty="0" smtClean="0"/>
              <a:t>，</a:t>
            </a:r>
            <a:r>
              <a:rPr lang="zh-TW" altLang="en-US" sz="3300" b="1" dirty="0"/>
              <a:t>用奇異筆平均</a:t>
            </a:r>
            <a:r>
              <a:rPr lang="zh-TW" altLang="en-US" sz="3300" b="1" dirty="0" smtClean="0"/>
              <a:t>畫</a:t>
            </a:r>
            <a:r>
              <a:rPr lang="zh-TW" altLang="en-US" sz="3300" b="1" dirty="0"/>
              <a:t>成</a:t>
            </a:r>
            <a:r>
              <a:rPr lang="zh-TW" altLang="en-US" sz="3300" b="1" dirty="0" smtClean="0"/>
              <a:t>三等分</a:t>
            </a:r>
            <a:endParaRPr lang="en-US" altLang="zh-TW" sz="3300" b="1" dirty="0" smtClean="0"/>
          </a:p>
          <a:p>
            <a:pPr marL="45720" indent="0">
              <a:buNone/>
            </a:pPr>
            <a:r>
              <a:rPr lang="zh-TW" altLang="en-US" sz="3300" b="1" dirty="0" smtClean="0"/>
              <a:t>       ，並在每一等分的中心位置點一個點。       </a:t>
            </a:r>
            <a:endParaRPr lang="en-US" altLang="zh-TW" sz="3300" b="1" dirty="0" smtClean="0"/>
          </a:p>
          <a:p>
            <a:pPr marL="45720" indent="0">
              <a:buNone/>
            </a:pPr>
            <a:r>
              <a:rPr lang="zh-TW" altLang="en-US" sz="3300" b="1" dirty="0"/>
              <a:t> </a:t>
            </a:r>
            <a:r>
              <a:rPr lang="zh-TW" altLang="en-US" sz="3300" b="1" dirty="0" smtClean="0"/>
              <a:t>   </a:t>
            </a:r>
            <a:r>
              <a:rPr lang="en-US" altLang="zh-TW" sz="3300" b="1" dirty="0" smtClean="0"/>
              <a:t>(</a:t>
            </a:r>
            <a:r>
              <a:rPr lang="en-US" altLang="zh-TW" sz="3300" b="1" dirty="0"/>
              <a:t>2)</a:t>
            </a:r>
            <a:r>
              <a:rPr lang="zh-TW" altLang="en-US" sz="3300" b="1" dirty="0"/>
              <a:t>使用接種環將青、黑、黃綠黴菌</a:t>
            </a:r>
            <a:r>
              <a:rPr lang="zh-TW" altLang="en-US" sz="3300" b="1" dirty="0" smtClean="0"/>
              <a:t>塗</a:t>
            </a:r>
            <a:r>
              <a:rPr lang="en-US" altLang="zh-TW" sz="3300" b="1" dirty="0"/>
              <a:t>3</a:t>
            </a:r>
            <a:r>
              <a:rPr lang="zh-TW" altLang="en-US" sz="3300" b="1" dirty="0"/>
              <a:t>種培養基</a:t>
            </a:r>
            <a:r>
              <a:rPr lang="zh-TW" altLang="en-US" sz="3300" b="1" dirty="0" smtClean="0"/>
              <a:t>中</a:t>
            </a:r>
            <a:endParaRPr lang="en-US" altLang="zh-TW" sz="3300" b="1" dirty="0"/>
          </a:p>
          <a:p>
            <a:pPr marL="45720" indent="0">
              <a:buNone/>
            </a:pPr>
            <a:r>
              <a:rPr lang="zh-TW" altLang="en-US" sz="3300" b="1" dirty="0" smtClean="0"/>
              <a:t>        </a:t>
            </a:r>
            <a:r>
              <a:rPr lang="zh-TW" altLang="en-US" sz="3300" b="1" dirty="0"/>
              <a:t>每一</a:t>
            </a:r>
            <a:r>
              <a:rPr lang="zh-TW" altLang="en-US" sz="3300" b="1" dirty="0" smtClean="0"/>
              <a:t>等分的中心點</a:t>
            </a:r>
            <a:r>
              <a:rPr lang="en-US" altLang="zh-TW" sz="3300" b="1" dirty="0"/>
              <a:t>(</a:t>
            </a:r>
            <a:r>
              <a:rPr lang="zh-TW" altLang="en-US" sz="3300" b="1" dirty="0"/>
              <a:t>每一等份塗一種黴菌</a:t>
            </a:r>
            <a:r>
              <a:rPr lang="en-US" altLang="zh-TW" sz="3300" b="1" dirty="0"/>
              <a:t>)</a:t>
            </a:r>
            <a:r>
              <a:rPr lang="zh-TW" altLang="en-US" sz="3300" b="1" dirty="0" smtClean="0"/>
              <a:t>。</a:t>
            </a:r>
            <a:endParaRPr lang="en-US" altLang="zh-TW" sz="3300" b="1" dirty="0" smtClean="0"/>
          </a:p>
          <a:p>
            <a:pPr marL="45720" indent="0">
              <a:buNone/>
            </a:pPr>
            <a:r>
              <a:rPr lang="zh-TW" altLang="en-US" sz="3300" b="1" dirty="0"/>
              <a:t> </a:t>
            </a:r>
            <a:r>
              <a:rPr lang="zh-TW" altLang="en-US" sz="3300" b="1" dirty="0" smtClean="0"/>
              <a:t>   </a:t>
            </a:r>
            <a:r>
              <a:rPr lang="en-US" altLang="zh-TW" sz="3300" b="1" dirty="0" smtClean="0"/>
              <a:t>(3)</a:t>
            </a:r>
            <a:r>
              <a:rPr lang="zh-TW" altLang="en-US" sz="3300" b="1" dirty="0" smtClean="0"/>
              <a:t>塗完後，將</a:t>
            </a:r>
            <a:r>
              <a:rPr lang="en-US" altLang="zh-TW" sz="3300" b="1" dirty="0" smtClean="0"/>
              <a:t>3</a:t>
            </a:r>
            <a:r>
              <a:rPr lang="zh-TW" altLang="en-US" sz="3300" b="1" dirty="0" smtClean="0"/>
              <a:t>種培養基和沾濕的衛生紙放入夾鏈   </a:t>
            </a:r>
            <a:endParaRPr lang="en-US" altLang="zh-TW" sz="3300" b="1" dirty="0" smtClean="0"/>
          </a:p>
          <a:p>
            <a:pPr marL="45720" indent="0">
              <a:buNone/>
            </a:pPr>
            <a:r>
              <a:rPr lang="zh-TW" altLang="en-US" sz="3300" b="1" dirty="0"/>
              <a:t> </a:t>
            </a:r>
            <a:r>
              <a:rPr lang="zh-TW" altLang="en-US" sz="3300" b="1" dirty="0" smtClean="0"/>
              <a:t>       袋內</a:t>
            </a:r>
            <a:r>
              <a:rPr lang="en-US" altLang="zh-TW" sz="3300" b="1" dirty="0" smtClean="0"/>
              <a:t>(</a:t>
            </a:r>
            <a:r>
              <a:rPr lang="zh-TW" altLang="en-US" sz="3300" b="1" dirty="0" smtClean="0"/>
              <a:t>不密封</a:t>
            </a:r>
            <a:r>
              <a:rPr lang="en-US" altLang="zh-TW" sz="3300" b="1" dirty="0" smtClean="0"/>
              <a:t>)</a:t>
            </a:r>
            <a:r>
              <a:rPr lang="zh-TW" altLang="en-US" sz="3300" b="1" dirty="0" smtClean="0"/>
              <a:t>，即可進行觀察記錄。</a:t>
            </a:r>
            <a:endParaRPr lang="en-US" altLang="zh-TW" sz="3300" b="1" dirty="0" smtClean="0"/>
          </a:p>
          <a:p>
            <a:pPr marL="45720" indent="0">
              <a:buNone/>
            </a:pPr>
            <a:r>
              <a:rPr lang="en-US" altLang="zh-TW" sz="3300" b="1" dirty="0"/>
              <a:t> </a:t>
            </a:r>
            <a:r>
              <a:rPr lang="en-US" altLang="zh-TW" sz="3300" b="1" dirty="0" smtClean="0"/>
              <a:t>   (4)</a:t>
            </a:r>
            <a:r>
              <a:rPr lang="zh-TW" altLang="en-US" sz="3300" b="1" dirty="0" smtClean="0"/>
              <a:t>進行觀察時，用尺測量黴菌生長的直徑並記錄。</a:t>
            </a:r>
            <a:endParaRPr lang="en-US" altLang="zh-TW" sz="3300" b="1" dirty="0" smtClean="0"/>
          </a:p>
          <a:p>
            <a:pPr marL="45720" indent="0">
              <a:buNone/>
            </a:pPr>
            <a:endParaRPr lang="en-US" altLang="zh-TW" sz="3300" b="1" dirty="0"/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 接種</a:t>
            </a:r>
            <a:r>
              <a:rPr lang="zh-TW" alt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過一種黴菌的接踵還，不可再接種另一種黴</a:t>
            </a:r>
            <a:endParaRPr lang="en-US" altLang="zh-TW" sz="3300" b="1" dirty="0">
              <a:solidFill>
                <a:prstClr val="black">
                  <a:lumMod val="75000"/>
                  <a:lumOff val="25000"/>
                </a:prstClr>
              </a:solidFill>
              <a:ea typeface="微軟正黑體" pitchFamily="34" charset="-12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 菌除非還要接種同一種黴菌，不然必須要換一支  </a:t>
            </a:r>
            <a:endParaRPr lang="en-US" altLang="zh-TW" sz="3300" b="1" dirty="0">
              <a:solidFill>
                <a:prstClr val="black">
                  <a:lumMod val="75000"/>
                  <a:lumOff val="25000"/>
                </a:prstClr>
              </a:solidFill>
              <a:ea typeface="微軟正黑體" pitchFamily="34" charset="-12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 新的</a:t>
            </a:r>
            <a:r>
              <a:rPr lang="zh-TW" altLang="en-US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接種還。</a:t>
            </a:r>
            <a:endParaRPr lang="en-US" altLang="zh-TW" sz="3300" b="1" dirty="0" smtClean="0">
              <a:solidFill>
                <a:prstClr val="black">
                  <a:lumMod val="75000"/>
                  <a:lumOff val="25000"/>
                </a:prstClr>
              </a:solidFill>
              <a:ea typeface="微軟正黑體" pitchFamily="34" charset="-120"/>
            </a:endParaRPr>
          </a:p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b="1" dirty="0" smtClean="0"/>
              <a:t>       進行觀察時，儘量不要將各類培養基的蓋子打開</a:t>
            </a:r>
            <a:endParaRPr lang="en-US" altLang="zh-TW" sz="3300" b="1" dirty="0" smtClean="0"/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b="1" dirty="0"/>
              <a:t> </a:t>
            </a:r>
            <a:r>
              <a:rPr lang="zh-TW" altLang="en-US" sz="3300" b="1" dirty="0" smtClean="0"/>
              <a:t>      </a:t>
            </a:r>
            <a:r>
              <a:rPr lang="zh-TW" altLang="en-US" sz="3300" b="1" dirty="0"/>
              <a:t>，以免</a:t>
            </a:r>
            <a:r>
              <a:rPr lang="zh-TW" altLang="en-US" sz="3300" b="1" dirty="0" smtClean="0"/>
              <a:t>有過多的外來細菌進入培養基內，影響實</a:t>
            </a:r>
            <a:endParaRPr lang="en-US" altLang="zh-TW" sz="3300" b="1" dirty="0"/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b="1" dirty="0" smtClean="0"/>
              <a:t>       驗觀察。</a:t>
            </a:r>
            <a:endParaRPr lang="en-US" altLang="zh-TW" sz="3300" b="1" dirty="0" smtClean="0"/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29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 </a:t>
            </a:r>
            <a:endParaRPr lang="en-US" altLang="zh-TW" sz="2900" b="1" dirty="0"/>
          </a:p>
          <a:p>
            <a:pPr marL="45720" indent="0">
              <a:buNone/>
            </a:pPr>
            <a:r>
              <a:rPr lang="en-US" altLang="zh-TW" sz="1800" dirty="0" smtClean="0"/>
              <a:t>         </a:t>
            </a:r>
            <a:endParaRPr lang="en-US" altLang="zh-TW" sz="1800" dirty="0"/>
          </a:p>
          <a:p>
            <a:pPr marL="45720" indent="0">
              <a:buNone/>
            </a:pPr>
            <a:endParaRPr lang="en-US" altLang="zh-TW" sz="1800" dirty="0"/>
          </a:p>
          <a:p>
            <a:pPr marL="45720" indent="0">
              <a:buNone/>
            </a:pPr>
            <a:r>
              <a:rPr lang="zh-TW" altLang="en-US" sz="1800" dirty="0" smtClean="0"/>
              <a:t>    </a:t>
            </a:r>
            <a:endParaRPr lang="en-US" altLang="zh-TW" sz="1800" dirty="0" smtClean="0"/>
          </a:p>
          <a:p>
            <a:pPr marL="45720" indent="0">
              <a:buNone/>
            </a:pPr>
            <a:r>
              <a:rPr lang="zh-TW" altLang="en-US" sz="1800" dirty="0" smtClean="0"/>
              <a:t>   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endParaRPr lang="zh-TW" altLang="en-US" dirty="0"/>
          </a:p>
        </p:txBody>
      </p:sp>
      <p:sp>
        <p:nvSpPr>
          <p:cNvPr id="6" name="等腰三角形 5"/>
          <p:cNvSpPr/>
          <p:nvPr/>
        </p:nvSpPr>
        <p:spPr>
          <a:xfrm>
            <a:off x="3419872" y="4149080"/>
            <a:ext cx="108012" cy="10801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3216"/>
            <a:ext cx="128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632484" y="188640"/>
            <a:ext cx="2921511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生長試驗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26520"/>
            <a:ext cx="2557156" cy="330005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203848" y="5510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砂糖培養基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568" y="1196752"/>
            <a:ext cx="4094009" cy="2296140"/>
          </a:xfrm>
          <a:prstGeom prst="rect">
            <a:avLst/>
          </a:prstGeom>
        </p:spPr>
      </p:pic>
      <p:pic>
        <p:nvPicPr>
          <p:cNvPr id="10" name="內容版面配置區 7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r="512" b="34442"/>
          <a:stretch/>
        </p:blipFill>
        <p:spPr>
          <a:xfrm>
            <a:off x="6550057" y="2075340"/>
            <a:ext cx="1939287" cy="2277968"/>
          </a:xfrm>
        </p:spPr>
      </p:pic>
      <p:sp>
        <p:nvSpPr>
          <p:cNvPr id="13" name="文字方塊 12"/>
          <p:cNvSpPr txBox="1"/>
          <p:nvPr/>
        </p:nvSpPr>
        <p:spPr>
          <a:xfrm>
            <a:off x="7092280" y="38758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花生培養基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1798" y="155679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馬鈴薯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>
                <a:solidFill>
                  <a:schemeClr val="bg1"/>
                </a:solidFill>
              </a:rPr>
              <a:t>培養基</a:t>
            </a:r>
          </a:p>
        </p:txBody>
      </p:sp>
    </p:spTree>
    <p:extLst>
      <p:ext uri="{BB962C8B-B14F-4D97-AF65-F5344CB8AC3E}">
        <p14:creationId xmlns:p14="http://schemas.microsoft.com/office/powerpoint/2010/main" val="41996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單箭頭接點 21"/>
          <p:cNvCxnSpPr/>
          <p:nvPr/>
        </p:nvCxnSpPr>
        <p:spPr>
          <a:xfrm>
            <a:off x="5034811" y="5135299"/>
            <a:ext cx="764972" cy="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7874" y="23421"/>
            <a:ext cx="6826546" cy="78557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 smtClean="0"/>
              <a:t>黴菌在馬鈴薯培養基菌落直徑的變化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7924779"/>
              </p:ext>
            </p:extLst>
          </p:nvPr>
        </p:nvGraphicFramePr>
        <p:xfrm>
          <a:off x="1002692" y="578252"/>
          <a:ext cx="6990991" cy="237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554"/>
                <a:gridCol w="1664522"/>
                <a:gridCol w="2108393"/>
                <a:gridCol w="1664522"/>
              </a:tblGrid>
              <a:tr h="63095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天數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黃綠黴菌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黑黴菌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青黴菌</a:t>
                      </a:r>
                      <a:endParaRPr lang="zh-TW" altLang="en-US" dirty="0"/>
                    </a:p>
                  </a:txBody>
                  <a:tcPr marL="129001" marR="129001"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0.9cm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0.4cm</a:t>
                      </a:r>
                      <a:endParaRPr lang="zh-TW" altLang="en-US" dirty="0"/>
                    </a:p>
                  </a:txBody>
                  <a:tcPr marL="129001" marR="129001"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1.0cm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1.4cm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0.5cm</a:t>
                      </a:r>
                      <a:endParaRPr lang="zh-TW" altLang="en-US" dirty="0"/>
                    </a:p>
                  </a:txBody>
                  <a:tcPr marL="129001" marR="129001"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1.2cm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1.6cm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0.7cm</a:t>
                      </a:r>
                    </a:p>
                  </a:txBody>
                  <a:tcPr marL="129001" marR="129001"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1.2cm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1.6cm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0.8cm</a:t>
                      </a:r>
                      <a:endParaRPr lang="zh-TW" altLang="en-US" dirty="0"/>
                    </a:p>
                  </a:txBody>
                  <a:tcPr marL="129001" marR="129001"/>
                </a:tc>
              </a:tr>
            </a:tbl>
          </a:graphicData>
        </a:graphic>
      </p:graphicFrame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59" y="3136456"/>
            <a:ext cx="2581866" cy="35010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0859" y="3407461"/>
            <a:ext cx="2173189" cy="323000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" y="3640754"/>
            <a:ext cx="2017237" cy="2996707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913036" y="4703251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253551" y="4937149"/>
            <a:ext cx="715917" cy="60371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066101" y="4099540"/>
            <a:ext cx="715917" cy="60371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99179" y="58206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青黴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04855" y="35009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黃綠黴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913036" y="5693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黑黴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4" name="直線接點 13"/>
          <p:cNvCxnSpPr>
            <a:endCxn id="9" idx="0"/>
          </p:cNvCxnSpPr>
          <p:nvPr/>
        </p:nvCxnSpPr>
        <p:spPr>
          <a:xfrm>
            <a:off x="7389266" y="3753591"/>
            <a:ext cx="34794" cy="34594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7637388" y="5567347"/>
            <a:ext cx="0" cy="25330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3" idx="4"/>
          </p:cNvCxnSpPr>
          <p:nvPr/>
        </p:nvCxnSpPr>
        <p:spPr>
          <a:xfrm flipH="1">
            <a:off x="6077020" y="5567347"/>
            <a:ext cx="304068" cy="15209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088554" y="5139107"/>
            <a:ext cx="688483" cy="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478872" y="30381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第一天</a:t>
            </a:r>
            <a:endParaRPr lang="zh-TW" altLang="en-US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013884" y="27598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第四天</a:t>
            </a:r>
            <a:endParaRPr lang="zh-TW" altLang="en-US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11560" y="32714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開始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694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6648"/>
            <a:ext cx="7778344" cy="78557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dirty="0" smtClean="0"/>
              <a:t>黴菌在</a:t>
            </a:r>
            <a:r>
              <a:rPr lang="zh-TW" altLang="en-US" sz="3200" dirty="0"/>
              <a:t>花生培養基菌落直徑的</a:t>
            </a:r>
            <a:r>
              <a:rPr lang="zh-TW" altLang="en-US" sz="3200" dirty="0" smtClean="0"/>
              <a:t>變化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2652001"/>
              </p:ext>
            </p:extLst>
          </p:nvPr>
        </p:nvGraphicFramePr>
        <p:xfrm>
          <a:off x="395536" y="764704"/>
          <a:ext cx="7200800" cy="240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78"/>
                <a:gridCol w="1714476"/>
                <a:gridCol w="2171670"/>
                <a:gridCol w="1714476"/>
              </a:tblGrid>
              <a:tr h="48005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天數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mtClean="0"/>
                        <a:t>黑黴菌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mtClean="0"/>
                        <a:t>黃綠黴菌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mtClean="0"/>
                        <a:t>青黴菌</a:t>
                      </a:r>
                      <a:endParaRPr lang="zh-TW" altLang="en-US" dirty="0"/>
                    </a:p>
                  </a:txBody>
                  <a:tcPr marL="129001" marR="129001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0.5cm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1.7cm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2.5cm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無生長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3.3cm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4948" y="4271939"/>
            <a:ext cx="2788601" cy="176312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1011" y="5613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第一天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86397" y="58340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第四天</a:t>
            </a:r>
            <a:endParaRPr lang="zh-TW" altLang="en-US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984" y="3984185"/>
            <a:ext cx="2016224" cy="20162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19" y="4189730"/>
            <a:ext cx="2204864" cy="220486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011" y="3789040"/>
            <a:ext cx="1865702" cy="186570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450792" y="598256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天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50599" y="59716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天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726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80720" cy="92959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dirty="0" smtClean="0"/>
              <a:t>黴菌在</a:t>
            </a:r>
            <a:r>
              <a:rPr lang="zh-TW" altLang="en-US" sz="3200" dirty="0"/>
              <a:t>糖培養基菌落直徑的</a:t>
            </a:r>
            <a:r>
              <a:rPr lang="zh-TW" altLang="en-US" sz="3200" dirty="0" smtClean="0"/>
              <a:t>變化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7880826"/>
              </p:ext>
            </p:extLst>
          </p:nvPr>
        </p:nvGraphicFramePr>
        <p:xfrm>
          <a:off x="1187625" y="1412774"/>
          <a:ext cx="6912767" cy="240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0"/>
                <a:gridCol w="1645897"/>
                <a:gridCol w="2084803"/>
                <a:gridCol w="1645897"/>
              </a:tblGrid>
              <a:tr h="48005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天數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黑黴菌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黃綠黴菌</a:t>
                      </a:r>
                      <a:endParaRPr lang="zh-TW" altLang="en-US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青黴菌</a:t>
                      </a:r>
                      <a:endParaRPr lang="zh-TW" altLang="en-US" dirty="0"/>
                    </a:p>
                  </a:txBody>
                  <a:tcPr marL="129001" marR="129001"/>
                </a:tc>
              </a:tr>
              <a:tr h="48005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0.8cm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  <a:tr h="48005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1.5cm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  <a:tr h="48005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2.2cm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  <a:tr h="48005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無生長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marL="129001" marR="129001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2.5cm</a:t>
                      </a:r>
                      <a:endParaRPr lang="zh-TW" altLang="en-US" sz="2400" dirty="0"/>
                    </a:p>
                  </a:txBody>
                  <a:tcPr marL="129001" marR="129001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7"/>
          <a:stretch/>
        </p:blipFill>
        <p:spPr>
          <a:xfrm>
            <a:off x="6832982" y="4882019"/>
            <a:ext cx="1862598" cy="13321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33" y="3768679"/>
            <a:ext cx="1656184" cy="165618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64345" y="3998461"/>
            <a:ext cx="1765182" cy="16921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0300" y="4269773"/>
            <a:ext cx="1979234" cy="197923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7544" y="54715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第一天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411758" y="62935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天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70757" y="569109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天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996122" y="447522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第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天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031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3" cy="6926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/>
              <a:t>3</a:t>
            </a:r>
            <a:r>
              <a:rPr lang="zh-TW" altLang="en-US" sz="3200" dirty="0" smtClean="0"/>
              <a:t>種黴菌在培養基</a:t>
            </a:r>
            <a:r>
              <a:rPr lang="zh-TW" altLang="en-US" sz="3200" dirty="0"/>
              <a:t>菌落直徑的變化圖</a:t>
            </a: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505659"/>
              </p:ext>
            </p:extLst>
          </p:nvPr>
        </p:nvGraphicFramePr>
        <p:xfrm>
          <a:off x="-23134" y="3573016"/>
          <a:ext cx="466714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093804"/>
              </p:ext>
            </p:extLst>
          </p:nvPr>
        </p:nvGraphicFramePr>
        <p:xfrm>
          <a:off x="4644007" y="3573016"/>
          <a:ext cx="449400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499992" y="764704"/>
            <a:ext cx="72008" cy="5904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51520" y="3284984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8393073"/>
              </p:ext>
            </p:extLst>
          </p:nvPr>
        </p:nvGraphicFramePr>
        <p:xfrm>
          <a:off x="108415" y="548680"/>
          <a:ext cx="4464496" cy="284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41219"/>
              </p:ext>
            </p:extLst>
          </p:nvPr>
        </p:nvGraphicFramePr>
        <p:xfrm>
          <a:off x="4535996" y="541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13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2071702" cy="1143000"/>
          </a:xfrm>
        </p:spPr>
        <p:txBody>
          <a:bodyPr/>
          <a:lstStyle/>
          <a:p>
            <a:pPr>
              <a:buNone/>
            </a:pPr>
            <a:r>
              <a:rPr lang="zh-TW" altLang="en-US" smtClean="0"/>
              <a:t>發現：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643042" y="785794"/>
            <a:ext cx="7215238" cy="519553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zh-TW" sz="2000" b="1" dirty="0" smtClean="0">
                <a:solidFill>
                  <a:schemeClr val="tx1"/>
                </a:solidFill>
              </a:rPr>
              <a:t>1.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馬鈴薯培養基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pPr marL="365760" lvl="1" indent="0"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黑黴菌生長最快，青黴菌最慢。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65760" lvl="1" indent="0"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黃綠黴菌照射紫外光，並未發出藍色螢光。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2.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花生培養基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pPr marL="365760" lvl="1" indent="0"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青黴菌會生長，原先接種黑黴與黃綠黴，結果長出一種灰色扁平的菌落，由於缺少顯微鏡，因此無法證明是否為黑黴菌或外來的汙染黴菌。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3.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糖培養基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pPr marL="365760" lvl="1" indent="0"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只有青黴菌能生長，黑黴與黃綠黴都沒生長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4.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青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黴菌在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馬鈴薯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培養基長較慢，在花生培養基與糖培養基長 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  <a:p>
            <a:pPr marL="45720" indent="0">
              <a:buNone/>
            </a:pPr>
            <a:r>
              <a:rPr lang="en-US" altLang="zh-TW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較快</a:t>
            </a:r>
            <a:endParaRPr lang="en-US" altLang="zh-TW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5.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實驗過程中，培養基常被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外界的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細菌和黴菌污染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可添加抗</a:t>
            </a:r>
            <a:endParaRPr lang="en-US" altLang="zh-TW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 生素來解決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;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黴菌汙染則需要乾淨的實驗台，也儘量不翻動</a:t>
            </a:r>
            <a:endParaRPr lang="en-US" altLang="zh-TW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 培養皿。</a:t>
            </a:r>
            <a:endParaRPr lang="en-US" altLang="zh-TW" sz="20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97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6864</TotalTime>
  <Words>625</Words>
  <Application>Microsoft Office PowerPoint</Application>
  <PresentationFormat>如螢幕大小 (4:3)</PresentationFormat>
  <Paragraphs>146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氣流</vt:lpstr>
      <vt:lpstr>生長試驗</vt:lpstr>
      <vt:lpstr>實驗設計:</vt:lpstr>
      <vt:lpstr>生長試驗</vt:lpstr>
      <vt:lpstr>黴菌在馬鈴薯培養基菌落直徑的變化</vt:lpstr>
      <vt:lpstr>黴菌在花生培養基菌落直徑的變化</vt:lpstr>
      <vt:lpstr>黴菌在糖培養基菌落直徑的變化</vt:lpstr>
      <vt:lpstr>3種黴菌在培養基菌落直徑的變化圖</vt:lpstr>
      <vt:lpstr>發現：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287</cp:revision>
  <dcterms:created xsi:type="dcterms:W3CDTF">2015-07-28T12:29:09Z</dcterms:created>
  <dcterms:modified xsi:type="dcterms:W3CDTF">2015-10-24T12:08:28Z</dcterms:modified>
</cp:coreProperties>
</file>