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5"/>
  </p:notesMasterIdLst>
  <p:sldIdLst>
    <p:sldId id="257" r:id="rId3"/>
    <p:sldId id="258" r:id="rId4"/>
    <p:sldId id="260" r:id="rId5"/>
    <p:sldId id="266" r:id="rId6"/>
    <p:sldId id="267" r:id="rId7"/>
    <p:sldId id="268" r:id="rId8"/>
    <p:sldId id="271" r:id="rId9"/>
    <p:sldId id="273" r:id="rId10"/>
    <p:sldId id="264" r:id="rId11"/>
    <p:sldId id="275" r:id="rId12"/>
    <p:sldId id="276" r:id="rId13"/>
    <p:sldId id="277" r:id="rId14"/>
    <p:sldId id="278" r:id="rId15"/>
    <p:sldId id="281" r:id="rId16"/>
    <p:sldId id="282" r:id="rId17"/>
    <p:sldId id="280" r:id="rId18"/>
    <p:sldId id="284" r:id="rId19"/>
    <p:sldId id="285" r:id="rId20"/>
    <p:sldId id="291" r:id="rId21"/>
    <p:sldId id="292" r:id="rId22"/>
    <p:sldId id="293" r:id="rId23"/>
    <p:sldId id="295" r:id="rId24"/>
    <p:sldId id="290" r:id="rId25"/>
    <p:sldId id="286" r:id="rId26"/>
    <p:sldId id="287" r:id="rId27"/>
    <p:sldId id="288" r:id="rId28"/>
    <p:sldId id="289" r:id="rId29"/>
    <p:sldId id="296" r:id="rId30"/>
    <p:sldId id="300" r:id="rId31"/>
    <p:sldId id="303" r:id="rId32"/>
    <p:sldId id="299" r:id="rId33"/>
    <p:sldId id="298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2B2"/>
    <a:srgbClr val="53BD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5" autoAdjust="0"/>
    <p:restoredTop sz="86472" autoAdjust="0"/>
  </p:normalViewPr>
  <p:slideViewPr>
    <p:cSldViewPr snapToGrid="0">
      <p:cViewPr varScale="1">
        <p:scale>
          <a:sx n="60" d="100"/>
          <a:sy n="60" d="100"/>
        </p:scale>
        <p:origin x="-102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8" y="45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94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CN" sz="3600" dirty="0"/>
              <a:t>南北濱垃圾種類圓餅圖</a:t>
            </a:r>
          </a:p>
        </c:rich>
      </c:tx>
      <c:layout/>
      <c:spPr>
        <a:noFill/>
        <a:ln w="17193">
          <a:noFill/>
        </a:ln>
      </c:spPr>
    </c:title>
    <c:plotArea>
      <c:layout>
        <c:manualLayout>
          <c:layoutTarget val="inner"/>
          <c:xMode val="edge"/>
          <c:yMode val="edge"/>
          <c:x val="0.20851063829787253"/>
          <c:y val="0.11912225705329178"/>
          <c:w val="0.58085106382978779"/>
          <c:h val="0.855799373040753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2896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2896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2896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2896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8524628739190838"/>
                  <c:y val="-1.7193144974525329E-2"/>
                </c:manualLayout>
              </c:layout>
              <c:dLblPos val="bestFit"/>
              <c:showPercent val="1"/>
            </c:dLbl>
            <c:spPr>
              <a:noFill/>
              <a:ln w="1719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4000" b="0" i="0" u="none" strike="noStrike" kern="1200" cap="none" spc="0" normalizeH="0" baseline="0">
                    <a:solidFill>
                      <a:schemeClr val="tx2"/>
                    </a:solidFill>
                    <a:uFill>
                      <a:solidFill>
                        <a:schemeClr val="tx2"/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38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zh-CN" sz="4374" dirty="0">
                <a:solidFill>
                  <a:schemeClr val="tx2"/>
                </a:solidFill>
                <a:uFillTx/>
              </a:rPr>
              <a:t>七星潭垃圾種類圓餅圖</a:t>
            </a:r>
          </a:p>
        </c:rich>
      </c:tx>
      <c:layout>
        <c:manualLayout>
          <c:xMode val="edge"/>
          <c:yMode val="edge"/>
          <c:x val="0.25996336584236274"/>
          <c:y val="3.3823169245387044E-2"/>
        </c:manualLayout>
      </c:layout>
      <c:spPr>
        <a:noFill/>
        <a:ln w="25240">
          <a:noFill/>
        </a:ln>
      </c:spPr>
    </c:title>
    <c:plotArea>
      <c:layout>
        <c:manualLayout>
          <c:layoutTarget val="inner"/>
          <c:xMode val="edge"/>
          <c:yMode val="edge"/>
          <c:x val="0.27942681678608022"/>
          <c:y val="0.22570532915360503"/>
          <c:w val="0.43705220061412486"/>
          <c:h val="0.669278996865204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spPr>
              <a:solidFill>
                <a:srgbClr val="2AC2B2"/>
              </a:solidFill>
              <a:ln w="18931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8931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53BDE9"/>
              </a:solidFill>
              <a:ln w="18931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8931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904721014276504"/>
                  <c:y val="-8.605284745497082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3998"/>
                      <a:t>60</a:t>
                    </a:r>
                    <a:r>
                      <a:rPr lang="en-US" sz="3998"/>
                      <a:t>%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0.13871394721978592"/>
                  <c:y val="-4.472657486809537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3998"/>
                      <a:t>20</a:t>
                    </a:r>
                    <a:r>
                      <a:rPr lang="en-US" sz="3998"/>
                      <a:t>%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8.5212382338721498E-2"/>
                  <c:y val="0.11003973260227581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3998"/>
                      <a:t>17%</a:t>
                    </a:r>
                  </a:p>
                </c:rich>
              </c:tx>
              <c:dLblPos val="bestFit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sz="3998"/>
                      <a:t>3</a:t>
                    </a:r>
                    <a:r>
                      <a:rPr lang="en-US" sz="3998"/>
                      <a:t>%</a:t>
                    </a:r>
                  </a:p>
                </c:rich>
              </c:tx>
              <c:dLblPos val="bestFit"/>
            </c:dLbl>
            <c:spPr>
              <a:noFill/>
              <a:ln w="25240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3998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  <c:spPr>
        <a:noFill/>
        <a:ln w="2539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lang="zh-CN"/>
      </a:pPr>
      <a:endParaRPr lang="zh-TW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6DDFC3-C9B5-4C59-BA8B-864277529D58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D090D1A-76F3-4264-AD9A-D874DA8D7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F9E7E3-1C5D-42AD-8737-F42ED1877DC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90D1A-76F3-4264-AD9A-D874DA8D723B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F1426B-A304-472C-BC42-2835E805CA2F}" type="slidenum">
              <a:rPr lang="zh-CN" altLang="en-US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895D38-7021-4894-90CF-13A5904B4B51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B16B06-C203-4D63-BF6D-926741B07449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6E080-B949-4500-BCED-EC03BA0EC36F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C29A5-6E3F-4454-AFCC-5A6484AA4D41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427E27-C6A5-4B90-B86C-F7EC5CE4A351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178D91-85AC-4542-BCF4-D518995148CA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A0945D-7E84-4F36-858F-5C3C3BB0509C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7457C-2ADA-42E7-A6CE-DD476AEA2233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2D15-2388-4BBF-A32E-01C8707D1DE3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1A6C-9D17-43E5-8B3D-A846BB31E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E76C-A79C-4C1D-A454-174EAD3F4EA9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1A34-1886-42E1-B09E-8962F2A15B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>
            <a:grpSpLocks/>
          </p:cNvGrpSpPr>
          <p:nvPr userDrawn="1"/>
        </p:nvGrpSpPr>
        <p:grpSpPr bwMode="auto">
          <a:xfrm>
            <a:off x="2541588" y="1847850"/>
            <a:ext cx="7315200" cy="342900"/>
            <a:chOff x="1906022" y="2343551"/>
            <a:chExt cx="5486018" cy="343165"/>
          </a:xfrm>
        </p:grpSpPr>
        <p:sp>
          <p:nvSpPr>
            <p:cNvPr id="5" name="L 形 7"/>
            <p:cNvSpPr/>
            <p:nvPr userDrawn="1"/>
          </p:nvSpPr>
          <p:spPr>
            <a:xfrm rot="5400000" flipV="1">
              <a:off x="5995985" y="1290661"/>
              <a:ext cx="343165" cy="2448945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/>
            </a:p>
          </p:txBody>
        </p:sp>
        <p:sp>
          <p:nvSpPr>
            <p:cNvPr id="6" name="L 形 8"/>
            <p:cNvSpPr/>
            <p:nvPr userDrawn="1"/>
          </p:nvSpPr>
          <p:spPr>
            <a:xfrm rot="16200000" flipH="1" flipV="1">
              <a:off x="3000581" y="1248992"/>
              <a:ext cx="343165" cy="2532283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/>
            </a:p>
          </p:txBody>
        </p:sp>
      </p:grpSp>
      <p:grpSp>
        <p:nvGrpSpPr>
          <p:cNvPr id="7" name="组合 9"/>
          <p:cNvGrpSpPr>
            <a:grpSpLocks/>
          </p:cNvGrpSpPr>
          <p:nvPr userDrawn="1"/>
        </p:nvGrpSpPr>
        <p:grpSpPr bwMode="auto">
          <a:xfrm flipV="1">
            <a:off x="2541588" y="3632200"/>
            <a:ext cx="7315200" cy="344488"/>
            <a:chOff x="1906022" y="2343551"/>
            <a:chExt cx="5486018" cy="343165"/>
          </a:xfrm>
        </p:grpSpPr>
        <p:sp>
          <p:nvSpPr>
            <p:cNvPr id="8" name="L 形 10"/>
            <p:cNvSpPr/>
            <p:nvPr userDrawn="1"/>
          </p:nvSpPr>
          <p:spPr>
            <a:xfrm rot="5400000" flipV="1">
              <a:off x="6486488" y="1781164"/>
              <a:ext cx="343165" cy="1467939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/>
            </a:p>
          </p:txBody>
        </p:sp>
        <p:sp>
          <p:nvSpPr>
            <p:cNvPr id="9" name="L 形 11"/>
            <p:cNvSpPr/>
            <p:nvPr userDrawn="1"/>
          </p:nvSpPr>
          <p:spPr>
            <a:xfrm rot="16200000" flipH="1" flipV="1">
              <a:off x="2400548" y="1849025"/>
              <a:ext cx="343165" cy="1332216"/>
            </a:xfrm>
            <a:prstGeom prst="corner">
              <a:avLst>
                <a:gd name="adj1" fmla="val 15986"/>
                <a:gd name="adj2" fmla="val 14792"/>
              </a:avLst>
            </a:prstGeom>
            <a:solidFill>
              <a:srgbClr val="FFFFFF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400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1200" y="2232000"/>
            <a:ext cx="6843600" cy="1454400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16400" y="3722400"/>
            <a:ext cx="3582000" cy="4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F77D-2442-40F3-A659-7603350DECA9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A39C7-5179-4B34-9037-9D2D02849E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00" y="262800"/>
            <a:ext cx="10933200" cy="6408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7600" y="1123200"/>
            <a:ext cx="10933200" cy="51444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DE05-03E5-49AD-852F-97D9FE6469FE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3111-F35E-4D02-B3A2-B60B4CE932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MH_Others_2"/>
          <p:cNvCxnSpPr/>
          <p:nvPr userDrawn="1">
            <p:custDataLst>
              <p:tags r:id="rId1"/>
            </p:custDataLst>
          </p:nvPr>
        </p:nvCxnSpPr>
        <p:spPr>
          <a:xfrm>
            <a:off x="3322638" y="2481263"/>
            <a:ext cx="0" cy="19939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MH_Others_3"/>
          <p:cNvCxnSpPr/>
          <p:nvPr userDrawn="1">
            <p:custDataLst>
              <p:tags r:id="rId2"/>
            </p:custDataLst>
          </p:nvPr>
        </p:nvCxnSpPr>
        <p:spPr>
          <a:xfrm>
            <a:off x="3368675" y="2481263"/>
            <a:ext cx="0" cy="19939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Number"/>
          <p:cNvSpPr/>
          <p:nvPr userDrawn="1">
            <p:custDataLst>
              <p:tags r:id="rId3"/>
            </p:custDataLst>
          </p:nvPr>
        </p:nvSpPr>
        <p:spPr>
          <a:xfrm>
            <a:off x="2517775" y="2917825"/>
            <a:ext cx="508000" cy="5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anchor="ctr">
            <a:normAutofit fontScale="8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8000" y="2480400"/>
            <a:ext cx="6148800" cy="1994400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48902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2E8B-C801-4FF0-85BF-936B2588D4CF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B3A19-75FA-4140-920E-96B7B0399B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00" y="284131"/>
            <a:ext cx="10933200" cy="640800"/>
          </a:xfrm>
        </p:spPr>
        <p:txBody>
          <a:bodyPr lIns="0" tIns="0" rIns="0" bIns="0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7600" y="1245600"/>
            <a:ext cx="5079600" cy="4932000"/>
          </a:xfrm>
        </p:spPr>
        <p:txBody>
          <a:bodyPr lIns="0" tIns="0" rIns="0" bIns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36800" y="1245600"/>
            <a:ext cx="5094000" cy="4932000"/>
          </a:xfrm>
        </p:spPr>
        <p:txBody>
          <a:bodyPr lIns="0" tIns="0" rIns="0" bIns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1A68-F697-4F67-AB8F-394D3FDB00C1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F871-86AB-40D2-9DAD-A10B8DB0D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658E-D17B-4ED1-9558-3055AFE6C4FF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C3D2-CB51-4464-8C60-B8D6523B16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8"/>
          <p:cNvSpPr/>
          <p:nvPr userDrawn="1">
            <p:custDataLst>
              <p:tags r:id="rId1"/>
            </p:custDataLst>
          </p:nvPr>
        </p:nvSpPr>
        <p:spPr>
          <a:xfrm>
            <a:off x="3822700" y="3435350"/>
            <a:ext cx="4572000" cy="369888"/>
          </a:xfrm>
          <a:prstGeom prst="roundRect">
            <a:avLst>
              <a:gd name="adj" fmla="val 50000"/>
            </a:avLst>
          </a:prstGeom>
          <a:solidFill>
            <a:schemeClr val="accent2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2000" dirty="0">
              <a:solidFill>
                <a:schemeClr val="accent2"/>
              </a:solidFill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 userDrawn="1">
            <p:custDataLst>
              <p:tags r:id="rId2"/>
            </p:custDataLst>
          </p:nvPr>
        </p:nvSpPr>
        <p:spPr>
          <a:xfrm>
            <a:off x="3949700" y="3508375"/>
            <a:ext cx="258763" cy="234950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/>
          </a:p>
        </p:txBody>
      </p:sp>
      <p:sp>
        <p:nvSpPr>
          <p:cNvPr id="7" name="KSO_Shape"/>
          <p:cNvSpPr/>
          <p:nvPr userDrawn="1">
            <p:custDataLst>
              <p:tags r:id="rId3"/>
            </p:custDataLst>
          </p:nvPr>
        </p:nvSpPr>
        <p:spPr>
          <a:xfrm>
            <a:off x="6538913" y="3492500"/>
            <a:ext cx="303212" cy="238125"/>
          </a:xfrm>
          <a:custGeom>
            <a:avLst/>
            <a:gdLst/>
            <a:ahLst/>
            <a:cxnLst/>
            <a:rect l="l" t="t" r="r" b="b"/>
            <a:pathLst>
              <a:path w="684048" h="556307">
                <a:moveTo>
                  <a:pt x="222901" y="383453"/>
                </a:moveTo>
                <a:cubicBezTo>
                  <a:pt x="218315" y="383977"/>
                  <a:pt x="213613" y="385281"/>
                  <a:pt x="209039" y="387420"/>
                </a:cubicBezTo>
                <a:cubicBezTo>
                  <a:pt x="190739" y="395979"/>
                  <a:pt x="181407" y="414680"/>
                  <a:pt x="188193" y="429191"/>
                </a:cubicBezTo>
                <a:cubicBezTo>
                  <a:pt x="194980" y="443702"/>
                  <a:pt x="215317" y="448527"/>
                  <a:pt x="233616" y="439969"/>
                </a:cubicBezTo>
                <a:cubicBezTo>
                  <a:pt x="251915" y="431410"/>
                  <a:pt x="261248" y="412709"/>
                  <a:pt x="254461" y="398198"/>
                </a:cubicBezTo>
                <a:cubicBezTo>
                  <a:pt x="249371" y="387315"/>
                  <a:pt x="236659" y="381879"/>
                  <a:pt x="222901" y="383453"/>
                </a:cubicBezTo>
                <a:close/>
                <a:moveTo>
                  <a:pt x="284035" y="369073"/>
                </a:moveTo>
                <a:cubicBezTo>
                  <a:pt x="281538" y="368297"/>
                  <a:pt x="278657" y="368441"/>
                  <a:pt x="275985" y="369691"/>
                </a:cubicBezTo>
                <a:cubicBezTo>
                  <a:pt x="270641" y="372190"/>
                  <a:pt x="268154" y="378164"/>
                  <a:pt x="270432" y="383034"/>
                </a:cubicBezTo>
                <a:cubicBezTo>
                  <a:pt x="272710" y="387904"/>
                  <a:pt x="278888" y="389825"/>
                  <a:pt x="284233" y="387325"/>
                </a:cubicBezTo>
                <a:cubicBezTo>
                  <a:pt x="289577" y="384826"/>
                  <a:pt x="292063" y="378852"/>
                  <a:pt x="289785" y="373982"/>
                </a:cubicBezTo>
                <a:cubicBezTo>
                  <a:pt x="288647" y="371547"/>
                  <a:pt x="286533" y="369850"/>
                  <a:pt x="284035" y="369073"/>
                </a:cubicBezTo>
                <a:close/>
                <a:moveTo>
                  <a:pt x="266604" y="297070"/>
                </a:moveTo>
                <a:cubicBezTo>
                  <a:pt x="319078" y="300338"/>
                  <a:pt x="362309" y="335548"/>
                  <a:pt x="367763" y="383070"/>
                </a:cubicBezTo>
                <a:cubicBezTo>
                  <a:pt x="373996" y="437381"/>
                  <a:pt x="328527" y="487207"/>
                  <a:pt x="266205" y="494360"/>
                </a:cubicBezTo>
                <a:cubicBezTo>
                  <a:pt x="203883" y="501513"/>
                  <a:pt x="148308" y="463284"/>
                  <a:pt x="142074" y="408972"/>
                </a:cubicBezTo>
                <a:cubicBezTo>
                  <a:pt x="135841" y="354661"/>
                  <a:pt x="181310" y="304835"/>
                  <a:pt x="243632" y="297682"/>
                </a:cubicBezTo>
                <a:cubicBezTo>
                  <a:pt x="251423" y="296788"/>
                  <a:pt x="259108" y="296603"/>
                  <a:pt x="266604" y="297070"/>
                </a:cubicBezTo>
                <a:close/>
                <a:moveTo>
                  <a:pt x="297042" y="252387"/>
                </a:moveTo>
                <a:cubicBezTo>
                  <a:pt x="283618" y="252176"/>
                  <a:pt x="269820" y="252839"/>
                  <a:pt x="255793" y="254449"/>
                </a:cubicBezTo>
                <a:cubicBezTo>
                  <a:pt x="143583" y="267328"/>
                  <a:pt x="59288" y="335880"/>
                  <a:pt x="67516" y="407566"/>
                </a:cubicBezTo>
                <a:cubicBezTo>
                  <a:pt x="75743" y="479252"/>
                  <a:pt x="173377" y="526925"/>
                  <a:pt x="285587" y="514046"/>
                </a:cubicBezTo>
                <a:cubicBezTo>
                  <a:pt x="397797" y="501168"/>
                  <a:pt x="482091" y="432615"/>
                  <a:pt x="473864" y="360929"/>
                </a:cubicBezTo>
                <a:cubicBezTo>
                  <a:pt x="466665" y="298204"/>
                  <a:pt x="391015" y="253864"/>
                  <a:pt x="297042" y="252387"/>
                </a:cubicBezTo>
                <a:close/>
                <a:moveTo>
                  <a:pt x="509416" y="97868"/>
                </a:moveTo>
                <a:cubicBezTo>
                  <a:pt x="544841" y="99182"/>
                  <a:pt x="588107" y="127580"/>
                  <a:pt x="590257" y="183051"/>
                </a:cubicBezTo>
                <a:cubicBezTo>
                  <a:pt x="592352" y="199448"/>
                  <a:pt x="588214" y="215684"/>
                  <a:pt x="579852" y="229407"/>
                </a:cubicBezTo>
                <a:lnTo>
                  <a:pt x="580228" y="229581"/>
                </a:lnTo>
                <a:cubicBezTo>
                  <a:pt x="580244" y="229743"/>
                  <a:pt x="580186" y="229872"/>
                  <a:pt x="580126" y="230000"/>
                </a:cubicBezTo>
                <a:lnTo>
                  <a:pt x="578707" y="232024"/>
                </a:lnTo>
                <a:cubicBezTo>
                  <a:pt x="578590" y="232839"/>
                  <a:pt x="578192" y="233485"/>
                  <a:pt x="577787" y="234126"/>
                </a:cubicBezTo>
                <a:lnTo>
                  <a:pt x="577385" y="233908"/>
                </a:lnTo>
                <a:cubicBezTo>
                  <a:pt x="572286" y="241165"/>
                  <a:pt x="563167" y="244302"/>
                  <a:pt x="554750" y="241632"/>
                </a:cubicBezTo>
                <a:lnTo>
                  <a:pt x="548315" y="238643"/>
                </a:lnTo>
                <a:cubicBezTo>
                  <a:pt x="539522" y="233101"/>
                  <a:pt x="536249" y="221620"/>
                  <a:pt x="540834" y="211750"/>
                </a:cubicBezTo>
                <a:lnTo>
                  <a:pt x="541088" y="211402"/>
                </a:lnTo>
                <a:lnTo>
                  <a:pt x="541243" y="211474"/>
                </a:lnTo>
                <a:cubicBezTo>
                  <a:pt x="549302" y="193084"/>
                  <a:pt x="546794" y="175359"/>
                  <a:pt x="541863" y="165391"/>
                </a:cubicBezTo>
                <a:cubicBezTo>
                  <a:pt x="534763" y="151042"/>
                  <a:pt x="514479" y="135118"/>
                  <a:pt x="480142" y="145181"/>
                </a:cubicBezTo>
                <a:lnTo>
                  <a:pt x="480025" y="144483"/>
                </a:lnTo>
                <a:cubicBezTo>
                  <a:pt x="471706" y="144624"/>
                  <a:pt x="464282" y="140887"/>
                  <a:pt x="461009" y="134412"/>
                </a:cubicBezTo>
                <a:lnTo>
                  <a:pt x="458966" y="128175"/>
                </a:lnTo>
                <a:cubicBezTo>
                  <a:pt x="457496" y="119354"/>
                  <a:pt x="463572" y="110158"/>
                  <a:pt x="473636" y="106144"/>
                </a:cubicBezTo>
                <a:lnTo>
                  <a:pt x="473571" y="105761"/>
                </a:lnTo>
                <a:cubicBezTo>
                  <a:pt x="485121" y="99922"/>
                  <a:pt x="497817" y="97438"/>
                  <a:pt x="509416" y="97868"/>
                </a:cubicBezTo>
                <a:close/>
                <a:moveTo>
                  <a:pt x="286518" y="82088"/>
                </a:moveTo>
                <a:cubicBezTo>
                  <a:pt x="376738" y="91976"/>
                  <a:pt x="317665" y="163994"/>
                  <a:pt x="337363" y="184000"/>
                </a:cubicBezTo>
                <a:cubicBezTo>
                  <a:pt x="387081" y="179119"/>
                  <a:pt x="437510" y="146098"/>
                  <a:pt x="486517" y="169358"/>
                </a:cubicBezTo>
                <a:cubicBezTo>
                  <a:pt x="533076" y="203014"/>
                  <a:pt x="494312" y="233925"/>
                  <a:pt x="501054" y="264835"/>
                </a:cubicBezTo>
                <a:cubicBezTo>
                  <a:pt x="649340" y="323962"/>
                  <a:pt x="585744" y="409170"/>
                  <a:pt x="562675" y="436725"/>
                </a:cubicBezTo>
                <a:cubicBezTo>
                  <a:pt x="354965" y="648778"/>
                  <a:pt x="45454" y="533772"/>
                  <a:pt x="10807" y="435328"/>
                </a:cubicBezTo>
                <a:cubicBezTo>
                  <a:pt x="-41075" y="330306"/>
                  <a:pt x="100878" y="89491"/>
                  <a:pt x="286518" y="82088"/>
                </a:cubicBezTo>
                <a:close/>
                <a:moveTo>
                  <a:pt x="489068" y="0"/>
                </a:moveTo>
                <a:cubicBezTo>
                  <a:pt x="596753" y="0"/>
                  <a:pt x="684048" y="87296"/>
                  <a:pt x="684048" y="194980"/>
                </a:cubicBezTo>
                <a:cubicBezTo>
                  <a:pt x="684048" y="216847"/>
                  <a:pt x="680448" y="237874"/>
                  <a:pt x="672966" y="257215"/>
                </a:cubicBezTo>
                <a:lnTo>
                  <a:pt x="672379" y="257003"/>
                </a:lnTo>
                <a:cubicBezTo>
                  <a:pt x="668967" y="265617"/>
                  <a:pt x="657523" y="269364"/>
                  <a:pt x="645725" y="265916"/>
                </a:cubicBezTo>
                <a:lnTo>
                  <a:pt x="637884" y="262819"/>
                </a:lnTo>
                <a:cubicBezTo>
                  <a:pt x="627530" y="257587"/>
                  <a:pt x="621785" y="247890"/>
                  <a:pt x="624308" y="239644"/>
                </a:cubicBezTo>
                <a:lnTo>
                  <a:pt x="623975" y="239524"/>
                </a:lnTo>
                <a:cubicBezTo>
                  <a:pt x="629260" y="225659"/>
                  <a:pt x="631774" y="210613"/>
                  <a:pt x="631774" y="194980"/>
                </a:cubicBezTo>
                <a:cubicBezTo>
                  <a:pt x="631774" y="116165"/>
                  <a:pt x="567883" y="52274"/>
                  <a:pt x="489068" y="52274"/>
                </a:cubicBezTo>
                <a:lnTo>
                  <a:pt x="469942" y="54202"/>
                </a:lnTo>
                <a:lnTo>
                  <a:pt x="469951" y="54239"/>
                </a:lnTo>
                <a:cubicBezTo>
                  <a:pt x="469861" y="54366"/>
                  <a:pt x="469744" y="54397"/>
                  <a:pt x="469627" y="54427"/>
                </a:cubicBezTo>
                <a:cubicBezTo>
                  <a:pt x="460634" y="56697"/>
                  <a:pt x="450861" y="49439"/>
                  <a:pt x="446718" y="37636"/>
                </a:cubicBezTo>
                <a:lnTo>
                  <a:pt x="444619" y="29323"/>
                </a:lnTo>
                <a:cubicBezTo>
                  <a:pt x="442667" y="16995"/>
                  <a:pt x="447797" y="5987"/>
                  <a:pt x="456757" y="3699"/>
                </a:cubicBezTo>
                <a:lnTo>
                  <a:pt x="456661" y="3267"/>
                </a:lnTo>
                <a:cubicBezTo>
                  <a:pt x="467135" y="923"/>
                  <a:pt x="477994" y="0"/>
                  <a:pt x="489068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/>
          </a:p>
        </p:txBody>
      </p:sp>
      <p:cxnSp>
        <p:nvCxnSpPr>
          <p:cNvPr id="8" name="直接连接符 11"/>
          <p:cNvCxnSpPr/>
          <p:nvPr userDrawn="1">
            <p:custDataLst>
              <p:tags r:id="rId4"/>
            </p:custDataLst>
          </p:nvPr>
        </p:nvCxnSpPr>
        <p:spPr>
          <a:xfrm flipV="1">
            <a:off x="6153150" y="3506788"/>
            <a:ext cx="0" cy="223837"/>
          </a:xfrm>
          <a:prstGeom prst="line">
            <a:avLst/>
          </a:prstGeom>
          <a:solidFill>
            <a:srgbClr val="FFEDB3">
              <a:alpha val="44706"/>
            </a:srgb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4800" y="2322000"/>
            <a:ext cx="5659200" cy="1198800"/>
          </a:xfrm>
        </p:spPr>
        <p:txBody>
          <a:bodyPr anchor="t">
            <a:normAutofit/>
          </a:bodyPr>
          <a:lstStyle>
            <a:lvl1pPr algn="ctr">
              <a:defRPr sz="720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4800000" scaled="0"/>
                </a:gradFill>
                <a:latin typeface="Arial Black" panose="020B0A04020102020204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0"/>
          </p:nvPr>
        </p:nvSpPr>
        <p:spPr>
          <a:xfrm>
            <a:off x="4212000" y="3441600"/>
            <a:ext cx="1807200" cy="370800"/>
          </a:xfrm>
        </p:spPr>
        <p:txBody>
          <a:bodyPr>
            <a:normAutofit/>
          </a:bodyPr>
          <a:lstStyle>
            <a:lvl1pPr marL="0" marR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1"/>
          </p:nvPr>
        </p:nvSpPr>
        <p:spPr>
          <a:xfrm>
            <a:off x="6843600" y="3441600"/>
            <a:ext cx="1551600" cy="370800"/>
          </a:xfrm>
        </p:spPr>
        <p:txBody>
          <a:bodyPr>
            <a:normAutofit/>
          </a:bodyPr>
          <a:lstStyle>
            <a:lvl1pPr marL="0" marR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占位符 1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1D76-4C44-4171-B2D8-15F4482D043B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10" name="页脚占位符 1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79180-7130-46B6-80A5-5498C6FAB8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B455-8026-4370-9220-A9FEC6BCB4E6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BD56-31DF-4963-8964-0C0B996108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00" y="262800"/>
            <a:ext cx="10933200" cy="640800"/>
          </a:xfr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06000" y="1659600"/>
            <a:ext cx="6037200" cy="4143600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24000" y="2242800"/>
            <a:ext cx="3463200" cy="2973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11D6-0563-4523-9B03-23B2622346C1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43D5-50D2-4398-91AF-9EB1D0610C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95722" y="365124"/>
            <a:ext cx="1189384" cy="6154945"/>
          </a:xfrm>
        </p:spPr>
        <p:txBody>
          <a:bodyPr vert="eaVert">
            <a:no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3339" y="365124"/>
            <a:ext cx="9753600" cy="6154945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D6D5-ABCF-4641-8D48-E9767870B36A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6194-9AFE-4404-824B-42EAF7183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8983-C4FB-4C1B-BF5F-A2C6C58E7093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BFEF-417C-451A-A076-F6974558B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77813" y="225425"/>
            <a:ext cx="11636375" cy="63881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B781-422E-4A29-9B27-F7FF0E5153FE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ADF3-A048-44F0-AAC2-11F2674781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AA4-46CF-432A-A791-180DF30A0E49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4A54-8106-43D3-9046-801C18592D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32E5-C734-4E72-BC7D-8799F862531A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4937-E1CF-4E01-B8BB-6F4347C950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AEF8-0C89-464F-AB39-1841DE6067CE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675-5EDB-4476-BE1D-01021DBDBA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8A18-74F6-458F-A4ED-D5B24BFE3CCE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0C1B-43BF-4D23-A071-4DE5732B08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85EE-D73F-47B9-ACD9-D5A59635CCC6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3C82-AA9B-4A0B-BF99-6E12387C90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FF47-D2E3-4433-A083-1F0BFF6D7924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428D-F354-409A-B94D-99BE8FD7C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78690-6756-42B2-8E1B-A28D5A47CE74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C21D-A352-413E-ACB6-E6A9A3AC7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0E8263-ED9E-4C4F-8421-5523851B4080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B169230-8C1C-4D67-A435-501582E657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4D0237-48CA-4F58-834C-32E57380BA5C}" type="datetimeFigureOut">
              <a:rPr lang="zh-CN" altLang="en-US"/>
              <a:pPr>
                <a:defRPr/>
              </a:pPr>
              <a:t>2016/11/3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FFFFFF"/>
                </a:solidFill>
                <a:ea typeface="黑体" pitchFamily="49" charset="-122"/>
              </a:defRPr>
            </a:lvl1pPr>
          </a:lstStyle>
          <a:p>
            <a:pPr>
              <a:defRPr/>
            </a:pPr>
            <a:fld id="{23400A15-8E50-41C8-985A-F895EEB16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22" r:id="rId6"/>
    <p:sldLayoutId id="2147483916" r:id="rId7"/>
    <p:sldLayoutId id="2147483917" r:id="rId8"/>
    <p:sldLayoutId id="2147483918" r:id="rId9"/>
    <p:sldLayoutId id="214748391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黑体" pitchFamily="49" charset="-122"/>
        </a:defRPr>
      </a:lvl9pPr>
    </p:titleStyle>
    <p:bodyStyle>
      <a:lvl1pPr marL="228600" indent="-2286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24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23.jpeg"/><Relationship Id="rId5" Type="http://schemas.openxmlformats.org/officeDocument/2006/relationships/tags" Target="../tags/tag63.xml"/><Relationship Id="rId10" Type="http://schemas.openxmlformats.org/officeDocument/2006/relationships/image" Target="../media/image22.jpeg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27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26.jpeg"/><Relationship Id="rId5" Type="http://schemas.openxmlformats.org/officeDocument/2006/relationships/tags" Target="../tags/tag71.xml"/><Relationship Id="rId10" Type="http://schemas.openxmlformats.org/officeDocument/2006/relationships/image" Target="../media/image25.jpeg"/><Relationship Id="rId4" Type="http://schemas.openxmlformats.org/officeDocument/2006/relationships/tags" Target="../tags/tag70.xml"/><Relationship Id="rId9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30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29.jpeg"/><Relationship Id="rId5" Type="http://schemas.openxmlformats.org/officeDocument/2006/relationships/tags" Target="../tags/tag79.xml"/><Relationship Id="rId10" Type="http://schemas.openxmlformats.org/officeDocument/2006/relationships/image" Target="../media/image28.jpeg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33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32.jpeg"/><Relationship Id="rId5" Type="http://schemas.openxmlformats.org/officeDocument/2006/relationships/tags" Target="../tags/tag87.xml"/><Relationship Id="rId10" Type="http://schemas.openxmlformats.org/officeDocument/2006/relationships/image" Target="../media/image31.jpeg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95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mu.edu.tw/index.php/%E9%98%BF%E7%91%AA%E6%96%AF%E8%99%9F%E8%B2%A8%E8%BC%AA%E6%B2%B9%E6%B1%A1%E4%BA%8B%E4%BB%B6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3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urisland.pts.org.tw/content/%E5%90%89%E5%B0%BC%E8%99%9F%E6%B2%B9%E6%B1%A1%E4%BA%8B%E4%BB%B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ltn.com.tw/news/society/breakingnews/1826820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hyperlink" Target="http://enews.epa.gov.tw/enews/fact_Newsdetail.asp?InputTime=105092317411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ettoday.net/news/20161002/785918.htm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9%98%B2%E6%AD%A2%E8%88%B9%E8%88%B6%E6%B1%99%E6%9F%93%E5%9C%8B%E9%9A%9B%E5%85%AC%E7%B4%84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B7%B4%E5%A1%9E%E7%88%BE%E5%85%AC%E7%B4%8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tedu.stheadline.com/sec/sec_news.php?aid=1582&amp;cat=8&amp;subcat=26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6%AF%E5%BE%B7%E5%93%A5%E7%88%BE%E6%91%A9%E5%85%AC%E7%B4%8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___2.xls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twama.tw/show/pop/3/%E9%98%BF%E5%AC%A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0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9.jpeg"/><Relationship Id="rId5" Type="http://schemas.openxmlformats.org/officeDocument/2006/relationships/tags" Target="../tags/tag26.xml"/><Relationship Id="rId10" Type="http://schemas.openxmlformats.org/officeDocument/2006/relationships/image" Target="../media/image8.jpe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1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34.xml"/><Relationship Id="rId15" Type="http://schemas.openxmlformats.org/officeDocument/2006/relationships/image" Target="../media/image14.jpe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7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16.jpeg"/><Relationship Id="rId5" Type="http://schemas.openxmlformats.org/officeDocument/2006/relationships/tags" Target="../tags/tag44.xml"/><Relationship Id="rId10" Type="http://schemas.openxmlformats.org/officeDocument/2006/relationships/image" Target="../media/image15.jpeg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20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19.jpeg"/><Relationship Id="rId5" Type="http://schemas.openxmlformats.org/officeDocument/2006/relationships/tags" Target="../tags/tag52.xml"/><Relationship Id="rId10" Type="http://schemas.openxmlformats.org/officeDocument/2006/relationships/image" Target="../media/image18.jpeg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113" y="2112963"/>
            <a:ext cx="11799887" cy="1454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丁丁說你</a:t>
            </a:r>
            <a:r>
              <a:rPr lang="en-US" altLang="zh-TW" dirty="0"/>
              <a:t>~</a:t>
            </a:r>
            <a:r>
              <a:rPr lang="zh-TW" altLang="en-US" dirty="0"/>
              <a:t>好</a:t>
            </a:r>
            <a:r>
              <a:rPr lang="en-US" altLang="zh-TW" dirty="0"/>
              <a:t>~</a:t>
            </a:r>
            <a:r>
              <a:rPr lang="en-US" altLang="zh-TW" sz="10000" dirty="0"/>
              <a:t/>
            </a:r>
            <a:br>
              <a:rPr lang="en-US" altLang="zh-TW" sz="10000" dirty="0"/>
            </a:br>
            <a:r>
              <a:rPr lang="zh-TW" altLang="en-US" sz="10000" dirty="0" smtClean="0">
                <a:solidFill>
                  <a:srgbClr val="002060"/>
                </a:solidFill>
              </a:rPr>
              <a:t>花蓮市郊海岸</a:t>
            </a:r>
            <a:r>
              <a:rPr lang="zh-TW" altLang="en-US" sz="10000" dirty="0">
                <a:solidFill>
                  <a:srgbClr val="002060"/>
                </a:solidFill>
              </a:rPr>
              <a:t>垃圾分析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47850" y="4081463"/>
            <a:ext cx="8697913" cy="1731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CN" sz="3200" dirty="0">
                <a:solidFill>
                  <a:schemeClr val="accent5">
                    <a:lumMod val="50000"/>
                  </a:schemeClr>
                </a:solidFill>
              </a:rPr>
              <a:t>自強國中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</a:rPr>
              <a:t> 804 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</a:rPr>
              <a:t>林靜怡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</a:rPr>
              <a:t>汪茹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</a:rPr>
              <a:t>涵  吳芝婷  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</a:rPr>
              <a:t>703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</a:rPr>
              <a:t>汪芷筠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  <p:bldP spid="2" grpId="7"/>
      <p:bldP spid="2" grpId="8"/>
      <p:bldP spid="2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31838" y="1636713"/>
            <a:ext cx="3494087" cy="219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>
                <a:sym typeface="+mn-ea"/>
              </a:rPr>
              <a:t>七星潭垃圾</a:t>
            </a:r>
            <a:r>
              <a:rPr kumimoji="0" lang="en-US" altLang="zh-TW" sz="2800">
                <a:sym typeface="+mn-ea"/>
              </a:rPr>
              <a:t>001</a:t>
            </a:r>
            <a:endParaRPr kumimoji="0" lang="en-US" altLang="zh-TW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飯店的拖鞋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約</a:t>
            </a:r>
            <a:r>
              <a:rPr kumimoji="0" lang="en-US" altLang="zh-TW" sz="2800">
                <a:sym typeface="+mn-ea"/>
              </a:rPr>
              <a:t>24.5</a:t>
            </a:r>
            <a:r>
              <a:rPr kumimoji="0" lang="zh-TW" altLang="en-US" sz="2800">
                <a:sym typeface="+mn-ea"/>
              </a:rPr>
              <a:t>公分</a:t>
            </a:r>
            <a:r>
              <a:rPr kumimoji="0" lang="zh-TW" altLang="en-US" sz="280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目測是</a:t>
            </a:r>
            <a:r>
              <a:rPr kumimoji="0" lang="en-US" altLang="zh-TW" sz="2800">
                <a:sym typeface="+mn-ea"/>
              </a:rPr>
              <a:t>1</a:t>
            </a:r>
            <a:r>
              <a:rPr kumimoji="0" lang="zh-TW" altLang="en-US" sz="2800">
                <a:sym typeface="+mn-ea"/>
              </a:rPr>
              <a:t>天前</a:t>
            </a:r>
            <a:endParaRPr kumimoji="0" lang="zh-TW" altLang="en-US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製造的垃圾</a:t>
            </a:r>
            <a:endParaRPr kumimoji="0" lang="zh-CN" altLang="en-US" sz="2800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07205" y="1636395"/>
            <a:ext cx="3470910" cy="2194560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859713" y="1635125"/>
            <a:ext cx="3543300" cy="2195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衣布料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38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1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683260" y="3996690"/>
            <a:ext cx="3542665" cy="2380615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306888" y="3997325"/>
            <a:ext cx="3471862" cy="2379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>
                <a:sym typeface="+mn-ea"/>
              </a:rPr>
              <a:t>七星潭垃圾</a:t>
            </a:r>
            <a:r>
              <a:rPr kumimoji="0" lang="en-US" altLang="zh-TW" sz="2800">
                <a:sym typeface="+mn-ea"/>
              </a:rPr>
              <a:t>002</a:t>
            </a:r>
            <a:endParaRPr kumimoji="0" lang="en-US" altLang="zh-TW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衣布料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約</a:t>
            </a:r>
            <a:r>
              <a:rPr kumimoji="0" lang="en-US" altLang="zh-TW" sz="2800">
                <a:sym typeface="+mn-ea"/>
              </a:rPr>
              <a:t>38</a:t>
            </a:r>
            <a:r>
              <a:rPr kumimoji="0" lang="zh-TW" altLang="en-US" sz="2800">
                <a:sym typeface="+mn-ea"/>
              </a:rPr>
              <a:t>公分</a:t>
            </a:r>
            <a:r>
              <a:rPr kumimoji="0" lang="zh-TW" altLang="en-US" sz="2800">
                <a:cs typeface="Arial" panose="020B0604020202020204" pitchFamily="34" charset="0"/>
                <a:sym typeface="+mn-ea"/>
              </a:rPr>
              <a:t>↑↑</a:t>
            </a:r>
            <a:endParaRPr kumimoji="0" lang="zh-TW" altLang="en-US" sz="280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目測是</a:t>
            </a:r>
            <a:r>
              <a:rPr kumimoji="0" lang="en-US" altLang="zh-TW" sz="2800">
                <a:sym typeface="+mn-ea"/>
              </a:rPr>
              <a:t>2</a:t>
            </a:r>
            <a:r>
              <a:rPr kumimoji="0" lang="zh-TW" altLang="en-US" sz="2800">
                <a:sym typeface="+mn-ea"/>
              </a:rPr>
              <a:t>、</a:t>
            </a:r>
            <a:r>
              <a:rPr kumimoji="0" lang="en-US" altLang="zh-TW" sz="2800">
                <a:sym typeface="+mn-ea"/>
              </a:rPr>
              <a:t>3</a:t>
            </a:r>
            <a:r>
              <a:rPr kumimoji="0" lang="zh-TW" altLang="en-US" sz="2800">
                <a:sym typeface="+mn-ea"/>
              </a:rPr>
              <a:t>個月前</a:t>
            </a:r>
            <a:endParaRPr kumimoji="0" lang="zh-TW" altLang="en-US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製造的垃圾</a:t>
            </a:r>
            <a:endParaRPr kumimoji="0" lang="zh-CN" altLang="en-US" sz="280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860030" y="3997325"/>
            <a:ext cx="3542665" cy="2379345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731838" y="31750"/>
            <a:ext cx="10669587" cy="15176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2016/8/5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七星潭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65150" y="1473200"/>
            <a:ext cx="3613150" cy="2357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004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乾掉的彩色筆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8.5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、</a:t>
            </a:r>
            <a:r>
              <a:rPr kumimoji="0" lang="en-US" altLang="zh-TW" sz="2800" dirty="0">
                <a:sym typeface="+mn-ea"/>
              </a:rPr>
              <a:t>3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259580" y="1473835"/>
            <a:ext cx="3518535" cy="2356485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859713" y="1474788"/>
            <a:ext cx="3589337" cy="2268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006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塑膠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10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1</a:t>
            </a:r>
            <a:r>
              <a:rPr kumimoji="0" lang="zh-TW" altLang="en-US" sz="2800" dirty="0">
                <a:sym typeface="+mn-ea"/>
              </a:rPr>
              <a:t>、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41655" y="3996690"/>
            <a:ext cx="3636645" cy="2357755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259263" y="3997325"/>
            <a:ext cx="3519487" cy="2357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005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塑膠空瓶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19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↑↑</a:t>
            </a:r>
            <a:endParaRPr kumimoji="0" lang="zh-TW" altLang="en-US" sz="2800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859395" y="3997325"/>
            <a:ext cx="3590290" cy="2357120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565150" y="50800"/>
            <a:ext cx="10883900" cy="14239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2016/8/5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七星潭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01688" y="1387475"/>
            <a:ext cx="3565525" cy="2355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007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破鞋子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23.5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、</a:t>
            </a:r>
            <a:r>
              <a:rPr kumimoji="0" lang="en-US" altLang="zh-TW" sz="2800" dirty="0">
                <a:sym typeface="+mn-ea"/>
              </a:rPr>
              <a:t>3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448175" y="1386840"/>
            <a:ext cx="3566795" cy="2357120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8121650" y="1387475"/>
            <a:ext cx="3375025" cy="2355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009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衣布料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30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3</a:t>
            </a:r>
            <a:r>
              <a:rPr kumimoji="0" lang="zh-TW" altLang="en-US" sz="2800" dirty="0">
                <a:sym typeface="+mn-ea"/>
              </a:rPr>
              <a:t>天前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801370" y="3830320"/>
            <a:ext cx="3566160" cy="2357755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448175" y="3829050"/>
            <a:ext cx="3567113" cy="2359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008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浮標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13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↑↑</a:t>
            </a:r>
            <a:endParaRPr kumimoji="0" lang="zh-TW" altLang="en-US" sz="2800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1</a:t>
            </a:r>
            <a:r>
              <a:rPr kumimoji="0" lang="zh-TW" altLang="en-US" sz="2800" dirty="0">
                <a:sym typeface="+mn-ea"/>
              </a:rPr>
              <a:t>、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年前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8121650" y="3830955"/>
            <a:ext cx="3375025" cy="2357120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800100" y="47625"/>
            <a:ext cx="10696575" cy="13398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2016/8/5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七星潭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47725" y="1362075"/>
            <a:ext cx="3470275" cy="2381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010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鬆緊帶、塑膠袋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30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1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401820" y="1362710"/>
            <a:ext cx="3376295" cy="2381250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859713" y="1363663"/>
            <a:ext cx="3233737" cy="2379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012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塑膠籠子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46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、</a:t>
            </a:r>
            <a:r>
              <a:rPr kumimoji="0" lang="en-US" altLang="zh-TW" sz="2800" dirty="0">
                <a:sym typeface="+mn-ea"/>
              </a:rPr>
              <a:t>3</a:t>
            </a:r>
            <a:r>
              <a:rPr kumimoji="0" lang="zh-TW" altLang="en-US" sz="2800" dirty="0">
                <a:sym typeface="+mn-ea"/>
              </a:rPr>
              <a:t>個月前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847725" y="3830320"/>
            <a:ext cx="3470910" cy="2380615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402138" y="3830638"/>
            <a:ext cx="3376612" cy="2379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七星潭</a:t>
            </a:r>
            <a:r>
              <a:rPr kumimoji="0" lang="zh-TW" altLang="zh-CN" sz="2800" dirty="0">
                <a:sym typeface="+mn-ea"/>
              </a:rPr>
              <a:t>垃圾</a:t>
            </a:r>
            <a:r>
              <a:rPr kumimoji="0" lang="en-US" altLang="zh-TW" sz="2800" dirty="0">
                <a:sym typeface="+mn-ea"/>
              </a:rPr>
              <a:t>011</a:t>
            </a:r>
            <a:endParaRPr kumimoji="0" lang="en-US" altLang="zh-TW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約</a:t>
            </a:r>
            <a:r>
              <a:rPr kumimoji="0" lang="en-US" altLang="zh-TW" sz="2800" dirty="0">
                <a:sym typeface="+mn-ea"/>
              </a:rPr>
              <a:t>45</a:t>
            </a:r>
            <a:r>
              <a:rPr kumimoji="0" lang="zh-TW" altLang="en-US" sz="2800" dirty="0">
                <a:sym typeface="+mn-ea"/>
              </a:rPr>
              <a:t>公分</a:t>
            </a:r>
            <a:r>
              <a:rPr kumimoji="0" lang="zh-TW" altLang="en-US" sz="2800" dirty="0">
                <a:cs typeface="Arial" panose="020B0604020202020204" pitchFamily="34" charset="0"/>
                <a:sym typeface="+mn-ea"/>
              </a:rPr>
              <a:t>↑↑</a:t>
            </a:r>
            <a:endParaRPr kumimoji="0" lang="zh-TW" altLang="en-US" sz="2800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目測是</a:t>
            </a:r>
            <a:r>
              <a:rPr kumimoji="0" lang="en-US" altLang="zh-TW" sz="2800" dirty="0">
                <a:sym typeface="+mn-ea"/>
              </a:rPr>
              <a:t>2</a:t>
            </a:r>
            <a:r>
              <a:rPr kumimoji="0" lang="zh-TW" altLang="en-US" sz="2800" dirty="0">
                <a:sym typeface="+mn-ea"/>
              </a:rPr>
              <a:t>天前</a:t>
            </a:r>
            <a:endParaRPr kumimoji="0" lang="zh-TW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ym typeface="+mn-ea"/>
              </a:rPr>
              <a:t>製造的垃圾</a:t>
            </a:r>
            <a:endParaRPr kumimoji="0" lang="zh-CN" altLang="en-US" sz="2800" dirty="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859395" y="3830320"/>
            <a:ext cx="3234055" cy="2380615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847725" y="63500"/>
            <a:ext cx="10245725" cy="1279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2016/8/5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七星潭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/>
        </p:nvGraphicFramePr>
        <p:xfrm>
          <a:off x="1570038" y="298450"/>
          <a:ext cx="9051925" cy="626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9596438" y="1201738"/>
            <a:ext cx="2262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2800">
                <a:ea typeface="微軟正黑體" pitchFamily="34" charset="-120"/>
              </a:rPr>
              <a:t> 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906000" y="3987800"/>
            <a:ext cx="18335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食物包裝</a:t>
            </a:r>
          </a:p>
        </p:txBody>
      </p:sp>
      <p:sp>
        <p:nvSpPr>
          <p:cNvPr id="160" name=" 160"/>
          <p:cNvSpPr/>
          <p:nvPr/>
        </p:nvSpPr>
        <p:spPr>
          <a:xfrm rot="4920000">
            <a:off x="9167019" y="3580606"/>
            <a:ext cx="738188" cy="71437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6" name=" 16"/>
          <p:cNvSpPr/>
          <p:nvPr/>
        </p:nvSpPr>
        <p:spPr>
          <a:xfrm rot="11280000">
            <a:off x="2571750" y="4411663"/>
            <a:ext cx="881063" cy="595312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82613" y="2755900"/>
            <a:ext cx="1952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日常用品</a:t>
            </a:r>
          </a:p>
        </p:txBody>
      </p:sp>
      <p:sp>
        <p:nvSpPr>
          <p:cNvPr id="18" name=" 18"/>
          <p:cNvSpPr/>
          <p:nvPr/>
        </p:nvSpPr>
        <p:spPr>
          <a:xfrm rot="11340000">
            <a:off x="2581275" y="2155825"/>
            <a:ext cx="1047750" cy="66675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630363" y="5064125"/>
            <a:ext cx="12620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塑膠</a:t>
            </a:r>
          </a:p>
        </p:txBody>
      </p:sp>
      <p:sp>
        <p:nvSpPr>
          <p:cNvPr id="21" name=" 21"/>
          <p:cNvSpPr/>
          <p:nvPr/>
        </p:nvSpPr>
        <p:spPr>
          <a:xfrm rot="13020000">
            <a:off x="4040406" y="1112235"/>
            <a:ext cx="928687" cy="6191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128838" y="1104900"/>
            <a:ext cx="1952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衛生用品</a:t>
            </a:r>
          </a:p>
        </p:txBody>
      </p:sp>
      <p:sp>
        <p:nvSpPr>
          <p:cNvPr id="2" name="五角星 1"/>
          <p:cNvSpPr/>
          <p:nvPr/>
        </p:nvSpPr>
        <p:spPr>
          <a:xfrm>
            <a:off x="7388225" y="3959225"/>
            <a:ext cx="717550" cy="6731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999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99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998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497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997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60" grpId="0" animBg="1"/>
      <p:bldP spid="16" grpId="0" animBg="1"/>
      <p:bldP spid="17" grpId="0"/>
      <p:bldP spid="18" grpId="0" animBg="1"/>
      <p:bldP spid="21" grpId="0" animBg="1"/>
      <p:bldP spid="22" grpId="0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>
            <a:graphicFrameLocks/>
          </p:cNvGraphicFramePr>
          <p:nvPr/>
        </p:nvGraphicFramePr>
        <p:xfrm>
          <a:off x="-1588" y="-28575"/>
          <a:ext cx="12195176" cy="691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636125" y="3821113"/>
            <a:ext cx="2262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日常用品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998663" y="5502275"/>
            <a:ext cx="102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塑膠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65175" y="2216150"/>
            <a:ext cx="18097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食物包裝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784350" y="1076325"/>
            <a:ext cx="1952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zh-TW" altLang="zh-CN" sz="3200">
                <a:ea typeface="微軟正黑體" pitchFamily="34" charset="-120"/>
              </a:rPr>
              <a:t>衛生用品</a:t>
            </a:r>
          </a:p>
        </p:txBody>
      </p:sp>
      <p:sp>
        <p:nvSpPr>
          <p:cNvPr id="160" name=" 160"/>
          <p:cNvSpPr/>
          <p:nvPr/>
        </p:nvSpPr>
        <p:spPr>
          <a:xfrm rot="4020000">
            <a:off x="8797925" y="3424238"/>
            <a:ext cx="796925" cy="6191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0" name=" 10"/>
          <p:cNvSpPr/>
          <p:nvPr/>
        </p:nvSpPr>
        <p:spPr>
          <a:xfrm rot="9300000">
            <a:off x="2787650" y="4648200"/>
            <a:ext cx="1143000" cy="64293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2" name=" 12"/>
          <p:cNvSpPr/>
          <p:nvPr/>
        </p:nvSpPr>
        <p:spPr>
          <a:xfrm rot="13020000">
            <a:off x="2716213" y="2143125"/>
            <a:ext cx="881062" cy="76200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13" name=" 13"/>
          <p:cNvSpPr/>
          <p:nvPr/>
        </p:nvSpPr>
        <p:spPr>
          <a:xfrm rot="13140000">
            <a:off x="3911600" y="1093788"/>
            <a:ext cx="1081088" cy="58102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FFFFFF"/>
              </a:solidFill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7250113" y="3597275"/>
            <a:ext cx="811212" cy="64135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999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99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499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999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498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998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86382" y="304034"/>
            <a:ext cx="6148387" cy="19954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6600" dirty="0"/>
              <a:t> </a:t>
            </a:r>
            <a:r>
              <a:rPr lang="zh-TW" altLang="zh-CN" sz="6600" dirty="0"/>
              <a:t>垃圾哪裡來</a:t>
            </a:r>
            <a:r>
              <a:rPr lang="en-US" altLang="zh-TW" sz="6600" dirty="0"/>
              <a:t>?</a:t>
            </a:r>
            <a:endParaRPr lang="en-US" altLang="zh-CN" sz="6600" u="heavy" dirty="0"/>
          </a:p>
        </p:txBody>
      </p:sp>
      <p:sp>
        <p:nvSpPr>
          <p:cNvPr id="12" name="MH_Others_1"/>
          <p:cNvSpPr txBox="1"/>
          <p:nvPr>
            <p:custDataLst>
              <p:tags r:id="rId3"/>
            </p:custDataLst>
          </p:nvPr>
        </p:nvSpPr>
        <p:spPr>
          <a:xfrm>
            <a:off x="2583356" y="885825"/>
            <a:ext cx="693738" cy="16256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章</a:t>
            </a:r>
            <a:r>
              <a:rPr kumimoji="0" lang="zh-TW" altLang="zh-C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節</a:t>
            </a:r>
          </a:p>
        </p:txBody>
      </p:sp>
      <p:sp>
        <p:nvSpPr>
          <p:cNvPr id="13" name="MH_Others_4"/>
          <p:cNvSpPr txBox="1"/>
          <p:nvPr>
            <p:custDataLst>
              <p:tags r:id="rId4"/>
            </p:custDataLst>
          </p:nvPr>
        </p:nvSpPr>
        <p:spPr>
          <a:xfrm>
            <a:off x="2567590" y="0"/>
            <a:ext cx="693738" cy="10668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第</a:t>
            </a:r>
          </a:p>
        </p:txBody>
      </p:sp>
      <p:sp>
        <p:nvSpPr>
          <p:cNvPr id="25605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1253" y="740596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0" anchor="ctr"/>
          <a:lstStyle/>
          <a:p>
            <a:pPr algn="ctr" eaLnBrk="1" hangingPunct="1">
              <a:lnSpc>
                <a:spcPct val="90000"/>
              </a:lnSpc>
            </a:pPr>
            <a:r>
              <a:rPr kumimoji="0" lang="en-US" altLang="zh-CN" sz="3000" b="1" dirty="0">
                <a:ea typeface="黑体" pitchFamily="49" charset="-122"/>
              </a:rPr>
              <a:t>2</a:t>
            </a:r>
          </a:p>
        </p:txBody>
      </p:sp>
      <p:pic>
        <p:nvPicPr>
          <p:cNvPr id="6" name="圖片 5" descr="33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083" y="2349061"/>
            <a:ext cx="8671034" cy="39886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34323" y="6287079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http://m.gzhphb.com/article/13/139886.html</a:t>
            </a: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113" y="3170238"/>
            <a:ext cx="119030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endParaRPr kumimoji="0" lang="en-US" altLang="zh-TW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zh-TW" altLang="en-US" sz="2800">
              <a:ea typeface="微軟正黑體" pitchFamily="34" charset="-120"/>
            </a:endParaRPr>
          </a:p>
        </p:txBody>
      </p:sp>
      <p:sp>
        <p:nvSpPr>
          <p:cNvPr id="26627" name="文字方塊 3"/>
          <p:cNvSpPr txBox="1">
            <a:spLocks noChangeArrowheads="1"/>
          </p:cNvSpPr>
          <p:nvPr/>
        </p:nvSpPr>
        <p:spPr bwMode="auto">
          <a:xfrm>
            <a:off x="512763" y="690563"/>
            <a:ext cx="11229975" cy="585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0" lang="zh-TW" altLang="en-US" sz="2600" dirty="0">
                <a:ea typeface="微軟正黑體" pitchFamily="34" charset="-120"/>
              </a:rPr>
              <a:t>南濱的海岸邊垃圾大部分多為</a:t>
            </a:r>
            <a:r>
              <a:rPr kumimoji="0" lang="zh-TW" altLang="en-US" sz="2600" dirty="0" smtClean="0">
                <a:ea typeface="微軟正黑體" pitchFamily="34" charset="-120"/>
              </a:rPr>
              <a:t>食物包裝類；七</a:t>
            </a:r>
            <a:r>
              <a:rPr kumimoji="0" lang="zh-TW" altLang="en-US" sz="2600" dirty="0">
                <a:ea typeface="微軟正黑體" pitchFamily="34" charset="-120"/>
              </a:rPr>
              <a:t>星潭的海岸邊垃圾多為日常生活類的。造成這樣子的差異，我們找出幾個可能造成的原因</a:t>
            </a: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2600" dirty="0">
                <a:ea typeface="微軟正黑體" pitchFamily="34" charset="-120"/>
              </a:rPr>
              <a:t>(</a:t>
            </a:r>
            <a:r>
              <a:rPr kumimoji="0" lang="zh-TW" altLang="en-US" sz="2600" dirty="0">
                <a:ea typeface="微軟正黑體" pitchFamily="34" charset="-120"/>
              </a:rPr>
              <a:t>一</a:t>
            </a:r>
            <a:r>
              <a:rPr kumimoji="0" lang="en-US" altLang="zh-TW" sz="2600" dirty="0">
                <a:ea typeface="微軟正黑體" pitchFamily="34" charset="-120"/>
              </a:rPr>
              <a:t>)</a:t>
            </a:r>
            <a:r>
              <a:rPr kumimoji="0" lang="zh-TW" altLang="en-US" sz="2600" dirty="0">
                <a:ea typeface="微軟正黑體" pitchFamily="34" charset="-120"/>
              </a:rPr>
              <a:t>現代人為求生活的便利，發明了許多商品，例如塑膠袋、免洗餐具，以及能夠深層 清潔肌膚的柔珠等。</a:t>
            </a: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2600" dirty="0">
                <a:ea typeface="微軟正黑體" pitchFamily="34" charset="-120"/>
              </a:rPr>
              <a:t>(</a:t>
            </a:r>
            <a:r>
              <a:rPr kumimoji="0" lang="zh-TW" altLang="en-US" sz="2600" dirty="0">
                <a:ea typeface="微軟正黑體" pitchFamily="34" charset="-120"/>
              </a:rPr>
              <a:t>二</a:t>
            </a:r>
            <a:r>
              <a:rPr kumimoji="0" lang="en-US" altLang="zh-TW" sz="2600" dirty="0">
                <a:ea typeface="微軟正黑體" pitchFamily="34" charset="-120"/>
              </a:rPr>
              <a:t>)</a:t>
            </a:r>
            <a:r>
              <a:rPr kumimoji="0" lang="zh-TW" altLang="en-US" sz="2600" dirty="0">
                <a:ea typeface="微軟正黑體" pitchFamily="34" charset="-120"/>
              </a:rPr>
              <a:t>台灣人習慣一邊賞海一邊享受美食，但也總是順手的就將垃圾留在海邊，這一個</a:t>
            </a:r>
            <a:r>
              <a:rPr kumimoji="0" lang="zh-TW" altLang="en-US" sz="2600" dirty="0" smtClean="0">
                <a:ea typeface="微軟正黑體" pitchFamily="34" charset="-120"/>
              </a:rPr>
              <a:t>小小</a:t>
            </a:r>
            <a:r>
              <a:rPr kumimoji="0" lang="zh-TW" altLang="en-US" sz="2600" dirty="0">
                <a:ea typeface="微軟正黑體" pitchFamily="34" charset="-120"/>
              </a:rPr>
              <a:t>舉動，就可能使得數十種海洋及陸地生物遭到傷害。</a:t>
            </a: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r>
              <a:rPr kumimoji="0" lang="en-US" altLang="zh-TW" sz="2600" dirty="0">
                <a:ea typeface="微軟正黑體" pitchFamily="34" charset="-120"/>
              </a:rPr>
              <a:t>(</a:t>
            </a:r>
            <a:r>
              <a:rPr kumimoji="0" lang="zh-TW" altLang="en-US" sz="2600" dirty="0">
                <a:ea typeface="微軟正黑體" pitchFamily="34" charset="-120"/>
              </a:rPr>
              <a:t>三</a:t>
            </a:r>
            <a:r>
              <a:rPr kumimoji="0" lang="en-US" altLang="zh-TW" sz="2600" dirty="0">
                <a:ea typeface="微軟正黑體" pitchFamily="34" charset="-120"/>
              </a:rPr>
              <a:t>)</a:t>
            </a:r>
            <a:r>
              <a:rPr kumimoji="0" lang="zh-TW" altLang="en-US" sz="2800" dirty="0">
                <a:ea typeface="微軟正黑體" pitchFamily="34" charset="-120"/>
              </a:rPr>
              <a:t>附近有許多的旅館及飯店，因此觀光客居多。</a:t>
            </a:r>
            <a:endParaRPr kumimoji="0" lang="en-US" altLang="zh-TW" sz="2600" dirty="0">
              <a:ea typeface="微軟正黑體" pitchFamily="34" charset="-120"/>
            </a:endParaRPr>
          </a:p>
          <a:p>
            <a:pPr eaLnBrk="1" hangingPunct="1">
              <a:lnSpc>
                <a:spcPct val="130000"/>
              </a:lnSpc>
            </a:pPr>
            <a:endParaRPr kumimoji="0" lang="en-US" altLang="zh-TW" sz="2600" dirty="0">
              <a:ea typeface="微軟正黑體" pitchFamily="34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3154350" y="305402"/>
            <a:ext cx="7054850" cy="1995487"/>
          </a:xfrm>
        </p:spPr>
        <p:txBody>
          <a:bodyPr/>
          <a:lstStyle/>
          <a:p>
            <a:pPr algn="ctr" eaLnBrk="1" hangingPunct="1"/>
            <a:r>
              <a:rPr lang="zh-TW" altLang="en-US" sz="6600" dirty="0" smtClean="0"/>
              <a:t> 船舶漏油事件回顧</a:t>
            </a:r>
          </a:p>
        </p:txBody>
      </p:sp>
      <p:sp>
        <p:nvSpPr>
          <p:cNvPr id="27652" name="文字方塊 3"/>
          <p:cNvSpPr txBox="1">
            <a:spLocks noChangeArrowheads="1"/>
          </p:cNvSpPr>
          <p:nvPr/>
        </p:nvSpPr>
        <p:spPr bwMode="auto">
          <a:xfrm>
            <a:off x="2544873" y="720068"/>
            <a:ext cx="44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3200" dirty="0">
                <a:ea typeface="微軟正黑體" pitchFamily="34" charset="-120"/>
              </a:rPr>
              <a:t>3</a:t>
            </a:r>
            <a:endParaRPr kumimoji="0" lang="zh-TW" altLang="en-US" sz="3200" dirty="0"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86012" y="1237677"/>
            <a:ext cx="738187" cy="108108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章</a:t>
            </a:r>
            <a:r>
              <a:rPr kumimoji="0" lang="zh-TW" altLang="zh-CN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70138" y="0"/>
            <a:ext cx="738187" cy="112871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第</a:t>
            </a:r>
          </a:p>
        </p:txBody>
      </p:sp>
      <p:pic>
        <p:nvPicPr>
          <p:cNvPr id="7" name="圖片 6" descr="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2278282"/>
            <a:ext cx="7618190" cy="38702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979683" y="6488668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http://m.gzhphb.com/article/13/139886.html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596900" y="263525"/>
            <a:ext cx="10933113" cy="639763"/>
          </a:xfrm>
        </p:spPr>
        <p:txBody>
          <a:bodyPr/>
          <a:lstStyle/>
          <a:p>
            <a:pPr algn="ctr"/>
            <a:r>
              <a:rPr lang="en-US" altLang="zh-TW" sz="4400" smtClean="0"/>
              <a:t>2001</a:t>
            </a:r>
            <a:r>
              <a:rPr lang="zh-TW" altLang="en-US" sz="4400" smtClean="0"/>
              <a:t>年</a:t>
            </a:r>
            <a:r>
              <a:rPr lang="en-US" altLang="zh-TW" sz="4400" smtClean="0"/>
              <a:t>-</a:t>
            </a:r>
            <a:r>
              <a:rPr lang="zh-TW" altLang="en-US" sz="4400" smtClean="0"/>
              <a:t>阿瑪斯號貨輪</a:t>
            </a:r>
            <a:r>
              <a:rPr lang="en-US" altLang="zh-TW" sz="4400" smtClean="0"/>
              <a:t>-</a:t>
            </a:r>
            <a:endParaRPr lang="zh-TW" altLang="en-US" sz="4400" smtClean="0"/>
          </a:p>
        </p:txBody>
      </p:sp>
      <p:sp>
        <p:nvSpPr>
          <p:cNvPr id="2867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40625" y="2163763"/>
            <a:ext cx="3462338" cy="2973387"/>
          </a:xfrm>
        </p:spPr>
        <p:txBody>
          <a:bodyPr/>
          <a:lstStyle/>
          <a:p>
            <a:r>
              <a:rPr lang="zh-TW" altLang="en-US" sz="2800" smtClean="0"/>
              <a:t>影響</a:t>
            </a:r>
            <a:r>
              <a:rPr lang="en-US" altLang="zh-TW" sz="2800" smtClean="0"/>
              <a:t>:</a:t>
            </a:r>
          </a:p>
          <a:p>
            <a:r>
              <a:rPr lang="zh-TW" altLang="en-US" sz="2800" smtClean="0"/>
              <a:t>外洩的燃油汙染了龍坑的生態保護區海岸線。瀕臨絕種的椰子蟹棲息地也受到嚴重醒</a:t>
            </a:r>
            <a:endParaRPr lang="zh-TW" altLang="en-US" sz="2600" smtClean="0"/>
          </a:p>
        </p:txBody>
      </p:sp>
      <p:pic>
        <p:nvPicPr>
          <p:cNvPr id="28676" name="Picture 2" descr="Image:環境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72" r="1572"/>
          <a:stretch>
            <a:fillRect/>
          </a:stretch>
        </p:blipFill>
        <p:spPr>
          <a:xfrm>
            <a:off x="1206500" y="1522413"/>
            <a:ext cx="6037263" cy="4143375"/>
          </a:xfrm>
          <a:noFill/>
        </p:spPr>
      </p:pic>
      <p:sp>
        <p:nvSpPr>
          <p:cNvPr id="28677" name="文字方塊 5"/>
          <p:cNvSpPr txBox="1">
            <a:spLocks noChangeArrowheads="1"/>
          </p:cNvSpPr>
          <p:nvPr/>
        </p:nvSpPr>
        <p:spPr bwMode="auto">
          <a:xfrm>
            <a:off x="1295400" y="5654675"/>
            <a:ext cx="5943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/>
              </a:rPr>
              <a:t>http://wiki.kmu.edu.tw/index.php/%E9%98%BF%E7%91%AA%E6%96%AF%E8%99%9F%E8%B2%A8%E8%BC%AA%E6%B2%B9%E6%B1%A1%E4%BA%8B%E4%BB%B6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5FCF"/>
            </a:gs>
            <a:gs pos="35001">
              <a:srgbClr val="A1BBEE"/>
            </a:gs>
            <a:gs pos="64999">
              <a:srgbClr val="ACDEF4"/>
            </a:gs>
            <a:gs pos="81000">
              <a:srgbClr val="D2F5F2"/>
            </a:gs>
            <a:gs pos="100000">
              <a:srgbClr val="D2F5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53050" y="2319338"/>
            <a:ext cx="6319838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kumimoji="0" lang="en-US" altLang="zh-TW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219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49538" y="400050"/>
            <a:ext cx="66675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kumimoji="0" lang="zh-TW" altLang="zh-CN" sz="10000" b="1">
                <a:solidFill>
                  <a:srgbClr val="002060"/>
                </a:solidFill>
                <a:latin typeface="王漢宗特明體一標準" pitchFamily="18" charset="-120"/>
                <a:ea typeface="王漢宗特明體一標準" pitchFamily="18" charset="-120"/>
              </a:rPr>
              <a:t>簡介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97301" y="1702294"/>
            <a:ext cx="11611194" cy="2838450"/>
            <a:chOff x="360363" y="2364445"/>
            <a:chExt cx="11611194" cy="2838450"/>
          </a:xfrm>
        </p:grpSpPr>
        <p:pic>
          <p:nvPicPr>
            <p:cNvPr id="9220" name="Picture 5" descr="「海洋動物受害圖片」的圖片搜尋結果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0363" y="2368550"/>
              <a:ext cx="3613150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「海洋動物受害圖片」的圖片搜尋結果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71082" y="2364445"/>
              <a:ext cx="3800475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圖片 5" descr="p6228809a137336398-ss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93026" y="2384644"/>
              <a:ext cx="3752850" cy="280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文字方塊 7"/>
          <p:cNvSpPr txBox="1"/>
          <p:nvPr/>
        </p:nvSpPr>
        <p:spPr>
          <a:xfrm>
            <a:off x="740980" y="5218387"/>
            <a:ext cx="572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accent2">
                    <a:lumMod val="75000"/>
                  </a:schemeClr>
                </a:solidFill>
              </a:rPr>
              <a:t>http://www.ntdtv.com/xtr/b5/2015/04/24/a1192921.html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596900" y="263525"/>
            <a:ext cx="10933113" cy="639763"/>
          </a:xfrm>
        </p:spPr>
        <p:txBody>
          <a:bodyPr/>
          <a:lstStyle/>
          <a:p>
            <a:pPr algn="ctr"/>
            <a:r>
              <a:rPr lang="en-US" altLang="zh-TW" sz="4400" smtClean="0"/>
              <a:t>2006</a:t>
            </a:r>
            <a:r>
              <a:rPr lang="zh-TW" altLang="en-US" sz="4400" smtClean="0"/>
              <a:t>年吉尼號貨輪</a:t>
            </a:r>
          </a:p>
        </p:txBody>
      </p:sp>
      <p:sp>
        <p:nvSpPr>
          <p:cNvPr id="2969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24750" y="2243138"/>
            <a:ext cx="3462338" cy="2973387"/>
          </a:xfrm>
        </p:spPr>
        <p:txBody>
          <a:bodyPr/>
          <a:lstStyle/>
          <a:p>
            <a:r>
              <a:rPr lang="zh-TW" altLang="en-US" sz="2800" smtClean="0"/>
              <a:t>影響</a:t>
            </a:r>
            <a:r>
              <a:rPr lang="en-US" altLang="zh-TW" sz="2800" smtClean="0"/>
              <a:t>:</a:t>
            </a:r>
          </a:p>
          <a:p>
            <a:r>
              <a:rPr lang="zh-TW" altLang="en-US" sz="2800" smtClean="0"/>
              <a:t>大量的油汙妨礙藻類的生存，連帶的珊瑚也將會走向死亡這條路，造成生態的大災難。</a:t>
            </a:r>
            <a:endParaRPr lang="zh-TW" altLang="en-US" sz="2600" smtClean="0"/>
          </a:p>
        </p:txBody>
      </p:sp>
      <p:pic>
        <p:nvPicPr>
          <p:cNvPr id="29700" name="Picture 2" descr="http://ourisland.pts.org.tw/sites/default/files/styles/ourisland/public/field/image/s385-3-07.jpg?itok=f288WRT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385" r="8385"/>
          <a:stretch>
            <a:fillRect/>
          </a:stretch>
        </p:blipFill>
        <p:spPr>
          <a:xfrm>
            <a:off x="1206500" y="1658938"/>
            <a:ext cx="6037263" cy="4144962"/>
          </a:xfrm>
          <a:noFill/>
        </p:spPr>
      </p:pic>
      <p:sp>
        <p:nvSpPr>
          <p:cNvPr id="29701" name="文字方塊 6"/>
          <p:cNvSpPr txBox="1">
            <a:spLocks noChangeArrowheads="1"/>
          </p:cNvSpPr>
          <p:nvPr/>
        </p:nvSpPr>
        <p:spPr bwMode="auto">
          <a:xfrm>
            <a:off x="1173163" y="5856288"/>
            <a:ext cx="6035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/>
              </a:rPr>
              <a:t>http://ourisland.pts.org.tw/content/%E5%90%89%E5%B0%BC%E8%99%9F%E6%B2%B9%E6%B1%A1%E4%BA%8B%E4%BB%B6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596900" y="263525"/>
            <a:ext cx="10933113" cy="1297261"/>
          </a:xfrm>
        </p:spPr>
        <p:txBody>
          <a:bodyPr/>
          <a:lstStyle/>
          <a:p>
            <a:pPr algn="ctr"/>
            <a:r>
              <a:rPr lang="en-US" altLang="zh-TW" sz="4400" dirty="0" smtClean="0"/>
              <a:t>2016 </a:t>
            </a:r>
            <a:r>
              <a:rPr lang="zh-TW" altLang="en-US" sz="4400" dirty="0" smtClean="0"/>
              <a:t>年九月高雄西仔灣事件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及金門地區貨船「港泰台州」號</a:t>
            </a:r>
          </a:p>
        </p:txBody>
      </p:sp>
      <p:sp>
        <p:nvSpPr>
          <p:cNvPr id="30723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844455" y="2022419"/>
            <a:ext cx="2680138" cy="5056297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強颱</a:t>
            </a:r>
            <a:r>
              <a:rPr lang="zh-TW" altLang="en-US" sz="2800" u="sng" dirty="0" smtClean="0"/>
              <a:t>莫蘭蒂</a:t>
            </a:r>
            <a:r>
              <a:rPr lang="zh-TW" altLang="en-US" sz="2800" dirty="0" smtClean="0"/>
              <a:t>肆虐，</a:t>
            </a:r>
            <a:r>
              <a:rPr lang="en-US" altLang="zh-TW" sz="2800" dirty="0" smtClean="0"/>
              <a:t>4 </a:t>
            </a:r>
            <a:r>
              <a:rPr lang="zh-TW" altLang="en-US" sz="2800" dirty="0" smtClean="0"/>
              <a:t>艘停泊在高雄前鎮漁港的漁船斷纜漂流到西子灣附近撞成</a:t>
            </a:r>
            <a:r>
              <a:rPr lang="zh-TW" altLang="en-US" sz="2800" smtClean="0"/>
              <a:t>一</a:t>
            </a:r>
            <a:r>
              <a:rPr lang="zh-TW" altLang="en-US" sz="2800" smtClean="0"/>
              <a:t>團及</a:t>
            </a:r>
            <a:r>
              <a:rPr lang="zh-TW" altLang="en-US" sz="2800" u="sng" dirty="0" smtClean="0"/>
              <a:t>港泰台州號</a:t>
            </a:r>
            <a:r>
              <a:rPr lang="zh-TW" altLang="en-US" sz="2800" dirty="0" smtClean="0"/>
              <a:t>於金門古崗附近的海域擱淺，而導致漏油。</a:t>
            </a:r>
            <a:endParaRPr lang="zh-TW" altLang="en-US" sz="2600" dirty="0" smtClean="0"/>
          </a:p>
          <a:p>
            <a:endParaRPr lang="zh-TW" altLang="en-US" sz="2600" dirty="0" smtClean="0"/>
          </a:p>
        </p:txBody>
      </p:sp>
      <p:pic>
        <p:nvPicPr>
          <p:cNvPr id="30724" name="Picture 2" descr="http://img.ltn.com.tw/Upload/liveNews/BigPic/600_phpOtK3p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55" r="2055"/>
          <a:stretch>
            <a:fillRect/>
          </a:stretch>
        </p:blipFill>
        <p:spPr>
          <a:xfrm>
            <a:off x="0" y="2652167"/>
            <a:ext cx="4989348" cy="3425502"/>
          </a:xfrm>
          <a:noFill/>
        </p:spPr>
      </p:pic>
      <p:sp>
        <p:nvSpPr>
          <p:cNvPr id="30725" name="文字方塊 5"/>
          <p:cNvSpPr txBox="1">
            <a:spLocks noChangeArrowheads="1"/>
          </p:cNvSpPr>
          <p:nvPr/>
        </p:nvSpPr>
        <p:spPr bwMode="auto">
          <a:xfrm>
            <a:off x="425669" y="6019800"/>
            <a:ext cx="87498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 err="1">
                <a:hlinkClick r:id="rId3"/>
              </a:rPr>
              <a:t>http://</a:t>
            </a:r>
            <a:r>
              <a:rPr lang="en-US" altLang="zh-TW" dirty="0" err="1" smtClean="0">
                <a:hlinkClick r:id="rId3"/>
              </a:rPr>
              <a:t>news.ltn.com.tw/news/society/breakingnews/1826820</a:t>
            </a:r>
            <a:endParaRPr lang="en-US" altLang="zh-TW" dirty="0" smtClean="0"/>
          </a:p>
          <a:p>
            <a:pPr eaLnBrk="1" hangingPunct="1"/>
            <a:r>
              <a:rPr lang="en-US" altLang="zh-TW" dirty="0" smtClean="0">
                <a:hlinkClick r:id="rId4"/>
              </a:rPr>
              <a:t>http://enews.epa.gov.tw/enews/fact_Newsdetail.asp?InputTime=1050923174112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zh-TW" altLang="en-US" dirty="0"/>
          </a:p>
        </p:txBody>
      </p:sp>
      <p:pic>
        <p:nvPicPr>
          <p:cNvPr id="6" name="Picture 2" descr="新聞圖片"/>
          <p:cNvPicPr>
            <a:picLocks noChangeAspect="1" noChangeArrowheads="1"/>
          </p:cNvPicPr>
          <p:nvPr/>
        </p:nvPicPr>
        <p:blipFill>
          <a:blip r:embed="rId5" cstate="print"/>
          <a:srcRect t="4230" b="4230"/>
          <a:stretch>
            <a:fillRect/>
          </a:stretch>
        </p:blipFill>
        <p:spPr bwMode="auto">
          <a:xfrm>
            <a:off x="3839341" y="1734207"/>
            <a:ext cx="4845183" cy="332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596900" y="263525"/>
            <a:ext cx="10933113" cy="639763"/>
          </a:xfrm>
        </p:spPr>
        <p:txBody>
          <a:bodyPr/>
          <a:lstStyle/>
          <a:p>
            <a:pPr algn="ctr"/>
            <a:r>
              <a:rPr lang="en-US" altLang="zh-TW" sz="4400" smtClean="0"/>
              <a:t>2016 </a:t>
            </a:r>
            <a:r>
              <a:rPr lang="zh-TW" altLang="en-US" sz="4400" smtClean="0"/>
              <a:t>年十月花蓮港的「台客號」漁船</a:t>
            </a:r>
          </a:p>
        </p:txBody>
      </p:sp>
      <p:sp>
        <p:nvSpPr>
          <p:cNvPr id="3277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24750" y="2243138"/>
            <a:ext cx="3462338" cy="2973387"/>
          </a:xfrm>
        </p:spPr>
        <p:txBody>
          <a:bodyPr/>
          <a:lstStyle/>
          <a:p>
            <a:r>
              <a:rPr lang="zh-TW" altLang="en-US" sz="2800" smtClean="0"/>
              <a:t>影響</a:t>
            </a:r>
            <a:r>
              <a:rPr lang="en-US" altLang="zh-TW" sz="2800" smtClean="0"/>
              <a:t>:</a:t>
            </a:r>
          </a:p>
          <a:p>
            <a:r>
              <a:rPr lang="zh-TW" altLang="en-US" sz="2800" smtClean="0"/>
              <a:t>漁船失火，在場的人員有發現漁船有漏油的情況，幸好早發現失火跟油汙事件，才不會造成更大的災害及 汙染。</a:t>
            </a:r>
            <a:endParaRPr lang="zh-TW" altLang="en-US" sz="2600" smtClean="0"/>
          </a:p>
        </p:txBody>
      </p:sp>
      <p:sp>
        <p:nvSpPr>
          <p:cNvPr id="32772" name="文字方塊 5"/>
          <p:cNvSpPr txBox="1">
            <a:spLocks noChangeArrowheads="1"/>
          </p:cNvSpPr>
          <p:nvPr/>
        </p:nvSpPr>
        <p:spPr bwMode="auto">
          <a:xfrm>
            <a:off x="1341438" y="6096000"/>
            <a:ext cx="591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2"/>
              </a:rPr>
              <a:t>http://www.ettoday.net/news/20161002/785918.htm</a:t>
            </a:r>
            <a:endParaRPr lang="en-US" altLang="zh-TW"/>
          </a:p>
          <a:p>
            <a:pPr eaLnBrk="1" hangingPunct="1"/>
            <a:endParaRPr lang="en-US" altLang="zh-TW"/>
          </a:p>
        </p:txBody>
      </p:sp>
      <p:pic>
        <p:nvPicPr>
          <p:cNvPr id="32773" name="Picture 7" descr="http://static.ettoday.net/images/2064/d20644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8974" r="8974"/>
          <a:stretch>
            <a:fillRect/>
          </a:stretch>
        </p:blipFill>
        <p:spPr>
          <a:xfrm>
            <a:off x="1160463" y="1735138"/>
            <a:ext cx="6037262" cy="4144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3617913" y="2479675"/>
            <a:ext cx="6818312" cy="1995488"/>
          </a:xfrm>
        </p:spPr>
        <p:txBody>
          <a:bodyPr/>
          <a:lstStyle/>
          <a:p>
            <a:pPr algn="ctr" eaLnBrk="1" hangingPunct="1"/>
            <a:r>
              <a:rPr lang="zh-TW" altLang="en-US" sz="6600" smtClean="0"/>
              <a:t>汙染物的法規公約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4889500"/>
            <a:ext cx="10515600" cy="1500188"/>
          </a:xfrm>
        </p:spPr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33796" name="文字方塊 3"/>
          <p:cNvSpPr txBox="1">
            <a:spLocks noChangeArrowheads="1"/>
          </p:cNvSpPr>
          <p:nvPr/>
        </p:nvSpPr>
        <p:spPr bwMode="auto">
          <a:xfrm>
            <a:off x="2560638" y="2865438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3200">
                <a:ea typeface="微軟正黑體" pitchFamily="34" charset="-120"/>
              </a:rPr>
              <a:t>4</a:t>
            </a:r>
            <a:endParaRPr kumimoji="0" lang="zh-TW" altLang="en-US" sz="3200"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38400" y="2255838"/>
            <a:ext cx="6096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第</a:t>
            </a: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86013" y="3200400"/>
            <a:ext cx="738187" cy="1646238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章</a:t>
            </a:r>
            <a:r>
              <a:rPr kumimoji="0" lang="zh-TW" altLang="zh-CN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612775" y="612775"/>
            <a:ext cx="10933113" cy="641350"/>
          </a:xfrm>
        </p:spPr>
        <p:txBody>
          <a:bodyPr/>
          <a:lstStyle/>
          <a:p>
            <a:pPr algn="ctr" eaLnBrk="1" hangingPunct="1"/>
            <a:r>
              <a:rPr lang="zh-TW" altLang="en-US" sz="4400" smtClean="0"/>
              <a:t>防止船舶汙染國際公約</a:t>
            </a:r>
            <a:r>
              <a:rPr lang="en-US" altLang="zh-TW" sz="4400" smtClean="0"/>
              <a:t>(1973) </a:t>
            </a:r>
            <a:endParaRPr lang="zh-TW" altLang="en-US" sz="4400" smtClean="0"/>
          </a:p>
        </p:txBody>
      </p:sp>
      <p:sp>
        <p:nvSpPr>
          <p:cNvPr id="28675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24750" y="2243138"/>
            <a:ext cx="3462338" cy="2973387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針對在海上的船隻因例行作業而產生的故意性油類物質汙染的行為</a:t>
            </a:r>
          </a:p>
        </p:txBody>
      </p:sp>
      <p:pic>
        <p:nvPicPr>
          <p:cNvPr id="34820" name="Picture 4" descr="https://upload.wikimedia.org/wikipedia/commons/thumb/a/ab/MARPOL_73-78_signatories.png/1024px-MARPOL_73-78_signatories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89" r="16289"/>
          <a:stretch>
            <a:fillRect/>
          </a:stretch>
        </p:blipFill>
        <p:spPr>
          <a:xfrm>
            <a:off x="1008063" y="1704975"/>
            <a:ext cx="6037262" cy="4144963"/>
          </a:xfrm>
          <a:noFill/>
        </p:spPr>
      </p:pic>
      <p:sp>
        <p:nvSpPr>
          <p:cNvPr id="34821" name="文字方塊 4"/>
          <p:cNvSpPr txBox="1">
            <a:spLocks noChangeArrowheads="1"/>
          </p:cNvSpPr>
          <p:nvPr/>
        </p:nvSpPr>
        <p:spPr bwMode="auto">
          <a:xfrm>
            <a:off x="854075" y="5934075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/>
              </a:rPr>
              <a:t>https://zh.wikipedia.org/wiki/%E9%98%B2%E6%AD%A2%E8%88%B9%E8%88%B6%E6%B1%99%E6%9F%93%E5%9C%8B%E9%9A%9B%E5%85%AC%E7%B4%84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596900" y="520700"/>
            <a:ext cx="10933113" cy="641350"/>
          </a:xfrm>
        </p:spPr>
        <p:txBody>
          <a:bodyPr/>
          <a:lstStyle/>
          <a:p>
            <a:pPr algn="ctr" eaLnBrk="1" hangingPunct="1"/>
            <a:r>
              <a:rPr lang="zh-TW" altLang="en-US" sz="4400" smtClean="0"/>
              <a:t>巴塞爾公約</a:t>
            </a:r>
            <a:r>
              <a:rPr lang="en-US" altLang="zh-TW" sz="4400" smtClean="0"/>
              <a:t>(1989) </a:t>
            </a:r>
            <a:endParaRPr lang="zh-TW" altLang="en-US" sz="4400" smtClean="0"/>
          </a:p>
        </p:txBody>
      </p:sp>
      <p:sp>
        <p:nvSpPr>
          <p:cNvPr id="2969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24750" y="2409825"/>
            <a:ext cx="3570288" cy="2974975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控制有害廢棄物 越境轉移的國際公約。</a:t>
            </a:r>
          </a:p>
        </p:txBody>
      </p:sp>
      <p:pic>
        <p:nvPicPr>
          <p:cNvPr id="35844" name="Picture 2" descr="{{{image_alt}}}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230" b="4230"/>
          <a:stretch>
            <a:fillRect/>
          </a:stretch>
        </p:blipFill>
        <p:spPr>
          <a:xfrm>
            <a:off x="1341438" y="1658938"/>
            <a:ext cx="5241925" cy="4144962"/>
          </a:xfrm>
          <a:noFill/>
        </p:spPr>
      </p:pic>
      <p:sp>
        <p:nvSpPr>
          <p:cNvPr id="35845" name="文字方塊 4"/>
          <p:cNvSpPr txBox="1">
            <a:spLocks noChangeArrowheads="1"/>
          </p:cNvSpPr>
          <p:nvPr/>
        </p:nvSpPr>
        <p:spPr bwMode="auto">
          <a:xfrm>
            <a:off x="1616075" y="6035675"/>
            <a:ext cx="5410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/>
              </a:rPr>
              <a:t>https://zh.wikipedia.org/wiki/%E5%B7%B4%E5%A1%9E%E7%88%BE%E5%85%AC%E7%B4%84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628650" y="506413"/>
            <a:ext cx="10933113" cy="641350"/>
          </a:xfrm>
        </p:spPr>
        <p:txBody>
          <a:bodyPr/>
          <a:lstStyle/>
          <a:p>
            <a:pPr algn="ctr" eaLnBrk="1" hangingPunct="1"/>
            <a:r>
              <a:rPr lang="zh-TW" altLang="en-US" sz="4400" smtClean="0"/>
              <a:t>污染者自付原則</a:t>
            </a:r>
            <a:r>
              <a:rPr lang="en-US" altLang="zh-TW" sz="4400" smtClean="0"/>
              <a:t>(1992)</a:t>
            </a:r>
            <a:endParaRPr lang="zh-TW" altLang="en-US" sz="4400" smtClean="0"/>
          </a:p>
        </p:txBody>
      </p:sp>
      <p:sp>
        <p:nvSpPr>
          <p:cNvPr id="3072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24750" y="2243138"/>
            <a:ext cx="3462338" cy="2973387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要求製造污染的人自己付出清除污染的代價，。</a:t>
            </a:r>
          </a:p>
        </p:txBody>
      </p:sp>
      <p:pic>
        <p:nvPicPr>
          <p:cNvPr id="36868" name="Picture 6" descr="「污染者自付」的圖片搜尋結果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301" r="4301"/>
          <a:stretch>
            <a:fillRect/>
          </a:stretch>
        </p:blipFill>
        <p:spPr>
          <a:xfrm>
            <a:off x="1206500" y="1658938"/>
            <a:ext cx="6037263" cy="4144962"/>
          </a:xfrm>
          <a:noFill/>
        </p:spPr>
      </p:pic>
      <p:sp>
        <p:nvSpPr>
          <p:cNvPr id="36869" name="文字方塊 5"/>
          <p:cNvSpPr txBox="1">
            <a:spLocks noChangeArrowheads="1"/>
          </p:cNvSpPr>
          <p:nvPr/>
        </p:nvSpPr>
        <p:spPr bwMode="auto">
          <a:xfrm>
            <a:off x="1235075" y="5989638"/>
            <a:ext cx="59578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/>
              </a:rPr>
              <a:t>http://stedu.stheadline.com/sec/sec_news.php?aid=1582&amp;cat=8&amp;subcat=26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642938" y="460375"/>
            <a:ext cx="10933112" cy="641350"/>
          </a:xfrm>
        </p:spPr>
        <p:txBody>
          <a:bodyPr/>
          <a:lstStyle/>
          <a:p>
            <a:pPr algn="ctr" eaLnBrk="1" hangingPunct="1"/>
            <a:r>
              <a:rPr lang="zh-TW" altLang="en-US" sz="4400" smtClean="0"/>
              <a:t>斯德哥爾摩公約</a:t>
            </a:r>
            <a:r>
              <a:rPr lang="en-US" altLang="zh-TW" sz="4400" smtClean="0"/>
              <a:t>(2004)</a:t>
            </a:r>
            <a:endParaRPr lang="zh-TW" altLang="en-US" sz="440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24750" y="2243138"/>
            <a:ext cx="3462338" cy="2973387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主要目的在禁用或 限制生產持久性有機污染物。過去幾年的化學物質多氯聯苯，也因這個公約而希望在 </a:t>
            </a:r>
            <a:r>
              <a:rPr lang="en-US" altLang="zh-TW" sz="2800" smtClean="0"/>
              <a:t>2028 </a:t>
            </a:r>
            <a:r>
              <a:rPr lang="zh-TW" altLang="en-US" sz="2800" smtClean="0"/>
              <a:t>年前能全面禁用。</a:t>
            </a:r>
          </a:p>
        </p:txBody>
      </p:sp>
      <p:pic>
        <p:nvPicPr>
          <p:cNvPr id="37892" name="Picture 8" descr="「斯德哥爾摩公約」的圖片搜尋結果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51" b="4851"/>
          <a:stretch>
            <a:fillRect/>
          </a:stretch>
        </p:blipFill>
        <p:spPr>
          <a:xfrm>
            <a:off x="1206500" y="1658938"/>
            <a:ext cx="6037263" cy="4144962"/>
          </a:xfrm>
          <a:noFill/>
        </p:spPr>
      </p:pic>
      <p:sp>
        <p:nvSpPr>
          <p:cNvPr id="37893" name="文字方塊 4"/>
          <p:cNvSpPr txBox="1">
            <a:spLocks noChangeArrowheads="1"/>
          </p:cNvSpPr>
          <p:nvPr/>
        </p:nvSpPr>
        <p:spPr bwMode="auto">
          <a:xfrm>
            <a:off x="1143000" y="5867400"/>
            <a:ext cx="6340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>
                <a:hlinkClick r:id="rId3"/>
              </a:rPr>
              <a:t>https://zh.wikipedia.org/wiki/%E6%96%AF%E5%BE%B7%E5%93%A5%E7%88%BE%E6%91%A9%E5%85%AC%E7%B4%84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3489325" y="2359025"/>
            <a:ext cx="6657975" cy="1993900"/>
          </a:xfrm>
        </p:spPr>
        <p:txBody>
          <a:bodyPr/>
          <a:lstStyle/>
          <a:p>
            <a:r>
              <a:rPr lang="zh-TW" altLang="en-US" sz="6600" smtClean="0"/>
              <a:t>      問 卷 調 查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4889500"/>
            <a:ext cx="10515600" cy="150018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352675" y="3459163"/>
            <a:ext cx="739775" cy="9906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章</a:t>
            </a:r>
            <a:r>
              <a:rPr kumimoji="0" lang="zh-TW" altLang="zh-CN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節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430463" y="2301875"/>
            <a:ext cx="739775" cy="5778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eaLnBrk="1" hangingPunct="1"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第</a:t>
            </a:r>
          </a:p>
        </p:txBody>
      </p:sp>
      <p:sp>
        <p:nvSpPr>
          <p:cNvPr id="38918" name="文字方塊 7"/>
          <p:cNvSpPr txBox="1">
            <a:spLocks noChangeArrowheads="1"/>
          </p:cNvSpPr>
          <p:nvPr/>
        </p:nvSpPr>
        <p:spPr bwMode="auto">
          <a:xfrm>
            <a:off x="2416175" y="2865438"/>
            <a:ext cx="7381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en-US" altLang="zh-TW" sz="3600"/>
              <a:t>5</a:t>
            </a:r>
            <a:endParaRPr lang="zh-TW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字方塊 2"/>
          <p:cNvSpPr txBox="1">
            <a:spLocks noChangeArrowheads="1"/>
          </p:cNvSpPr>
          <p:nvPr/>
        </p:nvSpPr>
        <p:spPr bwMode="auto">
          <a:xfrm>
            <a:off x="1071563" y="1230313"/>
            <a:ext cx="11120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026" name="圖表 3"/>
          <p:cNvGraphicFramePr>
            <a:graphicFrameLocks/>
          </p:cNvGraphicFramePr>
          <p:nvPr/>
        </p:nvGraphicFramePr>
        <p:xfrm>
          <a:off x="1685925" y="-36513"/>
          <a:ext cx="8426450" cy="6688138"/>
        </p:xfrm>
        <a:graphic>
          <a:graphicData uri="http://schemas.openxmlformats.org/presentationml/2006/ole">
            <p:oleObj spid="_x0000_s1026" name="Worksheet" r:id="rId3" imgW="8210586" imgH="670569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50339" y="414393"/>
            <a:ext cx="7178675" cy="1995488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    </a:t>
            </a:r>
            <a:r>
              <a:rPr lang="zh-TW" altLang="en-US" sz="6000" dirty="0" smtClean="0"/>
              <a:t>各海岸邊的垃圾</a:t>
            </a:r>
          </a:p>
        </p:txBody>
      </p:sp>
      <p:sp>
        <p:nvSpPr>
          <p:cNvPr id="12" name="MH_Others_1"/>
          <p:cNvSpPr txBox="1"/>
          <p:nvPr>
            <p:custDataLst>
              <p:tags r:id="rId3"/>
            </p:custDataLst>
          </p:nvPr>
        </p:nvSpPr>
        <p:spPr>
          <a:xfrm>
            <a:off x="2409935" y="885825"/>
            <a:ext cx="693738" cy="16256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章</a:t>
            </a:r>
            <a:r>
              <a:rPr kumimoji="0" lang="zh-TW" altLang="zh-CN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節</a:t>
            </a:r>
          </a:p>
        </p:txBody>
      </p:sp>
      <p:sp>
        <p:nvSpPr>
          <p:cNvPr id="13" name="MH_Others_4"/>
          <p:cNvSpPr txBox="1"/>
          <p:nvPr>
            <p:custDataLst>
              <p:tags r:id="rId4"/>
            </p:custDataLst>
          </p:nvPr>
        </p:nvSpPr>
        <p:spPr>
          <a:xfrm>
            <a:off x="2378404" y="0"/>
            <a:ext cx="693738" cy="10668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第</a:t>
            </a:r>
          </a:p>
        </p:txBody>
      </p:sp>
      <p:sp>
        <p:nvSpPr>
          <p:cNvPr id="10245" name="文本框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03598" y="772128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0" bIns="0" anchor="ctr"/>
          <a:lstStyle/>
          <a:p>
            <a:pPr algn="ctr" eaLnBrk="1" hangingPunct="1">
              <a:lnSpc>
                <a:spcPct val="90000"/>
              </a:lnSpc>
            </a:pPr>
            <a:r>
              <a:rPr kumimoji="0" lang="en-US" altLang="zh-CN" sz="3000" b="1" dirty="0">
                <a:ea typeface="黑体" pitchFamily="49" charset="-122"/>
              </a:rPr>
              <a:t>1</a:t>
            </a:r>
          </a:p>
        </p:txBody>
      </p:sp>
      <p:pic>
        <p:nvPicPr>
          <p:cNvPr id="10265" name="圖片 35" descr="p6228808a59324153-s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7173" y="2114953"/>
            <a:ext cx="7835462" cy="39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3405351" y="6267951"/>
            <a:ext cx="572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tx2"/>
                </a:solidFill>
              </a:rPr>
              <a:t>http://www.ntdtv.com/xtr/b5/2015/04/24/a1192921.html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圖表 3"/>
          <p:cNvGraphicFramePr>
            <a:graphicFrameLocks/>
          </p:cNvGraphicFramePr>
          <p:nvPr/>
        </p:nvGraphicFramePr>
        <p:xfrm>
          <a:off x="2645431" y="323850"/>
          <a:ext cx="7854403" cy="6534150"/>
        </p:xfrm>
        <a:graphic>
          <a:graphicData uri="http://schemas.openxmlformats.org/presentationml/2006/ole">
            <p:oleObj spid="_x0000_s39938" name="圖表" r:id="rId4" imgW="8429704" imgH="65342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138613" y="-27119"/>
            <a:ext cx="6148387" cy="1995488"/>
          </a:xfrm>
        </p:spPr>
        <p:txBody>
          <a:bodyPr/>
          <a:lstStyle/>
          <a:p>
            <a:r>
              <a:rPr lang="zh-TW" altLang="en-US" sz="6600" dirty="0" smtClean="0"/>
              <a:t>總   結    論</a:t>
            </a:r>
          </a:p>
        </p:txBody>
      </p:sp>
      <p:sp>
        <p:nvSpPr>
          <p:cNvPr id="40964" name="文字方塊 3"/>
          <p:cNvSpPr txBox="1">
            <a:spLocks noChangeArrowheads="1"/>
          </p:cNvSpPr>
          <p:nvPr/>
        </p:nvSpPr>
        <p:spPr bwMode="auto">
          <a:xfrm>
            <a:off x="2569836" y="552380"/>
            <a:ext cx="614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600" dirty="0"/>
              <a:t>6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828800" y="-16054"/>
            <a:ext cx="18923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第</a:t>
            </a:r>
          </a:p>
        </p:txBody>
      </p:sp>
      <p:sp>
        <p:nvSpPr>
          <p:cNvPr id="40966" name="文字方塊 5"/>
          <p:cNvSpPr txBox="1">
            <a:spLocks noChangeArrowheads="1"/>
          </p:cNvSpPr>
          <p:nvPr/>
        </p:nvSpPr>
        <p:spPr bwMode="auto">
          <a:xfrm>
            <a:off x="1403350" y="473075"/>
            <a:ext cx="370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398492" y="489140"/>
            <a:ext cx="738187" cy="2347913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章</a:t>
            </a:r>
            <a:r>
              <a:rPr kumimoji="0" lang="zh-TW" altLang="zh-CN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節</a:t>
            </a:r>
          </a:p>
        </p:txBody>
      </p:sp>
      <p:pic>
        <p:nvPicPr>
          <p:cNvPr id="8" name="圖片 7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889" y="2170850"/>
            <a:ext cx="6463862" cy="41668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538248" y="6589986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http://big5.39kf.com/my/tag_2_27745a27833/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 descr="141274680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696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文字方塊 2"/>
          <p:cNvSpPr txBox="1">
            <a:spLocks noChangeArrowheads="1"/>
          </p:cNvSpPr>
          <p:nvPr/>
        </p:nvSpPr>
        <p:spPr bwMode="auto">
          <a:xfrm>
            <a:off x="528638" y="1387475"/>
            <a:ext cx="1016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en-US" altLang="zh-TW">
                <a:hlinkClick r:id="rId4"/>
              </a:rPr>
              <a:t>http://twama.tw/show/pop/3/%E9%98%BF%E5%AC%A4</a:t>
            </a:r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C:\Users\user\Pictures\南濱.jpg南濱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0275" y="1500188"/>
            <a:ext cx="106743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0275" y="211138"/>
            <a:ext cx="90820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1" hangingPunct="1"/>
            <a:r>
              <a:rPr kumimoji="0" lang="zh-TW" altLang="zh-CN" sz="6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南濱海堤的垃圾採集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768350" y="1828800"/>
            <a:ext cx="3384550" cy="220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 dirty="0"/>
              <a:t>南濱垃圾</a:t>
            </a:r>
            <a:r>
              <a:rPr kumimoji="0" lang="en-US" altLang="zh-TW" sz="2800" dirty="0"/>
              <a:t>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空的啤酒罐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約</a:t>
            </a:r>
            <a:r>
              <a:rPr kumimoji="0" lang="en-US" altLang="zh-TW" sz="2800" dirty="0"/>
              <a:t>12</a:t>
            </a:r>
            <a:r>
              <a:rPr kumimoji="0" lang="zh-TW" altLang="en-US" sz="2800" dirty="0"/>
              <a:t>公分</a:t>
            </a:r>
            <a:r>
              <a:rPr kumimoji="0" lang="zh-TW" altLang="en-US" sz="2800" dirty="0">
                <a:cs typeface="Arial" panose="020B0604020202020204" pitchFamily="34" charset="0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cs typeface="Arial" panose="020B0604020202020204" pitchFamily="34" charset="0"/>
              </a:rPr>
              <a:t>目測是前</a:t>
            </a:r>
            <a:r>
              <a:rPr kumimoji="0" lang="en-US" altLang="zh-TW" sz="2800" dirty="0">
                <a:cs typeface="Arial" panose="020B0604020202020204" pitchFamily="34" charset="0"/>
              </a:rPr>
              <a:t>2</a:t>
            </a:r>
            <a:r>
              <a:rPr kumimoji="0" lang="zh-TW" altLang="en-US" sz="2800" dirty="0">
                <a:cs typeface="Arial" panose="020B0604020202020204" pitchFamily="34" charset="0"/>
              </a:rPr>
              <a:t>、</a:t>
            </a:r>
            <a:r>
              <a:rPr kumimoji="0" lang="en-US" altLang="zh-TW" sz="2800" dirty="0">
                <a:cs typeface="Arial" panose="020B0604020202020204" pitchFamily="34" charset="0"/>
              </a:rPr>
              <a:t>3</a:t>
            </a:r>
            <a:r>
              <a:rPr kumimoji="0" lang="zh-TW" altLang="en-US" sz="2800" dirty="0">
                <a:cs typeface="Arial" panose="020B0604020202020204" pitchFamily="34" charset="0"/>
              </a:rPr>
              <a:t>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cs typeface="Arial" panose="020B0604020202020204" pitchFamily="34" charset="0"/>
              </a:rPr>
              <a:t>製造的垃圾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58005" y="1827530"/>
            <a:ext cx="3420110" cy="2207895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859713" y="1827213"/>
            <a:ext cx="3498850" cy="22082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/>
              <a:t>南濱垃圾</a:t>
            </a:r>
            <a:r>
              <a:rPr kumimoji="0" lang="en-US" altLang="zh-TW" sz="2800"/>
              <a:t>003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殘破的粗吸管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約</a:t>
            </a:r>
            <a:r>
              <a:rPr kumimoji="0" lang="en-US" altLang="zh-TW" sz="2800"/>
              <a:t>21</a:t>
            </a:r>
            <a:r>
              <a:rPr kumimoji="0" lang="zh-TW" altLang="en-US" sz="2800"/>
              <a:t>公分</a:t>
            </a:r>
            <a:r>
              <a:rPr kumimoji="0" lang="zh-TW" altLang="en-US" sz="2800">
                <a:cs typeface="Arial" panose="020B0604020202020204" pitchFamily="34" charset="0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目測是前</a:t>
            </a:r>
            <a:r>
              <a:rPr kumimoji="0" lang="en-US" altLang="zh-TW" sz="2800">
                <a:cs typeface="Arial" panose="020B0604020202020204" pitchFamily="34" charset="0"/>
              </a:rPr>
              <a:t>3</a:t>
            </a:r>
            <a:r>
              <a:rPr kumimoji="0" lang="zh-TW" altLang="en-US" sz="2800">
                <a:cs typeface="Arial" panose="020B0604020202020204" pitchFamily="34" charset="0"/>
              </a:rPr>
              <a:t>、</a:t>
            </a:r>
            <a:r>
              <a:rPr kumimoji="0" lang="en-US" altLang="zh-TW" sz="2800">
                <a:cs typeface="Arial" panose="020B0604020202020204" pitchFamily="34" charset="0"/>
              </a:rPr>
              <a:t>4</a:t>
            </a:r>
            <a:r>
              <a:rPr kumimoji="0" lang="zh-TW" altLang="en-US" sz="2800">
                <a:cs typeface="Arial" panose="020B0604020202020204" pitchFamily="34" charset="0"/>
              </a:rPr>
              <a:t>個月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製造的垃圾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67715" y="4173220"/>
            <a:ext cx="3384550" cy="2346325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357688" y="4173538"/>
            <a:ext cx="3421062" cy="234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/>
              <a:t>南濱垃圾</a:t>
            </a:r>
            <a:r>
              <a:rPr kumimoji="0" lang="en-US" altLang="zh-TW" sz="2800"/>
              <a:t>002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空的寶特瓶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約</a:t>
            </a:r>
            <a:r>
              <a:rPr kumimoji="0" lang="en-US" altLang="zh-TW" sz="2800"/>
              <a:t>23</a:t>
            </a:r>
            <a:r>
              <a:rPr kumimoji="0" lang="zh-TW" altLang="en-US" sz="2800"/>
              <a:t>公分</a:t>
            </a:r>
            <a:r>
              <a:rPr kumimoji="0" lang="zh-TW" altLang="en-US" sz="2800">
                <a:cs typeface="Arial" panose="020B0604020202020204" pitchFamily="34" charset="0"/>
              </a:rPr>
              <a:t>↑↑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目測是前</a:t>
            </a:r>
            <a:r>
              <a:rPr kumimoji="0" lang="en-US" altLang="zh-TW" sz="2800">
                <a:cs typeface="Arial" panose="020B0604020202020204" pitchFamily="34" charset="0"/>
              </a:rPr>
              <a:t>2</a:t>
            </a:r>
            <a:r>
              <a:rPr kumimoji="0" lang="zh-TW" altLang="en-US" sz="2800">
                <a:cs typeface="Arial" panose="020B0604020202020204" pitchFamily="34" charset="0"/>
              </a:rPr>
              <a:t>、</a:t>
            </a:r>
            <a:r>
              <a:rPr kumimoji="0" lang="en-US" altLang="zh-TW" sz="2800">
                <a:cs typeface="Arial" panose="020B0604020202020204" pitchFamily="34" charset="0"/>
              </a:rPr>
              <a:t>3</a:t>
            </a:r>
            <a:r>
              <a:rPr kumimoji="0" lang="zh-TW" altLang="en-US" sz="2800">
                <a:cs typeface="Arial" panose="020B0604020202020204" pitchFamily="34" charset="0"/>
              </a:rPr>
              <a:t>天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製造的垃圾</a:t>
            </a: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859395" y="4173220"/>
            <a:ext cx="3498850" cy="2346325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141288" y="217488"/>
            <a:ext cx="11566525" cy="1152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2016/7/26 </a:t>
            </a: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南濱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287655" y="1859915"/>
            <a:ext cx="2738120" cy="2236470"/>
          </a:xfrm>
          <a:prstGeom prst="roundRect">
            <a:avLst>
              <a:gd name="adj" fmla="val 5456"/>
            </a:avLst>
          </a:prstGeom>
          <a:blipFill dpi="0" rotWithShape="1">
            <a:blip r:embed="rId12" cstate="print">
              <a:extLst/>
            </a:blip>
            <a:srcRect/>
            <a:stretch>
              <a:fillRect t="-3596" b="-35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3298825" y="1851025"/>
            <a:ext cx="2578100" cy="2228850"/>
          </a:xfrm>
          <a:prstGeom prst="roundRect">
            <a:avLst>
              <a:gd name="adj" fmla="val 545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700"/>
              <a:t>南濱垃圾</a:t>
            </a:r>
            <a:r>
              <a:rPr kumimoji="0" lang="en-US" altLang="zh-TW" sz="2700"/>
              <a:t>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破舊的人字拖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約</a:t>
            </a:r>
            <a:r>
              <a:rPr kumimoji="0" lang="en-US" altLang="zh-TW" sz="2700"/>
              <a:t>19</a:t>
            </a:r>
            <a:r>
              <a:rPr kumimoji="0" lang="zh-TW" altLang="en-US" sz="2700"/>
              <a:t>公分</a:t>
            </a:r>
            <a:r>
              <a:rPr kumimoji="0" lang="zh-TW" altLang="en-US" sz="2700">
                <a:cs typeface="Arial" panose="020B0604020202020204" pitchFamily="34" charset="0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目測前</a:t>
            </a:r>
            <a:r>
              <a:rPr kumimoji="0" lang="en-US" altLang="zh-TW" sz="2700">
                <a:cs typeface="Arial" panose="020B0604020202020204" pitchFamily="34" charset="0"/>
              </a:rPr>
              <a:t>2</a:t>
            </a:r>
            <a:r>
              <a:rPr kumimoji="0" lang="zh-TW" altLang="en-US" sz="2700">
                <a:cs typeface="Arial" panose="020B0604020202020204" pitchFamily="34" charset="0"/>
              </a:rPr>
              <a:t>個月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製造的垃圾</a:t>
            </a: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6211570" y="1864360"/>
            <a:ext cx="2715260" cy="2227580"/>
          </a:xfrm>
          <a:prstGeom prst="roundRect">
            <a:avLst>
              <a:gd name="adj" fmla="val 5456"/>
            </a:avLst>
          </a:prstGeom>
          <a:blipFill dpi="0" rotWithShape="1">
            <a:blip r:embed="rId13" cstate="print">
              <a:extLst/>
            </a:blip>
            <a:srcRect/>
            <a:stretch>
              <a:fillRect t="-3596" b="-35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9261475" y="1863725"/>
            <a:ext cx="2576513" cy="2254250"/>
          </a:xfrm>
          <a:prstGeom prst="roundRect">
            <a:avLst>
              <a:gd name="adj" fmla="val 54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700"/>
              <a:t>南濱垃圾</a:t>
            </a:r>
            <a:r>
              <a:rPr kumimoji="0" lang="en-US" altLang="zh-TW" sz="2700"/>
              <a:t>007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塑膠袋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約</a:t>
            </a:r>
            <a:r>
              <a:rPr kumimoji="0" lang="en-US" altLang="zh-TW" sz="2700"/>
              <a:t>31</a:t>
            </a:r>
            <a:r>
              <a:rPr kumimoji="0" lang="zh-TW" altLang="en-US" sz="2700"/>
              <a:t>公分</a:t>
            </a:r>
            <a:r>
              <a:rPr kumimoji="0" lang="zh-TW" altLang="en-US" sz="2700">
                <a:cs typeface="Arial" panose="020B0604020202020204" pitchFamily="34" charset="0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目測前</a:t>
            </a:r>
            <a:r>
              <a:rPr kumimoji="0" lang="en-US" altLang="zh-TW" sz="2700">
                <a:cs typeface="Arial" panose="020B0604020202020204" pitchFamily="34" charset="0"/>
              </a:rPr>
              <a:t>1</a:t>
            </a:r>
            <a:r>
              <a:rPr kumimoji="0" lang="zh-TW" altLang="en-US" sz="2700">
                <a:cs typeface="Arial" panose="020B0604020202020204" pitchFamily="34" charset="0"/>
              </a:rPr>
              <a:t>星期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製造的垃圾</a:t>
            </a: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287338" y="4219575"/>
            <a:ext cx="2738437" cy="2173288"/>
          </a:xfrm>
          <a:prstGeom prst="roundRect">
            <a:avLst>
              <a:gd name="adj" fmla="val 54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700"/>
              <a:t>南濱垃圾</a:t>
            </a:r>
            <a:r>
              <a:rPr kumimoji="0" lang="en-US" altLang="zh-TW" sz="2700"/>
              <a:t>004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老舊的泡棉墊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約</a:t>
            </a:r>
            <a:r>
              <a:rPr kumimoji="0" lang="en-US" altLang="zh-TW" sz="2700"/>
              <a:t>9</a:t>
            </a:r>
            <a:r>
              <a:rPr kumimoji="0" lang="zh-TW" altLang="en-US" sz="2700"/>
              <a:t>公分</a:t>
            </a:r>
            <a:r>
              <a:rPr kumimoji="0" lang="zh-TW" altLang="en-US" sz="2700">
                <a:cs typeface="Arial" panose="020B0604020202020204" pitchFamily="34" charset="0"/>
              </a:rPr>
              <a:t>↑↑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目測前</a:t>
            </a:r>
            <a:r>
              <a:rPr kumimoji="0" lang="en-US" altLang="zh-TW" sz="2700">
                <a:cs typeface="Arial" panose="020B0604020202020204" pitchFamily="34" charset="0"/>
              </a:rPr>
              <a:t>1</a:t>
            </a:r>
            <a:r>
              <a:rPr kumimoji="0" lang="zh-TW" altLang="en-US" sz="2700">
                <a:cs typeface="Arial" panose="020B0604020202020204" pitchFamily="34" charset="0"/>
              </a:rPr>
              <a:t>、</a:t>
            </a:r>
            <a:r>
              <a:rPr kumimoji="0" lang="en-US" altLang="zh-TW" sz="2700">
                <a:cs typeface="Arial" panose="020B0604020202020204" pitchFamily="34" charset="0"/>
              </a:rPr>
              <a:t>2</a:t>
            </a:r>
            <a:r>
              <a:rPr kumimoji="0" lang="zh-TW" altLang="en-US" sz="2700">
                <a:cs typeface="Arial" panose="020B0604020202020204" pitchFamily="34" charset="0"/>
              </a:rPr>
              <a:t>個月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製造的垃圾</a:t>
            </a:r>
            <a:endParaRPr kumimoji="0" lang="en-US" altLang="zh-TW" sz="2700">
              <a:cs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>
            <a:off x="3299460" y="4195445"/>
            <a:ext cx="2585720" cy="2173605"/>
          </a:xfrm>
          <a:prstGeom prst="roundRect">
            <a:avLst>
              <a:gd name="adj" fmla="val 5456"/>
            </a:avLst>
          </a:prstGeom>
          <a:blipFill dpi="0" rotWithShape="1">
            <a:blip r:embed="rId14" cstate="print">
              <a:extLst/>
            </a:blip>
            <a:srcRect/>
            <a:stretch>
              <a:fillRect t="-3596" b="-35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6210300" y="4219575"/>
            <a:ext cx="2716213" cy="2173288"/>
          </a:xfrm>
          <a:prstGeom prst="roundRect">
            <a:avLst>
              <a:gd name="adj" fmla="val 545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700"/>
              <a:t>南濱垃圾</a:t>
            </a:r>
            <a:r>
              <a:rPr kumimoji="0" lang="en-US" altLang="zh-TW" sz="2700"/>
              <a:t>006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小孩的鞋子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/>
              <a:t>約</a:t>
            </a:r>
            <a:r>
              <a:rPr kumimoji="0" lang="en-US" altLang="zh-TW" sz="2700"/>
              <a:t>12</a:t>
            </a:r>
            <a:r>
              <a:rPr kumimoji="0" lang="zh-TW" altLang="en-US" sz="2700"/>
              <a:t>公分</a:t>
            </a:r>
            <a:r>
              <a:rPr kumimoji="0" lang="zh-TW" altLang="en-US" sz="2700">
                <a:cs typeface="Arial" panose="020B0604020202020204" pitchFamily="34" charset="0"/>
              </a:rPr>
              <a:t>↑↑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目測前</a:t>
            </a:r>
            <a:r>
              <a:rPr kumimoji="0" lang="en-US" altLang="zh-TW" sz="2700">
                <a:cs typeface="Arial" panose="020B0604020202020204" pitchFamily="34" charset="0"/>
              </a:rPr>
              <a:t>1</a:t>
            </a:r>
            <a:r>
              <a:rPr kumimoji="0" lang="zh-TW" altLang="en-US" sz="2700">
                <a:cs typeface="Arial" panose="020B0604020202020204" pitchFamily="34" charset="0"/>
              </a:rPr>
              <a:t>個月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>
                <a:cs typeface="Arial" panose="020B0604020202020204" pitchFamily="34" charset="0"/>
              </a:rPr>
              <a:t>製造的垃圾</a:t>
            </a:r>
          </a:p>
        </p:txBody>
      </p:sp>
      <p:sp>
        <p:nvSpPr>
          <p:cNvPr id="14" name="圆角矩形 13"/>
          <p:cNvSpPr/>
          <p:nvPr>
            <p:custDataLst>
              <p:tags r:id="rId9"/>
            </p:custDataLst>
          </p:nvPr>
        </p:nvSpPr>
        <p:spPr>
          <a:xfrm>
            <a:off x="9261475" y="4195445"/>
            <a:ext cx="2576830" cy="2149475"/>
          </a:xfrm>
          <a:prstGeom prst="roundRect">
            <a:avLst>
              <a:gd name="adj" fmla="val 5456"/>
            </a:avLst>
          </a:prstGeom>
          <a:blipFill dpi="0" rotWithShape="1">
            <a:blip r:embed="rId15" cstate="print">
              <a:extLst/>
            </a:blip>
            <a:srcRect/>
            <a:stretch>
              <a:fillRect l="-45090" r="-41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287338" y="138113"/>
            <a:ext cx="11550650" cy="1566862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2016/7/26   </a:t>
            </a:r>
            <a:r>
              <a:rPr kumimoji="0" lang="zh-TW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南濱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682625" y="1549400"/>
            <a:ext cx="3567113" cy="227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/>
              <a:t>南濱垃圾</a:t>
            </a:r>
            <a:r>
              <a:rPr kumimoji="0" lang="en-US" altLang="zh-TW" sz="2800"/>
              <a:t>008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餅乾空盒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約</a:t>
            </a:r>
            <a:r>
              <a:rPr kumimoji="0" lang="en-US" altLang="zh-TW" sz="2800"/>
              <a:t>28</a:t>
            </a:r>
            <a:r>
              <a:rPr kumimoji="0" lang="zh-TW" altLang="en-US" sz="2800"/>
              <a:t>公分</a:t>
            </a:r>
            <a:r>
              <a:rPr kumimoji="0" lang="zh-TW" altLang="en-US" sz="2800">
                <a:cs typeface="Arial" panose="020B0604020202020204" pitchFamily="34" charset="0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目測是剛丟棄的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31335" y="1550035"/>
            <a:ext cx="3446780" cy="2280920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859713" y="1549400"/>
            <a:ext cx="3400425" cy="2281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/>
              <a:t>南濱垃圾</a:t>
            </a:r>
            <a:r>
              <a:rPr kumimoji="0" lang="en-US" altLang="zh-TW" sz="2800"/>
              <a:t>010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免洗杯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約</a:t>
            </a:r>
            <a:r>
              <a:rPr kumimoji="0" lang="en-US" altLang="zh-TW" sz="2800"/>
              <a:t>7</a:t>
            </a:r>
            <a:r>
              <a:rPr kumimoji="0" lang="zh-TW" altLang="en-US" sz="2800"/>
              <a:t>公分</a:t>
            </a:r>
            <a:r>
              <a:rPr kumimoji="0" lang="zh-TW" altLang="en-US" sz="2800">
                <a:cs typeface="Arial" panose="020B0604020202020204" pitchFamily="34" charset="0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目測是</a:t>
            </a:r>
            <a:r>
              <a:rPr kumimoji="0" lang="en-US" altLang="zh-TW" sz="2800">
                <a:cs typeface="Arial" panose="020B0604020202020204" pitchFamily="34" charset="0"/>
              </a:rPr>
              <a:t>2</a:t>
            </a:r>
            <a:r>
              <a:rPr kumimoji="0" lang="zh-TW" altLang="en-US" sz="2800">
                <a:cs typeface="Arial" panose="020B0604020202020204" pitchFamily="34" charset="0"/>
              </a:rPr>
              <a:t>天前丟的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683260" y="4020185"/>
            <a:ext cx="3566160" cy="2357120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330700" y="4019550"/>
            <a:ext cx="3448050" cy="2357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/>
              <a:t>南濱垃圾</a:t>
            </a:r>
            <a:r>
              <a:rPr kumimoji="0" lang="en-US" altLang="zh-TW" sz="2800"/>
              <a:t>009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飲料空瓶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約</a:t>
            </a:r>
            <a:r>
              <a:rPr kumimoji="0" lang="en-US" altLang="zh-TW" sz="2800"/>
              <a:t>18</a:t>
            </a:r>
            <a:r>
              <a:rPr kumimoji="0" lang="zh-TW" altLang="en-US" sz="2800"/>
              <a:t>公分</a:t>
            </a:r>
            <a:r>
              <a:rPr kumimoji="0" lang="zh-TW" altLang="en-US" sz="2800">
                <a:cs typeface="Arial" panose="020B0604020202020204" pitchFamily="34" charset="0"/>
              </a:rPr>
              <a:t>↑↑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cs typeface="Arial" panose="020B0604020202020204" pitchFamily="34" charset="0"/>
              </a:rPr>
              <a:t>目測是剛丟棄的</a:t>
            </a: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7859395" y="4020185"/>
            <a:ext cx="3400425" cy="2356485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682625" y="39688"/>
            <a:ext cx="10577513" cy="15097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2016/7/26  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南濱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25500" y="1549400"/>
            <a:ext cx="3708400" cy="219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>
                <a:sym typeface="+mn-ea"/>
              </a:rPr>
              <a:t>南濱垃圾</a:t>
            </a:r>
            <a:r>
              <a:rPr kumimoji="0" lang="en-US" altLang="zh-TW" sz="2800">
                <a:sym typeface="+mn-ea"/>
              </a:rPr>
              <a:t>014</a:t>
            </a:r>
            <a:endParaRPr kumimoji="0" lang="en-US" altLang="zh-TW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牛奶盒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約</a:t>
            </a:r>
            <a:r>
              <a:rPr kumimoji="0" lang="en-US" altLang="zh-TW" sz="2800">
                <a:sym typeface="+mn-ea"/>
              </a:rPr>
              <a:t>7</a:t>
            </a:r>
            <a:r>
              <a:rPr kumimoji="0" lang="zh-TW" altLang="en-US" sz="2800">
                <a:sym typeface="+mn-ea"/>
              </a:rPr>
              <a:t>公分</a:t>
            </a:r>
            <a:r>
              <a:rPr kumimoji="0" lang="zh-TW" altLang="en-US" sz="280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目測是</a:t>
            </a:r>
            <a:r>
              <a:rPr kumimoji="0" lang="en-US" altLang="zh-TW" sz="2800">
                <a:sym typeface="+mn-ea"/>
              </a:rPr>
              <a:t>1</a:t>
            </a:r>
            <a:r>
              <a:rPr kumimoji="0" lang="zh-TW" altLang="en-US" sz="2800">
                <a:sym typeface="+mn-ea"/>
              </a:rPr>
              <a:t>天前</a:t>
            </a:r>
            <a:endParaRPr kumimoji="0" lang="zh-TW" altLang="en-US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製造的垃圾</a:t>
            </a:r>
            <a:endParaRPr kumimoji="0" lang="zh-CN" altLang="en-US" sz="2800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685665" y="1549400"/>
            <a:ext cx="3281680" cy="2193925"/>
          </a:xfrm>
          <a:prstGeom prst="rect">
            <a:avLst/>
          </a:prstGeom>
          <a:blipFill dpi="0" rotWithShape="1">
            <a:blip r:embed="rId10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8120063" y="1549400"/>
            <a:ext cx="3376612" cy="219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>
                <a:sym typeface="+mn-ea"/>
              </a:rPr>
              <a:t>南濱垃圾</a:t>
            </a:r>
            <a:r>
              <a:rPr kumimoji="0" lang="en-US" altLang="zh-TW" sz="2800">
                <a:sym typeface="+mn-ea"/>
              </a:rPr>
              <a:t>016</a:t>
            </a:r>
            <a:endParaRPr kumimoji="0" lang="en-US" altLang="zh-TW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免洗餐盒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約</a:t>
            </a:r>
            <a:r>
              <a:rPr kumimoji="0" lang="en-US" altLang="zh-TW" sz="2800">
                <a:sym typeface="+mn-ea"/>
              </a:rPr>
              <a:t>18</a:t>
            </a:r>
            <a:r>
              <a:rPr kumimoji="0" lang="zh-TW" altLang="en-US" sz="2800">
                <a:sym typeface="+mn-ea"/>
              </a:rPr>
              <a:t>公分</a:t>
            </a:r>
            <a:r>
              <a:rPr kumimoji="0" lang="zh-TW" altLang="en-US" sz="2800">
                <a:cs typeface="Arial" panose="020B0604020202020204" pitchFamily="34" charset="0"/>
                <a:sym typeface="+mn-ea"/>
              </a:rPr>
              <a:t>↓↓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目測是</a:t>
            </a:r>
            <a:r>
              <a:rPr kumimoji="0" lang="en-US" altLang="zh-TW" sz="2800">
                <a:sym typeface="+mn-ea"/>
              </a:rPr>
              <a:t>1</a:t>
            </a:r>
            <a:r>
              <a:rPr kumimoji="0" lang="zh-TW" altLang="en-US" sz="2800">
                <a:sym typeface="+mn-ea"/>
              </a:rPr>
              <a:t>週前</a:t>
            </a:r>
            <a:endParaRPr kumimoji="0" lang="zh-TW" altLang="en-US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製造的垃圾</a:t>
            </a:r>
            <a:endParaRPr kumimoji="0" lang="zh-CN" altLang="en-US" sz="2800"/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825500" y="3830320"/>
            <a:ext cx="3707765" cy="2357755"/>
          </a:xfrm>
          <a:prstGeom prst="rect">
            <a:avLst/>
          </a:prstGeom>
          <a:blipFill dpi="0" rotWithShape="1">
            <a:blip r:embed="rId11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686300" y="3830638"/>
            <a:ext cx="3281363" cy="235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CN" sz="2800">
                <a:sym typeface="+mn-ea"/>
              </a:rPr>
              <a:t>南濱垃圾</a:t>
            </a:r>
            <a:r>
              <a:rPr kumimoji="0" lang="en-US" altLang="zh-TW" sz="2800">
                <a:sym typeface="+mn-ea"/>
              </a:rPr>
              <a:t>015</a:t>
            </a:r>
            <a:endParaRPr kumimoji="0" lang="en-US" altLang="zh-TW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/>
              <a:t>免洗杯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約</a:t>
            </a:r>
            <a:r>
              <a:rPr kumimoji="0" lang="en-US" altLang="zh-TW" sz="2800">
                <a:sym typeface="+mn-ea"/>
              </a:rPr>
              <a:t>7</a:t>
            </a:r>
            <a:r>
              <a:rPr kumimoji="0" lang="zh-TW" altLang="en-US" sz="2800">
                <a:sym typeface="+mn-ea"/>
              </a:rPr>
              <a:t>公分</a:t>
            </a:r>
            <a:r>
              <a:rPr kumimoji="0" lang="zh-TW" altLang="en-US" sz="2800">
                <a:cs typeface="Arial" panose="020B0604020202020204" pitchFamily="34" charset="0"/>
                <a:sym typeface="+mn-ea"/>
              </a:rPr>
              <a:t>↑↑</a:t>
            </a:r>
            <a:endParaRPr kumimoji="0" lang="zh-TW" altLang="en-US" sz="280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目測是</a:t>
            </a:r>
            <a:r>
              <a:rPr kumimoji="0" lang="en-US" altLang="zh-TW" sz="2800">
                <a:sym typeface="+mn-ea"/>
              </a:rPr>
              <a:t>2</a:t>
            </a:r>
            <a:r>
              <a:rPr kumimoji="0" lang="zh-TW" altLang="en-US" sz="2800">
                <a:sym typeface="+mn-ea"/>
              </a:rPr>
              <a:t>天前</a:t>
            </a:r>
            <a:endParaRPr kumimoji="0" lang="zh-TW" altLang="en-US" sz="280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>
                <a:sym typeface="+mn-ea"/>
              </a:rPr>
              <a:t>製造的垃圾</a:t>
            </a:r>
            <a:endParaRPr kumimoji="0" lang="zh-CN" altLang="en-US" sz="280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8120380" y="3830320"/>
            <a:ext cx="3376295" cy="2357120"/>
          </a:xfrm>
          <a:prstGeom prst="rect">
            <a:avLst/>
          </a:prstGeom>
          <a:blipFill dpi="0" rotWithShape="1">
            <a:blip r:embed="rId12" cstate="print">
              <a:extLst/>
            </a:blip>
            <a:srcRect/>
            <a:stretch>
              <a:fillRect l="-883" r="-8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760413" y="-28575"/>
            <a:ext cx="10671175" cy="15779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2016/7/26   </a:t>
            </a:r>
            <a:r>
              <a:rPr kumimoji="0" lang="zh-TW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charset="-120"/>
                <a:ea typeface="華康少女文字W7" panose="040F0709000000000000" charset="-120"/>
                <a:cs typeface="+mj-cs"/>
              </a:rPr>
              <a:t>南濱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 descr="C:\Users\user\Pictures\七星潭.jpg七星潭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23963" y="2003425"/>
            <a:ext cx="97440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3963" y="485775"/>
            <a:ext cx="90820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 eaLnBrk="1" hangingPunct="1"/>
            <a:r>
              <a:rPr kumimoji="0" lang="zh-TW" altLang="zh-CN" sz="6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七星潭的垃圾採集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b"/>
  <p:tag name="KSO_WM_UNIT_INDEX" val="1"/>
  <p:tag name="KSO_WM_UNIT_ID" val="custom160142_1*b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4"/>
  <p:tag name="KSO_WM_SLIDE_INDEX" val="4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63*64"/>
  <p:tag name="KSO_WM_SLIDE_SIZE" val="840*4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f"/>
  <p:tag name="KSO_WM_UNIT_INDEX" val="1"/>
  <p:tag name="KSO_WM_UNIT_ID" val="custom160142_4*f*1"/>
  <p:tag name="KSO_WM_UNIT_CLEAR" val="1"/>
  <p:tag name="KSO_WM_UNIT_LAYERLEVEL" val="1"/>
  <p:tag name="KSO_WM_UNIT_VALUE" val="99"/>
  <p:tag name="KSO_WM_UNIT_HIGHLIGHT" val="0"/>
  <p:tag name="KSO_WM_UNIT_COMPATIBLE" val="0"/>
  <p:tag name="KSO_WM_UNIT_PRESET_TEXT_INDEX" val="5"/>
  <p:tag name="KSO_WM_UNIT_PRESET_TEXT_LEN" val="1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4*a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AUTOCOLOR" val="TRUE"/>
  <p:tag name="MH_TYPE" val="SECTION"/>
  <p:tag name="ID" val="545822"/>
  <p:tag name="KSO_WM_TEMPLATE_CATEGORY" val="custom"/>
  <p:tag name="KSO_WM_TEMPLATE_INDEX" val="160142"/>
  <p:tag name="KSO_WM_TAG_VERSION" val="1.0"/>
  <p:tag name="KSO_WM_SLIDE_ID" val="custom16014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2*a*1"/>
  <p:tag name="KSO_WM_UNIT_CLEAR" val="1"/>
  <p:tag name="KSO_WM_UNIT_LAYERLEVEL" val="1"/>
  <p:tag name="KSO_WM_UNIT_VALUE" val="10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  <p:tag name="KSO_WM_TAG_VERSION" val="1.0"/>
  <p:tag name="KSO_WM_BEAUTIFY_FLAG" val="#wm#"/>
  <p:tag name="KSO_WM_UNIT_TYPE" val="i"/>
  <p:tag name="KSO_WM_UNIT_ID" val="custom160142_12*i*1"/>
  <p:tag name="KSO_WM_TEMPLATE_CATEGORY" val="custom"/>
  <p:tag name="KSO_WM_TEMPLATE_INDEX" val="160142"/>
  <p:tag name="KSO_WM_UNIT_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  <p:tag name="MH_ORDER" val="NUMBER"/>
  <p:tag name="KSO_WM_TAG_VERSION" val="1.0"/>
  <p:tag name="KSO_WM_BEAUTIFY_FLAG" val="#wm#"/>
  <p:tag name="KSO_WM_UNIT_TYPE" val="i"/>
  <p:tag name="KSO_WM_UNIT_ID" val="custom160142_12*i*2"/>
  <p:tag name="KSO_WM_TEMPLATE_CATEGORY" val="custom"/>
  <p:tag name="KSO_WM_TEMPLATE_INDEX" val="160142"/>
  <p:tag name="KSO_WM_UNIT_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e"/>
  <p:tag name="KSO_WM_UNIT_INDEX" val="1"/>
  <p:tag name="KSO_WM_UNIT_ID" val="custom160142_12*e*1"/>
  <p:tag name="KSO_WM_UNIT_CLEAR" val="1"/>
  <p:tag name="KSO_WM_UNIT_LAYERLEVEL" val="1"/>
  <p:tag name="KSO_WM_UNIT_VALUE" val="1"/>
  <p:tag name="KSO_WM_UNIT_HIGHLIGHT" val="0"/>
  <p:tag name="KSO_WM_UNIT_COMPATIBLE" val="1"/>
  <p:tag name="KSO_WM_UNIT_BIND_DECORATION_IDS" val="custom160142_12*i*2"/>
  <p:tag name="KSO_WM_UNIT_PRESET_TEX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5"/>
  <p:tag name="KSO_WM_SLIDE_INDEX" val="5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122*104"/>
  <p:tag name="KSO_WM_SLIDE_SIZE" val="715*4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d"/>
  <p:tag name="KSO_WM_UNIT_INDEX" val="1"/>
  <p:tag name="KSO_WM_UNIT_ID" val="custom160142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NUMBER"/>
  <p:tag name="ID" val="545822"/>
  <p:tag name="MH_ORDER" val="NUMB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72"/>
  <p:tag name="KSO_WM_SLIDE_ID" val="150995200"/>
  <p:tag name="KSO_WM_SLIDE_INDEX" val="1"/>
  <p:tag name="KSO_WM_SLIDE_ITEM_CNT" val="4"/>
  <p:tag name="KSO_WM_SLIDE_LAYOUT" val="a_d"/>
  <p:tag name="KSO_WM_SLIDE_LAYOUT_CNT" val="1_4"/>
  <p:tag name="KSO_WM_SLIDE_TYPE" val="text"/>
  <p:tag name="KSO_WM_BEAUTIFY_FLAG" val="#wm#"/>
  <p:tag name="KSO_WM_SLIDE_POSITION" val="113*154"/>
  <p:tag name="KSO_WM_SLIDE_SIZE" val="747*347"/>
  <p:tag name="KSO_WM_TAG_VERSION" val="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72"/>
  <p:tag name="KSO_WM_UNIT_TYPE" val="d"/>
  <p:tag name="KSO_WM_UNIT_INDEX" val="1"/>
  <p:tag name="KSO_WM_UNIT_ID" val="256*d*1"/>
  <p:tag name="KSO_WM_UNIT_CLEAR" val="0"/>
  <p:tag name="KSO_WM_UNIT_LAYERLEVEL" val="1"/>
  <p:tag name="KSO_WM_UNIT_VALUE" val="597*639"/>
  <p:tag name="KSO_WM_UNIT_HIGHLIGHT" val="0"/>
  <p:tag name="KSO_WM_UNIT_COMPATIBLE" val="0"/>
  <p:tag name="KSO_WM_BEAUTIFY_FLAG" val="#wm#"/>
  <p:tag name="KSO_WM_TAG_VERSION" val="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0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72"/>
  <p:tag name="KSO_WM_UNIT_TYPE" val="d"/>
  <p:tag name="KSO_WM_UNIT_INDEX" val="2"/>
  <p:tag name="KSO_WM_UNIT_ID" val="256*d*2"/>
  <p:tag name="KSO_WM_UNIT_CLEAR" val="0"/>
  <p:tag name="KSO_WM_UNIT_LAYERLEVEL" val="1"/>
  <p:tag name="KSO_WM_UNIT_VALUE" val="597*639"/>
  <p:tag name="KSO_WM_UNIT_HIGHLIGHT" val="0"/>
  <p:tag name="KSO_WM_UNIT_COMPATIBLE" val="0"/>
  <p:tag name="KSO_WM_BEAUTIFY_FLAG" val="#wm#"/>
  <p:tag name="KSO_WM_TAG_VERSION" val="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5"/>
  <p:tag name="KSO_WM_TEMPLATE_CATEGORY" val="diagram"/>
  <p:tag name="KSO_WM_TEMPLATE_INDEX" val="1690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72"/>
  <p:tag name="KSO_WM_UNIT_TYPE" val="d"/>
  <p:tag name="KSO_WM_UNIT_INDEX" val="3"/>
  <p:tag name="KSO_WM_UNIT_ID" val="256*d*3"/>
  <p:tag name="KSO_WM_UNIT_CLEAR" val="0"/>
  <p:tag name="KSO_WM_UNIT_LAYERLEVEL" val="1"/>
  <p:tag name="KSO_WM_UNIT_VALUE" val="597*639"/>
  <p:tag name="KSO_WM_UNIT_HIGHLIGHT" val="0"/>
  <p:tag name="KSO_WM_UNIT_COMPATIBLE" val="0"/>
  <p:tag name="KSO_WM_BEAUTIFY_FLAG" val="#wm#"/>
  <p:tag name="KSO_WM_TAG_VERSION" val="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7"/>
  <p:tag name="KSO_WM_TEMPLATE_CATEGORY" val="diagram"/>
  <p:tag name="KSO_WM_TEMPLATE_INDEX" val="1690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72"/>
  <p:tag name="KSO_WM_UNIT_TYPE" val="d"/>
  <p:tag name="KSO_WM_UNIT_INDEX" val="4"/>
  <p:tag name="KSO_WM_UNIT_ID" val="256*d*4"/>
  <p:tag name="KSO_WM_UNIT_CLEAR" val="0"/>
  <p:tag name="KSO_WM_UNIT_LAYERLEVEL" val="1"/>
  <p:tag name="KSO_WM_UNIT_VALUE" val="597*639"/>
  <p:tag name="KSO_WM_UNIT_HIGHLIGHT" val="0"/>
  <p:tag name="KSO_WM_UNIT_COMPATIBLE" val="0"/>
  <p:tag name="KSO_WM_BEAUTIFY_FLAG" val="#wm#"/>
  <p:tag name="KSO_WM_TAG_VERSION" val="1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072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Rounded Rectangle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Sha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5"/>
  <p:tag name="KSO_WM_SLIDE_INDEX" val="5"/>
  <p:tag name="KSO_WM_SLIDE_ITEM_CNT" val="3"/>
  <p:tag name="KSO_WM_SLIDE_LAYOUT" val="a_f_d"/>
  <p:tag name="KSO_WM_SLIDE_LAYOUT_CNT" val="1_1_1"/>
  <p:tag name="KSO_WM_SLIDE_TYPE" val="text"/>
  <p:tag name="KSO_WM_BEAUTIFY_FLAG" val="#wm#"/>
  <p:tag name="KSO_WM_SLIDE_POSITION" val="122*104"/>
  <p:tag name="KSO_WM_SLIDE_SIZE" val="715*4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d"/>
  <p:tag name="KSO_WM_UNIT_INDEX" val="1"/>
  <p:tag name="KSO_WM_UNIT_ID" val="custom160142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Shap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3908"/>
  <p:tag name="MH_LIBRARY" val="GRAPHIC"/>
  <p:tag name="MH_ORDER" val="Straight Connector 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8、12、16、20、25、26、27"/>
  <p:tag name="KSO_WM_TEMPLATE_CATEGORY" val="custom"/>
  <p:tag name="KSO_WM_TEMPLATE_INDEX" val="160142"/>
  <p:tag name="KSO_WM_TAG_VERSION" val="1.0"/>
  <p:tag name="KSO_WM_SLIDE_ID" val="custom16014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SLIDE_ID" val="150995200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42*137"/>
  <p:tag name="KSO_WM_SLIDE_SIZE" val="709*323"/>
  <p:tag name="KSO_WM_TAG_VERSION" val="1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1"/>
  <p:tag name="KSO_WM_UNIT_ID" val="256*d*1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2"/>
  <p:tag name="KSO_WM_TEMPLATE_CATEGORY" val="diagram"/>
  <p:tag name="KSO_WM_TEMPLATE_INDEX" val="1693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2"/>
  <p:tag name="KSO_WM_UNIT_ID" val="256*d*2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3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d"/>
  <p:tag name="KSO_WM_UNIT_INDEX" val="3"/>
  <p:tag name="KSO_WM_UNIT_ID" val="256*d*3"/>
  <p:tag name="KSO_WM_UNIT_CLEAR" val="0"/>
  <p:tag name="KSO_WM_UNIT_LAYERLEVEL" val="1"/>
  <p:tag name="KSO_WM_UNIT_VALUE" val="556*819"/>
  <p:tag name="KSO_WM_UNIT_HIGHLIGHT" val="0"/>
  <p:tag name="KSO_WM_UNIT_COMPATIBLE" val="0"/>
  <p:tag name="KSO_WM_BEAUTIFY_FLAG" val="#wm#"/>
  <p:tag name="KSO_WM_TAG_VERSION" val="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7"/>
  <p:tag name="KSO_WM_UNIT_TYPE" val="a"/>
  <p:tag name="KSO_WM_UNIT_INDEX" val="1"/>
  <p:tag name="KSO_WM_UNIT_ID" val="256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9"/>
  <p:tag name="KSO_WM_SLIDE_INDEX" val="19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4*206"/>
  <p:tag name="KSO_WM_SLIDE_SIZE" val="312*165"/>
  <p:tag name="KSO_WM_DIAGRAM_GROUP_CODE" val="l1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9"/>
  <p:tag name="KSO_WM_SLIDE_INDEX" val="19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4*206"/>
  <p:tag name="KSO_WM_SLIDE_SIZE" val="312*165"/>
  <p:tag name="KSO_WM_DIAGRAM_GROUP_CODE" val="l1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AUTOCOLOR" val="TRUE"/>
  <p:tag name="MH_TYPE" val="SECTION"/>
  <p:tag name="ID" val="545822"/>
  <p:tag name="KSO_WM_TEMPLATE_CATEGORY" val="custom"/>
  <p:tag name="KSO_WM_TEMPLATE_INDEX" val="160142"/>
  <p:tag name="KSO_WM_TAG_VERSION" val="1.0"/>
  <p:tag name="KSO_WM_SLIDE_ID" val="custom160142_12"/>
  <p:tag name="KSO_WM_SLIDE_INDEX" val="12"/>
  <p:tag name="KSO_WM_SLIDE_ITEM_CNT" val="1"/>
  <p:tag name="KSO_WM_SLIDE_LAYOUT" val="a_e"/>
  <p:tag name="KSO_WM_SLIDE_LAYOUT_CNT" val="1_1"/>
  <p:tag name="KSO_WM_SLIDE_TYPE" val="sectionTitle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a"/>
  <p:tag name="KSO_WM_UNIT_INDEX" val="1"/>
  <p:tag name="KSO_WM_UNIT_ID" val="custom160142_12*a*1"/>
  <p:tag name="KSO_WM_UNIT_CLEAR" val="1"/>
  <p:tag name="KSO_WM_UNIT_LAYERLEVEL" val="1"/>
  <p:tag name="KSO_WM_UNIT_VALUE" val="10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  <p:tag name="KSO_WM_TAG_VERSION" val="1.0"/>
  <p:tag name="KSO_WM_BEAUTIFY_FLAG" val="#wm#"/>
  <p:tag name="KSO_WM_UNIT_TYPE" val="i"/>
  <p:tag name="KSO_WM_UNIT_ID" val="custom160142_12*i*1"/>
  <p:tag name="KSO_WM_TEMPLATE_CATEGORY" val="custom"/>
  <p:tag name="KSO_WM_TEMPLATE_INDEX" val="160142"/>
  <p:tag name="KSO_WM_UNIT_INDEX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2151859"/>
  <p:tag name="MH_LIBRARY" val="CONTENTS"/>
  <p:tag name="MH_TYPE" val="OTHERS"/>
  <p:tag name="ID" val="545822"/>
  <p:tag name="MH_ORDER" val="NUMBER"/>
  <p:tag name="KSO_WM_TAG_VERSION" val="1.0"/>
  <p:tag name="KSO_WM_BEAUTIFY_FLAG" val="#wm#"/>
  <p:tag name="KSO_WM_UNIT_TYPE" val="i"/>
  <p:tag name="KSO_WM_UNIT_ID" val="custom160142_12*i*2"/>
  <p:tag name="KSO_WM_TEMPLATE_CATEGORY" val="custom"/>
  <p:tag name="KSO_WM_TEMPLATE_INDEX" val="160142"/>
  <p:tag name="KSO_WM_UNIT_INDEX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e"/>
  <p:tag name="KSO_WM_UNIT_INDEX" val="1"/>
  <p:tag name="KSO_WM_UNIT_ID" val="custom160142_12*e*1"/>
  <p:tag name="KSO_WM_UNIT_CLEAR" val="1"/>
  <p:tag name="KSO_WM_UNIT_LAYERLEVEL" val="1"/>
  <p:tag name="KSO_WM_UNIT_VALUE" val="1"/>
  <p:tag name="KSO_WM_UNIT_HIGHLIGHT" val="0"/>
  <p:tag name="KSO_WM_UNIT_COMPATIBLE" val="1"/>
  <p:tag name="KSO_WM_UNIT_BIND_DECORATION_IDS" val="custom160142_12*i*2"/>
  <p:tag name="KSO_WM_UNIT_PRESET_TEX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42"/>
  <p:tag name="KSO_WM_TAG_VERSION" val="1.0"/>
  <p:tag name="KSO_WM_SLIDE_ID" val="custom160142_19"/>
  <p:tag name="KSO_WM_SLIDE_INDEX" val="19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24*206"/>
  <p:tag name="KSO_WM_SLIDE_SIZE" val="312*165"/>
  <p:tag name="KSO_WM_DIAGRAM_GROUP_CODE" val="l1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42"/>
  <p:tag name="KSO_WM_UNIT_TYPE" val="l_h_f"/>
  <p:tag name="KSO_WM_UNIT_INDEX" val="1_1_1"/>
  <p:tag name="KSO_WM_UNIT_ID" val="custom160142_19*l_h_f*1_1_1"/>
  <p:tag name="KSO_WM_UNIT_CLEAR" val="1"/>
  <p:tag name="KSO_WM_UNIT_LAYERLEVEL" val="1_1_1"/>
  <p:tag name="KSO_WM_UNIT_VALUE" val="50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160142">
      <a:dk1>
        <a:srgbClr val="FFFFFF"/>
      </a:dk1>
      <a:lt1>
        <a:srgbClr val="3D3F41"/>
      </a:lt1>
      <a:dk2>
        <a:srgbClr val="FFFFFF"/>
      </a:dk2>
      <a:lt2>
        <a:srgbClr val="3D3F41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00000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1133</Words>
  <Application>Microsoft Office PowerPoint</Application>
  <PresentationFormat>自訂</PresentationFormat>
  <Paragraphs>238</Paragraphs>
  <Slides>32</Slides>
  <Notes>11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6" baseType="lpstr">
      <vt:lpstr>Office 主题</vt:lpstr>
      <vt:lpstr>自定义设计方案</vt:lpstr>
      <vt:lpstr>Worksheet</vt:lpstr>
      <vt:lpstr>圖表</vt:lpstr>
      <vt:lpstr>丁丁說你~好~ 花蓮市郊海岸垃圾分析</vt:lpstr>
      <vt:lpstr>投影片 2</vt:lpstr>
      <vt:lpstr>    各海岸邊的垃圾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 垃圾哪裡來?</vt:lpstr>
      <vt:lpstr>投影片 17</vt:lpstr>
      <vt:lpstr> 船舶漏油事件回顧</vt:lpstr>
      <vt:lpstr>2001年-阿瑪斯號貨輪-</vt:lpstr>
      <vt:lpstr>2006年吉尼號貨輪</vt:lpstr>
      <vt:lpstr>2016 年九月高雄西仔灣事件 及金門地區貨船「港泰台州」號</vt:lpstr>
      <vt:lpstr>2016 年十月花蓮港的「台客號」漁船</vt:lpstr>
      <vt:lpstr>汙染物的法規公約</vt:lpstr>
      <vt:lpstr>防止船舶汙染國際公約(1973) </vt:lpstr>
      <vt:lpstr>巴塞爾公約(1989) </vt:lpstr>
      <vt:lpstr>污染者自付原則(1992)</vt:lpstr>
      <vt:lpstr>斯德哥爾摩公約(2004)</vt:lpstr>
      <vt:lpstr>      問 卷 調 查</vt:lpstr>
      <vt:lpstr>投影片 29</vt:lpstr>
      <vt:lpstr>投影片 30</vt:lpstr>
      <vt:lpstr>總   結    論</vt:lpstr>
      <vt:lpstr>投影片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42</cp:revision>
  <dcterms:created xsi:type="dcterms:W3CDTF">2016-08-04T01:22:00Z</dcterms:created>
  <dcterms:modified xsi:type="dcterms:W3CDTF">2016-11-03T02:56:13Z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