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5"/>
  </p:notesMasterIdLst>
  <p:sldIdLst>
    <p:sldId id="265" r:id="rId2"/>
    <p:sldId id="278" r:id="rId3"/>
    <p:sldId id="257" r:id="rId4"/>
    <p:sldId id="279" r:id="rId5"/>
    <p:sldId id="259" r:id="rId6"/>
    <p:sldId id="281" r:id="rId7"/>
    <p:sldId id="261" r:id="rId8"/>
    <p:sldId id="262" r:id="rId9"/>
    <p:sldId id="263" r:id="rId10"/>
    <p:sldId id="280" r:id="rId11"/>
    <p:sldId id="287" r:id="rId12"/>
    <p:sldId id="284" r:id="rId13"/>
    <p:sldId id="285" r:id="rId14"/>
    <p:sldId id="286" r:id="rId15"/>
    <p:sldId id="267" r:id="rId16"/>
    <p:sldId id="268" r:id="rId17"/>
    <p:sldId id="269" r:id="rId18"/>
    <p:sldId id="270" r:id="rId19"/>
    <p:sldId id="264" r:id="rId20"/>
    <p:sldId id="276" r:id="rId21"/>
    <p:sldId id="273" r:id="rId22"/>
    <p:sldId id="274" r:id="rId23"/>
    <p:sldId id="28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10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83491-E64A-4A0B-BE85-272A219B0E4B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836FC-8893-4D0C-9B24-478C15947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22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3353861" cy="25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05336"/>
            <a:ext cx="41402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5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02F44E-1436-48CA-90B0-B265A71C888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B32438-783D-4AEC-85E7-AA21D3FE1A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5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times.com.tw/TimesHtml/authors/ao/2010/year.htm" TargetMode="External"/><Relationship Id="rId2" Type="http://schemas.openxmlformats.org/officeDocument/2006/relationships/hyperlink" Target="https://zh.wikipedia.org/wiki/%E6%95%96%E5%B9%BC%E7%A5%A5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tudent.hlc.edu.tw/action/file/324/20160904093322225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5%96%E5%B9%BC%E7%A5%A5" TargetMode="External"/><Relationship Id="rId2" Type="http://schemas.openxmlformats.org/officeDocument/2006/relationships/hyperlink" Target="https://video.udn.com/news/236420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烏龍惹人愛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敖幼祥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成名之因素探討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國風國中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817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黃筱晴、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805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黃湘婷、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802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賴允歆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指導老師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施宜廷老師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zh-TW" altLang="en-US" sz="2800" dirty="0" smtClean="0"/>
          </a:p>
          <a:p>
            <a:pPr>
              <a:buNone/>
            </a:pP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獲獎與著作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8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著作</a:t>
            </a:r>
            <a:endParaRPr lang="en-US" altLang="zh-TW" sz="2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◎截至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年止出版的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142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本漫畫作品中，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系列就有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74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本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◎最受歡迎的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作品為此次研究主題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 marL="0" indent="0">
              <a:buNone/>
            </a:pPr>
            <a:endParaRPr lang="en-US" altLang="zh-TW" sz="2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獲獎</a:t>
            </a:r>
            <a:endParaRPr lang="en-US" altLang="zh-TW" sz="2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1999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年間 ，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總計約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獎項，足見敖幼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祥對亞洲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漫畫界的影響力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61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32" y="1656433"/>
            <a:ext cx="4187428" cy="397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27148" y="2420888"/>
            <a:ext cx="18002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戀愛元素</a:t>
            </a:r>
            <a:endParaRPr lang="zh-TW" altLang="en-US" sz="3000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476672"/>
            <a:ext cx="377539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二、漫畫風格介紹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27148" y="3645024"/>
            <a:ext cx="18002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+mj-ea"/>
                <a:ea typeface="+mj-ea"/>
              </a:rPr>
              <a:t>繪圖精美</a:t>
            </a:r>
            <a:endParaRPr lang="zh-TW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152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20688"/>
            <a:ext cx="34563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幽默諷刺時事</a:t>
            </a:r>
            <a:endParaRPr lang="en-US" altLang="zh-TW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624736" cy="356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220072" y="620688"/>
            <a:ext cx="27494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引讀者共鳴</a:t>
            </a:r>
            <a:endParaRPr lang="en-US" altLang="zh-TW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0" name="直線單箭頭接點 9"/>
          <p:cNvCxnSpPr>
            <a:stCxn id="2" idx="3"/>
            <a:endCxn id="8" idx="1"/>
          </p:cNvCxnSpPr>
          <p:nvPr/>
        </p:nvCxnSpPr>
        <p:spPr>
          <a:xfrm>
            <a:off x="3995936" y="974631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5935" y="1092806"/>
            <a:ext cx="2088232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zh-TW" altLang="en-US" sz="3000" cap="all" spc="2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搞笑詼諧</a:t>
            </a:r>
            <a:endParaRPr lang="en-US" altLang="zh-TW" sz="3000" cap="all" spc="2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0823"/>
            <a:ext cx="2803348" cy="53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「烏龍院 四格漫畫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5960" y="2614846"/>
            <a:ext cx="2088232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+mj-ea"/>
                <a:ea typeface="+mj-ea"/>
              </a:rPr>
              <a:t>畫風誇張</a:t>
            </a:r>
            <a:endParaRPr lang="zh-TW" altLang="en-US" sz="3000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25935" y="4116685"/>
            <a:ext cx="2088232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+mj-ea"/>
                <a:ea typeface="+mj-ea"/>
              </a:rPr>
              <a:t>對比明顯</a:t>
            </a:r>
            <a:endParaRPr lang="zh-TW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93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586250"/>
            <a:ext cx="252028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天馬行空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4048" y="589886"/>
            <a:ext cx="249299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3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角色個性鮮明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157480" cy="35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3" y="1445915"/>
            <a:ext cx="22860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211960" y="188640"/>
            <a:ext cx="0" cy="6192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zh-TW" altLang="en-US" sz="3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三、問卷結果分析</a:t>
            </a:r>
            <a:br>
              <a:rPr lang="zh-TW" altLang="en-US" sz="3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500" dirty="0">
              <a:solidFill>
                <a:schemeClr val="tx1"/>
              </a:solidFill>
            </a:endParaRPr>
          </a:p>
        </p:txBody>
      </p:sp>
      <p:pic>
        <p:nvPicPr>
          <p:cNvPr id="6" name="內容版面配置區 5" descr="11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08520" y="764704"/>
            <a:ext cx="9252520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內容版面配置區 10" descr="未命名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未命名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38"/>
            <a:ext cx="9180512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参●結論</a:t>
            </a:r>
            <a:endParaRPr lang="zh-TW" altLang="en-US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143536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成名因素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各家媒體報導、親友口耳相傳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漫畫周邊電影動畫的出現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看漫畫娛樂之外大快人心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5576664" cy="609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30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敖</a:t>
            </a:r>
            <a:r>
              <a:rPr lang="zh-TW" altLang="en-US" sz="30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幼祥最受歡迎的一套</a:t>
            </a:r>
            <a:r>
              <a:rPr lang="zh-TW" altLang="en-US" sz="30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漫畫</a:t>
            </a:r>
            <a:endParaRPr lang="en-US" altLang="zh-TW" sz="30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烏龍院是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……?</a:t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03648" y="3789040"/>
            <a:ext cx="2664296" cy="5539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3000" dirty="0" smtClean="0">
                <a:latin typeface="+mj-ea"/>
                <a:ea typeface="+mj-ea"/>
              </a:rPr>
              <a:t>曾風靡全台</a:t>
            </a:r>
            <a:endParaRPr lang="zh-TW" altLang="en-US" sz="30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4797152"/>
            <a:ext cx="5184576" cy="5539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3000" dirty="0" smtClean="0">
                <a:latin typeface="+mj-ea"/>
                <a:ea typeface="+mj-ea"/>
              </a:rPr>
              <a:t>熱銷全球逾</a:t>
            </a:r>
            <a:r>
              <a:rPr lang="en-US" altLang="zh-TW" sz="3000" dirty="0" smtClean="0">
                <a:latin typeface="+mj-ea"/>
                <a:ea typeface="+mj-ea"/>
              </a:rPr>
              <a:t>4300</a:t>
            </a:r>
            <a:r>
              <a:rPr lang="zh-TW" altLang="en-US" sz="3000" dirty="0" smtClean="0">
                <a:latin typeface="+mj-ea"/>
                <a:ea typeface="+mj-ea"/>
              </a:rPr>
              <a:t>萬冊</a:t>
            </a:r>
            <a:endParaRPr lang="zh-TW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78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6914" y="1052736"/>
            <a:ext cx="97870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獨樹一幟風格為當時戒嚴時期的沉悶風氣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    帶來改變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當時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中國時報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的高銷售量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 startAt="5"/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因填卷者多為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歲以上民眾，童年時期恰好與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爆紅時間重疊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/>
            <a:endParaRPr lang="zh-TW" altLang="en-US" sz="3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85720" y="260648"/>
            <a:ext cx="9429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肆●引註資料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1214422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蘇惠昭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(2008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12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29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敖幼祥用漫畫點亮生活熱情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網路文字資料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。取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http://www.kingstone.com.tw/publish/publish_detail_2.asp?kind=1&amp;id=783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維基百科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(2016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敖幼祥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網路文字資料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。取自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  <a:hlinkClick r:id="rId2"/>
              </a:rPr>
              <a:t>https://zh.wikipedia.org/wiki/%E6%95%96%E5%B9%BC%E7%A5%A5</a:t>
            </a: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時報悅讀網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(2016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。敖幼祥的烏龍院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網路文字資料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。取自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3"/>
              </a:rPr>
              <a:t>http://www.readingtimes.com.tw/TimesHtml/authors/ao/2010/year.htm</a:t>
            </a: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劉瑤君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(2012)</a:t>
            </a:r>
            <a:r>
              <a:rPr kumimoji="1"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從嘻笑怒罵到社會批判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--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敖幼祥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《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烏龍院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》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系列漫畫的創作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kumimoji="1" lang="zh-TW" altLang="en-US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網路文字資料</a:t>
            </a:r>
            <a:r>
              <a:rPr kumimoji="1"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kumimoji="1" lang="zh-TW" altLang="en-US" sz="20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。取自</a:t>
            </a:r>
            <a:r>
              <a:rPr kumimoji="1"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4"/>
              </a:rPr>
              <a:t>http://student.hlc.edu.tw/action/file/324/20160904093322225.pdf</a:t>
            </a:r>
            <a:endParaRPr kumimoji="1" lang="en-US" altLang="zh-TW" sz="20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+mj-ea"/>
                <a:ea typeface="+mj-ea"/>
              </a:rPr>
              <a:t>黃景智</a:t>
            </a:r>
            <a:r>
              <a:rPr lang="zh-TW" altLang="en-US" sz="2000" dirty="0"/>
              <a:t> </a:t>
            </a:r>
            <a:r>
              <a:rPr lang="en-US" altLang="zh-TW" sz="2000" dirty="0" smtClean="0">
                <a:latin typeface="+mj-ea"/>
                <a:ea typeface="+mj-ea"/>
              </a:rPr>
              <a:t>(2007</a:t>
            </a:r>
            <a:r>
              <a:rPr lang="zh-TW" altLang="en-US" sz="2000" dirty="0" smtClean="0">
                <a:latin typeface="+mj-ea"/>
                <a:ea typeface="+mj-ea"/>
              </a:rPr>
              <a:t>年</a:t>
            </a:r>
            <a:r>
              <a:rPr lang="en-US" altLang="zh-TW" sz="2000" dirty="0" smtClean="0">
                <a:latin typeface="+mj-ea"/>
                <a:ea typeface="+mj-ea"/>
              </a:rPr>
              <a:t>12</a:t>
            </a:r>
            <a:r>
              <a:rPr lang="zh-TW" altLang="en-US" sz="2000" dirty="0" smtClean="0">
                <a:latin typeface="+mj-ea"/>
                <a:ea typeface="+mj-ea"/>
              </a:rPr>
              <a:t>月</a:t>
            </a:r>
            <a:r>
              <a:rPr lang="en-US" altLang="zh-TW" sz="2000" dirty="0" smtClean="0">
                <a:latin typeface="+mj-ea"/>
                <a:ea typeface="+mj-ea"/>
              </a:rPr>
              <a:t>25</a:t>
            </a:r>
            <a:r>
              <a:rPr lang="zh-TW" altLang="en-US" sz="2000" dirty="0">
                <a:latin typeface="+mj-ea"/>
                <a:ea typeface="+mj-ea"/>
              </a:rPr>
              <a:t>日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。</a:t>
            </a:r>
            <a:r>
              <a:rPr lang="en-US" altLang="zh-TW" sz="2000" dirty="0" smtClean="0">
                <a:latin typeface="+mj-ea"/>
                <a:ea typeface="+mj-ea"/>
              </a:rPr>
              <a:t>《</a:t>
            </a:r>
            <a:r>
              <a:rPr lang="zh-TW" altLang="en-US" sz="2000" dirty="0">
                <a:latin typeface="+mj-ea"/>
                <a:ea typeface="+mj-ea"/>
              </a:rPr>
              <a:t>烏龍院</a:t>
            </a:r>
            <a:r>
              <a:rPr lang="en-US" altLang="zh-TW" sz="2000" dirty="0">
                <a:latin typeface="+mj-ea"/>
                <a:ea typeface="+mj-ea"/>
              </a:rPr>
              <a:t>》</a:t>
            </a:r>
            <a:r>
              <a:rPr lang="zh-TW" altLang="en-US" sz="2000" dirty="0">
                <a:latin typeface="+mj-ea"/>
                <a:ea typeface="+mj-ea"/>
              </a:rPr>
              <a:t>四格漫畫之傻兄寶弟</a:t>
            </a:r>
            <a:r>
              <a:rPr lang="en-US" altLang="zh-TW" sz="2000" dirty="0">
                <a:latin typeface="+mj-ea"/>
                <a:ea typeface="+mj-ea"/>
              </a:rPr>
              <a:t>4</a:t>
            </a:r>
            <a:r>
              <a:rPr lang="zh-TW" altLang="en-US" sz="2000" dirty="0" smtClean="0">
                <a:latin typeface="+mj-ea"/>
                <a:ea typeface="+mj-ea"/>
              </a:rPr>
              <a:t> 。取自</a:t>
            </a:r>
            <a:r>
              <a:rPr lang="en-US" altLang="zh-TW" sz="2000" dirty="0">
                <a:latin typeface="+mj-ea"/>
                <a:ea typeface="+mj-ea"/>
              </a:rPr>
              <a:t>http://blog.luohuedu.net/blog/73960</a:t>
            </a:r>
            <a:endParaRPr lang="zh-TW" altLang="en-US" sz="2000" dirty="0">
              <a:latin typeface="+mj-ea"/>
              <a:ea typeface="+mj-ea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1284" y="188640"/>
            <a:ext cx="896448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范振和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(2014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24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敖幼祥推「苦刮堂」漫畫畫出選舉怪象</a:t>
            </a:r>
            <a:r>
              <a:rPr kumimoji="1" lang="zh-TW" altLang="en-US" sz="25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。聯合語音網。</a:t>
            </a:r>
            <a:r>
              <a:rPr kumimoji="1" lang="zh-TW" altLang="en-US" sz="25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取自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https://video.udn.com/news/236420</a:t>
            </a: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敖幼祥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(2011)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烏龍院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:20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年典藏紀念版。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台北市，時報出版。</a:t>
            </a:r>
            <a:endParaRPr kumimoji="1" lang="zh-TW" altLang="en-US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敖幼祥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(2009)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烏龍院前傳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肆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台北市，時報出版。</a:t>
            </a:r>
            <a:endParaRPr kumimoji="1" lang="zh-TW" altLang="en-US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敖幼祥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(2011)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活寶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(18)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台北市，時報出版。</a:t>
            </a:r>
            <a:endParaRPr kumimoji="1" lang="zh-TW" altLang="en-US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維基百科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(2016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敖幼祥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網路文字資料</a:t>
            </a:r>
            <a:r>
              <a:rPr kumimoji="1" lang="en-US" altLang="zh-TW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。取自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新細明體" pitchFamily="18" charset="-120"/>
                <a:hlinkClick r:id="rId3"/>
              </a:rPr>
              <a:t>https://zh.wikipedia.org/wiki/%E6%95%96%E5%B9%BC%E7%A5%A5</a:t>
            </a: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胡忻慧、何雁婷、張芷芸、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徐敬惀</a:t>
            </a:r>
            <a:r>
              <a:rPr kumimoji="1"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(2014)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kumimoji="1" lang="zh-TW" altLang="en-US" sz="25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敖幼祥的漫畫人生</a:t>
            </a:r>
            <a:r>
              <a:rPr kumimoji="1" lang="zh-TW" altLang="en-US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。花蓮縣網路小論文得獎作品，未出版。</a:t>
            </a: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5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500" dirty="0" smtClean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報告完畢，感謝各位的聆聽</a:t>
            </a:r>
            <a:b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755392" cy="28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73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28794" y="1142984"/>
            <a:ext cx="58579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壹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一、研究動機與目的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二、研究方法與架構</a:t>
            </a:r>
          </a:p>
          <a:p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一、研究動機與目的─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研究動機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503920" cy="4542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敖幼祥老師目前定居花蓮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◎他曾因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爆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紅，至今仍受歡迎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◎曾閱讀過並喜愛敖老師的作品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233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262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一、研究動機與目的─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研究目的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560" y="206084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◎探討出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系列的成名因素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◎分析出「敖式風格」的特徵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◎更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了解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敖老師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24936" cy="175260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藉問卷調查方式，了解花蓮地區民眾看過敖老師作品的比例、最喜愛的作品等等</a:t>
            </a:r>
            <a:endParaRPr lang="en-US" altLang="zh-TW" sz="32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TW" sz="32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經調查得知民眾最喜歡的作品是</a:t>
            </a:r>
            <a:r>
              <a:rPr lang="en-US" altLang="zh-TW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烏龍院</a:t>
            </a:r>
            <a:r>
              <a:rPr lang="en-US" altLang="zh-TW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2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系列，</a:t>
            </a:r>
            <a:r>
              <a:rPr lang="zh-TW" altLang="en-US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結合二手資料分析出原因</a:t>
            </a:r>
            <a:endParaRPr lang="en-US" altLang="zh-TW" sz="32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32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3200" b="0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二、研究方法與架構－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研究方法 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0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31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57158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二、研究方法與架構－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研究架構圖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專題心智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072362" cy="489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908720"/>
            <a:ext cx="6858048" cy="1000132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貳●正文</a:t>
            </a:r>
            <a:r>
              <a:rPr lang="zh-TW" altLang="en-US" sz="4400" dirty="0" smtClean="0">
                <a:solidFill>
                  <a:schemeClr val="tx1"/>
                </a:solidFill>
              </a:rPr>
              <a:t/>
            </a:r>
            <a:br>
              <a:rPr lang="zh-TW" altLang="en-US" sz="4400" dirty="0" smtClean="0">
                <a:solidFill>
                  <a:schemeClr val="tx1"/>
                </a:solidFill>
              </a:rPr>
            </a:br>
            <a:endParaRPr lang="zh-TW" altLang="en-US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700807"/>
            <a:ext cx="6000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一、敖幼祥的簡介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二、漫畫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風格介紹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三、問卷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結果分析</a:t>
            </a:r>
          </a:p>
          <a:p>
            <a:endParaRPr lang="zh-TW" altLang="en-US" sz="3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42976" y="285728"/>
            <a:ext cx="67151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一、敖幼祥的簡介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71538" y="1285860"/>
            <a:ext cx="75724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endParaRPr lang="en-US" altLang="zh-TW" sz="3000" dirty="0" smtClean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402106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630</TotalTime>
  <Words>728</Words>
  <Application>Microsoft Office PowerPoint</Application>
  <PresentationFormat>如螢幕大小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市鎮</vt:lpstr>
      <vt:lpstr> </vt:lpstr>
      <vt:lpstr>烏龍院是……? </vt:lpstr>
      <vt:lpstr>PowerPoint 簡報</vt:lpstr>
      <vt:lpstr>一、研究動機與目的─研究動機 </vt:lpstr>
      <vt:lpstr>一、研究動機與目的─研究目的</vt:lpstr>
      <vt:lpstr>二、研究方法與架構－研究方法  </vt:lpstr>
      <vt:lpstr>PowerPoint 簡報</vt:lpstr>
      <vt:lpstr>貳●正文 </vt:lpstr>
      <vt:lpstr>PowerPoint 簡報</vt:lpstr>
      <vt:lpstr>(二)獲獎與著作 </vt:lpstr>
      <vt:lpstr>PowerPoint 簡報</vt:lpstr>
      <vt:lpstr>PowerPoint 簡報</vt:lpstr>
      <vt:lpstr>PowerPoint 簡報</vt:lpstr>
      <vt:lpstr>PowerPoint 簡報</vt:lpstr>
      <vt:lpstr>三、問卷結果分析 </vt:lpstr>
      <vt:lpstr>PowerPoint 簡報</vt:lpstr>
      <vt:lpstr>PowerPoint 簡報</vt:lpstr>
      <vt:lpstr>PowerPoint 簡報</vt:lpstr>
      <vt:lpstr>参●結論</vt:lpstr>
      <vt:lpstr>PowerPoint 簡報</vt:lpstr>
      <vt:lpstr>PowerPoint 簡報</vt:lpstr>
      <vt:lpstr>PowerPoint 簡報</vt:lpstr>
      <vt:lpstr>報告完畢，感謝各位的聆聽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烏龍惹人愛-敖幼祥《烏龍院》成名之因素探討</dc:title>
  <dc:creator>user</dc:creator>
  <cp:lastModifiedBy>Windows 使用者</cp:lastModifiedBy>
  <cp:revision>87</cp:revision>
  <dcterms:created xsi:type="dcterms:W3CDTF">2016-10-17T07:24:42Z</dcterms:created>
  <dcterms:modified xsi:type="dcterms:W3CDTF">2016-10-31T13:40:09Z</dcterms:modified>
</cp:coreProperties>
</file>