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17"/>
  </p:notesMasterIdLst>
  <p:sldIdLst>
    <p:sldId id="256" r:id="rId2"/>
    <p:sldId id="260" r:id="rId3"/>
    <p:sldId id="257" r:id="rId4"/>
    <p:sldId id="258" r:id="rId5"/>
    <p:sldId id="259" r:id="rId6"/>
    <p:sldId id="261" r:id="rId7"/>
    <p:sldId id="269" r:id="rId8"/>
    <p:sldId id="262" r:id="rId9"/>
    <p:sldId id="263" r:id="rId10"/>
    <p:sldId id="264" r:id="rId11"/>
    <p:sldId id="270" r:id="rId12"/>
    <p:sldId id="265" r:id="rId13"/>
    <p:sldId id="267" r:id="rId14"/>
    <p:sldId id="271" r:id="rId15"/>
    <p:sldId id="268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C07C2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1" autoAdjust="0"/>
    <p:restoredTop sz="94660"/>
  </p:normalViewPr>
  <p:slideViewPr>
    <p:cSldViewPr>
      <p:cViewPr>
        <p:scale>
          <a:sx n="56" d="100"/>
          <a:sy n="56" d="100"/>
        </p:scale>
        <p:origin x="-147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21478;&#19968;&#32114;&#36681;&#27231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F:\&#21478;&#19968;&#32114;&#36681;&#27231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21478;&#19968;&#32114;&#36681;&#27231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21478;&#19968;&#32114;&#36681;&#27231;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&#21478;&#19968;&#32114;&#36681;&#27231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21478;&#19968;&#32114;&#36681;&#27231;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21478;&#19968;&#32114;&#36681;&#27231;.xlsx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1478;&#19968;&#32114;&#36681;&#2723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altLang="zh-TW" sz="1600" dirty="0"/>
              <a:t>Q13</a:t>
            </a:r>
            <a:r>
              <a:rPr lang="zh-TW" altLang="en-US" sz="1600" dirty="0"/>
              <a:t>您覺得離婚的意義是什麼？</a:t>
            </a:r>
          </a:p>
        </c:rich>
      </c:tx>
      <c:layout>
        <c:manualLayout>
          <c:xMode val="edge"/>
          <c:yMode val="edge"/>
          <c:x val="0.15283103385070154"/>
          <c:y val="6.412979573652798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1408969487725733"/>
          <c:y val="0.47646910607799775"/>
          <c:w val="0.79719688321896232"/>
          <c:h val="0.47923708853040087"/>
        </c:manualLayout>
      </c:layout>
      <c:pie3DChart>
        <c:varyColors val="1"/>
        <c:ser>
          <c:idx val="0"/>
          <c:order val="0"/>
          <c:tx>
            <c:strRef>
              <c:f>'Q13'!$H$4</c:f>
              <c:strCache>
                <c:ptCount val="1"/>
                <c:pt idx="0">
                  <c:v>人數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'Q13'!$G$5:$G$9</c:f>
              <c:strCache>
                <c:ptCount val="5"/>
                <c:pt idx="0">
                  <c:v>家庭的破碎  </c:v>
                </c:pt>
                <c:pt idx="1">
                  <c:v>邁向自由   </c:v>
                </c:pt>
                <c:pt idx="2">
                  <c:v>開創人生第二春</c:v>
                </c:pt>
                <c:pt idx="3">
                  <c:v>  一個經驗和過程     </c:v>
                </c:pt>
                <c:pt idx="4">
                  <c:v>結束一段不好的關係</c:v>
                </c:pt>
              </c:strCache>
            </c:strRef>
          </c:cat>
          <c:val>
            <c:numRef>
              <c:f>'Q13'!$H$5:$H$9</c:f>
              <c:numCache>
                <c:formatCode>General</c:formatCode>
                <c:ptCount val="5"/>
                <c:pt idx="0">
                  <c:v>50</c:v>
                </c:pt>
                <c:pt idx="1">
                  <c:v>45</c:v>
                </c:pt>
                <c:pt idx="2">
                  <c:v>31</c:v>
                </c:pt>
                <c:pt idx="3">
                  <c:v>99</c:v>
                </c:pt>
                <c:pt idx="4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15-4222-BD00-47C84A165551}"/>
            </c:ext>
          </c:extLst>
        </c:ser>
        <c:ser>
          <c:idx val="1"/>
          <c:order val="1"/>
          <c:tx>
            <c:strRef>
              <c:f>'Q13'!$I$4</c:f>
              <c:strCache>
                <c:ptCount val="1"/>
                <c:pt idx="0">
                  <c:v>總數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'Q13'!$G$5:$G$9</c:f>
              <c:strCache>
                <c:ptCount val="5"/>
                <c:pt idx="0">
                  <c:v>家庭的破碎  </c:v>
                </c:pt>
                <c:pt idx="1">
                  <c:v>邁向自由   </c:v>
                </c:pt>
                <c:pt idx="2">
                  <c:v>開創人生第二春</c:v>
                </c:pt>
                <c:pt idx="3">
                  <c:v>  一個經驗和過程     </c:v>
                </c:pt>
                <c:pt idx="4">
                  <c:v>結束一段不好的關係</c:v>
                </c:pt>
              </c:strCache>
            </c:strRef>
          </c:cat>
          <c:val>
            <c:numRef>
              <c:f>'Q13'!$I$5:$I$9</c:f>
              <c:numCache>
                <c:formatCode>General</c:formatCode>
                <c:ptCount val="5"/>
                <c:pt idx="0">
                  <c:v>182</c:v>
                </c:pt>
                <c:pt idx="1">
                  <c:v>182</c:v>
                </c:pt>
                <c:pt idx="2">
                  <c:v>182</c:v>
                </c:pt>
                <c:pt idx="3">
                  <c:v>182</c:v>
                </c:pt>
                <c:pt idx="4">
                  <c:v>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D15-4222-BD00-47C84A165551}"/>
            </c:ext>
          </c:extLst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"/>
          <c:y val="0.19702490575591847"/>
          <c:w val="1"/>
          <c:h val="0.19350284892828926"/>
        </c:manualLayout>
      </c:layout>
    </c:legend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altLang="zh-TW" sz="1600" dirty="0"/>
              <a:t>Q2</a:t>
            </a:r>
            <a:r>
              <a:rPr lang="zh-TW" altLang="en-US" sz="1600" dirty="0"/>
              <a:t> 您覺得哪些下列選</a:t>
            </a:r>
            <a:endParaRPr lang="en-US" altLang="zh-TW" sz="1600" dirty="0"/>
          </a:p>
          <a:p>
            <a:pPr>
              <a:defRPr/>
            </a:pPr>
            <a:r>
              <a:rPr lang="zh-TW" altLang="en-US" sz="1600" dirty="0"/>
              <a:t>項係造成離婚的因素？</a:t>
            </a:r>
          </a:p>
        </c:rich>
      </c:tx>
      <c:layout>
        <c:manualLayout>
          <c:xMode val="edge"/>
          <c:yMode val="edge"/>
          <c:x val="5.8304916609833515E-2"/>
          <c:y val="5.8647841433613905E-4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4.3359239659655803E-2"/>
          <c:y val="0.20189836184270177"/>
          <c:w val="0.95664077343867715"/>
          <c:h val="0.39089273229492894"/>
        </c:manualLayout>
      </c:layout>
      <c:bar3DChart>
        <c:barDir val="col"/>
        <c:grouping val="clustered"/>
        <c:ser>
          <c:idx val="0"/>
          <c:order val="0"/>
          <c:tx>
            <c:strRef>
              <c:f>'Q2'!$G$25</c:f>
              <c:strCache>
                <c:ptCount val="1"/>
                <c:pt idx="0">
                  <c:v>人數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'Q2'!$F$26:$F$34</c:f>
              <c:strCache>
                <c:ptCount val="9"/>
                <c:pt idx="0">
                  <c:v>對方不關心小孩</c:v>
                </c:pt>
                <c:pt idx="1">
                  <c:v>對方不關心家庭</c:v>
                </c:pt>
                <c:pt idx="2">
                  <c:v>財務問題 </c:v>
                </c:pt>
                <c:pt idx="3">
                  <c:v>身理壓力</c:v>
                </c:pt>
                <c:pt idx="4">
                  <c:v>心理壓力</c:v>
                </c:pt>
                <c:pt idx="5">
                  <c:v>外遇</c:v>
                </c:pt>
                <c:pt idx="6">
                  <c:v>婆媳問題</c:v>
                </c:pt>
                <c:pt idx="7">
                  <c:v>其它</c:v>
                </c:pt>
                <c:pt idx="8">
                  <c:v>不清楚</c:v>
                </c:pt>
              </c:strCache>
            </c:strRef>
          </c:cat>
          <c:val>
            <c:numRef>
              <c:f>'Q2'!$G$26:$G$34</c:f>
              <c:numCache>
                <c:formatCode>General</c:formatCode>
                <c:ptCount val="9"/>
                <c:pt idx="0">
                  <c:v>76</c:v>
                </c:pt>
                <c:pt idx="1">
                  <c:v>112</c:v>
                </c:pt>
                <c:pt idx="2">
                  <c:v>109</c:v>
                </c:pt>
                <c:pt idx="3">
                  <c:v>63</c:v>
                </c:pt>
                <c:pt idx="4">
                  <c:v>81</c:v>
                </c:pt>
                <c:pt idx="5">
                  <c:v>120</c:v>
                </c:pt>
                <c:pt idx="6">
                  <c:v>88</c:v>
                </c:pt>
                <c:pt idx="7">
                  <c:v>8</c:v>
                </c:pt>
                <c:pt idx="8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50-4BD3-A4BD-52C7C5B78E8A}"/>
            </c:ext>
          </c:extLst>
        </c:ser>
        <c:ser>
          <c:idx val="1"/>
          <c:order val="1"/>
          <c:tx>
            <c:strRef>
              <c:f>'Q2'!$H$25</c:f>
              <c:strCache>
                <c:ptCount val="1"/>
                <c:pt idx="0">
                  <c:v>總數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'Q2'!$F$26:$F$34</c:f>
              <c:strCache>
                <c:ptCount val="9"/>
                <c:pt idx="0">
                  <c:v>對方不關心小孩</c:v>
                </c:pt>
                <c:pt idx="1">
                  <c:v>對方不關心家庭</c:v>
                </c:pt>
                <c:pt idx="2">
                  <c:v>財務問題 </c:v>
                </c:pt>
                <c:pt idx="3">
                  <c:v>身理壓力</c:v>
                </c:pt>
                <c:pt idx="4">
                  <c:v>心理壓力</c:v>
                </c:pt>
                <c:pt idx="5">
                  <c:v>外遇</c:v>
                </c:pt>
                <c:pt idx="6">
                  <c:v>婆媳問題</c:v>
                </c:pt>
                <c:pt idx="7">
                  <c:v>其它</c:v>
                </c:pt>
                <c:pt idx="8">
                  <c:v>不清楚</c:v>
                </c:pt>
              </c:strCache>
            </c:strRef>
          </c:cat>
          <c:val>
            <c:numRef>
              <c:f>'Q2'!$H$26:$H$34</c:f>
              <c:numCache>
                <c:formatCode>General</c:formatCode>
                <c:ptCount val="9"/>
                <c:pt idx="0">
                  <c:v>182</c:v>
                </c:pt>
                <c:pt idx="1">
                  <c:v>182</c:v>
                </c:pt>
                <c:pt idx="2">
                  <c:v>182</c:v>
                </c:pt>
                <c:pt idx="3">
                  <c:v>182</c:v>
                </c:pt>
                <c:pt idx="4">
                  <c:v>182</c:v>
                </c:pt>
                <c:pt idx="5">
                  <c:v>182</c:v>
                </c:pt>
                <c:pt idx="6">
                  <c:v>182</c:v>
                </c:pt>
                <c:pt idx="7">
                  <c:v>182</c:v>
                </c:pt>
                <c:pt idx="8">
                  <c:v>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50-4BD3-A4BD-52C7C5B78E8A}"/>
            </c:ext>
          </c:extLst>
        </c:ser>
        <c:dLbls>
          <c:showVal val="1"/>
        </c:dLbls>
        <c:shape val="box"/>
        <c:axId val="38897536"/>
        <c:axId val="38899072"/>
        <c:axId val="0"/>
      </c:bar3DChart>
      <c:catAx>
        <c:axId val="38897536"/>
        <c:scaling>
          <c:orientation val="minMax"/>
        </c:scaling>
        <c:delete val="1"/>
        <c:axPos val="b"/>
        <c:numFmt formatCode="General" sourceLinked="0"/>
        <c:majorTickMark val="none"/>
        <c:tickLblPos val="none"/>
        <c:crossAx val="38899072"/>
        <c:crosses val="autoZero"/>
        <c:auto val="1"/>
        <c:lblAlgn val="ctr"/>
        <c:lblOffset val="100"/>
      </c:catAx>
      <c:valAx>
        <c:axId val="38899072"/>
        <c:scaling>
          <c:orientation val="minMax"/>
        </c:scaling>
        <c:delete val="1"/>
        <c:axPos val="l"/>
        <c:numFmt formatCode="General" sourceLinked="1"/>
        <c:tickLblPos val="none"/>
        <c:crossAx val="388975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2975482977919925"/>
          <c:y val="1.577845888962278E-2"/>
          <c:w val="0.1671878675611447"/>
          <c:h val="0.16542780173213606"/>
        </c:manualLayout>
      </c:layout>
    </c:legend>
    <c:plotVisOnly val="1"/>
    <c:dispBlanksAs val="gap"/>
  </c:chart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/>
            </a:pPr>
            <a:r>
              <a:rPr lang="en-US" altLang="zh-TW" sz="2000" dirty="0"/>
              <a:t>Q9</a:t>
            </a:r>
            <a:r>
              <a:rPr lang="zh-TW" altLang="en-US" sz="2000" dirty="0"/>
              <a:t>請問您覺得離婚會對其子女造成影響嗎</a:t>
            </a:r>
            <a:r>
              <a:rPr lang="en-US" altLang="zh-TW" sz="2000" dirty="0"/>
              <a:t>? </a:t>
            </a:r>
            <a:endParaRPr lang="zh-TW" altLang="en-US" sz="2000" dirty="0"/>
          </a:p>
        </c:rich>
      </c:tx>
      <c:layout>
        <c:manualLayout>
          <c:xMode val="edge"/>
          <c:yMode val="edge"/>
          <c:x val="8.6787082623094994E-2"/>
          <c:y val="4.770534755397549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7848236236855061"/>
          <c:y val="0.40929806110616729"/>
          <c:w val="0.6787941311988035"/>
          <c:h val="0.53884415784698048"/>
        </c:manualLayout>
      </c:layout>
      <c:pie3DChart>
        <c:varyColors val="1"/>
        <c:ser>
          <c:idx val="0"/>
          <c:order val="0"/>
          <c:tx>
            <c:strRef>
              <c:f>'Q9'!$G$5</c:f>
              <c:strCache>
                <c:ptCount val="1"/>
                <c:pt idx="0">
                  <c:v>人數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'Q9'!$F$6:$F$8</c:f>
              <c:strCache>
                <c:ptCount val="3"/>
                <c:pt idx="0">
                  <c:v>未填答</c:v>
                </c:pt>
                <c:pt idx="1">
                  <c:v>是</c:v>
                </c:pt>
                <c:pt idx="2">
                  <c:v>否</c:v>
                </c:pt>
              </c:strCache>
            </c:strRef>
          </c:cat>
          <c:val>
            <c:numRef>
              <c:f>'Q9'!$G$6:$G$8</c:f>
              <c:numCache>
                <c:formatCode>General</c:formatCode>
                <c:ptCount val="3"/>
                <c:pt idx="0">
                  <c:v>3</c:v>
                </c:pt>
                <c:pt idx="1">
                  <c:v>143</c:v>
                </c:pt>
                <c:pt idx="2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31-47F0-B7B4-AF9F0C29DE0F}"/>
            </c:ext>
          </c:extLst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4.2846759936688988E-2"/>
          <c:y val="0.38269679765589426"/>
          <c:w val="0.21452820533412276"/>
          <c:h val="0.43900985198707454"/>
        </c:manualLayout>
      </c:layout>
    </c:legend>
    <c:plotVisOnly val="1"/>
    <c:dispBlanksAs val="zero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i="0" dirty="0"/>
              <a:t>Q7</a:t>
            </a:r>
            <a:r>
              <a:rPr lang="zh-TW" sz="2000" i="0" dirty="0"/>
              <a:t>您認為生小孩是否</a:t>
            </a:r>
            <a:endParaRPr lang="en-US" sz="2000" i="0" dirty="0"/>
          </a:p>
          <a:p>
            <a:pPr>
              <a:defRPr/>
            </a:pPr>
            <a:r>
              <a:rPr lang="zh-TW" sz="2000" i="0" dirty="0"/>
              <a:t>可避免離婚的發生</a:t>
            </a:r>
            <a:r>
              <a:rPr lang="en-US" sz="2000" i="0" dirty="0"/>
              <a:t>?</a:t>
            </a:r>
            <a:endParaRPr lang="zh-TW" sz="2000" i="0" dirty="0"/>
          </a:p>
        </c:rich>
      </c:tx>
      <c:layout>
        <c:manualLayout>
          <c:xMode val="edge"/>
          <c:yMode val="edge"/>
          <c:x val="0.20732886297346065"/>
          <c:y val="3.062894028340723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0504501451887744"/>
          <c:y val="0.45650351138540124"/>
          <c:w val="0.79033773886525516"/>
          <c:h val="0.51978676314109373"/>
        </c:manualLayout>
      </c:layout>
      <c:pie3DChart>
        <c:varyColors val="1"/>
        <c:ser>
          <c:idx val="0"/>
          <c:order val="0"/>
          <c:tx>
            <c:strRef>
              <c:f>'Q7'!$I$3</c:f>
              <c:strCache>
                <c:ptCount val="1"/>
                <c:pt idx="0">
                  <c:v>人數</c:v>
                </c:pt>
              </c:strCache>
            </c:strRef>
          </c:tx>
          <c:dLbls>
            <c:dLbl>
              <c:idx val="0"/>
              <c:layout>
                <c:manualLayout>
                  <c:x val="-1.9781193216232781E-2"/>
                  <c:y val="1.6852623879948559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23A-409B-95E4-6521EEFB8514}"/>
                </c:ext>
              </c:extLst>
            </c:dLbl>
            <c:spPr>
              <a:noFill/>
              <a:ln>
                <a:noFill/>
              </a:ln>
              <a:effectLst/>
            </c:spPr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'Q7'!$H$4:$H$6</c:f>
              <c:strCache>
                <c:ptCount val="3"/>
                <c:pt idx="0">
                  <c:v>未填答</c:v>
                </c:pt>
                <c:pt idx="1">
                  <c:v>是</c:v>
                </c:pt>
                <c:pt idx="2">
                  <c:v>不是</c:v>
                </c:pt>
              </c:strCache>
            </c:strRef>
          </c:cat>
          <c:val>
            <c:numRef>
              <c:f>'Q7'!$I$4:$I$6</c:f>
              <c:numCache>
                <c:formatCode>General</c:formatCode>
                <c:ptCount val="3"/>
                <c:pt idx="0">
                  <c:v>3</c:v>
                </c:pt>
                <c:pt idx="1">
                  <c:v>27</c:v>
                </c:pt>
                <c:pt idx="2">
                  <c:v>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3A-409B-95E4-6521EEFB8514}"/>
            </c:ext>
          </c:extLst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1.8468986463469041E-2"/>
          <c:y val="0.27394339221110875"/>
          <c:w val="0.24086480294654364"/>
          <c:h val="0.53571496595311296"/>
        </c:manualLayout>
      </c:layout>
    </c:legend>
    <c:plotVisOnly val="1"/>
    <c:dispBlanksAs val="zero"/>
  </c:chart>
  <c:txPr>
    <a:bodyPr/>
    <a:lstStyle/>
    <a:p>
      <a:pPr>
        <a:defRPr i="1"/>
      </a:pPr>
      <a:endParaRPr lang="zh-TW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/>
            </a:pPr>
            <a:r>
              <a:rPr lang="en-US" altLang="zh-TW" sz="1200"/>
              <a:t>Q10</a:t>
            </a:r>
            <a:r>
              <a:rPr lang="zh-TW" altLang="en-US" sz="1200"/>
              <a:t>承上題</a:t>
            </a:r>
            <a:r>
              <a:rPr lang="en-US" altLang="zh-TW" sz="1200"/>
              <a:t>(Q9)</a:t>
            </a:r>
            <a:r>
              <a:rPr lang="zh-TW" altLang="en-US" sz="1200"/>
              <a:t>，為什麼</a:t>
            </a:r>
            <a:r>
              <a:rPr lang="en-US" altLang="zh-TW" sz="1200"/>
              <a:t>?</a:t>
            </a:r>
            <a:endParaRPr lang="zh-TW" altLang="en-US" sz="1200"/>
          </a:p>
        </c:rich>
      </c:tx>
      <c:layout>
        <c:manualLayout>
          <c:xMode val="edge"/>
          <c:yMode val="edge"/>
          <c:x val="7.9497060074194714E-2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2.6070763500931207E-2"/>
          <c:y val="0.13707718828722912"/>
          <c:w val="0.91649049455839804"/>
          <c:h val="0.4047678573412764"/>
        </c:manualLayout>
      </c:layout>
      <c:bar3DChart>
        <c:barDir val="col"/>
        <c:grouping val="clustered"/>
        <c:ser>
          <c:idx val="0"/>
          <c:order val="0"/>
          <c:tx>
            <c:strRef>
              <c:f>'Q10'!$J$21</c:f>
              <c:strCache>
                <c:ptCount val="1"/>
                <c:pt idx="0">
                  <c:v>人數</c:v>
                </c:pt>
              </c:strCache>
            </c:strRef>
          </c:tx>
          <c:cat>
            <c:strRef>
              <c:f>'Q10'!$I$22:$I$33</c:f>
              <c:strCache>
                <c:ptCount val="12"/>
                <c:pt idx="0">
                  <c:v>課業成績退步</c:v>
                </c:pt>
                <c:pt idx="1">
                  <c:v>人際關係 </c:v>
                </c:pt>
                <c:pt idx="2">
                  <c:v>對結婚反感</c:v>
                </c:pt>
                <c:pt idx="3">
                  <c:v>造成心理陰影 </c:v>
                </c:pt>
                <c:pt idx="4">
                  <c:v>自閉</c:v>
                </c:pt>
                <c:pt idx="5">
                  <c:v>自卑 </c:v>
                </c:pt>
                <c:pt idx="6">
                  <c:v>自責</c:v>
                </c:pt>
                <c:pt idx="7">
                  <c:v>焦慮</c:v>
                </c:pt>
                <c:pt idx="8">
                  <c:v>抑鬱</c:v>
                </c:pt>
                <c:pt idx="9">
                  <c:v>妒忌</c:v>
                </c:pt>
                <c:pt idx="10">
                  <c:v>叛逆</c:v>
                </c:pt>
                <c:pt idx="11">
                  <c:v>其它</c:v>
                </c:pt>
              </c:strCache>
            </c:strRef>
          </c:cat>
          <c:val>
            <c:numRef>
              <c:f>'Q10'!$J$22:$J$33</c:f>
              <c:numCache>
                <c:formatCode>General</c:formatCode>
                <c:ptCount val="12"/>
                <c:pt idx="0">
                  <c:v>26</c:v>
                </c:pt>
                <c:pt idx="1">
                  <c:v>58</c:v>
                </c:pt>
                <c:pt idx="2">
                  <c:v>52</c:v>
                </c:pt>
                <c:pt idx="3">
                  <c:v>103</c:v>
                </c:pt>
                <c:pt idx="4">
                  <c:v>42</c:v>
                </c:pt>
                <c:pt idx="5">
                  <c:v>56</c:v>
                </c:pt>
                <c:pt idx="6">
                  <c:v>37</c:v>
                </c:pt>
                <c:pt idx="7">
                  <c:v>43</c:v>
                </c:pt>
                <c:pt idx="8">
                  <c:v>37</c:v>
                </c:pt>
                <c:pt idx="9">
                  <c:v>32</c:v>
                </c:pt>
                <c:pt idx="10">
                  <c:v>58</c:v>
                </c:pt>
                <c:pt idx="11">
                  <c:v>2</c:v>
                </c:pt>
              </c:numCache>
            </c:numRef>
          </c:val>
        </c:ser>
        <c:ser>
          <c:idx val="1"/>
          <c:order val="1"/>
          <c:tx>
            <c:strRef>
              <c:f>'Q10'!$K$21</c:f>
              <c:strCache>
                <c:ptCount val="1"/>
                <c:pt idx="0">
                  <c:v>總數</c:v>
                </c:pt>
              </c:strCache>
            </c:strRef>
          </c:tx>
          <c:cat>
            <c:strRef>
              <c:f>'Q10'!$I$22:$I$33</c:f>
              <c:strCache>
                <c:ptCount val="12"/>
                <c:pt idx="0">
                  <c:v>課業成績退步</c:v>
                </c:pt>
                <c:pt idx="1">
                  <c:v>人際關係 </c:v>
                </c:pt>
                <c:pt idx="2">
                  <c:v>對結婚反感</c:v>
                </c:pt>
                <c:pt idx="3">
                  <c:v>造成心理陰影 </c:v>
                </c:pt>
                <c:pt idx="4">
                  <c:v>自閉</c:v>
                </c:pt>
                <c:pt idx="5">
                  <c:v>自卑 </c:v>
                </c:pt>
                <c:pt idx="6">
                  <c:v>自責</c:v>
                </c:pt>
                <c:pt idx="7">
                  <c:v>焦慮</c:v>
                </c:pt>
                <c:pt idx="8">
                  <c:v>抑鬱</c:v>
                </c:pt>
                <c:pt idx="9">
                  <c:v>妒忌</c:v>
                </c:pt>
                <c:pt idx="10">
                  <c:v>叛逆</c:v>
                </c:pt>
                <c:pt idx="11">
                  <c:v>其它</c:v>
                </c:pt>
              </c:strCache>
            </c:strRef>
          </c:cat>
          <c:val>
            <c:numRef>
              <c:f>'Q10'!$K$22:$K$33</c:f>
              <c:numCache>
                <c:formatCode>General</c:formatCode>
                <c:ptCount val="12"/>
                <c:pt idx="0">
                  <c:v>143</c:v>
                </c:pt>
                <c:pt idx="1">
                  <c:v>143</c:v>
                </c:pt>
                <c:pt idx="2">
                  <c:v>143</c:v>
                </c:pt>
                <c:pt idx="3">
                  <c:v>143</c:v>
                </c:pt>
                <c:pt idx="4">
                  <c:v>143</c:v>
                </c:pt>
                <c:pt idx="5">
                  <c:v>143</c:v>
                </c:pt>
                <c:pt idx="6">
                  <c:v>143</c:v>
                </c:pt>
                <c:pt idx="7">
                  <c:v>143</c:v>
                </c:pt>
                <c:pt idx="8">
                  <c:v>143</c:v>
                </c:pt>
                <c:pt idx="9">
                  <c:v>143</c:v>
                </c:pt>
                <c:pt idx="10">
                  <c:v>143</c:v>
                </c:pt>
                <c:pt idx="11">
                  <c:v>143</c:v>
                </c:pt>
              </c:numCache>
            </c:numRef>
          </c:val>
        </c:ser>
        <c:dLbls>
          <c:showVal val="1"/>
        </c:dLbls>
        <c:shape val="box"/>
        <c:axId val="39160064"/>
        <c:axId val="39174144"/>
        <c:axId val="0"/>
      </c:bar3DChart>
      <c:catAx>
        <c:axId val="39160064"/>
        <c:scaling>
          <c:orientation val="minMax"/>
        </c:scaling>
        <c:delete val="1"/>
        <c:axPos val="b"/>
        <c:majorTickMark val="none"/>
        <c:tickLblPos val="none"/>
        <c:crossAx val="39174144"/>
        <c:crosses val="autoZero"/>
        <c:auto val="1"/>
        <c:lblAlgn val="ctr"/>
        <c:lblOffset val="100"/>
      </c:catAx>
      <c:valAx>
        <c:axId val="39174144"/>
        <c:scaling>
          <c:orientation val="minMax"/>
        </c:scaling>
        <c:delete val="1"/>
        <c:axPos val="l"/>
        <c:numFmt formatCode="General" sourceLinked="1"/>
        <c:tickLblPos val="none"/>
        <c:crossAx val="391600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0882787087511803"/>
          <c:y val="3.1784980365826402E-3"/>
          <c:w val="0.27695626035572513"/>
          <c:h val="9.3451748763963241E-2"/>
        </c:manualLayout>
      </c:layout>
    </c:legend>
    <c:plotVisOnly val="1"/>
    <c:dispBlanksAs val="gap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altLang="zh-TW" sz="1500" dirty="0"/>
              <a:t>Q5</a:t>
            </a:r>
            <a:r>
              <a:rPr lang="zh-TW" altLang="en-US" sz="1500" dirty="0"/>
              <a:t>您認為離婚就是壞事嗎</a:t>
            </a:r>
            <a:r>
              <a:rPr lang="en-US" altLang="zh-TW" sz="1500" dirty="0"/>
              <a:t>? </a:t>
            </a:r>
            <a:endParaRPr lang="zh-TW" altLang="en-US" sz="150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147869069518118"/>
          <c:y val="0.45621377978106892"/>
          <c:w val="0.75996874294946004"/>
          <c:h val="0.50447534473836542"/>
        </c:manualLayout>
      </c:layout>
      <c:pie3DChart>
        <c:varyColors val="1"/>
        <c:ser>
          <c:idx val="0"/>
          <c:order val="0"/>
          <c:tx>
            <c:strRef>
              <c:f>'Q5'!$G$4</c:f>
              <c:strCache>
                <c:ptCount val="1"/>
                <c:pt idx="0">
                  <c:v>人數</c:v>
                </c:pt>
              </c:strCache>
            </c:strRef>
          </c:tx>
          <c:dLbls>
            <c:dLbl>
              <c:idx val="0"/>
              <c:layout>
                <c:manualLayout>
                  <c:x val="-5.0454759390941104E-3"/>
                  <c:y val="-1.7694285467063871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D2-4068-ADBE-60E02B53E6DB}"/>
                </c:ext>
              </c:extLst>
            </c:dLbl>
            <c:spPr>
              <a:noFill/>
              <a:ln>
                <a:noFill/>
              </a:ln>
              <a:effectLst/>
            </c:spPr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'Q5'!$F$5:$F$6</c:f>
              <c:strCache>
                <c:ptCount val="2"/>
                <c:pt idx="0">
                  <c:v>是 </c:v>
                </c:pt>
                <c:pt idx="1">
                  <c:v>不是</c:v>
                </c:pt>
              </c:strCache>
            </c:strRef>
          </c:cat>
          <c:val>
            <c:numRef>
              <c:f>'Q5'!$G$5:$G$6</c:f>
              <c:numCache>
                <c:formatCode>General</c:formatCode>
                <c:ptCount val="2"/>
                <c:pt idx="0">
                  <c:v>16</c:v>
                </c:pt>
                <c:pt idx="1">
                  <c:v>166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3D2-4068-ADBE-60E02B53E6DB}"/>
            </c:ext>
          </c:extLst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9.5242216838971813E-2"/>
          <c:y val="0.18323492087304821"/>
          <c:w val="0.78313729821267508"/>
          <c:h val="0.19005546431118503"/>
        </c:manualLayout>
      </c:layout>
    </c:legend>
    <c:plotVisOnly val="1"/>
    <c:dispBlanksAs val="zero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altLang="zh-TW" sz="1400" dirty="0"/>
              <a:t>Q14</a:t>
            </a:r>
            <a:r>
              <a:rPr lang="zh-TW" altLang="en-US" sz="1400" dirty="0"/>
              <a:t>您認為離婚是</a:t>
            </a:r>
            <a:endParaRPr lang="en-US" altLang="zh-TW" sz="1400" dirty="0"/>
          </a:p>
          <a:p>
            <a:pPr>
              <a:defRPr/>
            </a:pPr>
            <a:r>
              <a:rPr lang="zh-TW" altLang="en-US" sz="1400" dirty="0"/>
              <a:t>一件難事嗎？</a:t>
            </a:r>
            <a:endParaRPr lang="zh-TW" altLang="en-US" sz="1100" dirty="0"/>
          </a:p>
        </c:rich>
      </c:tx>
      <c:layout>
        <c:manualLayout>
          <c:xMode val="edge"/>
          <c:yMode val="edge"/>
          <c:x val="3.777032696135893E-2"/>
          <c:y val="2.020708817980808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5941535128819862E-2"/>
          <c:y val="0.4134824240352139"/>
          <c:w val="0.85245260828296276"/>
          <c:h val="0.56212810568440963"/>
        </c:manualLayout>
      </c:layout>
      <c:pie3DChart>
        <c:varyColors val="1"/>
        <c:ser>
          <c:idx val="0"/>
          <c:order val="0"/>
          <c:tx>
            <c:strRef>
              <c:f>'Q14'!$H$2</c:f>
              <c:strCache>
                <c:ptCount val="1"/>
                <c:pt idx="0">
                  <c:v>人數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'Q14'!$G$3:$G$5</c:f>
              <c:strCache>
                <c:ptCount val="3"/>
                <c:pt idx="0">
                  <c:v>未填答</c:v>
                </c:pt>
                <c:pt idx="1">
                  <c:v>是</c:v>
                </c:pt>
                <c:pt idx="2">
                  <c:v>否</c:v>
                </c:pt>
              </c:strCache>
            </c:strRef>
          </c:cat>
          <c:val>
            <c:numRef>
              <c:f>'Q14'!$H$3:$H$5</c:f>
              <c:numCache>
                <c:formatCode>General</c:formatCode>
                <c:ptCount val="3"/>
                <c:pt idx="0">
                  <c:v>3</c:v>
                </c:pt>
                <c:pt idx="1">
                  <c:v>94</c:v>
                </c:pt>
                <c:pt idx="2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44-40B2-94B2-886B8F9C25F5}"/>
            </c:ext>
          </c:extLst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4.5791392444131818E-3"/>
          <c:y val="0.27703652709632626"/>
          <c:w val="0.97936496732344325"/>
          <c:h val="0.13638558385293939"/>
        </c:manualLayout>
      </c:layout>
    </c:legend>
    <c:plotVisOnly val="1"/>
    <c:dispBlanksAs val="zero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/>
            </a:pPr>
            <a:r>
              <a:rPr lang="en-US" altLang="zh-TW" sz="1200"/>
              <a:t>Q15</a:t>
            </a:r>
            <a:r>
              <a:rPr lang="zh-TW" altLang="en-US" sz="1200"/>
              <a:t>承上題</a:t>
            </a:r>
            <a:r>
              <a:rPr lang="en-US" altLang="zh-TW" sz="1200"/>
              <a:t>(Q14)</a:t>
            </a:r>
            <a:r>
              <a:rPr lang="zh-TW" altLang="en-US" sz="1200"/>
              <a:t>，為什麼</a:t>
            </a:r>
            <a:r>
              <a:rPr lang="en-US" altLang="zh-TW" sz="1200"/>
              <a:t>?</a:t>
            </a:r>
            <a:endParaRPr lang="zh-TW" altLang="en-US" sz="1200"/>
          </a:p>
        </c:rich>
      </c:tx>
      <c:layout>
        <c:manualLayout>
          <c:xMode val="edge"/>
          <c:yMode val="edge"/>
          <c:x val="2.602986248416421E-2"/>
          <c:y val="2.867976576033745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6.0299841160631612E-2"/>
          <c:y val="0.12513032645112909"/>
          <c:w val="0.87308751454612121"/>
          <c:h val="0.40605085654615725"/>
        </c:manualLayout>
      </c:layout>
      <c:bar3DChart>
        <c:barDir val="col"/>
        <c:grouping val="clustered"/>
        <c:ser>
          <c:idx val="0"/>
          <c:order val="0"/>
          <c:tx>
            <c:strRef>
              <c:f>'Q15'!$J$15</c:f>
              <c:strCache>
                <c:ptCount val="1"/>
                <c:pt idx="0">
                  <c:v>人數</c:v>
                </c:pt>
              </c:strCache>
            </c:strRef>
          </c:tx>
          <c:cat>
            <c:strRef>
              <c:f>'Q15'!$I$16:$I$21</c:f>
              <c:strCache>
                <c:ptCount val="6"/>
                <c:pt idx="0">
                  <c:v>太多法律問題  </c:v>
                </c:pt>
                <c:pt idx="1">
                  <c:v>要雙方同意才行</c:v>
                </c:pt>
                <c:pt idx="2">
                  <c:v>孩子不知道要跟誰</c:v>
                </c:pt>
                <c:pt idx="3">
                  <c:v>外界眼光</c:v>
                </c:pt>
                <c:pt idx="4">
                  <c:v>雙方父母的壓力</c:v>
                </c:pt>
                <c:pt idx="5">
                  <c:v>其它</c:v>
                </c:pt>
              </c:strCache>
            </c:strRef>
          </c:cat>
          <c:val>
            <c:numRef>
              <c:f>'Q15'!$J$16:$J$21</c:f>
              <c:numCache>
                <c:formatCode>General</c:formatCode>
                <c:ptCount val="6"/>
                <c:pt idx="0">
                  <c:v>56</c:v>
                </c:pt>
                <c:pt idx="1">
                  <c:v>57</c:v>
                </c:pt>
                <c:pt idx="2">
                  <c:v>78</c:v>
                </c:pt>
                <c:pt idx="3">
                  <c:v>77</c:v>
                </c:pt>
                <c:pt idx="4">
                  <c:v>61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'Q15'!$K$15</c:f>
              <c:strCache>
                <c:ptCount val="1"/>
                <c:pt idx="0">
                  <c:v>總數</c:v>
                </c:pt>
              </c:strCache>
            </c:strRef>
          </c:tx>
          <c:cat>
            <c:strRef>
              <c:f>'Q15'!$I$16:$I$21</c:f>
              <c:strCache>
                <c:ptCount val="6"/>
                <c:pt idx="0">
                  <c:v>太多法律問題  </c:v>
                </c:pt>
                <c:pt idx="1">
                  <c:v>要雙方同意才行</c:v>
                </c:pt>
                <c:pt idx="2">
                  <c:v>孩子不知道要跟誰</c:v>
                </c:pt>
                <c:pt idx="3">
                  <c:v>外界眼光</c:v>
                </c:pt>
                <c:pt idx="4">
                  <c:v>雙方父母的壓力</c:v>
                </c:pt>
                <c:pt idx="5">
                  <c:v>其它</c:v>
                </c:pt>
              </c:strCache>
            </c:strRef>
          </c:cat>
          <c:val>
            <c:numRef>
              <c:f>'Q15'!$K$16:$K$21</c:f>
              <c:numCache>
                <c:formatCode>General</c:formatCode>
                <c:ptCount val="6"/>
                <c:pt idx="0">
                  <c:v>94</c:v>
                </c:pt>
                <c:pt idx="1">
                  <c:v>94</c:v>
                </c:pt>
                <c:pt idx="2">
                  <c:v>94</c:v>
                </c:pt>
                <c:pt idx="3">
                  <c:v>94</c:v>
                </c:pt>
                <c:pt idx="4">
                  <c:v>94</c:v>
                </c:pt>
                <c:pt idx="5">
                  <c:v>94</c:v>
                </c:pt>
              </c:numCache>
            </c:numRef>
          </c:val>
        </c:ser>
        <c:dLbls>
          <c:showVal val="1"/>
        </c:dLbls>
        <c:shape val="box"/>
        <c:axId val="39350656"/>
        <c:axId val="39352192"/>
        <c:axId val="0"/>
      </c:bar3DChart>
      <c:catAx>
        <c:axId val="39350656"/>
        <c:scaling>
          <c:orientation val="minMax"/>
        </c:scaling>
        <c:delete val="1"/>
        <c:axPos val="b"/>
        <c:majorTickMark val="none"/>
        <c:tickLblPos val="none"/>
        <c:crossAx val="39352192"/>
        <c:crosses val="autoZero"/>
        <c:auto val="1"/>
        <c:lblAlgn val="ctr"/>
        <c:lblOffset val="100"/>
      </c:catAx>
      <c:valAx>
        <c:axId val="39352192"/>
        <c:scaling>
          <c:orientation val="minMax"/>
        </c:scaling>
        <c:delete val="1"/>
        <c:axPos val="l"/>
        <c:numFmt formatCode="General" sourceLinked="1"/>
        <c:tickLblPos val="none"/>
        <c:crossAx val="393506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513073244485218"/>
          <c:y val="3.1141671807153149E-2"/>
          <c:w val="0.34439195100612419"/>
          <c:h val="0.10146997754312972"/>
        </c:manualLayout>
      </c:layout>
    </c:legend>
    <c:plotVisOnly val="1"/>
    <c:dispBlanksAs val="gap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0.05563</cdr:x>
      <cdr:y>0.6</cdr:y>
    </cdr:from>
    <cdr:to>
      <cdr:x>0.96158</cdr:x>
      <cdr:y>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45645" y="2346173"/>
          <a:ext cx="4000529" cy="156409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0.0435</cdr:x>
      <cdr:y>0.5555</cdr:y>
    </cdr:from>
    <cdr:to>
      <cdr:x>0.9352</cdr:x>
      <cdr:y>0.98699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44016" y="1399670"/>
          <a:ext cx="2952328" cy="1087218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10A8-F237-47B0-A4E6-046F0C43B8EE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FB74E-A23D-4247-A8C2-9D3EBE3F55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4255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FB74E-A23D-4247-A8C2-9D3EBE3F550F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2071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2016/11/1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28803"/>
            <a:ext cx="7772400" cy="1285883"/>
          </a:xfrm>
        </p:spPr>
        <p:txBody>
          <a:bodyPr numCol="1">
            <a:normAutofit fontScale="90000"/>
          </a:bodyPr>
          <a:lstStyle/>
          <a:p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2780928"/>
            <a:ext cx="7558087" cy="2571768"/>
          </a:xfrm>
        </p:spPr>
        <p:txBody>
          <a:bodyPr>
            <a:noAutofit/>
          </a:bodyPr>
          <a:lstStyle/>
          <a:p>
            <a:pPr algn="l"/>
            <a:r>
              <a:rPr lang="zh-TW" altLang="en-US" sz="2800" b="1" dirty="0" smtClean="0"/>
              <a:t>作者：</a:t>
            </a:r>
            <a:endParaRPr lang="en-US" altLang="zh-TW" sz="2800" b="1" dirty="0" smtClean="0"/>
          </a:p>
          <a:p>
            <a:pPr algn="l"/>
            <a:r>
              <a:rPr lang="zh-TW" altLang="en-US" sz="2800" b="1" dirty="0" smtClean="0"/>
              <a:t>李旻曦。國風國中。八年</a:t>
            </a:r>
            <a:r>
              <a:rPr lang="en-US" altLang="zh-TW" sz="2800" b="1" dirty="0" smtClean="0"/>
              <a:t>15</a:t>
            </a:r>
            <a:r>
              <a:rPr lang="zh-TW" altLang="en-US" sz="2800" b="1" dirty="0" smtClean="0"/>
              <a:t>班</a:t>
            </a:r>
            <a:endParaRPr lang="en-US" altLang="zh-TW" sz="2800" b="1" dirty="0" smtClean="0"/>
          </a:p>
          <a:p>
            <a:pPr algn="l"/>
            <a:r>
              <a:rPr lang="zh-TW" altLang="en-US" sz="2800" b="1" dirty="0" smtClean="0"/>
              <a:t>林卉庭。國風國中。八年</a:t>
            </a:r>
            <a:r>
              <a:rPr lang="en-US" altLang="zh-TW" sz="2800" b="1" dirty="0" smtClean="0"/>
              <a:t>16</a:t>
            </a:r>
            <a:r>
              <a:rPr lang="zh-TW" altLang="en-US" sz="2800" b="1" dirty="0" smtClean="0"/>
              <a:t>班</a:t>
            </a:r>
            <a:endParaRPr lang="en-US" altLang="zh-TW" sz="2800" b="1" dirty="0" smtClean="0"/>
          </a:p>
          <a:p>
            <a:pPr algn="l"/>
            <a:r>
              <a:rPr lang="zh-TW" altLang="en-US" sz="2800" b="1" dirty="0" smtClean="0"/>
              <a:t>蔡雨蓁。國風國中。八年  </a:t>
            </a:r>
            <a:r>
              <a:rPr lang="en-US" altLang="zh-TW" sz="2800" b="1" dirty="0" smtClean="0"/>
              <a:t>9</a:t>
            </a:r>
            <a:r>
              <a:rPr lang="zh-TW" altLang="en-US" sz="2800" b="1" dirty="0" smtClean="0"/>
              <a:t>班</a:t>
            </a:r>
            <a:endParaRPr lang="en-US" altLang="zh-TW" sz="2800" b="1" dirty="0" smtClean="0"/>
          </a:p>
          <a:p>
            <a:pPr algn="l"/>
            <a:endParaRPr lang="en-US" altLang="zh-TW" sz="2800" b="1" dirty="0" smtClean="0"/>
          </a:p>
          <a:p>
            <a:pPr algn="l"/>
            <a:r>
              <a:rPr lang="zh-TW" altLang="en-US" sz="2800" b="1" dirty="0" smtClean="0"/>
              <a:t>指導老師：</a:t>
            </a:r>
            <a:endParaRPr lang="en-US" altLang="zh-TW" sz="2800" b="1" dirty="0" smtClean="0"/>
          </a:p>
          <a:p>
            <a:pPr algn="l"/>
            <a:r>
              <a:rPr lang="zh-TW" altLang="en-US" sz="2800" b="1" dirty="0" smtClean="0"/>
              <a:t>施宜廷老師</a:t>
            </a:r>
            <a:endParaRPr lang="en-US" altLang="zh-TW" sz="2800" b="1" dirty="0" smtClean="0"/>
          </a:p>
        </p:txBody>
      </p:sp>
      <p:sp>
        <p:nvSpPr>
          <p:cNvPr id="4" name="矩形 3"/>
          <p:cNvSpPr/>
          <p:nvPr/>
        </p:nvSpPr>
        <p:spPr>
          <a:xfrm>
            <a:off x="1142977" y="1071547"/>
            <a:ext cx="67151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花蓮地區民眾對離婚議題看法之研究</a:t>
            </a:r>
            <a:endParaRPr lang="zh-TW" alt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7995"/>
    </mc:Choice>
    <mc:Fallback>
      <p:transition advTm="799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-14290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三、</a:t>
            </a:r>
            <a:r>
              <a:rPr lang="zh-TW" altLang="zh-TW" dirty="0" smtClean="0"/>
              <a:t>問卷統計與數據分析</a:t>
            </a:r>
            <a:endParaRPr lang="zh-TW" altLang="en-US" dirty="0"/>
          </a:p>
        </p:txBody>
      </p:sp>
      <p:grpSp>
        <p:nvGrpSpPr>
          <p:cNvPr id="20" name="群組 19"/>
          <p:cNvGrpSpPr/>
          <p:nvPr/>
        </p:nvGrpSpPr>
        <p:grpSpPr>
          <a:xfrm>
            <a:off x="4572000" y="3571876"/>
            <a:ext cx="4572000" cy="3286124"/>
            <a:chOff x="4643438" y="3286100"/>
            <a:chExt cx="4500562" cy="3571900"/>
          </a:xfrm>
        </p:grpSpPr>
        <p:grpSp>
          <p:nvGrpSpPr>
            <p:cNvPr id="13" name="群組 12"/>
            <p:cNvGrpSpPr/>
            <p:nvPr/>
          </p:nvGrpSpPr>
          <p:grpSpPr>
            <a:xfrm>
              <a:off x="4643438" y="3286100"/>
              <a:ext cx="4500562" cy="3571900"/>
              <a:chOff x="3786182" y="1928802"/>
              <a:chExt cx="3763563" cy="3286148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3786182" y="1928802"/>
                <a:ext cx="3763563" cy="3286148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aphicFrame>
            <p:nvGraphicFramePr>
              <p:cNvPr id="12" name="圖表 11"/>
              <p:cNvGraphicFramePr/>
              <p:nvPr/>
            </p:nvGraphicFramePr>
            <p:xfrm>
              <a:off x="3786182" y="2000240"/>
              <a:ext cx="3714776" cy="321471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17" name="橢圓 16"/>
            <p:cNvSpPr/>
            <p:nvPr/>
          </p:nvSpPr>
          <p:spPr>
            <a:xfrm>
              <a:off x="5357818" y="4929198"/>
              <a:ext cx="1500198" cy="107157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6143636" y="4357694"/>
              <a:ext cx="1428760" cy="35719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2" name="矩形 21"/>
          <p:cNvSpPr/>
          <p:nvPr/>
        </p:nvSpPr>
        <p:spPr>
          <a:xfrm>
            <a:off x="214282" y="1071546"/>
            <a:ext cx="3571900" cy="642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002060"/>
                </a:solidFill>
              </a:rPr>
              <a:t>離婚的因素與意義</a:t>
            </a:r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0" y="1939635"/>
            <a:ext cx="2000264" cy="1285884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rgbClr val="FF0000"/>
                </a:solidFill>
              </a:rPr>
              <a:t>外遇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2921562" y="2009992"/>
            <a:ext cx="2000264" cy="1184172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不關心家庭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28" name="向右箭號 27"/>
          <p:cNvSpPr/>
          <p:nvPr/>
        </p:nvSpPr>
        <p:spPr>
          <a:xfrm>
            <a:off x="5097784" y="2370806"/>
            <a:ext cx="901464" cy="423542"/>
          </a:xfrm>
          <a:prstGeom prst="stripedRightArrow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6096011" y="1670514"/>
            <a:ext cx="3000396" cy="17145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4400" b="1" dirty="0" smtClean="0">
                <a:solidFill>
                  <a:srgbClr val="7030A0"/>
                </a:solidFill>
              </a:rPr>
              <a:t>結束一段不好的關係</a:t>
            </a:r>
            <a:endParaRPr lang="zh-TW" altLang="en-US" sz="4400" b="1" dirty="0">
              <a:solidFill>
                <a:srgbClr val="7030A0"/>
              </a:solidFill>
            </a:endParaRPr>
          </a:p>
        </p:txBody>
      </p:sp>
      <p:sp>
        <p:nvSpPr>
          <p:cNvPr id="3" name="加號 2"/>
          <p:cNvSpPr/>
          <p:nvPr/>
        </p:nvSpPr>
        <p:spPr>
          <a:xfrm>
            <a:off x="1986151" y="2220653"/>
            <a:ext cx="948074" cy="844865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0" y="3571876"/>
            <a:ext cx="4572000" cy="3286124"/>
            <a:chOff x="0" y="3571876"/>
            <a:chExt cx="4572000" cy="3286124"/>
          </a:xfrm>
        </p:grpSpPr>
        <p:grpSp>
          <p:nvGrpSpPr>
            <p:cNvPr id="21" name="群組 20"/>
            <p:cNvGrpSpPr/>
            <p:nvPr/>
          </p:nvGrpSpPr>
          <p:grpSpPr>
            <a:xfrm>
              <a:off x="0" y="3571876"/>
              <a:ext cx="4572000" cy="3286124"/>
              <a:chOff x="0" y="3286124"/>
              <a:chExt cx="4643438" cy="3571876"/>
            </a:xfrm>
          </p:grpSpPr>
          <p:grpSp>
            <p:nvGrpSpPr>
              <p:cNvPr id="15" name="群組 14"/>
              <p:cNvGrpSpPr/>
              <p:nvPr/>
            </p:nvGrpSpPr>
            <p:grpSpPr>
              <a:xfrm>
                <a:off x="0" y="3286124"/>
                <a:ext cx="4643438" cy="3571876"/>
                <a:chOff x="0" y="1071546"/>
                <a:chExt cx="4572000" cy="4286280"/>
              </a:xfrm>
            </p:grpSpPr>
            <p:sp>
              <p:nvSpPr>
                <p:cNvPr id="7" name="矩形 6"/>
                <p:cNvSpPr/>
                <p:nvPr/>
              </p:nvSpPr>
              <p:spPr>
                <a:xfrm>
                  <a:off x="0" y="1071546"/>
                  <a:ext cx="4572000" cy="4286280"/>
                </a:xfrm>
                <a:prstGeom prst="rect">
                  <a:avLst/>
                </a:prstGeom>
                <a:noFill/>
                <a:ln w="571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aphicFrame>
              <p:nvGraphicFramePr>
                <p:cNvPr id="6" name="圖表 5"/>
                <p:cNvGraphicFramePr/>
                <p:nvPr/>
              </p:nvGraphicFramePr>
              <p:xfrm>
                <a:off x="111512" y="1297141"/>
                <a:ext cx="4415852" cy="391026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4"/>
                </a:graphicData>
              </a:graphic>
            </p:graphicFrame>
          </p:grpSp>
          <p:sp>
            <p:nvSpPr>
              <p:cNvPr id="14" name="矩形 13"/>
              <p:cNvSpPr/>
              <p:nvPr/>
            </p:nvSpPr>
            <p:spPr>
              <a:xfrm>
                <a:off x="2643174" y="4060030"/>
                <a:ext cx="476625" cy="2083594"/>
              </a:xfrm>
              <a:prstGeom prst="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899592" y="4283869"/>
              <a:ext cx="432048" cy="224147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1650174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6300"/>
    </mc:Choice>
    <mc:Fallback>
      <p:transition advTm="36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6" grpId="0" animBg="1"/>
      <p:bldP spid="28" grpId="0" animBg="1"/>
      <p:bldP spid="29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-99392"/>
            <a:ext cx="8229600" cy="1143000"/>
          </a:xfrm>
        </p:spPr>
        <p:txBody>
          <a:bodyPr/>
          <a:lstStyle/>
          <a:p>
            <a:r>
              <a:rPr lang="zh-TW" altLang="en-US" dirty="0"/>
              <a:t>三、</a:t>
            </a:r>
            <a:r>
              <a:rPr lang="zh-TW" altLang="zh-TW" dirty="0"/>
              <a:t>問卷統計與數據分析</a:t>
            </a:r>
            <a:endParaRPr lang="zh-TW" altLang="en-US" dirty="0"/>
          </a:p>
        </p:txBody>
      </p:sp>
      <p:grpSp>
        <p:nvGrpSpPr>
          <p:cNvPr id="20" name="群組 19"/>
          <p:cNvGrpSpPr/>
          <p:nvPr/>
        </p:nvGrpSpPr>
        <p:grpSpPr>
          <a:xfrm>
            <a:off x="-141961" y="4365104"/>
            <a:ext cx="3849865" cy="2492896"/>
            <a:chOff x="-143564" y="1066392"/>
            <a:chExt cx="4283516" cy="3001411"/>
          </a:xfrm>
        </p:grpSpPr>
        <p:grpSp>
          <p:nvGrpSpPr>
            <p:cNvPr id="11" name="群組 10"/>
            <p:cNvGrpSpPr/>
            <p:nvPr/>
          </p:nvGrpSpPr>
          <p:grpSpPr>
            <a:xfrm>
              <a:off x="-143564" y="1066392"/>
              <a:ext cx="4283516" cy="3001411"/>
              <a:chOff x="3879337" y="2808175"/>
              <a:chExt cx="3096343" cy="2493034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3995936" y="2907350"/>
                <a:ext cx="2863146" cy="23938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aphicFrame>
            <p:nvGraphicFramePr>
              <p:cNvPr id="10" name="圖表 9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xmlns="" val="3231730542"/>
                  </p:ext>
                </p:extLst>
              </p:nvPr>
            </p:nvGraphicFramePr>
            <p:xfrm>
              <a:off x="3879337" y="2808175"/>
              <a:ext cx="3096343" cy="244761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16" name="矩形 15"/>
            <p:cNvSpPr/>
            <p:nvPr/>
          </p:nvSpPr>
          <p:spPr>
            <a:xfrm>
              <a:off x="107504" y="2626797"/>
              <a:ext cx="504056" cy="4421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-34909" y="2252930"/>
            <a:ext cx="3598797" cy="2211344"/>
            <a:chOff x="-36512" y="4067803"/>
            <a:chExt cx="4008536" cy="2790197"/>
          </a:xfrm>
        </p:grpSpPr>
        <p:grpSp>
          <p:nvGrpSpPr>
            <p:cNvPr id="8" name="群組 7"/>
            <p:cNvGrpSpPr/>
            <p:nvPr/>
          </p:nvGrpSpPr>
          <p:grpSpPr>
            <a:xfrm>
              <a:off x="-36512" y="4067803"/>
              <a:ext cx="4008536" cy="2790197"/>
              <a:chOff x="282757" y="1849083"/>
              <a:chExt cx="2849083" cy="2448272"/>
            </a:xfrm>
          </p:grpSpPr>
          <p:graphicFrame>
            <p:nvGraphicFramePr>
              <p:cNvPr id="6" name="圖表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xmlns="" val="4055566885"/>
                  </p:ext>
                </p:extLst>
              </p:nvPr>
            </p:nvGraphicFramePr>
            <p:xfrm>
              <a:off x="282757" y="1849083"/>
              <a:ext cx="2750557" cy="23495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7" name="矩形 6"/>
              <p:cNvSpPr/>
              <p:nvPr/>
            </p:nvSpPr>
            <p:spPr>
              <a:xfrm>
                <a:off x="323528" y="1849083"/>
                <a:ext cx="2808312" cy="2448272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7" name="矩形 16"/>
            <p:cNvSpPr/>
            <p:nvPr/>
          </p:nvSpPr>
          <p:spPr>
            <a:xfrm>
              <a:off x="179512" y="5733256"/>
              <a:ext cx="647127" cy="51417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1" name="矩形 20"/>
          <p:cNvSpPr/>
          <p:nvPr/>
        </p:nvSpPr>
        <p:spPr>
          <a:xfrm>
            <a:off x="1" y="980728"/>
            <a:ext cx="4283967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rgbClr val="002060"/>
                </a:solidFill>
              </a:rPr>
              <a:t>生小孩，不離婚了？</a:t>
            </a:r>
            <a:endParaRPr lang="en-US" altLang="zh-TW" sz="2600" b="1" dirty="0" smtClean="0">
              <a:solidFill>
                <a:srgbClr val="002060"/>
              </a:solidFill>
            </a:endParaRPr>
          </a:p>
          <a:p>
            <a:pPr algn="ctr"/>
            <a:r>
              <a:rPr lang="zh-TW" altLang="en-US" sz="2600" b="1" dirty="0" smtClean="0">
                <a:solidFill>
                  <a:srgbClr val="002060"/>
                </a:solidFill>
              </a:rPr>
              <a:t>怕子女被影響，不離婚了？</a:t>
            </a:r>
            <a:endParaRPr lang="zh-TW" altLang="en-US" sz="2600" b="1" dirty="0">
              <a:solidFill>
                <a:srgbClr val="002060"/>
              </a:solidFill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3134302" y="2358470"/>
            <a:ext cx="857256" cy="2000264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</a:rPr>
              <a:t>無法避免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3134302" y="4650260"/>
            <a:ext cx="857256" cy="2080141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</a:rPr>
              <a:t>會造成影響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4001575" y="3827108"/>
            <a:ext cx="2239088" cy="1512056"/>
          </a:xfrm>
          <a:prstGeom prst="ellipse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2600" b="1" dirty="0">
                <a:solidFill>
                  <a:srgbClr val="FF0000"/>
                </a:solidFill>
              </a:rPr>
              <a:t>「生小孩」</a:t>
            </a:r>
            <a:endParaRPr lang="zh-TW" altLang="en-US" sz="2600" b="1" dirty="0">
              <a:solidFill>
                <a:srgbClr val="FF0000"/>
              </a:solidFill>
            </a:endParaRPr>
          </a:p>
        </p:txBody>
      </p:sp>
      <p:grpSp>
        <p:nvGrpSpPr>
          <p:cNvPr id="28" name="群組 27"/>
          <p:cNvGrpSpPr/>
          <p:nvPr/>
        </p:nvGrpSpPr>
        <p:grpSpPr>
          <a:xfrm>
            <a:off x="4283968" y="1020914"/>
            <a:ext cx="4680520" cy="2755705"/>
            <a:chOff x="4644008" y="3501008"/>
            <a:chExt cx="3310890" cy="2592288"/>
          </a:xfrm>
        </p:grpSpPr>
        <p:graphicFrame>
          <p:nvGraphicFramePr>
            <p:cNvPr id="26" name="圖表 25"/>
            <p:cNvGraphicFramePr/>
            <p:nvPr>
              <p:extLst>
                <p:ext uri="{D42A27DB-BD31-4B8C-83A1-F6EECF244321}">
                  <p14:modId xmlns:p14="http://schemas.microsoft.com/office/powerpoint/2010/main" xmlns="" val="3844510112"/>
                </p:ext>
              </p:extLst>
            </p:nvPr>
          </p:nvGraphicFramePr>
          <p:xfrm>
            <a:off x="4644008" y="3541498"/>
            <a:ext cx="3310890" cy="25196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27" name="矩形 26"/>
            <p:cNvSpPr/>
            <p:nvPr/>
          </p:nvSpPr>
          <p:spPr>
            <a:xfrm>
              <a:off x="4716016" y="3501008"/>
              <a:ext cx="3096344" cy="2592288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9" name="矩形 28"/>
          <p:cNvSpPr/>
          <p:nvPr/>
        </p:nvSpPr>
        <p:spPr>
          <a:xfrm>
            <a:off x="5571640" y="1314511"/>
            <a:ext cx="360040" cy="23042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4027294" y="5363820"/>
            <a:ext cx="2239088" cy="1512056"/>
          </a:xfrm>
          <a:prstGeom prst="ellipse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rgbClr val="FF0000"/>
                </a:solidFill>
              </a:rPr>
              <a:t>「</a:t>
            </a:r>
            <a:r>
              <a:rPr lang="zh-TW" altLang="en-US" sz="2600" b="1" dirty="0">
                <a:solidFill>
                  <a:srgbClr val="FF0000"/>
                </a:solidFill>
              </a:rPr>
              <a:t>子女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」</a:t>
            </a:r>
            <a:endParaRPr lang="zh-TW" altLang="en-US" sz="2600" b="1" dirty="0">
              <a:solidFill>
                <a:srgbClr val="FF0000"/>
              </a:solidFill>
            </a:endParaRPr>
          </a:p>
        </p:txBody>
      </p:sp>
      <p:sp>
        <p:nvSpPr>
          <p:cNvPr id="32" name="向右箭號 31"/>
          <p:cNvSpPr/>
          <p:nvPr/>
        </p:nvSpPr>
        <p:spPr>
          <a:xfrm>
            <a:off x="6372200" y="4115040"/>
            <a:ext cx="936104" cy="698468"/>
          </a:xfrm>
          <a:prstGeom prst="stripedRightArrow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3" name="向右箭號 32"/>
          <p:cNvSpPr/>
          <p:nvPr/>
        </p:nvSpPr>
        <p:spPr>
          <a:xfrm>
            <a:off x="6404794" y="5690330"/>
            <a:ext cx="936104" cy="698468"/>
          </a:xfrm>
          <a:prstGeom prst="stripedRightArrow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4" name="乘號 33"/>
          <p:cNvSpPr/>
          <p:nvPr/>
        </p:nvSpPr>
        <p:spPr>
          <a:xfrm>
            <a:off x="7340898" y="3691225"/>
            <a:ext cx="1584176" cy="1546097"/>
          </a:xfrm>
          <a:prstGeom prst="mathMultiply">
            <a:avLst>
              <a:gd name="adj1" fmla="val 1622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甜甜圈 34"/>
          <p:cNvSpPr/>
          <p:nvPr/>
        </p:nvSpPr>
        <p:spPr>
          <a:xfrm>
            <a:off x="7502986" y="5432794"/>
            <a:ext cx="1260000" cy="1260000"/>
          </a:xfrm>
          <a:prstGeom prst="donut">
            <a:avLst>
              <a:gd name="adj" fmla="val 1501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52237"/>
    </mc:Choice>
    <mc:Fallback>
      <p:transition advTm="522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5148" y="-17140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三、</a:t>
            </a:r>
            <a:r>
              <a:rPr lang="zh-TW" altLang="zh-TW" dirty="0" smtClean="0"/>
              <a:t>問卷統計與數據分析</a:t>
            </a:r>
            <a:endParaRPr lang="zh-TW" altLang="en-US" dirty="0"/>
          </a:p>
        </p:txBody>
      </p:sp>
      <p:grpSp>
        <p:nvGrpSpPr>
          <p:cNvPr id="15" name="群組 14"/>
          <p:cNvGrpSpPr/>
          <p:nvPr/>
        </p:nvGrpSpPr>
        <p:grpSpPr>
          <a:xfrm>
            <a:off x="0" y="2143116"/>
            <a:ext cx="3143240" cy="2500306"/>
            <a:chOff x="0" y="1142984"/>
            <a:chExt cx="3428992" cy="3000372"/>
          </a:xfrm>
        </p:grpSpPr>
        <p:grpSp>
          <p:nvGrpSpPr>
            <p:cNvPr id="7" name="群組 6"/>
            <p:cNvGrpSpPr/>
            <p:nvPr/>
          </p:nvGrpSpPr>
          <p:grpSpPr>
            <a:xfrm>
              <a:off x="0" y="1142984"/>
              <a:ext cx="3428992" cy="3000372"/>
              <a:chOff x="2143108" y="1928802"/>
              <a:chExt cx="2643206" cy="2428892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2143108" y="1928802"/>
                <a:ext cx="2643206" cy="2428892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aphicFrame>
            <p:nvGraphicFramePr>
              <p:cNvPr id="6" name="圖表 5"/>
              <p:cNvGraphicFramePr/>
              <p:nvPr/>
            </p:nvGraphicFramePr>
            <p:xfrm>
              <a:off x="2214546" y="2000240"/>
              <a:ext cx="2428892" cy="221457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13" name="橢圓 12"/>
            <p:cNvSpPr/>
            <p:nvPr/>
          </p:nvSpPr>
          <p:spPr>
            <a:xfrm>
              <a:off x="428596" y="2857496"/>
              <a:ext cx="1857388" cy="1000132"/>
            </a:xfrm>
            <a:prstGeom prst="ellipse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橢圓 13"/>
            <p:cNvSpPr/>
            <p:nvPr/>
          </p:nvSpPr>
          <p:spPr>
            <a:xfrm>
              <a:off x="1714479" y="1743064"/>
              <a:ext cx="928694" cy="500066"/>
            </a:xfrm>
            <a:prstGeom prst="ellipse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0" y="4643446"/>
            <a:ext cx="3143240" cy="2214554"/>
            <a:chOff x="0" y="4143356"/>
            <a:chExt cx="3428992" cy="2714644"/>
          </a:xfrm>
        </p:grpSpPr>
        <p:grpSp>
          <p:nvGrpSpPr>
            <p:cNvPr id="10" name="群組 9"/>
            <p:cNvGrpSpPr/>
            <p:nvPr/>
          </p:nvGrpSpPr>
          <p:grpSpPr>
            <a:xfrm>
              <a:off x="0" y="4143356"/>
              <a:ext cx="3428992" cy="2714644"/>
              <a:chOff x="3857620" y="2285992"/>
              <a:chExt cx="2428892" cy="2571768"/>
            </a:xfrm>
          </p:grpSpPr>
          <p:graphicFrame>
            <p:nvGraphicFramePr>
              <p:cNvPr id="8" name="圖表 7"/>
              <p:cNvGraphicFramePr/>
              <p:nvPr/>
            </p:nvGraphicFramePr>
            <p:xfrm>
              <a:off x="4000496" y="2500306"/>
              <a:ext cx="2143140" cy="218961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9" name="矩形 8"/>
              <p:cNvSpPr/>
              <p:nvPr/>
            </p:nvSpPr>
            <p:spPr>
              <a:xfrm>
                <a:off x="3857620" y="2285992"/>
                <a:ext cx="2428892" cy="2571768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7" name="橢圓 16"/>
            <p:cNvSpPr/>
            <p:nvPr/>
          </p:nvSpPr>
          <p:spPr>
            <a:xfrm>
              <a:off x="1714480" y="5429264"/>
              <a:ext cx="1285884" cy="1000132"/>
            </a:xfrm>
            <a:prstGeom prst="ellipse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橢圓 17"/>
            <p:cNvSpPr/>
            <p:nvPr/>
          </p:nvSpPr>
          <p:spPr>
            <a:xfrm>
              <a:off x="1480681" y="4931487"/>
              <a:ext cx="720876" cy="442471"/>
            </a:xfrm>
            <a:prstGeom prst="ellipse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0" y="1071546"/>
            <a:ext cx="3500430" cy="7858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002060"/>
                </a:solidFill>
              </a:rPr>
              <a:t>離婚是壞事？ 難事？</a:t>
            </a:r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2750331" y="2428868"/>
            <a:ext cx="857256" cy="2000264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</a:rPr>
              <a:t>不是壞事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2750331" y="4627438"/>
            <a:ext cx="785818" cy="2143140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</a:rPr>
              <a:t>卻是難事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36" name="橢圓 35"/>
          <p:cNvSpPr/>
          <p:nvPr/>
        </p:nvSpPr>
        <p:spPr>
          <a:xfrm>
            <a:off x="5148081" y="4539250"/>
            <a:ext cx="2657456" cy="196910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rgbClr val="FF0000"/>
                </a:solidFill>
              </a:rPr>
              <a:t>為什麼？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3714744" y="990105"/>
            <a:ext cx="4746258" cy="3298009"/>
            <a:chOff x="3714744" y="990105"/>
            <a:chExt cx="4746258" cy="3298009"/>
          </a:xfrm>
        </p:grpSpPr>
        <p:grpSp>
          <p:nvGrpSpPr>
            <p:cNvPr id="34" name="群組 33"/>
            <p:cNvGrpSpPr/>
            <p:nvPr/>
          </p:nvGrpSpPr>
          <p:grpSpPr>
            <a:xfrm>
              <a:off x="3714744" y="990105"/>
              <a:ext cx="4746258" cy="3298009"/>
              <a:chOff x="3929058" y="4143380"/>
              <a:chExt cx="3000396" cy="2571768"/>
            </a:xfrm>
          </p:grpSpPr>
          <p:graphicFrame>
            <p:nvGraphicFramePr>
              <p:cNvPr id="28" name="圖表 27"/>
              <p:cNvGraphicFramePr/>
              <p:nvPr/>
            </p:nvGraphicFramePr>
            <p:xfrm>
              <a:off x="3929058" y="4214818"/>
              <a:ext cx="2943225" cy="248031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pSp>
            <p:nvGrpSpPr>
              <p:cNvPr id="33" name="群組 32"/>
              <p:cNvGrpSpPr/>
              <p:nvPr/>
            </p:nvGrpSpPr>
            <p:grpSpPr>
              <a:xfrm>
                <a:off x="3929058" y="4143380"/>
                <a:ext cx="3000396" cy="2571768"/>
                <a:chOff x="3929058" y="4143380"/>
                <a:chExt cx="3000396" cy="2571768"/>
              </a:xfrm>
            </p:grpSpPr>
            <p:sp>
              <p:nvSpPr>
                <p:cNvPr id="1026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4143372" y="5572140"/>
                  <a:ext cx="2371723" cy="107157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eaVert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zh-TW" alt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新細明體" pitchFamily="18" charset="-120"/>
                      <a:cs typeface="新細明體" pitchFamily="18" charset="-120"/>
                    </a:rPr>
                    <a:t>其他</a:t>
                  </a: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zh-TW" alt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新細明體" pitchFamily="18" charset="-120"/>
                      <a:ea typeface="新細明體" pitchFamily="18" charset="-120"/>
                      <a:cs typeface="新細明體" pitchFamily="18" charset="-120"/>
                    </a:rPr>
                    <a:t>雙方父母的壓力</a:t>
                  </a: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en-US" altLang="zh-TW" sz="1200" dirty="0">
                    <a:solidFill>
                      <a:srgbClr val="000000"/>
                    </a:solidFill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zh-TW" alt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新細明體" pitchFamily="18" charset="-120"/>
                      <a:ea typeface="新細明體" pitchFamily="18" charset="-120"/>
                      <a:cs typeface="新細明體" pitchFamily="18" charset="-120"/>
                    </a:rPr>
                    <a:t>外界眼光</a:t>
                  </a: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zh-TW" alt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新細明體" pitchFamily="18" charset="-120"/>
                      <a:ea typeface="新細明體" pitchFamily="18" charset="-120"/>
                      <a:cs typeface="新細明體" pitchFamily="18" charset="-120"/>
                    </a:rPr>
                    <a:t>孩子不知道要跟誰</a:t>
                  </a: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zh-TW" alt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新細明體" pitchFamily="18" charset="-120"/>
                      <a:ea typeface="新細明體" pitchFamily="18" charset="-120"/>
                      <a:cs typeface="新細明體" pitchFamily="18" charset="-120"/>
                    </a:rPr>
                    <a:t>要雙方同意才</a:t>
                  </a: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zh-TW" alt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新細明體" pitchFamily="18" charset="-120"/>
                      <a:ea typeface="新細明體" pitchFamily="18" charset="-120"/>
                      <a:cs typeface="新細明體" pitchFamily="18" charset="-120"/>
                    </a:rPr>
                    <a:t>行</a:t>
                  </a: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en-US" altLang="zh-TW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zh-TW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細明體" pitchFamily="18" charset="-120"/>
                    <a:ea typeface="新細明體" pitchFamily="18" charset="-120"/>
                    <a:cs typeface="新細明體" pitchFamily="18" charset="-12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zh-TW" alt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新細明體" pitchFamily="18" charset="-120"/>
                      <a:ea typeface="新細明體" pitchFamily="18" charset="-120"/>
                      <a:cs typeface="新細明體" pitchFamily="18" charset="-120"/>
                    </a:rPr>
                    <a:t>太多法律問題</a:t>
                  </a:r>
                  <a:endParaRPr kumimoji="1" lang="zh-TW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3929058" y="4143380"/>
                  <a:ext cx="3000396" cy="2571768"/>
                </a:xfrm>
                <a:prstGeom prst="rect">
                  <a:avLst/>
                </a:prstGeom>
                <a:noFill/>
                <a:ln w="5715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sp>
          <p:nvSpPr>
            <p:cNvPr id="26" name="矩形 25"/>
            <p:cNvSpPr/>
            <p:nvPr/>
          </p:nvSpPr>
          <p:spPr>
            <a:xfrm>
              <a:off x="5455039" y="1405402"/>
              <a:ext cx="632834" cy="27911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6062813" y="1405402"/>
              <a:ext cx="632834" cy="27911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" name="十二角星形 10"/>
          <p:cNvSpPr/>
          <p:nvPr/>
        </p:nvSpPr>
        <p:spPr>
          <a:xfrm>
            <a:off x="4572000" y="3830330"/>
            <a:ext cx="3816993" cy="3027670"/>
          </a:xfrm>
          <a:prstGeom prst="star12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rgbClr val="0070C0"/>
                </a:solidFill>
              </a:rPr>
              <a:t>孩子因素</a:t>
            </a:r>
          </a:p>
          <a:p>
            <a:pPr algn="ctr"/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682369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45713"/>
    </mc:Choice>
    <mc:Fallback>
      <p:transition advTm="457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4" grpId="0" animBg="1"/>
      <p:bldP spid="36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143000"/>
          </a:xfrm>
        </p:spPr>
        <p:txBody>
          <a:bodyPr/>
          <a:lstStyle/>
          <a:p>
            <a:pPr algn="l"/>
            <a:r>
              <a:rPr lang="zh-TW" altLang="en-US" dirty="0" smtClean="0">
                <a:solidFill>
                  <a:srgbClr val="FF0000"/>
                </a:solidFill>
              </a:rPr>
              <a:t>參、結論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橢圓 3"/>
          <p:cNvSpPr/>
          <p:nvPr/>
        </p:nvSpPr>
        <p:spPr>
          <a:xfrm>
            <a:off x="295072" y="970689"/>
            <a:ext cx="1972671" cy="1260141"/>
          </a:xfrm>
          <a:prstGeom prst="ellipse">
            <a:avLst/>
          </a:prstGeom>
          <a:solidFill>
            <a:srgbClr val="FF9933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solidFill>
                  <a:srgbClr val="FF0000"/>
                </a:solidFill>
              </a:rPr>
              <a:t>離婚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3134928" y="296653"/>
            <a:ext cx="1941128" cy="11594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/>
              <a:t>不尊重</a:t>
            </a:r>
            <a:endParaRPr lang="zh-TW" altLang="en-US" sz="2800" b="1" dirty="0"/>
          </a:p>
        </p:txBody>
      </p:sp>
      <p:sp>
        <p:nvSpPr>
          <p:cNvPr id="6" name="橢圓 5"/>
          <p:cNvSpPr/>
          <p:nvPr/>
        </p:nvSpPr>
        <p:spPr>
          <a:xfrm>
            <a:off x="3158540" y="1772816"/>
            <a:ext cx="2133539" cy="120096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/>
              <a:t>個性不和</a:t>
            </a:r>
            <a:endParaRPr lang="zh-TW" altLang="en-US" sz="2400" b="1" dirty="0"/>
          </a:p>
        </p:txBody>
      </p:sp>
      <p:sp>
        <p:nvSpPr>
          <p:cNvPr id="7" name="橢圓 6"/>
          <p:cNvSpPr/>
          <p:nvPr/>
        </p:nvSpPr>
        <p:spPr>
          <a:xfrm>
            <a:off x="755576" y="2373300"/>
            <a:ext cx="1945126" cy="100784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/>
              <a:t>外遇</a:t>
            </a:r>
            <a:endParaRPr lang="zh-TW" altLang="en-US" sz="3200" b="1" dirty="0"/>
          </a:p>
        </p:txBody>
      </p:sp>
      <p:sp>
        <p:nvSpPr>
          <p:cNvPr id="15" name="橢圓 14"/>
          <p:cNvSpPr/>
          <p:nvPr/>
        </p:nvSpPr>
        <p:spPr>
          <a:xfrm>
            <a:off x="6853912" y="326187"/>
            <a:ext cx="1481235" cy="959207"/>
          </a:xfrm>
          <a:prstGeom prst="ellipse">
            <a:avLst/>
          </a:prstGeom>
          <a:solidFill>
            <a:srgbClr val="FF993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/>
              <a:t>不是壞事</a:t>
            </a:r>
            <a:endParaRPr lang="zh-TW" altLang="en-US" sz="2800" b="1" dirty="0"/>
          </a:p>
        </p:txBody>
      </p:sp>
      <p:sp>
        <p:nvSpPr>
          <p:cNvPr id="16" name="橢圓 15"/>
          <p:cNvSpPr/>
          <p:nvPr/>
        </p:nvSpPr>
        <p:spPr>
          <a:xfrm>
            <a:off x="6741502" y="2469864"/>
            <a:ext cx="1654418" cy="979814"/>
          </a:xfrm>
          <a:prstGeom prst="ellipse">
            <a:avLst/>
          </a:prstGeom>
          <a:solidFill>
            <a:srgbClr val="FF993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/>
              <a:t>卻</a:t>
            </a:r>
            <a:r>
              <a:rPr lang="zh-TW" altLang="en-US" sz="2800" b="1" dirty="0" smtClean="0"/>
              <a:t>是難事</a:t>
            </a:r>
            <a:endParaRPr lang="zh-TW" altLang="en-US" sz="2800" b="1" dirty="0"/>
          </a:p>
        </p:txBody>
      </p:sp>
      <p:sp>
        <p:nvSpPr>
          <p:cNvPr id="17" name="加號 16"/>
          <p:cNvSpPr/>
          <p:nvPr/>
        </p:nvSpPr>
        <p:spPr>
          <a:xfrm>
            <a:off x="7197010" y="1535664"/>
            <a:ext cx="864096" cy="792088"/>
          </a:xfrm>
          <a:prstGeom prst="mathPl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向右箭號 18"/>
          <p:cNvSpPr/>
          <p:nvPr/>
        </p:nvSpPr>
        <p:spPr>
          <a:xfrm rot="5400000">
            <a:off x="7109561" y="3757886"/>
            <a:ext cx="918299" cy="558625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6581660" y="4949699"/>
            <a:ext cx="2094796" cy="1456165"/>
          </a:xfrm>
          <a:prstGeom prst="rect">
            <a:avLst/>
          </a:prstGeom>
          <a:solidFill>
            <a:srgbClr val="00B0F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/>
              <a:t>須面對的      問題太多</a:t>
            </a:r>
            <a:endParaRPr lang="zh-TW" altLang="en-US" sz="2400" b="1" dirty="0"/>
          </a:p>
        </p:txBody>
      </p:sp>
      <p:cxnSp>
        <p:nvCxnSpPr>
          <p:cNvPr id="27" name="直線接點 26"/>
          <p:cNvCxnSpPr/>
          <p:nvPr/>
        </p:nvCxnSpPr>
        <p:spPr>
          <a:xfrm>
            <a:off x="68726" y="3449678"/>
            <a:ext cx="6362212" cy="2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6430938" y="0"/>
            <a:ext cx="0" cy="6905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3491880" y="3628852"/>
            <a:ext cx="2232248" cy="16561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/>
              <a:t>「生小孩」</a:t>
            </a:r>
            <a:endParaRPr lang="en-US" altLang="zh-TW" sz="3200" b="1" dirty="0" smtClean="0"/>
          </a:p>
          <a:p>
            <a:pPr algn="ctr"/>
            <a:r>
              <a:rPr lang="zh-TW" altLang="en-US" sz="3200" b="1" dirty="0"/>
              <a:t>避免離婚</a:t>
            </a:r>
          </a:p>
        </p:txBody>
      </p:sp>
      <p:sp>
        <p:nvSpPr>
          <p:cNvPr id="33" name="矩形 32"/>
          <p:cNvSpPr/>
          <p:nvPr/>
        </p:nvSpPr>
        <p:spPr>
          <a:xfrm>
            <a:off x="137178" y="3633022"/>
            <a:ext cx="2699792" cy="16561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/>
              <a:t>為了「小孩」</a:t>
            </a:r>
            <a:endParaRPr lang="en-US" altLang="zh-TW" sz="3200" b="1" dirty="0" smtClean="0"/>
          </a:p>
          <a:p>
            <a:pPr algn="ctr"/>
            <a:r>
              <a:rPr lang="zh-TW" altLang="en-US" sz="3200" b="1" dirty="0"/>
              <a:t>不</a:t>
            </a:r>
            <a:r>
              <a:rPr lang="zh-TW" altLang="en-US" sz="3200" b="1" dirty="0" smtClean="0"/>
              <a:t>離婚</a:t>
            </a:r>
            <a:endParaRPr lang="zh-TW" altLang="en-US" sz="3200" b="1" dirty="0"/>
          </a:p>
        </p:txBody>
      </p:sp>
      <p:grpSp>
        <p:nvGrpSpPr>
          <p:cNvPr id="45" name="群組 44"/>
          <p:cNvGrpSpPr/>
          <p:nvPr/>
        </p:nvGrpSpPr>
        <p:grpSpPr>
          <a:xfrm>
            <a:off x="3790543" y="5304768"/>
            <a:ext cx="1634922" cy="1620000"/>
            <a:chOff x="4253202" y="1830352"/>
            <a:chExt cx="1634922" cy="1620000"/>
          </a:xfrm>
        </p:grpSpPr>
        <p:sp>
          <p:nvSpPr>
            <p:cNvPr id="38" name="乘號 37"/>
            <p:cNvSpPr/>
            <p:nvPr/>
          </p:nvSpPr>
          <p:spPr>
            <a:xfrm>
              <a:off x="4268124" y="1830352"/>
              <a:ext cx="1620000" cy="1620000"/>
            </a:xfrm>
            <a:prstGeom prst="mathMultiply">
              <a:avLst>
                <a:gd name="adj1" fmla="val 13172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拱形 39"/>
            <p:cNvSpPr/>
            <p:nvPr/>
          </p:nvSpPr>
          <p:spPr>
            <a:xfrm rot="16200000">
              <a:off x="3978227" y="2269547"/>
              <a:ext cx="1287611" cy="737662"/>
            </a:xfrm>
            <a:prstGeom prst="blockArc">
              <a:avLst>
                <a:gd name="adj1" fmla="val 10800000"/>
                <a:gd name="adj2" fmla="val 21362768"/>
                <a:gd name="adj3" fmla="val 0"/>
              </a:avLst>
            </a:prstGeom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拱形 40"/>
            <p:cNvSpPr/>
            <p:nvPr/>
          </p:nvSpPr>
          <p:spPr>
            <a:xfrm rot="5400000">
              <a:off x="4875487" y="2291253"/>
              <a:ext cx="1287611" cy="737662"/>
            </a:xfrm>
            <a:prstGeom prst="blockArc">
              <a:avLst>
                <a:gd name="adj1" fmla="val 10800000"/>
                <a:gd name="adj2" fmla="val 21362768"/>
                <a:gd name="adj3" fmla="val 0"/>
              </a:avLst>
            </a:prstGeom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568560" y="5448720"/>
            <a:ext cx="1699183" cy="1307880"/>
            <a:chOff x="6543692" y="2050845"/>
            <a:chExt cx="1699183" cy="1307880"/>
          </a:xfrm>
        </p:grpSpPr>
        <p:sp>
          <p:nvSpPr>
            <p:cNvPr id="37" name="甜甜圈 36"/>
            <p:cNvSpPr/>
            <p:nvPr/>
          </p:nvSpPr>
          <p:spPr>
            <a:xfrm>
              <a:off x="6743221" y="2055536"/>
              <a:ext cx="1260000" cy="1260000"/>
            </a:xfrm>
            <a:prstGeom prst="donut">
              <a:avLst>
                <a:gd name="adj" fmla="val 12728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拱形 41"/>
            <p:cNvSpPr/>
            <p:nvPr/>
          </p:nvSpPr>
          <p:spPr>
            <a:xfrm rot="5400000">
              <a:off x="7230238" y="2325820"/>
              <a:ext cx="1287611" cy="737662"/>
            </a:xfrm>
            <a:prstGeom prst="blockArc">
              <a:avLst>
                <a:gd name="adj1" fmla="val 10800000"/>
                <a:gd name="adj2" fmla="val 21362768"/>
                <a:gd name="adj3" fmla="val 0"/>
              </a:avLst>
            </a:prstGeom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拱形 42"/>
            <p:cNvSpPr/>
            <p:nvPr/>
          </p:nvSpPr>
          <p:spPr>
            <a:xfrm rot="16048968">
              <a:off x="6268717" y="2346089"/>
              <a:ext cx="1287611" cy="737662"/>
            </a:xfrm>
            <a:prstGeom prst="blockArc">
              <a:avLst>
                <a:gd name="adj1" fmla="val 10800000"/>
                <a:gd name="adj2" fmla="val 21362768"/>
                <a:gd name="adj3" fmla="val 0"/>
              </a:avLst>
            </a:prstGeom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3067465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5750"/>
    </mc:Choice>
    <mc:Fallback>
      <p:transition advTm="357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32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2631" y="7647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6000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sz="6000" dirty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6000" dirty="0">
                <a:solidFill>
                  <a:srgbClr val="FF0000"/>
                </a:solidFill>
                <a:latin typeface="+mj-ea"/>
              </a:rPr>
            </a:br>
            <a:r>
              <a:rPr lang="en-US" altLang="zh-TW" sz="6000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+mj-ea"/>
              </a:rPr>
            </a:br>
            <a:r>
              <a:rPr lang="zh-TW" altLang="zh-TW" sz="6700" dirty="0">
                <a:solidFill>
                  <a:srgbClr val="FF0000"/>
                </a:solidFill>
                <a:latin typeface="+mj-ea"/>
              </a:rPr>
              <a:t>肆</a:t>
            </a:r>
            <a:r>
              <a:rPr lang="zh-TW" altLang="en-US" sz="6700" dirty="0">
                <a:solidFill>
                  <a:srgbClr val="FF0000"/>
                </a:solidFill>
                <a:latin typeface="+mj-ea"/>
              </a:rPr>
              <a:t>、</a:t>
            </a:r>
            <a:r>
              <a:rPr lang="zh-TW" altLang="zh-TW" sz="6700" dirty="0">
                <a:solidFill>
                  <a:srgbClr val="FF0000"/>
                </a:solidFill>
                <a:latin typeface="+mj-ea"/>
              </a:rPr>
              <a:t>引註資料</a:t>
            </a:r>
            <a:r>
              <a:rPr lang="zh-TW" altLang="zh-TW" sz="5300" dirty="0">
                <a:solidFill>
                  <a:srgbClr val="FF0000"/>
                </a:solidFill>
                <a:latin typeface="+mn-ea"/>
              </a:rPr>
              <a:t/>
            </a:r>
            <a:br>
              <a:rPr lang="zh-TW" altLang="zh-TW" sz="5300" dirty="0">
                <a:solidFill>
                  <a:srgbClr val="FF0000"/>
                </a:solidFill>
                <a:latin typeface="+mn-ea"/>
              </a:rPr>
            </a:br>
            <a:endParaRPr lang="zh-TW" altLang="en-US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51520" y="1700808"/>
            <a:ext cx="87849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李永然</a:t>
            </a:r>
            <a:r>
              <a:rPr lang="en-US" altLang="zh-TW" dirty="0"/>
              <a:t>(2015)</a:t>
            </a:r>
            <a:r>
              <a:rPr lang="zh-TW" altLang="zh-TW" dirty="0"/>
              <a:t>。</a:t>
            </a:r>
            <a:r>
              <a:rPr lang="zh-TW" altLang="zh-TW" b="1" dirty="0"/>
              <a:t>常用小六法</a:t>
            </a:r>
            <a:r>
              <a:rPr lang="en-US" altLang="zh-TW" b="1" dirty="0"/>
              <a:t>(2015</a:t>
            </a:r>
            <a:r>
              <a:rPr lang="zh-TW" altLang="zh-TW" b="1" dirty="0"/>
              <a:t>最新版</a:t>
            </a:r>
            <a:r>
              <a:rPr lang="en-US" altLang="zh-TW" b="1" dirty="0"/>
              <a:t>)</a:t>
            </a:r>
            <a:r>
              <a:rPr lang="zh-TW" altLang="zh-TW" dirty="0"/>
              <a:t>。台北市：永然文化出版股份有限公司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zh-TW" altLang="zh-TW" dirty="0"/>
          </a:p>
          <a:p>
            <a:r>
              <a:rPr lang="zh-TW" altLang="zh-TW" dirty="0"/>
              <a:t>王擎天</a:t>
            </a:r>
            <a:r>
              <a:rPr lang="en-US" altLang="zh-TW" dirty="0"/>
              <a:t>(2011)</a:t>
            </a:r>
            <a:r>
              <a:rPr lang="zh-TW" altLang="zh-TW" dirty="0"/>
              <a:t>。</a:t>
            </a:r>
            <a:r>
              <a:rPr lang="zh-TW" altLang="zh-TW" b="1" dirty="0"/>
              <a:t>為什麼我有兩個家？陪孩子走過父母離婚的傷心路</a:t>
            </a:r>
            <a:r>
              <a:rPr lang="zh-TW" altLang="zh-TW" dirty="0"/>
              <a:t>。台北市：</a:t>
            </a:r>
            <a:r>
              <a:rPr lang="zh-TW" altLang="zh-TW" i="1" dirty="0"/>
              <a:t>活泉</a:t>
            </a:r>
            <a:r>
              <a:rPr lang="zh-TW" altLang="zh-TW" dirty="0"/>
              <a:t>書坊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宋素梅，黃啟</a:t>
            </a:r>
            <a:r>
              <a:rPr lang="zh-TW" altLang="en-US" dirty="0"/>
              <a:t>賓</a:t>
            </a:r>
            <a:r>
              <a:rPr lang="en-US" altLang="zh-TW" dirty="0" smtClean="0"/>
              <a:t>(</a:t>
            </a:r>
            <a:r>
              <a:rPr lang="en-US" altLang="zh-TW" dirty="0"/>
              <a:t>2004)</a:t>
            </a:r>
            <a:r>
              <a:rPr lang="zh-TW" altLang="zh-TW" dirty="0"/>
              <a:t>。</a:t>
            </a:r>
            <a:r>
              <a:rPr lang="zh-TW" altLang="zh-TW" b="1" dirty="0"/>
              <a:t>從一對變成兩個</a:t>
            </a:r>
            <a:r>
              <a:rPr lang="en-US" altLang="zh-TW" b="1" dirty="0"/>
              <a:t>—</a:t>
            </a:r>
            <a:r>
              <a:rPr lang="zh-TW" altLang="zh-TW" b="1" dirty="0"/>
              <a:t>離婚的</a:t>
            </a:r>
            <a:r>
              <a:rPr lang="en-US" altLang="zh-TW" b="1" dirty="0"/>
              <a:t>30</a:t>
            </a:r>
            <a:r>
              <a:rPr lang="zh-TW" altLang="zh-TW" b="1" dirty="0"/>
              <a:t>個理由</a:t>
            </a:r>
            <a:r>
              <a:rPr lang="zh-TW" altLang="zh-TW" dirty="0"/>
              <a:t>。新北市：葉子出版股份有限公司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zh-TW" dirty="0"/>
              <a:t>維基百科</a:t>
            </a:r>
            <a:r>
              <a:rPr lang="en-US" altLang="zh-TW" dirty="0"/>
              <a:t>(2016</a:t>
            </a:r>
            <a:r>
              <a:rPr lang="zh-TW" altLang="zh-TW" dirty="0"/>
              <a:t>年</a:t>
            </a:r>
            <a:r>
              <a:rPr lang="en-US" altLang="zh-TW" dirty="0"/>
              <a:t>9</a:t>
            </a:r>
            <a:r>
              <a:rPr lang="zh-TW" altLang="zh-TW" dirty="0"/>
              <a:t>月</a:t>
            </a:r>
            <a:r>
              <a:rPr lang="en-US" altLang="zh-TW" dirty="0"/>
              <a:t>20</a:t>
            </a:r>
            <a:r>
              <a:rPr lang="zh-TW" altLang="zh-TW" dirty="0"/>
              <a:t>日</a:t>
            </a:r>
            <a:r>
              <a:rPr lang="en-US" altLang="zh-TW" dirty="0"/>
              <a:t>)</a:t>
            </a:r>
            <a:r>
              <a:rPr lang="zh-TW" altLang="zh-TW" dirty="0"/>
              <a:t>。</a:t>
            </a:r>
            <a:r>
              <a:rPr lang="zh-TW" altLang="zh-TW" b="1" dirty="0"/>
              <a:t>離婚是甚麼【網路文字資料】</a:t>
            </a:r>
            <a:r>
              <a:rPr lang="zh-TW" altLang="zh-TW" dirty="0"/>
              <a:t>。取自：</a:t>
            </a:r>
            <a:r>
              <a:rPr lang="en-US" altLang="zh-TW" dirty="0"/>
              <a:t>https://zh.wikipedia.org/wiki/%E7%A6%BB%E5%A9%9A</a:t>
            </a:r>
            <a:endParaRPr lang="zh-TW" altLang="zh-TW" dirty="0"/>
          </a:p>
          <a:p>
            <a:endParaRPr lang="en-US" altLang="zh-TW" dirty="0" smtClean="0"/>
          </a:p>
          <a:p>
            <a:r>
              <a:rPr lang="zh-TW" altLang="zh-TW" dirty="0"/>
              <a:t>麥吉文</a:t>
            </a:r>
            <a:r>
              <a:rPr lang="en-US" altLang="zh-TW" dirty="0"/>
              <a:t>(2011</a:t>
            </a:r>
            <a:r>
              <a:rPr lang="zh-TW" altLang="zh-TW" dirty="0"/>
              <a:t>年</a:t>
            </a:r>
            <a:r>
              <a:rPr lang="en-US" altLang="zh-TW" dirty="0"/>
              <a:t>7</a:t>
            </a:r>
            <a:r>
              <a:rPr lang="zh-TW" altLang="zh-TW" dirty="0"/>
              <a:t>月</a:t>
            </a:r>
            <a:r>
              <a:rPr lang="en-US" altLang="zh-TW" dirty="0"/>
              <a:t>1</a:t>
            </a:r>
            <a:r>
              <a:rPr lang="zh-TW" altLang="zh-TW" dirty="0"/>
              <a:t>日</a:t>
            </a:r>
            <a:r>
              <a:rPr lang="en-US" altLang="zh-TW" dirty="0"/>
              <a:t>)</a:t>
            </a:r>
            <a:r>
              <a:rPr lang="zh-TW" altLang="zh-TW" dirty="0"/>
              <a:t>。菲律賓特色的「另類離婚」。</a:t>
            </a:r>
            <a:r>
              <a:rPr lang="en-US" altLang="zh-TW" b="1" dirty="0"/>
              <a:t>BBC</a:t>
            </a:r>
            <a:r>
              <a:rPr lang="zh-TW" altLang="zh-TW" b="1" dirty="0"/>
              <a:t>記者中文網</a:t>
            </a:r>
            <a:r>
              <a:rPr lang="zh-TW" altLang="zh-TW" dirty="0"/>
              <a:t>。取自：</a:t>
            </a:r>
            <a:r>
              <a:rPr lang="en-US" altLang="zh-TW" dirty="0"/>
              <a:t>http://www.bbc.com/zhongwen/trad/fooc/2011/07/110701_fooc_philippines_divorce.shtml</a:t>
            </a:r>
            <a:endParaRPr lang="zh-TW" altLang="zh-TW" dirty="0"/>
          </a:p>
          <a:p>
            <a:endParaRPr lang="en-US" altLang="zh-TW" dirty="0" smtClean="0"/>
          </a:p>
          <a:p>
            <a:r>
              <a:rPr lang="zh-TW" altLang="zh-TW" dirty="0"/>
              <a:t>內政部統計處</a:t>
            </a:r>
            <a:r>
              <a:rPr lang="en-US" altLang="zh-TW" dirty="0"/>
              <a:t>(2016)</a:t>
            </a:r>
            <a:r>
              <a:rPr lang="zh-TW" altLang="zh-TW" dirty="0"/>
              <a:t>。</a:t>
            </a:r>
            <a:r>
              <a:rPr lang="zh-TW" altLang="zh-TW" b="1" dirty="0"/>
              <a:t>內政統計通報【原始數據】</a:t>
            </a:r>
            <a:r>
              <a:rPr lang="zh-TW" altLang="zh-TW" dirty="0"/>
              <a:t>。取自：</a:t>
            </a:r>
            <a:r>
              <a:rPr lang="en-US" altLang="zh-TW" dirty="0"/>
              <a:t>http://www.moi.gov.tw/stat/news_content.aspx?sn=10664</a:t>
            </a:r>
            <a:endParaRPr lang="zh-TW" altLang="zh-TW" dirty="0"/>
          </a:p>
          <a:p>
            <a:endParaRPr lang="zh-TW" altLang="zh-TW" dirty="0"/>
          </a:p>
          <a:p>
            <a:endParaRPr lang="en-US" altLang="zh-TW" dirty="0" smtClean="0"/>
          </a:p>
          <a:p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09432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3418"/>
    </mc:Choice>
    <mc:Fallback>
      <p:transition advTm="3418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200" dirty="0" smtClean="0">
                <a:solidFill>
                  <a:srgbClr val="FF6600"/>
                </a:solidFill>
              </a:rPr>
              <a:t> </a:t>
            </a:r>
            <a:r>
              <a:rPr lang="zh-TW" altLang="en-US" sz="6600" dirty="0" smtClean="0">
                <a:solidFill>
                  <a:srgbClr val="FF6600"/>
                </a:solidFill>
              </a:rPr>
              <a:t>報告</a:t>
            </a:r>
            <a:r>
              <a:rPr lang="zh-TW" altLang="en-US" sz="6600" dirty="0">
                <a:solidFill>
                  <a:srgbClr val="FF6600"/>
                </a:solidFill>
              </a:rPr>
              <a:t>完畢</a:t>
            </a:r>
            <a:r>
              <a:rPr lang="en-US" altLang="zh-TW" sz="6600" dirty="0">
                <a:solidFill>
                  <a:srgbClr val="FF6600"/>
                </a:solidFill>
              </a:rPr>
              <a:t/>
            </a:r>
            <a:br>
              <a:rPr lang="en-US" altLang="zh-TW" sz="6600" dirty="0">
                <a:solidFill>
                  <a:srgbClr val="FF6600"/>
                </a:solidFill>
              </a:rPr>
            </a:br>
            <a:r>
              <a:rPr lang="en-US" altLang="zh-TW" sz="6600" dirty="0">
                <a:solidFill>
                  <a:srgbClr val="FF6600"/>
                </a:solidFill>
              </a:rPr>
              <a:t/>
            </a:r>
            <a:br>
              <a:rPr lang="en-US" altLang="zh-TW" sz="6600" dirty="0">
                <a:solidFill>
                  <a:srgbClr val="FF6600"/>
                </a:solidFill>
              </a:rPr>
            </a:br>
            <a:r>
              <a:rPr lang="zh-TW" altLang="en-US" sz="6600" dirty="0">
                <a:solidFill>
                  <a:srgbClr val="FF6600"/>
                </a:solidFill>
              </a:rPr>
              <a:t>感謝評審</a:t>
            </a:r>
            <a:r>
              <a:rPr lang="zh-TW" altLang="en-US" sz="6600" dirty="0" smtClean="0">
                <a:solidFill>
                  <a:srgbClr val="FF6600"/>
                </a:solidFill>
              </a:rPr>
              <a:t>委員</a:t>
            </a:r>
            <a:endParaRPr lang="en-US" altLang="zh-TW" sz="6600" dirty="0" smtClean="0">
              <a:solidFill>
                <a:srgbClr val="FF6600"/>
              </a:solidFill>
            </a:endParaRPr>
          </a:p>
          <a:p>
            <a:pPr marL="0" indent="0" algn="ctr">
              <a:buNone/>
            </a:pPr>
            <a:r>
              <a:rPr lang="zh-TW" altLang="en-US" sz="6600" dirty="0" smtClean="0">
                <a:solidFill>
                  <a:srgbClr val="FF6600"/>
                </a:solidFill>
              </a:rPr>
              <a:t>的聆聽與指正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xmlns="" val="2975951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2100"/>
    </mc:Choice>
    <mc:Fallback>
      <p:transition advTm="21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dirty="0" smtClean="0">
                <a:solidFill>
                  <a:srgbClr val="FF0000"/>
                </a:solidFill>
              </a:rPr>
              <a:t>壹、前言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>
                <a:solidFill>
                  <a:srgbClr val="00B050"/>
                </a:solidFill>
              </a:rPr>
              <a:t>一、</a:t>
            </a:r>
            <a:r>
              <a:rPr lang="zh-TW" altLang="en-US" sz="3600" dirty="0" smtClean="0"/>
              <a:t>研究動機與目的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>
                <a:solidFill>
                  <a:srgbClr val="00B050"/>
                </a:solidFill>
              </a:rPr>
              <a:t>二、</a:t>
            </a:r>
            <a:r>
              <a:rPr lang="zh-TW" altLang="en-US" sz="3600" dirty="0" smtClean="0"/>
              <a:t>研究方法與流程圖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1524996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5056"/>
    </mc:Choice>
    <mc:Fallback>
      <p:transition advTm="505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4471991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 smtClean="0"/>
              <a:t>一、研究動機與目的</a:t>
            </a:r>
            <a:endParaRPr lang="en-US" altLang="zh-TW" sz="3600" dirty="0" smtClean="0"/>
          </a:p>
        </p:txBody>
      </p:sp>
      <p:pic>
        <p:nvPicPr>
          <p:cNvPr id="9" name="內容版面配置區 8" descr="the 123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691604"/>
            <a:ext cx="5715008" cy="4332048"/>
          </a:xfrm>
        </p:spPr>
      </p:pic>
      <p:sp>
        <p:nvSpPr>
          <p:cNvPr id="4" name="矩形 3"/>
          <p:cNvSpPr/>
          <p:nvPr/>
        </p:nvSpPr>
        <p:spPr>
          <a:xfrm>
            <a:off x="3428993" y="3573016"/>
            <a:ext cx="1785951" cy="10914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5690966" y="761850"/>
            <a:ext cx="3378691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/>
              <a:t>離婚對數有下降的趨勢，但還是居高不下。</a:t>
            </a:r>
            <a:endParaRPr lang="zh-TW" altLang="en-US" sz="2400" dirty="0"/>
          </a:p>
        </p:txBody>
      </p:sp>
      <p:sp>
        <p:nvSpPr>
          <p:cNvPr id="14" name="向右箭號 13"/>
          <p:cNvSpPr/>
          <p:nvPr/>
        </p:nvSpPr>
        <p:spPr>
          <a:xfrm rot="5400000">
            <a:off x="6799391" y="2203429"/>
            <a:ext cx="1011533" cy="582359"/>
          </a:xfrm>
          <a:prstGeom prst="stripedRightArrow">
            <a:avLst>
              <a:gd name="adj1" fmla="val 43025"/>
              <a:gd name="adj2" fmla="val 54701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6012160" y="3214686"/>
            <a:ext cx="273630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/>
              <a:t>媒體也頻頻報導。</a:t>
            </a:r>
            <a:endParaRPr lang="zh-TW" altLang="en-US" sz="2400" dirty="0"/>
          </a:p>
        </p:txBody>
      </p:sp>
      <p:sp>
        <p:nvSpPr>
          <p:cNvPr id="18" name="向右箭號 17"/>
          <p:cNvSpPr/>
          <p:nvPr/>
        </p:nvSpPr>
        <p:spPr>
          <a:xfrm rot="19089666">
            <a:off x="4473959" y="1826883"/>
            <a:ext cx="956533" cy="500066"/>
          </a:xfrm>
          <a:prstGeom prst="stripedRightArrow">
            <a:avLst>
              <a:gd name="adj1" fmla="val 43025"/>
              <a:gd name="adj2" fmla="val 54701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向右箭號 18"/>
          <p:cNvSpPr/>
          <p:nvPr/>
        </p:nvSpPr>
        <p:spPr>
          <a:xfrm rot="5400000">
            <a:off x="6768802" y="4178232"/>
            <a:ext cx="1072710" cy="582359"/>
          </a:xfrm>
          <a:prstGeom prst="stripedRightArrow">
            <a:avLst>
              <a:gd name="adj1" fmla="val 43025"/>
              <a:gd name="adj2" fmla="val 54701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5937331" y="5244233"/>
            <a:ext cx="2675127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800" dirty="0" smtClean="0"/>
              <a:t>引起我們的注意</a:t>
            </a:r>
            <a:endParaRPr lang="en-US" altLang="zh-TW" sz="2800" dirty="0" smtClean="0"/>
          </a:p>
          <a:p>
            <a:r>
              <a:rPr lang="zh-TW" altLang="en-US" sz="2800" dirty="0" smtClean="0"/>
              <a:t>，並深入研究。</a:t>
            </a:r>
            <a:endParaRPr lang="zh-TW" altLang="en-US" sz="28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29394"/>
    </mc:Choice>
    <mc:Fallback>
      <p:transition advTm="293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4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二、研究方法流程圖</a:t>
            </a: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395536" y="2506000"/>
            <a:ext cx="792088" cy="24482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bg2">
                    <a:lumMod val="25000"/>
                  </a:schemeClr>
                </a:solidFill>
              </a:rPr>
              <a:t>擬定主題</a:t>
            </a:r>
            <a:endParaRPr lang="zh-TW" alt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071669" y="2071678"/>
            <a:ext cx="1224136" cy="1224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蒐集資料</a:t>
            </a:r>
            <a:endParaRPr lang="zh-TW" altLang="en-US" sz="3200" dirty="0"/>
          </a:p>
        </p:txBody>
      </p:sp>
      <p:sp>
        <p:nvSpPr>
          <p:cNvPr id="6" name="圓角矩形 5"/>
          <p:cNvSpPr/>
          <p:nvPr/>
        </p:nvSpPr>
        <p:spPr>
          <a:xfrm>
            <a:off x="2071671" y="4214818"/>
            <a:ext cx="1224000" cy="1224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擬定大綱</a:t>
            </a:r>
            <a:endParaRPr lang="zh-TW" altLang="en-US" sz="3200" dirty="0"/>
          </a:p>
        </p:txBody>
      </p:sp>
      <p:sp>
        <p:nvSpPr>
          <p:cNvPr id="7" name="圓角矩形 6"/>
          <p:cNvSpPr/>
          <p:nvPr/>
        </p:nvSpPr>
        <p:spPr>
          <a:xfrm>
            <a:off x="4429124" y="1928802"/>
            <a:ext cx="720080" cy="3888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設計問卷及發放</a:t>
            </a:r>
            <a:endParaRPr lang="zh-TW" altLang="en-US" sz="2800" dirty="0"/>
          </a:p>
        </p:txBody>
      </p:sp>
      <p:sp>
        <p:nvSpPr>
          <p:cNvPr id="8" name="圓角矩形 7"/>
          <p:cNvSpPr/>
          <p:nvPr/>
        </p:nvSpPr>
        <p:spPr>
          <a:xfrm>
            <a:off x="6228184" y="1927159"/>
            <a:ext cx="576064" cy="38884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zh-TW" sz="2400" dirty="0"/>
              <a:t>統計資料並</a:t>
            </a:r>
          </a:p>
          <a:p>
            <a:r>
              <a:rPr lang="zh-TW" altLang="zh-TW" sz="2400" dirty="0"/>
              <a:t>撰寫論文</a:t>
            </a:r>
          </a:p>
          <a:p>
            <a:pPr algn="ctr"/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7858148" y="2571744"/>
            <a:ext cx="720080" cy="271009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2800" dirty="0"/>
              <a:t>結論及建議</a:t>
            </a:r>
            <a:endParaRPr lang="zh-TW" altLang="en-US" sz="2800" dirty="0"/>
          </a:p>
        </p:txBody>
      </p:sp>
      <p:sp>
        <p:nvSpPr>
          <p:cNvPr id="10" name="向右箭號 9"/>
          <p:cNvSpPr/>
          <p:nvPr/>
        </p:nvSpPr>
        <p:spPr>
          <a:xfrm>
            <a:off x="1331640" y="2506000"/>
            <a:ext cx="504056" cy="41894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1331640" y="4509120"/>
            <a:ext cx="504056" cy="44515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十字形 11"/>
          <p:cNvSpPr/>
          <p:nvPr/>
        </p:nvSpPr>
        <p:spPr>
          <a:xfrm>
            <a:off x="2428860" y="3500438"/>
            <a:ext cx="540000" cy="540000"/>
          </a:xfrm>
          <a:prstGeom prst="pl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右箭號 12"/>
          <p:cNvSpPr/>
          <p:nvPr/>
        </p:nvSpPr>
        <p:spPr>
          <a:xfrm>
            <a:off x="3357555" y="3571877"/>
            <a:ext cx="857256" cy="36383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向右箭號 14"/>
          <p:cNvSpPr/>
          <p:nvPr/>
        </p:nvSpPr>
        <p:spPr>
          <a:xfrm>
            <a:off x="5364088" y="3573017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向右箭號 15"/>
          <p:cNvSpPr/>
          <p:nvPr/>
        </p:nvSpPr>
        <p:spPr>
          <a:xfrm>
            <a:off x="7092280" y="3650090"/>
            <a:ext cx="648072" cy="346936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41285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12320"/>
    </mc:Choice>
    <mc:Fallback>
      <p:transition advTm="1232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solidFill>
                  <a:srgbClr val="FF0000"/>
                </a:solidFill>
              </a:rPr>
              <a:t>貳、</a:t>
            </a:r>
            <a:r>
              <a:rPr lang="zh-TW" altLang="en-US" dirty="0">
                <a:solidFill>
                  <a:srgbClr val="FF0000"/>
                </a:solidFill>
              </a:rPr>
              <a:t>正文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00B050"/>
                </a:solidFill>
              </a:rPr>
              <a:t>一、</a:t>
            </a:r>
            <a:r>
              <a:rPr lang="zh-TW" altLang="zh-TW" dirty="0" smtClean="0"/>
              <a:t>近十</a:t>
            </a:r>
            <a:r>
              <a:rPr lang="zh-TW" altLang="zh-TW" dirty="0"/>
              <a:t>年來的離婚統計資料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00B050"/>
                </a:solidFill>
              </a:rPr>
              <a:t>二、</a:t>
            </a:r>
            <a:r>
              <a:rPr lang="zh-TW" altLang="zh-TW" dirty="0" smtClean="0"/>
              <a:t>目前</a:t>
            </a:r>
            <a:r>
              <a:rPr lang="zh-TW" altLang="zh-TW" dirty="0"/>
              <a:t>大眾對離婚的觀念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00B050"/>
                </a:solidFill>
              </a:rPr>
              <a:t>三、</a:t>
            </a:r>
            <a:r>
              <a:rPr lang="zh-TW" altLang="zh-TW" dirty="0" smtClean="0"/>
              <a:t>問卷</a:t>
            </a:r>
            <a:r>
              <a:rPr lang="zh-TW" altLang="zh-TW" dirty="0"/>
              <a:t>統計與數據分析</a:t>
            </a:r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xmlns="" val="316502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8803"/>
    </mc:Choice>
    <mc:Fallback>
      <p:transition advTm="880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-15057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dirty="0"/>
              <a:t>一、</a:t>
            </a:r>
            <a:r>
              <a:rPr lang="zh-TW" altLang="zh-TW" sz="4000" dirty="0"/>
              <a:t>近十年來的離婚統計</a:t>
            </a:r>
            <a:r>
              <a:rPr lang="zh-TW" altLang="zh-TW" sz="4000" dirty="0" smtClean="0"/>
              <a:t>資料</a:t>
            </a:r>
            <a:endParaRPr lang="zh-TW" altLang="en-US" sz="4000" dirty="0"/>
          </a:p>
        </p:txBody>
      </p:sp>
      <p:sp>
        <p:nvSpPr>
          <p:cNvPr id="10" name="矩形 9"/>
          <p:cNvSpPr/>
          <p:nvPr/>
        </p:nvSpPr>
        <p:spPr>
          <a:xfrm>
            <a:off x="1" y="1000108"/>
            <a:ext cx="142876" cy="47863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 descr="離婚-全國性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039217"/>
            <a:ext cx="5442387" cy="4536504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5442388" y="1609890"/>
            <a:ext cx="2929153" cy="1189948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dirty="0" smtClean="0"/>
              <a:t> </a:t>
            </a:r>
            <a:r>
              <a:rPr lang="en-US" altLang="zh-TW" sz="3200" dirty="0" smtClean="0"/>
              <a:t>104</a:t>
            </a:r>
            <a:r>
              <a:rPr lang="zh-TW" altLang="en-US" sz="3200" dirty="0" smtClean="0"/>
              <a:t>年較</a:t>
            </a:r>
            <a:r>
              <a:rPr lang="en-US" altLang="zh-TW" sz="3200" dirty="0" smtClean="0"/>
              <a:t>103</a:t>
            </a:r>
            <a:r>
              <a:rPr lang="zh-TW" altLang="en-US" sz="3200" dirty="0" smtClean="0"/>
              <a:t>年增加</a:t>
            </a:r>
            <a:r>
              <a:rPr lang="en-US" altLang="zh-TW" sz="3200" dirty="0" smtClean="0"/>
              <a:t>0.6%</a:t>
            </a:r>
            <a:endParaRPr lang="zh-TW" altLang="en-US" sz="3200" dirty="0"/>
          </a:p>
        </p:txBody>
      </p:sp>
      <p:sp>
        <p:nvSpPr>
          <p:cNvPr id="31" name="矩形 30"/>
          <p:cNvSpPr/>
          <p:nvPr/>
        </p:nvSpPr>
        <p:spPr>
          <a:xfrm>
            <a:off x="4311007" y="5123290"/>
            <a:ext cx="736965" cy="406047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5442387" y="3645024"/>
            <a:ext cx="3240360" cy="2285446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TW" dirty="0" smtClean="0"/>
          </a:p>
          <a:p>
            <a:r>
              <a:rPr lang="zh-TW" altLang="en-US" sz="3200" dirty="0" smtClean="0"/>
              <a:t>顯示近</a:t>
            </a:r>
            <a:r>
              <a:rPr lang="en-US" sz="3200" dirty="0" smtClean="0"/>
              <a:t>10</a:t>
            </a:r>
            <a:r>
              <a:rPr lang="zh-TW" altLang="en-US" sz="3200" dirty="0" smtClean="0"/>
              <a:t>年來離婚對數已漸趨緩。</a:t>
            </a:r>
          </a:p>
          <a:p>
            <a:pPr algn="ctr"/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>
            <a:off x="1598779" y="2997238"/>
            <a:ext cx="2991904" cy="157534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圓角矩形 34"/>
          <p:cNvSpPr/>
          <p:nvPr/>
        </p:nvSpPr>
        <p:spPr>
          <a:xfrm>
            <a:off x="357158" y="1000108"/>
            <a:ext cx="4392488" cy="936104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solidFill>
                  <a:schemeClr val="tx1"/>
                </a:solidFill>
              </a:rPr>
              <a:t>近十年</a:t>
            </a:r>
            <a:r>
              <a:rPr lang="zh-TW" altLang="en-US" sz="3200" dirty="0">
                <a:solidFill>
                  <a:srgbClr val="FF0000"/>
                </a:solidFill>
              </a:rPr>
              <a:t>全國</a:t>
            </a:r>
            <a:r>
              <a:rPr lang="zh-TW" altLang="en-US" sz="3200" dirty="0">
                <a:solidFill>
                  <a:schemeClr val="tx1"/>
                </a:solidFill>
              </a:rPr>
              <a:t>的離婚對數</a:t>
            </a:r>
          </a:p>
          <a:p>
            <a:pPr algn="ctr"/>
            <a:endParaRPr lang="zh-TW" altLang="en-US" dirty="0"/>
          </a:p>
        </p:txBody>
      </p:sp>
      <p:sp>
        <p:nvSpPr>
          <p:cNvPr id="13" name="向右箭號 12"/>
          <p:cNvSpPr/>
          <p:nvPr/>
        </p:nvSpPr>
        <p:spPr>
          <a:xfrm rot="19454628">
            <a:off x="4343899" y="2412021"/>
            <a:ext cx="888251" cy="555592"/>
          </a:xfrm>
          <a:prstGeom prst="stripedRightArrow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78975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22387"/>
    </mc:Choice>
    <mc:Fallback>
      <p:transition advTm="223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2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一、</a:t>
            </a:r>
            <a:r>
              <a:rPr lang="zh-TW" altLang="zh-TW" dirty="0"/>
              <a:t>近十年來的離婚統計</a:t>
            </a:r>
            <a:r>
              <a:rPr lang="zh-TW" altLang="zh-TW" dirty="0" smtClean="0"/>
              <a:t>資料</a:t>
            </a:r>
            <a:endParaRPr lang="zh-TW" altLang="en-US" dirty="0"/>
          </a:p>
        </p:txBody>
      </p:sp>
      <p:pic>
        <p:nvPicPr>
          <p:cNvPr id="4" name="內容版面配置區 3" descr="離婚-花蓮性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7506" y="2150770"/>
            <a:ext cx="5652119" cy="459059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499992" y="4797153"/>
            <a:ext cx="792088" cy="57606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單箭頭接點 5"/>
          <p:cNvCxnSpPr/>
          <p:nvPr/>
        </p:nvCxnSpPr>
        <p:spPr>
          <a:xfrm>
            <a:off x="1115616" y="3140968"/>
            <a:ext cx="3528392" cy="129614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5950841" y="1520789"/>
            <a:ext cx="2952328" cy="1030863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104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年較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年下降了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10%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5364089" y="3645024"/>
            <a:ext cx="3539081" cy="2592288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800" dirty="0" smtClean="0"/>
              <a:t>顯示近出</a:t>
            </a:r>
            <a:r>
              <a:rPr lang="en-US" sz="2800" dirty="0" smtClean="0"/>
              <a:t>10</a:t>
            </a:r>
            <a:r>
              <a:rPr lang="zh-TW" altLang="en-US" sz="2800" dirty="0" smtClean="0"/>
              <a:t>年來花蓮縣離婚</a:t>
            </a:r>
            <a:r>
              <a:rPr lang="zh-TW" altLang="en-US" sz="2800" dirty="0"/>
              <a:t>對數有</a:t>
            </a:r>
            <a:r>
              <a:rPr lang="zh-TW" altLang="en-US" sz="2800" dirty="0" smtClean="0"/>
              <a:t>明顯的下降</a:t>
            </a:r>
            <a:r>
              <a:rPr lang="zh-TW" altLang="en-US" sz="2800" dirty="0"/>
              <a:t>。</a:t>
            </a:r>
            <a:endParaRPr lang="en-US" altLang="zh-TW" sz="2800" dirty="0" smtClean="0"/>
          </a:p>
        </p:txBody>
      </p:sp>
      <p:sp>
        <p:nvSpPr>
          <p:cNvPr id="19" name="圓角矩形 18"/>
          <p:cNvSpPr/>
          <p:nvPr/>
        </p:nvSpPr>
        <p:spPr>
          <a:xfrm>
            <a:off x="611560" y="1052737"/>
            <a:ext cx="4392488" cy="936104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tx1"/>
                </a:solidFill>
              </a:rPr>
              <a:t>近十年</a:t>
            </a:r>
            <a:r>
              <a:rPr lang="zh-TW" altLang="en-US" sz="2800" dirty="0">
                <a:solidFill>
                  <a:srgbClr val="FF0000"/>
                </a:solidFill>
              </a:rPr>
              <a:t>花蓮縣</a:t>
            </a:r>
            <a:r>
              <a:rPr lang="zh-TW" altLang="en-US" sz="2800" dirty="0">
                <a:solidFill>
                  <a:schemeClr val="tx1"/>
                </a:solidFill>
              </a:rPr>
              <a:t>的離婚對數</a:t>
            </a:r>
          </a:p>
          <a:p>
            <a:pPr algn="ctr"/>
            <a:endParaRPr lang="zh-TW" altLang="en-US" dirty="0"/>
          </a:p>
        </p:txBody>
      </p:sp>
      <p:sp>
        <p:nvSpPr>
          <p:cNvPr id="15" name="向右箭號 14"/>
          <p:cNvSpPr/>
          <p:nvPr/>
        </p:nvSpPr>
        <p:spPr>
          <a:xfrm rot="19350187">
            <a:off x="4578745" y="2696648"/>
            <a:ext cx="1176829" cy="658194"/>
          </a:xfrm>
          <a:prstGeom prst="stripedRightArrow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83225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19689"/>
    </mc:Choice>
    <mc:Fallback>
      <p:transition advTm="196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6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/>
              <a:t>二、</a:t>
            </a:r>
            <a:r>
              <a:rPr lang="zh-TW" altLang="zh-TW" dirty="0"/>
              <a:t>目前大眾對離婚的</a:t>
            </a:r>
            <a:r>
              <a:rPr lang="zh-TW" altLang="zh-TW" dirty="0" smtClean="0"/>
              <a:t>觀念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2214546" y="1124744"/>
            <a:ext cx="4000528" cy="2783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b="1" dirty="0" smtClean="0">
                <a:solidFill>
                  <a:srgbClr val="C00000"/>
                </a:solidFill>
              </a:rPr>
              <a:t>較早民眾的想法：</a:t>
            </a:r>
            <a:endParaRPr lang="en-US" altLang="zh-TW" sz="4800" b="1" dirty="0" smtClean="0">
              <a:solidFill>
                <a:srgbClr val="C00000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33" name="橢圓 32"/>
          <p:cNvSpPr/>
          <p:nvPr/>
        </p:nvSpPr>
        <p:spPr>
          <a:xfrm>
            <a:off x="285720" y="4091357"/>
            <a:ext cx="2571768" cy="157163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0070C0"/>
                </a:solidFill>
              </a:rPr>
              <a:t>傷風敗俗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5525926" y="4221088"/>
            <a:ext cx="2571768" cy="157163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0070C0"/>
                </a:solidFill>
              </a:rPr>
              <a:t>丟人現眼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35" name="橢圓 34"/>
          <p:cNvSpPr/>
          <p:nvPr/>
        </p:nvSpPr>
        <p:spPr>
          <a:xfrm>
            <a:off x="2857488" y="4797152"/>
            <a:ext cx="2714644" cy="150019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0070C0"/>
                </a:solidFill>
              </a:rPr>
              <a:t>盡量避免</a:t>
            </a:r>
          </a:p>
          <a:p>
            <a:pPr algn="ctr"/>
            <a:endParaRPr lang="zh-TW" altLang="en-US" dirty="0"/>
          </a:p>
        </p:txBody>
      </p:sp>
      <p:cxnSp>
        <p:nvCxnSpPr>
          <p:cNvPr id="4" name="直線接點 3"/>
          <p:cNvCxnSpPr>
            <a:stCxn id="32" idx="3"/>
          </p:cNvCxnSpPr>
          <p:nvPr/>
        </p:nvCxnSpPr>
        <p:spPr>
          <a:xfrm flipH="1">
            <a:off x="2051720" y="3500381"/>
            <a:ext cx="748690" cy="590976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直線接點 5"/>
          <p:cNvCxnSpPr>
            <a:stCxn id="32" idx="4"/>
          </p:cNvCxnSpPr>
          <p:nvPr/>
        </p:nvCxnSpPr>
        <p:spPr>
          <a:xfrm>
            <a:off x="4214810" y="3907976"/>
            <a:ext cx="0" cy="74516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接點 8"/>
          <p:cNvCxnSpPr>
            <a:stCxn id="32" idx="5"/>
          </p:cNvCxnSpPr>
          <p:nvPr/>
        </p:nvCxnSpPr>
        <p:spPr>
          <a:xfrm>
            <a:off x="5629210" y="3500381"/>
            <a:ext cx="887006" cy="720707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8" name="群組 17"/>
          <p:cNvGrpSpPr/>
          <p:nvPr/>
        </p:nvGrpSpPr>
        <p:grpSpPr>
          <a:xfrm>
            <a:off x="0" y="1124744"/>
            <a:ext cx="8604448" cy="5733256"/>
            <a:chOff x="-303721" y="1230007"/>
            <a:chExt cx="9001000" cy="5976664"/>
          </a:xfrm>
        </p:grpSpPr>
        <p:sp>
          <p:nvSpPr>
            <p:cNvPr id="11" name="橢圓 10"/>
            <p:cNvSpPr/>
            <p:nvPr/>
          </p:nvSpPr>
          <p:spPr>
            <a:xfrm>
              <a:off x="-303721" y="1230007"/>
              <a:ext cx="9001000" cy="597666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1168260" y="2192121"/>
              <a:ext cx="6912768" cy="4047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3900" b="1" dirty="0">
                  <a:solidFill>
                    <a:srgbClr val="C00000"/>
                  </a:solidFill>
                </a:rPr>
                <a:t>但是</a:t>
              </a:r>
            </a:p>
            <a:p>
              <a:endParaRPr lang="zh-TW" alt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643157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11980"/>
    </mc:Choice>
    <mc:Fallback>
      <p:transition advTm="119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8163" y="-315416"/>
            <a:ext cx="8286808" cy="1214446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 smtClean="0"/>
              <a:t>二、</a:t>
            </a:r>
            <a:r>
              <a:rPr lang="zh-TW" altLang="zh-TW" dirty="0" smtClean="0"/>
              <a:t>目前大眾對離婚的觀念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755577" y="1005795"/>
            <a:ext cx="1656184" cy="2207183"/>
            <a:chOff x="-1826962" y="793759"/>
            <a:chExt cx="2164754" cy="4734914"/>
          </a:xfrm>
        </p:grpSpPr>
        <p:sp>
          <p:nvSpPr>
            <p:cNvPr id="5" name="矩形 4"/>
            <p:cNvSpPr/>
            <p:nvPr/>
          </p:nvSpPr>
          <p:spPr>
            <a:xfrm>
              <a:off x="-1826962" y="793759"/>
              <a:ext cx="2164754" cy="473491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TW" dirty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sz="1600" b="1" dirty="0" smtClean="0">
                <a:solidFill>
                  <a:srgbClr val="0070C0"/>
                </a:solidFill>
              </a:endParaRPr>
            </a:p>
            <a:p>
              <a:pPr algn="ctr"/>
              <a:endParaRPr lang="en-US" altLang="zh-TW" sz="1600" b="1" dirty="0">
                <a:solidFill>
                  <a:srgbClr val="0070C0"/>
                </a:solidFill>
              </a:endParaRPr>
            </a:p>
            <a:p>
              <a:pPr algn="ctr"/>
              <a:endParaRPr lang="en-US" altLang="zh-TW" sz="2000" b="1" dirty="0">
                <a:solidFill>
                  <a:srgbClr val="0070C0"/>
                </a:solidFill>
              </a:endParaRPr>
            </a:p>
            <a:p>
              <a:pPr algn="ctr"/>
              <a:r>
                <a:rPr lang="zh-TW" altLang="en-US" sz="2000" b="1" dirty="0" smtClean="0">
                  <a:solidFill>
                    <a:srgbClr val="0070C0"/>
                  </a:solidFill>
                </a:rPr>
                <a:t>夜市</a:t>
              </a:r>
              <a:r>
                <a:rPr lang="zh-TW" altLang="en-US" sz="2000" b="1" dirty="0">
                  <a:solidFill>
                    <a:srgbClr val="0070C0"/>
                  </a:solidFill>
                </a:rPr>
                <a:t>人生</a:t>
              </a:r>
            </a:p>
          </p:txBody>
        </p:sp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1749501" y="993609"/>
              <a:ext cx="2009830" cy="3599899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</p:pic>
      </p:grpSp>
      <p:grpSp>
        <p:nvGrpSpPr>
          <p:cNvPr id="7" name="群組 6"/>
          <p:cNvGrpSpPr/>
          <p:nvPr/>
        </p:nvGrpSpPr>
        <p:grpSpPr>
          <a:xfrm>
            <a:off x="-49821" y="3212978"/>
            <a:ext cx="4142809" cy="3645022"/>
            <a:chOff x="428596" y="785794"/>
            <a:chExt cx="4268879" cy="4225910"/>
          </a:xfrm>
        </p:grpSpPr>
        <p:sp>
          <p:nvSpPr>
            <p:cNvPr id="8" name="矩形 7"/>
            <p:cNvSpPr/>
            <p:nvPr/>
          </p:nvSpPr>
          <p:spPr>
            <a:xfrm>
              <a:off x="428596" y="785794"/>
              <a:ext cx="4268879" cy="42259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sz="2400" b="1" dirty="0" smtClean="0">
                <a:solidFill>
                  <a:srgbClr val="0070C0"/>
                </a:solidFill>
              </a:endParaRPr>
            </a:p>
            <a:p>
              <a:pPr algn="ctr"/>
              <a:r>
                <a:rPr lang="zh-TW" altLang="en-US" sz="2000" b="1" dirty="0" smtClean="0">
                  <a:solidFill>
                    <a:srgbClr val="0070C0"/>
                  </a:solidFill>
                </a:rPr>
                <a:t>台灣知名藝人的婚姻事件</a:t>
              </a:r>
              <a:endParaRPr lang="zh-TW" altLang="en-US" sz="2000" b="1" dirty="0">
                <a:solidFill>
                  <a:srgbClr val="0070C0"/>
                </a:solidFill>
              </a:endParaRPr>
            </a:p>
          </p:txBody>
        </p:sp>
        <p:pic>
          <p:nvPicPr>
            <p:cNvPr id="9" name="圖片 8" descr="njp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2632" y="846164"/>
              <a:ext cx="4168861" cy="3682579"/>
            </a:xfrm>
            <a:prstGeom prst="rect">
              <a:avLst/>
            </a:prstGeom>
          </p:spPr>
        </p:pic>
      </p:grpSp>
      <p:grpSp>
        <p:nvGrpSpPr>
          <p:cNvPr id="10" name="群組 9"/>
          <p:cNvGrpSpPr/>
          <p:nvPr/>
        </p:nvGrpSpPr>
        <p:grpSpPr>
          <a:xfrm>
            <a:off x="3984766" y="3212977"/>
            <a:ext cx="5187822" cy="3645023"/>
            <a:chOff x="2571737" y="1648869"/>
            <a:chExt cx="4590213" cy="4137584"/>
          </a:xfrm>
        </p:grpSpPr>
        <p:sp>
          <p:nvSpPr>
            <p:cNvPr id="11" name="矩形 10"/>
            <p:cNvSpPr/>
            <p:nvPr/>
          </p:nvSpPr>
          <p:spPr>
            <a:xfrm>
              <a:off x="2571737" y="1648869"/>
              <a:ext cx="4590213" cy="413758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 smtClean="0"/>
            </a:p>
            <a:p>
              <a:pPr algn="ctr"/>
              <a:r>
                <a:rPr lang="zh-TW" altLang="en-US" sz="2000" b="1" dirty="0" smtClean="0">
                  <a:solidFill>
                    <a:srgbClr val="0070C0"/>
                  </a:solidFill>
                </a:rPr>
                <a:t>美國總統候選人的婚姻事件</a:t>
              </a:r>
              <a:endParaRPr lang="zh-TW" altLang="en-US" sz="2000" b="1" dirty="0">
                <a:solidFill>
                  <a:srgbClr val="0070C0"/>
                </a:solidFill>
              </a:endParaRPr>
            </a:p>
          </p:txBody>
        </p:sp>
        <p:pic>
          <p:nvPicPr>
            <p:cNvPr id="12" name="圖片 11" descr="川普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43175" y="1711055"/>
              <a:ext cx="4448636" cy="3426752"/>
            </a:xfrm>
            <a:prstGeom prst="rect">
              <a:avLst/>
            </a:prstGeom>
          </p:spPr>
        </p:pic>
      </p:grpSp>
      <p:grpSp>
        <p:nvGrpSpPr>
          <p:cNvPr id="18" name="群組 17"/>
          <p:cNvGrpSpPr/>
          <p:nvPr/>
        </p:nvGrpSpPr>
        <p:grpSpPr>
          <a:xfrm>
            <a:off x="4285905" y="1097819"/>
            <a:ext cx="3436699" cy="2093819"/>
            <a:chOff x="2750764" y="1052736"/>
            <a:chExt cx="3436699" cy="2166014"/>
          </a:xfrm>
        </p:grpSpPr>
        <p:sp>
          <p:nvSpPr>
            <p:cNvPr id="17" name="矩形 16"/>
            <p:cNvSpPr/>
            <p:nvPr/>
          </p:nvSpPr>
          <p:spPr>
            <a:xfrm>
              <a:off x="2750764" y="1084447"/>
              <a:ext cx="3436699" cy="213430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]</a:t>
              </a:r>
            </a:p>
            <a:p>
              <a:pPr algn="ctr"/>
              <a:endParaRPr lang="en-US" altLang="zh-TW" dirty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/>
            </a:p>
            <a:p>
              <a:pPr algn="ctr"/>
              <a:endParaRPr lang="en-US" altLang="zh-TW" dirty="0" smtClean="0"/>
            </a:p>
            <a:p>
              <a:pPr algn="ctr"/>
              <a:endParaRPr lang="en-US" altLang="zh-TW" dirty="0"/>
            </a:p>
            <a:p>
              <a:pPr algn="ctr"/>
              <a:r>
                <a:rPr lang="zh-TW" altLang="en-US" sz="2000" b="1" dirty="0" smtClean="0">
                  <a:solidFill>
                    <a:srgbClr val="0070C0"/>
                  </a:solidFill>
                </a:rPr>
                <a:t>娘家</a:t>
              </a:r>
              <a:endParaRPr lang="zh-TW" altLang="en-US" sz="2000" b="1" dirty="0">
                <a:solidFill>
                  <a:srgbClr val="0070C0"/>
                </a:solidFill>
              </a:endParaRPr>
            </a:p>
          </p:txBody>
        </p:sp>
        <p:pic>
          <p:nvPicPr>
            <p:cNvPr id="3" name="圖片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785292" y="1052736"/>
              <a:ext cx="3402171" cy="1714782"/>
            </a:xfrm>
            <a:prstGeom prst="rect">
              <a:avLst/>
            </a:prstGeom>
          </p:spPr>
        </p:pic>
      </p:grpSp>
      <p:sp>
        <p:nvSpPr>
          <p:cNvPr id="20" name="矩形 19"/>
          <p:cNvSpPr/>
          <p:nvPr/>
        </p:nvSpPr>
        <p:spPr>
          <a:xfrm>
            <a:off x="-49821" y="908720"/>
            <a:ext cx="9222409" cy="5949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-2846" y="908720"/>
            <a:ext cx="3769460" cy="26571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100" dirty="0" smtClean="0">
                <a:solidFill>
                  <a:srgbClr val="C00000"/>
                </a:solidFill>
              </a:rPr>
              <a:t>現在民眾的想法：</a:t>
            </a:r>
            <a:endParaRPr lang="zh-TW" altLang="en-US" sz="4100" dirty="0">
              <a:solidFill>
                <a:srgbClr val="C00000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3845390" y="850944"/>
            <a:ext cx="3472838" cy="153561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rgbClr val="C00000"/>
                </a:solidFill>
              </a:rPr>
              <a:t>社會人文</a:t>
            </a:r>
          </a:p>
          <a:p>
            <a:pPr algn="ctr"/>
            <a:endParaRPr lang="zh-TW" altLang="en-US" dirty="0"/>
          </a:p>
        </p:txBody>
      </p:sp>
      <p:sp>
        <p:nvSpPr>
          <p:cNvPr id="19" name="橢圓 18"/>
          <p:cNvSpPr/>
          <p:nvPr/>
        </p:nvSpPr>
        <p:spPr>
          <a:xfrm>
            <a:off x="4640406" y="3701066"/>
            <a:ext cx="4403433" cy="30676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dirty="0" smtClean="0">
                <a:solidFill>
                  <a:srgbClr val="FFFF00"/>
                </a:solidFill>
              </a:rPr>
              <a:t>造成民眾對於離婚的改觀</a:t>
            </a:r>
            <a:endParaRPr lang="en-US" altLang="zh-TW" sz="3600" dirty="0" smtClean="0">
              <a:solidFill>
                <a:srgbClr val="FFFF00"/>
              </a:solidFill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3524978" y="2386557"/>
            <a:ext cx="2072810" cy="1872208"/>
          </a:xfrm>
          <a:prstGeom prst="ellipse">
            <a:avLst/>
          </a:prstGeom>
          <a:ln w="5715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solidFill>
                  <a:srgbClr val="C00000"/>
                </a:solidFill>
              </a:rPr>
              <a:t> 戲劇</a:t>
            </a:r>
            <a:endParaRPr lang="en-US" altLang="zh-TW" sz="4400" dirty="0" smtClean="0">
              <a:solidFill>
                <a:srgbClr val="C00000"/>
              </a:solidFill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1787253" y="3569201"/>
            <a:ext cx="2058137" cy="1854538"/>
          </a:xfrm>
          <a:prstGeom prst="ellipse">
            <a:avLst/>
          </a:prstGeom>
          <a:ln w="5715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solidFill>
                  <a:srgbClr val="C00000"/>
                </a:solidFill>
              </a:rPr>
              <a:t> 電影</a:t>
            </a:r>
            <a:endParaRPr lang="en-US" altLang="zh-TW" sz="4400" dirty="0" smtClean="0">
              <a:solidFill>
                <a:srgbClr val="C00000"/>
              </a:solidFill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-49821" y="4906997"/>
            <a:ext cx="2287380" cy="1800200"/>
          </a:xfrm>
          <a:prstGeom prst="ellipse">
            <a:avLst/>
          </a:prstGeom>
          <a:ln w="5715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solidFill>
                  <a:srgbClr val="C00000"/>
                </a:solidFill>
              </a:rPr>
              <a:t> 媒體</a:t>
            </a:r>
            <a:endParaRPr lang="en-US" altLang="zh-TW" sz="4400" dirty="0" smtClean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04418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27353"/>
    </mc:Choice>
    <mc:Fallback>
      <p:transition advTm="273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5" grpId="0" animBg="1"/>
      <p:bldP spid="16" grpId="0" animBg="1"/>
      <p:bldP spid="19" grpId="0" animBg="1"/>
      <p:bldP spid="21" grpId="0" animBg="1"/>
      <p:bldP spid="22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7.9|0.3|3.7|1|2.6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6.2|0.5|1.3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8|2.9|0.3|6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6|1|0.9|0.4|1.8|0.7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5|1|3.6|4.7|1.9|2.5|1.8|0.9|1.8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1.2|6.9|7|0.9|8.1|3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3.9|6.2|4.4|3.8|2.5|3.1|10.4|2.8|1.6|5.2|2.1|0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3.8|5.6|2.3|7.4|1.3|2.4|5.4|15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4|2.2|1.3|2.1|3.1|1.3|1.8|0.4|5.1|5.3|4.3|4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1101</TotalTime>
  <Words>667</Words>
  <Application>Microsoft Office PowerPoint</Application>
  <PresentationFormat>如螢幕大小 (4:3)</PresentationFormat>
  <Paragraphs>168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流線</vt:lpstr>
      <vt:lpstr> </vt:lpstr>
      <vt:lpstr>壹、前言</vt:lpstr>
      <vt:lpstr>一、研究動機與目的</vt:lpstr>
      <vt:lpstr>二、研究方法流程圖</vt:lpstr>
      <vt:lpstr>貳、正文</vt:lpstr>
      <vt:lpstr>一、近十年來的離婚統計資料</vt:lpstr>
      <vt:lpstr>一、近十年來的離婚統計資料</vt:lpstr>
      <vt:lpstr>二、目前大眾對離婚的觀念</vt:lpstr>
      <vt:lpstr>二、目前大眾對離婚的觀念</vt:lpstr>
      <vt:lpstr>三、問卷統計與數據分析</vt:lpstr>
      <vt:lpstr>三、問卷統計與數據分析</vt:lpstr>
      <vt:lpstr>三、問卷統計與數據分析</vt:lpstr>
      <vt:lpstr>參、結論</vt:lpstr>
      <vt:lpstr>   肆、引註資料 </vt:lpstr>
      <vt:lpstr>投影片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gen</cp:lastModifiedBy>
  <cp:revision>95</cp:revision>
  <dcterms:created xsi:type="dcterms:W3CDTF">2016-10-13T23:25:36Z</dcterms:created>
  <dcterms:modified xsi:type="dcterms:W3CDTF">2016-11-01T05:32:07Z</dcterms:modified>
</cp:coreProperties>
</file>