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65" r:id="rId13"/>
    <p:sldId id="266" r:id="rId14"/>
    <p:sldId id="275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ilename-0=&#33457;&#34030;&#27665;&#30526;&#23565;&#37117;&#24066;&#21360;&#35937;&#20043;&#30740;&#3135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ilename-0=&#33457;&#34030;&#27665;&#30526;&#23565;&#37117;&#24066;&#21360;&#35937;&#20043;&#30740;&#3135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ilename-0=&#33457;&#34030;&#27665;&#30526;&#23565;&#37117;&#24066;&#21360;&#35937;&#20043;&#30740;&#3135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ilename-0=&#33457;&#34030;&#27665;&#30526;&#23565;&#37117;&#24066;&#21360;&#35937;&#20043;&#30740;&#3135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ilename-0=&#33457;&#34030;&#27665;&#30526;&#23565;&#37117;&#24066;&#21360;&#35937;&#20043;&#30740;&#3135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 sz="2400" dirty="0">
                <a:latin typeface="標楷體" pitchFamily="65" charset="-120"/>
                <a:ea typeface="標楷體" pitchFamily="65" charset="-120"/>
              </a:rPr>
              <a:t>花蓮縣民對都市人民特徵比例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'q2-5'!$D$1</c:f>
              <c:strCache>
                <c:ptCount val="1"/>
                <c:pt idx="0">
                  <c:v>人數</c:v>
                </c:pt>
              </c:strCache>
            </c:strRef>
          </c:tx>
          <c:cat>
            <c:strRef>
              <c:f>'q2-5'!$B$2:$B$22</c:f>
              <c:strCache>
                <c:ptCount val="21"/>
                <c:pt idx="0">
                  <c:v>冷漠</c:v>
                </c:pt>
                <c:pt idx="1">
                  <c:v>自負</c:v>
                </c:pt>
                <c:pt idx="2">
                  <c:v>勢力</c:v>
                </c:pt>
                <c:pt idx="3">
                  <c:v>做作</c:v>
                </c:pt>
                <c:pt idx="4">
                  <c:v>嚴厲</c:v>
                </c:pt>
                <c:pt idx="5">
                  <c:v>積極</c:v>
                </c:pt>
                <c:pt idx="6">
                  <c:v>鑽漏洞</c:v>
                </c:pt>
                <c:pt idx="7">
                  <c:v>好利益</c:v>
                </c:pt>
                <c:pt idx="8">
                  <c:v>自我中心</c:v>
                </c:pt>
                <c:pt idx="9">
                  <c:v>好展現自我</c:v>
                </c:pt>
                <c:pt idx="10">
                  <c:v>親切</c:v>
                </c:pt>
                <c:pt idx="11">
                  <c:v>謙卑</c:v>
                </c:pt>
                <c:pt idx="12">
                  <c:v>樸素</c:v>
                </c:pt>
                <c:pt idx="13">
                  <c:v>真實</c:v>
                </c:pt>
                <c:pt idx="14">
                  <c:v>寬鬆</c:v>
                </c:pt>
                <c:pt idx="15">
                  <c:v>消極</c:v>
                </c:pt>
                <c:pt idx="16">
                  <c:v>腳踏實地</c:v>
                </c:pt>
                <c:pt idx="17">
                  <c:v>不受惑</c:v>
                </c:pt>
                <c:pt idx="18">
                  <c:v>關心旁人</c:v>
                </c:pt>
                <c:pt idx="19">
                  <c:v>低調</c:v>
                </c:pt>
                <c:pt idx="20">
                  <c:v>無特別特徵</c:v>
                </c:pt>
              </c:strCache>
            </c:strRef>
          </c:cat>
          <c:val>
            <c:numRef>
              <c:f>'q2-5'!$D$2:$D$22</c:f>
              <c:numCache>
                <c:formatCode>General</c:formatCode>
                <c:ptCount val="21"/>
                <c:pt idx="0">
                  <c:v>54</c:v>
                </c:pt>
                <c:pt idx="1">
                  <c:v>26</c:v>
                </c:pt>
                <c:pt idx="2">
                  <c:v>36</c:v>
                </c:pt>
                <c:pt idx="3">
                  <c:v>27</c:v>
                </c:pt>
                <c:pt idx="4">
                  <c:v>19</c:v>
                </c:pt>
                <c:pt idx="5">
                  <c:v>46</c:v>
                </c:pt>
                <c:pt idx="6">
                  <c:v>18</c:v>
                </c:pt>
                <c:pt idx="7">
                  <c:v>40</c:v>
                </c:pt>
                <c:pt idx="8">
                  <c:v>42</c:v>
                </c:pt>
                <c:pt idx="9">
                  <c:v>45</c:v>
                </c:pt>
                <c:pt idx="10">
                  <c:v>10</c:v>
                </c:pt>
                <c:pt idx="11">
                  <c:v>7</c:v>
                </c:pt>
                <c:pt idx="12">
                  <c:v>3</c:v>
                </c:pt>
                <c:pt idx="13">
                  <c:v>9</c:v>
                </c:pt>
                <c:pt idx="14">
                  <c:v>2</c:v>
                </c:pt>
                <c:pt idx="15">
                  <c:v>3</c:v>
                </c:pt>
                <c:pt idx="16">
                  <c:v>10</c:v>
                </c:pt>
                <c:pt idx="17">
                  <c:v>3</c:v>
                </c:pt>
                <c:pt idx="18">
                  <c:v>12</c:v>
                </c:pt>
                <c:pt idx="19">
                  <c:v>12</c:v>
                </c:pt>
                <c:pt idx="20">
                  <c:v>2</c:v>
                </c:pt>
              </c:numCache>
            </c:numRef>
          </c:val>
        </c:ser>
        <c:axId val="63121280"/>
        <c:axId val="63122816"/>
      </c:barChart>
      <c:catAx>
        <c:axId val="631212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63122816"/>
        <c:crosses val="autoZero"/>
        <c:auto val="1"/>
        <c:lblAlgn val="ctr"/>
        <c:lblOffset val="100"/>
      </c:catAx>
      <c:valAx>
        <c:axId val="631228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3121280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ln>
      <a:solidFill>
        <a:schemeClr val="bg1"/>
      </a:solidFill>
    </a:ln>
  </c:spPr>
  <c:txPr>
    <a:bodyPr/>
    <a:lstStyle/>
    <a:p>
      <a:pPr>
        <a:defRPr>
          <a:solidFill>
            <a:schemeClr val="tx1"/>
          </a:solidFill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 algn="ctr">
              <a:defRPr sz="2800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想到都市工作、就學、居住的比例</a:t>
            </a:r>
          </a:p>
        </c:rich>
      </c:tx>
      <c:layout>
        <c:manualLayout>
          <c:xMode val="edge"/>
          <c:yMode val="edge"/>
          <c:x val="0.1399744472836352"/>
          <c:y val="3.4145796186580382E-2"/>
        </c:manualLayout>
      </c:layout>
    </c:title>
    <c:plotArea>
      <c:layout/>
      <c:pieChart>
        <c:varyColors val="1"/>
        <c:ser>
          <c:idx val="1"/>
          <c:order val="0"/>
          <c:tx>
            <c:strRef>
              <c:f>'q1-4'!$H$1</c:f>
              <c:strCache>
                <c:ptCount val="1"/>
                <c:pt idx="0">
                  <c:v>人數</c:v>
                </c:pt>
              </c:strCache>
            </c:strRef>
          </c:tx>
          <c:dLbls>
            <c:txPr>
              <a:bodyPr/>
              <a:lstStyle/>
              <a:p>
                <a:pPr>
                  <a:defRPr sz="24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Percent val="1"/>
          </c:dLbls>
          <c:cat>
            <c:strRef>
              <c:f>'q1-4'!$F$2:$F$4</c:f>
              <c:strCache>
                <c:ptCount val="3"/>
                <c:pt idx="0">
                  <c:v>是</c:v>
                </c:pt>
                <c:pt idx="1">
                  <c:v>否</c:v>
                </c:pt>
                <c:pt idx="2">
                  <c:v>普通</c:v>
                </c:pt>
              </c:strCache>
            </c:strRef>
          </c:cat>
          <c:val>
            <c:numRef>
              <c:f>'q1-4'!$H$2:$H$4</c:f>
              <c:numCache>
                <c:formatCode>General</c:formatCode>
                <c:ptCount val="3"/>
                <c:pt idx="0">
                  <c:v>68</c:v>
                </c:pt>
                <c:pt idx="1">
                  <c:v>27</c:v>
                </c:pt>
                <c:pt idx="2">
                  <c:v>31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4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 sz="2800">
                <a:latin typeface="標楷體" pitchFamily="65" charset="-120"/>
                <a:ea typeface="標楷體" pitchFamily="65" charset="-120"/>
              </a:defRP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覺得居住花蓮很好的人數比例</a:t>
            </a:r>
          </a:p>
        </c:rich>
      </c:tx>
      <c:layout/>
    </c:title>
    <c:plotArea>
      <c:layout/>
      <c:pieChart>
        <c:varyColors val="1"/>
        <c:ser>
          <c:idx val="1"/>
          <c:order val="0"/>
          <c:tx>
            <c:strRef>
              <c:f>'q1-3'!$H$1</c:f>
              <c:strCache>
                <c:ptCount val="1"/>
                <c:pt idx="0">
                  <c:v>人數</c:v>
                </c:pt>
              </c:strCache>
            </c:strRef>
          </c:tx>
          <c:dLbls>
            <c:dLbl>
              <c:idx val="3"/>
              <c:layout>
                <c:manualLayout>
                  <c:x val="0.26161509677074984"/>
                  <c:y val="0.10561045419812717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20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'q1-3'!$F$2:$F$5</c:f>
              <c:strCache>
                <c:ptCount val="4"/>
                <c:pt idx="0">
                  <c:v>是</c:v>
                </c:pt>
                <c:pt idx="1">
                  <c:v>否</c:v>
                </c:pt>
                <c:pt idx="2">
                  <c:v>普通</c:v>
                </c:pt>
                <c:pt idx="3">
                  <c:v>未填寫</c:v>
                </c:pt>
              </c:strCache>
            </c:strRef>
          </c:cat>
          <c:val>
            <c:numRef>
              <c:f>'q1-3'!$H$2:$H$5</c:f>
              <c:numCache>
                <c:formatCode>General</c:formatCode>
                <c:ptCount val="4"/>
                <c:pt idx="0">
                  <c:v>92</c:v>
                </c:pt>
                <c:pt idx="1">
                  <c:v>0</c:v>
                </c:pt>
                <c:pt idx="2">
                  <c:v>33</c:v>
                </c:pt>
                <c:pt idx="3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solidFill>
      <a:schemeClr val="bg1"/>
    </a:solidFill>
    <a:ln>
      <a:solidFill>
        <a:schemeClr val="bg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 sz="2800">
                <a:latin typeface="標楷體" pitchFamily="65" charset="-120"/>
                <a:ea typeface="標楷體" pitchFamily="65" charset="-120"/>
              </a:defRPr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對都市人民印象來自</a:t>
            </a:r>
          </a:p>
        </c:rich>
      </c:tx>
      <c:layout>
        <c:manualLayout>
          <c:xMode val="edge"/>
          <c:yMode val="edge"/>
          <c:x val="0.21585283551573425"/>
          <c:y val="3.4007610693920831E-2"/>
        </c:manualLayout>
      </c:layout>
    </c:title>
    <c:plotArea>
      <c:layout/>
      <c:pieChart>
        <c:varyColors val="1"/>
        <c:ser>
          <c:idx val="1"/>
          <c:order val="0"/>
          <c:tx>
            <c:strRef>
              <c:f>'q2-6'!$H$1</c:f>
              <c:strCache>
                <c:ptCount val="1"/>
                <c:pt idx="0">
                  <c:v>人數</c:v>
                </c:pt>
              </c:strCache>
            </c:strRef>
          </c:tx>
          <c:dLbls>
            <c:txPr>
              <a:bodyPr/>
              <a:lstStyle/>
              <a:p>
                <a:pPr>
                  <a:defRPr sz="18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Percent val="1"/>
          </c:dLbls>
          <c:cat>
            <c:strRef>
              <c:f>'q2-6'!$F$2:$F$6</c:f>
              <c:strCache>
                <c:ptCount val="5"/>
                <c:pt idx="0">
                  <c:v>自我實際觀察</c:v>
                </c:pt>
                <c:pt idx="1">
                  <c:v>網路 電影 書本等認知</c:v>
                </c:pt>
                <c:pt idx="2">
                  <c:v>同儕觀點</c:v>
                </c:pt>
                <c:pt idx="3">
                  <c:v>其他</c:v>
                </c:pt>
                <c:pt idx="4">
                  <c:v>未填寫</c:v>
                </c:pt>
              </c:strCache>
            </c:strRef>
          </c:cat>
          <c:val>
            <c:numRef>
              <c:f>'q2-6'!$H$2:$H$6</c:f>
              <c:numCache>
                <c:formatCode>General</c:formatCode>
                <c:ptCount val="5"/>
                <c:pt idx="0">
                  <c:v>102</c:v>
                </c:pt>
                <c:pt idx="1">
                  <c:v>30</c:v>
                </c:pt>
                <c:pt idx="2">
                  <c:v>24</c:v>
                </c:pt>
                <c:pt idx="3">
                  <c:v>12</c:v>
                </c:pt>
                <c:pt idx="4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8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</c:chart>
  <c:spPr>
    <a:solidFill>
      <a:schemeClr val="bg1"/>
    </a:solidFill>
    <a:ln>
      <a:solidFill>
        <a:schemeClr val="bg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認為花蓮縣民在文化受到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歧視之人數比</a:t>
            </a:r>
          </a:p>
        </c:rich>
      </c:tx>
      <c:layout/>
    </c:title>
    <c:plotArea>
      <c:layout/>
      <c:pieChart>
        <c:varyColors val="1"/>
        <c:ser>
          <c:idx val="1"/>
          <c:order val="0"/>
          <c:tx>
            <c:strRef>
              <c:f>'q2-9'!$H$1</c:f>
              <c:strCache>
                <c:ptCount val="1"/>
                <c:pt idx="0">
                  <c:v>人數</c:v>
                </c:pt>
              </c:strCache>
            </c:strRef>
          </c:tx>
          <c:dLbls>
            <c:txPr>
              <a:bodyPr/>
              <a:lstStyle/>
              <a:p>
                <a:pPr>
                  <a:defRPr sz="20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Percent val="1"/>
          </c:dLbls>
          <c:cat>
            <c:strRef>
              <c:f>'q2-9'!$F$2:$F$5</c:f>
              <c:strCache>
                <c:ptCount val="4"/>
                <c:pt idx="0">
                  <c:v>是</c:v>
                </c:pt>
                <c:pt idx="1">
                  <c:v>否</c:v>
                </c:pt>
                <c:pt idx="2">
                  <c:v>普通</c:v>
                </c:pt>
                <c:pt idx="3">
                  <c:v>未填寫</c:v>
                </c:pt>
              </c:strCache>
            </c:strRef>
          </c:cat>
          <c:val>
            <c:numRef>
              <c:f>'q2-9'!$H$2:$H$5</c:f>
              <c:numCache>
                <c:formatCode>General</c:formatCode>
                <c:ptCount val="4"/>
                <c:pt idx="0">
                  <c:v>56</c:v>
                </c:pt>
                <c:pt idx="1">
                  <c:v>25</c:v>
                </c:pt>
                <c:pt idx="2">
                  <c:v>43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20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</c:chart>
  <c:spPr>
    <a:solidFill>
      <a:schemeClr val="bg1"/>
    </a:solidFill>
    <a:ln>
      <a:solidFill>
        <a:schemeClr val="bg1"/>
      </a:solidFill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37A7-8304-4B36-A038-D9C5639218CD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650E14-DEB6-45AA-A41A-67DE706C3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37A7-8304-4B36-A038-D9C5639218CD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E14-DEB6-45AA-A41A-67DE706C3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650E14-DEB6-45AA-A41A-67DE706C3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37A7-8304-4B36-A038-D9C5639218CD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37A7-8304-4B36-A038-D9C5639218CD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650E14-DEB6-45AA-A41A-67DE706C3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37A7-8304-4B36-A038-D9C5639218CD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650E14-DEB6-45AA-A41A-67DE706C3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8FB37A7-8304-4B36-A038-D9C5639218CD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E14-DEB6-45AA-A41A-67DE706C3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37A7-8304-4B36-A038-D9C5639218CD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650E14-DEB6-45AA-A41A-67DE706C3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37A7-8304-4B36-A038-D9C5639218CD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650E14-DEB6-45AA-A41A-67DE706C3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37A7-8304-4B36-A038-D9C5639218CD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650E14-DEB6-45AA-A41A-67DE706C3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650E14-DEB6-45AA-A41A-67DE706C3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37A7-8304-4B36-A038-D9C5639218CD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650E14-DEB6-45AA-A41A-67DE706C3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8FB37A7-8304-4B36-A038-D9C5639218CD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8FB37A7-8304-4B36-A038-D9C5639218CD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650E14-DEB6-45AA-A41A-67DE706C3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zhidao.baidu.com/question/28750118.html" TargetMode="External"/><Relationship Id="rId3" Type="http://schemas.openxmlformats.org/officeDocument/2006/relationships/hyperlink" Target="http://cyberspaceandtime.com/20140417%E5%8F%B0%E5%8C%97%E5%B8%82%E7%A9%BA%E6%8B%8D%E7%B4%A0%E6%9D%90_26_%E5%BF%A0%E5%AD%9D%E6%A9%8B%E3%80%81%E5%8F%B0%E5%8C%97%E7%92%B0%E5%BF%AB%E3%80%81%E5%8F%B0%E5%8C%97%E5%A4%A7%E6%A9%8B%E3%80%81%E5%8F%B0%E5%8C%97%E8%BB%258" TargetMode="External"/><Relationship Id="rId7" Type="http://schemas.openxmlformats.org/officeDocument/2006/relationships/hyperlink" Target="http://lineq.tw/q/1796184" TargetMode="External"/><Relationship Id="rId12" Type="http://schemas.openxmlformats.org/officeDocument/2006/relationships/hyperlink" Target="http://www.president.gov.tw/Portals/0/Bulletins/paper/PDF/6741-1.PDF" TargetMode="External"/><Relationship Id="rId2" Type="http://schemas.openxmlformats.org/officeDocument/2006/relationships/hyperlink" Target="http://i.epochtimes.com/assets/uploads/2011/09/110902102203216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p-auditing.hccg.gov.tw/ch/home.jsp?id=9&amp;parentpath=0,1&amp;mcustomize=municipalnews_view.jsp&amp;dataserno=201609090013&amp;aplistdn=ou=municipalnews,ou=message,ou=ap_root,o=hccg,c=tw&amp;toolsflag=Y&amp;mserno=201601300033" TargetMode="External"/><Relationship Id="rId11" Type="http://schemas.openxmlformats.org/officeDocument/2006/relationships/hyperlink" Target="http://www.gvm.com.tw/Boardcontent_26988.html" TargetMode="External"/><Relationship Id="rId5" Type="http://schemas.openxmlformats.org/officeDocument/2006/relationships/hyperlink" Target="http://i1os.com/%E8%8A%B1%E6%9D%B1%E7%B8%B1%E8%B0%B7_%E5%90%89%E9%87%8E%E7%A7%BB%E6%B0%91%E6%9D%91_%E5%90%89%E5%AE%89_-%E8%8A%B1%E8%93%AE%E9%9B%AA%E5%B7%B4%E7%A9%BA%E6%8B%8D_%E5%BD%B1%E5%83%8F_%E6%97%85%E9%81%8A%E5%B7%A5%E4%BD%9C%E5%AE%A4%E6%8B%8D%E6%94%9D" TargetMode="External"/><Relationship Id="rId10" Type="http://schemas.openxmlformats.org/officeDocument/2006/relationships/hyperlink" Target="http://udn.com/news/story/6887/532943" TargetMode="External"/><Relationship Id="rId4" Type="http://schemas.openxmlformats.org/officeDocument/2006/relationships/hyperlink" Target="http://www.cs.nccu.edu.tw/~lien/NIIslide/Nii/IMG00098.GIF" TargetMode="External"/><Relationship Id="rId9" Type="http://schemas.openxmlformats.org/officeDocument/2006/relationships/hyperlink" Target="http://www.tri.org.tw/page/discuss_.php?id=5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324244"/>
          </a:xfrm>
        </p:spPr>
        <p:txBody>
          <a:bodyPr>
            <a:normAutofit fontScale="92500" lnSpcReduction="10000"/>
          </a:bodyPr>
          <a:lstStyle/>
          <a:p>
            <a:endParaRPr lang="zh-TW" altLang="en-US" dirty="0" smtClean="0"/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作者： 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蕭宇呈。國風國中。八年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班 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何雁婷。國風國中。七年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03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班 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蔡宇婕。國風國中。七年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03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班 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吳宜蓮。國風國中。七年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06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班 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指導老師： 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施宜廷老師 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60731" y="428604"/>
            <a:ext cx="9265463" cy="124302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 </a:t>
            </a:r>
            <a:r>
              <a:rPr lang="zh-TW" altLang="en-US" sz="440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花蓮地區民眾對城鄉差距看法之研究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都市的印象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影響對都市印象的主因在實際觀察。</a:t>
            </a:r>
            <a:endParaRPr lang="en-US" altLang="zh-TW" sz="3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所以印象可能是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真實的</a:t>
            </a:r>
            <a:endParaRPr lang="en-US" altLang="zh-TW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旁人觀點與書籍、網路是次因。</a:t>
            </a:r>
            <a:endParaRPr lang="en-US" altLang="zh-TW" sz="3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身邊事物也會影響對都市的印象，但</a:t>
            </a:r>
            <a:endParaRPr lang="en-US" altLang="zh-TW" sz="3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不一定是真實的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流程圖: 合併 3"/>
          <p:cNvSpPr/>
          <p:nvPr/>
        </p:nvSpPr>
        <p:spPr>
          <a:xfrm rot="16200000">
            <a:off x="428596" y="2214554"/>
            <a:ext cx="428628" cy="428628"/>
          </a:xfrm>
          <a:prstGeom prst="flowChartMerg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合併 4"/>
          <p:cNvSpPr/>
          <p:nvPr/>
        </p:nvSpPr>
        <p:spPr>
          <a:xfrm rot="16200000">
            <a:off x="428596" y="3929066"/>
            <a:ext cx="428628" cy="428628"/>
          </a:xfrm>
          <a:prstGeom prst="flowChartMerg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城鄉差距的定義</a:t>
            </a:r>
            <a:endParaRPr lang="zh-TW" altLang="en-US" sz="4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TW" sz="3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城市與鄉村之間在經濟文化水平和社會經濟關係上的不同和差異。</a:t>
            </a:r>
            <a:endParaRPr lang="en-US" altLang="zh-TW" sz="3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隨著社會分工的發展和城市的形成而產生。</a:t>
            </a:r>
            <a:endParaRPr lang="zh-TW" altLang="en-US" sz="32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關於城鄉差距</a:t>
            </a:r>
            <a:endParaRPr lang="zh-TW" altLang="en-US" sz="4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經濟</a:t>
            </a:r>
            <a:endParaRPr lang="zh-TW" altLang="en-US" sz="32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4" name="Picture 2" descr="https://scontent.xx.fbcdn.net/v/t34.0-12/14875001_696478593849062_1849515758_n.jpg?oh=5248b268d60a8b2cdcaddfc6717097fe&amp;oe=5813B2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331" y="2071678"/>
            <a:ext cx="7453338" cy="4572031"/>
          </a:xfrm>
          <a:prstGeom prst="rect">
            <a:avLst/>
          </a:prstGeom>
          <a:noFill/>
        </p:spPr>
      </p:pic>
      <p:cxnSp>
        <p:nvCxnSpPr>
          <p:cNvPr id="7" name="直線單箭頭接點 6"/>
          <p:cNvCxnSpPr/>
          <p:nvPr/>
        </p:nvCxnSpPr>
        <p:spPr>
          <a:xfrm>
            <a:off x="2357422" y="2500306"/>
            <a:ext cx="5643602" cy="2214578"/>
          </a:xfrm>
          <a:prstGeom prst="straightConnector1">
            <a:avLst/>
          </a:prstGeom>
          <a:ln w="104775">
            <a:solidFill>
              <a:schemeClr val="tx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143504" y="292893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標楷體" pitchFamily="65" charset="-120"/>
                <a:ea typeface="標楷體" pitchFamily="65" charset="-120"/>
              </a:rPr>
              <a:t>偏鄉收入明顯很少</a:t>
            </a:r>
            <a:endParaRPr lang="zh-TW" altLang="en-US" sz="2800" dirty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關於城鄉差距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教育</a:t>
            </a:r>
            <a:endParaRPr lang="zh-TW" altLang="en-US" sz="32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 descr="http://www.teach4taiwan.org/images/TFT_Image/AboutTFT/student_di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488832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關於城鄉差距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TW" sz="39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2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花蓮大學：</a:t>
            </a:r>
            <a:endParaRPr lang="en-US" altLang="zh-TW" sz="4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國立東華大學、大漢技術學院、台灣私立觀光學院、慈濟大學</a:t>
            </a:r>
            <a:endParaRPr lang="en-US" altLang="zh-TW" sz="24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4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2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台北大學：</a:t>
            </a:r>
            <a:endParaRPr lang="en-US" altLang="zh-TW" sz="42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國立臺灣大學、國立臺灣師範大學、國立政治大學、國立陽明大學、國立臺北教育大學、國立臺北藝術大學、臺北市立大學、東吳大學、銘傳大學、實踐大學、世新大學、大同大學、中國文化大學、臺北醫學大學 國立臺灣科技大學、國立臺北科技大學、國立臺北商業大學、國立臺北護理健康大學、德明財經科技大學、中國科技大學、中華科技大學、臺北城市科技大學 </a:t>
            </a:r>
            <a:r>
              <a:rPr lang="zh-TW" altLang="en-US" sz="2200" dirty="0" smtClean="0"/>
              <a:t/>
            </a:r>
            <a:br>
              <a:rPr lang="zh-TW" altLang="en-US" sz="2200" dirty="0" smtClean="0"/>
            </a:br>
            <a:endParaRPr lang="zh-TW" altLang="en-US" sz="22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關於城鄉差距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醫療</a:t>
            </a:r>
            <a:endParaRPr lang="en-US" altLang="zh-TW" sz="32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醫院分部及中北部與西</a:t>
            </a:r>
            <a:endParaRPr lang="en-US" altLang="zh-TW" sz="28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部，東部醫院明顯不足。</a:t>
            </a:r>
            <a:endParaRPr lang="zh-TW" altLang="en-US" sz="28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 descr="http://i.epochtimes.com/assets/uploads/2011/09/1109021022032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749" y="1285860"/>
            <a:ext cx="4120656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關於城鄉差距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交通</a:t>
            </a:r>
            <a:endParaRPr lang="en-US" altLang="zh-TW" sz="32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西部有了一日生活圈，那</a:t>
            </a:r>
            <a:endParaRPr lang="en-US" altLang="zh-TW" sz="28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花東呢？</a:t>
            </a:r>
            <a:endParaRPr lang="zh-TW" altLang="en-US" sz="28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 descr="「台灣道路分布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491" y="1285861"/>
            <a:ext cx="3836913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關於城鄉差距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文化</a:t>
            </a:r>
            <a:endParaRPr lang="zh-TW" altLang="en-US" sz="32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圖表 3"/>
          <p:cNvGraphicFramePr/>
          <p:nvPr/>
        </p:nvGraphicFramePr>
        <p:xfrm>
          <a:off x="1696625" y="2000240"/>
          <a:ext cx="5750751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-27384"/>
            <a:ext cx="8534400" cy="96815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政府對於城鄉差距的處理態度與政策</a:t>
            </a:r>
            <a:endParaRPr lang="zh-TW" altLang="en-US" sz="40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4572000"/>
          </a:xfrm>
        </p:spPr>
        <p:txBody>
          <a:bodyPr>
            <a:normAutofit/>
          </a:bodyPr>
          <a:lstStyle/>
          <a:p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打造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城鄉文化共同體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強化地方文化認同，以文化創意帶動地方經濟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推動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區域性文化整合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鼓勵藝術人才落地生根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節慶在地</a:t>
            </a:r>
            <a:r>
              <a:rPr lang="zh-TW" altLang="en-US" sz="280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化</a:t>
            </a:r>
            <a:r>
              <a:rPr lang="zh-TW" altLang="en-US" sz="280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，以城鄉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多元發展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為主軸</a:t>
            </a:r>
            <a:endParaRPr lang="zh-TW" altLang="en-US" sz="28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sz="4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00034" y="1643050"/>
            <a:ext cx="3571900" cy="35719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面對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5072066" y="1643050"/>
            <a:ext cx="3571900" cy="35719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逃避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五邊形 6"/>
          <p:cNvSpPr/>
          <p:nvPr/>
        </p:nvSpPr>
        <p:spPr>
          <a:xfrm flipH="1">
            <a:off x="4643438" y="2750339"/>
            <a:ext cx="3571900" cy="135732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改善</a:t>
            </a:r>
            <a:endParaRPr lang="zh-TW" altLang="en-US" sz="5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85800" y="795310"/>
            <a:ext cx="7772400" cy="776302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前言</a:t>
            </a:r>
            <a:endParaRPr lang="zh-TW" altLang="en-US" sz="5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2" name="Picture 4" descr="「花蓮市區 空拍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44101"/>
            <a:ext cx="4214842" cy="2370849"/>
          </a:xfrm>
          <a:prstGeom prst="rect">
            <a:avLst/>
          </a:prstGeom>
          <a:noFill/>
        </p:spPr>
      </p:pic>
      <p:pic>
        <p:nvPicPr>
          <p:cNvPr id="2054" name="Picture 6" descr="「台北市區 空拍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77" y="2839655"/>
            <a:ext cx="4222747" cy="2375295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953061" y="5715016"/>
            <a:ext cx="7237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2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▲同樣是市區，臺北與花蓮卻能清楚的看見城鄉的差距。</a:t>
            </a:r>
            <a:endParaRPr lang="zh-TW" altLang="en-US" sz="22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引註資料</a:t>
            </a:r>
            <a:endParaRPr lang="zh-TW" altLang="en-US" sz="4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hlinkClick r:id="rId2"/>
              </a:rPr>
              <a:t>圖一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hlinkClick r:id="rId3"/>
              </a:rPr>
              <a:t>圖二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hlinkClick r:id="rId4"/>
              </a:rPr>
              <a:t>圖三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hlinkClick r:id="rId2"/>
              </a:rPr>
              <a:t>圖四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hlinkClick r:id="rId5"/>
              </a:rPr>
              <a:t>圖五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hlinkClick r:id="rId6"/>
              </a:rPr>
              <a:t>圖六</a:t>
            </a:r>
            <a:endParaRPr lang="en-US" altLang="zh-TW" sz="20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hlinkClick r:id="rId7"/>
              </a:rPr>
              <a:t>文一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hlinkClick r:id="rId8"/>
              </a:rPr>
              <a:t>文二</a:t>
            </a:r>
            <a:endParaRPr lang="zh-TW" altLang="en-US" sz="20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hlinkClick r:id="rId9"/>
              </a:rPr>
              <a:t>http://www.tri.org.tw/page/discuss_.php?id=50</a:t>
            </a:r>
            <a:endParaRPr lang="zh-TW" altLang="en-US" sz="20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台灣綜合研究院</a:t>
            </a:r>
            <a:endParaRPr lang="zh-TW" altLang="en-US" sz="20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hlinkClick r:id="rId10"/>
              </a:rPr>
              <a:t>http://udn.com/news/story/6887/532943</a:t>
            </a:r>
            <a:endParaRPr lang="zh-TW" altLang="en-US" sz="20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自由時報</a:t>
            </a:r>
            <a:endParaRPr lang="zh-TW" altLang="en-US" sz="20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hlinkClick r:id="rId11"/>
              </a:rPr>
              <a:t>http://www.gvm.com.tw/Boardcontent_26988.html</a:t>
            </a:r>
            <a:endParaRPr lang="zh-TW" altLang="en-US" sz="20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遠見雜誌</a:t>
            </a:r>
            <a:endParaRPr lang="zh-TW" altLang="en-US" sz="20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hlinkClick r:id="rId12"/>
              </a:rPr>
              <a:t>http://www.president.gov.tw/Portals/0/Bulletins/paper/PDF/6741-1.PDF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中華民國九十六年四月十六日總統府月會專題報告</a:t>
            </a:r>
            <a:endParaRPr lang="zh-TW" altLang="en-US" sz="20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讓改變成真：台灣社會創新關鍵報告</a:t>
            </a:r>
          </a:p>
          <a:p>
            <a:pPr>
              <a:buNone/>
            </a:pP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社企流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hlinkClick r:id="rId2"/>
            </a:endParaRPr>
          </a:p>
          <a:p>
            <a:pPr>
              <a:buNone/>
            </a:pP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endParaRPr lang="zh-TW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42403" y="2274838"/>
            <a:ext cx="66591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感謝您們的聆聽</a:t>
            </a:r>
            <a:endParaRPr lang="en-US" altLang="zh-TW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請評審提問</a:t>
            </a:r>
            <a:endParaRPr lang="zh-TW" alt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14314" y="1857380"/>
            <a:ext cx="3143240" cy="31432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城鄉差距</a:t>
            </a:r>
            <a:endParaRPr lang="zh-TW" altLang="en-US" sz="40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071802" y="142852"/>
            <a:ext cx="1643074" cy="16430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經濟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786314" y="4286256"/>
            <a:ext cx="1643074" cy="16430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交通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357818" y="2571744"/>
            <a:ext cx="1643074" cy="16430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醫療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4643438" y="928670"/>
            <a:ext cx="1643074" cy="16430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教育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071802" y="5072074"/>
            <a:ext cx="1643074" cy="16430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文化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776302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研究流程</a:t>
            </a:r>
            <a:endParaRPr lang="zh-TW" altLang="en-US" sz="48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034" y="2786058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擬定主題與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問卷問題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71670" y="4214818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 smtClean="0"/>
          </a:p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撰寫論文</a:t>
            </a:r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29190" y="4214818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 smtClean="0"/>
          </a:p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結論與</a:t>
            </a:r>
          </a:p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最後修改</a:t>
            </a:r>
          </a:p>
          <a:p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00430" y="2786058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收集資料與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發放問卷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00826" y="2786058"/>
            <a:ext cx="2143140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 smtClean="0"/>
          </a:p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統整資料與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問卷統計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sz="24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a/a4/Subdivision_types_of_the_Republic_of_China_%282014%29.svg/300px-Subdivision_types_of_the_Republic_of_China_%282014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63992"/>
            <a:ext cx="3786194" cy="5351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都市的定義</a:t>
            </a:r>
            <a:endParaRPr lang="zh-TW" altLang="en-US" sz="4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503920" cy="4572000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能對全世界或是國家</a:t>
            </a:r>
            <a:endParaRPr lang="en-US" altLang="zh-TW" sz="24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造成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影響力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的城市。</a:t>
            </a:r>
            <a:endParaRPr lang="en-US" altLang="zh-TW" sz="24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4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對於台灣來說，所謂的都市為</a:t>
            </a: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None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人口聚居達</a:t>
            </a: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125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萬人</a:t>
            </a:r>
            <a:endParaRPr lang="en-US" altLang="zh-TW" sz="24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在政治及經濟上有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重要的地位</a:t>
            </a:r>
            <a:endParaRPr lang="en-US" altLang="zh-TW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其中有</a:t>
            </a: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台北市、新北市、</a:t>
            </a:r>
            <a:endParaRPr lang="en-US" altLang="zh-TW" sz="24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桃園市、台中市、台南市、高雄市</a:t>
            </a:r>
            <a:endParaRPr lang="en-US" altLang="zh-TW" sz="24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台灣俗稱的「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六都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」。</a:t>
            </a:r>
            <a:endParaRPr lang="zh-TW" altLang="en-US" sz="2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689859" y="1528692"/>
            <a:ext cx="102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臺北市</a:t>
            </a:r>
            <a:endParaRPr lang="zh-TW" altLang="en-US" sz="20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838241" y="205953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新北市</a:t>
            </a:r>
            <a:endParaRPr lang="zh-TW" altLang="en-US" sz="20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8109" y="178592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桃園市</a:t>
            </a:r>
            <a:endParaRPr lang="zh-TW" altLang="en-US" sz="20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266605" y="277391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臺中市</a:t>
            </a:r>
            <a:endParaRPr lang="zh-TW" altLang="en-US" sz="20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95101" y="44169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臺南市</a:t>
            </a:r>
            <a:endParaRPr lang="zh-TW" altLang="en-US" sz="20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857884" y="50599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高雄市</a:t>
            </a:r>
            <a:endParaRPr lang="zh-TW" altLang="en-US" sz="20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都市的印象</a:t>
            </a:r>
            <a:endParaRPr lang="zh-TW" altLang="en-US" sz="4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刻板印象</a:t>
            </a:r>
          </a:p>
          <a:p>
            <a:endParaRPr lang="zh-TW" altLang="en-US" dirty="0"/>
          </a:p>
        </p:txBody>
      </p:sp>
      <p:graphicFrame>
        <p:nvGraphicFramePr>
          <p:cNvPr id="8" name="圖表 7"/>
          <p:cNvGraphicFramePr/>
          <p:nvPr/>
        </p:nvGraphicFramePr>
        <p:xfrm>
          <a:off x="647564" y="2132856"/>
          <a:ext cx="78488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直線接點 5"/>
          <p:cNvCxnSpPr/>
          <p:nvPr/>
        </p:nvCxnSpPr>
        <p:spPr>
          <a:xfrm rot="5400000" flipH="1" flipV="1">
            <a:off x="2467854" y="4533017"/>
            <a:ext cx="3638210" cy="1418"/>
          </a:xfrm>
          <a:prstGeom prst="line">
            <a:avLst/>
          </a:prstGeom>
          <a:ln w="793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10800000">
            <a:off x="1071538" y="2714621"/>
            <a:ext cx="3214710" cy="1553"/>
          </a:xfrm>
          <a:prstGeom prst="straightConnector1">
            <a:avLst/>
          </a:prstGeom>
          <a:ln w="79375">
            <a:solidFill>
              <a:schemeClr val="tx2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4286248" y="3498850"/>
            <a:ext cx="3571900" cy="1588"/>
          </a:xfrm>
          <a:prstGeom prst="straightConnector1">
            <a:avLst/>
          </a:prstGeom>
          <a:ln w="793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都市的印象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搬遷意願</a:t>
            </a:r>
          </a:p>
          <a:p>
            <a:endParaRPr lang="zh-TW" altLang="en-US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1007604" y="2204864"/>
          <a:ext cx="712879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都市的印象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搬遷意願</a:t>
            </a:r>
          </a:p>
          <a:p>
            <a:endParaRPr lang="zh-TW" altLang="en-US" dirty="0"/>
          </a:p>
        </p:txBody>
      </p:sp>
      <p:graphicFrame>
        <p:nvGraphicFramePr>
          <p:cNvPr id="5" name="圖表 4"/>
          <p:cNvGraphicFramePr/>
          <p:nvPr/>
        </p:nvGraphicFramePr>
        <p:xfrm>
          <a:off x="1349642" y="2204864"/>
          <a:ext cx="64447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都市的印象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造成因素</a:t>
            </a:r>
            <a:endParaRPr lang="zh-TW" altLang="en-US" sz="32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圖表 3"/>
          <p:cNvGraphicFramePr/>
          <p:nvPr/>
        </p:nvGraphicFramePr>
        <p:xfrm>
          <a:off x="1462218" y="2132856"/>
          <a:ext cx="62195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9|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5|0.4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298</TotalTime>
  <Words>601</Words>
  <Application>Microsoft Office PowerPoint</Application>
  <PresentationFormat>如螢幕大小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市鎮</vt:lpstr>
      <vt:lpstr>  花蓮地區民眾對城鄉差距看法之研究</vt:lpstr>
      <vt:lpstr>前言</vt:lpstr>
      <vt:lpstr>投影片 3</vt:lpstr>
      <vt:lpstr>研究流程</vt:lpstr>
      <vt:lpstr>都市的定義</vt:lpstr>
      <vt:lpstr>都市的印象</vt:lpstr>
      <vt:lpstr>都市的印象</vt:lpstr>
      <vt:lpstr>都市的印象</vt:lpstr>
      <vt:lpstr>都市的印象</vt:lpstr>
      <vt:lpstr>都市的印象</vt:lpstr>
      <vt:lpstr>城鄉差距的定義</vt:lpstr>
      <vt:lpstr>關於城鄉差距</vt:lpstr>
      <vt:lpstr>關於城鄉差距</vt:lpstr>
      <vt:lpstr>關於城鄉差距</vt:lpstr>
      <vt:lpstr>關於城鄉差距</vt:lpstr>
      <vt:lpstr>關於城鄉差距</vt:lpstr>
      <vt:lpstr>關於城鄉差距</vt:lpstr>
      <vt:lpstr>政府對於城鄉差距的處理態度與政策</vt:lpstr>
      <vt:lpstr>結論</vt:lpstr>
      <vt:lpstr>引註資料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花蓮地區民眾對城鄉差距看法之研究</dc:title>
  <dc:creator>user</dc:creator>
  <cp:lastModifiedBy>微軟用戶</cp:lastModifiedBy>
  <cp:revision>45</cp:revision>
  <dcterms:created xsi:type="dcterms:W3CDTF">2016-10-19T23:27:39Z</dcterms:created>
  <dcterms:modified xsi:type="dcterms:W3CDTF">2016-10-31T12:29:20Z</dcterms:modified>
</cp:coreProperties>
</file>