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56" r:id="rId2"/>
    <p:sldId id="272" r:id="rId3"/>
    <p:sldId id="273" r:id="rId4"/>
    <p:sldId id="309" r:id="rId5"/>
    <p:sldId id="310" r:id="rId6"/>
    <p:sldId id="258" r:id="rId7"/>
    <p:sldId id="257" r:id="rId8"/>
    <p:sldId id="274" r:id="rId9"/>
    <p:sldId id="311" r:id="rId10"/>
    <p:sldId id="275" r:id="rId11"/>
    <p:sldId id="312" r:id="rId12"/>
    <p:sldId id="281" r:id="rId13"/>
    <p:sldId id="282" r:id="rId14"/>
    <p:sldId id="261" r:id="rId15"/>
    <p:sldId id="283" r:id="rId16"/>
    <p:sldId id="262" r:id="rId17"/>
    <p:sldId id="263" r:id="rId18"/>
    <p:sldId id="270" r:id="rId19"/>
    <p:sldId id="287" r:id="rId20"/>
    <p:sldId id="288" r:id="rId21"/>
    <p:sldId id="289" r:id="rId22"/>
    <p:sldId id="293" r:id="rId23"/>
    <p:sldId id="294" r:id="rId24"/>
    <p:sldId id="271" r:id="rId25"/>
    <p:sldId id="298" r:id="rId26"/>
    <p:sldId id="297" r:id="rId27"/>
    <p:sldId id="296" r:id="rId28"/>
    <p:sldId id="295" r:id="rId29"/>
    <p:sldId id="300" r:id="rId30"/>
    <p:sldId id="269" r:id="rId31"/>
    <p:sldId id="302" r:id="rId32"/>
    <p:sldId id="301" r:id="rId33"/>
    <p:sldId id="303" r:id="rId34"/>
    <p:sldId id="266" r:id="rId35"/>
    <p:sldId id="304" r:id="rId36"/>
    <p:sldId id="305" r:id="rId37"/>
    <p:sldId id="265" r:id="rId38"/>
    <p:sldId id="307" r:id="rId39"/>
    <p:sldId id="306" r:id="rId40"/>
    <p:sldId id="308" r:id="rId41"/>
    <p:sldId id="267" r:id="rId42"/>
    <p:sldId id="268" r:id="rId4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1102" autoAdjust="0"/>
  </p:normalViewPr>
  <p:slideViewPr>
    <p:cSldViewPr>
      <p:cViewPr varScale="1">
        <p:scale>
          <a:sx n="65" d="100"/>
          <a:sy n="65" d="100"/>
        </p:scale>
        <p:origin x="-1476" y="-102"/>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692"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N-K\Desktop\&#34521;&#39006;&#25976;&#37327;&#35722;&#3698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EN-K\Desktop\&#34521;&#39006;&#25976;&#37327;&#35722;&#3698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EN-K\Desktop\&#34521;&#39006;&#25976;&#37327;&#35722;&#3698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EN-K\Desktop\&#34521;&#39006;&#25976;&#37327;&#35722;&#3698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EN-K\Desktop\&#34521;&#39006;&#25976;&#37327;&#35722;&#3698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EN-K\Desktop\&#34521;&#39006;&#25976;&#37327;&#35722;&#36983;.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title>
      <c:tx>
        <c:rich>
          <a:bodyPr rot="0" vert="horz"/>
          <a:lstStyle/>
          <a:p>
            <a:pPr>
              <a:defRPr/>
            </a:pPr>
            <a:r>
              <a:rPr lang="zh-TW"/>
              <a:t>澤蛙</a:t>
            </a:r>
          </a:p>
        </c:rich>
      </c:tx>
      <c:layout/>
      <c:spPr>
        <a:noFill/>
        <a:ln>
          <a:noFill/>
        </a:ln>
        <a:effectLst/>
      </c:spPr>
    </c:title>
    <c:plotArea>
      <c:layout/>
      <c:lineChart>
        <c:grouping val="standard"/>
        <c:ser>
          <c:idx val="0"/>
          <c:order val="0"/>
          <c:tx>
            <c:strRef>
              <c:f>[蛙類數量變遷.xlsx]工作表1!$I$2</c:f>
              <c:strCache>
                <c:ptCount val="1"/>
                <c:pt idx="0">
                  <c:v>蘇澳-東澳</c:v>
                </c:pt>
              </c:strCache>
            </c:strRef>
          </c:tx>
          <c:spPr>
            <a:ln w="28575" cap="rnd">
              <a:solidFill>
                <a:schemeClr val="accent1"/>
              </a:solidFill>
              <a:round/>
            </a:ln>
            <a:effectLst/>
          </c:spPr>
          <c:marker>
            <c:symbol val="none"/>
          </c:marker>
          <c:cat>
            <c:numRef>
              <c:f>[蛙類數量變遷.xlsx]工作表1!$H$3:$H$6</c:f>
              <c:numCache>
                <c:formatCode>General</c:formatCode>
                <c:ptCount val="4"/>
                <c:pt idx="0">
                  <c:v>101</c:v>
                </c:pt>
                <c:pt idx="1">
                  <c:v>102</c:v>
                </c:pt>
                <c:pt idx="2">
                  <c:v>103</c:v>
                </c:pt>
                <c:pt idx="3">
                  <c:v>104</c:v>
                </c:pt>
              </c:numCache>
            </c:numRef>
          </c:cat>
          <c:val>
            <c:numRef>
              <c:f>[蛙類數量變遷.xlsx]工作表1!$I$3:$I$6</c:f>
              <c:numCache>
                <c:formatCode>General</c:formatCode>
                <c:ptCount val="4"/>
                <c:pt idx="0">
                  <c:v>14</c:v>
                </c:pt>
                <c:pt idx="1">
                  <c:v>22</c:v>
                </c:pt>
                <c:pt idx="2">
                  <c:v>27</c:v>
                </c:pt>
                <c:pt idx="3">
                  <c:v>14</c:v>
                </c:pt>
              </c:numCache>
            </c:numRef>
          </c:val>
          <c:extLst xmlns:c16r2="http://schemas.microsoft.com/office/drawing/2015/06/chart">
            <c:ext xmlns:c16="http://schemas.microsoft.com/office/drawing/2014/chart" uri="{C3380CC4-5D6E-409C-BE32-E72D297353CC}">
              <c16:uniqueId val="{00000000-D71B-4039-8E90-80AFD3A07D8F}"/>
            </c:ext>
          </c:extLst>
        </c:ser>
        <c:ser>
          <c:idx val="1"/>
          <c:order val="1"/>
          <c:tx>
            <c:strRef>
              <c:f>[蛙類數量變遷.xlsx]工作表1!$J$2</c:f>
              <c:strCache>
                <c:ptCount val="1"/>
                <c:pt idx="0">
                  <c:v>南澳-和平</c:v>
                </c:pt>
              </c:strCache>
            </c:strRef>
          </c:tx>
          <c:spPr>
            <a:ln w="28575" cap="rnd">
              <a:solidFill>
                <a:schemeClr val="accent2"/>
              </a:solidFill>
              <a:round/>
            </a:ln>
            <a:effectLst/>
          </c:spPr>
          <c:marker>
            <c:symbol val="none"/>
          </c:marker>
          <c:cat>
            <c:numRef>
              <c:f>[蛙類數量變遷.xlsx]工作表1!$H$3:$H$6</c:f>
              <c:numCache>
                <c:formatCode>General</c:formatCode>
                <c:ptCount val="4"/>
                <c:pt idx="0">
                  <c:v>101</c:v>
                </c:pt>
                <c:pt idx="1">
                  <c:v>102</c:v>
                </c:pt>
                <c:pt idx="2">
                  <c:v>103</c:v>
                </c:pt>
                <c:pt idx="3">
                  <c:v>104</c:v>
                </c:pt>
              </c:numCache>
            </c:numRef>
          </c:cat>
          <c:val>
            <c:numRef>
              <c:f>[蛙類數量變遷.xlsx]工作表1!$J$3:$J$6</c:f>
              <c:numCache>
                <c:formatCode>General</c:formatCode>
                <c:ptCount val="4"/>
                <c:pt idx="0">
                  <c:v>13</c:v>
                </c:pt>
                <c:pt idx="1">
                  <c:v>14</c:v>
                </c:pt>
                <c:pt idx="2">
                  <c:v>18</c:v>
                </c:pt>
                <c:pt idx="3">
                  <c:v>6</c:v>
                </c:pt>
              </c:numCache>
            </c:numRef>
          </c:val>
          <c:extLst xmlns:c16r2="http://schemas.microsoft.com/office/drawing/2015/06/chart">
            <c:ext xmlns:c16="http://schemas.microsoft.com/office/drawing/2014/chart" uri="{C3380CC4-5D6E-409C-BE32-E72D297353CC}">
              <c16:uniqueId val="{00000001-D71B-4039-8E90-80AFD3A07D8F}"/>
            </c:ext>
          </c:extLst>
        </c:ser>
        <c:ser>
          <c:idx val="2"/>
          <c:order val="2"/>
          <c:tx>
            <c:strRef>
              <c:f>[蛙類數量變遷.xlsx]工作表1!$K$2</c:f>
              <c:strCache>
                <c:ptCount val="1"/>
                <c:pt idx="0">
                  <c:v>和中-大清水</c:v>
                </c:pt>
              </c:strCache>
            </c:strRef>
          </c:tx>
          <c:spPr>
            <a:ln w="28575" cap="rnd">
              <a:solidFill>
                <a:schemeClr val="accent3"/>
              </a:solidFill>
              <a:round/>
            </a:ln>
            <a:effectLst/>
          </c:spPr>
          <c:marker>
            <c:symbol val="none"/>
          </c:marker>
          <c:cat>
            <c:numRef>
              <c:f>[蛙類數量變遷.xlsx]工作表1!$H$3:$H$6</c:f>
              <c:numCache>
                <c:formatCode>General</c:formatCode>
                <c:ptCount val="4"/>
                <c:pt idx="0">
                  <c:v>101</c:v>
                </c:pt>
                <c:pt idx="1">
                  <c:v>102</c:v>
                </c:pt>
                <c:pt idx="2">
                  <c:v>103</c:v>
                </c:pt>
                <c:pt idx="3">
                  <c:v>104</c:v>
                </c:pt>
              </c:numCache>
            </c:numRef>
          </c:cat>
          <c:val>
            <c:numRef>
              <c:f>[蛙類數量變遷.xlsx]工作表1!$K$3:$K$6</c:f>
              <c:numCache>
                <c:formatCode>General</c:formatCode>
                <c:ptCount val="4"/>
                <c:pt idx="0">
                  <c:v>1</c:v>
                </c:pt>
                <c:pt idx="1">
                  <c:v>6</c:v>
                </c:pt>
                <c:pt idx="2">
                  <c:v>8</c:v>
                </c:pt>
                <c:pt idx="3">
                  <c:v>7</c:v>
                </c:pt>
              </c:numCache>
            </c:numRef>
          </c:val>
          <c:extLst xmlns:c16r2="http://schemas.microsoft.com/office/drawing/2015/06/chart">
            <c:ext xmlns:c16="http://schemas.microsoft.com/office/drawing/2014/chart" uri="{C3380CC4-5D6E-409C-BE32-E72D297353CC}">
              <c16:uniqueId val="{00000002-D71B-4039-8E90-80AFD3A07D8F}"/>
            </c:ext>
          </c:extLst>
        </c:ser>
        <c:marker val="1"/>
        <c:axId val="36555776"/>
        <c:axId val="93231744"/>
      </c:lineChart>
      <c:catAx>
        <c:axId val="365557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TW"/>
          </a:p>
        </c:txPr>
        <c:crossAx val="93231744"/>
        <c:crosses val="autoZero"/>
        <c:auto val="1"/>
        <c:lblAlgn val="ctr"/>
        <c:lblOffset val="100"/>
      </c:catAx>
      <c:valAx>
        <c:axId val="9323174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a:pPr>
            <a:endParaRPr lang="zh-TW"/>
          </a:p>
        </c:txPr>
        <c:crossAx val="36555776"/>
        <c:crosses val="autoZero"/>
        <c:crossBetween val="between"/>
      </c:valAx>
      <c:spPr>
        <a:noFill/>
        <a:ln>
          <a:noFill/>
        </a:ln>
        <a:effectLst/>
      </c:spPr>
    </c:plotArea>
    <c:legend>
      <c:legendPos val="b"/>
      <c:layout/>
      <c:spPr>
        <a:noFill/>
        <a:ln>
          <a:noFill/>
        </a:ln>
        <a:effectLst/>
      </c:spPr>
      <c:txPr>
        <a:bodyPr rot="0" vert="horz"/>
        <a:lstStyle/>
        <a:p>
          <a:pPr>
            <a:defRPr/>
          </a:pPr>
          <a:endParaRPr lang="zh-TW"/>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2000">
          <a:latin typeface="標楷體" pitchFamily="65" charset="-120"/>
          <a:ea typeface="標楷體" pitchFamily="65" charset="-120"/>
        </a:defRPr>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TW"/>
  <c:chart>
    <c:title>
      <c:tx>
        <c:rich>
          <a:bodyPr rot="0" vert="horz"/>
          <a:lstStyle/>
          <a:p>
            <a:pPr>
              <a:defRPr/>
            </a:pPr>
            <a:r>
              <a:rPr lang="zh-TW"/>
              <a:t>日本樹蛙</a:t>
            </a:r>
          </a:p>
        </c:rich>
      </c:tx>
      <c:layout/>
      <c:spPr>
        <a:noFill/>
        <a:ln>
          <a:noFill/>
        </a:ln>
        <a:effectLst/>
      </c:spPr>
    </c:title>
    <c:plotArea>
      <c:layout/>
      <c:lineChart>
        <c:grouping val="standard"/>
        <c:ser>
          <c:idx val="0"/>
          <c:order val="0"/>
          <c:tx>
            <c:strRef>
              <c:f>[蛙類數量變遷.xlsx]工作表1!$I$10</c:f>
              <c:strCache>
                <c:ptCount val="1"/>
                <c:pt idx="0">
                  <c:v>蘇澳-東澳</c:v>
                </c:pt>
              </c:strCache>
            </c:strRef>
          </c:tx>
          <c:spPr>
            <a:ln w="28575" cap="rnd">
              <a:solidFill>
                <a:schemeClr val="accent1"/>
              </a:solidFill>
              <a:round/>
            </a:ln>
            <a:effectLst/>
          </c:spPr>
          <c:marker>
            <c:symbol val="none"/>
          </c:marker>
          <c:cat>
            <c:numRef>
              <c:f>[蛙類數量變遷.xlsx]工作表1!$H$11:$H$14</c:f>
              <c:numCache>
                <c:formatCode>General</c:formatCode>
                <c:ptCount val="4"/>
                <c:pt idx="0">
                  <c:v>101</c:v>
                </c:pt>
                <c:pt idx="1">
                  <c:v>102</c:v>
                </c:pt>
                <c:pt idx="2">
                  <c:v>103</c:v>
                </c:pt>
                <c:pt idx="3">
                  <c:v>104</c:v>
                </c:pt>
              </c:numCache>
            </c:numRef>
          </c:cat>
          <c:val>
            <c:numRef>
              <c:f>[蛙類數量變遷.xlsx]工作表1!$I$11:$I$14</c:f>
              <c:numCache>
                <c:formatCode>General</c:formatCode>
                <c:ptCount val="4"/>
                <c:pt idx="0">
                  <c:v>11</c:v>
                </c:pt>
                <c:pt idx="1">
                  <c:v>27</c:v>
                </c:pt>
                <c:pt idx="2">
                  <c:v>75</c:v>
                </c:pt>
                <c:pt idx="3">
                  <c:v>28</c:v>
                </c:pt>
              </c:numCache>
            </c:numRef>
          </c:val>
          <c:extLst xmlns:c16r2="http://schemas.microsoft.com/office/drawing/2015/06/chart">
            <c:ext xmlns:c16="http://schemas.microsoft.com/office/drawing/2014/chart" uri="{C3380CC4-5D6E-409C-BE32-E72D297353CC}">
              <c16:uniqueId val="{00000000-4359-4DB2-9F39-E5F4D97655A8}"/>
            </c:ext>
          </c:extLst>
        </c:ser>
        <c:ser>
          <c:idx val="1"/>
          <c:order val="1"/>
          <c:tx>
            <c:strRef>
              <c:f>[蛙類數量變遷.xlsx]工作表1!$J$10</c:f>
              <c:strCache>
                <c:ptCount val="1"/>
                <c:pt idx="0">
                  <c:v>南澳-和平</c:v>
                </c:pt>
              </c:strCache>
            </c:strRef>
          </c:tx>
          <c:spPr>
            <a:ln w="28575" cap="rnd">
              <a:solidFill>
                <a:schemeClr val="accent2"/>
              </a:solidFill>
              <a:round/>
            </a:ln>
            <a:effectLst/>
          </c:spPr>
          <c:marker>
            <c:symbol val="none"/>
          </c:marker>
          <c:cat>
            <c:numRef>
              <c:f>[蛙類數量變遷.xlsx]工作表1!$H$11:$H$14</c:f>
              <c:numCache>
                <c:formatCode>General</c:formatCode>
                <c:ptCount val="4"/>
                <c:pt idx="0">
                  <c:v>101</c:v>
                </c:pt>
                <c:pt idx="1">
                  <c:v>102</c:v>
                </c:pt>
                <c:pt idx="2">
                  <c:v>103</c:v>
                </c:pt>
                <c:pt idx="3">
                  <c:v>104</c:v>
                </c:pt>
              </c:numCache>
            </c:numRef>
          </c:cat>
          <c:val>
            <c:numRef>
              <c:f>[蛙類數量變遷.xlsx]工作表1!$J$11:$J$14</c:f>
              <c:numCache>
                <c:formatCode>General</c:formatCode>
                <c:ptCount val="4"/>
                <c:pt idx="0">
                  <c:v>1</c:v>
                </c:pt>
                <c:pt idx="1">
                  <c:v>5</c:v>
                </c:pt>
                <c:pt idx="2">
                  <c:v>23</c:v>
                </c:pt>
                <c:pt idx="3">
                  <c:v>11</c:v>
                </c:pt>
              </c:numCache>
            </c:numRef>
          </c:val>
          <c:extLst xmlns:c16r2="http://schemas.microsoft.com/office/drawing/2015/06/chart">
            <c:ext xmlns:c16="http://schemas.microsoft.com/office/drawing/2014/chart" uri="{C3380CC4-5D6E-409C-BE32-E72D297353CC}">
              <c16:uniqueId val="{00000001-4359-4DB2-9F39-E5F4D97655A8}"/>
            </c:ext>
          </c:extLst>
        </c:ser>
        <c:ser>
          <c:idx val="2"/>
          <c:order val="2"/>
          <c:tx>
            <c:strRef>
              <c:f>[蛙類數量變遷.xlsx]工作表1!$K$10</c:f>
              <c:strCache>
                <c:ptCount val="1"/>
                <c:pt idx="0">
                  <c:v>和中-大清水</c:v>
                </c:pt>
              </c:strCache>
            </c:strRef>
          </c:tx>
          <c:spPr>
            <a:ln w="28575" cap="rnd">
              <a:solidFill>
                <a:schemeClr val="accent3"/>
              </a:solidFill>
              <a:round/>
            </a:ln>
            <a:effectLst/>
          </c:spPr>
          <c:marker>
            <c:symbol val="none"/>
          </c:marker>
          <c:cat>
            <c:numRef>
              <c:f>[蛙類數量變遷.xlsx]工作表1!$H$11:$H$14</c:f>
              <c:numCache>
                <c:formatCode>General</c:formatCode>
                <c:ptCount val="4"/>
                <c:pt idx="0">
                  <c:v>101</c:v>
                </c:pt>
                <c:pt idx="1">
                  <c:v>102</c:v>
                </c:pt>
                <c:pt idx="2">
                  <c:v>103</c:v>
                </c:pt>
                <c:pt idx="3">
                  <c:v>104</c:v>
                </c:pt>
              </c:numCache>
            </c:numRef>
          </c:cat>
          <c:val>
            <c:numRef>
              <c:f>[蛙類數量變遷.xlsx]工作表1!$K$11:$K$14</c:f>
              <c:numCache>
                <c:formatCode>General</c:formatCode>
                <c:ptCount val="4"/>
                <c:pt idx="0">
                  <c:v>10</c:v>
                </c:pt>
                <c:pt idx="1">
                  <c:v>13</c:v>
                </c:pt>
                <c:pt idx="2">
                  <c:v>47</c:v>
                </c:pt>
                <c:pt idx="3">
                  <c:v>27</c:v>
                </c:pt>
              </c:numCache>
            </c:numRef>
          </c:val>
          <c:extLst xmlns:c16r2="http://schemas.microsoft.com/office/drawing/2015/06/chart">
            <c:ext xmlns:c16="http://schemas.microsoft.com/office/drawing/2014/chart" uri="{C3380CC4-5D6E-409C-BE32-E72D297353CC}">
              <c16:uniqueId val="{00000002-4359-4DB2-9F39-E5F4D97655A8}"/>
            </c:ext>
          </c:extLst>
        </c:ser>
        <c:marker val="1"/>
        <c:axId val="136423680"/>
        <c:axId val="136440064"/>
      </c:lineChart>
      <c:catAx>
        <c:axId val="1364236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TW"/>
          </a:p>
        </c:txPr>
        <c:crossAx val="136440064"/>
        <c:crosses val="autoZero"/>
        <c:auto val="1"/>
        <c:lblAlgn val="ctr"/>
        <c:lblOffset val="100"/>
      </c:catAx>
      <c:valAx>
        <c:axId val="13644006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a:pPr>
            <a:endParaRPr lang="zh-TW"/>
          </a:p>
        </c:txPr>
        <c:crossAx val="136423680"/>
        <c:crosses val="autoZero"/>
        <c:crossBetween val="between"/>
      </c:valAx>
      <c:spPr>
        <a:noFill/>
        <a:ln>
          <a:noFill/>
        </a:ln>
        <a:effectLst/>
      </c:spPr>
    </c:plotArea>
    <c:legend>
      <c:legendPos val="b"/>
      <c:layout/>
      <c:spPr>
        <a:noFill/>
        <a:ln>
          <a:noFill/>
        </a:ln>
        <a:effectLst/>
      </c:spPr>
      <c:txPr>
        <a:bodyPr rot="0" vert="horz"/>
        <a:lstStyle/>
        <a:p>
          <a:pPr>
            <a:defRPr/>
          </a:pPr>
          <a:endParaRPr lang="zh-TW"/>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2000">
          <a:latin typeface="標楷體" pitchFamily="65" charset="-120"/>
          <a:ea typeface="標楷體" pitchFamily="65" charset="-120"/>
        </a:defRPr>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TW"/>
  <c:chart>
    <c:title>
      <c:tx>
        <c:rich>
          <a:bodyPr rot="0" vert="horz"/>
          <a:lstStyle/>
          <a:p>
            <a:pPr>
              <a:defRPr/>
            </a:pPr>
            <a:r>
              <a:rPr lang="zh-TW"/>
              <a:t>面天樹蛙</a:t>
            </a:r>
          </a:p>
        </c:rich>
      </c:tx>
      <c:layout/>
      <c:spPr>
        <a:noFill/>
        <a:ln>
          <a:noFill/>
        </a:ln>
        <a:effectLst/>
      </c:spPr>
    </c:title>
    <c:plotArea>
      <c:layout/>
      <c:lineChart>
        <c:grouping val="standard"/>
        <c:ser>
          <c:idx val="0"/>
          <c:order val="0"/>
          <c:tx>
            <c:strRef>
              <c:f>[蛙類數量變遷.xlsx]工作表1!$I$19</c:f>
              <c:strCache>
                <c:ptCount val="1"/>
                <c:pt idx="0">
                  <c:v>蘇澳-東澳</c:v>
                </c:pt>
              </c:strCache>
            </c:strRef>
          </c:tx>
          <c:spPr>
            <a:ln w="28575" cap="rnd">
              <a:solidFill>
                <a:schemeClr val="accent1"/>
              </a:solidFill>
              <a:round/>
            </a:ln>
            <a:effectLst/>
          </c:spPr>
          <c:marker>
            <c:symbol val="none"/>
          </c:marker>
          <c:cat>
            <c:numRef>
              <c:f>[蛙類數量變遷.xlsx]工作表1!$H$20:$H$23</c:f>
              <c:numCache>
                <c:formatCode>General</c:formatCode>
                <c:ptCount val="4"/>
                <c:pt idx="0">
                  <c:v>101</c:v>
                </c:pt>
                <c:pt idx="1">
                  <c:v>102</c:v>
                </c:pt>
                <c:pt idx="2">
                  <c:v>103</c:v>
                </c:pt>
                <c:pt idx="3">
                  <c:v>104</c:v>
                </c:pt>
              </c:numCache>
            </c:numRef>
          </c:cat>
          <c:val>
            <c:numRef>
              <c:f>[蛙類數量變遷.xlsx]工作表1!$I$20:$I$23</c:f>
              <c:numCache>
                <c:formatCode>General</c:formatCode>
                <c:ptCount val="4"/>
                <c:pt idx="0">
                  <c:v>352</c:v>
                </c:pt>
                <c:pt idx="1">
                  <c:v>264</c:v>
                </c:pt>
                <c:pt idx="2">
                  <c:v>433</c:v>
                </c:pt>
                <c:pt idx="3">
                  <c:v>338</c:v>
                </c:pt>
              </c:numCache>
            </c:numRef>
          </c:val>
          <c:extLst xmlns:c16r2="http://schemas.microsoft.com/office/drawing/2015/06/chart">
            <c:ext xmlns:c16="http://schemas.microsoft.com/office/drawing/2014/chart" uri="{C3380CC4-5D6E-409C-BE32-E72D297353CC}">
              <c16:uniqueId val="{00000000-B730-4E19-8D9F-8CC43C6ED482}"/>
            </c:ext>
          </c:extLst>
        </c:ser>
        <c:ser>
          <c:idx val="1"/>
          <c:order val="1"/>
          <c:tx>
            <c:strRef>
              <c:f>[蛙類數量變遷.xlsx]工作表1!$J$19</c:f>
              <c:strCache>
                <c:ptCount val="1"/>
                <c:pt idx="0">
                  <c:v>南澳-和平</c:v>
                </c:pt>
              </c:strCache>
            </c:strRef>
          </c:tx>
          <c:spPr>
            <a:ln w="28575" cap="rnd">
              <a:solidFill>
                <a:schemeClr val="accent2"/>
              </a:solidFill>
              <a:round/>
            </a:ln>
            <a:effectLst/>
          </c:spPr>
          <c:marker>
            <c:symbol val="none"/>
          </c:marker>
          <c:cat>
            <c:numRef>
              <c:f>[蛙類數量變遷.xlsx]工作表1!$H$20:$H$23</c:f>
              <c:numCache>
                <c:formatCode>General</c:formatCode>
                <c:ptCount val="4"/>
                <c:pt idx="0">
                  <c:v>101</c:v>
                </c:pt>
                <c:pt idx="1">
                  <c:v>102</c:v>
                </c:pt>
                <c:pt idx="2">
                  <c:v>103</c:v>
                </c:pt>
                <c:pt idx="3">
                  <c:v>104</c:v>
                </c:pt>
              </c:numCache>
            </c:numRef>
          </c:cat>
          <c:val>
            <c:numRef>
              <c:f>[蛙類數量變遷.xlsx]工作表1!$J$20:$J$23</c:f>
              <c:numCache>
                <c:formatCode>General</c:formatCode>
                <c:ptCount val="4"/>
                <c:pt idx="0">
                  <c:v>108</c:v>
                </c:pt>
                <c:pt idx="1">
                  <c:v>183</c:v>
                </c:pt>
                <c:pt idx="2">
                  <c:v>255</c:v>
                </c:pt>
                <c:pt idx="3">
                  <c:v>137</c:v>
                </c:pt>
              </c:numCache>
            </c:numRef>
          </c:val>
          <c:extLst xmlns:c16r2="http://schemas.microsoft.com/office/drawing/2015/06/chart">
            <c:ext xmlns:c16="http://schemas.microsoft.com/office/drawing/2014/chart" uri="{C3380CC4-5D6E-409C-BE32-E72D297353CC}">
              <c16:uniqueId val="{00000001-B730-4E19-8D9F-8CC43C6ED482}"/>
            </c:ext>
          </c:extLst>
        </c:ser>
        <c:ser>
          <c:idx val="2"/>
          <c:order val="2"/>
          <c:tx>
            <c:strRef>
              <c:f>[蛙類數量變遷.xlsx]工作表1!$K$19</c:f>
              <c:strCache>
                <c:ptCount val="1"/>
                <c:pt idx="0">
                  <c:v>和中-大清水</c:v>
                </c:pt>
              </c:strCache>
            </c:strRef>
          </c:tx>
          <c:spPr>
            <a:ln w="28575" cap="rnd">
              <a:solidFill>
                <a:schemeClr val="accent3"/>
              </a:solidFill>
              <a:round/>
            </a:ln>
            <a:effectLst/>
          </c:spPr>
          <c:marker>
            <c:symbol val="none"/>
          </c:marker>
          <c:cat>
            <c:numRef>
              <c:f>[蛙類數量變遷.xlsx]工作表1!$H$20:$H$23</c:f>
              <c:numCache>
                <c:formatCode>General</c:formatCode>
                <c:ptCount val="4"/>
                <c:pt idx="0">
                  <c:v>101</c:v>
                </c:pt>
                <c:pt idx="1">
                  <c:v>102</c:v>
                </c:pt>
                <c:pt idx="2">
                  <c:v>103</c:v>
                </c:pt>
                <c:pt idx="3">
                  <c:v>104</c:v>
                </c:pt>
              </c:numCache>
            </c:numRef>
          </c:cat>
          <c:val>
            <c:numRef>
              <c:f>[蛙類數量變遷.xlsx]工作表1!$K$20:$K$23</c:f>
              <c:numCache>
                <c:formatCode>General</c:formatCode>
                <c:ptCount val="4"/>
                <c:pt idx="0">
                  <c:v>7</c:v>
                </c:pt>
                <c:pt idx="1">
                  <c:v>25</c:v>
                </c:pt>
                <c:pt idx="2">
                  <c:v>8</c:v>
                </c:pt>
                <c:pt idx="3">
                  <c:v>3</c:v>
                </c:pt>
              </c:numCache>
            </c:numRef>
          </c:val>
          <c:extLst xmlns:c16r2="http://schemas.microsoft.com/office/drawing/2015/06/chart">
            <c:ext xmlns:c16="http://schemas.microsoft.com/office/drawing/2014/chart" uri="{C3380CC4-5D6E-409C-BE32-E72D297353CC}">
              <c16:uniqueId val="{00000002-B730-4E19-8D9F-8CC43C6ED482}"/>
            </c:ext>
          </c:extLst>
        </c:ser>
        <c:marker val="1"/>
        <c:axId val="152032000"/>
        <c:axId val="152033536"/>
      </c:lineChart>
      <c:catAx>
        <c:axId val="1520320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TW"/>
          </a:p>
        </c:txPr>
        <c:crossAx val="152033536"/>
        <c:crosses val="autoZero"/>
        <c:auto val="1"/>
        <c:lblAlgn val="ctr"/>
        <c:lblOffset val="100"/>
      </c:catAx>
      <c:valAx>
        <c:axId val="15203353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a:pPr>
            <a:endParaRPr lang="zh-TW"/>
          </a:p>
        </c:txPr>
        <c:crossAx val="152032000"/>
        <c:crosses val="autoZero"/>
        <c:crossBetween val="between"/>
      </c:valAx>
      <c:spPr>
        <a:noFill/>
        <a:ln>
          <a:noFill/>
        </a:ln>
        <a:effectLst/>
      </c:spPr>
    </c:plotArea>
    <c:legend>
      <c:legendPos val="b"/>
      <c:layout/>
      <c:spPr>
        <a:noFill/>
        <a:ln>
          <a:noFill/>
        </a:ln>
        <a:effectLst/>
      </c:spPr>
      <c:txPr>
        <a:bodyPr rot="0" vert="horz"/>
        <a:lstStyle/>
        <a:p>
          <a:pPr>
            <a:defRPr/>
          </a:pPr>
          <a:endParaRPr lang="zh-TW"/>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2000">
          <a:latin typeface="標楷體" pitchFamily="65" charset="-120"/>
          <a:ea typeface="標楷體" pitchFamily="65" charset="-120"/>
        </a:defRPr>
      </a:pPr>
      <a:endParaRPr lang="zh-TW"/>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TW"/>
  <c:chart>
    <c:title>
      <c:tx>
        <c:rich>
          <a:bodyPr rot="0" vert="horz"/>
          <a:lstStyle/>
          <a:p>
            <a:pPr>
              <a:defRPr/>
            </a:pPr>
            <a:r>
              <a:rPr lang="zh-TW"/>
              <a:t>澤蛙</a:t>
            </a:r>
          </a:p>
        </c:rich>
      </c:tx>
      <c:layout/>
      <c:spPr>
        <a:noFill/>
        <a:ln>
          <a:noFill/>
        </a:ln>
        <a:effectLst/>
      </c:spPr>
    </c:title>
    <c:plotArea>
      <c:layout/>
      <c:lineChart>
        <c:grouping val="standard"/>
        <c:ser>
          <c:idx val="0"/>
          <c:order val="0"/>
          <c:tx>
            <c:strRef>
              <c:f>[蛙類數量變遷.xlsx]工作表1!$I$38</c:f>
              <c:strCache>
                <c:ptCount val="1"/>
                <c:pt idx="0">
                  <c:v>蘇澳-東澳</c:v>
                </c:pt>
              </c:strCache>
            </c:strRef>
          </c:tx>
          <c:spPr>
            <a:ln w="28575" cap="rnd">
              <a:solidFill>
                <a:schemeClr val="accent1"/>
              </a:solidFill>
              <a:round/>
            </a:ln>
            <a:effectLst/>
          </c:spPr>
          <c:marker>
            <c:symbol val="none"/>
          </c:marker>
          <c:cat>
            <c:numRef>
              <c:f>[蛙類數量變遷.xlsx]工作表1!$H$39:$H$42</c:f>
              <c:numCache>
                <c:formatCode>General</c:formatCode>
                <c:ptCount val="4"/>
                <c:pt idx="0">
                  <c:v>101</c:v>
                </c:pt>
                <c:pt idx="1">
                  <c:v>102</c:v>
                </c:pt>
                <c:pt idx="2">
                  <c:v>103</c:v>
                </c:pt>
                <c:pt idx="3">
                  <c:v>104</c:v>
                </c:pt>
              </c:numCache>
            </c:numRef>
          </c:cat>
          <c:val>
            <c:numRef>
              <c:f>[蛙類數量變遷.xlsx]工作表1!$I$39:$I$42</c:f>
              <c:numCache>
                <c:formatCode>General</c:formatCode>
                <c:ptCount val="4"/>
                <c:pt idx="0">
                  <c:v>0</c:v>
                </c:pt>
                <c:pt idx="1">
                  <c:v>4</c:v>
                </c:pt>
                <c:pt idx="2">
                  <c:v>8</c:v>
                </c:pt>
                <c:pt idx="3">
                  <c:v>2</c:v>
                </c:pt>
              </c:numCache>
            </c:numRef>
          </c:val>
          <c:extLst xmlns:c16r2="http://schemas.microsoft.com/office/drawing/2015/06/chart">
            <c:ext xmlns:c16="http://schemas.microsoft.com/office/drawing/2014/chart" uri="{C3380CC4-5D6E-409C-BE32-E72D297353CC}">
              <c16:uniqueId val="{00000000-E4A3-4037-BBDD-EA26DC508C7D}"/>
            </c:ext>
          </c:extLst>
        </c:ser>
        <c:ser>
          <c:idx val="1"/>
          <c:order val="1"/>
          <c:tx>
            <c:strRef>
              <c:f>[蛙類數量變遷.xlsx]工作表1!$J$38</c:f>
              <c:strCache>
                <c:ptCount val="1"/>
                <c:pt idx="0">
                  <c:v>南澳-和平</c:v>
                </c:pt>
              </c:strCache>
            </c:strRef>
          </c:tx>
          <c:spPr>
            <a:ln w="28575" cap="rnd">
              <a:solidFill>
                <a:schemeClr val="accent2"/>
              </a:solidFill>
              <a:round/>
            </a:ln>
            <a:effectLst/>
          </c:spPr>
          <c:marker>
            <c:symbol val="none"/>
          </c:marker>
          <c:cat>
            <c:numRef>
              <c:f>[蛙類數量變遷.xlsx]工作表1!$H$39:$H$42</c:f>
              <c:numCache>
                <c:formatCode>General</c:formatCode>
                <c:ptCount val="4"/>
                <c:pt idx="0">
                  <c:v>101</c:v>
                </c:pt>
                <c:pt idx="1">
                  <c:v>102</c:v>
                </c:pt>
                <c:pt idx="2">
                  <c:v>103</c:v>
                </c:pt>
                <c:pt idx="3">
                  <c:v>104</c:v>
                </c:pt>
              </c:numCache>
            </c:numRef>
          </c:cat>
          <c:val>
            <c:numRef>
              <c:f>[蛙類數量變遷.xlsx]工作表1!$J$39:$J$42</c:f>
              <c:numCache>
                <c:formatCode>General</c:formatCode>
                <c:ptCount val="4"/>
                <c:pt idx="0">
                  <c:v>10</c:v>
                </c:pt>
                <c:pt idx="1">
                  <c:v>1</c:v>
                </c:pt>
                <c:pt idx="2">
                  <c:v>2</c:v>
                </c:pt>
                <c:pt idx="3">
                  <c:v>0</c:v>
                </c:pt>
              </c:numCache>
            </c:numRef>
          </c:val>
          <c:extLst xmlns:c16r2="http://schemas.microsoft.com/office/drawing/2015/06/chart">
            <c:ext xmlns:c16="http://schemas.microsoft.com/office/drawing/2014/chart" uri="{C3380CC4-5D6E-409C-BE32-E72D297353CC}">
              <c16:uniqueId val="{00000001-E4A3-4037-BBDD-EA26DC508C7D}"/>
            </c:ext>
          </c:extLst>
        </c:ser>
        <c:ser>
          <c:idx val="2"/>
          <c:order val="2"/>
          <c:tx>
            <c:strRef>
              <c:f>[蛙類數量變遷.xlsx]工作表1!$K$38</c:f>
              <c:strCache>
                <c:ptCount val="1"/>
                <c:pt idx="0">
                  <c:v>和中-大清水</c:v>
                </c:pt>
              </c:strCache>
            </c:strRef>
          </c:tx>
          <c:spPr>
            <a:ln w="28575" cap="rnd">
              <a:solidFill>
                <a:schemeClr val="accent3"/>
              </a:solidFill>
              <a:round/>
            </a:ln>
            <a:effectLst/>
          </c:spPr>
          <c:marker>
            <c:symbol val="none"/>
          </c:marker>
          <c:cat>
            <c:numRef>
              <c:f>[蛙類數量變遷.xlsx]工作表1!$H$39:$H$42</c:f>
              <c:numCache>
                <c:formatCode>General</c:formatCode>
                <c:ptCount val="4"/>
                <c:pt idx="0">
                  <c:v>101</c:v>
                </c:pt>
                <c:pt idx="1">
                  <c:v>102</c:v>
                </c:pt>
                <c:pt idx="2">
                  <c:v>103</c:v>
                </c:pt>
                <c:pt idx="3">
                  <c:v>104</c:v>
                </c:pt>
              </c:numCache>
            </c:numRef>
          </c:cat>
          <c:val>
            <c:numRef>
              <c:f>[蛙類數量變遷.xlsx]工作表1!$K$39:$K$42</c:f>
              <c:numCache>
                <c:formatCode>General</c:formatCode>
                <c:ptCount val="4"/>
                <c:pt idx="0">
                  <c:v>20</c:v>
                </c:pt>
                <c:pt idx="1">
                  <c:v>9</c:v>
                </c:pt>
                <c:pt idx="2">
                  <c:v>25</c:v>
                </c:pt>
                <c:pt idx="3">
                  <c:v>9</c:v>
                </c:pt>
              </c:numCache>
            </c:numRef>
          </c:val>
          <c:extLst xmlns:c16r2="http://schemas.microsoft.com/office/drawing/2015/06/chart">
            <c:ext xmlns:c16="http://schemas.microsoft.com/office/drawing/2014/chart" uri="{C3380CC4-5D6E-409C-BE32-E72D297353CC}">
              <c16:uniqueId val="{00000002-E4A3-4037-BBDD-EA26DC508C7D}"/>
            </c:ext>
          </c:extLst>
        </c:ser>
        <c:marker val="1"/>
        <c:axId val="96167040"/>
        <c:axId val="96168576"/>
      </c:lineChart>
      <c:catAx>
        <c:axId val="961670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TW"/>
          </a:p>
        </c:txPr>
        <c:crossAx val="96168576"/>
        <c:crosses val="autoZero"/>
        <c:auto val="1"/>
        <c:lblAlgn val="ctr"/>
        <c:lblOffset val="100"/>
      </c:catAx>
      <c:valAx>
        <c:axId val="961685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a:pPr>
            <a:endParaRPr lang="zh-TW"/>
          </a:p>
        </c:txPr>
        <c:crossAx val="96167040"/>
        <c:crosses val="autoZero"/>
        <c:crossBetween val="between"/>
      </c:valAx>
      <c:spPr>
        <a:noFill/>
        <a:ln>
          <a:noFill/>
        </a:ln>
        <a:effectLst/>
      </c:spPr>
    </c:plotArea>
    <c:legend>
      <c:legendPos val="b"/>
      <c:layout/>
      <c:spPr>
        <a:noFill/>
        <a:ln>
          <a:noFill/>
        </a:ln>
        <a:effectLst/>
      </c:spPr>
      <c:txPr>
        <a:bodyPr rot="0" vert="horz"/>
        <a:lstStyle/>
        <a:p>
          <a:pPr>
            <a:defRPr/>
          </a:pPr>
          <a:endParaRPr lang="zh-TW"/>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2000">
          <a:latin typeface="標楷體" pitchFamily="65" charset="-120"/>
          <a:ea typeface="標楷體" pitchFamily="65" charset="-120"/>
        </a:defRPr>
      </a:pPr>
      <a:endParaRPr lang="zh-TW"/>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TW"/>
  <c:chart>
    <c:title>
      <c:tx>
        <c:rich>
          <a:bodyPr rot="0" vert="horz"/>
          <a:lstStyle/>
          <a:p>
            <a:pPr>
              <a:defRPr/>
            </a:pPr>
            <a:r>
              <a:rPr lang="zh-TW"/>
              <a:t>日本樹蛙</a:t>
            </a:r>
          </a:p>
        </c:rich>
      </c:tx>
      <c:layout/>
      <c:spPr>
        <a:noFill/>
        <a:ln>
          <a:noFill/>
        </a:ln>
        <a:effectLst/>
      </c:spPr>
    </c:title>
    <c:plotArea>
      <c:layout/>
      <c:lineChart>
        <c:grouping val="standard"/>
        <c:ser>
          <c:idx val="0"/>
          <c:order val="0"/>
          <c:tx>
            <c:strRef>
              <c:f>[蛙類數量變遷.xlsx]工作表1!$I$44</c:f>
              <c:strCache>
                <c:ptCount val="1"/>
                <c:pt idx="0">
                  <c:v>蘇澳-東澳</c:v>
                </c:pt>
              </c:strCache>
            </c:strRef>
          </c:tx>
          <c:spPr>
            <a:ln w="28575" cap="rnd">
              <a:solidFill>
                <a:schemeClr val="accent1"/>
              </a:solidFill>
              <a:round/>
            </a:ln>
            <a:effectLst/>
          </c:spPr>
          <c:marker>
            <c:symbol val="none"/>
          </c:marker>
          <c:cat>
            <c:numRef>
              <c:f>[蛙類數量變遷.xlsx]工作表1!$H$45:$H$48</c:f>
              <c:numCache>
                <c:formatCode>General</c:formatCode>
                <c:ptCount val="4"/>
                <c:pt idx="0">
                  <c:v>101</c:v>
                </c:pt>
                <c:pt idx="1">
                  <c:v>102</c:v>
                </c:pt>
                <c:pt idx="2">
                  <c:v>103</c:v>
                </c:pt>
                <c:pt idx="3">
                  <c:v>104</c:v>
                </c:pt>
              </c:numCache>
            </c:numRef>
          </c:cat>
          <c:val>
            <c:numRef>
              <c:f>[蛙類數量變遷.xlsx]工作表1!$I$45:$I$48</c:f>
              <c:numCache>
                <c:formatCode>General</c:formatCode>
                <c:ptCount val="4"/>
                <c:pt idx="0">
                  <c:v>9</c:v>
                </c:pt>
                <c:pt idx="1">
                  <c:v>6</c:v>
                </c:pt>
                <c:pt idx="2">
                  <c:v>14</c:v>
                </c:pt>
                <c:pt idx="3">
                  <c:v>39</c:v>
                </c:pt>
              </c:numCache>
            </c:numRef>
          </c:val>
          <c:extLst xmlns:c16r2="http://schemas.microsoft.com/office/drawing/2015/06/chart">
            <c:ext xmlns:c16="http://schemas.microsoft.com/office/drawing/2014/chart" uri="{C3380CC4-5D6E-409C-BE32-E72D297353CC}">
              <c16:uniqueId val="{00000000-2D76-48B1-8D5B-388E0B9A45CF}"/>
            </c:ext>
          </c:extLst>
        </c:ser>
        <c:ser>
          <c:idx val="1"/>
          <c:order val="1"/>
          <c:tx>
            <c:strRef>
              <c:f>[蛙類數量變遷.xlsx]工作表1!$J$44</c:f>
              <c:strCache>
                <c:ptCount val="1"/>
                <c:pt idx="0">
                  <c:v>南澳-和平</c:v>
                </c:pt>
              </c:strCache>
            </c:strRef>
          </c:tx>
          <c:spPr>
            <a:ln w="28575" cap="rnd">
              <a:solidFill>
                <a:schemeClr val="accent2"/>
              </a:solidFill>
              <a:round/>
            </a:ln>
            <a:effectLst/>
          </c:spPr>
          <c:marker>
            <c:symbol val="none"/>
          </c:marker>
          <c:cat>
            <c:numRef>
              <c:f>[蛙類數量變遷.xlsx]工作表1!$H$45:$H$48</c:f>
              <c:numCache>
                <c:formatCode>General</c:formatCode>
                <c:ptCount val="4"/>
                <c:pt idx="0">
                  <c:v>101</c:v>
                </c:pt>
                <c:pt idx="1">
                  <c:v>102</c:v>
                </c:pt>
                <c:pt idx="2">
                  <c:v>103</c:v>
                </c:pt>
                <c:pt idx="3">
                  <c:v>104</c:v>
                </c:pt>
              </c:numCache>
            </c:numRef>
          </c:cat>
          <c:val>
            <c:numRef>
              <c:f>[蛙類數量變遷.xlsx]工作表1!$J$45:$J$48</c:f>
              <c:numCache>
                <c:formatCode>General</c:formatCode>
                <c:ptCount val="4"/>
                <c:pt idx="0">
                  <c:v>6</c:v>
                </c:pt>
                <c:pt idx="1">
                  <c:v>0</c:v>
                </c:pt>
                <c:pt idx="2">
                  <c:v>21</c:v>
                </c:pt>
                <c:pt idx="3">
                  <c:v>3</c:v>
                </c:pt>
              </c:numCache>
            </c:numRef>
          </c:val>
          <c:extLst xmlns:c16r2="http://schemas.microsoft.com/office/drawing/2015/06/chart">
            <c:ext xmlns:c16="http://schemas.microsoft.com/office/drawing/2014/chart" uri="{C3380CC4-5D6E-409C-BE32-E72D297353CC}">
              <c16:uniqueId val="{00000001-2D76-48B1-8D5B-388E0B9A45CF}"/>
            </c:ext>
          </c:extLst>
        </c:ser>
        <c:ser>
          <c:idx val="2"/>
          <c:order val="2"/>
          <c:tx>
            <c:strRef>
              <c:f>[蛙類數量變遷.xlsx]工作表1!$K$44</c:f>
              <c:strCache>
                <c:ptCount val="1"/>
                <c:pt idx="0">
                  <c:v>和中-大清水</c:v>
                </c:pt>
              </c:strCache>
            </c:strRef>
          </c:tx>
          <c:spPr>
            <a:ln w="28575" cap="rnd">
              <a:solidFill>
                <a:schemeClr val="accent3"/>
              </a:solidFill>
              <a:round/>
            </a:ln>
            <a:effectLst/>
          </c:spPr>
          <c:marker>
            <c:symbol val="none"/>
          </c:marker>
          <c:cat>
            <c:numRef>
              <c:f>[蛙類數量變遷.xlsx]工作表1!$H$45:$H$48</c:f>
              <c:numCache>
                <c:formatCode>General</c:formatCode>
                <c:ptCount val="4"/>
                <c:pt idx="0">
                  <c:v>101</c:v>
                </c:pt>
                <c:pt idx="1">
                  <c:v>102</c:v>
                </c:pt>
                <c:pt idx="2">
                  <c:v>103</c:v>
                </c:pt>
                <c:pt idx="3">
                  <c:v>104</c:v>
                </c:pt>
              </c:numCache>
            </c:numRef>
          </c:cat>
          <c:val>
            <c:numRef>
              <c:f>[蛙類數量變遷.xlsx]工作表1!$K$45:$K$48</c:f>
              <c:numCache>
                <c:formatCode>General</c:formatCode>
                <c:ptCount val="4"/>
                <c:pt idx="0">
                  <c:v>15</c:v>
                </c:pt>
                <c:pt idx="1">
                  <c:v>36</c:v>
                </c:pt>
                <c:pt idx="2">
                  <c:v>113</c:v>
                </c:pt>
                <c:pt idx="3">
                  <c:v>40</c:v>
                </c:pt>
              </c:numCache>
            </c:numRef>
          </c:val>
          <c:extLst xmlns:c16r2="http://schemas.microsoft.com/office/drawing/2015/06/chart">
            <c:ext xmlns:c16="http://schemas.microsoft.com/office/drawing/2014/chart" uri="{C3380CC4-5D6E-409C-BE32-E72D297353CC}">
              <c16:uniqueId val="{00000002-2D76-48B1-8D5B-388E0B9A45CF}"/>
            </c:ext>
          </c:extLst>
        </c:ser>
        <c:marker val="1"/>
        <c:axId val="136163328"/>
        <c:axId val="136180480"/>
      </c:lineChart>
      <c:catAx>
        <c:axId val="1361633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TW"/>
          </a:p>
        </c:txPr>
        <c:crossAx val="136180480"/>
        <c:crosses val="autoZero"/>
        <c:auto val="1"/>
        <c:lblAlgn val="ctr"/>
        <c:lblOffset val="100"/>
      </c:catAx>
      <c:valAx>
        <c:axId val="13618048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a:pPr>
            <a:endParaRPr lang="zh-TW"/>
          </a:p>
        </c:txPr>
        <c:crossAx val="136163328"/>
        <c:crosses val="autoZero"/>
        <c:crossBetween val="between"/>
      </c:valAx>
      <c:spPr>
        <a:noFill/>
        <a:ln>
          <a:noFill/>
        </a:ln>
        <a:effectLst/>
      </c:spPr>
    </c:plotArea>
    <c:legend>
      <c:legendPos val="b"/>
      <c:layout/>
      <c:spPr>
        <a:noFill/>
        <a:ln>
          <a:noFill/>
        </a:ln>
        <a:effectLst/>
      </c:spPr>
      <c:txPr>
        <a:bodyPr rot="0" vert="horz"/>
        <a:lstStyle/>
        <a:p>
          <a:pPr>
            <a:defRPr/>
          </a:pPr>
          <a:endParaRPr lang="zh-TW"/>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2000">
          <a:latin typeface="標楷體" pitchFamily="65" charset="-120"/>
          <a:ea typeface="標楷體" pitchFamily="65" charset="-120"/>
        </a:defRPr>
      </a:pPr>
      <a:endParaRPr lang="zh-TW"/>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TW"/>
  <c:chart>
    <c:title>
      <c:tx>
        <c:rich>
          <a:bodyPr rot="0" vert="horz"/>
          <a:lstStyle/>
          <a:p>
            <a:pPr>
              <a:defRPr/>
            </a:pPr>
            <a:r>
              <a:rPr lang="zh-TW"/>
              <a:t>面天樹蛙</a:t>
            </a:r>
          </a:p>
        </c:rich>
      </c:tx>
      <c:layout/>
      <c:spPr>
        <a:noFill/>
        <a:ln>
          <a:noFill/>
        </a:ln>
        <a:effectLst/>
      </c:spPr>
    </c:title>
    <c:plotArea>
      <c:layout/>
      <c:lineChart>
        <c:grouping val="standard"/>
        <c:ser>
          <c:idx val="0"/>
          <c:order val="0"/>
          <c:tx>
            <c:strRef>
              <c:f>[蛙類數量變遷.xlsx]工作表1!$I$53</c:f>
              <c:strCache>
                <c:ptCount val="1"/>
                <c:pt idx="0">
                  <c:v>蘇澳-東澳</c:v>
                </c:pt>
              </c:strCache>
            </c:strRef>
          </c:tx>
          <c:spPr>
            <a:ln w="28575" cap="rnd">
              <a:solidFill>
                <a:schemeClr val="accent1"/>
              </a:solidFill>
              <a:round/>
            </a:ln>
            <a:effectLst/>
          </c:spPr>
          <c:marker>
            <c:symbol val="none"/>
          </c:marker>
          <c:cat>
            <c:numRef>
              <c:f>[蛙類數量變遷.xlsx]工作表1!$H$54:$H$57</c:f>
              <c:numCache>
                <c:formatCode>General</c:formatCode>
                <c:ptCount val="4"/>
                <c:pt idx="0">
                  <c:v>101</c:v>
                </c:pt>
                <c:pt idx="1">
                  <c:v>102</c:v>
                </c:pt>
                <c:pt idx="2">
                  <c:v>103</c:v>
                </c:pt>
                <c:pt idx="3">
                  <c:v>104</c:v>
                </c:pt>
              </c:numCache>
            </c:numRef>
          </c:cat>
          <c:val>
            <c:numRef>
              <c:f>[蛙類數量變遷.xlsx]工作表1!$I$54:$I$57</c:f>
              <c:numCache>
                <c:formatCode>General</c:formatCode>
                <c:ptCount val="4"/>
                <c:pt idx="0">
                  <c:v>11</c:v>
                </c:pt>
                <c:pt idx="1">
                  <c:v>6</c:v>
                </c:pt>
                <c:pt idx="2">
                  <c:v>12</c:v>
                </c:pt>
                <c:pt idx="3">
                  <c:v>10</c:v>
                </c:pt>
              </c:numCache>
            </c:numRef>
          </c:val>
          <c:extLst xmlns:c16r2="http://schemas.microsoft.com/office/drawing/2015/06/chart">
            <c:ext xmlns:c16="http://schemas.microsoft.com/office/drawing/2014/chart" uri="{C3380CC4-5D6E-409C-BE32-E72D297353CC}">
              <c16:uniqueId val="{00000000-0AAF-49EC-BA3E-039EBE9D5C0D}"/>
            </c:ext>
          </c:extLst>
        </c:ser>
        <c:ser>
          <c:idx val="1"/>
          <c:order val="1"/>
          <c:tx>
            <c:strRef>
              <c:f>[蛙類數量變遷.xlsx]工作表1!$J$53</c:f>
              <c:strCache>
                <c:ptCount val="1"/>
                <c:pt idx="0">
                  <c:v>南澳-和平</c:v>
                </c:pt>
              </c:strCache>
            </c:strRef>
          </c:tx>
          <c:spPr>
            <a:ln w="28575" cap="rnd">
              <a:solidFill>
                <a:schemeClr val="accent2"/>
              </a:solidFill>
              <a:round/>
            </a:ln>
            <a:effectLst/>
          </c:spPr>
          <c:marker>
            <c:symbol val="none"/>
          </c:marker>
          <c:cat>
            <c:numRef>
              <c:f>[蛙類數量變遷.xlsx]工作表1!$H$54:$H$57</c:f>
              <c:numCache>
                <c:formatCode>General</c:formatCode>
                <c:ptCount val="4"/>
                <c:pt idx="0">
                  <c:v>101</c:v>
                </c:pt>
                <c:pt idx="1">
                  <c:v>102</c:v>
                </c:pt>
                <c:pt idx="2">
                  <c:v>103</c:v>
                </c:pt>
                <c:pt idx="3">
                  <c:v>104</c:v>
                </c:pt>
              </c:numCache>
            </c:numRef>
          </c:cat>
          <c:val>
            <c:numRef>
              <c:f>[蛙類數量變遷.xlsx]工作表1!$J$54:$J$57</c:f>
              <c:numCache>
                <c:formatCode>General</c:formatCode>
                <c:ptCount val="4"/>
                <c:pt idx="0">
                  <c:v>11</c:v>
                </c:pt>
                <c:pt idx="1">
                  <c:v>4</c:v>
                </c:pt>
                <c:pt idx="2">
                  <c:v>2</c:v>
                </c:pt>
                <c:pt idx="3">
                  <c:v>19</c:v>
                </c:pt>
              </c:numCache>
            </c:numRef>
          </c:val>
          <c:extLst xmlns:c16r2="http://schemas.microsoft.com/office/drawing/2015/06/chart">
            <c:ext xmlns:c16="http://schemas.microsoft.com/office/drawing/2014/chart" uri="{C3380CC4-5D6E-409C-BE32-E72D297353CC}">
              <c16:uniqueId val="{00000001-0AAF-49EC-BA3E-039EBE9D5C0D}"/>
            </c:ext>
          </c:extLst>
        </c:ser>
        <c:ser>
          <c:idx val="2"/>
          <c:order val="2"/>
          <c:tx>
            <c:strRef>
              <c:f>[蛙類數量變遷.xlsx]工作表1!$K$53</c:f>
              <c:strCache>
                <c:ptCount val="1"/>
                <c:pt idx="0">
                  <c:v>和中-大清水</c:v>
                </c:pt>
              </c:strCache>
            </c:strRef>
          </c:tx>
          <c:spPr>
            <a:ln w="28575" cap="rnd">
              <a:solidFill>
                <a:schemeClr val="accent3"/>
              </a:solidFill>
              <a:round/>
            </a:ln>
            <a:effectLst/>
          </c:spPr>
          <c:marker>
            <c:symbol val="none"/>
          </c:marker>
          <c:cat>
            <c:numRef>
              <c:f>[蛙類數量變遷.xlsx]工作表1!$H$54:$H$57</c:f>
              <c:numCache>
                <c:formatCode>General</c:formatCode>
                <c:ptCount val="4"/>
                <c:pt idx="0">
                  <c:v>101</c:v>
                </c:pt>
                <c:pt idx="1">
                  <c:v>102</c:v>
                </c:pt>
                <c:pt idx="2">
                  <c:v>103</c:v>
                </c:pt>
                <c:pt idx="3">
                  <c:v>104</c:v>
                </c:pt>
              </c:numCache>
            </c:numRef>
          </c:cat>
          <c:val>
            <c:numRef>
              <c:f>[蛙類數量變遷.xlsx]工作表1!$K$54:$K$57</c:f>
              <c:numCache>
                <c:formatCode>General</c:formatCode>
                <c:ptCount val="4"/>
                <c:pt idx="0">
                  <c:v>0</c:v>
                </c:pt>
                <c:pt idx="1">
                  <c:v>0</c:v>
                </c:pt>
                <c:pt idx="2">
                  <c:v>0</c:v>
                </c:pt>
                <c:pt idx="3">
                  <c:v>1</c:v>
                </c:pt>
              </c:numCache>
            </c:numRef>
          </c:val>
          <c:extLst xmlns:c16r2="http://schemas.microsoft.com/office/drawing/2015/06/chart">
            <c:ext xmlns:c16="http://schemas.microsoft.com/office/drawing/2014/chart" uri="{C3380CC4-5D6E-409C-BE32-E72D297353CC}">
              <c16:uniqueId val="{00000002-0AAF-49EC-BA3E-039EBE9D5C0D}"/>
            </c:ext>
          </c:extLst>
        </c:ser>
        <c:marker val="1"/>
        <c:axId val="144033280"/>
        <c:axId val="144192256"/>
      </c:lineChart>
      <c:catAx>
        <c:axId val="1440332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TW"/>
          </a:p>
        </c:txPr>
        <c:crossAx val="144192256"/>
        <c:crosses val="autoZero"/>
        <c:auto val="1"/>
        <c:lblAlgn val="ctr"/>
        <c:lblOffset val="100"/>
      </c:catAx>
      <c:valAx>
        <c:axId val="1441922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a:pPr>
            <a:endParaRPr lang="zh-TW"/>
          </a:p>
        </c:txPr>
        <c:crossAx val="144033280"/>
        <c:crosses val="autoZero"/>
        <c:crossBetween val="between"/>
      </c:valAx>
      <c:spPr>
        <a:noFill/>
        <a:ln>
          <a:noFill/>
        </a:ln>
        <a:effectLst/>
      </c:spPr>
    </c:plotArea>
    <c:legend>
      <c:legendPos val="b"/>
      <c:layout/>
      <c:spPr>
        <a:noFill/>
        <a:ln>
          <a:noFill/>
        </a:ln>
        <a:effectLst/>
      </c:spPr>
      <c:txPr>
        <a:bodyPr rot="0" vert="horz"/>
        <a:lstStyle/>
        <a:p>
          <a:pPr>
            <a:defRPr/>
          </a:pPr>
          <a:endParaRPr lang="zh-TW"/>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2000">
          <a:latin typeface="標楷體" pitchFamily="65" charset="-120"/>
          <a:ea typeface="標楷體" pitchFamily="65" charset="-120"/>
        </a:defRPr>
      </a:pPr>
      <a:endParaRPr lang="zh-TW"/>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zh-TW"/>
  <c:chart>
    <c:plotArea>
      <c:layout>
        <c:manualLayout>
          <c:layoutTarget val="inner"/>
          <c:xMode val="edge"/>
          <c:yMode val="edge"/>
          <c:x val="3.6145526781462892E-2"/>
          <c:y val="4.1251552432045945E-2"/>
          <c:w val="0.94132910469524644"/>
          <c:h val="0.88458694858490483"/>
        </c:manualLayout>
      </c:layout>
      <c:barChart>
        <c:barDir val="col"/>
        <c:grouping val="stacked"/>
        <c:ser>
          <c:idx val="0"/>
          <c:order val="0"/>
          <c:tx>
            <c:strRef>
              <c:f>Sheet1!$B$1</c:f>
              <c:strCache>
                <c:ptCount val="1"/>
                <c:pt idx="0">
                  <c:v>澤蛙</c:v>
                </c:pt>
              </c:strCache>
            </c:strRef>
          </c:tx>
          <c:cat>
            <c:strRef>
              <c:f>Sheet1!$A$2:$A$5</c:f>
              <c:strCache>
                <c:ptCount val="3"/>
                <c:pt idx="0">
                  <c:v>蘇澳­-東澳</c:v>
                </c:pt>
                <c:pt idx="1">
                  <c:v>南澳-和平</c:v>
                </c:pt>
                <c:pt idx="2">
                  <c:v>和中-大清水</c:v>
                </c:pt>
              </c:strCache>
            </c:strRef>
          </c:cat>
          <c:val>
            <c:numRef>
              <c:f>Sheet1!$B$2:$B$5</c:f>
              <c:numCache>
                <c:formatCode>General</c:formatCode>
                <c:ptCount val="4"/>
                <c:pt idx="0">
                  <c:v>0.55000000000000004</c:v>
                </c:pt>
                <c:pt idx="1">
                  <c:v>0.39000000000000073</c:v>
                </c:pt>
                <c:pt idx="2">
                  <c:v>0.5900000000000003</c:v>
                </c:pt>
              </c:numCache>
            </c:numRef>
          </c:val>
          <c:extLst xmlns:c16r2="http://schemas.microsoft.com/office/drawing/2015/06/chart">
            <c:ext xmlns:c16="http://schemas.microsoft.com/office/drawing/2014/chart" uri="{C3380CC4-5D6E-409C-BE32-E72D297353CC}">
              <c16:uniqueId val="{00000000-397D-45D1-8AE5-F1342C7DA870}"/>
            </c:ext>
          </c:extLst>
        </c:ser>
        <c:ser>
          <c:idx val="1"/>
          <c:order val="1"/>
          <c:tx>
            <c:strRef>
              <c:f>Sheet1!$C$1</c:f>
              <c:strCache>
                <c:ptCount val="1"/>
                <c:pt idx="0">
                  <c:v>日本樹蛙</c:v>
                </c:pt>
              </c:strCache>
            </c:strRef>
          </c:tx>
          <c:cat>
            <c:strRef>
              <c:f>Sheet1!$A$2:$A$5</c:f>
              <c:strCache>
                <c:ptCount val="3"/>
                <c:pt idx="0">
                  <c:v>蘇澳­-東澳</c:v>
                </c:pt>
                <c:pt idx="1">
                  <c:v>南澳-和平</c:v>
                </c:pt>
                <c:pt idx="2">
                  <c:v>和中-大清水</c:v>
                </c:pt>
              </c:strCache>
            </c:strRef>
          </c:cat>
          <c:val>
            <c:numRef>
              <c:f>Sheet1!$C$2:$C$5</c:f>
              <c:numCache>
                <c:formatCode>General</c:formatCode>
                <c:ptCount val="4"/>
                <c:pt idx="0">
                  <c:v>2.2200000000000002</c:v>
                </c:pt>
                <c:pt idx="1">
                  <c:v>0.83000000000000063</c:v>
                </c:pt>
                <c:pt idx="2">
                  <c:v>3.18</c:v>
                </c:pt>
              </c:numCache>
            </c:numRef>
          </c:val>
          <c:extLst xmlns:c16r2="http://schemas.microsoft.com/office/drawing/2015/06/chart">
            <c:ext xmlns:c16="http://schemas.microsoft.com/office/drawing/2014/chart" uri="{C3380CC4-5D6E-409C-BE32-E72D297353CC}">
              <c16:uniqueId val="{00000001-397D-45D1-8AE5-F1342C7DA870}"/>
            </c:ext>
          </c:extLst>
        </c:ser>
        <c:ser>
          <c:idx val="2"/>
          <c:order val="2"/>
          <c:tx>
            <c:strRef>
              <c:f>Sheet1!$D$1</c:f>
              <c:strCache>
                <c:ptCount val="1"/>
                <c:pt idx="0">
                  <c:v>面天樹蛙</c:v>
                </c:pt>
              </c:strCache>
            </c:strRef>
          </c:tx>
          <c:cat>
            <c:strRef>
              <c:f>Sheet1!$A$2:$A$5</c:f>
              <c:strCache>
                <c:ptCount val="3"/>
                <c:pt idx="0">
                  <c:v>蘇澳­-東澳</c:v>
                </c:pt>
                <c:pt idx="1">
                  <c:v>南澳-和平</c:v>
                </c:pt>
                <c:pt idx="2">
                  <c:v>和中-大清水</c:v>
                </c:pt>
              </c:strCache>
            </c:strRef>
          </c:cat>
          <c:val>
            <c:numRef>
              <c:f>Sheet1!$D$2:$D$5</c:f>
              <c:numCache>
                <c:formatCode>General</c:formatCode>
                <c:ptCount val="4"/>
                <c:pt idx="0">
                  <c:v>5.1599999999999975</c:v>
                </c:pt>
                <c:pt idx="1">
                  <c:v>5.04</c:v>
                </c:pt>
                <c:pt idx="2">
                  <c:v>1.139999999999997</c:v>
                </c:pt>
              </c:numCache>
            </c:numRef>
          </c:val>
          <c:extLst xmlns:c16r2="http://schemas.microsoft.com/office/drawing/2015/06/chart">
            <c:ext xmlns:c16="http://schemas.microsoft.com/office/drawing/2014/chart" uri="{C3380CC4-5D6E-409C-BE32-E72D297353CC}">
              <c16:uniqueId val="{00000002-397D-45D1-8AE5-F1342C7DA870}"/>
            </c:ext>
          </c:extLst>
        </c:ser>
        <c:dLbls/>
        <c:overlap val="100"/>
        <c:axId val="132614016"/>
        <c:axId val="132615552"/>
      </c:barChart>
      <c:catAx>
        <c:axId val="132614016"/>
        <c:scaling>
          <c:orientation val="minMax"/>
        </c:scaling>
        <c:axPos val="b"/>
        <c:numFmt formatCode="General" sourceLinked="0"/>
        <c:tickLblPos val="nextTo"/>
        <c:crossAx val="132615552"/>
        <c:crosses val="autoZero"/>
        <c:auto val="1"/>
        <c:lblAlgn val="ctr"/>
        <c:lblOffset val="100"/>
      </c:catAx>
      <c:valAx>
        <c:axId val="132615552"/>
        <c:scaling>
          <c:orientation val="minMax"/>
        </c:scaling>
        <c:axPos val="l"/>
        <c:majorGridlines/>
        <c:numFmt formatCode="General" sourceLinked="1"/>
        <c:tickLblPos val="nextTo"/>
        <c:crossAx val="132614016"/>
        <c:crosses val="autoZero"/>
        <c:crossBetween val="between"/>
      </c:valAx>
    </c:plotArea>
    <c:legend>
      <c:legendPos val="r"/>
      <c:layout>
        <c:manualLayout>
          <c:xMode val="edge"/>
          <c:yMode val="edge"/>
          <c:x val="0.78938775882181356"/>
          <c:y val="0.30109361329833778"/>
          <c:w val="0.20829742636337162"/>
          <c:h val="0.31447912760905022"/>
        </c:manualLayout>
      </c:layout>
    </c:legend>
    <c:plotVisOnly val="1"/>
    <c:dispBlanksAs val="gap"/>
  </c:chart>
  <c:txPr>
    <a:bodyPr/>
    <a:lstStyle/>
    <a:p>
      <a:pPr>
        <a:defRPr sz="2400">
          <a:latin typeface="標楷體" panose="03000509000000000000" pitchFamily="65" charset="-120"/>
          <a:ea typeface="標楷體" panose="03000509000000000000" pitchFamily="65" charset="-120"/>
        </a:defRPr>
      </a:pPr>
      <a:endParaRPr lang="zh-TW"/>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a:pPr>
            <a:r>
              <a:rPr lang="zh-TW" sz="4800" b="0" dirty="0"/>
              <a:t>成年蛙類</a:t>
            </a:r>
          </a:p>
        </c:rich>
      </c:tx>
      <c:layout>
        <c:manualLayout>
          <c:xMode val="edge"/>
          <c:yMode val="edge"/>
          <c:x val="0.36564590289549581"/>
          <c:y val="3.9022240656054558E-2"/>
        </c:manualLayout>
      </c:layout>
    </c:title>
    <c:plotArea>
      <c:layout>
        <c:manualLayout>
          <c:layoutTarget val="inner"/>
          <c:xMode val="edge"/>
          <c:yMode val="edge"/>
          <c:x val="0.2498847114696307"/>
          <c:y val="0.26005236177540692"/>
          <c:w val="0.49267391800837534"/>
          <c:h val="0.65794185059317367"/>
        </c:manualLayout>
      </c:layout>
      <c:radarChart>
        <c:radarStyle val="filled"/>
        <c:ser>
          <c:idx val="3"/>
          <c:order val="3"/>
          <c:tx>
            <c:strRef>
              <c:f>Sheet1!$B$1</c:f>
            </c:strRef>
          </c:tx>
          <c:spPr>
            <a:ln w="25400">
              <a:noFill/>
            </a:ln>
          </c:spPr>
          <c:cat>
            <c:multiLvlStrRef>
              <c:f>Sheet1!$A$2:$A$10</c:f>
            </c:multiLvlStrRef>
          </c:cat>
          <c:val>
            <c:numRef>
              <c:f>Sheet1!$B$2:$B$10</c:f>
            </c:numRef>
          </c:val>
          <c:extLst xmlns:c16r2="http://schemas.microsoft.com/office/drawing/2015/06/chart">
            <c:ext xmlns:c16="http://schemas.microsoft.com/office/drawing/2014/chart" uri="{C3380CC4-5D6E-409C-BE32-E72D297353CC}">
              <c16:uniqueId val="{00000000-8366-4C21-B8AC-30D78E2D65FE}"/>
            </c:ext>
          </c:extLst>
        </c:ser>
        <c:ser>
          <c:idx val="4"/>
          <c:order val="4"/>
          <c:tx>
            <c:strRef>
              <c:f>Sheet1!$C$1</c:f>
            </c:strRef>
          </c:tx>
          <c:spPr>
            <a:ln w="25400">
              <a:noFill/>
            </a:ln>
          </c:spPr>
          <c:cat>
            <c:multiLvlStrRef>
              <c:f>Sheet1!$A$2:$A$10</c:f>
            </c:multiLvlStrRef>
          </c:cat>
          <c:val>
            <c:numRef>
              <c:f>Sheet1!$C$2:$C$10</c:f>
            </c:numRef>
          </c:val>
          <c:extLst xmlns:c16r2="http://schemas.microsoft.com/office/drawing/2015/06/chart">
            <c:ext xmlns:c16="http://schemas.microsoft.com/office/drawing/2014/chart" uri="{C3380CC4-5D6E-409C-BE32-E72D297353CC}">
              <c16:uniqueId val="{00000001-8366-4C21-B8AC-30D78E2D65FE}"/>
            </c:ext>
          </c:extLst>
        </c:ser>
        <c:ser>
          <c:idx val="5"/>
          <c:order val="5"/>
          <c:tx>
            <c:strRef>
              <c:f>Sheet1!$D$1</c:f>
            </c:strRef>
          </c:tx>
          <c:spPr>
            <a:ln w="25400">
              <a:noFill/>
            </a:ln>
          </c:spPr>
          <c:cat>
            <c:multiLvlStrRef>
              <c:f>Sheet1!$A$2:$A$10</c:f>
            </c:multiLvlStrRef>
          </c:cat>
          <c:val>
            <c:numRef>
              <c:f>Sheet1!$D$2:$D$10</c:f>
            </c:numRef>
          </c:val>
          <c:extLst xmlns:c16r2="http://schemas.microsoft.com/office/drawing/2015/06/chart">
            <c:ext xmlns:c16="http://schemas.microsoft.com/office/drawing/2014/chart" uri="{C3380CC4-5D6E-409C-BE32-E72D297353CC}">
              <c16:uniqueId val="{00000002-8366-4C21-B8AC-30D78E2D65FE}"/>
            </c:ext>
          </c:extLst>
        </c:ser>
        <c:ser>
          <c:idx val="0"/>
          <c:order val="0"/>
          <c:tx>
            <c:strRef>
              <c:f>Sheet1!$B$1</c:f>
              <c:strCache>
                <c:ptCount val="1"/>
                <c:pt idx="0">
                  <c:v>程度(高值)</c:v>
                </c:pt>
              </c:strCache>
            </c:strRef>
          </c:tx>
          <c:cat>
            <c:strRef>
              <c:f>Sheet1!$A$2:$A$10</c:f>
              <c:strCache>
                <c:ptCount val="9"/>
                <c:pt idx="0">
                  <c:v>汙染(大-中)</c:v>
                </c:pt>
                <c:pt idx="1">
                  <c:v>溫度(中-小)</c:v>
                </c:pt>
                <c:pt idx="2">
                  <c:v>噪音與震動(小-極小)</c:v>
                </c:pt>
                <c:pt idx="3">
                  <c:v>城鎮化與接近效應(中-極小)</c:v>
                </c:pt>
                <c:pt idx="4">
                  <c:v>棲地完整度(大)</c:v>
                </c:pt>
                <c:pt idx="5">
                  <c:v>光害(小-極小)</c:v>
                </c:pt>
                <c:pt idx="6">
                  <c:v>外來種(大-極小)</c:v>
                </c:pt>
                <c:pt idx="7">
                  <c:v>氣流(中-極小)</c:v>
                </c:pt>
                <c:pt idx="8">
                  <c:v>道路輾斃(小-極小)</c:v>
                </c:pt>
              </c:strCache>
            </c:strRef>
          </c:cat>
          <c:val>
            <c:numRef>
              <c:f>Sheet1!$B$2:$B$10</c:f>
              <c:numCache>
                <c:formatCode>General</c:formatCode>
                <c:ptCount val="9"/>
                <c:pt idx="0">
                  <c:v>50</c:v>
                </c:pt>
                <c:pt idx="1">
                  <c:v>30</c:v>
                </c:pt>
                <c:pt idx="2">
                  <c:v>30</c:v>
                </c:pt>
                <c:pt idx="3">
                  <c:v>50</c:v>
                </c:pt>
                <c:pt idx="4">
                  <c:v>30</c:v>
                </c:pt>
                <c:pt idx="5">
                  <c:v>30</c:v>
                </c:pt>
                <c:pt idx="6">
                  <c:v>40</c:v>
                </c:pt>
                <c:pt idx="7">
                  <c:v>20</c:v>
                </c:pt>
                <c:pt idx="8">
                  <c:v>50</c:v>
                </c:pt>
              </c:numCache>
            </c:numRef>
          </c:val>
          <c:extLst xmlns:c16r2="http://schemas.microsoft.com/office/drawing/2015/06/chart">
            <c:ext xmlns:c16="http://schemas.microsoft.com/office/drawing/2014/chart" uri="{C3380CC4-5D6E-409C-BE32-E72D297353CC}">
              <c16:uniqueId val="{00000003-8366-4C21-B8AC-30D78E2D65FE}"/>
            </c:ext>
          </c:extLst>
        </c:ser>
        <c:ser>
          <c:idx val="1"/>
          <c:order val="1"/>
          <c:tx>
            <c:strRef>
              <c:f>Sheet1!$C$1</c:f>
              <c:strCache>
                <c:ptCount val="1"/>
                <c:pt idx="0">
                  <c:v>程度(低值)</c:v>
                </c:pt>
              </c:strCache>
            </c:strRef>
          </c:tx>
          <c:cat>
            <c:strRef>
              <c:f>Sheet1!$A$2:$A$10</c:f>
              <c:strCache>
                <c:ptCount val="9"/>
                <c:pt idx="0">
                  <c:v>汙染(大-中)</c:v>
                </c:pt>
                <c:pt idx="1">
                  <c:v>溫度(中-小)</c:v>
                </c:pt>
                <c:pt idx="2">
                  <c:v>噪音與震動(小-極小)</c:v>
                </c:pt>
                <c:pt idx="3">
                  <c:v>城鎮化與接近效應(中-極小)</c:v>
                </c:pt>
                <c:pt idx="4">
                  <c:v>棲地完整度(大)</c:v>
                </c:pt>
                <c:pt idx="5">
                  <c:v>光害(小-極小)</c:v>
                </c:pt>
                <c:pt idx="6">
                  <c:v>外來種(大-極小)</c:v>
                </c:pt>
                <c:pt idx="7">
                  <c:v>氣流(中-極小)</c:v>
                </c:pt>
                <c:pt idx="8">
                  <c:v>道路輾斃(小-極小)</c:v>
                </c:pt>
              </c:strCache>
            </c:strRef>
          </c:cat>
          <c:val>
            <c:numRef>
              <c:f>Sheet1!$C$2:$C$10</c:f>
              <c:numCache>
                <c:formatCode>General</c:formatCode>
                <c:ptCount val="9"/>
                <c:pt idx="0">
                  <c:v>20</c:v>
                </c:pt>
                <c:pt idx="1">
                  <c:v>10</c:v>
                </c:pt>
                <c:pt idx="2">
                  <c:v>20</c:v>
                </c:pt>
                <c:pt idx="3">
                  <c:v>40</c:v>
                </c:pt>
                <c:pt idx="4">
                  <c:v>20</c:v>
                </c:pt>
                <c:pt idx="5">
                  <c:v>20</c:v>
                </c:pt>
                <c:pt idx="6">
                  <c:v>10</c:v>
                </c:pt>
                <c:pt idx="7">
                  <c:v>20</c:v>
                </c:pt>
                <c:pt idx="8">
                  <c:v>30</c:v>
                </c:pt>
              </c:numCache>
            </c:numRef>
          </c:val>
          <c:extLst xmlns:c16r2="http://schemas.microsoft.com/office/drawing/2015/06/chart">
            <c:ext xmlns:c16="http://schemas.microsoft.com/office/drawing/2014/chart" uri="{C3380CC4-5D6E-409C-BE32-E72D297353CC}">
              <c16:uniqueId val="{00000004-8366-4C21-B8AC-30D78E2D65FE}"/>
            </c:ext>
          </c:extLst>
        </c:ser>
        <c:ser>
          <c:idx val="2"/>
          <c:order val="2"/>
          <c:tx>
            <c:strRef>
              <c:f>Sheet1!$D$1</c:f>
              <c:strCache>
                <c:ptCount val="1"/>
                <c:pt idx="0">
                  <c:v>欄1</c:v>
                </c:pt>
              </c:strCache>
            </c:strRef>
          </c:tx>
          <c:spPr>
            <a:ln w="25400">
              <a:noFill/>
            </a:ln>
          </c:spPr>
          <c:cat>
            <c:strRef>
              <c:f>Sheet1!$A$2:$A$10</c:f>
              <c:strCache>
                <c:ptCount val="9"/>
                <c:pt idx="0">
                  <c:v>汙染(大-中)</c:v>
                </c:pt>
                <c:pt idx="1">
                  <c:v>溫度(中-小)</c:v>
                </c:pt>
                <c:pt idx="2">
                  <c:v>噪音與震動(小-極小)</c:v>
                </c:pt>
                <c:pt idx="3">
                  <c:v>城鎮化與接近效應(中-極小)</c:v>
                </c:pt>
                <c:pt idx="4">
                  <c:v>棲地完整度(大)</c:v>
                </c:pt>
                <c:pt idx="5">
                  <c:v>光害(小-極小)</c:v>
                </c:pt>
                <c:pt idx="6">
                  <c:v>外來種(大-極小)</c:v>
                </c:pt>
                <c:pt idx="7">
                  <c:v>氣流(中-極小)</c:v>
                </c:pt>
                <c:pt idx="8">
                  <c:v>道路輾斃(小-極小)</c:v>
                </c:pt>
              </c:strCache>
            </c:strRef>
          </c:cat>
          <c:val>
            <c:numRef>
              <c:f>Sheet1!$D$2:$D$10</c:f>
              <c:numCache>
                <c:formatCode>General</c:formatCode>
                <c:ptCount val="9"/>
              </c:numCache>
            </c:numRef>
          </c:val>
          <c:extLst xmlns:c16r2="http://schemas.microsoft.com/office/drawing/2015/06/chart">
            <c:ext xmlns:c16="http://schemas.microsoft.com/office/drawing/2014/chart" uri="{C3380CC4-5D6E-409C-BE32-E72D297353CC}">
              <c16:uniqueId val="{00000005-8366-4C21-B8AC-30D78E2D65FE}"/>
            </c:ext>
          </c:extLst>
        </c:ser>
        <c:dLbls/>
        <c:axId val="133722496"/>
        <c:axId val="133724032"/>
      </c:radarChart>
      <c:catAx>
        <c:axId val="133722496"/>
        <c:scaling>
          <c:orientation val="minMax"/>
        </c:scaling>
        <c:axPos val="b"/>
        <c:majorGridlines/>
        <c:numFmt formatCode="General" sourceLinked="0"/>
        <c:majorTickMark val="none"/>
        <c:tickLblPos val="nextTo"/>
        <c:spPr>
          <a:ln w="9525">
            <a:noFill/>
          </a:ln>
        </c:spPr>
        <c:txPr>
          <a:bodyPr/>
          <a:lstStyle/>
          <a:p>
            <a:pPr>
              <a:defRPr sz="2400"/>
            </a:pPr>
            <a:endParaRPr lang="zh-TW"/>
          </a:p>
        </c:txPr>
        <c:crossAx val="133724032"/>
        <c:crosses val="autoZero"/>
        <c:auto val="1"/>
        <c:lblAlgn val="ctr"/>
        <c:lblOffset val="100"/>
      </c:catAx>
      <c:valAx>
        <c:axId val="133724032"/>
        <c:scaling>
          <c:orientation val="minMax"/>
          <c:max val="50"/>
        </c:scaling>
        <c:axPos val="l"/>
        <c:majorGridlines/>
        <c:numFmt formatCode="General" sourceLinked="0"/>
        <c:majorTickMark val="none"/>
        <c:tickLblPos val="high"/>
        <c:txPr>
          <a:bodyPr/>
          <a:lstStyle/>
          <a:p>
            <a:pPr>
              <a:defRPr sz="1800"/>
            </a:pPr>
            <a:endParaRPr lang="zh-TW"/>
          </a:p>
        </c:txPr>
        <c:crossAx val="133722496"/>
        <c:crosses val="autoZero"/>
        <c:crossBetween val="between"/>
        <c:majorUnit val="10"/>
      </c:valAx>
    </c:plotArea>
    <c:legend>
      <c:legendPos val="r"/>
      <c:legendEntry>
        <c:idx val="0"/>
        <c:delete val="1"/>
      </c:legendEntry>
      <c:legendEntry>
        <c:idx val="1"/>
        <c:delete val="1"/>
      </c:legendEntry>
      <c:legendEntry>
        <c:idx val="2"/>
        <c:delete val="1"/>
      </c:legendEntry>
      <c:layout>
        <c:manualLayout>
          <c:xMode val="edge"/>
          <c:yMode val="edge"/>
          <c:x val="0.7614711727092317"/>
          <c:y val="0.58479819653850607"/>
          <c:w val="0.23852890784485273"/>
          <c:h val="0.24272153480814898"/>
        </c:manualLayout>
      </c:layout>
    </c:legend>
    <c:plotVisOnly val="1"/>
    <c:dispBlanksAs val="gap"/>
  </c:chart>
  <c:txPr>
    <a:bodyPr/>
    <a:lstStyle/>
    <a:p>
      <a:pPr>
        <a:defRPr>
          <a:latin typeface="標楷體" panose="03000509000000000000" pitchFamily="65" charset="-120"/>
          <a:ea typeface="標楷體" panose="03000509000000000000" pitchFamily="65" charset="-120"/>
        </a:defRPr>
      </a:pPr>
      <a:endParaRPr lang="zh-TW"/>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sz="4800" b="0"/>
            </a:pPr>
            <a:r>
              <a:rPr lang="zh-TW" sz="4800" b="0"/>
              <a:t>卵、蝌蚪</a:t>
            </a:r>
          </a:p>
        </c:rich>
      </c:tx>
      <c:layout>
        <c:manualLayout>
          <c:xMode val="edge"/>
          <c:yMode val="edge"/>
          <c:x val="0.36637361836981913"/>
          <c:y val="3.6772236803732865E-2"/>
        </c:manualLayout>
      </c:layout>
    </c:title>
    <c:plotArea>
      <c:layout>
        <c:manualLayout>
          <c:layoutTarget val="inner"/>
          <c:xMode val="edge"/>
          <c:yMode val="edge"/>
          <c:x val="0.24710348284158845"/>
          <c:y val="0.25706022163896181"/>
          <c:w val="0.49642098604779034"/>
          <c:h val="0.66189457567804189"/>
        </c:manualLayout>
      </c:layout>
      <c:radarChart>
        <c:radarStyle val="filled"/>
        <c:ser>
          <c:idx val="2"/>
          <c:order val="2"/>
          <c:tx>
            <c:strRef>
              <c:f>Sheet1!$B$1</c:f>
            </c:strRef>
          </c:tx>
          <c:spPr>
            <a:ln w="25400">
              <a:noFill/>
            </a:ln>
          </c:spPr>
          <c:cat>
            <c:multiLvlStrRef>
              <c:f>Sheet1!$A$2:$A$10</c:f>
            </c:multiLvlStrRef>
          </c:cat>
          <c:val>
            <c:numRef>
              <c:f>Sheet1!$B$2:$B$10</c:f>
            </c:numRef>
          </c:val>
          <c:extLst xmlns:c16r2="http://schemas.microsoft.com/office/drawing/2015/06/chart">
            <c:ext xmlns:c16="http://schemas.microsoft.com/office/drawing/2014/chart" uri="{C3380CC4-5D6E-409C-BE32-E72D297353CC}">
              <c16:uniqueId val="{00000000-9838-4C29-85A0-D85029395A63}"/>
            </c:ext>
          </c:extLst>
        </c:ser>
        <c:ser>
          <c:idx val="3"/>
          <c:order val="3"/>
          <c:tx>
            <c:strRef>
              <c:f>Sheet1!$C$1</c:f>
            </c:strRef>
          </c:tx>
          <c:spPr>
            <a:ln w="25400">
              <a:noFill/>
            </a:ln>
          </c:spPr>
          <c:cat>
            <c:multiLvlStrRef>
              <c:f>Sheet1!$A$2:$A$10</c:f>
            </c:multiLvlStrRef>
          </c:cat>
          <c:val>
            <c:numRef>
              <c:f>Sheet1!$C$2:$C$10</c:f>
            </c:numRef>
          </c:val>
          <c:extLst xmlns:c16r2="http://schemas.microsoft.com/office/drawing/2015/06/chart">
            <c:ext xmlns:c16="http://schemas.microsoft.com/office/drawing/2014/chart" uri="{C3380CC4-5D6E-409C-BE32-E72D297353CC}">
              <c16:uniqueId val="{00000001-9838-4C29-85A0-D85029395A63}"/>
            </c:ext>
          </c:extLst>
        </c:ser>
        <c:ser>
          <c:idx val="0"/>
          <c:order val="0"/>
          <c:tx>
            <c:strRef>
              <c:f>Sheet1!$B$1</c:f>
              <c:strCache>
                <c:ptCount val="1"/>
                <c:pt idx="0">
                  <c:v>程度(高值)</c:v>
                </c:pt>
              </c:strCache>
            </c:strRef>
          </c:tx>
          <c:cat>
            <c:strRef>
              <c:f>Sheet1!$A$2:$A$10</c:f>
              <c:strCache>
                <c:ptCount val="9"/>
                <c:pt idx="0">
                  <c:v>汙染(大-小)</c:v>
                </c:pt>
                <c:pt idx="1">
                  <c:v>溫度(小-極小)</c:v>
                </c:pt>
                <c:pt idx="2">
                  <c:v>噪音與震動(小)</c:v>
                </c:pt>
                <c:pt idx="3">
                  <c:v>城鎮化與接近效應(大-小)</c:v>
                </c:pt>
                <c:pt idx="4">
                  <c:v>棲地完整度(極小)</c:v>
                </c:pt>
                <c:pt idx="5">
                  <c:v>光害(中-極小)</c:v>
                </c:pt>
                <c:pt idx="6">
                  <c:v>外來種(大-極小)</c:v>
                </c:pt>
                <c:pt idx="7">
                  <c:v>氣流(極小)</c:v>
                </c:pt>
                <c:pt idx="8">
                  <c:v>道路輾斃(無)</c:v>
                </c:pt>
              </c:strCache>
            </c:strRef>
          </c:cat>
          <c:val>
            <c:numRef>
              <c:f>Sheet1!$B$2:$B$10</c:f>
              <c:numCache>
                <c:formatCode>General</c:formatCode>
                <c:ptCount val="9"/>
                <c:pt idx="0">
                  <c:v>40</c:v>
                </c:pt>
                <c:pt idx="1">
                  <c:v>20</c:v>
                </c:pt>
                <c:pt idx="2">
                  <c:v>20</c:v>
                </c:pt>
                <c:pt idx="3">
                  <c:v>40</c:v>
                </c:pt>
                <c:pt idx="4">
                  <c:v>10</c:v>
                </c:pt>
                <c:pt idx="5">
                  <c:v>30</c:v>
                </c:pt>
                <c:pt idx="6">
                  <c:v>50</c:v>
                </c:pt>
                <c:pt idx="7">
                  <c:v>10</c:v>
                </c:pt>
                <c:pt idx="8">
                  <c:v>0</c:v>
                </c:pt>
              </c:numCache>
            </c:numRef>
          </c:val>
          <c:extLst xmlns:c16r2="http://schemas.microsoft.com/office/drawing/2015/06/chart">
            <c:ext xmlns:c16="http://schemas.microsoft.com/office/drawing/2014/chart" uri="{C3380CC4-5D6E-409C-BE32-E72D297353CC}">
              <c16:uniqueId val="{00000002-9838-4C29-85A0-D85029395A63}"/>
            </c:ext>
          </c:extLst>
        </c:ser>
        <c:ser>
          <c:idx val="1"/>
          <c:order val="1"/>
          <c:tx>
            <c:strRef>
              <c:f>Sheet1!$C$1</c:f>
              <c:strCache>
                <c:ptCount val="1"/>
                <c:pt idx="0">
                  <c:v>程度(低值)</c:v>
                </c:pt>
              </c:strCache>
            </c:strRef>
          </c:tx>
          <c:cat>
            <c:strRef>
              <c:f>Sheet1!$A$2:$A$10</c:f>
              <c:strCache>
                <c:ptCount val="9"/>
                <c:pt idx="0">
                  <c:v>汙染(大-小)</c:v>
                </c:pt>
                <c:pt idx="1">
                  <c:v>溫度(小-極小)</c:v>
                </c:pt>
                <c:pt idx="2">
                  <c:v>噪音與震動(小)</c:v>
                </c:pt>
                <c:pt idx="3">
                  <c:v>城鎮化與接近效應(大-小)</c:v>
                </c:pt>
                <c:pt idx="4">
                  <c:v>棲地完整度(極小)</c:v>
                </c:pt>
                <c:pt idx="5">
                  <c:v>光害(中-極小)</c:v>
                </c:pt>
                <c:pt idx="6">
                  <c:v>外來種(大-極小)</c:v>
                </c:pt>
                <c:pt idx="7">
                  <c:v>氣流(極小)</c:v>
                </c:pt>
                <c:pt idx="8">
                  <c:v>道路輾斃(無)</c:v>
                </c:pt>
              </c:strCache>
            </c:strRef>
          </c:cat>
          <c:val>
            <c:numRef>
              <c:f>Sheet1!$C$2:$C$10</c:f>
              <c:numCache>
                <c:formatCode>General</c:formatCode>
                <c:ptCount val="9"/>
                <c:pt idx="0">
                  <c:v>20</c:v>
                </c:pt>
                <c:pt idx="1">
                  <c:v>10</c:v>
                </c:pt>
                <c:pt idx="2">
                  <c:v>20</c:v>
                </c:pt>
                <c:pt idx="3">
                  <c:v>20</c:v>
                </c:pt>
                <c:pt idx="4">
                  <c:v>10</c:v>
                </c:pt>
                <c:pt idx="5">
                  <c:v>10</c:v>
                </c:pt>
                <c:pt idx="6">
                  <c:v>10</c:v>
                </c:pt>
                <c:pt idx="7">
                  <c:v>10</c:v>
                </c:pt>
                <c:pt idx="8">
                  <c:v>0</c:v>
                </c:pt>
              </c:numCache>
            </c:numRef>
          </c:val>
          <c:extLst xmlns:c16r2="http://schemas.microsoft.com/office/drawing/2015/06/chart">
            <c:ext xmlns:c16="http://schemas.microsoft.com/office/drawing/2014/chart" uri="{C3380CC4-5D6E-409C-BE32-E72D297353CC}">
              <c16:uniqueId val="{00000003-9838-4C29-85A0-D85029395A63}"/>
            </c:ext>
          </c:extLst>
        </c:ser>
        <c:dLbls/>
        <c:axId val="133759744"/>
        <c:axId val="133761280"/>
      </c:radarChart>
      <c:catAx>
        <c:axId val="133759744"/>
        <c:scaling>
          <c:orientation val="minMax"/>
        </c:scaling>
        <c:axPos val="b"/>
        <c:majorGridlines/>
        <c:numFmt formatCode="General" sourceLinked="0"/>
        <c:majorTickMark val="none"/>
        <c:tickLblPos val="nextTo"/>
        <c:spPr>
          <a:ln w="9525">
            <a:noFill/>
          </a:ln>
        </c:spPr>
        <c:txPr>
          <a:bodyPr/>
          <a:lstStyle/>
          <a:p>
            <a:pPr>
              <a:defRPr sz="2400"/>
            </a:pPr>
            <a:endParaRPr lang="zh-TW"/>
          </a:p>
        </c:txPr>
        <c:crossAx val="133761280"/>
        <c:crosses val="autoZero"/>
        <c:auto val="1"/>
        <c:lblAlgn val="ctr"/>
        <c:lblOffset val="100"/>
      </c:catAx>
      <c:valAx>
        <c:axId val="133761280"/>
        <c:scaling>
          <c:orientation val="minMax"/>
          <c:max val="50"/>
        </c:scaling>
        <c:axPos val="l"/>
        <c:majorGridlines/>
        <c:numFmt formatCode="General" sourceLinked="0"/>
        <c:majorTickMark val="none"/>
        <c:tickLblPos val="high"/>
        <c:txPr>
          <a:bodyPr/>
          <a:lstStyle/>
          <a:p>
            <a:pPr>
              <a:defRPr sz="1800"/>
            </a:pPr>
            <a:endParaRPr lang="zh-TW"/>
          </a:p>
        </c:txPr>
        <c:crossAx val="133759744"/>
        <c:crosses val="autoZero"/>
        <c:crossBetween val="between"/>
        <c:majorUnit val="10"/>
      </c:valAx>
    </c:plotArea>
    <c:plotVisOnly val="1"/>
    <c:dispBlanksAs val="gap"/>
  </c:chart>
  <c:txPr>
    <a:bodyPr/>
    <a:lstStyle/>
    <a:p>
      <a:pPr>
        <a:defRPr>
          <a:latin typeface="標楷體" panose="03000509000000000000" pitchFamily="65" charset="-120"/>
          <a:ea typeface="標楷體" panose="03000509000000000000" pitchFamily="65" charset="-120"/>
        </a:defRPr>
      </a:pPr>
      <a:endParaRPr lang="zh-TW"/>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BE3CD-7CFB-4A18-A96C-615F33D13218}"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zh-TW" altLang="en-US"/>
        </a:p>
      </dgm:t>
    </dgm:pt>
    <dgm:pt modelId="{E736F70A-677F-4B25-8BAD-7C2D9DC56729}">
      <dgm:prSet phldrT="[文字]" custT="1"/>
      <dgm:spPr>
        <a:solidFill>
          <a:srgbClr val="00B050"/>
        </a:solidFill>
      </dgm:spPr>
      <dgm:t>
        <a:bodyPr/>
        <a:lstStyle/>
        <a:p>
          <a:r>
            <a:rPr lang="zh-TW" altLang="en-US" sz="3200" dirty="0">
              <a:latin typeface="標楷體" panose="03000509000000000000" pitchFamily="65" charset="-120"/>
              <a:ea typeface="標楷體" panose="03000509000000000000" pitchFamily="65" charset="-120"/>
            </a:rPr>
            <a:t>蘇花改善工程</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對生態環境的影響</a:t>
          </a:r>
        </a:p>
      </dgm:t>
    </dgm:pt>
    <dgm:pt modelId="{B48B9A46-3BBB-468D-9574-09731779FD7B}" type="parTrans" cxnId="{C21A1D42-2A5B-4298-BA84-9F471A7957EF}">
      <dgm:prSet/>
      <dgm:spPr/>
      <dgm:t>
        <a:bodyPr/>
        <a:lstStyle/>
        <a:p>
          <a:endParaRPr lang="zh-TW" altLang="en-US">
            <a:latin typeface="標楷體" panose="03000509000000000000" pitchFamily="65" charset="-120"/>
            <a:ea typeface="標楷體" panose="03000509000000000000" pitchFamily="65" charset="-120"/>
          </a:endParaRPr>
        </a:p>
      </dgm:t>
    </dgm:pt>
    <dgm:pt modelId="{885C5D61-F0C0-4C28-A20B-AF1B0F035966}" type="sibTrans" cxnId="{C21A1D42-2A5B-4298-BA84-9F471A7957EF}">
      <dgm:prSet/>
      <dgm:spPr/>
      <dgm:t>
        <a:bodyPr/>
        <a:lstStyle/>
        <a:p>
          <a:endParaRPr lang="zh-TW" altLang="en-US">
            <a:latin typeface="標楷體" panose="03000509000000000000" pitchFamily="65" charset="-120"/>
            <a:ea typeface="標楷體" panose="03000509000000000000" pitchFamily="65" charset="-120"/>
          </a:endParaRPr>
        </a:p>
      </dgm:t>
    </dgm:pt>
    <dgm:pt modelId="{85FAA23E-E71A-4ED1-8282-2CC7608242E2}">
      <dgm:prSet phldrT="[文字]"/>
      <dgm:spPr/>
      <dgm:t>
        <a:bodyPr/>
        <a:lstStyle/>
        <a:p>
          <a:r>
            <a:rPr lang="zh-TW" altLang="en-US" dirty="0">
              <a:latin typeface="標楷體" panose="03000509000000000000" pitchFamily="65" charset="-120"/>
              <a:ea typeface="標楷體" panose="03000509000000000000" pitchFamily="65" charset="-120"/>
            </a:rPr>
            <a:t>統整資料</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蘇花改、指標生物</a:t>
          </a:r>
        </a:p>
      </dgm:t>
    </dgm:pt>
    <dgm:pt modelId="{B3D4DD2B-F4EF-48D3-95A9-4C233E2C2232}" type="parTrans" cxnId="{5D93F0FA-CC5D-4666-B154-8B3383AE7D86}">
      <dgm:prSet/>
      <dgm:spPr/>
      <dgm:t>
        <a:bodyPr/>
        <a:lstStyle/>
        <a:p>
          <a:endParaRPr lang="zh-TW" altLang="en-US">
            <a:latin typeface="標楷體" panose="03000509000000000000" pitchFamily="65" charset="-120"/>
            <a:ea typeface="標楷體" panose="03000509000000000000" pitchFamily="65" charset="-120"/>
          </a:endParaRPr>
        </a:p>
      </dgm:t>
    </dgm:pt>
    <dgm:pt modelId="{62F83D51-6B1D-4C42-B83D-1BF06FF9819E}" type="sibTrans" cxnId="{5D93F0FA-CC5D-4666-B154-8B3383AE7D86}">
      <dgm:prSet/>
      <dgm:spPr/>
      <dgm:t>
        <a:bodyPr/>
        <a:lstStyle/>
        <a:p>
          <a:endParaRPr lang="zh-TW" altLang="en-US">
            <a:latin typeface="標楷體" panose="03000509000000000000" pitchFamily="65" charset="-120"/>
            <a:ea typeface="標楷體" panose="03000509000000000000" pitchFamily="65" charset="-120"/>
          </a:endParaRPr>
        </a:p>
      </dgm:t>
    </dgm:pt>
    <dgm:pt modelId="{A7AC4DAC-8FC7-4DE4-94FB-4C6282F6A3EB}">
      <dgm:prSet phldrT="[文字]"/>
      <dgm:spPr/>
      <dgm:t>
        <a:bodyPr/>
        <a:lstStyle/>
        <a:p>
          <a:r>
            <a:rPr lang="zh-TW" altLang="en-US" dirty="0">
              <a:latin typeface="標楷體" panose="03000509000000000000" pitchFamily="65" charset="-120"/>
              <a:ea typeface="標楷體" panose="03000509000000000000" pitchFamily="65" charset="-120"/>
            </a:rPr>
            <a:t>推論</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易受環境影響程度</a:t>
          </a:r>
        </a:p>
      </dgm:t>
    </dgm:pt>
    <dgm:pt modelId="{6B245979-4F0F-4260-8517-61395410ABDE}" type="parTrans" cxnId="{3CEA5403-2A7F-493C-B8EE-05D08FC27908}">
      <dgm:prSet/>
      <dgm:spPr/>
      <dgm:t>
        <a:bodyPr/>
        <a:lstStyle/>
        <a:p>
          <a:endParaRPr lang="zh-TW" altLang="en-US">
            <a:latin typeface="標楷體" panose="03000509000000000000" pitchFamily="65" charset="-120"/>
            <a:ea typeface="標楷體" panose="03000509000000000000" pitchFamily="65" charset="-120"/>
          </a:endParaRPr>
        </a:p>
      </dgm:t>
    </dgm:pt>
    <dgm:pt modelId="{165A6C24-1C3B-48F9-8E99-9274318B3496}" type="sibTrans" cxnId="{3CEA5403-2A7F-493C-B8EE-05D08FC27908}">
      <dgm:prSet/>
      <dgm:spPr/>
      <dgm:t>
        <a:bodyPr/>
        <a:lstStyle/>
        <a:p>
          <a:endParaRPr lang="zh-TW" altLang="en-US">
            <a:latin typeface="標楷體" panose="03000509000000000000" pitchFamily="65" charset="-120"/>
            <a:ea typeface="標楷體" panose="03000509000000000000" pitchFamily="65" charset="-120"/>
          </a:endParaRPr>
        </a:p>
      </dgm:t>
    </dgm:pt>
    <dgm:pt modelId="{DEBC2513-569D-4602-805F-828BE0CDC21A}">
      <dgm:prSet/>
      <dgm:spPr/>
      <dgm:t>
        <a:bodyPr/>
        <a:lstStyle/>
        <a:p>
          <a:r>
            <a:rPr lang="zh-TW" altLang="en-US" dirty="0">
              <a:latin typeface="標楷體" panose="03000509000000000000" pitchFamily="65" charset="-120"/>
              <a:ea typeface="標楷體" panose="03000509000000000000" pitchFamily="65" charset="-120"/>
            </a:rPr>
            <a:t>歸納</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影響的因素</a:t>
          </a:r>
        </a:p>
      </dgm:t>
    </dgm:pt>
    <dgm:pt modelId="{5FDFAB1A-8BC4-4061-8354-FF12F96259A5}" type="parTrans" cxnId="{486DB06B-41C4-430C-9BE1-DD783D61325C}">
      <dgm:prSet/>
      <dgm:spPr/>
      <dgm:t>
        <a:bodyPr/>
        <a:lstStyle/>
        <a:p>
          <a:endParaRPr lang="zh-TW" altLang="en-US"/>
        </a:p>
      </dgm:t>
    </dgm:pt>
    <dgm:pt modelId="{0C210C66-6F2A-438E-8E00-71169691DC59}" type="sibTrans" cxnId="{486DB06B-41C4-430C-9BE1-DD783D61325C}">
      <dgm:prSet/>
      <dgm:spPr/>
      <dgm:t>
        <a:bodyPr/>
        <a:lstStyle/>
        <a:p>
          <a:endParaRPr lang="zh-TW" altLang="en-US"/>
        </a:p>
      </dgm:t>
    </dgm:pt>
    <dgm:pt modelId="{3C129301-2C4E-4843-9126-ABEE92BAA8E9}" type="pres">
      <dgm:prSet presAssocID="{F8DBE3CD-7CFB-4A18-A96C-615F33D13218}" presName="hierChild1" presStyleCnt="0">
        <dgm:presLayoutVars>
          <dgm:orgChart val="1"/>
          <dgm:chPref val="1"/>
          <dgm:dir/>
          <dgm:animOne val="branch"/>
          <dgm:animLvl val="lvl"/>
          <dgm:resizeHandles/>
        </dgm:presLayoutVars>
      </dgm:prSet>
      <dgm:spPr/>
      <dgm:t>
        <a:bodyPr/>
        <a:lstStyle/>
        <a:p>
          <a:endParaRPr lang="zh-TW" altLang="en-US"/>
        </a:p>
      </dgm:t>
    </dgm:pt>
    <dgm:pt modelId="{B15A0AEA-37FD-4435-A7DA-9E1DB99B98AB}" type="pres">
      <dgm:prSet presAssocID="{E736F70A-677F-4B25-8BAD-7C2D9DC56729}" presName="hierRoot1" presStyleCnt="0">
        <dgm:presLayoutVars>
          <dgm:hierBranch/>
        </dgm:presLayoutVars>
      </dgm:prSet>
      <dgm:spPr/>
    </dgm:pt>
    <dgm:pt modelId="{6F7180B3-C3D8-4C9E-99A0-1251193C3347}" type="pres">
      <dgm:prSet presAssocID="{E736F70A-677F-4B25-8BAD-7C2D9DC56729}" presName="rootComposite1" presStyleCnt="0"/>
      <dgm:spPr/>
    </dgm:pt>
    <dgm:pt modelId="{7C81FB1C-613E-4E6C-8B58-E7EA50C8ADC1}" type="pres">
      <dgm:prSet presAssocID="{E736F70A-677F-4B25-8BAD-7C2D9DC56729}" presName="rootText1" presStyleLbl="node0" presStyleIdx="0" presStyleCnt="1" custScaleX="161295" custScaleY="156428">
        <dgm:presLayoutVars>
          <dgm:chPref val="3"/>
        </dgm:presLayoutVars>
      </dgm:prSet>
      <dgm:spPr>
        <a:prstGeom prst="roundRect">
          <a:avLst/>
        </a:prstGeom>
      </dgm:spPr>
      <dgm:t>
        <a:bodyPr/>
        <a:lstStyle/>
        <a:p>
          <a:endParaRPr lang="zh-TW" altLang="en-US"/>
        </a:p>
      </dgm:t>
    </dgm:pt>
    <dgm:pt modelId="{9EEC6751-57D5-4522-897A-DDBCA2F06887}" type="pres">
      <dgm:prSet presAssocID="{E736F70A-677F-4B25-8BAD-7C2D9DC56729}" presName="rootConnector1" presStyleLbl="node1" presStyleIdx="0" presStyleCnt="0"/>
      <dgm:spPr/>
      <dgm:t>
        <a:bodyPr/>
        <a:lstStyle/>
        <a:p>
          <a:endParaRPr lang="zh-TW" altLang="en-US"/>
        </a:p>
      </dgm:t>
    </dgm:pt>
    <dgm:pt modelId="{EBFA46AF-15D1-4791-A7DA-FF55A2B75F0D}" type="pres">
      <dgm:prSet presAssocID="{E736F70A-677F-4B25-8BAD-7C2D9DC56729}" presName="hierChild2" presStyleCnt="0"/>
      <dgm:spPr/>
    </dgm:pt>
    <dgm:pt modelId="{0EC1F45F-06F6-4C25-89E6-27FC41F4CEC4}" type="pres">
      <dgm:prSet presAssocID="{B3D4DD2B-F4EF-48D3-95A9-4C233E2C2232}" presName="Name35" presStyleLbl="parChTrans1D2" presStyleIdx="0" presStyleCnt="3"/>
      <dgm:spPr/>
      <dgm:t>
        <a:bodyPr/>
        <a:lstStyle/>
        <a:p>
          <a:endParaRPr lang="zh-TW" altLang="en-US"/>
        </a:p>
      </dgm:t>
    </dgm:pt>
    <dgm:pt modelId="{FA6A37CA-0E6B-4D3D-8D30-C1667A8EFDF5}" type="pres">
      <dgm:prSet presAssocID="{85FAA23E-E71A-4ED1-8282-2CC7608242E2}" presName="hierRoot2" presStyleCnt="0">
        <dgm:presLayoutVars>
          <dgm:hierBranch val="init"/>
        </dgm:presLayoutVars>
      </dgm:prSet>
      <dgm:spPr/>
    </dgm:pt>
    <dgm:pt modelId="{1D836AD9-46E3-4F6B-B85A-B436A18C227D}" type="pres">
      <dgm:prSet presAssocID="{85FAA23E-E71A-4ED1-8282-2CC7608242E2}" presName="rootComposite" presStyleCnt="0"/>
      <dgm:spPr/>
    </dgm:pt>
    <dgm:pt modelId="{3414F840-0F36-4B97-B69B-516656E4C8A8}" type="pres">
      <dgm:prSet presAssocID="{85FAA23E-E71A-4ED1-8282-2CC7608242E2}" presName="rootText" presStyleLbl="node2" presStyleIdx="0" presStyleCnt="3" custScaleX="108787" custScaleY="111261">
        <dgm:presLayoutVars>
          <dgm:chPref val="3"/>
        </dgm:presLayoutVars>
      </dgm:prSet>
      <dgm:spPr>
        <a:prstGeom prst="roundRect">
          <a:avLst/>
        </a:prstGeom>
      </dgm:spPr>
      <dgm:t>
        <a:bodyPr/>
        <a:lstStyle/>
        <a:p>
          <a:endParaRPr lang="zh-TW" altLang="en-US"/>
        </a:p>
      </dgm:t>
    </dgm:pt>
    <dgm:pt modelId="{E37BEC76-9757-4B60-8538-CC6ABF617F29}" type="pres">
      <dgm:prSet presAssocID="{85FAA23E-E71A-4ED1-8282-2CC7608242E2}" presName="rootConnector" presStyleLbl="node2" presStyleIdx="0" presStyleCnt="3"/>
      <dgm:spPr/>
      <dgm:t>
        <a:bodyPr/>
        <a:lstStyle/>
        <a:p>
          <a:endParaRPr lang="zh-TW" altLang="en-US"/>
        </a:p>
      </dgm:t>
    </dgm:pt>
    <dgm:pt modelId="{AA913A89-426B-45F2-B645-5E55B11978C9}" type="pres">
      <dgm:prSet presAssocID="{85FAA23E-E71A-4ED1-8282-2CC7608242E2}" presName="hierChild4" presStyleCnt="0"/>
      <dgm:spPr/>
    </dgm:pt>
    <dgm:pt modelId="{0792644F-A075-4B62-8FAF-D7547CFA3563}" type="pres">
      <dgm:prSet presAssocID="{85FAA23E-E71A-4ED1-8282-2CC7608242E2}" presName="hierChild5" presStyleCnt="0"/>
      <dgm:spPr/>
    </dgm:pt>
    <dgm:pt modelId="{831767AE-F3B2-4467-8A67-740B87B6CE9D}" type="pres">
      <dgm:prSet presAssocID="{6B245979-4F0F-4260-8517-61395410ABDE}" presName="Name35" presStyleLbl="parChTrans1D2" presStyleIdx="1" presStyleCnt="3"/>
      <dgm:spPr/>
      <dgm:t>
        <a:bodyPr/>
        <a:lstStyle/>
        <a:p>
          <a:endParaRPr lang="zh-TW" altLang="en-US"/>
        </a:p>
      </dgm:t>
    </dgm:pt>
    <dgm:pt modelId="{74A5C2F9-8943-4D4C-B75E-0460BA24C7B0}" type="pres">
      <dgm:prSet presAssocID="{A7AC4DAC-8FC7-4DE4-94FB-4C6282F6A3EB}" presName="hierRoot2" presStyleCnt="0">
        <dgm:presLayoutVars>
          <dgm:hierBranch val="init"/>
        </dgm:presLayoutVars>
      </dgm:prSet>
      <dgm:spPr/>
    </dgm:pt>
    <dgm:pt modelId="{1101BD9D-B771-493D-AF28-8929DD0974D6}" type="pres">
      <dgm:prSet presAssocID="{A7AC4DAC-8FC7-4DE4-94FB-4C6282F6A3EB}" presName="rootComposite" presStyleCnt="0"/>
      <dgm:spPr/>
    </dgm:pt>
    <dgm:pt modelId="{FC7417C2-F0D2-4565-A53C-FCFD0B591B86}" type="pres">
      <dgm:prSet presAssocID="{A7AC4DAC-8FC7-4DE4-94FB-4C6282F6A3EB}" presName="rootText" presStyleLbl="node2" presStyleIdx="1" presStyleCnt="3" custScaleX="110962" custScaleY="111261">
        <dgm:presLayoutVars>
          <dgm:chPref val="3"/>
        </dgm:presLayoutVars>
      </dgm:prSet>
      <dgm:spPr>
        <a:prstGeom prst="roundRect">
          <a:avLst/>
        </a:prstGeom>
      </dgm:spPr>
      <dgm:t>
        <a:bodyPr/>
        <a:lstStyle/>
        <a:p>
          <a:endParaRPr lang="zh-TW" altLang="en-US"/>
        </a:p>
      </dgm:t>
    </dgm:pt>
    <dgm:pt modelId="{185C5296-03D7-4155-89D6-C8B3B601FE25}" type="pres">
      <dgm:prSet presAssocID="{A7AC4DAC-8FC7-4DE4-94FB-4C6282F6A3EB}" presName="rootConnector" presStyleLbl="node2" presStyleIdx="1" presStyleCnt="3"/>
      <dgm:spPr/>
      <dgm:t>
        <a:bodyPr/>
        <a:lstStyle/>
        <a:p>
          <a:endParaRPr lang="zh-TW" altLang="en-US"/>
        </a:p>
      </dgm:t>
    </dgm:pt>
    <dgm:pt modelId="{142183B6-69C5-4A1C-9458-4AD8498300E1}" type="pres">
      <dgm:prSet presAssocID="{A7AC4DAC-8FC7-4DE4-94FB-4C6282F6A3EB}" presName="hierChild4" presStyleCnt="0"/>
      <dgm:spPr/>
    </dgm:pt>
    <dgm:pt modelId="{6B8D7D19-7D1E-4C35-8511-28DB6EA379A4}" type="pres">
      <dgm:prSet presAssocID="{A7AC4DAC-8FC7-4DE4-94FB-4C6282F6A3EB}" presName="hierChild5" presStyleCnt="0"/>
      <dgm:spPr/>
    </dgm:pt>
    <dgm:pt modelId="{6CCE86BF-4EE6-4D01-95A2-A5F9279CFE3B}" type="pres">
      <dgm:prSet presAssocID="{5FDFAB1A-8BC4-4061-8354-FF12F96259A5}" presName="Name35" presStyleLbl="parChTrans1D2" presStyleIdx="2" presStyleCnt="3"/>
      <dgm:spPr/>
      <dgm:t>
        <a:bodyPr/>
        <a:lstStyle/>
        <a:p>
          <a:endParaRPr lang="zh-TW" altLang="en-US"/>
        </a:p>
      </dgm:t>
    </dgm:pt>
    <dgm:pt modelId="{092C746D-C64D-4BD2-A80A-933D790EB767}" type="pres">
      <dgm:prSet presAssocID="{DEBC2513-569D-4602-805F-828BE0CDC21A}" presName="hierRoot2" presStyleCnt="0">
        <dgm:presLayoutVars>
          <dgm:hierBranch val="init"/>
        </dgm:presLayoutVars>
      </dgm:prSet>
      <dgm:spPr/>
    </dgm:pt>
    <dgm:pt modelId="{EA344197-4C43-4191-AC0F-3E0AB61F85AD}" type="pres">
      <dgm:prSet presAssocID="{DEBC2513-569D-4602-805F-828BE0CDC21A}" presName="rootComposite" presStyleCnt="0"/>
      <dgm:spPr/>
    </dgm:pt>
    <dgm:pt modelId="{8BE5EB05-32BE-4E66-9BE7-884D992F0532}" type="pres">
      <dgm:prSet presAssocID="{DEBC2513-569D-4602-805F-828BE0CDC21A}" presName="rootText" presStyleLbl="node2" presStyleIdx="2" presStyleCnt="3" custScaleX="111088" custScaleY="111261">
        <dgm:presLayoutVars>
          <dgm:chPref val="3"/>
        </dgm:presLayoutVars>
      </dgm:prSet>
      <dgm:spPr>
        <a:prstGeom prst="roundRect">
          <a:avLst/>
        </a:prstGeom>
      </dgm:spPr>
      <dgm:t>
        <a:bodyPr/>
        <a:lstStyle/>
        <a:p>
          <a:endParaRPr lang="zh-TW" altLang="en-US"/>
        </a:p>
      </dgm:t>
    </dgm:pt>
    <dgm:pt modelId="{92B04B2A-8E1B-47C7-A34A-AC9B531E3941}" type="pres">
      <dgm:prSet presAssocID="{DEBC2513-569D-4602-805F-828BE0CDC21A}" presName="rootConnector" presStyleLbl="node2" presStyleIdx="2" presStyleCnt="3"/>
      <dgm:spPr/>
      <dgm:t>
        <a:bodyPr/>
        <a:lstStyle/>
        <a:p>
          <a:endParaRPr lang="zh-TW" altLang="en-US"/>
        </a:p>
      </dgm:t>
    </dgm:pt>
    <dgm:pt modelId="{A3F5B8A9-C8FC-44B9-9A51-DCF71D23A1E1}" type="pres">
      <dgm:prSet presAssocID="{DEBC2513-569D-4602-805F-828BE0CDC21A}" presName="hierChild4" presStyleCnt="0"/>
      <dgm:spPr/>
    </dgm:pt>
    <dgm:pt modelId="{D9B3B93C-BCF1-4A8D-8697-360CD2E2D420}" type="pres">
      <dgm:prSet presAssocID="{DEBC2513-569D-4602-805F-828BE0CDC21A}" presName="hierChild5" presStyleCnt="0"/>
      <dgm:spPr/>
    </dgm:pt>
    <dgm:pt modelId="{39DAC07D-DE4C-4A0D-AD4F-B3B019D7C873}" type="pres">
      <dgm:prSet presAssocID="{E736F70A-677F-4B25-8BAD-7C2D9DC56729}" presName="hierChild3" presStyleCnt="0"/>
      <dgm:spPr/>
    </dgm:pt>
  </dgm:ptLst>
  <dgm:cxnLst>
    <dgm:cxn modelId="{A2F7ACB5-5081-4F49-AB48-EA255E7BBA58}" type="presOf" srcId="{DEBC2513-569D-4602-805F-828BE0CDC21A}" destId="{92B04B2A-8E1B-47C7-A34A-AC9B531E3941}" srcOrd="1" destOrd="0" presId="urn:microsoft.com/office/officeart/2005/8/layout/orgChart1"/>
    <dgm:cxn modelId="{B2E80AF7-EBE6-4AB1-8695-E1B8A351DDB4}" type="presOf" srcId="{A7AC4DAC-8FC7-4DE4-94FB-4C6282F6A3EB}" destId="{185C5296-03D7-4155-89D6-C8B3B601FE25}" srcOrd="1" destOrd="0" presId="urn:microsoft.com/office/officeart/2005/8/layout/orgChart1"/>
    <dgm:cxn modelId="{703720AE-FBE5-4B0C-A4D2-35C5C4471457}" type="presOf" srcId="{6B245979-4F0F-4260-8517-61395410ABDE}" destId="{831767AE-F3B2-4467-8A67-740B87B6CE9D}" srcOrd="0" destOrd="0" presId="urn:microsoft.com/office/officeart/2005/8/layout/orgChart1"/>
    <dgm:cxn modelId="{486DB06B-41C4-430C-9BE1-DD783D61325C}" srcId="{E736F70A-677F-4B25-8BAD-7C2D9DC56729}" destId="{DEBC2513-569D-4602-805F-828BE0CDC21A}" srcOrd="2" destOrd="0" parTransId="{5FDFAB1A-8BC4-4061-8354-FF12F96259A5}" sibTransId="{0C210C66-6F2A-438E-8E00-71169691DC59}"/>
    <dgm:cxn modelId="{40C9E149-670F-41FB-A79F-154AC75B1AF2}" type="presOf" srcId="{A7AC4DAC-8FC7-4DE4-94FB-4C6282F6A3EB}" destId="{FC7417C2-F0D2-4565-A53C-FCFD0B591B86}" srcOrd="0" destOrd="0" presId="urn:microsoft.com/office/officeart/2005/8/layout/orgChart1"/>
    <dgm:cxn modelId="{1BC25E04-100A-44D4-84A5-85E2F3815BCF}" type="presOf" srcId="{E736F70A-677F-4B25-8BAD-7C2D9DC56729}" destId="{7C81FB1C-613E-4E6C-8B58-E7EA50C8ADC1}" srcOrd="0" destOrd="0" presId="urn:microsoft.com/office/officeart/2005/8/layout/orgChart1"/>
    <dgm:cxn modelId="{C21A1D42-2A5B-4298-BA84-9F471A7957EF}" srcId="{F8DBE3CD-7CFB-4A18-A96C-615F33D13218}" destId="{E736F70A-677F-4B25-8BAD-7C2D9DC56729}" srcOrd="0" destOrd="0" parTransId="{B48B9A46-3BBB-468D-9574-09731779FD7B}" sibTransId="{885C5D61-F0C0-4C28-A20B-AF1B0F035966}"/>
    <dgm:cxn modelId="{5D93F0FA-CC5D-4666-B154-8B3383AE7D86}" srcId="{E736F70A-677F-4B25-8BAD-7C2D9DC56729}" destId="{85FAA23E-E71A-4ED1-8282-2CC7608242E2}" srcOrd="0" destOrd="0" parTransId="{B3D4DD2B-F4EF-48D3-95A9-4C233E2C2232}" sibTransId="{62F83D51-6B1D-4C42-B83D-1BF06FF9819E}"/>
    <dgm:cxn modelId="{4563C55A-FB8C-4042-8539-276D42856C2F}" type="presOf" srcId="{5FDFAB1A-8BC4-4061-8354-FF12F96259A5}" destId="{6CCE86BF-4EE6-4D01-95A2-A5F9279CFE3B}" srcOrd="0" destOrd="0" presId="urn:microsoft.com/office/officeart/2005/8/layout/orgChart1"/>
    <dgm:cxn modelId="{384C79EC-F196-4873-8EEC-90A703754762}" type="presOf" srcId="{B3D4DD2B-F4EF-48D3-95A9-4C233E2C2232}" destId="{0EC1F45F-06F6-4C25-89E6-27FC41F4CEC4}" srcOrd="0" destOrd="0" presId="urn:microsoft.com/office/officeart/2005/8/layout/orgChart1"/>
    <dgm:cxn modelId="{55507A17-6256-46C0-9DE4-2C8D8E7171BF}" type="presOf" srcId="{85FAA23E-E71A-4ED1-8282-2CC7608242E2}" destId="{E37BEC76-9757-4B60-8538-CC6ABF617F29}" srcOrd="1" destOrd="0" presId="urn:microsoft.com/office/officeart/2005/8/layout/orgChart1"/>
    <dgm:cxn modelId="{3CEA5403-2A7F-493C-B8EE-05D08FC27908}" srcId="{E736F70A-677F-4B25-8BAD-7C2D9DC56729}" destId="{A7AC4DAC-8FC7-4DE4-94FB-4C6282F6A3EB}" srcOrd="1" destOrd="0" parTransId="{6B245979-4F0F-4260-8517-61395410ABDE}" sibTransId="{165A6C24-1C3B-48F9-8E99-9274318B3496}"/>
    <dgm:cxn modelId="{19D83CEB-804A-42F6-A6F8-0F9429DBBB65}" type="presOf" srcId="{DEBC2513-569D-4602-805F-828BE0CDC21A}" destId="{8BE5EB05-32BE-4E66-9BE7-884D992F0532}" srcOrd="0" destOrd="0" presId="urn:microsoft.com/office/officeart/2005/8/layout/orgChart1"/>
    <dgm:cxn modelId="{45AF0C7E-8765-49EF-A88A-32AA579A4FD0}" type="presOf" srcId="{85FAA23E-E71A-4ED1-8282-2CC7608242E2}" destId="{3414F840-0F36-4B97-B69B-516656E4C8A8}" srcOrd="0" destOrd="0" presId="urn:microsoft.com/office/officeart/2005/8/layout/orgChart1"/>
    <dgm:cxn modelId="{89CFD7BB-81EB-41F0-B0E6-77A249DF6C06}" type="presOf" srcId="{E736F70A-677F-4B25-8BAD-7C2D9DC56729}" destId="{9EEC6751-57D5-4522-897A-DDBCA2F06887}" srcOrd="1" destOrd="0" presId="urn:microsoft.com/office/officeart/2005/8/layout/orgChart1"/>
    <dgm:cxn modelId="{079363CE-6A25-487D-843D-C252C63EA221}" type="presOf" srcId="{F8DBE3CD-7CFB-4A18-A96C-615F33D13218}" destId="{3C129301-2C4E-4843-9126-ABEE92BAA8E9}" srcOrd="0" destOrd="0" presId="urn:microsoft.com/office/officeart/2005/8/layout/orgChart1"/>
    <dgm:cxn modelId="{6451DD33-CF82-47BD-AA3D-6745EA6D19B1}" type="presParOf" srcId="{3C129301-2C4E-4843-9126-ABEE92BAA8E9}" destId="{B15A0AEA-37FD-4435-A7DA-9E1DB99B98AB}" srcOrd="0" destOrd="0" presId="urn:microsoft.com/office/officeart/2005/8/layout/orgChart1"/>
    <dgm:cxn modelId="{5F75B16B-4676-4A69-AA7B-ABB92FD4C2D7}" type="presParOf" srcId="{B15A0AEA-37FD-4435-A7DA-9E1DB99B98AB}" destId="{6F7180B3-C3D8-4C9E-99A0-1251193C3347}" srcOrd="0" destOrd="0" presId="urn:microsoft.com/office/officeart/2005/8/layout/orgChart1"/>
    <dgm:cxn modelId="{0F3F11AD-CB6A-4354-8595-73AAE628B3D9}" type="presParOf" srcId="{6F7180B3-C3D8-4C9E-99A0-1251193C3347}" destId="{7C81FB1C-613E-4E6C-8B58-E7EA50C8ADC1}" srcOrd="0" destOrd="0" presId="urn:microsoft.com/office/officeart/2005/8/layout/orgChart1"/>
    <dgm:cxn modelId="{FF2D35AB-3CF3-42F6-8ED9-CF8FA8C4D7B3}" type="presParOf" srcId="{6F7180B3-C3D8-4C9E-99A0-1251193C3347}" destId="{9EEC6751-57D5-4522-897A-DDBCA2F06887}" srcOrd="1" destOrd="0" presId="urn:microsoft.com/office/officeart/2005/8/layout/orgChart1"/>
    <dgm:cxn modelId="{0379B107-20C8-48AC-9876-E2C824642143}" type="presParOf" srcId="{B15A0AEA-37FD-4435-A7DA-9E1DB99B98AB}" destId="{EBFA46AF-15D1-4791-A7DA-FF55A2B75F0D}" srcOrd="1" destOrd="0" presId="urn:microsoft.com/office/officeart/2005/8/layout/orgChart1"/>
    <dgm:cxn modelId="{B0C6B6DC-DC3D-42D6-A3E5-553601648E44}" type="presParOf" srcId="{EBFA46AF-15D1-4791-A7DA-FF55A2B75F0D}" destId="{0EC1F45F-06F6-4C25-89E6-27FC41F4CEC4}" srcOrd="0" destOrd="0" presId="urn:microsoft.com/office/officeart/2005/8/layout/orgChart1"/>
    <dgm:cxn modelId="{87A4FAD6-58E4-4BCD-968E-59733091D9D8}" type="presParOf" srcId="{EBFA46AF-15D1-4791-A7DA-FF55A2B75F0D}" destId="{FA6A37CA-0E6B-4D3D-8D30-C1667A8EFDF5}" srcOrd="1" destOrd="0" presId="urn:microsoft.com/office/officeart/2005/8/layout/orgChart1"/>
    <dgm:cxn modelId="{4795C3D7-BBB4-49A8-A244-C74FFEC3E053}" type="presParOf" srcId="{FA6A37CA-0E6B-4D3D-8D30-C1667A8EFDF5}" destId="{1D836AD9-46E3-4F6B-B85A-B436A18C227D}" srcOrd="0" destOrd="0" presId="urn:microsoft.com/office/officeart/2005/8/layout/orgChart1"/>
    <dgm:cxn modelId="{33C6F8C7-4D99-4ECB-ABFF-BF257584F0C5}" type="presParOf" srcId="{1D836AD9-46E3-4F6B-B85A-B436A18C227D}" destId="{3414F840-0F36-4B97-B69B-516656E4C8A8}" srcOrd="0" destOrd="0" presId="urn:microsoft.com/office/officeart/2005/8/layout/orgChart1"/>
    <dgm:cxn modelId="{5783B643-5E00-41C9-B00C-83B0398DA5F2}" type="presParOf" srcId="{1D836AD9-46E3-4F6B-B85A-B436A18C227D}" destId="{E37BEC76-9757-4B60-8538-CC6ABF617F29}" srcOrd="1" destOrd="0" presId="urn:microsoft.com/office/officeart/2005/8/layout/orgChart1"/>
    <dgm:cxn modelId="{51057FEC-C0E3-44B7-B089-07F7EF74F13C}" type="presParOf" srcId="{FA6A37CA-0E6B-4D3D-8D30-C1667A8EFDF5}" destId="{AA913A89-426B-45F2-B645-5E55B11978C9}" srcOrd="1" destOrd="0" presId="urn:microsoft.com/office/officeart/2005/8/layout/orgChart1"/>
    <dgm:cxn modelId="{5F917C66-493A-41C5-8824-04F41DF47F17}" type="presParOf" srcId="{FA6A37CA-0E6B-4D3D-8D30-C1667A8EFDF5}" destId="{0792644F-A075-4B62-8FAF-D7547CFA3563}" srcOrd="2" destOrd="0" presId="urn:microsoft.com/office/officeart/2005/8/layout/orgChart1"/>
    <dgm:cxn modelId="{4EE7C4BA-6956-499D-9701-E47491822228}" type="presParOf" srcId="{EBFA46AF-15D1-4791-A7DA-FF55A2B75F0D}" destId="{831767AE-F3B2-4467-8A67-740B87B6CE9D}" srcOrd="2" destOrd="0" presId="urn:microsoft.com/office/officeart/2005/8/layout/orgChart1"/>
    <dgm:cxn modelId="{CCDB0F38-5563-4C8F-B8B5-AB31AC347007}" type="presParOf" srcId="{EBFA46AF-15D1-4791-A7DA-FF55A2B75F0D}" destId="{74A5C2F9-8943-4D4C-B75E-0460BA24C7B0}" srcOrd="3" destOrd="0" presId="urn:microsoft.com/office/officeart/2005/8/layout/orgChart1"/>
    <dgm:cxn modelId="{4C083562-EF95-4191-9CF0-388A7DE05435}" type="presParOf" srcId="{74A5C2F9-8943-4D4C-B75E-0460BA24C7B0}" destId="{1101BD9D-B771-493D-AF28-8929DD0974D6}" srcOrd="0" destOrd="0" presId="urn:microsoft.com/office/officeart/2005/8/layout/orgChart1"/>
    <dgm:cxn modelId="{3DB9FB1A-03D0-47E8-B173-29D9683E5A94}" type="presParOf" srcId="{1101BD9D-B771-493D-AF28-8929DD0974D6}" destId="{FC7417C2-F0D2-4565-A53C-FCFD0B591B86}" srcOrd="0" destOrd="0" presId="urn:microsoft.com/office/officeart/2005/8/layout/orgChart1"/>
    <dgm:cxn modelId="{F34C1038-9052-493D-9C56-2E8E9209AFB3}" type="presParOf" srcId="{1101BD9D-B771-493D-AF28-8929DD0974D6}" destId="{185C5296-03D7-4155-89D6-C8B3B601FE25}" srcOrd="1" destOrd="0" presId="urn:microsoft.com/office/officeart/2005/8/layout/orgChart1"/>
    <dgm:cxn modelId="{5A3B433A-ED9D-46F6-A70E-38B78FE0204E}" type="presParOf" srcId="{74A5C2F9-8943-4D4C-B75E-0460BA24C7B0}" destId="{142183B6-69C5-4A1C-9458-4AD8498300E1}" srcOrd="1" destOrd="0" presId="urn:microsoft.com/office/officeart/2005/8/layout/orgChart1"/>
    <dgm:cxn modelId="{4927D7A5-609A-48ED-9F41-E6914E441ADF}" type="presParOf" srcId="{74A5C2F9-8943-4D4C-B75E-0460BA24C7B0}" destId="{6B8D7D19-7D1E-4C35-8511-28DB6EA379A4}" srcOrd="2" destOrd="0" presId="urn:microsoft.com/office/officeart/2005/8/layout/orgChart1"/>
    <dgm:cxn modelId="{E82A2201-2F09-4BAA-816D-2C0F20C1C0AD}" type="presParOf" srcId="{EBFA46AF-15D1-4791-A7DA-FF55A2B75F0D}" destId="{6CCE86BF-4EE6-4D01-95A2-A5F9279CFE3B}" srcOrd="4" destOrd="0" presId="urn:microsoft.com/office/officeart/2005/8/layout/orgChart1"/>
    <dgm:cxn modelId="{03891B53-EA06-41D2-90D5-D134FA98B223}" type="presParOf" srcId="{EBFA46AF-15D1-4791-A7DA-FF55A2B75F0D}" destId="{092C746D-C64D-4BD2-A80A-933D790EB767}" srcOrd="5" destOrd="0" presId="urn:microsoft.com/office/officeart/2005/8/layout/orgChart1"/>
    <dgm:cxn modelId="{03351137-7D9E-4F7B-8B15-F3C7B58487B6}" type="presParOf" srcId="{092C746D-C64D-4BD2-A80A-933D790EB767}" destId="{EA344197-4C43-4191-AC0F-3E0AB61F85AD}" srcOrd="0" destOrd="0" presId="urn:microsoft.com/office/officeart/2005/8/layout/orgChart1"/>
    <dgm:cxn modelId="{A3FFFB44-577F-455B-A975-47576D424EA6}" type="presParOf" srcId="{EA344197-4C43-4191-AC0F-3E0AB61F85AD}" destId="{8BE5EB05-32BE-4E66-9BE7-884D992F0532}" srcOrd="0" destOrd="0" presId="urn:microsoft.com/office/officeart/2005/8/layout/orgChart1"/>
    <dgm:cxn modelId="{6BD653B2-3EB2-4F0E-B7C0-01DB45DF3A0D}" type="presParOf" srcId="{EA344197-4C43-4191-AC0F-3E0AB61F85AD}" destId="{92B04B2A-8E1B-47C7-A34A-AC9B531E3941}" srcOrd="1" destOrd="0" presId="urn:microsoft.com/office/officeart/2005/8/layout/orgChart1"/>
    <dgm:cxn modelId="{FF7DBA6C-0667-4402-8813-4AFB0C4FF1A3}" type="presParOf" srcId="{092C746D-C64D-4BD2-A80A-933D790EB767}" destId="{A3F5B8A9-C8FC-44B9-9A51-DCF71D23A1E1}" srcOrd="1" destOrd="0" presId="urn:microsoft.com/office/officeart/2005/8/layout/orgChart1"/>
    <dgm:cxn modelId="{A066B2A9-3F16-4810-9D72-B7243705A406}" type="presParOf" srcId="{092C746D-C64D-4BD2-A80A-933D790EB767}" destId="{D9B3B93C-BCF1-4A8D-8697-360CD2E2D420}" srcOrd="2" destOrd="0" presId="urn:microsoft.com/office/officeart/2005/8/layout/orgChart1"/>
    <dgm:cxn modelId="{C1467C2D-15FF-4E1A-828C-986BAF81D960}" type="presParOf" srcId="{B15A0AEA-37FD-4435-A7DA-9E1DB99B98AB}" destId="{39DAC07D-DE4C-4A0D-AD4F-B3B019D7C873}" srcOrd="2" destOrd="0" presId="urn:microsoft.com/office/officeart/2005/8/layout/orgChar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CE86BF-4EE6-4D01-95A2-A5F9279CFE3B}">
      <dsp:nvSpPr>
        <dsp:cNvPr id="0" name=""/>
        <dsp:cNvSpPr/>
      </dsp:nvSpPr>
      <dsp:spPr>
        <a:xfrm>
          <a:off x="4248471" y="3006357"/>
          <a:ext cx="2979630" cy="478108"/>
        </a:xfrm>
        <a:custGeom>
          <a:avLst/>
          <a:gdLst/>
          <a:ahLst/>
          <a:cxnLst/>
          <a:rect l="0" t="0" r="0" b="0"/>
          <a:pathLst>
            <a:path>
              <a:moveTo>
                <a:pt x="0" y="0"/>
              </a:moveTo>
              <a:lnTo>
                <a:pt x="0" y="239054"/>
              </a:lnTo>
              <a:lnTo>
                <a:pt x="2979630" y="239054"/>
              </a:lnTo>
              <a:lnTo>
                <a:pt x="2979630" y="47810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767AE-F3B2-4467-8A67-740B87B6CE9D}">
      <dsp:nvSpPr>
        <dsp:cNvPr id="0" name=""/>
        <dsp:cNvSpPr/>
      </dsp:nvSpPr>
      <dsp:spPr>
        <a:xfrm>
          <a:off x="4176558" y="3006357"/>
          <a:ext cx="91440" cy="478108"/>
        </a:xfrm>
        <a:custGeom>
          <a:avLst/>
          <a:gdLst/>
          <a:ahLst/>
          <a:cxnLst/>
          <a:rect l="0" t="0" r="0" b="0"/>
          <a:pathLst>
            <a:path>
              <a:moveTo>
                <a:pt x="71913" y="0"/>
              </a:moveTo>
              <a:lnTo>
                <a:pt x="71913" y="239054"/>
              </a:lnTo>
              <a:lnTo>
                <a:pt x="45720" y="239054"/>
              </a:lnTo>
              <a:lnTo>
                <a:pt x="45720" y="47810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1F45F-06F6-4C25-89E6-27FC41F4CEC4}">
      <dsp:nvSpPr>
        <dsp:cNvPr id="0" name=""/>
        <dsp:cNvSpPr/>
      </dsp:nvSpPr>
      <dsp:spPr>
        <a:xfrm>
          <a:off x="1242648" y="3006357"/>
          <a:ext cx="3005823" cy="478108"/>
        </a:xfrm>
        <a:custGeom>
          <a:avLst/>
          <a:gdLst/>
          <a:ahLst/>
          <a:cxnLst/>
          <a:rect l="0" t="0" r="0" b="0"/>
          <a:pathLst>
            <a:path>
              <a:moveTo>
                <a:pt x="3005823" y="0"/>
              </a:moveTo>
              <a:lnTo>
                <a:pt x="3005823" y="239054"/>
              </a:lnTo>
              <a:lnTo>
                <a:pt x="0" y="239054"/>
              </a:lnTo>
              <a:lnTo>
                <a:pt x="0" y="47810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81FB1C-613E-4E6C-8B58-E7EA50C8ADC1}">
      <dsp:nvSpPr>
        <dsp:cNvPr id="0" name=""/>
        <dsp:cNvSpPr/>
      </dsp:nvSpPr>
      <dsp:spPr>
        <a:xfrm>
          <a:off x="2412363" y="1225653"/>
          <a:ext cx="3672216" cy="178070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蘇花改善工程</a:t>
          </a:r>
          <a:endParaRPr lang="en-US" altLang="zh-TW" sz="3200" kern="1200" dirty="0">
            <a:latin typeface="標楷體" panose="03000509000000000000" pitchFamily="65" charset="-120"/>
            <a:ea typeface="標楷體" panose="03000509000000000000" pitchFamily="65" charset="-120"/>
          </a:endParaRPr>
        </a:p>
        <a:p>
          <a:pPr lvl="0" algn="ctr" defTabSz="142240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對生態環境的影響</a:t>
          </a:r>
        </a:p>
      </dsp:txBody>
      <dsp:txXfrm>
        <a:off x="2412363" y="1225653"/>
        <a:ext cx="3672216" cy="1780704"/>
      </dsp:txXfrm>
    </dsp:sp>
    <dsp:sp modelId="{3414F840-0F36-4B97-B69B-516656E4C8A8}">
      <dsp:nvSpPr>
        <dsp:cNvPr id="0" name=""/>
        <dsp:cNvSpPr/>
      </dsp:nvSpPr>
      <dsp:spPr>
        <a:xfrm>
          <a:off x="4267" y="3484466"/>
          <a:ext cx="2476762" cy="126654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統整資料</a:t>
          </a:r>
          <a:endParaRPr lang="en-US" altLang="zh-TW" sz="2200" kern="1200" dirty="0">
            <a:latin typeface="標楷體" panose="03000509000000000000" pitchFamily="65" charset="-120"/>
            <a:ea typeface="標楷體" panose="03000509000000000000" pitchFamily="65" charset="-120"/>
          </a:endParaRPr>
        </a:p>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蘇花改、指標生物</a:t>
          </a:r>
        </a:p>
      </dsp:txBody>
      <dsp:txXfrm>
        <a:off x="4267" y="3484466"/>
        <a:ext cx="2476762" cy="1266544"/>
      </dsp:txXfrm>
    </dsp:sp>
    <dsp:sp modelId="{FC7417C2-F0D2-4565-A53C-FCFD0B591B86}">
      <dsp:nvSpPr>
        <dsp:cNvPr id="0" name=""/>
        <dsp:cNvSpPr/>
      </dsp:nvSpPr>
      <dsp:spPr>
        <a:xfrm>
          <a:off x="2959138" y="3484466"/>
          <a:ext cx="2526280" cy="126654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推論</a:t>
          </a:r>
          <a:endParaRPr lang="en-US" altLang="zh-TW" sz="2200" kern="1200" dirty="0">
            <a:latin typeface="標楷體" panose="03000509000000000000" pitchFamily="65" charset="-120"/>
            <a:ea typeface="標楷體" panose="03000509000000000000" pitchFamily="65" charset="-120"/>
          </a:endParaRPr>
        </a:p>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易受環境影響程度</a:t>
          </a:r>
        </a:p>
      </dsp:txBody>
      <dsp:txXfrm>
        <a:off x="2959138" y="3484466"/>
        <a:ext cx="2526280" cy="1266544"/>
      </dsp:txXfrm>
    </dsp:sp>
    <dsp:sp modelId="{8BE5EB05-32BE-4E66-9BE7-884D992F0532}">
      <dsp:nvSpPr>
        <dsp:cNvPr id="0" name=""/>
        <dsp:cNvSpPr/>
      </dsp:nvSpPr>
      <dsp:spPr>
        <a:xfrm>
          <a:off x="5963527" y="3484466"/>
          <a:ext cx="2529149" cy="126654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歸納</a:t>
          </a:r>
          <a:endParaRPr lang="en-US" altLang="zh-TW" sz="2200" kern="1200" dirty="0">
            <a:latin typeface="標楷體" panose="03000509000000000000" pitchFamily="65" charset="-120"/>
            <a:ea typeface="標楷體" panose="03000509000000000000" pitchFamily="65" charset="-120"/>
          </a:endParaRPr>
        </a:p>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影響的因素</a:t>
          </a:r>
        </a:p>
      </dsp:txBody>
      <dsp:txXfrm>
        <a:off x="5963527" y="3484466"/>
        <a:ext cx="2529149" cy="12665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DACC8-F7A0-4ACD-A773-B5FB89D0AF13}" type="datetimeFigureOut">
              <a:rPr lang="zh-TW" altLang="en-US" smtClean="0"/>
              <a:pPr/>
              <a:t>2016/11/2</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637B8-ACC2-449A-9D02-1ECA17996775}" type="slidenum">
              <a:rPr lang="zh-TW" altLang="en-US" smtClean="0"/>
              <a:pPr/>
              <a:t>‹#›</a:t>
            </a:fld>
            <a:endParaRPr lang="zh-TW" altLang="en-US"/>
          </a:p>
        </p:txBody>
      </p:sp>
    </p:spTree>
    <p:extLst>
      <p:ext uri="{BB962C8B-B14F-4D97-AF65-F5344CB8AC3E}">
        <p14:creationId xmlns:p14="http://schemas.microsoft.com/office/powerpoint/2010/main" xmlns="" val="424156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各位評審老師大家好，我們是國風國中蘇花蛙人隊的鄧崑巖和張竣程。</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我們研究的主題是蘇花改善工程對生態環境影響，主要以</a:t>
            </a:r>
            <a:r>
              <a:rPr lang="zh-TW" altLang="en-US" sz="1200" dirty="0">
                <a:latin typeface="標楷體" pitchFamily="65" charset="-120"/>
                <a:ea typeface="標楷體" pitchFamily="65" charset="-120"/>
              </a:rPr>
              <a:t>澤蛙、面天樹蛙、日本樹蛙為研究對象。</a:t>
            </a:r>
            <a:endParaRPr lang="zh-TW" altLang="en-US" dirty="0"/>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latin typeface="標楷體" pitchFamily="65" charset="-120"/>
                <a:ea typeface="標楷體" pitchFamily="65" charset="-120"/>
              </a:rPr>
              <a:t>我們的研究方法是</a:t>
            </a:r>
            <a:endParaRPr lang="zh-TW" altLang="en-US" dirty="0"/>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11</a:t>
            </a:fld>
            <a:endParaRPr lang="zh-TW" altLang="en-US"/>
          </a:p>
        </p:txBody>
      </p:sp>
    </p:spTree>
    <p:extLst>
      <p:ext uri="{BB962C8B-B14F-4D97-AF65-F5344CB8AC3E}">
        <p14:creationId xmlns:p14="http://schemas.microsoft.com/office/powerpoint/2010/main" xmlns="" val="32152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a:latin typeface="標楷體" pitchFamily="65" charset="-120"/>
                <a:ea typeface="標楷體" pitchFamily="65" charset="-120"/>
              </a:rPr>
              <a:t>先統整電腦網路上和書籍的資料，再以進行分析、演繹得到研究結果。</a:t>
            </a:r>
          </a:p>
          <a:p>
            <a:endParaRPr lang="zh-TW" altLang="en-US" dirty="0"/>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12</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接下來介紹我們的研究內容。</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13</a:t>
            </a:fld>
            <a:endParaRPr lang="zh-TW" altLang="en-US"/>
          </a:p>
        </p:txBody>
      </p:sp>
    </p:spTree>
    <p:extLst>
      <p:ext uri="{BB962C8B-B14F-4D97-AF65-F5344CB8AC3E}">
        <p14:creationId xmlns:p14="http://schemas.microsoft.com/office/powerpoint/2010/main" xmlns="" val="374816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我們蒐集來自政府的蘇花改沿線蛙類數量統計資料。研究人員利用</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種方法測量。</a:t>
            </a:r>
            <a:endParaRPr lang="en-US" altLang="zh-TW" dirty="0">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第一個是鳴叫計數法：</a:t>
            </a:r>
            <a:r>
              <a:rPr lang="zh-TW" altLang="en-US" b="1" dirty="0">
                <a:latin typeface="標楷體" panose="03000509000000000000" pitchFamily="65" charset="-120"/>
                <a:ea typeface="標楷體" panose="03000509000000000000" pitchFamily="65" charset="-120"/>
              </a:rPr>
              <a:t>就是用一定的方式穿越要調查區域，再藉由各種蛙類獨特的鳴叫聲進行統計。</a:t>
            </a:r>
            <a:endParaRPr lang="en-US" altLang="zh-TW" b="1"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14</a:t>
            </a:fld>
            <a:endParaRPr lang="zh-TW" altLang="en-US"/>
          </a:p>
        </p:txBody>
      </p:sp>
    </p:spTree>
    <p:extLst>
      <p:ext uri="{BB962C8B-B14F-4D97-AF65-F5344CB8AC3E}">
        <p14:creationId xmlns:p14="http://schemas.microsoft.com/office/powerpoint/2010/main" xmlns="" val="2759213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第二種是目視遇測法：</a:t>
            </a:r>
            <a:r>
              <a:rPr lang="zh-TW" altLang="en-US" b="1" dirty="0">
                <a:latin typeface="標楷體" panose="03000509000000000000" pitchFamily="65" charset="-120"/>
                <a:ea typeface="標楷體" panose="03000509000000000000" pitchFamily="65" charset="-120"/>
              </a:rPr>
              <a:t>也就是說在一定的時間規律的走過要調查的區域，記錄所有看到的物種與數量。</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15</a:t>
            </a:fld>
            <a:endParaRPr lang="zh-TW" altLang="en-US"/>
          </a:p>
        </p:txBody>
      </p:sp>
    </p:spTree>
    <p:extLst>
      <p:ext uri="{BB962C8B-B14F-4D97-AF65-F5344CB8AC3E}">
        <p14:creationId xmlns:p14="http://schemas.microsoft.com/office/powerpoint/2010/main" xmlns="" val="3969165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我們整理政府的統計資料繪製成這張用鳴叫計數法測量的折線圖。</a:t>
            </a:r>
            <a:endParaRPr lang="en-US" altLang="zh-TW" dirty="0"/>
          </a:p>
          <a:p>
            <a:r>
              <a:rPr lang="en-US" altLang="zh-TW" b="1" dirty="0"/>
              <a:t>101</a:t>
            </a:r>
            <a:r>
              <a:rPr lang="zh-TW" altLang="en-US" b="1" dirty="0"/>
              <a:t>年</a:t>
            </a:r>
            <a:r>
              <a:rPr lang="en-US" altLang="zh-TW" b="1" dirty="0"/>
              <a:t>~103</a:t>
            </a:r>
            <a:r>
              <a:rPr lang="zh-TW" altLang="en-US" b="1" dirty="0"/>
              <a:t>年各種蛙類的數量幾乎都是增加的，但是到</a:t>
            </a:r>
            <a:r>
              <a:rPr lang="en-US" altLang="zh-TW" b="1" dirty="0"/>
              <a:t>104</a:t>
            </a:r>
            <a:r>
              <a:rPr lang="zh-TW" altLang="en-US" b="1" dirty="0"/>
              <a:t>年全部蛙類數量都明顯降低很多。但是因為工程資料無法取得，所以這方面不多探討。</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16</a:t>
            </a:fld>
            <a:endParaRPr lang="zh-TW" altLang="en-US"/>
          </a:p>
        </p:txBody>
      </p:sp>
    </p:spTree>
    <p:extLst>
      <p:ext uri="{BB962C8B-B14F-4D97-AF65-F5344CB8AC3E}">
        <p14:creationId xmlns:p14="http://schemas.microsoft.com/office/powerpoint/2010/main" xmlns="" val="2656733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再來是目視遇測法的調查結果。</a:t>
            </a:r>
            <a:endParaRPr lang="en-US" altLang="zh-TW" dirty="0"/>
          </a:p>
          <a:p>
            <a:r>
              <a:rPr lang="zh-TW" altLang="en-US" b="1" dirty="0"/>
              <a:t>但是因為目視遇測法比較不準確，所以之後統計分析時，這種方法的占比會較小。</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17</a:t>
            </a:fld>
            <a:endParaRPr lang="zh-TW" altLang="en-US"/>
          </a:p>
        </p:txBody>
      </p:sp>
    </p:spTree>
    <p:extLst>
      <p:ext uri="{BB962C8B-B14F-4D97-AF65-F5344CB8AC3E}">
        <p14:creationId xmlns:p14="http://schemas.microsoft.com/office/powerpoint/2010/main" xmlns="" val="356117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dirty="0"/>
              <a:t>這張圖是表示</a:t>
            </a:r>
            <a:r>
              <a:rPr lang="zh-TW" altLang="en-US" sz="1200" b="0" kern="0" dirty="0">
                <a:solidFill>
                  <a:sysClr val="windowText" lastClr="000000"/>
                </a:solidFill>
                <a:latin typeface="標楷體" panose="03000509000000000000" pitchFamily="65" charset="-120"/>
                <a:ea typeface="標楷體" panose="03000509000000000000" pitchFamily="65" charset="-120"/>
              </a:rPr>
              <a:t>蛙類在各種路段容易受到環境影響的程度。</a:t>
            </a:r>
            <a:r>
              <a:rPr lang="zh-TW" altLang="en-US" sz="1200" b="1" kern="0" dirty="0">
                <a:solidFill>
                  <a:sysClr val="windowText" lastClr="000000"/>
                </a:solidFill>
                <a:latin typeface="標楷體" panose="03000509000000000000" pitchFamily="65" charset="-120"/>
                <a:ea typeface="標楷體" panose="03000509000000000000" pitchFamily="65" charset="-120"/>
              </a:rPr>
              <a:t>面天樹蛙在蘇澳</a:t>
            </a:r>
            <a:r>
              <a:rPr lang="en-US" altLang="zh-TW" sz="1200" b="1" kern="0" dirty="0">
                <a:solidFill>
                  <a:sysClr val="windowText" lastClr="000000"/>
                </a:solidFill>
                <a:latin typeface="標楷體" panose="03000509000000000000" pitchFamily="65" charset="-120"/>
                <a:ea typeface="標楷體" panose="03000509000000000000" pitchFamily="65" charset="-120"/>
              </a:rPr>
              <a:t>-</a:t>
            </a:r>
            <a:r>
              <a:rPr lang="zh-TW" altLang="en-US" sz="1200" b="1" kern="0" dirty="0">
                <a:solidFill>
                  <a:sysClr val="windowText" lastClr="000000"/>
                </a:solidFill>
                <a:latin typeface="標楷體" panose="03000509000000000000" pitchFamily="65" charset="-120"/>
                <a:ea typeface="標楷體" panose="03000509000000000000" pitchFamily="65" charset="-120"/>
              </a:rPr>
              <a:t>東澳和南澳</a:t>
            </a:r>
            <a:r>
              <a:rPr lang="en-US" altLang="zh-TW" sz="1200" b="1" kern="0" dirty="0">
                <a:solidFill>
                  <a:sysClr val="windowText" lastClr="000000"/>
                </a:solidFill>
                <a:latin typeface="標楷體" panose="03000509000000000000" pitchFamily="65" charset="-120"/>
                <a:ea typeface="標楷體" panose="03000509000000000000" pitchFamily="65" charset="-120"/>
              </a:rPr>
              <a:t>-</a:t>
            </a:r>
            <a:r>
              <a:rPr lang="zh-TW" altLang="en-US" sz="1200" b="1" kern="0" dirty="0">
                <a:solidFill>
                  <a:sysClr val="windowText" lastClr="000000"/>
                </a:solidFill>
                <a:latin typeface="標楷體" panose="03000509000000000000" pitchFamily="65" charset="-120"/>
                <a:ea typeface="標楷體" panose="03000509000000000000" pitchFamily="65" charset="-120"/>
              </a:rPr>
              <a:t>和平這兩段特別容易受環境影響，但是在和中</a:t>
            </a:r>
            <a:r>
              <a:rPr lang="en-US" altLang="zh-TW" sz="1200" b="1" kern="0" dirty="0">
                <a:solidFill>
                  <a:sysClr val="windowText" lastClr="000000"/>
                </a:solidFill>
                <a:latin typeface="標楷體" panose="03000509000000000000" pitchFamily="65" charset="-120"/>
                <a:ea typeface="標楷體" panose="03000509000000000000" pitchFamily="65" charset="-120"/>
              </a:rPr>
              <a:t>-</a:t>
            </a:r>
            <a:r>
              <a:rPr lang="zh-TW" altLang="en-US" sz="1200" b="1" kern="0" dirty="0">
                <a:solidFill>
                  <a:sysClr val="windowText" lastClr="000000"/>
                </a:solidFill>
                <a:latin typeface="標楷體" panose="03000509000000000000" pitchFamily="65" charset="-120"/>
                <a:ea typeface="標楷體" panose="03000509000000000000" pitchFamily="65" charset="-120"/>
              </a:rPr>
              <a:t>大清水這段就比較不受影響，推論是因為面天樹蛙在這一段分布比較少。而日本樹蛙都比面天樹蛙還小，除了在和中</a:t>
            </a:r>
            <a:r>
              <a:rPr lang="en-US" altLang="zh-TW" sz="1200" b="1" kern="0" dirty="0">
                <a:solidFill>
                  <a:sysClr val="windowText" lastClr="000000"/>
                </a:solidFill>
                <a:latin typeface="標楷體" panose="03000509000000000000" pitchFamily="65" charset="-120"/>
                <a:ea typeface="標楷體" panose="03000509000000000000" pitchFamily="65" charset="-120"/>
              </a:rPr>
              <a:t>-</a:t>
            </a:r>
            <a:r>
              <a:rPr lang="zh-TW" altLang="en-US" sz="1200" b="1" kern="0" dirty="0">
                <a:solidFill>
                  <a:sysClr val="windowText" lastClr="000000"/>
                </a:solidFill>
                <a:latin typeface="標楷體" panose="03000509000000000000" pitchFamily="65" charset="-120"/>
                <a:ea typeface="標楷體" panose="03000509000000000000" pitchFamily="65" charset="-120"/>
              </a:rPr>
              <a:t>大清水這段。澤蛙則是易受影響的程度都很小。</a:t>
            </a:r>
            <a:endParaRPr lang="en-US" altLang="zh-TW" sz="1200" b="1" kern="0" dirty="0">
              <a:solidFill>
                <a:sysClr val="windowText" lastClr="0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18</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19</a:t>
            </a:fld>
            <a:endParaRPr lang="zh-TW" altLang="en-US"/>
          </a:p>
        </p:txBody>
      </p:sp>
    </p:spTree>
    <p:extLst>
      <p:ext uri="{BB962C8B-B14F-4D97-AF65-F5344CB8AC3E}">
        <p14:creationId xmlns:p14="http://schemas.microsoft.com/office/powerpoint/2010/main" xmlns="" val="2219893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標楷體" panose="03000509000000000000" pitchFamily="65" charset="-120"/>
                <a:ea typeface="標楷體" panose="03000509000000000000" pitchFamily="65" charset="-120"/>
              </a:rPr>
              <a:t>汙染：空氣、</a:t>
            </a:r>
            <a:r>
              <a:rPr lang="zh-TW" altLang="en-US" sz="1200" dirty="0">
                <a:solidFill>
                  <a:schemeClr val="tx1">
                    <a:lumMod val="95000"/>
                    <a:lumOff val="5000"/>
                  </a:schemeClr>
                </a:solidFill>
                <a:latin typeface="標楷體" panose="03000509000000000000" pitchFamily="65" charset="-120"/>
                <a:ea typeface="標楷體" panose="03000509000000000000" pitchFamily="65" charset="-120"/>
              </a:rPr>
              <a:t>水質、土壤的</a:t>
            </a:r>
            <a:r>
              <a:rPr lang="zh-TW" altLang="en-US" sz="1200" dirty="0">
                <a:latin typeface="標楷體" panose="03000509000000000000" pitchFamily="65" charset="-120"/>
                <a:ea typeface="標楷體" panose="03000509000000000000" pitchFamily="65" charset="-120"/>
              </a:rPr>
              <a:t>汙</a:t>
            </a:r>
            <a:r>
              <a:rPr lang="zh-TW" altLang="en-US" sz="1200" dirty="0">
                <a:solidFill>
                  <a:schemeClr val="tx1">
                    <a:lumMod val="95000"/>
                    <a:lumOff val="5000"/>
                  </a:schemeClr>
                </a:solidFill>
                <a:latin typeface="標楷體" panose="03000509000000000000" pitchFamily="65" charset="-120"/>
                <a:ea typeface="標楷體" panose="03000509000000000000" pitchFamily="65" charset="-120"/>
              </a:rPr>
              <a:t>染與垃圾排放會造  成生物影響，而</a:t>
            </a:r>
            <a:r>
              <a:rPr lang="zh-TW" altLang="en-US" sz="1200" dirty="0">
                <a:latin typeface="標楷體" panose="03000509000000000000" pitchFamily="65" charset="-120"/>
                <a:ea typeface="標楷體" panose="03000509000000000000" pitchFamily="65" charset="-120"/>
              </a:rPr>
              <a:t>懸浮粒子會影響蛙類氣體交換機能。</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20</a:t>
            </a:fld>
            <a:endParaRPr lang="zh-TW" altLang="en-US"/>
          </a:p>
        </p:txBody>
      </p:sp>
    </p:spTree>
    <p:extLst>
      <p:ext uri="{BB962C8B-B14F-4D97-AF65-F5344CB8AC3E}">
        <p14:creationId xmlns:p14="http://schemas.microsoft.com/office/powerpoint/2010/main" xmlns="" val="4500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latin typeface="標楷體" pitchFamily="65" charset="-120"/>
                <a:ea typeface="標楷體" pitchFamily="65" charset="-120"/>
              </a:rPr>
              <a:t>蘇花公路幾乎可以算是是</a:t>
            </a:r>
            <a:r>
              <a:rPr lang="zh-TW" altLang="en-US" b="1" dirty="0">
                <a:latin typeface="標楷體" pitchFamily="65" charset="-120"/>
                <a:ea typeface="標楷體" pitchFamily="65" charset="-120"/>
              </a:rPr>
              <a:t>花蓮人連絡外縣市最主要的道路</a:t>
            </a:r>
            <a:r>
              <a:rPr lang="zh-TW" altLang="en-US" dirty="0">
                <a:latin typeface="標楷體" pitchFamily="65" charset="-120"/>
                <a:ea typeface="標楷體" pitchFamily="65" charset="-120"/>
              </a:rPr>
              <a:t>。</a:t>
            </a:r>
            <a:endParaRPr lang="zh-TW" altLang="en-US" dirty="0"/>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標楷體" panose="03000509000000000000" pitchFamily="65" charset="-120"/>
                <a:ea typeface="標楷體" panose="03000509000000000000" pitchFamily="65" charset="-120"/>
              </a:rPr>
              <a:t>溫度：裸露柏油路面升溫迅速，反射率大，灰塵和二氧化碳含量高，使局部小氣候惡化。</a:t>
            </a:r>
            <a:endParaRPr lang="en-US" altLang="zh-TW" sz="1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21</a:t>
            </a:fld>
            <a:endParaRPr lang="zh-TW" altLang="en-US"/>
          </a:p>
        </p:txBody>
      </p:sp>
    </p:spTree>
    <p:extLst>
      <p:ext uri="{BB962C8B-B14F-4D97-AF65-F5344CB8AC3E}">
        <p14:creationId xmlns:p14="http://schemas.microsoft.com/office/powerpoint/2010/main" xmlns="" val="3339097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標楷體" panose="03000509000000000000" pitchFamily="65" charset="-120"/>
                <a:ea typeface="標楷體" panose="03000509000000000000" pitchFamily="65" charset="-120"/>
              </a:rPr>
              <a:t>噪音與震動：各類車種機具產生的噪音會降低動物之聽力，妨礙動物間聲音的交流，並造成環境壓力。</a:t>
            </a:r>
            <a:endParaRPr lang="en-US" altLang="zh-TW" sz="1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22</a:t>
            </a:fld>
            <a:endParaRPr lang="zh-TW" altLang="en-US"/>
          </a:p>
        </p:txBody>
      </p:sp>
    </p:spTree>
    <p:extLst>
      <p:ext uri="{BB962C8B-B14F-4D97-AF65-F5344CB8AC3E}">
        <p14:creationId xmlns:p14="http://schemas.microsoft.com/office/powerpoint/2010/main" xmlns="" val="134533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標楷體" panose="03000509000000000000" pitchFamily="65" charset="-120"/>
                <a:ea typeface="標楷體" panose="03000509000000000000" pitchFamily="65" charset="-120"/>
              </a:rPr>
              <a:t>城鎮化與接近效應：建築與設施的出現影響生物生存空間與品質，常從城市邊緣擴張，但建築的建造需較高成本、較長時間。</a:t>
            </a:r>
            <a:endParaRPr lang="en-US" altLang="zh-TW" sz="1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23</a:t>
            </a:fld>
            <a:endParaRPr lang="zh-TW" altLang="en-US"/>
          </a:p>
        </p:txBody>
      </p:sp>
    </p:spTree>
    <p:extLst>
      <p:ext uri="{BB962C8B-B14F-4D97-AF65-F5344CB8AC3E}">
        <p14:creationId xmlns:p14="http://schemas.microsoft.com/office/powerpoint/2010/main" xmlns="" val="2005327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lumMod val="95000"/>
                    <a:lumOff val="5000"/>
                  </a:schemeClr>
                </a:solidFill>
                <a:latin typeface="標楷體" panose="03000509000000000000" pitchFamily="65" charset="-120"/>
                <a:ea typeface="標楷體" panose="03000509000000000000" pitchFamily="65" charset="-120"/>
              </a:rPr>
              <a:t>棲地完整度：棲地切割效應對於此類對特定棲地環境依賴性高的物種有影響。</a:t>
            </a:r>
            <a:endParaRPr lang="zh-TW" altLang="en-US" sz="11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24</a:t>
            </a:fld>
            <a:endParaRPr lang="zh-TW" altLang="en-US"/>
          </a:p>
        </p:txBody>
      </p:sp>
    </p:spTree>
    <p:extLst>
      <p:ext uri="{BB962C8B-B14F-4D97-AF65-F5344CB8AC3E}">
        <p14:creationId xmlns:p14="http://schemas.microsoft.com/office/powerpoint/2010/main" xmlns="" val="1428379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lumMod val="95000"/>
                    <a:lumOff val="5000"/>
                  </a:schemeClr>
                </a:solidFill>
                <a:latin typeface="標楷體" panose="03000509000000000000" pitchFamily="65" charset="-120"/>
                <a:ea typeface="標楷體" panose="03000509000000000000" pitchFamily="65" charset="-120"/>
              </a:rPr>
              <a:t>光害：照明設備與車燈影響生物生活規律與活動、辨位、交流能力，並會因其心理而使其各類行為產生變化。</a:t>
            </a:r>
            <a:endParaRPr lang="zh-TW" altLang="en-US" sz="11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25</a:t>
            </a:fld>
            <a:endParaRPr lang="zh-TW" altLang="en-US"/>
          </a:p>
        </p:txBody>
      </p:sp>
    </p:spTree>
    <p:extLst>
      <p:ext uri="{BB962C8B-B14F-4D97-AF65-F5344CB8AC3E}">
        <p14:creationId xmlns:p14="http://schemas.microsoft.com/office/powerpoint/2010/main" xmlns="" val="2689995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lumMod val="95000"/>
                    <a:lumOff val="5000"/>
                  </a:schemeClr>
                </a:solidFill>
                <a:latin typeface="標楷體" panose="03000509000000000000" pitchFamily="65" charset="-120"/>
                <a:ea typeface="標楷體" panose="03000509000000000000" pitchFamily="65" charset="-120"/>
              </a:rPr>
              <a:t>外來種：外來物種所造成的寄生、競爭、掠食等變化使得生物鏈變動的可能性增加。</a:t>
            </a:r>
            <a:endParaRPr lang="zh-TW" altLang="en-US" sz="11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26</a:t>
            </a:fld>
            <a:endParaRPr lang="zh-TW" altLang="en-US"/>
          </a:p>
        </p:txBody>
      </p:sp>
    </p:spTree>
    <p:extLst>
      <p:ext uri="{BB962C8B-B14F-4D97-AF65-F5344CB8AC3E}">
        <p14:creationId xmlns:p14="http://schemas.microsoft.com/office/powerpoint/2010/main" xmlns="" val="4269776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lumMod val="95000"/>
                    <a:lumOff val="5000"/>
                  </a:schemeClr>
                </a:solidFill>
                <a:latin typeface="標楷體" panose="03000509000000000000" pitchFamily="65" charset="-120"/>
                <a:ea typeface="標楷體" panose="03000509000000000000" pitchFamily="65" charset="-120"/>
              </a:rPr>
              <a:t>氣流：氣流變化使蛙類生存所需的濕度、溫度、植物的分布與空氣中微粒的散播改變。</a:t>
            </a:r>
            <a:endParaRPr lang="zh-TW" altLang="en-US" sz="11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27</a:t>
            </a:fld>
            <a:endParaRPr lang="zh-TW" altLang="en-US"/>
          </a:p>
        </p:txBody>
      </p:sp>
    </p:spTree>
    <p:extLst>
      <p:ext uri="{BB962C8B-B14F-4D97-AF65-F5344CB8AC3E}">
        <p14:creationId xmlns:p14="http://schemas.microsoft.com/office/powerpoint/2010/main" xmlns="" val="1895101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latin typeface="標楷體" panose="03000509000000000000" pitchFamily="65" charset="-120"/>
                <a:ea typeface="標楷體" panose="03000509000000000000" pitchFamily="65" charset="-120"/>
              </a:rPr>
              <a:t> </a:t>
            </a:r>
            <a:r>
              <a:rPr lang="zh-TW" altLang="en-US" sz="1200" dirty="0">
                <a:solidFill>
                  <a:schemeClr val="tx1">
                    <a:lumMod val="95000"/>
                    <a:lumOff val="5000"/>
                  </a:schemeClr>
                </a:solidFill>
                <a:latin typeface="標楷體" panose="03000509000000000000" pitchFamily="65" charset="-120"/>
                <a:ea typeface="標楷體" panose="03000509000000000000" pitchFamily="65" charset="-120"/>
              </a:rPr>
              <a:t>道路輾斃：車輛往返讓欲跨越經道路分割之兩地的動物在移動中提高死亡率，進而使動物無法穿越而造成棲地破碎化，降低其族群數量。</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28</a:t>
            </a:fld>
            <a:endParaRPr lang="zh-TW" altLang="en-US"/>
          </a:p>
        </p:txBody>
      </p:sp>
    </p:spTree>
    <p:extLst>
      <p:ext uri="{BB962C8B-B14F-4D97-AF65-F5344CB8AC3E}">
        <p14:creationId xmlns:p14="http://schemas.microsoft.com/office/powerpoint/2010/main" xmlns="" val="410450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標楷體" panose="03000509000000000000" pitchFamily="65" charset="-120"/>
                <a:ea typeface="標楷體" panose="03000509000000000000" pitchFamily="65" charset="-120"/>
              </a:rPr>
              <a:t>影響程度：劇烈</a:t>
            </a:r>
            <a:r>
              <a:rPr lang="en-US" altLang="zh-TW" dirty="0">
                <a:latin typeface="標楷體" panose="03000509000000000000" pitchFamily="65" charset="-120"/>
                <a:ea typeface="標楷體" panose="03000509000000000000" pitchFamily="65" charset="-120"/>
              </a:rPr>
              <a:t>=50,</a:t>
            </a:r>
            <a:r>
              <a:rPr lang="zh-TW" altLang="en-US" dirty="0">
                <a:latin typeface="標楷體" panose="03000509000000000000" pitchFamily="65" charset="-120"/>
                <a:ea typeface="標楷體" panose="03000509000000000000" pitchFamily="65" charset="-120"/>
              </a:rPr>
              <a:t>大</a:t>
            </a:r>
            <a:r>
              <a:rPr lang="en-US" altLang="zh-TW" dirty="0">
                <a:latin typeface="標楷體" panose="03000509000000000000" pitchFamily="65" charset="-120"/>
                <a:ea typeface="標楷體" panose="03000509000000000000" pitchFamily="65" charset="-120"/>
              </a:rPr>
              <a:t>=40,</a:t>
            </a:r>
            <a:r>
              <a:rPr lang="zh-TW" altLang="en-US" dirty="0">
                <a:latin typeface="標楷體" panose="03000509000000000000" pitchFamily="65" charset="-120"/>
                <a:ea typeface="標楷體" panose="03000509000000000000" pitchFamily="65" charset="-120"/>
              </a:rPr>
              <a:t>中</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小</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極小</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影響範圍</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30</a:t>
            </a:fld>
            <a:endParaRPr lang="zh-TW" altLang="en-US"/>
          </a:p>
        </p:txBody>
      </p:sp>
    </p:spTree>
    <p:extLst>
      <p:ext uri="{BB962C8B-B14F-4D97-AF65-F5344CB8AC3E}">
        <p14:creationId xmlns:p14="http://schemas.microsoft.com/office/powerpoint/2010/main" xmlns="" val="3882207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影響程度：劇烈</a:t>
            </a:r>
            <a:r>
              <a:rPr lang="en-US" altLang="zh-TW" dirty="0">
                <a:latin typeface="標楷體" panose="03000509000000000000" pitchFamily="65" charset="-120"/>
                <a:ea typeface="標楷體" panose="03000509000000000000" pitchFamily="65" charset="-120"/>
              </a:rPr>
              <a:t>=50,</a:t>
            </a:r>
            <a:r>
              <a:rPr lang="zh-TW" altLang="en-US" dirty="0">
                <a:latin typeface="標楷體" panose="03000509000000000000" pitchFamily="65" charset="-120"/>
                <a:ea typeface="標楷體" panose="03000509000000000000" pitchFamily="65" charset="-120"/>
              </a:rPr>
              <a:t>大</a:t>
            </a:r>
            <a:r>
              <a:rPr lang="en-US" altLang="zh-TW" dirty="0">
                <a:latin typeface="標楷體" panose="03000509000000000000" pitchFamily="65" charset="-120"/>
                <a:ea typeface="標楷體" panose="03000509000000000000" pitchFamily="65" charset="-120"/>
              </a:rPr>
              <a:t>=40,</a:t>
            </a:r>
            <a:r>
              <a:rPr lang="zh-TW" altLang="en-US" dirty="0">
                <a:latin typeface="標楷體" panose="03000509000000000000" pitchFamily="65" charset="-120"/>
                <a:ea typeface="標楷體" panose="03000509000000000000" pitchFamily="65" charset="-120"/>
              </a:rPr>
              <a:t>中</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小</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極小</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影響範圍</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31</a:t>
            </a:fld>
            <a:endParaRPr lang="zh-TW" altLang="en-US"/>
          </a:p>
        </p:txBody>
      </p:sp>
    </p:spTree>
    <p:extLst>
      <p:ext uri="{BB962C8B-B14F-4D97-AF65-F5344CB8AC3E}">
        <p14:creationId xmlns:p14="http://schemas.microsoft.com/office/powerpoint/2010/main" xmlns="" val="52281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itchFamily="65" charset="-120"/>
                <a:ea typeface="標楷體" pitchFamily="65" charset="-120"/>
              </a:rPr>
              <a:t>有天家人開車經過蘇花公路時</a:t>
            </a:r>
            <a:r>
              <a:rPr lang="zh-TW" altLang="en-US" b="1" dirty="0">
                <a:latin typeface="標楷體" pitchFamily="65" charset="-120"/>
                <a:ea typeface="標楷體" pitchFamily="65" charset="-120"/>
              </a:rPr>
              <a:t>看見一隻鮮紅色的青蛙躺在路上</a:t>
            </a:r>
            <a:r>
              <a:rPr lang="zh-TW" altLang="en-US" dirty="0">
                <a:latin typeface="標楷體" pitchFamily="65" charset="-120"/>
                <a:ea typeface="標楷體" pitchFamily="65" charset="-120"/>
              </a:rPr>
              <a:t>。就像是這一張。</a:t>
            </a:r>
            <a:endParaRPr lang="en-US" altLang="zh-TW" dirty="0">
              <a:latin typeface="+mn-lt"/>
              <a:ea typeface="+mn-ea"/>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3</a:t>
            </a:fld>
            <a:endParaRPr lang="zh-TW" altLang="en-US"/>
          </a:p>
        </p:txBody>
      </p:sp>
    </p:spTree>
    <p:extLst>
      <p:ext uri="{BB962C8B-B14F-4D97-AF65-F5344CB8AC3E}">
        <p14:creationId xmlns:p14="http://schemas.microsoft.com/office/powerpoint/2010/main" xmlns="" val="2109948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E</a:t>
            </a:r>
            <a:r>
              <a:rPr kumimoji="1" lang="en-US" altLang="zh-TW" sz="12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a:t>
            </a:r>
            <a:r>
              <a:rPr kumimoji="1" lang="zh-TW" altLang="en-US" sz="12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當年度以鳴叫計數法測得某種蛙類數量；</a:t>
            </a:r>
            <a:r>
              <a:rPr kumimoji="1" lang="en-US" altLang="zh-TW" sz="1200" b="1" i="0" u="none" strike="noStrike" cap="none" normalizeH="0" baseline="0" dirty="0" err="1">
                <a:ln>
                  <a:noFill/>
                </a:ln>
                <a:solidFill>
                  <a:srgbClr val="000000"/>
                </a:solidFill>
                <a:effectLst/>
                <a:latin typeface="標楷體" panose="03000509000000000000" pitchFamily="65" charset="-120"/>
                <a:ea typeface="標楷體" panose="03000509000000000000" pitchFamily="65" charset="-120"/>
                <a:cs typeface="Times New Roman" pitchFamily="18" charset="0"/>
              </a:rPr>
              <a:t>En</a:t>
            </a:r>
            <a:r>
              <a:rPr kumimoji="1" lang="en-US" altLang="zh-TW" sz="12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a:t>
            </a:r>
            <a:r>
              <a:rPr kumimoji="1" lang="zh-TW" altLang="en-US" sz="12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當年度的樣區數量；</a:t>
            </a:r>
            <a:r>
              <a:rPr kumimoji="1" lang="en-US" altLang="zh-TW" sz="1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I</a:t>
            </a:r>
            <a:r>
              <a:rPr kumimoji="1" lang="en-US" altLang="zh-TW" sz="12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a:t>
            </a:r>
            <a:r>
              <a:rPr kumimoji="1" lang="zh-TW" altLang="en-US" sz="12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過去某年以鳴叫計數法測得某種蛙類數量；</a:t>
            </a:r>
            <a:r>
              <a:rPr kumimoji="1" lang="en-US" altLang="zh-TW" sz="1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In</a:t>
            </a:r>
            <a:r>
              <a:rPr kumimoji="1" lang="en-US" altLang="zh-TW" sz="12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a:t>
            </a:r>
            <a:r>
              <a:rPr kumimoji="1" lang="zh-TW" altLang="en-US" sz="12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過去某年的樣區數量；</a:t>
            </a:r>
            <a:r>
              <a:rPr kumimoji="1" lang="en-US" altLang="zh-TW" sz="1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e</a:t>
            </a:r>
            <a:r>
              <a:rPr kumimoji="1" lang="en-US" altLang="zh-TW" sz="12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 =</a:t>
            </a:r>
            <a:r>
              <a:rPr kumimoji="1" lang="zh-TW" altLang="en-US" sz="12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當年度以目視遇測法測得某種蛙類數量；</a:t>
            </a:r>
            <a:r>
              <a:rPr kumimoji="1" lang="en-US" altLang="zh-TW" sz="1200" b="1" i="0" u="none" strike="noStrike" cap="none" normalizeH="0" baseline="0" dirty="0" err="1">
                <a:ln>
                  <a:noFill/>
                </a:ln>
                <a:solidFill>
                  <a:srgbClr val="000000"/>
                </a:solidFill>
                <a:effectLst/>
                <a:latin typeface="標楷體" panose="03000509000000000000" pitchFamily="65" charset="-120"/>
                <a:ea typeface="標楷體" panose="03000509000000000000" pitchFamily="65" charset="-120"/>
                <a:cs typeface="Times New Roman" pitchFamily="18" charset="0"/>
              </a:rPr>
              <a:t>i</a:t>
            </a:r>
            <a:r>
              <a:rPr kumimoji="1" lang="en-US" altLang="zh-TW" sz="12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a:t>
            </a:r>
            <a:r>
              <a:rPr kumimoji="1" lang="zh-TW" altLang="en-US" sz="12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過去某年以目視遇測法測得某種蛙類數量</a:t>
            </a:r>
            <a:r>
              <a:rPr kumimoji="1" lang="en-US" altLang="zh-TW" sz="1400" dirty="0">
                <a:solidFill>
                  <a:srgbClr val="000000"/>
                </a:solidFill>
                <a:latin typeface="標楷體" panose="03000509000000000000" pitchFamily="65" charset="-120"/>
                <a:ea typeface="標楷體" panose="03000509000000000000" pitchFamily="65" charset="-120"/>
                <a:cs typeface="Times New Roman" pitchFamily="18" charset="0"/>
              </a:rPr>
              <a:t>(</a:t>
            </a:r>
            <a:r>
              <a:rPr kumimoji="1" lang="zh-TW" altLang="en-US" sz="1400" dirty="0">
                <a:solidFill>
                  <a:srgbClr val="000000"/>
                </a:solidFill>
                <a:latin typeface="標楷體" panose="03000509000000000000" pitchFamily="65" charset="-120"/>
                <a:ea typeface="標楷體" panose="03000509000000000000" pitchFamily="65" charset="-120"/>
                <a:cs typeface="Times New Roman" pitchFamily="18" charset="0"/>
              </a:rPr>
              <a:t> 設</a:t>
            </a:r>
            <a:r>
              <a:rPr kumimoji="1" lang="en-US" altLang="zh-TW" sz="1400" dirty="0">
                <a:solidFill>
                  <a:srgbClr val="000000"/>
                </a:solidFill>
                <a:latin typeface="標楷體" panose="03000509000000000000" pitchFamily="65" charset="-120"/>
                <a:ea typeface="標楷體" panose="03000509000000000000" pitchFamily="65" charset="-120"/>
                <a:cs typeface="Times New Roman" pitchFamily="18" charset="0"/>
              </a:rPr>
              <a:t>95%</a:t>
            </a:r>
            <a:r>
              <a:rPr kumimoji="1" lang="zh-TW" altLang="en-US" sz="1400" dirty="0">
                <a:solidFill>
                  <a:srgbClr val="000000"/>
                </a:solidFill>
                <a:latin typeface="標楷體" panose="03000509000000000000" pitchFamily="65" charset="-120"/>
                <a:ea typeface="標楷體" panose="03000509000000000000" pitchFamily="65" charset="-120"/>
                <a:cs typeface="Times New Roman" pitchFamily="18" charset="0"/>
              </a:rPr>
              <a:t>為信賴區間 </a:t>
            </a:r>
            <a:r>
              <a:rPr kumimoji="1" lang="en-US" altLang="zh-TW" sz="1400" dirty="0">
                <a:solidFill>
                  <a:srgbClr val="000000"/>
                </a:solidFill>
                <a:latin typeface="標楷體" panose="03000509000000000000" pitchFamily="65" charset="-120"/>
                <a:ea typeface="標楷體" panose="03000509000000000000" pitchFamily="65" charset="-120"/>
                <a:cs typeface="Times New Roman" pitchFamily="18" charset="0"/>
              </a:rPr>
              <a:t>)</a:t>
            </a:r>
            <a:endParaRPr kumimoji="1" lang="zh-TW" altLang="en-US" sz="1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pitchFamily="18" charset="-120"/>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32</a:t>
            </a:fld>
            <a:endParaRPr lang="zh-TW" altLang="en-US"/>
          </a:p>
        </p:txBody>
      </p:sp>
    </p:spTree>
    <p:extLst>
      <p:ext uri="{BB962C8B-B14F-4D97-AF65-F5344CB8AC3E}">
        <p14:creationId xmlns:p14="http://schemas.microsoft.com/office/powerpoint/2010/main" xmlns="" val="1067635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本研究發現蘇花改善工程對生態環境</a:t>
            </a:r>
            <a:r>
              <a:rPr lang="en-US" altLang="zh-TW" dirty="0"/>
              <a:t>(</a:t>
            </a:r>
            <a:r>
              <a:rPr lang="zh-TW" altLang="en-US" dirty="0"/>
              <a:t>尤其是蛙類</a:t>
            </a:r>
            <a:r>
              <a:rPr lang="en-US" altLang="zh-TW" dirty="0"/>
              <a:t>)</a:t>
            </a:r>
            <a:r>
              <a:rPr lang="zh-TW" altLang="en-US" dirty="0"/>
              <a:t>有很大的負面影響。</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34</a:t>
            </a:fld>
            <a:endParaRPr lang="zh-TW" altLang="en-US"/>
          </a:p>
        </p:txBody>
      </p:sp>
    </p:spTree>
    <p:extLst>
      <p:ext uri="{BB962C8B-B14F-4D97-AF65-F5344CB8AC3E}">
        <p14:creationId xmlns:p14="http://schemas.microsoft.com/office/powerpoint/2010/main" xmlns="" val="3682869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大致找出九項影響因素，其中許多因素是連動或相互制衡的，其餘的因素或許因影響甚少或因藉由多層連動關係才影響至蛙類的。</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35</a:t>
            </a:fld>
            <a:endParaRPr lang="zh-TW" altLang="en-US"/>
          </a:p>
        </p:txBody>
      </p:sp>
    </p:spTree>
    <p:extLst>
      <p:ext uri="{BB962C8B-B14F-4D97-AF65-F5344CB8AC3E}">
        <p14:creationId xmlns:p14="http://schemas.microsoft.com/office/powerpoint/2010/main" xmlns="" val="1576305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en-US" dirty="0"/>
              <a:t>建議未來蘇花改善工程注意施工工法和生物保護措施。</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37</a:t>
            </a:fld>
            <a:endParaRPr lang="zh-TW" altLang="en-US"/>
          </a:p>
        </p:txBody>
      </p:sp>
    </p:spTree>
    <p:extLst>
      <p:ext uri="{BB962C8B-B14F-4D97-AF65-F5344CB8AC3E}">
        <p14:creationId xmlns:p14="http://schemas.microsoft.com/office/powerpoint/2010/main" xmlns="" val="2439332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en-US" dirty="0"/>
              <a:t>建議未來蘇花改善工程注意施工工法和生物保護措施。</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38</a:t>
            </a:fld>
            <a:endParaRPr lang="zh-TW" altLang="en-US"/>
          </a:p>
        </p:txBody>
      </p:sp>
    </p:spTree>
    <p:extLst>
      <p:ext uri="{BB962C8B-B14F-4D97-AF65-F5344CB8AC3E}">
        <p14:creationId xmlns:p14="http://schemas.microsoft.com/office/powerpoint/2010/main" xmlns="" val="2000110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en-US" dirty="0"/>
              <a:t>建議未來蘇花改善工程從地質環境方面的改善著手，並選擇迴避重要棲地、選用對環境影響較小的工法。</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39</a:t>
            </a:fld>
            <a:endParaRPr lang="zh-TW" altLang="en-US"/>
          </a:p>
        </p:txBody>
      </p:sp>
    </p:spTree>
    <p:extLst>
      <p:ext uri="{BB962C8B-B14F-4D97-AF65-F5344CB8AC3E}">
        <p14:creationId xmlns:p14="http://schemas.microsoft.com/office/powerpoint/2010/main" xmlns="" val="1107787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en-US" dirty="0"/>
              <a:t>建議未來蘇花改善工程從地質環境方面的改善著手，並選擇迴避重要棲地、選用對環境影響較小的工法。</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40</a:t>
            </a:fld>
            <a:endParaRPr lang="zh-TW" altLang="en-US"/>
          </a:p>
        </p:txBody>
      </p:sp>
    </p:spTree>
    <p:extLst>
      <p:ext uri="{BB962C8B-B14F-4D97-AF65-F5344CB8AC3E}">
        <p14:creationId xmlns:p14="http://schemas.microsoft.com/office/powerpoint/2010/main" xmlns="" val="177362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itchFamily="65" charset="-120"/>
                <a:ea typeface="標楷體" pitchFamily="65" charset="-120"/>
              </a:rPr>
              <a:t>所以，我們想起最近新聞上鬧哄哄的蘇花改，到底會不會對沿路的生態造成影響呢？他影響的方面、影響的程度又是怎麼樣呢？</a:t>
            </a:r>
            <a:endParaRPr lang="en-US" altLang="zh-TW" dirty="0">
              <a:latin typeface="+mn-lt"/>
              <a:ea typeface="+mn-ea"/>
            </a:endParaRP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5</a:t>
            </a:fld>
            <a:endParaRPr lang="zh-TW" altLang="en-US"/>
          </a:p>
        </p:txBody>
      </p:sp>
    </p:spTree>
    <p:extLst>
      <p:ext uri="{BB962C8B-B14F-4D97-AF65-F5344CB8AC3E}">
        <p14:creationId xmlns:p14="http://schemas.microsoft.com/office/powerpoint/2010/main" xmlns="" val="2109948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itchFamily="65" charset="-120"/>
                <a:ea typeface="標楷體" pitchFamily="65" charset="-120"/>
              </a:rPr>
              <a:t>就這樣，我們就開始研究蘇花改造成的棲地破壞。</a:t>
            </a:r>
            <a:r>
              <a:rPr lang="zh-TW" altLang="en-US" b="1" dirty="0">
                <a:latin typeface="標楷體" pitchFamily="65" charset="-120"/>
                <a:ea typeface="標楷體" pitchFamily="65" charset="-120"/>
              </a:rPr>
              <a:t>我們又發現兩棲類對環境變化非常敏感，棲地破壞的威脅很大，</a:t>
            </a:r>
            <a:endParaRPr lang="en-US" altLang="zh-TW" b="1" dirty="0">
              <a:latin typeface="標楷體" pitchFamily="65" charset="-120"/>
              <a:ea typeface="標楷體"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a:latin typeface="標楷體" pitchFamily="65" charset="-120"/>
                <a:ea typeface="標楷體" pitchFamily="65" charset="-120"/>
              </a:rPr>
              <a:t>因此我們把它作為主要研究對象，也是環境汙染的指標生物之一。</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6</a:t>
            </a:fld>
            <a:endParaRPr lang="zh-TW" altLang="en-US"/>
          </a:p>
        </p:txBody>
      </p:sp>
    </p:spTree>
    <p:extLst>
      <p:ext uri="{BB962C8B-B14F-4D97-AF65-F5344CB8AC3E}">
        <p14:creationId xmlns:p14="http://schemas.microsoft.com/office/powerpoint/2010/main" xmlns="" val="368171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接下來我來介紹一下這個研究的內容架構。</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7</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我們</a:t>
            </a:r>
            <a:r>
              <a:rPr lang="zh-TW" altLang="en-US" b="1" dirty="0"/>
              <a:t>先整理蘇花改相關的資訊和指標生物的資料，然後再討分析蛙類易受環境影響的程度，歸納影響的因素與程度。</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8</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再來，我們研究的目的是</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9</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b="1" dirty="0"/>
              <a:t>整理蘇花改沿線兩棲類的分布狀況，然後在推論他們數量的變化趨勢。</a:t>
            </a:r>
            <a:endParaRPr lang="en-US" altLang="zh-TW" b="1" dirty="0"/>
          </a:p>
          <a:p>
            <a:r>
              <a:rPr lang="zh-TW" altLang="en-US" b="1" dirty="0"/>
              <a:t>歸納造成兩棲類數量變化的因素以及分析蘇花改造成環境的影響和程度。</a:t>
            </a:r>
          </a:p>
        </p:txBody>
      </p:sp>
      <p:sp>
        <p:nvSpPr>
          <p:cNvPr id="4" name="投影片編號版面配置區 3"/>
          <p:cNvSpPr>
            <a:spLocks noGrp="1"/>
          </p:cNvSpPr>
          <p:nvPr>
            <p:ph type="sldNum" sz="quarter" idx="10"/>
          </p:nvPr>
        </p:nvSpPr>
        <p:spPr/>
        <p:txBody>
          <a:bodyPr/>
          <a:lstStyle/>
          <a:p>
            <a:fld id="{CCE637B8-ACC2-449A-9D02-1ECA17996775}" type="slidenum">
              <a:rPr lang="zh-TW" altLang="en-US" smtClean="0"/>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FB151AA5-DB19-4FC3-8284-960CDF1EE5CA}" type="datetimeFigureOut">
              <a:rPr lang="zh-TW" altLang="en-US" smtClean="0"/>
              <a:pPr/>
              <a:t>2016/11/2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C10BF42-A311-4E50-A765-A0A5722DD5CB}" type="slidenum">
              <a:rPr lang="zh-TW" altLang="en-US" smtClean="0"/>
              <a:pPr/>
              <a:t>‹#›</a:t>
            </a:fld>
            <a:endParaRPr lang="zh-TW" altLang="en-US"/>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B151AA5-DB19-4FC3-8284-960CDF1EE5CA}" type="datetimeFigureOut">
              <a:rPr lang="zh-TW" altLang="en-US" smtClean="0"/>
              <a:pPr/>
              <a:t>2016/11/2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C10BF42-A311-4E50-A765-A0A5722DD5CB}" type="slidenum">
              <a:rPr lang="zh-TW" altLang="en-US" smtClean="0"/>
              <a:pPr/>
              <a:t>‹#›</a:t>
            </a:fld>
            <a:endParaRPr lang="zh-TW" altLang="en-US"/>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B151AA5-DB19-4FC3-8284-960CDF1EE5CA}" type="datetimeFigureOut">
              <a:rPr lang="zh-TW" altLang="en-US" smtClean="0"/>
              <a:pPr/>
              <a:t>2016/11/2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C10BF42-A311-4E50-A765-A0A5722DD5CB}" type="slidenum">
              <a:rPr lang="zh-TW" altLang="en-US" smtClean="0"/>
              <a:pPr/>
              <a:t>‹#›</a:t>
            </a:fld>
            <a:endParaRPr lang="zh-TW" altLang="en-US"/>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B151AA5-DB19-4FC3-8284-960CDF1EE5CA}" type="datetimeFigureOut">
              <a:rPr lang="zh-TW" altLang="en-US" smtClean="0"/>
              <a:pPr/>
              <a:t>2016/11/2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C10BF42-A311-4E50-A765-A0A5722DD5CB}" type="slidenum">
              <a:rPr lang="zh-TW" altLang="en-US" smtClean="0"/>
              <a:pPr/>
              <a:t>‹#›</a:t>
            </a:fld>
            <a:endParaRPr lang="zh-TW" altLang="en-US"/>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FB151AA5-DB19-4FC3-8284-960CDF1EE5CA}" type="datetimeFigureOut">
              <a:rPr lang="zh-TW" altLang="en-US" smtClean="0"/>
              <a:pPr/>
              <a:t>2016/11/2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C10BF42-A311-4E50-A765-A0A5722DD5CB}" type="slidenum">
              <a:rPr lang="zh-TW" altLang="en-US" smtClean="0"/>
              <a:pPr/>
              <a:t>‹#›</a:t>
            </a:fld>
            <a:endParaRPr lang="zh-TW" altLang="en-US"/>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FB151AA5-DB19-4FC3-8284-960CDF1EE5CA}" type="datetimeFigureOut">
              <a:rPr lang="zh-TW" altLang="en-US" smtClean="0"/>
              <a:pPr/>
              <a:t>2016/11/2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C10BF42-A311-4E50-A765-A0A5722DD5CB}" type="slidenum">
              <a:rPr lang="zh-TW" altLang="en-US" smtClean="0"/>
              <a:pPr/>
              <a:t>‹#›</a:t>
            </a:fld>
            <a:endParaRPr lang="zh-TW" altLang="en-US"/>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FB151AA5-DB19-4FC3-8284-960CDF1EE5CA}" type="datetimeFigureOut">
              <a:rPr lang="zh-TW" altLang="en-US" smtClean="0"/>
              <a:pPr/>
              <a:t>2016/11/2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C10BF42-A311-4E50-A765-A0A5722DD5CB}" type="slidenum">
              <a:rPr lang="zh-TW" altLang="en-US" smtClean="0"/>
              <a:pPr/>
              <a:t>‹#›</a:t>
            </a:fld>
            <a:endParaRPr lang="zh-TW" altLang="en-US"/>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FB151AA5-DB19-4FC3-8284-960CDF1EE5CA}" type="datetimeFigureOut">
              <a:rPr lang="zh-TW" altLang="en-US" smtClean="0"/>
              <a:pPr/>
              <a:t>2016/11/2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C10BF42-A311-4E50-A765-A0A5722DD5CB}" type="slidenum">
              <a:rPr lang="zh-TW" altLang="en-US" smtClean="0"/>
              <a:pPr/>
              <a:t>‹#›</a:t>
            </a:fld>
            <a:endParaRPr lang="zh-TW" altLang="en-US"/>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B151AA5-DB19-4FC3-8284-960CDF1EE5CA}" type="datetimeFigureOut">
              <a:rPr lang="zh-TW" altLang="en-US" smtClean="0"/>
              <a:pPr/>
              <a:t>2016/11/2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C10BF42-A311-4E50-A765-A0A5722DD5CB}" type="slidenum">
              <a:rPr lang="zh-TW" altLang="en-US" smtClean="0"/>
              <a:pPr/>
              <a:t>‹#›</a:t>
            </a:fld>
            <a:endParaRPr lang="zh-TW" altLang="en-US"/>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B151AA5-DB19-4FC3-8284-960CDF1EE5CA}" type="datetimeFigureOut">
              <a:rPr lang="zh-TW" altLang="en-US" smtClean="0"/>
              <a:pPr/>
              <a:t>2016/11/2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C10BF42-A311-4E50-A765-A0A5722DD5CB}" type="slidenum">
              <a:rPr lang="zh-TW" altLang="en-US" smtClean="0"/>
              <a:pPr/>
              <a:t>‹#›</a:t>
            </a:fld>
            <a:endParaRPr lang="zh-TW" altLang="en-US"/>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B151AA5-DB19-4FC3-8284-960CDF1EE5CA}" type="datetimeFigureOut">
              <a:rPr lang="zh-TW" altLang="en-US" smtClean="0"/>
              <a:pPr/>
              <a:t>2016/11/2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C10BF42-A311-4E50-A765-A0A5722DD5CB}" type="slidenum">
              <a:rPr lang="zh-TW" altLang="en-US" smtClean="0"/>
              <a:pPr/>
              <a:t>‹#›</a:t>
            </a:fld>
            <a:endParaRPr lang="zh-TW" altLang="en-US"/>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35000"/>
            <a:lum/>
            <a:extLst>
              <a:ext uri="{BEBA8EAE-BF5A-486C-A8C5-ECC9F3942E4B}">
                <a14:imgProps xmlns:a14="http://schemas.microsoft.com/office/drawing/2010/main" xmlns="">
                  <a14:imgLayer r:embed="rId14">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51AA5-DB19-4FC3-8284-960CDF1EE5CA}" type="datetimeFigureOut">
              <a:rPr lang="zh-TW" altLang="en-US" smtClean="0"/>
              <a:pPr/>
              <a:t>2016/11/2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0BF42-A311-4E50-A765-A0A5722DD5C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iucnredlist.org/details/full/58803/0" TargetMode="External"/><Relationship Id="rId3" Type="http://schemas.openxmlformats.org/officeDocument/2006/relationships/hyperlink" Target="http://metadata.froghome.org/page.php?namecode=380046" TargetMode="External"/><Relationship Id="rId7" Type="http://schemas.openxmlformats.org/officeDocument/2006/relationships/hyperlink" Target="http://www.iucnredlist.org/details/full/58275/0" TargetMode="External"/><Relationship Id="rId2" Type="http://schemas.openxmlformats.org/officeDocument/2006/relationships/hyperlink" Target="http://metadata.froghome.org/page.php?namecode=380034" TargetMode="External"/><Relationship Id="rId1" Type="http://schemas.openxmlformats.org/officeDocument/2006/relationships/slideLayout" Target="../slideLayouts/slideLayout2.xml"/><Relationship Id="rId6" Type="http://schemas.openxmlformats.org/officeDocument/2006/relationships/hyperlink" Target="http://www.iucnredlist.org/details/58783/0" TargetMode="External"/><Relationship Id="rId5" Type="http://schemas.openxmlformats.org/officeDocument/2006/relationships/hyperlink" Target="http://suhua.thb.gov.tw/SubPages/%E6%B0%B4%E5%9C%9F%E4%BF%9D%E6%8C%81%E5%B7%A5%E4%BD%9C_W.html" TargetMode="External"/><Relationship Id="rId4" Type="http://schemas.openxmlformats.org/officeDocument/2006/relationships/hyperlink" Target="https://zh.wikipedia.org/wiki/%E6%97%A5%E6%9C%AC%E6%A8%B9%E8%9B%99" TargetMode="External"/><Relationship Id="rId9" Type="http://schemas.openxmlformats.org/officeDocument/2006/relationships/hyperlink" Target="http://www.savethefrogs.com/threats/" TargetMode="Externa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35000"/>
            <a:lum/>
            <a:extLst>
              <a:ext uri="{BEBA8EAE-BF5A-486C-A8C5-ECC9F3942E4B}">
                <a14:imgProps xmlns:a14="http://schemas.microsoft.com/office/drawing/2010/main" xmlns="">
                  <a14:imgLayer r:embed="rId4">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67544" y="571480"/>
            <a:ext cx="8143932" cy="1470025"/>
          </a:xfrm>
        </p:spPr>
        <p:txBody>
          <a:bodyPr>
            <a:normAutofit fontScale="90000"/>
          </a:bodyPr>
          <a:lstStyle/>
          <a:p>
            <a:r>
              <a:rPr lang="zh-TW" altLang="en-US" b="1" dirty="0"/>
              <a:t/>
            </a:r>
            <a:br>
              <a:rPr lang="zh-TW" altLang="en-US" b="1" dirty="0"/>
            </a:br>
            <a:r>
              <a:rPr lang="zh-TW" altLang="en-US" b="1" dirty="0"/>
              <a:t> </a:t>
            </a:r>
            <a:r>
              <a:rPr lang="zh-TW" altLang="en-US" sz="4200" b="1" dirty="0">
                <a:latin typeface="標楷體" pitchFamily="65" charset="-120"/>
                <a:ea typeface="標楷體" pitchFamily="65" charset="-120"/>
              </a:rPr>
              <a:t>蘇花改善工程對生態環境影響之研究</a:t>
            </a:r>
            <a:r>
              <a:rPr lang="en-US" altLang="zh-TW" sz="4000" b="1" dirty="0">
                <a:latin typeface="標楷體" pitchFamily="65" charset="-120"/>
                <a:ea typeface="標楷體" pitchFamily="65" charset="-120"/>
              </a:rPr>
              <a:t/>
            </a:r>
            <a:br>
              <a:rPr lang="en-US" altLang="zh-TW" sz="4000" b="1" dirty="0">
                <a:latin typeface="標楷體" pitchFamily="65" charset="-120"/>
                <a:ea typeface="標楷體" pitchFamily="65" charset="-120"/>
              </a:rPr>
            </a:b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以澤蛙、面天樹蛙、日本樹蛙為例 </a:t>
            </a:r>
          </a:p>
        </p:txBody>
      </p:sp>
      <p:sp>
        <p:nvSpPr>
          <p:cNvPr id="3" name="副標題 2"/>
          <p:cNvSpPr>
            <a:spLocks noGrp="1"/>
          </p:cNvSpPr>
          <p:nvPr>
            <p:ph type="subTitle" idx="1"/>
          </p:nvPr>
        </p:nvSpPr>
        <p:spPr>
          <a:xfrm>
            <a:off x="1000100" y="5072074"/>
            <a:ext cx="6715172" cy="1071570"/>
          </a:xfrm>
        </p:spPr>
        <p:txBody>
          <a:bodyPr>
            <a:noAutofit/>
          </a:bodyPr>
          <a:lstStyle/>
          <a:p>
            <a:pPr lvl="1"/>
            <a:r>
              <a:rPr lang="zh-TW" altLang="en-US" dirty="0">
                <a:solidFill>
                  <a:schemeClr val="tx1"/>
                </a:solidFill>
                <a:latin typeface="標楷體" pitchFamily="65" charset="-120"/>
                <a:ea typeface="標楷體" pitchFamily="65" charset="-120"/>
              </a:rPr>
              <a:t>國風國中蘇花蛙人隊：鄧崑巖、張竣程</a:t>
            </a:r>
            <a:endParaRPr lang="en-US" altLang="zh-TW" dirty="0">
              <a:solidFill>
                <a:schemeClr val="tx1"/>
              </a:solidFill>
              <a:latin typeface="標楷體" pitchFamily="65" charset="-120"/>
              <a:ea typeface="標楷體" pitchFamily="65" charset="-120"/>
            </a:endParaRPr>
          </a:p>
          <a:p>
            <a:pPr lvl="1"/>
            <a:r>
              <a:rPr lang="zh-TW" altLang="en-US" dirty="0">
                <a:solidFill>
                  <a:schemeClr val="tx1"/>
                </a:solidFill>
                <a:latin typeface="標楷體" pitchFamily="65" charset="-120"/>
                <a:ea typeface="標楷體" pitchFamily="65" charset="-120"/>
              </a:rPr>
              <a:t>指導老師：施宜廷</a:t>
            </a:r>
          </a:p>
        </p:txBody>
      </p:sp>
      <p:pic>
        <p:nvPicPr>
          <p:cNvPr id="4" name="圖片 3"/>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51272" y="2643182"/>
            <a:ext cx="2325927" cy="1830220"/>
          </a:xfrm>
          <a:prstGeom prst="ellipse">
            <a:avLst/>
          </a:prstGeom>
          <a:ln>
            <a:noFill/>
          </a:ln>
          <a:effectLst>
            <a:softEdge rad="112500"/>
          </a:effectLst>
        </p:spPr>
      </p:pic>
      <p:pic>
        <p:nvPicPr>
          <p:cNvPr id="7" name="圖片 6"/>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3354336" y="2676724"/>
            <a:ext cx="2375886" cy="1796678"/>
          </a:xfrm>
          <a:prstGeom prst="ellipse">
            <a:avLst/>
          </a:prstGeom>
          <a:ln>
            <a:noFill/>
          </a:ln>
          <a:effectLst>
            <a:softEdge rad="112500"/>
          </a:effectLst>
        </p:spPr>
      </p:pic>
      <p:pic>
        <p:nvPicPr>
          <p:cNvPr id="8" name="圖片 7"/>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6007360" y="2673202"/>
            <a:ext cx="2381064" cy="1793930"/>
          </a:xfrm>
          <a:prstGeom prst="ellipse">
            <a:avLst/>
          </a:prstGeom>
          <a:ln>
            <a:noFill/>
          </a:ln>
          <a:effectLst>
            <a:softEdge rad="112500"/>
          </a:effec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字方塊 4"/>
          <p:cNvSpPr txBox="1"/>
          <p:nvPr/>
        </p:nvSpPr>
        <p:spPr>
          <a:xfrm>
            <a:off x="428596" y="908720"/>
            <a:ext cx="8358246" cy="2185214"/>
          </a:xfrm>
          <a:prstGeom prst="rect">
            <a:avLst/>
          </a:prstGeom>
          <a:noFill/>
        </p:spPr>
        <p:txBody>
          <a:bodyPr wrap="square" rtlCol="0">
            <a:spAutoFit/>
          </a:bodyPr>
          <a:lstStyle/>
          <a:p>
            <a:r>
              <a:rPr lang="en-US" altLang="zh-TW" sz="3600" dirty="0">
                <a:latin typeface="標楷體" pitchFamily="65" charset="-120"/>
                <a:ea typeface="標楷體" pitchFamily="65" charset="-120"/>
              </a:rPr>
              <a:t>1.</a:t>
            </a:r>
            <a:r>
              <a:rPr lang="zh-TW" altLang="en-US" sz="3600" dirty="0">
                <a:latin typeface="標楷體" pitchFamily="65" charset="-120"/>
                <a:ea typeface="標楷體" pitchFamily="65" charset="-120"/>
              </a:rPr>
              <a:t>整理蘇花改沿線兩棲類</a:t>
            </a:r>
            <a:r>
              <a:rPr lang="zh-TW" altLang="en-US" sz="4400" b="1" dirty="0">
                <a:effectLst>
                  <a:outerShdw blurRad="38100" dist="38100" dir="2700000" algn="tl">
                    <a:srgbClr val="000000">
                      <a:alpha val="43137"/>
                    </a:srgbClr>
                  </a:outerShdw>
                </a:effectLst>
                <a:latin typeface="標楷體" pitchFamily="65" charset="-120"/>
                <a:ea typeface="標楷體" pitchFamily="65" charset="-120"/>
              </a:rPr>
              <a:t>分布狀況</a:t>
            </a:r>
            <a:endParaRPr lang="en-US" altLang="zh-TW" sz="4400" b="1" dirty="0">
              <a:effectLst>
                <a:outerShdw blurRad="38100" dist="38100" dir="2700000" algn="tl">
                  <a:srgbClr val="000000">
                    <a:alpha val="43137"/>
                  </a:srgbClr>
                </a:outerShdw>
              </a:effectLst>
              <a:latin typeface="標楷體" pitchFamily="65" charset="-120"/>
              <a:ea typeface="標楷體" pitchFamily="65" charset="-120"/>
            </a:endParaRPr>
          </a:p>
          <a:p>
            <a:endParaRPr lang="en-US" altLang="zh-TW" sz="1200" b="1" dirty="0">
              <a:latin typeface="標楷體" pitchFamily="65" charset="-120"/>
              <a:ea typeface="標楷體" pitchFamily="65" charset="-120"/>
            </a:endParaRPr>
          </a:p>
          <a:p>
            <a:endParaRPr lang="en-US" altLang="zh-TW" sz="1200" b="1" dirty="0">
              <a:latin typeface="標楷體" pitchFamily="65" charset="-120"/>
              <a:ea typeface="標楷體" pitchFamily="65" charset="-120"/>
            </a:endParaRPr>
          </a:p>
          <a:p>
            <a:r>
              <a:rPr lang="en-US" altLang="zh-TW" sz="3600" dirty="0">
                <a:latin typeface="標楷體" pitchFamily="65" charset="-120"/>
                <a:ea typeface="標楷體" pitchFamily="65" charset="-120"/>
              </a:rPr>
              <a:t>2.</a:t>
            </a:r>
            <a:r>
              <a:rPr lang="zh-TW" altLang="en-US" sz="3600" dirty="0">
                <a:latin typeface="標楷體" pitchFamily="65" charset="-120"/>
                <a:ea typeface="標楷體" pitchFamily="65" charset="-120"/>
              </a:rPr>
              <a:t>推論各因素影響兩棲類的</a:t>
            </a:r>
            <a:r>
              <a:rPr lang="zh-TW" altLang="en-US" sz="4400" b="1" dirty="0">
                <a:effectLst>
                  <a:outerShdw blurRad="38100" dist="38100" dir="2700000" algn="tl">
                    <a:srgbClr val="000000">
                      <a:alpha val="43137"/>
                    </a:srgbClr>
                  </a:outerShdw>
                </a:effectLst>
                <a:latin typeface="標楷體" pitchFamily="65" charset="-120"/>
                <a:ea typeface="標楷體" pitchFamily="65" charset="-120"/>
              </a:rPr>
              <a:t>變化趨勢</a:t>
            </a:r>
            <a:endParaRPr lang="en-US" altLang="zh-TW" sz="4400" b="1" dirty="0">
              <a:effectLst>
                <a:outerShdw blurRad="38100" dist="38100" dir="2700000" algn="tl">
                  <a:srgbClr val="000000">
                    <a:alpha val="43137"/>
                  </a:srgbClr>
                </a:outerShdw>
              </a:effectLst>
              <a:latin typeface="標楷體" pitchFamily="65" charset="-120"/>
              <a:ea typeface="標楷體" pitchFamily="65" charset="-120"/>
            </a:endParaRPr>
          </a:p>
          <a:p>
            <a:endParaRPr lang="en-US" altLang="zh-TW" sz="1200" b="1" dirty="0">
              <a:latin typeface="標楷體" pitchFamily="65" charset="-120"/>
              <a:ea typeface="標楷體" pitchFamily="65" charset="-120"/>
            </a:endParaRPr>
          </a:p>
          <a:p>
            <a:endParaRPr lang="en-US" altLang="zh-TW" sz="1200" b="1" dirty="0">
              <a:latin typeface="標楷體" pitchFamily="65" charset="-120"/>
              <a:ea typeface="標楷體" pitchFamily="65" charset="-120"/>
            </a:endParaRPr>
          </a:p>
        </p:txBody>
      </p:sp>
      <p:sp>
        <p:nvSpPr>
          <p:cNvPr id="3" name="矩形 2"/>
          <p:cNvSpPr/>
          <p:nvPr/>
        </p:nvSpPr>
        <p:spPr>
          <a:xfrm>
            <a:off x="428596" y="2996952"/>
            <a:ext cx="8247860" cy="2923877"/>
          </a:xfrm>
          <a:prstGeom prst="rect">
            <a:avLst/>
          </a:prstGeom>
        </p:spPr>
        <p:txBody>
          <a:bodyPr wrap="square">
            <a:spAutoFit/>
          </a:bodyPr>
          <a:lstStyle/>
          <a:p>
            <a:pPr lvl="0"/>
            <a:r>
              <a:rPr lang="en-US" altLang="zh-TW" sz="3600" dirty="0">
                <a:solidFill>
                  <a:prstClr val="black"/>
                </a:solidFill>
                <a:latin typeface="標楷體" pitchFamily="65" charset="-120"/>
                <a:ea typeface="標楷體" pitchFamily="65" charset="-120"/>
              </a:rPr>
              <a:t>3.</a:t>
            </a:r>
            <a:r>
              <a:rPr lang="zh-TW" altLang="en-US" sz="3600" dirty="0">
                <a:solidFill>
                  <a:prstClr val="black"/>
                </a:solidFill>
                <a:latin typeface="標楷體" pitchFamily="65" charset="-120"/>
                <a:ea typeface="標楷體" pitchFamily="65" charset="-120"/>
              </a:rPr>
              <a:t>研究因生態環境影響而造成的兩棲類</a:t>
            </a:r>
            <a:endParaRPr lang="en-US" altLang="zh-TW" sz="3600" dirty="0">
              <a:solidFill>
                <a:prstClr val="black"/>
              </a:solidFill>
              <a:latin typeface="標楷體" pitchFamily="65" charset="-120"/>
              <a:ea typeface="標楷體" pitchFamily="65" charset="-120"/>
            </a:endParaRPr>
          </a:p>
          <a:p>
            <a:pPr lvl="0"/>
            <a:r>
              <a:rPr lang="en-US" altLang="zh-TW" sz="3600" dirty="0">
                <a:solidFill>
                  <a:prstClr val="black"/>
                </a:solidFill>
                <a:latin typeface="標楷體" pitchFamily="65" charset="-120"/>
                <a:ea typeface="標楷體" pitchFamily="65" charset="-120"/>
              </a:rPr>
              <a:t> </a:t>
            </a:r>
            <a:r>
              <a:rPr lang="zh-TW" altLang="en-US" sz="3600" dirty="0">
                <a:solidFill>
                  <a:prstClr val="black"/>
                </a:solidFill>
                <a:latin typeface="標楷體" pitchFamily="65" charset="-120"/>
                <a:ea typeface="標楷體" pitchFamily="65" charset="-120"/>
              </a:rPr>
              <a:t> </a:t>
            </a:r>
            <a:r>
              <a:rPr lang="zh-TW" altLang="en-US" sz="4400" b="1" dirty="0">
                <a:solidFill>
                  <a:prstClr val="black"/>
                </a:solidFill>
                <a:effectLst>
                  <a:outerShdw blurRad="38100" dist="38100" dir="2700000" algn="tl">
                    <a:srgbClr val="000000">
                      <a:alpha val="43137"/>
                    </a:srgbClr>
                  </a:outerShdw>
                </a:effectLst>
                <a:latin typeface="標楷體" pitchFamily="65" charset="-120"/>
                <a:ea typeface="標楷體" pitchFamily="65" charset="-120"/>
              </a:rPr>
              <a:t>變化因素</a:t>
            </a:r>
            <a:r>
              <a:rPr lang="zh-TW" altLang="en-US" sz="4400" dirty="0">
                <a:solidFill>
                  <a:prstClr val="black"/>
                </a:solidFill>
                <a:effectLst>
                  <a:outerShdw blurRad="38100" dist="38100" dir="2700000" algn="tl">
                    <a:srgbClr val="000000">
                      <a:alpha val="43137"/>
                    </a:srgbClr>
                  </a:outerShdw>
                </a:effectLst>
                <a:latin typeface="標楷體" pitchFamily="65" charset="-120"/>
                <a:ea typeface="標楷體" pitchFamily="65" charset="-120"/>
              </a:rPr>
              <a:t> </a:t>
            </a:r>
            <a:endParaRPr lang="en-US" altLang="zh-TW" sz="4400" dirty="0">
              <a:solidFill>
                <a:prstClr val="black"/>
              </a:solidFill>
              <a:effectLst>
                <a:outerShdw blurRad="38100" dist="38100" dir="2700000" algn="tl">
                  <a:srgbClr val="000000">
                    <a:alpha val="43137"/>
                  </a:srgbClr>
                </a:outerShdw>
              </a:effectLst>
              <a:latin typeface="標楷體" pitchFamily="65" charset="-120"/>
              <a:ea typeface="標楷體" pitchFamily="65" charset="-120"/>
            </a:endParaRPr>
          </a:p>
          <a:p>
            <a:pPr lvl="0"/>
            <a:endParaRPr lang="en-US" altLang="zh-TW" sz="1200" dirty="0">
              <a:solidFill>
                <a:prstClr val="black"/>
              </a:solidFill>
              <a:latin typeface="標楷體" pitchFamily="65" charset="-120"/>
              <a:ea typeface="標楷體" pitchFamily="65" charset="-120"/>
            </a:endParaRPr>
          </a:p>
          <a:p>
            <a:pPr lvl="0"/>
            <a:endParaRPr lang="zh-TW" altLang="en-US" sz="1200" dirty="0">
              <a:solidFill>
                <a:prstClr val="black"/>
              </a:solidFill>
              <a:latin typeface="標楷體" pitchFamily="65" charset="-120"/>
              <a:ea typeface="標楷體" pitchFamily="65" charset="-120"/>
            </a:endParaRPr>
          </a:p>
          <a:p>
            <a:pPr lvl="0"/>
            <a:r>
              <a:rPr lang="en-US" altLang="zh-TW" sz="3600" dirty="0">
                <a:solidFill>
                  <a:prstClr val="black"/>
                </a:solidFill>
                <a:latin typeface="標楷體" pitchFamily="65" charset="-120"/>
                <a:ea typeface="標楷體" pitchFamily="65" charset="-120"/>
              </a:rPr>
              <a:t>4.</a:t>
            </a:r>
            <a:r>
              <a:rPr lang="zh-TW" altLang="en-US" sz="3600" dirty="0">
                <a:solidFill>
                  <a:prstClr val="black"/>
                </a:solidFill>
                <a:latin typeface="標楷體" pitchFamily="65" charset="-120"/>
                <a:ea typeface="標楷體" pitchFamily="65" charset="-120"/>
              </a:rPr>
              <a:t>研究蘇花改善工程導致兩棲類遭受的</a:t>
            </a:r>
            <a:endParaRPr lang="en-US" altLang="zh-TW" sz="3600" dirty="0">
              <a:solidFill>
                <a:prstClr val="black"/>
              </a:solidFill>
              <a:latin typeface="標楷體" pitchFamily="65" charset="-120"/>
              <a:ea typeface="標楷體" pitchFamily="65" charset="-120"/>
            </a:endParaRPr>
          </a:p>
          <a:p>
            <a:pPr lvl="0"/>
            <a:r>
              <a:rPr lang="en-US" altLang="zh-TW" sz="3600" b="1" dirty="0">
                <a:solidFill>
                  <a:prstClr val="black"/>
                </a:solidFill>
                <a:effectLst>
                  <a:outerShdw blurRad="38100" dist="38100" dir="2700000" algn="tl">
                    <a:srgbClr val="000000">
                      <a:alpha val="43137"/>
                    </a:srgbClr>
                  </a:outerShdw>
                </a:effectLst>
                <a:latin typeface="標楷體" pitchFamily="65" charset="-120"/>
                <a:ea typeface="標楷體" pitchFamily="65" charset="-120"/>
              </a:rPr>
              <a:t>  </a:t>
            </a:r>
            <a:r>
              <a:rPr lang="zh-TW" altLang="en-US" sz="4400" b="1" dirty="0">
                <a:solidFill>
                  <a:prstClr val="black"/>
                </a:solidFill>
                <a:effectLst>
                  <a:outerShdw blurRad="38100" dist="38100" dir="2700000" algn="tl">
                    <a:srgbClr val="000000">
                      <a:alpha val="43137"/>
                    </a:srgbClr>
                  </a:outerShdw>
                </a:effectLst>
                <a:latin typeface="標楷體" pitchFamily="65" charset="-120"/>
                <a:ea typeface="標楷體" pitchFamily="65" charset="-120"/>
              </a:rPr>
              <a:t>影響程度</a:t>
            </a:r>
            <a:r>
              <a:rPr lang="zh-TW" altLang="en-US" sz="4400" dirty="0">
                <a:solidFill>
                  <a:prstClr val="black"/>
                </a:solidFill>
                <a:effectLst>
                  <a:outerShdw blurRad="38100" dist="38100" dir="2700000" algn="tl">
                    <a:srgbClr val="000000">
                      <a:alpha val="43137"/>
                    </a:srgbClr>
                  </a:outerShdw>
                </a:effectLst>
                <a:latin typeface="標楷體" pitchFamily="65" charset="-120"/>
                <a:ea typeface="標楷體" pitchFamily="65" charset="-120"/>
              </a:rPr>
              <a:t> </a:t>
            </a:r>
          </a:p>
        </p:txBody>
      </p:sp>
    </p:spTree>
    <p:extLst>
      <p:ext uri="{BB962C8B-B14F-4D97-AF65-F5344CB8AC3E}">
        <p14:creationId xmlns:p14="http://schemas.microsoft.com/office/powerpoint/2010/main" xmlns="" val="1598427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30000"/>
            <a:lum/>
            <a:extLst>
              <a:ext uri="{BEBA8EAE-BF5A-486C-A8C5-ECC9F3942E4B}">
                <a14:imgProps xmlns:a14="http://schemas.microsoft.com/office/drawing/2010/main" xmlns="">
                  <a14:imgLayer r:embed="rId4">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標題 1"/>
          <p:cNvSpPr txBox="1">
            <a:spLocks/>
          </p:cNvSpPr>
          <p:nvPr/>
        </p:nvSpPr>
        <p:spPr>
          <a:xfrm>
            <a:off x="485804" y="264319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8000" b="1" dirty="0">
                <a:effectLst>
                  <a:outerShdw blurRad="38100" dist="38100" dir="2700000" algn="tl">
                    <a:srgbClr val="000000">
                      <a:alpha val="43137"/>
                    </a:srgbClr>
                  </a:outerShdw>
                </a:effectLst>
                <a:latin typeface="標楷體" pitchFamily="65" charset="-120"/>
                <a:ea typeface="標楷體" pitchFamily="65" charset="-120"/>
              </a:rPr>
              <a:t>研究方法</a:t>
            </a:r>
          </a:p>
        </p:txBody>
      </p:sp>
    </p:spTree>
    <p:extLst>
      <p:ext uri="{BB962C8B-B14F-4D97-AF65-F5344CB8AC3E}">
        <p14:creationId xmlns:p14="http://schemas.microsoft.com/office/powerpoint/2010/main" xmlns="" val="3242158188"/>
      </p:ext>
    </p:extLst>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標題 1"/>
          <p:cNvSpPr txBox="1">
            <a:spLocks/>
          </p:cNvSpPr>
          <p:nvPr/>
        </p:nvSpPr>
        <p:spPr>
          <a:xfrm>
            <a:off x="428596" y="28572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TW" altLang="en-US" sz="8000" b="1"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文字方塊 2"/>
          <p:cNvSpPr txBox="1"/>
          <p:nvPr/>
        </p:nvSpPr>
        <p:spPr>
          <a:xfrm>
            <a:off x="2659704" y="4717593"/>
            <a:ext cx="3712496" cy="1015663"/>
          </a:xfrm>
          <a:prstGeom prst="rect">
            <a:avLst/>
          </a:prstGeom>
          <a:noFill/>
        </p:spPr>
        <p:txBody>
          <a:bodyPr wrap="square" rtlCol="0">
            <a:spAutoFit/>
          </a:bodyPr>
          <a:lstStyle/>
          <a:p>
            <a:r>
              <a:rPr lang="zh-TW" altLang="en-US" sz="6000" dirty="0">
                <a:latin typeface="標楷體" pitchFamily="65" charset="-120"/>
                <a:ea typeface="標楷體" pitchFamily="65" charset="-120"/>
              </a:rPr>
              <a:t>分析</a:t>
            </a:r>
            <a:r>
              <a:rPr lang="zh-TW" altLang="en-US" sz="2800" dirty="0">
                <a:latin typeface="標楷體" pitchFamily="65" charset="-120"/>
                <a:ea typeface="標楷體" pitchFamily="65" charset="-120"/>
              </a:rPr>
              <a:t> </a:t>
            </a:r>
            <a:r>
              <a:rPr lang="zh-TW" altLang="en-US" sz="6000" dirty="0">
                <a:latin typeface="標楷體" pitchFamily="65" charset="-120"/>
                <a:ea typeface="標楷體" pitchFamily="65" charset="-120"/>
              </a:rPr>
              <a:t>演繹</a:t>
            </a:r>
          </a:p>
        </p:txBody>
      </p:sp>
      <p:pic>
        <p:nvPicPr>
          <p:cNvPr id="6" name="圖片 5"/>
          <p:cNvPicPr>
            <a:picLocks noChangeAspect="1"/>
          </p:cNvPicPr>
          <p:nvPr/>
        </p:nvPicPr>
        <p:blipFill rotWithShape="1">
          <a:blip r:embed="rId3" cstate="print">
            <a:extLst>
              <a:ext uri="{BEBA8EAE-BF5A-486C-A8C5-ECC9F3942E4B}">
                <a14:imgProps xmlns:a14="http://schemas.microsoft.com/office/drawing/2010/main" xmlns="">
                  <a14:imgLayer r:embed="rId4">
                    <a14:imgEffect>
                      <a14:artisticMarker/>
                    </a14:imgEffect>
                    <a14:imgEffect>
                      <a14:sharpenSoften amount="50000"/>
                    </a14:imgEffect>
                    <a14:imgEffect>
                      <a14:colorTemperature colorTemp="4700"/>
                    </a14:imgEffect>
                    <a14:imgEffect>
                      <a14:brightnessContrast bright="20000"/>
                    </a14:imgEffect>
                  </a14:imgLayer>
                </a14:imgProps>
              </a:ext>
              <a:ext uri="{28A0092B-C50C-407E-A947-70E740481C1C}">
                <a14:useLocalDpi xmlns:a14="http://schemas.microsoft.com/office/drawing/2010/main" xmlns="" val="0"/>
              </a:ext>
            </a:extLst>
          </a:blip>
          <a:srcRect/>
          <a:stretch/>
        </p:blipFill>
        <p:spPr>
          <a:xfrm>
            <a:off x="1907704" y="1052736"/>
            <a:ext cx="2160240" cy="2160243"/>
          </a:xfrm>
          <a:prstGeom prst="rect">
            <a:avLst/>
          </a:prstGeom>
        </p:spPr>
      </p:pic>
      <p:pic>
        <p:nvPicPr>
          <p:cNvPr id="7" name="圖片 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4932040" y="1412776"/>
            <a:ext cx="1656184" cy="1514277"/>
          </a:xfrm>
          <a:prstGeom prst="rect">
            <a:avLst/>
          </a:prstGeom>
        </p:spPr>
      </p:pic>
      <p:sp>
        <p:nvSpPr>
          <p:cNvPr id="8" name="箭號: 向下 7"/>
          <p:cNvSpPr/>
          <p:nvPr/>
        </p:nvSpPr>
        <p:spPr>
          <a:xfrm>
            <a:off x="3851920" y="3212979"/>
            <a:ext cx="1008112" cy="1368152"/>
          </a:xfrm>
          <a:prstGeom prst="downArrow">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xmlns="" val="3330158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標題 1"/>
          <p:cNvSpPr txBox="1">
            <a:spLocks/>
          </p:cNvSpPr>
          <p:nvPr/>
        </p:nvSpPr>
        <p:spPr>
          <a:xfrm>
            <a:off x="500034" y="250031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8000" b="1" dirty="0">
                <a:effectLst>
                  <a:outerShdw blurRad="38100" dist="38100" dir="2700000" algn="tl">
                    <a:srgbClr val="000000">
                      <a:alpha val="43137"/>
                    </a:srgbClr>
                  </a:outerShdw>
                </a:effectLst>
                <a:latin typeface="標楷體" pitchFamily="65" charset="-120"/>
                <a:ea typeface="標楷體" pitchFamily="65" charset="-120"/>
              </a:rPr>
              <a:t>正文</a:t>
            </a:r>
          </a:p>
        </p:txBody>
      </p:sp>
    </p:spTree>
    <p:extLst>
      <p:ext uri="{BB962C8B-B14F-4D97-AF65-F5344CB8AC3E}">
        <p14:creationId xmlns:p14="http://schemas.microsoft.com/office/powerpoint/2010/main" xmlns="" val="1883026844"/>
      </p:ext>
    </p:extLst>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標題 1"/>
          <p:cNvSpPr txBox="1">
            <a:spLocks/>
          </p:cNvSpPr>
          <p:nvPr/>
        </p:nvSpPr>
        <p:spPr>
          <a:xfrm>
            <a:off x="457200" y="26369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dirty="0">
                <a:latin typeface="標楷體" panose="03000509000000000000" pitchFamily="65" charset="-120"/>
                <a:ea typeface="標楷體" panose="03000509000000000000" pitchFamily="65" charset="-120"/>
              </a:rPr>
              <a:t>鳴叫計數法</a:t>
            </a:r>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標題 1"/>
          <p:cNvSpPr txBox="1">
            <a:spLocks/>
          </p:cNvSpPr>
          <p:nvPr/>
        </p:nvSpPr>
        <p:spPr>
          <a:xfrm>
            <a:off x="457200" y="26369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dirty="0">
                <a:latin typeface="標楷體" panose="03000509000000000000" pitchFamily="65" charset="-120"/>
                <a:ea typeface="標楷體" panose="03000509000000000000" pitchFamily="65" charset="-120"/>
              </a:rPr>
              <a:t>目視遇測法</a:t>
            </a:r>
          </a:p>
        </p:txBody>
      </p:sp>
    </p:spTree>
    <p:extLst>
      <p:ext uri="{BB962C8B-B14F-4D97-AF65-F5344CB8AC3E}">
        <p14:creationId xmlns:p14="http://schemas.microsoft.com/office/powerpoint/2010/main" xmlns="" val="887945547"/>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標題 1"/>
          <p:cNvSpPr txBox="1">
            <a:spLocks/>
          </p:cNvSpPr>
          <p:nvPr/>
        </p:nvSpPr>
        <p:spPr>
          <a:xfrm>
            <a:off x="142844" y="0"/>
            <a:ext cx="8858312" cy="12858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4000" dirty="0">
                <a:latin typeface="標楷體" panose="03000509000000000000" pitchFamily="65" charset="-120"/>
                <a:ea typeface="標楷體" panose="03000509000000000000" pitchFamily="65" charset="-120"/>
              </a:rPr>
              <a:t>101~104</a:t>
            </a:r>
            <a:r>
              <a:rPr lang="zh-TW" altLang="en-US" sz="4000" dirty="0">
                <a:latin typeface="標楷體" panose="03000509000000000000" pitchFamily="65" charset="-120"/>
                <a:ea typeface="標楷體" panose="03000509000000000000" pitchFamily="65" charset="-120"/>
              </a:rPr>
              <a:t>年蘇花改鳴叫計數法調查結果</a:t>
            </a:r>
          </a:p>
        </p:txBody>
      </p:sp>
      <p:graphicFrame>
        <p:nvGraphicFramePr>
          <p:cNvPr id="6" name="圖表 5"/>
          <p:cNvGraphicFramePr>
            <a:graphicFrameLocks/>
          </p:cNvGraphicFramePr>
          <p:nvPr>
            <p:extLst>
              <p:ext uri="{D42A27DB-BD31-4B8C-83A1-F6EECF244321}">
                <p14:modId xmlns:p14="http://schemas.microsoft.com/office/powerpoint/2010/main" xmlns="" val="1806193878"/>
              </p:ext>
            </p:extLst>
          </p:nvPr>
        </p:nvGraphicFramePr>
        <p:xfrm>
          <a:off x="395536" y="1214422"/>
          <a:ext cx="2700000" cy="52389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圖表 9"/>
          <p:cNvGraphicFramePr>
            <a:graphicFrameLocks/>
          </p:cNvGraphicFramePr>
          <p:nvPr>
            <p:extLst>
              <p:ext uri="{D42A27DB-BD31-4B8C-83A1-F6EECF244321}">
                <p14:modId xmlns:p14="http://schemas.microsoft.com/office/powerpoint/2010/main" xmlns="" val="4023920636"/>
              </p:ext>
            </p:extLst>
          </p:nvPr>
        </p:nvGraphicFramePr>
        <p:xfrm>
          <a:off x="3203848" y="1214422"/>
          <a:ext cx="2700000" cy="52389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圖表 10"/>
          <p:cNvGraphicFramePr>
            <a:graphicFrameLocks/>
          </p:cNvGraphicFramePr>
          <p:nvPr>
            <p:extLst>
              <p:ext uri="{D42A27DB-BD31-4B8C-83A1-F6EECF244321}">
                <p14:modId xmlns:p14="http://schemas.microsoft.com/office/powerpoint/2010/main" xmlns="" val="3050133495"/>
              </p:ext>
            </p:extLst>
          </p:nvPr>
        </p:nvGraphicFramePr>
        <p:xfrm>
          <a:off x="6012160" y="1214422"/>
          <a:ext cx="2700000" cy="523891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標題 1"/>
          <p:cNvSpPr txBox="1">
            <a:spLocks/>
          </p:cNvSpPr>
          <p:nvPr/>
        </p:nvSpPr>
        <p:spPr>
          <a:xfrm>
            <a:off x="142844" y="0"/>
            <a:ext cx="8858312" cy="12858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4000" dirty="0">
                <a:latin typeface="標楷體" panose="03000509000000000000" pitchFamily="65" charset="-120"/>
                <a:ea typeface="標楷體" panose="03000509000000000000" pitchFamily="65" charset="-120"/>
              </a:rPr>
              <a:t>101~104</a:t>
            </a:r>
            <a:r>
              <a:rPr lang="zh-TW" altLang="en-US" sz="4000" dirty="0">
                <a:latin typeface="標楷體" panose="03000509000000000000" pitchFamily="65" charset="-120"/>
                <a:ea typeface="標楷體" panose="03000509000000000000" pitchFamily="65" charset="-120"/>
              </a:rPr>
              <a:t>年蘇花改目視遇測法調查結果</a:t>
            </a:r>
          </a:p>
        </p:txBody>
      </p:sp>
      <p:graphicFrame>
        <p:nvGraphicFramePr>
          <p:cNvPr id="6" name="圖表 5"/>
          <p:cNvGraphicFramePr>
            <a:graphicFrameLocks/>
          </p:cNvGraphicFramePr>
          <p:nvPr>
            <p:extLst>
              <p:ext uri="{D42A27DB-BD31-4B8C-83A1-F6EECF244321}">
                <p14:modId xmlns:p14="http://schemas.microsoft.com/office/powerpoint/2010/main" xmlns="" val="246289802"/>
              </p:ext>
            </p:extLst>
          </p:nvPr>
        </p:nvGraphicFramePr>
        <p:xfrm>
          <a:off x="395536" y="1216045"/>
          <a:ext cx="2700000" cy="52464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圖表 9"/>
          <p:cNvGraphicFramePr>
            <a:graphicFrameLocks/>
          </p:cNvGraphicFramePr>
          <p:nvPr>
            <p:extLst>
              <p:ext uri="{D42A27DB-BD31-4B8C-83A1-F6EECF244321}">
                <p14:modId xmlns:p14="http://schemas.microsoft.com/office/powerpoint/2010/main" xmlns="" val="860742339"/>
              </p:ext>
            </p:extLst>
          </p:nvPr>
        </p:nvGraphicFramePr>
        <p:xfrm>
          <a:off x="3203848" y="1214422"/>
          <a:ext cx="2700000" cy="52464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圖表 10"/>
          <p:cNvGraphicFramePr>
            <a:graphicFrameLocks/>
          </p:cNvGraphicFramePr>
          <p:nvPr>
            <p:extLst>
              <p:ext uri="{D42A27DB-BD31-4B8C-83A1-F6EECF244321}">
                <p14:modId xmlns:p14="http://schemas.microsoft.com/office/powerpoint/2010/main" xmlns="" val="1315202111"/>
              </p:ext>
            </p:extLst>
          </p:nvPr>
        </p:nvGraphicFramePr>
        <p:xfrm>
          <a:off x="6012160" y="1215590"/>
          <a:ext cx="2700000" cy="525337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xmlns="" val="937076312"/>
              </p:ext>
            </p:extLst>
          </p:nvPr>
        </p:nvGraphicFramePr>
        <p:xfrm>
          <a:off x="755576" y="1142984"/>
          <a:ext cx="7602638" cy="5238344"/>
        </p:xfrm>
        <a:graphic>
          <a:graphicData uri="http://schemas.openxmlformats.org/drawingml/2006/chart">
            <c:chart xmlns:c="http://schemas.openxmlformats.org/drawingml/2006/chart" xmlns:r="http://schemas.openxmlformats.org/officeDocument/2006/relationships" r:id="rId3"/>
          </a:graphicData>
        </a:graphic>
      </p:graphicFrame>
      <p:sp>
        <p:nvSpPr>
          <p:cNvPr id="3" name="文字方塊 2"/>
          <p:cNvSpPr txBox="1"/>
          <p:nvPr/>
        </p:nvSpPr>
        <p:spPr>
          <a:xfrm>
            <a:off x="622010" y="142852"/>
            <a:ext cx="7879080" cy="1015663"/>
          </a:xfrm>
          <a:prstGeom prst="rect">
            <a:avLst/>
          </a:prstGeom>
          <a:noFill/>
        </p:spPr>
        <p:txBody>
          <a:bodyPr wrap="none" rtlCol="0">
            <a:spAutoFit/>
          </a:bodyPr>
          <a:lstStyle/>
          <a:p>
            <a:pPr lvl="0"/>
            <a:r>
              <a:rPr lang="zh-TW" altLang="en-US" sz="4000" kern="0" dirty="0">
                <a:solidFill>
                  <a:sysClr val="windowText" lastClr="000000"/>
                </a:solidFill>
                <a:latin typeface="標楷體" panose="03000509000000000000" pitchFamily="65" charset="-120"/>
                <a:ea typeface="標楷體" panose="03000509000000000000" pitchFamily="65" charset="-120"/>
              </a:rPr>
              <a:t>蛙類於各路段易受環境影響的程度</a:t>
            </a:r>
            <a:endParaRPr lang="en-US" altLang="zh-TW" sz="4000" kern="0" dirty="0">
              <a:solidFill>
                <a:sysClr val="windowText" lastClr="000000"/>
              </a:solidFill>
              <a:latin typeface="標楷體" panose="03000509000000000000" pitchFamily="65" charset="-120"/>
              <a:ea typeface="標楷體" panose="03000509000000000000" pitchFamily="65" charset="-120"/>
            </a:endParaRPr>
          </a:p>
          <a:p>
            <a:pPr lvl="0"/>
            <a:r>
              <a:rPr lang="zh-TW" altLang="en-US" sz="2000" kern="0" dirty="0">
                <a:solidFill>
                  <a:sysClr val="windowText" lastClr="000000"/>
                </a:solidFill>
                <a:latin typeface="標楷體" panose="03000509000000000000" pitchFamily="65" charset="-120"/>
                <a:ea typeface="標楷體" panose="03000509000000000000" pitchFamily="65" charset="-120"/>
              </a:rPr>
              <a:t>                     </a:t>
            </a:r>
            <a:r>
              <a:rPr lang="en-US" altLang="zh-TW" sz="2000" kern="0" dirty="0">
                <a:solidFill>
                  <a:sysClr val="windowText" lastClr="000000"/>
                </a:solidFill>
                <a:latin typeface="標楷體" panose="03000509000000000000" pitchFamily="65" charset="-120"/>
                <a:ea typeface="標楷體" panose="03000509000000000000" pitchFamily="65" charset="-120"/>
              </a:rPr>
              <a:t>(</a:t>
            </a:r>
            <a:r>
              <a:rPr lang="zh-TW" altLang="en-US" sz="2000" kern="0" dirty="0">
                <a:solidFill>
                  <a:sysClr val="windowText" lastClr="000000"/>
                </a:solidFill>
                <a:latin typeface="標楷體" panose="03000509000000000000" pitchFamily="65" charset="-120"/>
                <a:ea typeface="標楷體" panose="03000509000000000000" pitchFamily="65" charset="-120"/>
              </a:rPr>
              <a:t>以標準差表示</a:t>
            </a:r>
            <a:r>
              <a:rPr lang="en-US" altLang="zh-TW" sz="2000" kern="0" dirty="0">
                <a:solidFill>
                  <a:sysClr val="windowText" lastClr="000000"/>
                </a:solidFill>
                <a:latin typeface="標楷體" panose="03000509000000000000" pitchFamily="65" charset="-120"/>
                <a:ea typeface="標楷體" panose="03000509000000000000" pitchFamily="65" charset="-120"/>
              </a:rPr>
              <a:t>)</a:t>
            </a:r>
            <a:endParaRPr lang="zh-TW" altLang="en-US" sz="2000" kern="0" dirty="0">
              <a:solidFill>
                <a:sysClr val="windowText" lastClr="000000"/>
              </a:solidFill>
              <a:latin typeface="標楷體" panose="03000509000000000000" pitchFamily="65" charset="-120"/>
              <a:ea typeface="標楷體" panose="03000509000000000000" pitchFamily="65" charset="-120"/>
            </a:endParaRPr>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1"/>
          <p:cNvSpPr txBox="1">
            <a:spLocks/>
          </p:cNvSpPr>
          <p:nvPr/>
        </p:nvSpPr>
        <p:spPr>
          <a:xfrm>
            <a:off x="457200" y="2276872"/>
            <a:ext cx="8229600" cy="187220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dirty="0">
                <a:latin typeface="標楷體" panose="03000509000000000000" pitchFamily="65" charset="-120"/>
                <a:ea typeface="標楷體" panose="03000509000000000000" pitchFamily="65" charset="-120"/>
              </a:rPr>
              <a:t>影響蛙類數量之</a:t>
            </a:r>
            <a:endParaRPr lang="en-US" altLang="zh-TW" sz="6000" dirty="0">
              <a:latin typeface="標楷體" panose="03000509000000000000" pitchFamily="65" charset="-120"/>
              <a:ea typeface="標楷體" panose="03000509000000000000" pitchFamily="65" charset="-120"/>
            </a:endParaRPr>
          </a:p>
          <a:p>
            <a:r>
              <a:rPr lang="zh-TW" altLang="en-US" sz="6000" dirty="0">
                <a:latin typeface="標楷體" panose="03000509000000000000" pitchFamily="65" charset="-120"/>
                <a:ea typeface="標楷體" panose="03000509000000000000" pitchFamily="65" charset="-120"/>
              </a:rPr>
              <a:t>因素與成因</a:t>
            </a:r>
          </a:p>
        </p:txBody>
      </p:sp>
    </p:spTree>
    <p:extLst>
      <p:ext uri="{BB962C8B-B14F-4D97-AF65-F5344CB8AC3E}">
        <p14:creationId xmlns:p14="http://schemas.microsoft.com/office/powerpoint/2010/main" xmlns="" val="3912416017"/>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30000"/>
            <a:lum/>
            <a:extLst>
              <a:ext uri="{BEBA8EAE-BF5A-486C-A8C5-ECC9F3942E4B}">
                <a14:imgProps xmlns:a14="http://schemas.microsoft.com/office/drawing/2010/main" xmlns="">
                  <a14:imgLayer r:embed="rId4">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標題 1"/>
          <p:cNvSpPr>
            <a:spLocks noGrp="1"/>
          </p:cNvSpPr>
          <p:nvPr>
            <p:ph type="title"/>
          </p:nvPr>
        </p:nvSpPr>
        <p:spPr>
          <a:xfrm>
            <a:off x="457200" y="2636912"/>
            <a:ext cx="8229600" cy="1143000"/>
          </a:xfrm>
        </p:spPr>
        <p:txBody>
          <a:bodyPr>
            <a:noAutofit/>
          </a:bodyPr>
          <a:lstStyle/>
          <a:p>
            <a:r>
              <a:rPr lang="zh-TW" altLang="en-US" sz="8000" b="1" dirty="0">
                <a:effectLst>
                  <a:outerShdw blurRad="38100" dist="38100" dir="2700000" algn="tl">
                    <a:srgbClr val="000000">
                      <a:alpha val="43137"/>
                    </a:srgbClr>
                  </a:outerShdw>
                </a:effectLst>
                <a:latin typeface="標楷體" pitchFamily="65" charset="-120"/>
                <a:ea typeface="標楷體" pitchFamily="65" charset="-120"/>
              </a:rPr>
              <a:t>研究動機</a:t>
            </a:r>
          </a:p>
        </p:txBody>
      </p:sp>
    </p:spTree>
    <p:extLst>
      <p:ext uri="{BB962C8B-B14F-4D97-AF65-F5344CB8AC3E}">
        <p14:creationId xmlns:p14="http://schemas.microsoft.com/office/powerpoint/2010/main" xmlns="" val="3070642921"/>
      </p:ext>
    </p:extLst>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42000"/>
            <a:lum/>
            <a:extLst>
              <a:ext uri="{28A0092B-C50C-407E-A947-70E740481C1C}">
                <a14:useLocalDpi xmlns:a14="http://schemas.microsoft.com/office/drawing/2010/main" xmlns=""/>
              </a:ext>
            </a:extLst>
          </a:blip>
          <a:srcRect/>
          <a:stretch>
            <a:fillRect l="-5000" r="-5000"/>
          </a:stretch>
        </a:blipFill>
        <a:effectLst/>
      </p:bgPr>
    </p:bg>
    <p:spTree>
      <p:nvGrpSpPr>
        <p:cNvPr id="1" name=""/>
        <p:cNvGrpSpPr/>
        <p:nvPr/>
      </p:nvGrpSpPr>
      <p:grpSpPr>
        <a:xfrm>
          <a:off x="0" y="0"/>
          <a:ext cx="0" cy="0"/>
          <a:chOff x="0" y="0"/>
          <a:chExt cx="0" cy="0"/>
        </a:xfrm>
      </p:grpSpPr>
      <p:sp>
        <p:nvSpPr>
          <p:cNvPr id="3" name="標題 1"/>
          <p:cNvSpPr txBox="1">
            <a:spLocks/>
          </p:cNvSpPr>
          <p:nvPr/>
        </p:nvSpPr>
        <p:spPr>
          <a:xfrm>
            <a:off x="457200" y="2276872"/>
            <a:ext cx="82296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dirty="0">
                <a:latin typeface="標楷體" panose="03000509000000000000" pitchFamily="65" charset="-120"/>
                <a:ea typeface="標楷體" panose="03000509000000000000" pitchFamily="65" charset="-120"/>
              </a:rPr>
              <a:t>汙染</a:t>
            </a:r>
          </a:p>
        </p:txBody>
      </p:sp>
    </p:spTree>
    <p:extLst>
      <p:ext uri="{BB962C8B-B14F-4D97-AF65-F5344CB8AC3E}">
        <p14:creationId xmlns:p14="http://schemas.microsoft.com/office/powerpoint/2010/main" xmlns="" val="3268074372"/>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41000"/>
            <a:lum/>
            <a:extLst>
              <a:ext uri="{BEBA8EAE-BF5A-486C-A8C5-ECC9F3942E4B}">
                <a14:imgProps xmlns:a14="http://schemas.microsoft.com/office/drawing/2010/main" xmlns="">
                  <a14:imgLayer r:embed="rId4">
                    <a14:imgEffect>
                      <a14:artisticBlur radius="24"/>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標題 1"/>
          <p:cNvSpPr txBox="1">
            <a:spLocks/>
          </p:cNvSpPr>
          <p:nvPr/>
        </p:nvSpPr>
        <p:spPr>
          <a:xfrm>
            <a:off x="457200" y="2276872"/>
            <a:ext cx="82296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dirty="0">
                <a:latin typeface="標楷體" panose="03000509000000000000" pitchFamily="65" charset="-120"/>
                <a:ea typeface="標楷體" panose="03000509000000000000" pitchFamily="65" charset="-120"/>
              </a:rPr>
              <a:t>溫度</a:t>
            </a:r>
            <a:endParaRPr lang="en-US" altLang="zh-TW" sz="6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981443663"/>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20000"/>
            <a:lum/>
            <a:extLst>
              <a:ext uri="{BEBA8EAE-BF5A-486C-A8C5-ECC9F3942E4B}">
                <a14:imgProps xmlns:a14="http://schemas.microsoft.com/office/drawing/2010/main" xmlns="">
                  <a14:imgLayer r:embed="rId4">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標題 1"/>
          <p:cNvSpPr txBox="1">
            <a:spLocks/>
          </p:cNvSpPr>
          <p:nvPr/>
        </p:nvSpPr>
        <p:spPr>
          <a:xfrm>
            <a:off x="457200" y="2276872"/>
            <a:ext cx="82296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dirty="0">
                <a:latin typeface="標楷體" panose="03000509000000000000" pitchFamily="65" charset="-120"/>
                <a:ea typeface="標楷體" panose="03000509000000000000" pitchFamily="65" charset="-120"/>
              </a:rPr>
              <a:t>噪音與震動</a:t>
            </a:r>
            <a:endParaRPr lang="en-US" altLang="zh-TW" sz="6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027087999"/>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8000"/>
            <a:lum/>
            <a:extLst>
              <a:ext uri="{28A0092B-C50C-407E-A947-70E740481C1C}">
                <a14:useLocalDpi xmlns:a14="http://schemas.microsoft.com/office/drawing/2010/main" xmlns=""/>
              </a:ext>
            </a:extLst>
          </a:blip>
          <a:srcRect/>
          <a:stretch>
            <a:fillRect l="-11000" r="-11000"/>
          </a:stretch>
        </a:blipFill>
        <a:effectLst/>
      </p:bgPr>
    </p:bg>
    <p:spTree>
      <p:nvGrpSpPr>
        <p:cNvPr id="1" name=""/>
        <p:cNvGrpSpPr/>
        <p:nvPr/>
      </p:nvGrpSpPr>
      <p:grpSpPr>
        <a:xfrm>
          <a:off x="0" y="0"/>
          <a:ext cx="0" cy="0"/>
          <a:chOff x="0" y="0"/>
          <a:chExt cx="0" cy="0"/>
        </a:xfrm>
      </p:grpSpPr>
      <p:sp>
        <p:nvSpPr>
          <p:cNvPr id="3" name="標題 1"/>
          <p:cNvSpPr txBox="1">
            <a:spLocks/>
          </p:cNvSpPr>
          <p:nvPr/>
        </p:nvSpPr>
        <p:spPr>
          <a:xfrm>
            <a:off x="457200" y="2276872"/>
            <a:ext cx="82296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dirty="0">
                <a:latin typeface="標楷體" panose="03000509000000000000" pitchFamily="65" charset="-120"/>
                <a:ea typeface="標楷體" panose="03000509000000000000" pitchFamily="65" charset="-120"/>
              </a:rPr>
              <a:t>城鎮化與接近效應</a:t>
            </a:r>
            <a:endParaRPr lang="en-US" altLang="zh-TW" sz="6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3394465060"/>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5000"/>
            <a:lum/>
            <a:extLst>
              <a:ext uri="{28A0092B-C50C-407E-A947-70E740481C1C}">
                <a14:useLocalDpi xmlns:a14="http://schemas.microsoft.com/office/drawing/2010/main" xmlns=""/>
              </a:ext>
            </a:extLst>
          </a:blip>
          <a:srcRect/>
          <a:stretch>
            <a:fillRect l="-6000" r="-6000"/>
          </a:stretch>
        </a:blipFill>
        <a:effectLst/>
      </p:bgPr>
    </p:bg>
    <p:spTree>
      <p:nvGrpSpPr>
        <p:cNvPr id="1" name=""/>
        <p:cNvGrpSpPr/>
        <p:nvPr/>
      </p:nvGrpSpPr>
      <p:grpSpPr>
        <a:xfrm>
          <a:off x="0" y="0"/>
          <a:ext cx="0" cy="0"/>
          <a:chOff x="0" y="0"/>
          <a:chExt cx="0" cy="0"/>
        </a:xfrm>
      </p:grpSpPr>
      <p:sp>
        <p:nvSpPr>
          <p:cNvPr id="5" name="標題 1"/>
          <p:cNvSpPr txBox="1">
            <a:spLocks/>
          </p:cNvSpPr>
          <p:nvPr/>
        </p:nvSpPr>
        <p:spPr>
          <a:xfrm>
            <a:off x="457200" y="2276872"/>
            <a:ext cx="82296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dirty="0">
                <a:solidFill>
                  <a:schemeClr val="tx1">
                    <a:lumMod val="95000"/>
                    <a:lumOff val="5000"/>
                  </a:schemeClr>
                </a:solidFill>
                <a:latin typeface="標楷體" panose="03000509000000000000" pitchFamily="65" charset="-120"/>
                <a:ea typeface="標楷體" panose="03000509000000000000" pitchFamily="65" charset="-120"/>
              </a:rPr>
              <a:t>棲地完整度</a:t>
            </a:r>
            <a:endParaRPr lang="en-US" altLang="zh-TW" sz="6000" dirty="0">
              <a:latin typeface="標楷體" panose="03000509000000000000" pitchFamily="65" charset="-120"/>
              <a:ea typeface="標楷體" panose="03000509000000000000" pitchFamily="65" charset="-120"/>
            </a:endParaRPr>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35000"/>
            <a:lum/>
            <a:extLst>
              <a:ext uri="{BEBA8EAE-BF5A-486C-A8C5-ECC9F3942E4B}">
                <a14:imgProps xmlns:a14="http://schemas.microsoft.com/office/drawing/2010/main" xmlns="">
                  <a14:imgLayer r:embed="rId4">
                    <a14:imgEffect>
                      <a14:artisticBlur radius="4"/>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457200" y="2276872"/>
            <a:ext cx="82296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dirty="0">
                <a:solidFill>
                  <a:schemeClr val="tx1">
                    <a:lumMod val="95000"/>
                    <a:lumOff val="5000"/>
                  </a:schemeClr>
                </a:solidFill>
                <a:latin typeface="標楷體" panose="03000509000000000000" pitchFamily="65" charset="-120"/>
                <a:ea typeface="標楷體" panose="03000509000000000000" pitchFamily="65" charset="-120"/>
              </a:rPr>
              <a:t>光害</a:t>
            </a:r>
            <a:endParaRPr lang="en-US" altLang="zh-TW" sz="6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3074491345"/>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35000"/>
            <a:lum/>
          </a:blip>
          <a:srcRect/>
          <a:stretch>
            <a:fillRect l="-12000" r="-12000"/>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457200" y="2276872"/>
            <a:ext cx="82296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dirty="0">
                <a:solidFill>
                  <a:schemeClr val="tx1">
                    <a:lumMod val="95000"/>
                    <a:lumOff val="5000"/>
                  </a:schemeClr>
                </a:solidFill>
                <a:latin typeface="標楷體" panose="03000509000000000000" pitchFamily="65" charset="-120"/>
                <a:ea typeface="標楷體" panose="03000509000000000000" pitchFamily="65" charset="-120"/>
              </a:rPr>
              <a:t>外來種</a:t>
            </a:r>
            <a:endParaRPr lang="en-US" altLang="zh-TW" sz="6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2615989300"/>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5000"/>
            <a:lum/>
            <a:extLst>
              <a:ext uri="{28A0092B-C50C-407E-A947-70E740481C1C}">
                <a14:useLocalDpi xmlns:a14="http://schemas.microsoft.com/office/drawing/2010/main" xmlns=""/>
              </a:ext>
            </a:extLst>
          </a:blip>
          <a:srcRect/>
          <a:stretch>
            <a:fillRect l="-7000" r="-7000"/>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457200" y="2276872"/>
            <a:ext cx="82296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dirty="0">
                <a:solidFill>
                  <a:schemeClr val="tx1">
                    <a:lumMod val="95000"/>
                    <a:lumOff val="5000"/>
                  </a:schemeClr>
                </a:solidFill>
                <a:latin typeface="標楷體" panose="03000509000000000000" pitchFamily="65" charset="-120"/>
                <a:ea typeface="標楷體" panose="03000509000000000000" pitchFamily="65" charset="-120"/>
              </a:rPr>
              <a:t>氣流</a:t>
            </a:r>
            <a:endParaRPr lang="en-US" altLang="zh-TW" sz="6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609417055"/>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5000"/>
            <a:lum/>
            <a:extLst>
              <a:ext uri="{28A0092B-C50C-407E-A947-70E740481C1C}">
                <a14:useLocalDpi xmlns:a14="http://schemas.microsoft.com/office/drawing/2010/main" xmlns=""/>
              </a:ext>
            </a:extLst>
          </a:blip>
          <a:srcRect/>
          <a:stretch>
            <a:fillRect l="-4000" r="-4000"/>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457200" y="2276872"/>
            <a:ext cx="82296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dirty="0">
                <a:solidFill>
                  <a:schemeClr val="tx1">
                    <a:lumMod val="95000"/>
                    <a:lumOff val="5000"/>
                  </a:schemeClr>
                </a:solidFill>
                <a:latin typeface="標楷體" panose="03000509000000000000" pitchFamily="65" charset="-120"/>
                <a:ea typeface="標楷體" panose="03000509000000000000" pitchFamily="65" charset="-120"/>
              </a:rPr>
              <a:t>道路輾斃</a:t>
            </a:r>
            <a:endParaRPr lang="en-US" altLang="zh-TW" sz="6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3506092621"/>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標題 1"/>
          <p:cNvSpPr txBox="1">
            <a:spLocks/>
          </p:cNvSpPr>
          <p:nvPr/>
        </p:nvSpPr>
        <p:spPr>
          <a:xfrm>
            <a:off x="457200" y="263691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8000" b="1" dirty="0">
                <a:effectLst>
                  <a:outerShdw blurRad="38100" dist="38100" dir="2700000" algn="tl">
                    <a:srgbClr val="000000">
                      <a:alpha val="43137"/>
                    </a:srgbClr>
                  </a:outerShdw>
                </a:effectLst>
                <a:latin typeface="標楷體" pitchFamily="65" charset="-120"/>
                <a:ea typeface="標楷體" pitchFamily="65" charset="-120"/>
              </a:rPr>
              <a:t>小結</a:t>
            </a:r>
          </a:p>
        </p:txBody>
      </p:sp>
    </p:spTree>
    <p:extLst>
      <p:ext uri="{BB962C8B-B14F-4D97-AF65-F5344CB8AC3E}">
        <p14:creationId xmlns:p14="http://schemas.microsoft.com/office/powerpoint/2010/main" xmlns="" val="711833990"/>
      </p:ext>
    </p:extLst>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43000"/>
            <a:lum/>
            <a:extLst>
              <a:ext uri="{28A0092B-C50C-407E-A947-70E740481C1C}">
                <a14:useLocalDpi xmlns:a14="http://schemas.microsoft.com/office/drawing/2010/main" xmlns=""/>
              </a:ext>
            </a:extLst>
          </a:blip>
          <a:srcRect/>
          <a:stretch>
            <a:fillRect l="-6000" r="-6000"/>
          </a:stretch>
        </a:blipFill>
        <a:effectLst/>
      </p:bgPr>
    </p:bg>
    <p:spTree>
      <p:nvGrpSpPr>
        <p:cNvPr id="1" name=""/>
        <p:cNvGrpSpPr/>
        <p:nvPr/>
      </p:nvGrpSpPr>
      <p:grpSpPr>
        <a:xfrm>
          <a:off x="0" y="0"/>
          <a:ext cx="0" cy="0"/>
          <a:chOff x="0" y="0"/>
          <a:chExt cx="0" cy="0"/>
        </a:xfrm>
      </p:grpSpPr>
      <p:sp>
        <p:nvSpPr>
          <p:cNvPr id="4" name="標題 1"/>
          <p:cNvSpPr>
            <a:spLocks noGrp="1"/>
          </p:cNvSpPr>
          <p:nvPr>
            <p:ph type="title"/>
          </p:nvPr>
        </p:nvSpPr>
        <p:spPr>
          <a:xfrm>
            <a:off x="539552" y="2862064"/>
            <a:ext cx="8229600" cy="1143000"/>
          </a:xfrm>
        </p:spPr>
        <p:txBody>
          <a:bodyPr>
            <a:normAutofit/>
          </a:bodyPr>
          <a:lstStyle/>
          <a:p>
            <a:r>
              <a:rPr lang="zh-TW" altLang="en-US" sz="6000" dirty="0">
                <a:latin typeface="標楷體" pitchFamily="65" charset="-120"/>
                <a:ea typeface="標楷體" pitchFamily="65" charset="-120"/>
              </a:rPr>
              <a:t>被輾斃的青蛙</a:t>
            </a:r>
          </a:p>
        </p:txBody>
      </p:sp>
    </p:spTree>
    <p:extLst>
      <p:ext uri="{BB962C8B-B14F-4D97-AF65-F5344CB8AC3E}">
        <p14:creationId xmlns:p14="http://schemas.microsoft.com/office/powerpoint/2010/main" xmlns="" val="35676824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xmlns="" val="1355081365"/>
              </p:ext>
            </p:extLst>
          </p:nvPr>
        </p:nvGraphicFramePr>
        <p:xfrm>
          <a:off x="0" y="0"/>
          <a:ext cx="9124932" cy="68328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圖表 3"/>
          <p:cNvGraphicFramePr/>
          <p:nvPr>
            <p:extLst>
              <p:ext uri="{D42A27DB-BD31-4B8C-83A1-F6EECF244321}">
                <p14:modId xmlns:p14="http://schemas.microsoft.com/office/powerpoint/2010/main" xmlns="" val="2978123254"/>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57253811"/>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683568" y="2538770"/>
            <a:ext cx="784887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540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95%(E/En-I/In)/(I/In)+</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540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5%(e/</a:t>
            </a:r>
            <a:r>
              <a:rPr kumimoji="1" lang="en-US" altLang="zh-TW" sz="5400" i="0" u="none" strike="noStrike" cap="none" normalizeH="0" baseline="0" dirty="0" err="1">
                <a:ln>
                  <a:noFill/>
                </a:ln>
                <a:solidFill>
                  <a:srgbClr val="000000"/>
                </a:solidFill>
                <a:effectLst/>
                <a:latin typeface="標楷體" panose="03000509000000000000" pitchFamily="65" charset="-120"/>
                <a:ea typeface="標楷體" panose="03000509000000000000" pitchFamily="65" charset="-120"/>
                <a:cs typeface="Times New Roman" pitchFamily="18" charset="0"/>
              </a:rPr>
              <a:t>En-i</a:t>
            </a:r>
            <a:r>
              <a:rPr kumimoji="1" lang="en-US" altLang="zh-TW" sz="540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/In)/(</a:t>
            </a:r>
            <a:r>
              <a:rPr kumimoji="1" lang="en-US" altLang="zh-TW" sz="5400" i="0" u="none" strike="noStrike" cap="none" normalizeH="0" baseline="0" dirty="0" err="1">
                <a:ln>
                  <a:noFill/>
                </a:ln>
                <a:solidFill>
                  <a:srgbClr val="000000"/>
                </a:solidFill>
                <a:effectLst/>
                <a:latin typeface="標楷體" panose="03000509000000000000" pitchFamily="65" charset="-120"/>
                <a:ea typeface="標楷體" panose="03000509000000000000" pitchFamily="65" charset="-120"/>
                <a:cs typeface="Times New Roman" pitchFamily="18" charset="0"/>
              </a:rPr>
              <a:t>i</a:t>
            </a:r>
            <a:r>
              <a:rPr kumimoji="1" lang="en-US" altLang="zh-TW" sz="540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/In)</a:t>
            </a:r>
            <a:endParaRPr kumimoji="1" lang="en-US" altLang="zh-TW" sz="540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pitchFamily="18" charset="-120"/>
            </a:endParaRPr>
          </a:p>
        </p:txBody>
      </p:sp>
      <p:sp>
        <p:nvSpPr>
          <p:cNvPr id="8" name="矩形 7"/>
          <p:cNvSpPr/>
          <p:nvPr/>
        </p:nvSpPr>
        <p:spPr>
          <a:xfrm>
            <a:off x="395536" y="776898"/>
            <a:ext cx="8648521" cy="707886"/>
          </a:xfrm>
          <a:prstGeom prst="rect">
            <a:avLst/>
          </a:prstGeom>
        </p:spPr>
        <p:txBody>
          <a:bodyPr wrap="none">
            <a:spAutoFit/>
          </a:bodyPr>
          <a:lstStyle/>
          <a:p>
            <a:r>
              <a:rPr kumimoji="1" lang="zh-TW" altLang="zh-TW" sz="4000" dirty="0">
                <a:solidFill>
                  <a:srgbClr val="000000"/>
                </a:solidFill>
                <a:latin typeface="標楷體" panose="03000509000000000000" pitchFamily="65" charset="-120"/>
                <a:ea typeface="標楷體" panose="03000509000000000000" pitchFamily="65" charset="-120"/>
                <a:cs typeface="Times New Roman" pitchFamily="18" charset="0"/>
              </a:rPr>
              <a:t>過去到現今蛙類數量大致的變化程度</a:t>
            </a:r>
            <a:r>
              <a:rPr kumimoji="1" lang="en-US" altLang="zh-TW" sz="4000" dirty="0">
                <a:solidFill>
                  <a:srgbClr val="000000"/>
                </a:solidFill>
                <a:latin typeface="標楷體" panose="03000509000000000000" pitchFamily="65" charset="-120"/>
                <a:ea typeface="標楷體" panose="03000509000000000000" pitchFamily="65" charset="-120"/>
                <a:cs typeface="Times New Roman" pitchFamily="18" charset="0"/>
              </a:rPr>
              <a:t> </a:t>
            </a:r>
            <a:endParaRPr lang="zh-TW" altLang="en-US" sz="4000" dirty="0"/>
          </a:p>
        </p:txBody>
      </p:sp>
    </p:spTree>
    <p:extLst>
      <p:ext uri="{BB962C8B-B14F-4D97-AF65-F5344CB8AC3E}">
        <p14:creationId xmlns:p14="http://schemas.microsoft.com/office/powerpoint/2010/main" xmlns="" val="2836319914"/>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標題 1"/>
          <p:cNvSpPr txBox="1">
            <a:spLocks/>
          </p:cNvSpPr>
          <p:nvPr/>
        </p:nvSpPr>
        <p:spPr>
          <a:xfrm>
            <a:off x="457200" y="263691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8000" b="1" dirty="0">
                <a:effectLst>
                  <a:outerShdw blurRad="38100" dist="38100" dir="2700000" algn="tl">
                    <a:srgbClr val="000000">
                      <a:alpha val="43137"/>
                    </a:srgbClr>
                  </a:outerShdw>
                </a:effectLst>
                <a:latin typeface="標楷體" pitchFamily="65" charset="-120"/>
                <a:ea typeface="標楷體" pitchFamily="65" charset="-120"/>
              </a:rPr>
              <a:t>結論</a:t>
            </a:r>
          </a:p>
        </p:txBody>
      </p:sp>
    </p:spTree>
    <p:extLst>
      <p:ext uri="{BB962C8B-B14F-4D97-AF65-F5344CB8AC3E}">
        <p14:creationId xmlns:p14="http://schemas.microsoft.com/office/powerpoint/2010/main" xmlns="" val="1684121045"/>
      </p:ext>
    </p:extLst>
  </p:cSld>
  <p:clrMapOvr>
    <a:masterClrMapping/>
  </p:clrMapOvr>
  <p:transition spd="slow">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2852936"/>
            <a:ext cx="8568952" cy="936104"/>
          </a:xfrm>
        </p:spPr>
        <p:txBody>
          <a:bodyPr>
            <a:noAutofit/>
          </a:bodyPr>
          <a:lstStyle/>
          <a:p>
            <a:pPr marL="0" lvl="0" indent="0" algn="ctr">
              <a:buNone/>
            </a:pPr>
            <a:r>
              <a:rPr lang="zh-TW" altLang="en-US" sz="4800" dirty="0">
                <a:latin typeface="標楷體" panose="03000509000000000000" pitchFamily="65" charset="-120"/>
                <a:ea typeface="標楷體" panose="03000509000000000000" pitchFamily="65" charset="-120"/>
              </a:rPr>
              <a:t>對生態環境有很大的負面影響</a:t>
            </a:r>
            <a:endParaRPr lang="en-US" altLang="zh-TW" sz="4800" dirty="0">
              <a:latin typeface="標楷體" panose="03000509000000000000" pitchFamily="65" charset="-120"/>
              <a:ea typeface="標楷體" panose="03000509000000000000" pitchFamily="65" charset="-12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556792"/>
            <a:ext cx="8496944" cy="4248472"/>
          </a:xfrm>
        </p:spPr>
        <p:txBody>
          <a:bodyPr>
            <a:noAutofit/>
          </a:bodyPr>
          <a:lstStyle/>
          <a:p>
            <a:pPr marL="0" lvl="0" indent="0" algn="ctr">
              <a:buNone/>
            </a:pPr>
            <a:r>
              <a:rPr lang="zh-TW" altLang="en-US" sz="4800" dirty="0">
                <a:latin typeface="標楷體" panose="03000509000000000000" pitchFamily="65" charset="-120"/>
                <a:ea typeface="標楷體" panose="03000509000000000000" pitchFamily="65" charset="-120"/>
              </a:rPr>
              <a:t>影響蛙類因素互相連動</a:t>
            </a:r>
            <a:endParaRPr lang="en-US" altLang="zh-TW" sz="4800" dirty="0">
              <a:latin typeface="標楷體" panose="03000509000000000000" pitchFamily="65" charset="-120"/>
              <a:ea typeface="標楷體" panose="03000509000000000000" pitchFamily="65" charset="-120"/>
            </a:endParaRPr>
          </a:p>
          <a:p>
            <a:pPr marL="0" lvl="0" indent="0" algn="ctr">
              <a:buNone/>
            </a:pPr>
            <a:endParaRPr lang="en-US" altLang="zh-TW" sz="4800" dirty="0">
              <a:latin typeface="標楷體" panose="03000509000000000000" pitchFamily="65" charset="-120"/>
              <a:ea typeface="標楷體" panose="03000509000000000000" pitchFamily="65" charset="-120"/>
            </a:endParaRPr>
          </a:p>
          <a:p>
            <a:pPr marL="0" lvl="0" indent="0" algn="ctr">
              <a:buNone/>
            </a:pPr>
            <a:r>
              <a:rPr lang="zh-TW" altLang="en-US" sz="4800" dirty="0">
                <a:latin typeface="標楷體" panose="03000509000000000000" pitchFamily="65" charset="-120"/>
                <a:ea typeface="標楷體" panose="03000509000000000000" pitchFamily="65" charset="-120"/>
              </a:rPr>
              <a:t>其餘影響少 多層連動影響蛙類</a:t>
            </a:r>
          </a:p>
        </p:txBody>
      </p:sp>
    </p:spTree>
    <p:extLst>
      <p:ext uri="{BB962C8B-B14F-4D97-AF65-F5344CB8AC3E}">
        <p14:creationId xmlns:p14="http://schemas.microsoft.com/office/powerpoint/2010/main" xmlns="" val="1606835917"/>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標題 1"/>
          <p:cNvSpPr txBox="1">
            <a:spLocks/>
          </p:cNvSpPr>
          <p:nvPr/>
        </p:nvSpPr>
        <p:spPr>
          <a:xfrm>
            <a:off x="457200" y="263691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8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建議</a:t>
            </a:r>
          </a:p>
        </p:txBody>
      </p:sp>
    </p:spTree>
    <p:extLst>
      <p:ext uri="{BB962C8B-B14F-4D97-AF65-F5344CB8AC3E}">
        <p14:creationId xmlns:p14="http://schemas.microsoft.com/office/powerpoint/2010/main" xmlns="" val="1376930001"/>
      </p:ext>
    </p:extLst>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5000"/>
            <a:lum/>
            <a:extLst>
              <a:ext uri="{28A0092B-C50C-407E-A947-70E740481C1C}">
                <a14:useLocalDpi xmlns:a14="http://schemas.microsoft.com/office/drawing/2010/main" xmlns=""/>
              </a:ext>
            </a:extLst>
          </a:blip>
          <a:srcRect/>
          <a:stretch>
            <a:fillRect l="-21000" r="-21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2636912"/>
            <a:ext cx="7067128" cy="1108720"/>
          </a:xfrm>
        </p:spPr>
        <p:txBody>
          <a:bodyPr>
            <a:normAutofit/>
          </a:bodyPr>
          <a:lstStyle/>
          <a:p>
            <a:pPr marL="0" lvl="0" indent="0" algn="ctr">
              <a:buNone/>
            </a:pPr>
            <a:r>
              <a:rPr lang="zh-TW" altLang="en-US" sz="6000" dirty="0">
                <a:latin typeface="標楷體" panose="03000509000000000000" pitchFamily="65" charset="-120"/>
                <a:ea typeface="標楷體" panose="03000509000000000000" pitchFamily="65" charset="-120"/>
              </a:rPr>
              <a:t>工法</a:t>
            </a:r>
          </a:p>
        </p:txBody>
      </p:sp>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357166"/>
            <a:ext cx="7067128" cy="1108720"/>
          </a:xfrm>
        </p:spPr>
        <p:txBody>
          <a:bodyPr>
            <a:normAutofit/>
          </a:bodyPr>
          <a:lstStyle/>
          <a:p>
            <a:pPr marL="0" lvl="0" indent="0" algn="ctr">
              <a:buNone/>
            </a:pPr>
            <a:r>
              <a:rPr lang="zh-TW" altLang="en-US" sz="6000" dirty="0">
                <a:latin typeface="標楷體" panose="03000509000000000000" pitchFamily="65" charset="-120"/>
                <a:ea typeface="標楷體" panose="03000509000000000000" pitchFamily="65" charset="-120"/>
              </a:rPr>
              <a:t>生物保護措施</a:t>
            </a:r>
          </a:p>
        </p:txBody>
      </p:sp>
      <p:pic>
        <p:nvPicPr>
          <p:cNvPr id="8194" name="Picture 2" descr="http://suhua.thb.gov.tw/SubPages/images/B%E5%8D%80%E7%94%9F%E6%85%8B%E5%8F%8B%E5%96%84%E6%8E%AA%E6%96%BD%E7%A4%BA%E6%84%8F%E5%9C%961.jpg"/>
          <p:cNvPicPr>
            <a:picLocks noChangeAspect="1" noChangeArrowheads="1"/>
          </p:cNvPicPr>
          <p:nvPr/>
        </p:nvPicPr>
        <p:blipFill>
          <a:blip r:embed="rId3" cstate="print"/>
          <a:srcRect/>
          <a:stretch>
            <a:fillRect/>
          </a:stretch>
        </p:blipFill>
        <p:spPr bwMode="auto">
          <a:xfrm>
            <a:off x="642910" y="1785926"/>
            <a:ext cx="7753739" cy="4286280"/>
          </a:xfrm>
          <a:prstGeom prst="roundRect">
            <a:avLst/>
          </a:prstGeom>
          <a:ln>
            <a:noFill/>
          </a:ln>
          <a:effectLst>
            <a:softEdge rad="112500"/>
          </a:effectLst>
        </p:spPr>
      </p:pic>
    </p:spTree>
    <p:extLst>
      <p:ext uri="{BB962C8B-B14F-4D97-AF65-F5344CB8AC3E}">
        <p14:creationId xmlns:p14="http://schemas.microsoft.com/office/powerpoint/2010/main" xmlns="" val="3613904571"/>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5000"/>
            <a:lum/>
            <a:extLst>
              <a:ext uri="{28A0092B-C50C-407E-A947-70E740481C1C}">
                <a14:useLocalDpi xmlns:a14="http://schemas.microsoft.com/office/drawing/2010/main" xmlns=""/>
              </a:ext>
            </a:extLst>
          </a:blip>
          <a:srcRect/>
          <a:stretch>
            <a:fillRect l="-6000" r="-6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2564904"/>
            <a:ext cx="7920880" cy="1080120"/>
          </a:xfrm>
        </p:spPr>
        <p:txBody>
          <a:bodyPr>
            <a:noAutofit/>
          </a:bodyPr>
          <a:lstStyle/>
          <a:p>
            <a:pPr marL="0" lvl="0" indent="0" algn="ctr">
              <a:buNone/>
            </a:pPr>
            <a:r>
              <a:rPr lang="zh-TW" altLang="en-US" sz="6000" dirty="0">
                <a:latin typeface="標楷體" panose="03000509000000000000" pitchFamily="65" charset="-120"/>
                <a:ea typeface="標楷體" panose="03000509000000000000" pitchFamily="65" charset="-120"/>
              </a:rPr>
              <a:t>地質環境</a:t>
            </a:r>
          </a:p>
        </p:txBody>
      </p:sp>
    </p:spTree>
    <p:extLst>
      <p:ext uri="{BB962C8B-B14F-4D97-AF65-F5344CB8AC3E}">
        <p14:creationId xmlns:p14="http://schemas.microsoft.com/office/powerpoint/2010/main" xmlns="" val="3389783294"/>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3000"/>
            <a:lum bright="4000" contrast="5000"/>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advTm="800">
        <p14:flash/>
        <p:sndAc>
          <p:stSnd>
            <p:snd r:embed="rId4" name="camera.wav"/>
          </p:stSnd>
        </p:sndAc>
      </p:transition>
    </mc:Choice>
    <mc:Fallback>
      <p:transition advTm="800">
        <p:fade/>
        <p:sndAc>
          <p:stSnd>
            <p:snd r:embed="rId2" name="camera.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5000"/>
            <a:lum/>
            <a:extLst>
              <a:ext uri="{28A0092B-C50C-407E-A947-70E740481C1C}">
                <a14:useLocalDpi xmlns:a14="http://schemas.microsoft.com/office/drawing/2010/main" xmlns=""/>
              </a:ext>
            </a:extLst>
          </a:blip>
          <a:srcRect/>
          <a:stretch>
            <a:fillRect l="-6000" r="-6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2492896"/>
            <a:ext cx="7920880" cy="1152128"/>
          </a:xfrm>
        </p:spPr>
        <p:txBody>
          <a:bodyPr>
            <a:noAutofit/>
          </a:bodyPr>
          <a:lstStyle/>
          <a:p>
            <a:pPr marL="0" lvl="0" indent="0" algn="ctr">
              <a:buNone/>
            </a:pPr>
            <a:r>
              <a:rPr lang="zh-TW" altLang="en-US" sz="6000" dirty="0">
                <a:latin typeface="標楷體" panose="03000509000000000000" pitchFamily="65" charset="-120"/>
                <a:ea typeface="標楷體" panose="03000509000000000000" pitchFamily="65" charset="-120"/>
              </a:rPr>
              <a:t>迴避棲地</a:t>
            </a:r>
          </a:p>
        </p:txBody>
      </p:sp>
    </p:spTree>
    <p:extLst>
      <p:ext uri="{BB962C8B-B14F-4D97-AF65-F5344CB8AC3E}">
        <p14:creationId xmlns:p14="http://schemas.microsoft.com/office/powerpoint/2010/main" xmlns="" val="3192894932"/>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7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引註資料</a:t>
            </a:r>
          </a:p>
        </p:txBody>
      </p:sp>
      <p:sp>
        <p:nvSpPr>
          <p:cNvPr id="3" name="內容版面配置區 2"/>
          <p:cNvSpPr>
            <a:spLocks noGrp="1"/>
          </p:cNvSpPr>
          <p:nvPr>
            <p:ph idx="1"/>
          </p:nvPr>
        </p:nvSpPr>
        <p:spPr>
          <a:xfrm>
            <a:off x="457200" y="1556792"/>
            <a:ext cx="8280920" cy="6143668"/>
          </a:xfrm>
        </p:spPr>
        <p:txBody>
          <a:bodyPr>
            <a:normAutofit fontScale="47500" lnSpcReduction="20000"/>
          </a:bodyPr>
          <a:lstStyle/>
          <a:p>
            <a:pPr lvl="0"/>
            <a:r>
              <a:rPr lang="zh-TW" altLang="en-US" sz="3400" b="1" dirty="0">
                <a:latin typeface="標楷體" panose="03000509000000000000" pitchFamily="65" charset="-120"/>
                <a:ea typeface="標楷體" panose="03000509000000000000" pitchFamily="65" charset="-120"/>
              </a:rPr>
              <a:t>交通部公路總局蘇花公路改善工程處</a:t>
            </a:r>
            <a:r>
              <a:rPr lang="en-US" sz="3400" b="1" dirty="0">
                <a:latin typeface="標楷體" panose="03000509000000000000" pitchFamily="65" charset="-120"/>
                <a:ea typeface="標楷體" panose="03000509000000000000" pitchFamily="65" charset="-120"/>
              </a:rPr>
              <a:t>(2012~2015)</a:t>
            </a:r>
            <a:r>
              <a:rPr lang="zh-TW" altLang="en-US" sz="3400" b="1" dirty="0">
                <a:latin typeface="標楷體" panose="03000509000000000000" pitchFamily="65" charset="-120"/>
                <a:ea typeface="標楷體" panose="03000509000000000000" pitchFamily="65" charset="-120"/>
              </a:rPr>
              <a:t>。指標生物研究計畫研究調查報告</a:t>
            </a:r>
            <a:r>
              <a:rPr lang="en-US" sz="3400" b="1" dirty="0">
                <a:latin typeface="標楷體" panose="03000509000000000000" pitchFamily="65" charset="-120"/>
                <a:ea typeface="標楷體" panose="03000509000000000000" pitchFamily="65" charset="-120"/>
              </a:rPr>
              <a:t>-101~104</a:t>
            </a:r>
            <a:r>
              <a:rPr lang="zh-TW" altLang="en-US" sz="3400" b="1" dirty="0">
                <a:latin typeface="標楷體" panose="03000509000000000000" pitchFamily="65" charset="-120"/>
                <a:ea typeface="標楷體" panose="03000509000000000000" pitchFamily="65" charset="-120"/>
              </a:rPr>
              <a:t>年度報告書。台北市：行政院農業委員會特有生物研究保育中心。</a:t>
            </a:r>
          </a:p>
          <a:p>
            <a:pPr lvl="0"/>
            <a:r>
              <a:rPr lang="zh-TW" altLang="en-US" sz="3400" b="1" dirty="0">
                <a:latin typeface="標楷體" panose="03000509000000000000" pitchFamily="65" charset="-120"/>
                <a:ea typeface="標楷體" panose="03000509000000000000" pitchFamily="65" charset="-120"/>
              </a:rPr>
              <a:t>徐清朗</a:t>
            </a:r>
            <a:r>
              <a:rPr lang="en-US" sz="3400" b="1" dirty="0">
                <a:latin typeface="標楷體" panose="03000509000000000000" pitchFamily="65" charset="-120"/>
                <a:ea typeface="標楷體" panose="03000509000000000000" pitchFamily="65" charset="-120"/>
              </a:rPr>
              <a:t>(2014)</a:t>
            </a:r>
            <a:r>
              <a:rPr lang="zh-TW" altLang="en-US" sz="3400" b="1" dirty="0">
                <a:latin typeface="標楷體" panose="03000509000000000000" pitchFamily="65" charset="-120"/>
                <a:ea typeface="標楷體" panose="03000509000000000000" pitchFamily="65" charset="-120"/>
              </a:rPr>
              <a:t>。徐式規劃</a:t>
            </a:r>
            <a:r>
              <a:rPr lang="en-US"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高一下</a:t>
            </a:r>
            <a:r>
              <a:rPr lang="en-US" sz="3400" b="1" dirty="0">
                <a:latin typeface="標楷體" panose="03000509000000000000" pitchFamily="65" charset="-120"/>
                <a:ea typeface="標楷體" panose="03000509000000000000" pitchFamily="65" charset="-120"/>
              </a:rPr>
              <a:t>2B)</a:t>
            </a:r>
            <a:r>
              <a:rPr lang="zh-TW" altLang="en-US" sz="3400" b="1" dirty="0">
                <a:latin typeface="標楷體" panose="03000509000000000000" pitchFamily="65" charset="-120"/>
                <a:ea typeface="標楷體" panose="03000509000000000000" pitchFamily="65" charset="-120"/>
              </a:rPr>
              <a:t>。高雄市：光朗出版社。</a:t>
            </a:r>
          </a:p>
          <a:p>
            <a:pPr lvl="0"/>
            <a:r>
              <a:rPr lang="en-US" dirty="0" err="1">
                <a:latin typeface="標楷體" panose="03000509000000000000" pitchFamily="65" charset="-120"/>
                <a:ea typeface="標楷體" panose="03000509000000000000" pitchFamily="65" charset="-120"/>
              </a:rPr>
              <a:t>Campbell</a:t>
            </a:r>
            <a:r>
              <a:rPr lang="en-US" altLang="zh-TW" dirty="0" err="1">
                <a:latin typeface="標楷體" panose="03000509000000000000" pitchFamily="65" charset="-120"/>
                <a:ea typeface="標楷體" panose="03000509000000000000" pitchFamily="65" charset="-120"/>
              </a:rPr>
              <a:t>‧</a:t>
            </a:r>
            <a:r>
              <a:rPr lang="en-US" dirty="0" err="1">
                <a:latin typeface="標楷體" panose="03000509000000000000" pitchFamily="65" charset="-120"/>
                <a:ea typeface="標楷體" panose="03000509000000000000" pitchFamily="65" charset="-120"/>
              </a:rPr>
              <a:t>Reece</a:t>
            </a:r>
            <a:r>
              <a:rPr lang="zh-TW" altLang="en-US" dirty="0">
                <a:latin typeface="標楷體" panose="03000509000000000000" pitchFamily="65" charset="-120"/>
                <a:ea typeface="標楷體" panose="03000509000000000000" pitchFamily="65" charset="-120"/>
              </a:rPr>
              <a:t>、鍾楊聰、葉開溫、崔文慧、徐歷鵬</a:t>
            </a:r>
            <a:r>
              <a:rPr lang="en-US" dirty="0">
                <a:latin typeface="標楷體" panose="03000509000000000000" pitchFamily="65" charset="-120"/>
                <a:ea typeface="標楷體" panose="03000509000000000000" pitchFamily="65" charset="-120"/>
              </a:rPr>
              <a:t>(2005)</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生物學</a:t>
            </a:r>
            <a:r>
              <a:rPr lang="en-US"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下冊</a:t>
            </a:r>
            <a:r>
              <a:rPr lang="en-US"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第六版</a:t>
            </a:r>
            <a:r>
              <a:rPr lang="en-US" b="1"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。台北市：偉明圖書有限公司、台灣培生教育出版股份有限公司。</a:t>
            </a:r>
          </a:p>
          <a:p>
            <a:pPr lvl="0"/>
            <a:r>
              <a:rPr lang="zh-TW" altLang="en-US" dirty="0">
                <a:latin typeface="標楷體" panose="03000509000000000000" pitchFamily="65" charset="-120"/>
                <a:ea typeface="標楷體" panose="03000509000000000000" pitchFamily="65" charset="-120"/>
              </a:rPr>
              <a:t>林大利</a:t>
            </a:r>
            <a:r>
              <a:rPr lang="en-US" dirty="0">
                <a:latin typeface="標楷體" panose="03000509000000000000" pitchFamily="65" charset="-120"/>
                <a:ea typeface="標楷體" panose="03000509000000000000" pitchFamily="65" charset="-120"/>
              </a:rPr>
              <a:t>(2016)</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科學發展</a:t>
            </a:r>
            <a:r>
              <a:rPr lang="en-US" b="1" dirty="0">
                <a:latin typeface="標楷體" panose="03000509000000000000" pitchFamily="65" charset="-120"/>
                <a:ea typeface="標楷體" panose="03000509000000000000" pitchFamily="65" charset="-120"/>
              </a:rPr>
              <a:t> - </a:t>
            </a:r>
            <a:r>
              <a:rPr lang="zh-TW" altLang="en-US" b="1" dirty="0">
                <a:latin typeface="標楷體" panose="03000509000000000000" pitchFamily="65" charset="-120"/>
                <a:ea typeface="標楷體" panose="03000509000000000000" pitchFamily="65" charset="-120"/>
              </a:rPr>
              <a:t>第</a:t>
            </a:r>
            <a:r>
              <a:rPr lang="en-US" b="1" dirty="0">
                <a:latin typeface="標楷體" panose="03000509000000000000" pitchFamily="65" charset="-120"/>
                <a:ea typeface="標楷體" panose="03000509000000000000" pitchFamily="65" charset="-120"/>
              </a:rPr>
              <a:t>520</a:t>
            </a:r>
            <a:r>
              <a:rPr lang="zh-TW" altLang="en-US" b="1" dirty="0">
                <a:latin typeface="標楷體" panose="03000509000000000000" pitchFamily="65" charset="-120"/>
                <a:ea typeface="標楷體" panose="03000509000000000000" pitchFamily="65" charset="-120"/>
              </a:rPr>
              <a:t>期 棲地破碎化的效應</a:t>
            </a:r>
            <a:r>
              <a:rPr lang="zh-TW" altLang="en-US" dirty="0">
                <a:latin typeface="標楷體" panose="03000509000000000000" pitchFamily="65" charset="-120"/>
                <a:ea typeface="標楷體" panose="03000509000000000000" pitchFamily="65" charset="-120"/>
              </a:rPr>
              <a:t>。科技部。</a:t>
            </a:r>
          </a:p>
          <a:p>
            <a:pPr lvl="0"/>
            <a:r>
              <a:rPr lang="zh-TW" altLang="en-US" dirty="0">
                <a:latin typeface="標楷體" panose="03000509000000000000" pitchFamily="65" charset="-120"/>
                <a:ea typeface="標楷體" panose="03000509000000000000" pitchFamily="65" charset="-120"/>
              </a:rPr>
              <a:t>台灣地區兩棲類物種描述資料</a:t>
            </a:r>
            <a:r>
              <a:rPr lang="en-US" dirty="0">
                <a:latin typeface="標楷體" panose="03000509000000000000" pitchFamily="65" charset="-120"/>
                <a:ea typeface="標楷體" panose="03000509000000000000" pitchFamily="65" charset="-120"/>
              </a:rPr>
              <a:t>(2016</a:t>
            </a:r>
            <a:r>
              <a:rPr lang="zh-TW" altLang="en-US" dirty="0">
                <a:latin typeface="標楷體" panose="03000509000000000000" pitchFamily="65" charset="-120"/>
                <a:ea typeface="標楷體" panose="03000509000000000000" pitchFamily="65" charset="-120"/>
              </a:rPr>
              <a:t>年</a:t>
            </a:r>
            <a:r>
              <a:rPr lang="en-US" dirty="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月</a:t>
            </a:r>
            <a:r>
              <a:rPr lang="en-US" dirty="0">
                <a:latin typeface="標楷體" panose="03000509000000000000" pitchFamily="65" charset="-120"/>
                <a:ea typeface="標楷體" panose="03000509000000000000" pitchFamily="65" charset="-120"/>
              </a:rPr>
              <a:t>13</a:t>
            </a:r>
            <a:r>
              <a:rPr lang="zh-TW" altLang="en-US" dirty="0">
                <a:latin typeface="標楷體" panose="03000509000000000000" pitchFamily="65" charset="-120"/>
                <a:ea typeface="標楷體" panose="03000509000000000000" pitchFamily="65" charset="-120"/>
              </a:rPr>
              <a:t>日</a:t>
            </a:r>
            <a:r>
              <a:rPr 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r>
              <a:rPr lang="en-US" b="1" dirty="0" err="1">
                <a:latin typeface="標楷體" panose="03000509000000000000" pitchFamily="65" charset="-120"/>
                <a:ea typeface="標楷體" panose="03000509000000000000" pitchFamily="65" charset="-120"/>
              </a:rPr>
              <a:t>Fejervaryalimnocharis</a:t>
            </a:r>
            <a:r>
              <a:rPr lang="zh-TW" altLang="en-US" b="1" dirty="0">
                <a:latin typeface="標楷體" panose="03000509000000000000" pitchFamily="65" charset="-120"/>
                <a:ea typeface="標楷體" panose="03000509000000000000" pitchFamily="65" charset="-120"/>
              </a:rPr>
              <a:t>澤蛙</a:t>
            </a:r>
            <a:r>
              <a:rPr lang="en-US" b="1"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台灣地區兩棲類物種描述資料</a:t>
            </a:r>
            <a:r>
              <a:rPr lang="zh-TW" altLang="en-US" dirty="0">
                <a:latin typeface="標楷體" panose="03000509000000000000" pitchFamily="65" charset="-120"/>
                <a:ea typeface="標楷體" panose="03000509000000000000" pitchFamily="65" charset="-120"/>
              </a:rPr>
              <a:t>。取自</a:t>
            </a:r>
            <a:r>
              <a:rPr lang="en-US" u="sng" dirty="0">
                <a:latin typeface="標楷體" panose="03000509000000000000" pitchFamily="65" charset="-120"/>
                <a:ea typeface="標楷體" panose="03000509000000000000" pitchFamily="65" charset="-120"/>
                <a:hlinkClick r:id="rId2"/>
              </a:rPr>
              <a:t>http://metadata.froghome.org/page.php?namecode=380034</a:t>
            </a:r>
            <a:endParaRPr lang="zh-TW" altLang="en-US" dirty="0">
              <a:latin typeface="標楷體" panose="03000509000000000000" pitchFamily="65" charset="-120"/>
              <a:ea typeface="標楷體" panose="03000509000000000000" pitchFamily="65" charset="-120"/>
            </a:endParaRPr>
          </a:p>
          <a:p>
            <a:pPr lvl="0"/>
            <a:r>
              <a:rPr lang="zh-TW" altLang="en-US" dirty="0">
                <a:latin typeface="標楷體" panose="03000509000000000000" pitchFamily="65" charset="-120"/>
                <a:ea typeface="標楷體" panose="03000509000000000000" pitchFamily="65" charset="-120"/>
              </a:rPr>
              <a:t>台灣地區兩棲類物種描述資料</a:t>
            </a:r>
            <a:r>
              <a:rPr lang="en-US" dirty="0">
                <a:latin typeface="標楷體" panose="03000509000000000000" pitchFamily="65" charset="-120"/>
                <a:ea typeface="標楷體" panose="03000509000000000000" pitchFamily="65" charset="-120"/>
              </a:rPr>
              <a:t>(2016</a:t>
            </a:r>
            <a:r>
              <a:rPr lang="zh-TW" altLang="en-US" dirty="0">
                <a:latin typeface="標楷體" panose="03000509000000000000" pitchFamily="65" charset="-120"/>
                <a:ea typeface="標楷體" panose="03000509000000000000" pitchFamily="65" charset="-120"/>
              </a:rPr>
              <a:t>年</a:t>
            </a:r>
            <a:r>
              <a:rPr lang="en-US" dirty="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月</a:t>
            </a:r>
            <a:r>
              <a:rPr lang="en-US" dirty="0">
                <a:latin typeface="標楷體" panose="03000509000000000000" pitchFamily="65" charset="-120"/>
                <a:ea typeface="標楷體" panose="03000509000000000000" pitchFamily="65" charset="-120"/>
              </a:rPr>
              <a:t>13</a:t>
            </a:r>
            <a:r>
              <a:rPr lang="zh-TW" altLang="en-US" dirty="0">
                <a:latin typeface="標楷體" panose="03000509000000000000" pitchFamily="65" charset="-120"/>
                <a:ea typeface="標楷體" panose="03000509000000000000" pitchFamily="65" charset="-120"/>
              </a:rPr>
              <a:t>日</a:t>
            </a:r>
            <a:r>
              <a:rPr 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r>
              <a:rPr lang="en-US" b="1" dirty="0" err="1">
                <a:latin typeface="標楷體" panose="03000509000000000000" pitchFamily="65" charset="-120"/>
                <a:ea typeface="標楷體" panose="03000509000000000000" pitchFamily="65" charset="-120"/>
              </a:rPr>
              <a:t>Kurixalus</a:t>
            </a:r>
            <a:r>
              <a:rPr lang="en-US" b="1" dirty="0">
                <a:latin typeface="標楷體" panose="03000509000000000000" pitchFamily="65" charset="-120"/>
                <a:ea typeface="標楷體" panose="03000509000000000000" pitchFamily="65" charset="-120"/>
              </a:rPr>
              <a:t> </a:t>
            </a:r>
            <a:r>
              <a:rPr lang="en-US" b="1" dirty="0" err="1">
                <a:latin typeface="標楷體" panose="03000509000000000000" pitchFamily="65" charset="-120"/>
                <a:ea typeface="標楷體" panose="03000509000000000000" pitchFamily="65" charset="-120"/>
              </a:rPr>
              <a:t>idiootocus</a:t>
            </a:r>
            <a:r>
              <a:rPr lang="en-US" b="1"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面天樹蛙</a:t>
            </a:r>
            <a:r>
              <a:rPr lang="en-US" b="1"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台灣地區兩棲類物種描述資料</a:t>
            </a:r>
            <a:r>
              <a:rPr lang="zh-TW" altLang="en-US" dirty="0">
                <a:latin typeface="標楷體" panose="03000509000000000000" pitchFamily="65" charset="-120"/>
                <a:ea typeface="標楷體" panose="03000509000000000000" pitchFamily="65" charset="-120"/>
              </a:rPr>
              <a:t>。取自</a:t>
            </a:r>
            <a:r>
              <a:rPr lang="en-US" u="sng" dirty="0">
                <a:latin typeface="標楷體" panose="03000509000000000000" pitchFamily="65" charset="-120"/>
                <a:ea typeface="標楷體" panose="03000509000000000000" pitchFamily="65" charset="-120"/>
                <a:hlinkClick r:id="rId3"/>
              </a:rPr>
              <a:t>http://metadata.froghome.org/page.php?namecode=380046</a:t>
            </a:r>
            <a:endParaRPr lang="zh-TW" altLang="en-US" dirty="0">
              <a:latin typeface="標楷體" panose="03000509000000000000" pitchFamily="65" charset="-120"/>
              <a:ea typeface="標楷體" panose="03000509000000000000" pitchFamily="65" charset="-120"/>
            </a:endParaRPr>
          </a:p>
          <a:p>
            <a:pPr lvl="0"/>
            <a:r>
              <a:rPr lang="zh-TW" altLang="en-US" dirty="0">
                <a:latin typeface="標楷體" panose="03000509000000000000" pitchFamily="65" charset="-120"/>
                <a:ea typeface="標楷體" panose="03000509000000000000" pitchFamily="65" charset="-120"/>
              </a:rPr>
              <a:t>維基百科</a:t>
            </a:r>
            <a:r>
              <a:rPr lang="en-US" dirty="0">
                <a:latin typeface="標楷體" panose="03000509000000000000" pitchFamily="65" charset="-120"/>
                <a:ea typeface="標楷體" panose="03000509000000000000" pitchFamily="65" charset="-120"/>
              </a:rPr>
              <a:t>(2016</a:t>
            </a:r>
            <a:r>
              <a:rPr lang="zh-TW" altLang="en-US" dirty="0">
                <a:latin typeface="標楷體" panose="03000509000000000000" pitchFamily="65" charset="-120"/>
                <a:ea typeface="標楷體" panose="03000509000000000000" pitchFamily="65" charset="-120"/>
              </a:rPr>
              <a:t>年</a:t>
            </a:r>
            <a:r>
              <a:rPr lang="en-US" dirty="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月</a:t>
            </a:r>
            <a:r>
              <a:rPr lang="en-US" dirty="0">
                <a:latin typeface="標楷體" panose="03000509000000000000" pitchFamily="65" charset="-120"/>
                <a:ea typeface="標楷體" panose="03000509000000000000" pitchFamily="65" charset="-120"/>
              </a:rPr>
              <a:t>13</a:t>
            </a:r>
            <a:r>
              <a:rPr lang="zh-TW" altLang="en-US" dirty="0">
                <a:latin typeface="標楷體" panose="03000509000000000000" pitchFamily="65" charset="-120"/>
                <a:ea typeface="標楷體" panose="03000509000000000000" pitchFamily="65" charset="-120"/>
              </a:rPr>
              <a:t>日</a:t>
            </a:r>
            <a:r>
              <a:rPr 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日本樹蛙</a:t>
            </a:r>
            <a:r>
              <a:rPr lang="en-US"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維基百科</a:t>
            </a:r>
            <a:r>
              <a:rPr lang="zh-TW" altLang="en-US" dirty="0">
                <a:latin typeface="標楷體" panose="03000509000000000000" pitchFamily="65" charset="-120"/>
                <a:ea typeface="標楷體" panose="03000509000000000000" pitchFamily="65" charset="-120"/>
              </a:rPr>
              <a:t>。取自</a:t>
            </a:r>
            <a:r>
              <a:rPr lang="en-US" u="sng" dirty="0">
                <a:latin typeface="標楷體" panose="03000509000000000000" pitchFamily="65" charset="-120"/>
                <a:ea typeface="標楷體" panose="03000509000000000000" pitchFamily="65" charset="-120"/>
                <a:hlinkClick r:id="rId4"/>
              </a:rPr>
              <a:t>https://zh.wikipedia.org/wiki/%E6%97%A5%E6%9C%AC%E6%A8%B9%E8%9B%99</a:t>
            </a:r>
            <a:endParaRPr lang="zh-TW" altLang="en-US" dirty="0">
              <a:latin typeface="標楷體" panose="03000509000000000000" pitchFamily="65" charset="-120"/>
              <a:ea typeface="標楷體" panose="03000509000000000000" pitchFamily="65" charset="-120"/>
            </a:endParaRPr>
          </a:p>
          <a:p>
            <a:pPr lvl="0"/>
            <a:r>
              <a:rPr lang="zh-TW" altLang="en-US" dirty="0">
                <a:latin typeface="標楷體" panose="03000509000000000000" pitchFamily="65" charset="-120"/>
                <a:ea typeface="標楷體" panose="03000509000000000000" pitchFamily="65" charset="-120"/>
              </a:rPr>
              <a:t>交通部公路總局蘇花公路改善工程處</a:t>
            </a:r>
            <a:r>
              <a:rPr lang="en-US" dirty="0">
                <a:latin typeface="標楷體" panose="03000509000000000000" pitchFamily="65" charset="-120"/>
                <a:ea typeface="標楷體" panose="03000509000000000000" pitchFamily="65" charset="-120"/>
              </a:rPr>
              <a:t>(2016</a:t>
            </a:r>
            <a:r>
              <a:rPr lang="zh-TW" altLang="en-US" dirty="0">
                <a:latin typeface="標楷體" panose="03000509000000000000" pitchFamily="65" charset="-120"/>
                <a:ea typeface="標楷體" panose="03000509000000000000" pitchFamily="65" charset="-120"/>
              </a:rPr>
              <a:t>年</a:t>
            </a:r>
            <a:r>
              <a:rPr lang="en-US" dirty="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月</a:t>
            </a:r>
            <a:r>
              <a:rPr lang="en-US"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日</a:t>
            </a:r>
            <a:r>
              <a:rPr 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交通部公路總局蘇花公路改善工程處。</a:t>
            </a:r>
            <a:r>
              <a:rPr lang="zh-TW" altLang="en-US" dirty="0">
                <a:latin typeface="標楷體" panose="03000509000000000000" pitchFamily="65" charset="-120"/>
                <a:ea typeface="標楷體" panose="03000509000000000000" pitchFamily="65" charset="-120"/>
              </a:rPr>
              <a:t>取自</a:t>
            </a:r>
            <a:r>
              <a:rPr lang="en-US" u="sng" dirty="0">
                <a:latin typeface="標楷體" panose="03000509000000000000" pitchFamily="65" charset="-120"/>
                <a:ea typeface="標楷體" panose="03000509000000000000" pitchFamily="65" charset="-120"/>
                <a:hlinkClick r:id="rId5"/>
              </a:rPr>
              <a:t>http://suhua.thb.gov.tw/SubPages/%E6%B0%B4%E5%9C%9F%E4%BF%9D%E6%8C%81%E5%B7%A5%E4%BD%9C_W.html</a:t>
            </a:r>
            <a:endParaRPr lang="zh-TW" altLang="en-US" dirty="0">
              <a:latin typeface="標楷體" panose="03000509000000000000" pitchFamily="65" charset="-120"/>
              <a:ea typeface="標楷體" panose="03000509000000000000" pitchFamily="65" charset="-120"/>
            </a:endParaRPr>
          </a:p>
          <a:p>
            <a:pPr lvl="0"/>
            <a:r>
              <a:rPr lang="zh-TW" altLang="en-US" dirty="0">
                <a:latin typeface="標楷體" panose="03000509000000000000" pitchFamily="65" charset="-120"/>
                <a:ea typeface="標楷體" panose="03000509000000000000" pitchFamily="65" charset="-120"/>
              </a:rPr>
              <a:t>國際自然保護聯盟瀕危物種紅色名錄</a:t>
            </a:r>
            <a:r>
              <a:rPr lang="en-US" dirty="0">
                <a:latin typeface="標楷體" panose="03000509000000000000" pitchFamily="65" charset="-120"/>
                <a:ea typeface="標楷體" panose="03000509000000000000" pitchFamily="65" charset="-120"/>
              </a:rPr>
              <a:t>(2016</a:t>
            </a:r>
            <a:r>
              <a:rPr lang="zh-TW" altLang="en-US" dirty="0">
                <a:latin typeface="標楷體" panose="03000509000000000000" pitchFamily="65" charset="-120"/>
                <a:ea typeface="標楷體" panose="03000509000000000000" pitchFamily="65" charset="-120"/>
              </a:rPr>
              <a:t>年</a:t>
            </a:r>
            <a:r>
              <a:rPr lang="en-US" dirty="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月</a:t>
            </a:r>
            <a:r>
              <a:rPr lang="en-US"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日</a:t>
            </a:r>
            <a:r>
              <a:rPr 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國際自然保護聯盟瀕危物種紅色名錄</a:t>
            </a:r>
            <a:r>
              <a:rPr lang="en-US"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日本樹蛙</a:t>
            </a:r>
            <a:r>
              <a:rPr lang="zh-TW" altLang="en-US" dirty="0">
                <a:latin typeface="標楷體" panose="03000509000000000000" pitchFamily="65" charset="-120"/>
                <a:ea typeface="標楷體" panose="03000509000000000000" pitchFamily="65" charset="-120"/>
              </a:rPr>
              <a:t>。取自</a:t>
            </a:r>
            <a:r>
              <a:rPr lang="en-US" u="sng" dirty="0">
                <a:latin typeface="標楷體" panose="03000509000000000000" pitchFamily="65" charset="-120"/>
                <a:ea typeface="標楷體" panose="03000509000000000000" pitchFamily="65" charset="-120"/>
                <a:hlinkClick r:id="rId6"/>
              </a:rPr>
              <a:t>http://www.iucnredlist.org/details/58783/0</a:t>
            </a:r>
            <a:endParaRPr lang="zh-TW" altLang="en-US" dirty="0">
              <a:latin typeface="標楷體" panose="03000509000000000000" pitchFamily="65" charset="-120"/>
              <a:ea typeface="標楷體" panose="03000509000000000000" pitchFamily="65" charset="-120"/>
            </a:endParaRPr>
          </a:p>
          <a:p>
            <a:pPr lvl="0"/>
            <a:r>
              <a:rPr lang="zh-TW" altLang="en-US" dirty="0">
                <a:latin typeface="標楷體" panose="03000509000000000000" pitchFamily="65" charset="-120"/>
                <a:ea typeface="標楷體" panose="03000509000000000000" pitchFamily="65" charset="-120"/>
              </a:rPr>
              <a:t>國際自然保護聯盟瀕危物種紅色名錄</a:t>
            </a:r>
            <a:r>
              <a:rPr lang="en-US" dirty="0">
                <a:latin typeface="標楷體" panose="03000509000000000000" pitchFamily="65" charset="-120"/>
                <a:ea typeface="標楷體" panose="03000509000000000000" pitchFamily="65" charset="-120"/>
              </a:rPr>
              <a:t>(2016</a:t>
            </a:r>
            <a:r>
              <a:rPr lang="zh-TW" altLang="en-US" dirty="0">
                <a:latin typeface="標楷體" panose="03000509000000000000" pitchFamily="65" charset="-120"/>
                <a:ea typeface="標楷體" panose="03000509000000000000" pitchFamily="65" charset="-120"/>
              </a:rPr>
              <a:t>年</a:t>
            </a:r>
            <a:r>
              <a:rPr lang="en-US" dirty="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月</a:t>
            </a:r>
            <a:r>
              <a:rPr lang="en-US"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日</a:t>
            </a:r>
            <a:r>
              <a:rPr 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國際自然保護聯盟瀕危物種紅色名錄</a:t>
            </a:r>
            <a:r>
              <a:rPr lang="en-US"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澤蛙</a:t>
            </a:r>
            <a:r>
              <a:rPr lang="zh-TW" altLang="en-US" dirty="0">
                <a:latin typeface="標楷體" panose="03000509000000000000" pitchFamily="65" charset="-120"/>
                <a:ea typeface="標楷體" panose="03000509000000000000" pitchFamily="65" charset="-120"/>
              </a:rPr>
              <a:t>。取自</a:t>
            </a:r>
            <a:r>
              <a:rPr lang="en-US" u="sng" dirty="0">
                <a:latin typeface="標楷體" panose="03000509000000000000" pitchFamily="65" charset="-120"/>
                <a:ea typeface="標楷體" panose="03000509000000000000" pitchFamily="65" charset="-120"/>
                <a:hlinkClick r:id="rId7"/>
              </a:rPr>
              <a:t>http://www.iucnredlist.org/details/full/58275/0#conservation_actions</a:t>
            </a:r>
            <a:endParaRPr lang="zh-TW" altLang="en-US" dirty="0">
              <a:latin typeface="標楷體" panose="03000509000000000000" pitchFamily="65" charset="-120"/>
              <a:ea typeface="標楷體" panose="03000509000000000000" pitchFamily="65" charset="-120"/>
            </a:endParaRPr>
          </a:p>
          <a:p>
            <a:pPr lvl="0"/>
            <a:r>
              <a:rPr lang="zh-TW" altLang="en-US" dirty="0">
                <a:latin typeface="標楷體" panose="03000509000000000000" pitchFamily="65" charset="-120"/>
                <a:ea typeface="標楷體" panose="03000509000000000000" pitchFamily="65" charset="-120"/>
              </a:rPr>
              <a:t>國際自然保護聯盟瀕危物種紅色名錄</a:t>
            </a:r>
            <a:r>
              <a:rPr lang="en-US" dirty="0">
                <a:latin typeface="標楷體" panose="03000509000000000000" pitchFamily="65" charset="-120"/>
                <a:ea typeface="標楷體" panose="03000509000000000000" pitchFamily="65" charset="-120"/>
              </a:rPr>
              <a:t>(2016</a:t>
            </a:r>
            <a:r>
              <a:rPr lang="zh-TW" altLang="en-US" dirty="0">
                <a:latin typeface="標楷體" panose="03000509000000000000" pitchFamily="65" charset="-120"/>
                <a:ea typeface="標楷體" panose="03000509000000000000" pitchFamily="65" charset="-120"/>
              </a:rPr>
              <a:t>年</a:t>
            </a:r>
            <a:r>
              <a:rPr lang="en-US" dirty="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月</a:t>
            </a:r>
            <a:r>
              <a:rPr lang="en-US"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日</a:t>
            </a:r>
            <a:r>
              <a:rPr 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國際自然保護聯盟瀕危物種紅色名錄</a:t>
            </a:r>
            <a:r>
              <a:rPr lang="en-US"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面天樹蛙</a:t>
            </a:r>
            <a:r>
              <a:rPr lang="zh-TW" altLang="en-US" dirty="0">
                <a:latin typeface="標楷體" panose="03000509000000000000" pitchFamily="65" charset="-120"/>
                <a:ea typeface="標楷體" panose="03000509000000000000" pitchFamily="65" charset="-120"/>
              </a:rPr>
              <a:t>。取自</a:t>
            </a:r>
            <a:r>
              <a:rPr lang="en-US" u="sng" dirty="0">
                <a:latin typeface="標楷體" panose="03000509000000000000" pitchFamily="65" charset="-120"/>
                <a:ea typeface="標楷體" panose="03000509000000000000" pitchFamily="65" charset="-120"/>
                <a:hlinkClick r:id="rId8"/>
              </a:rPr>
              <a:t>http://www.iucnredlist.org/details/full/58803/0#end_uses</a:t>
            </a:r>
            <a:endParaRPr lang="zh-TW" altLang="en-US" dirty="0">
              <a:latin typeface="標楷體" panose="03000509000000000000" pitchFamily="65" charset="-120"/>
              <a:ea typeface="標楷體" panose="03000509000000000000" pitchFamily="65" charset="-120"/>
            </a:endParaRPr>
          </a:p>
          <a:p>
            <a:pPr lvl="0"/>
            <a:r>
              <a:rPr lang="en-US" b="1" dirty="0">
                <a:latin typeface="標楷體" panose="03000509000000000000" pitchFamily="65" charset="-120"/>
                <a:ea typeface="標楷體" panose="03000509000000000000" pitchFamily="65" charset="-120"/>
              </a:rPr>
              <a:t>Threats to Frogs(2016</a:t>
            </a:r>
            <a:r>
              <a:rPr lang="zh-TW" altLang="en-US" b="1" dirty="0">
                <a:latin typeface="標楷體" panose="03000509000000000000" pitchFamily="65" charset="-120"/>
                <a:ea typeface="標楷體" panose="03000509000000000000" pitchFamily="65" charset="-120"/>
              </a:rPr>
              <a:t>年</a:t>
            </a:r>
            <a:r>
              <a:rPr lang="en-US" b="1" dirty="0">
                <a:latin typeface="標楷體" panose="03000509000000000000" pitchFamily="65" charset="-120"/>
                <a:ea typeface="標楷體" panose="03000509000000000000" pitchFamily="65" charset="-120"/>
              </a:rPr>
              <a:t>9</a:t>
            </a:r>
            <a:r>
              <a:rPr lang="zh-TW" altLang="en-US" b="1" dirty="0">
                <a:latin typeface="標楷體" panose="03000509000000000000" pitchFamily="65" charset="-120"/>
                <a:ea typeface="標楷體" panose="03000509000000000000" pitchFamily="65" charset="-120"/>
              </a:rPr>
              <a:t>月</a:t>
            </a:r>
            <a:r>
              <a:rPr lang="en-US" b="1" dirty="0">
                <a:latin typeface="標楷體" panose="03000509000000000000" pitchFamily="65" charset="-120"/>
                <a:ea typeface="標楷體" panose="03000509000000000000" pitchFamily="65" charset="-120"/>
              </a:rPr>
              <a:t>10</a:t>
            </a:r>
            <a:r>
              <a:rPr lang="zh-TW" altLang="en-US" b="1" dirty="0">
                <a:latin typeface="標楷體" panose="03000509000000000000" pitchFamily="65" charset="-120"/>
                <a:ea typeface="標楷體" panose="03000509000000000000" pitchFamily="65" charset="-120"/>
              </a:rPr>
              <a:t>日</a:t>
            </a:r>
            <a:r>
              <a:rPr lang="en-US"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a:t>
            </a:r>
            <a:r>
              <a:rPr lang="en-US" b="1" dirty="0">
                <a:latin typeface="標楷體" panose="03000509000000000000" pitchFamily="65" charset="-120"/>
                <a:ea typeface="標楷體" panose="03000509000000000000" pitchFamily="65" charset="-120"/>
              </a:rPr>
              <a:t>Threats to Frogs - Save the Frogs</a:t>
            </a:r>
            <a:r>
              <a:rPr lang="zh-TW" altLang="en-US" b="1" dirty="0">
                <a:latin typeface="標楷體" panose="03000509000000000000" pitchFamily="65" charset="-120"/>
                <a:ea typeface="標楷體" panose="03000509000000000000" pitchFamily="65" charset="-120"/>
              </a:rPr>
              <a:t>。取自</a:t>
            </a:r>
            <a:r>
              <a:rPr lang="en-US" b="1" u="sng" dirty="0">
                <a:latin typeface="標楷體" panose="03000509000000000000" pitchFamily="65" charset="-120"/>
                <a:ea typeface="標楷體" panose="03000509000000000000" pitchFamily="65" charset="-120"/>
                <a:hlinkClick r:id="rId9"/>
              </a:rPr>
              <a:t>http://www.savethefrogs.com/threats/</a:t>
            </a:r>
            <a:endParaRPr lang="zh-TW" altLang="en-US" b="1"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50000"/>
            <a:lum/>
            <a:extLst>
              <a:ext uri="{BEBA8EAE-BF5A-486C-A8C5-ECC9F3942E4B}">
                <a14:imgProps xmlns:a14="http://schemas.microsoft.com/office/drawing/2010/main" xmlns="">
                  <a14:imgLayer r:embed="rId3">
                    <a14:imgEffect>
                      <a14:artisticBlur radius="5"/>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2492896"/>
            <a:ext cx="8229600" cy="1143000"/>
          </a:xfrm>
        </p:spPr>
        <p:txBody>
          <a:bodyPr>
            <a:normAutofit/>
          </a:bodyPr>
          <a:lstStyle/>
          <a:p>
            <a:r>
              <a:rPr lang="zh-TW" altLang="en-US" sz="6000" dirty="0">
                <a:latin typeface="標楷體" panose="03000509000000000000" pitchFamily="65" charset="-120"/>
                <a:ea typeface="標楷體" panose="03000509000000000000" pitchFamily="65" charset="-120"/>
              </a:rPr>
              <a:t>感謝聆聽</a:t>
            </a:r>
          </a:p>
        </p:txBody>
      </p:sp>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43000"/>
            <a:lum/>
            <a:extLst>
              <a:ext uri="{28A0092B-C50C-407E-A947-70E740481C1C}">
                <a14:useLocalDpi xmlns:a14="http://schemas.microsoft.com/office/drawing/2010/main" xmlns=""/>
              </a:ext>
            </a:extLst>
          </a:blip>
          <a:srcRect/>
          <a:stretch>
            <a:fillRect l="-6000" r="-6000"/>
          </a:stretch>
        </a:blipFill>
        <a:effectLst/>
      </p:bgPr>
    </p:bg>
    <p:spTree>
      <p:nvGrpSpPr>
        <p:cNvPr id="1" name=""/>
        <p:cNvGrpSpPr/>
        <p:nvPr/>
      </p:nvGrpSpPr>
      <p:grpSpPr>
        <a:xfrm>
          <a:off x="0" y="0"/>
          <a:ext cx="0" cy="0"/>
          <a:chOff x="0" y="0"/>
          <a:chExt cx="0" cy="0"/>
        </a:xfrm>
      </p:grpSpPr>
      <p:sp>
        <p:nvSpPr>
          <p:cNvPr id="4" name="標題 1"/>
          <p:cNvSpPr>
            <a:spLocks noGrp="1"/>
          </p:cNvSpPr>
          <p:nvPr>
            <p:ph type="title"/>
          </p:nvPr>
        </p:nvSpPr>
        <p:spPr>
          <a:xfrm>
            <a:off x="539552" y="2862064"/>
            <a:ext cx="8229600" cy="1143000"/>
          </a:xfrm>
        </p:spPr>
        <p:txBody>
          <a:bodyPr>
            <a:normAutofit/>
          </a:bodyPr>
          <a:lstStyle/>
          <a:p>
            <a:r>
              <a:rPr lang="zh-TW" altLang="en-US" sz="6000" dirty="0">
                <a:latin typeface="標楷體" pitchFamily="65" charset="-120"/>
                <a:ea typeface="標楷體" pitchFamily="65" charset="-120"/>
              </a:rPr>
              <a:t>被輾斃的青蛙</a:t>
            </a:r>
          </a:p>
        </p:txBody>
      </p:sp>
    </p:spTree>
    <p:extLst>
      <p:ext uri="{BB962C8B-B14F-4D97-AF65-F5344CB8AC3E}">
        <p14:creationId xmlns:p14="http://schemas.microsoft.com/office/powerpoint/2010/main" xmlns="" val="3567682447"/>
      </p:ext>
    </p:extLst>
  </p:cSld>
  <p:clrMapOvr>
    <a:masterClrMapping/>
  </p:clrMapOvr>
  <mc:AlternateContent xmlns:mc="http://schemas.openxmlformats.org/markup-compatibility/2006">
    <mc:Choice xmlns:p14="http://schemas.microsoft.com/office/powerpoint/2010/main" xmlns="" Requires="p14">
      <p:transition>
        <p14:flash/>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3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9" name="標題 1"/>
          <p:cNvSpPr>
            <a:spLocks noGrp="1"/>
          </p:cNvSpPr>
          <p:nvPr>
            <p:ph type="title"/>
          </p:nvPr>
        </p:nvSpPr>
        <p:spPr>
          <a:xfrm>
            <a:off x="357158" y="2857504"/>
            <a:ext cx="8229600" cy="1143000"/>
          </a:xfrm>
        </p:spPr>
        <p:txBody>
          <a:bodyPr>
            <a:normAutofit/>
          </a:bodyPr>
          <a:lstStyle/>
          <a:p>
            <a:r>
              <a:rPr lang="zh-TW" altLang="en-US" sz="6000" dirty="0">
                <a:latin typeface="標楷體" pitchFamily="65" charset="-120"/>
                <a:ea typeface="標楷體" pitchFamily="65" charset="-120"/>
              </a:rPr>
              <a:t>棲地破壞</a:t>
            </a:r>
          </a:p>
        </p:txBody>
      </p:sp>
      <p:pic>
        <p:nvPicPr>
          <p:cNvPr id="6" name="圖片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967767" y="4335084"/>
            <a:ext cx="2380097" cy="1830220"/>
          </a:xfrm>
          <a:prstGeom prst="ellipse">
            <a:avLst/>
          </a:prstGeom>
          <a:ln>
            <a:noFill/>
          </a:ln>
          <a:effectLst>
            <a:softEdge rad="112500"/>
          </a:effectLst>
        </p:spPr>
      </p:pic>
      <p:pic>
        <p:nvPicPr>
          <p:cNvPr id="7" name="圖片 6"/>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3190675" y="4800674"/>
            <a:ext cx="2533453" cy="1796678"/>
          </a:xfrm>
          <a:prstGeom prst="ellipse">
            <a:avLst/>
          </a:prstGeom>
          <a:ln>
            <a:noFill/>
          </a:ln>
          <a:effectLst>
            <a:softEdge rad="112500"/>
          </a:effectLst>
        </p:spPr>
      </p:pic>
      <p:pic>
        <p:nvPicPr>
          <p:cNvPr id="8" name="圖片 7"/>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5543989" y="4371374"/>
            <a:ext cx="2556403" cy="1793930"/>
          </a:xfrm>
          <a:prstGeom prst="ellipse">
            <a:avLst/>
          </a:prstGeom>
          <a:ln>
            <a:noFill/>
          </a:ln>
          <a:effectLst>
            <a:softEdge rad="112500"/>
          </a:effectLst>
        </p:spPr>
      </p:pic>
      <p:pic>
        <p:nvPicPr>
          <p:cNvPr id="12" name="Picture 4" descr="「面天樹蛙」的圖片搜尋結果"/>
          <p:cNvPicPr>
            <a:picLocks noChangeAspect="1" noChangeArrowheads="1"/>
          </p:cNvPicPr>
          <p:nvPr/>
        </p:nvPicPr>
        <p:blipFill rotWithShape="1">
          <a:blip r:embed="rId7" cstate="email">
            <a:extLst>
              <a:ext uri="{28A0092B-C50C-407E-A947-70E740481C1C}">
                <a14:useLocalDpi xmlns:a14="http://schemas.microsoft.com/office/drawing/2010/main" xmlns=""/>
              </a:ext>
            </a:extLst>
          </a:blip>
          <a:srcRect/>
          <a:stretch/>
        </p:blipFill>
        <p:spPr bwMode="auto">
          <a:xfrm>
            <a:off x="395536" y="2516836"/>
            <a:ext cx="2380098" cy="1958349"/>
          </a:xfrm>
          <a:prstGeom prst="ellipse">
            <a:avLst/>
          </a:prstGeom>
          <a:ln>
            <a:noFill/>
          </a:ln>
          <a:effectLst>
            <a:softEdge rad="112500"/>
          </a:effectLst>
        </p:spPr>
      </p:pic>
      <p:pic>
        <p:nvPicPr>
          <p:cNvPr id="14" name="Picture 6" descr="「面天樹蛙」的圖片搜尋結果"/>
          <p:cNvPicPr>
            <a:picLocks noChangeAspect="1" noChangeArrowheads="1"/>
          </p:cNvPicPr>
          <p:nvPr/>
        </p:nvPicPr>
        <p:blipFill rotWithShape="1">
          <a:blip r:embed="rId8" cstate="email">
            <a:extLst>
              <a:ext uri="{28A0092B-C50C-407E-A947-70E740481C1C}">
                <a14:useLocalDpi xmlns:a14="http://schemas.microsoft.com/office/drawing/2010/main" xmlns=""/>
              </a:ext>
            </a:extLst>
          </a:blip>
          <a:srcRect/>
          <a:stretch/>
        </p:blipFill>
        <p:spPr bwMode="auto">
          <a:xfrm>
            <a:off x="6264068" y="2516836"/>
            <a:ext cx="2556404" cy="1958350"/>
          </a:xfrm>
          <a:prstGeom prst="ellipse">
            <a:avLst/>
          </a:prstGeom>
          <a:ln>
            <a:noFill/>
          </a:ln>
          <a:effectLst>
            <a:softEdge rad="112500"/>
          </a:effectLst>
        </p:spPr>
      </p:pic>
      <p:pic>
        <p:nvPicPr>
          <p:cNvPr id="13322" name="Picture 10" descr="「日本樹蛙」的圖片搜尋結果"/>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5653530" y="692696"/>
            <a:ext cx="2590878" cy="1958346"/>
          </a:xfrm>
          <a:prstGeom prst="ellipse">
            <a:avLst/>
          </a:prstGeom>
          <a:ln>
            <a:noFill/>
          </a:ln>
          <a:effectLst>
            <a:softEdge rad="112500"/>
          </a:effectLst>
        </p:spPr>
      </p:pic>
      <p:pic>
        <p:nvPicPr>
          <p:cNvPr id="13320" name="Picture 8" descr="「日本樹蛙」的圖片搜尋結果"/>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967765" y="678565"/>
            <a:ext cx="2380099" cy="1958347"/>
          </a:xfrm>
          <a:prstGeom prst="ellipse">
            <a:avLst/>
          </a:prstGeom>
          <a:ln>
            <a:noFill/>
          </a:ln>
          <a:effectLst>
            <a:softEdge rad="112500"/>
          </a:effectLst>
        </p:spPr>
      </p:pic>
      <p:pic>
        <p:nvPicPr>
          <p:cNvPr id="13316" name="Picture 4" descr="「日本樹蛙」的圖片搜尋結果"/>
          <p:cNvPicPr>
            <a:picLocks noChangeAspect="1" noChangeArrowheads="1"/>
          </p:cNvPicPr>
          <p:nvPr/>
        </p:nvPicPr>
        <p:blipFill rotWithShape="1">
          <a:blip r:embed="rId11" cstate="email">
            <a:extLst>
              <a:ext uri="{28A0092B-C50C-407E-A947-70E740481C1C}">
                <a14:useLocalDpi xmlns:a14="http://schemas.microsoft.com/office/drawing/2010/main" xmlns=""/>
              </a:ext>
            </a:extLst>
          </a:blip>
          <a:srcRect/>
          <a:stretch/>
        </p:blipFill>
        <p:spPr bwMode="auto">
          <a:xfrm>
            <a:off x="3199374" y="188640"/>
            <a:ext cx="2596762" cy="1958346"/>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50"/>
                                        <p:tgtEl>
                                          <p:spTgt spid="6"/>
                                        </p:tgtEl>
                                      </p:cBhvr>
                                    </p:animEffect>
                                  </p:childTnLst>
                                </p:cTn>
                              </p:par>
                            </p:childTnLst>
                          </p:cTn>
                        </p:par>
                        <p:par>
                          <p:cTn id="8" fill="hold">
                            <p:stCondLst>
                              <p:cond delay="3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50"/>
                                        <p:tgtEl>
                                          <p:spTgt spid="7"/>
                                        </p:tgtEl>
                                      </p:cBhvr>
                                    </p:animEffect>
                                  </p:childTnLst>
                                </p:cTn>
                              </p:par>
                            </p:childTnLst>
                          </p:cTn>
                        </p:par>
                        <p:par>
                          <p:cTn id="12" fill="hold">
                            <p:stCondLst>
                              <p:cond delay="7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350"/>
                                        <p:tgtEl>
                                          <p:spTgt spid="8"/>
                                        </p:tgtEl>
                                      </p:cBhvr>
                                    </p:animEffect>
                                  </p:childTnLst>
                                </p:cTn>
                              </p:par>
                            </p:childTnLst>
                          </p:cTn>
                        </p:par>
                        <p:par>
                          <p:cTn id="16" fill="hold">
                            <p:stCondLst>
                              <p:cond delay="105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50"/>
                                        <p:tgtEl>
                                          <p:spTgt spid="12"/>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350"/>
                                        <p:tgtEl>
                                          <p:spTgt spid="14"/>
                                        </p:tgtEl>
                                      </p:cBhvr>
                                    </p:animEffect>
                                  </p:childTnLst>
                                </p:cTn>
                              </p:par>
                            </p:childTnLst>
                          </p:cTn>
                        </p:par>
                        <p:par>
                          <p:cTn id="24" fill="hold">
                            <p:stCondLst>
                              <p:cond delay="1750"/>
                            </p:stCondLst>
                            <p:childTnLst>
                              <p:par>
                                <p:cTn id="25" presetID="10" presetClass="entr" presetSubtype="0" fill="hold" nodeType="afterEffect">
                                  <p:stCondLst>
                                    <p:cond delay="0"/>
                                  </p:stCondLst>
                                  <p:childTnLst>
                                    <p:set>
                                      <p:cBhvr>
                                        <p:cTn id="26" dur="1" fill="hold">
                                          <p:stCondLst>
                                            <p:cond delay="0"/>
                                          </p:stCondLst>
                                        </p:cTn>
                                        <p:tgtEl>
                                          <p:spTgt spid="13320"/>
                                        </p:tgtEl>
                                        <p:attrNameLst>
                                          <p:attrName>style.visibility</p:attrName>
                                        </p:attrNameLst>
                                      </p:cBhvr>
                                      <p:to>
                                        <p:strVal val="visible"/>
                                      </p:to>
                                    </p:set>
                                    <p:animEffect transition="in" filter="fade">
                                      <p:cBhvr>
                                        <p:cTn id="27" dur="350"/>
                                        <p:tgtEl>
                                          <p:spTgt spid="13320"/>
                                        </p:tgtEl>
                                      </p:cBhvr>
                                    </p:animEffect>
                                  </p:childTnLst>
                                </p:cTn>
                              </p:par>
                            </p:childTnLst>
                          </p:cTn>
                        </p:par>
                        <p:par>
                          <p:cTn id="28" fill="hold">
                            <p:stCondLst>
                              <p:cond delay="2100"/>
                            </p:stCondLst>
                            <p:childTnLst>
                              <p:par>
                                <p:cTn id="29" presetID="10" presetClass="entr" presetSubtype="0" fill="hold" nodeType="afterEffect">
                                  <p:stCondLst>
                                    <p:cond delay="0"/>
                                  </p:stCondLst>
                                  <p:childTnLst>
                                    <p:set>
                                      <p:cBhvr>
                                        <p:cTn id="30" dur="1" fill="hold">
                                          <p:stCondLst>
                                            <p:cond delay="0"/>
                                          </p:stCondLst>
                                        </p:cTn>
                                        <p:tgtEl>
                                          <p:spTgt spid="13316"/>
                                        </p:tgtEl>
                                        <p:attrNameLst>
                                          <p:attrName>style.visibility</p:attrName>
                                        </p:attrNameLst>
                                      </p:cBhvr>
                                      <p:to>
                                        <p:strVal val="visible"/>
                                      </p:to>
                                    </p:set>
                                    <p:animEffect transition="in" filter="fade">
                                      <p:cBhvr>
                                        <p:cTn id="31" dur="350"/>
                                        <p:tgtEl>
                                          <p:spTgt spid="13316"/>
                                        </p:tgtEl>
                                      </p:cBhvr>
                                    </p:animEffect>
                                  </p:childTnLst>
                                </p:cTn>
                              </p:par>
                            </p:childTnLst>
                          </p:cTn>
                        </p:par>
                        <p:par>
                          <p:cTn id="32" fill="hold">
                            <p:stCondLst>
                              <p:cond delay="2450"/>
                            </p:stCondLst>
                            <p:childTnLst>
                              <p:par>
                                <p:cTn id="33" presetID="10" presetClass="entr" presetSubtype="0" fill="hold" nodeType="afterEffect">
                                  <p:stCondLst>
                                    <p:cond delay="0"/>
                                  </p:stCondLst>
                                  <p:childTnLst>
                                    <p:set>
                                      <p:cBhvr>
                                        <p:cTn id="34" dur="1" fill="hold">
                                          <p:stCondLst>
                                            <p:cond delay="0"/>
                                          </p:stCondLst>
                                        </p:cTn>
                                        <p:tgtEl>
                                          <p:spTgt spid="13322"/>
                                        </p:tgtEl>
                                        <p:attrNameLst>
                                          <p:attrName>style.visibility</p:attrName>
                                        </p:attrNameLst>
                                      </p:cBhvr>
                                      <p:to>
                                        <p:strVal val="visible"/>
                                      </p:to>
                                    </p:set>
                                    <p:animEffect transition="in" filter="fade">
                                      <p:cBhvr>
                                        <p:cTn id="35" dur="35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30000"/>
            <a:lum/>
            <a:extLst>
              <a:ext uri="{BEBA8EAE-BF5A-486C-A8C5-ECC9F3942E4B}">
                <a14:imgProps xmlns:a14="http://schemas.microsoft.com/office/drawing/2010/main" xmlns="">
                  <a14:imgLayer r:embed="rId4">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 name="標題 1"/>
          <p:cNvSpPr txBox="1">
            <a:spLocks/>
          </p:cNvSpPr>
          <p:nvPr/>
        </p:nvSpPr>
        <p:spPr>
          <a:xfrm>
            <a:off x="457200" y="263691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8000" b="1" dirty="0">
                <a:effectLst>
                  <a:outerShdw blurRad="38100" dist="38100" dir="2700000" algn="tl">
                    <a:srgbClr val="000000">
                      <a:alpha val="43137"/>
                    </a:srgbClr>
                  </a:outerShdw>
                </a:effectLst>
                <a:latin typeface="標楷體" pitchFamily="65" charset="-120"/>
                <a:ea typeface="標楷體" pitchFamily="65" charset="-120"/>
              </a:rPr>
              <a:t>研究架構</a:t>
            </a:r>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25000"/>
            <a:lum/>
            <a:extLst>
              <a:ext uri="{BEBA8EAE-BF5A-486C-A8C5-ECC9F3942E4B}">
                <a14:imgProps xmlns:a14="http://schemas.microsoft.com/office/drawing/2010/main" xmlns="">
                  <a14:imgLayer r:embed="rId4">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xmlns="" val="1952921442"/>
              </p:ext>
            </p:extLst>
          </p:nvPr>
        </p:nvGraphicFramePr>
        <p:xfrm>
          <a:off x="323528" y="404664"/>
          <a:ext cx="8496944" cy="59766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991018775"/>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30000"/>
            <a:lum/>
            <a:extLst>
              <a:ext uri="{BEBA8EAE-BF5A-486C-A8C5-ECC9F3942E4B}">
                <a14:imgProps xmlns:a14="http://schemas.microsoft.com/office/drawing/2010/main" xmlns="">
                  <a14:imgLayer r:embed="rId4">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標題 1"/>
          <p:cNvSpPr txBox="1">
            <a:spLocks/>
          </p:cNvSpPr>
          <p:nvPr/>
        </p:nvSpPr>
        <p:spPr>
          <a:xfrm>
            <a:off x="485804" y="264319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8000" b="1" dirty="0">
                <a:effectLst>
                  <a:outerShdw blurRad="38100" dist="38100" dir="2700000" algn="tl">
                    <a:srgbClr val="000000">
                      <a:alpha val="43137"/>
                    </a:srgbClr>
                  </a:outerShdw>
                </a:effectLst>
                <a:latin typeface="標楷體" pitchFamily="65" charset="-120"/>
                <a:ea typeface="標楷體" pitchFamily="65" charset="-120"/>
              </a:rPr>
              <a:t>研究目的</a:t>
            </a:r>
            <a:endParaRPr lang="en-US" altLang="zh-TW" sz="8000" b="1" dirty="0">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1849</Words>
  <Application>Microsoft Office PowerPoint</Application>
  <PresentationFormat>如螢幕大小 (4:3)</PresentationFormat>
  <Paragraphs>160</Paragraphs>
  <Slides>42</Slides>
  <Notes>36</Notes>
  <HiddenSlides>0</HiddenSlides>
  <MMClips>0</MMClips>
  <ScaleCrop>false</ScaleCrop>
  <HeadingPairs>
    <vt:vector size="4" baseType="variant">
      <vt:variant>
        <vt:lpstr>佈景主題</vt:lpstr>
      </vt:variant>
      <vt:variant>
        <vt:i4>1</vt:i4>
      </vt:variant>
      <vt:variant>
        <vt:lpstr>投影片標題</vt:lpstr>
      </vt:variant>
      <vt:variant>
        <vt:i4>42</vt:i4>
      </vt:variant>
    </vt:vector>
  </HeadingPairs>
  <TitlesOfParts>
    <vt:vector size="43" baseType="lpstr">
      <vt:lpstr>Office 佈景主題</vt:lpstr>
      <vt:lpstr>  蘇花改善工程對生態環境影響之研究 —以澤蛙、面天樹蛙、日本樹蛙為例 </vt:lpstr>
      <vt:lpstr>研究動機</vt:lpstr>
      <vt:lpstr>被輾斃的青蛙</vt:lpstr>
      <vt:lpstr>投影片 4</vt:lpstr>
      <vt:lpstr>被輾斃的青蛙</vt:lpstr>
      <vt:lpstr>棲地破壞</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引註資料</vt:lpstr>
      <vt:lpstr>感謝聆聽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2016-10-28T11:47:09Z</dcterms:created>
  <dcterms:modified xsi:type="dcterms:W3CDTF">2016-11-02T05:14:28Z</dcterms:modified>
</cp:coreProperties>
</file>