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70" r:id="rId7"/>
    <p:sldId id="271" r:id="rId8"/>
    <p:sldId id="261" r:id="rId9"/>
    <p:sldId id="262" r:id="rId10"/>
    <p:sldId id="266" r:id="rId11"/>
    <p:sldId id="265" r:id="rId12"/>
    <p:sldId id="264" r:id="rId13"/>
    <p:sldId id="263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Perpetua" pitchFamily="18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Perpetua" pitchFamily="18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Perpetua" pitchFamily="18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Perpetua" pitchFamily="18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Perpetua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Perpetua" pitchFamily="18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Perpetua" pitchFamily="18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Perpetua" pitchFamily="18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Perpetua" pitchFamily="18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84" autoAdjust="0"/>
  </p:normalViewPr>
  <p:slideViewPr>
    <p:cSldViewPr snapToGrid="0">
      <p:cViewPr>
        <p:scale>
          <a:sx n="81" d="100"/>
          <a:sy n="81" d="100"/>
        </p:scale>
        <p:origin x="-72" y="-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4B293-53CF-4B5E-BBB2-8126DBBD5F38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08CBF-FC59-4289-8968-A715AB11E2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9565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8CBF-FC59-4289-8968-A715AB11E252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 useBgFill="1">
        <p:nvSpPr>
          <p:cNvPr id="5" name="圓角矩形 4"/>
          <p:cNvSpPr/>
          <p:nvPr/>
        </p:nvSpPr>
        <p:spPr>
          <a:xfrm>
            <a:off x="87313" y="69850"/>
            <a:ext cx="1201737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>
            <a:off x="84138" y="1449388"/>
            <a:ext cx="12028487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84138" y="1397000"/>
            <a:ext cx="12028487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84138" y="2976563"/>
            <a:ext cx="12028487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14D32-B830-4B4C-AD3D-6488944ECEE6}" type="datetimeFigureOut">
              <a:rPr lang="zh-TW" altLang="en-US"/>
              <a:pPr>
                <a:defRPr/>
              </a:pPr>
              <a:t>2016/11/1</a:t>
            </a:fld>
            <a:endParaRPr lang="zh-TW" altLang="en-US"/>
          </a:p>
        </p:txBody>
      </p:sp>
      <p:sp>
        <p:nvSpPr>
          <p:cNvPr id="12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2D448EB-7B37-4D9E-80FB-9CCB496E909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73134-363B-4CF3-8BEF-A17A6C945091}" type="datetimeFigureOut">
              <a:rPr lang="zh-TW" altLang="en-US"/>
              <a:pPr>
                <a:defRPr/>
              </a:pPr>
              <a:t>2016/11/1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292B3-A3CE-4030-BC14-A2B5E952284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19200" y="274640"/>
            <a:ext cx="7416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0EDE7-6484-4B03-8A55-9AFD4387BEFE}" type="datetimeFigureOut">
              <a:rPr lang="zh-TW" altLang="en-US"/>
              <a:pPr>
                <a:defRPr/>
              </a:pPr>
              <a:t>2016/11/1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9E84C-3A34-451C-A9D1-8B3F9360782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D6AD9-8305-4D27-949A-41E75607664A}" type="datetimeFigureOut">
              <a:rPr lang="zh-TW" altLang="en-US"/>
              <a:pPr>
                <a:defRPr/>
              </a:pPr>
              <a:t>2016/11/1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57A63-36A9-4F9B-B986-E8DE913C3DB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 useBgFill="1">
        <p:nvSpPr>
          <p:cNvPr id="5" name="圓角矩形 4"/>
          <p:cNvSpPr/>
          <p:nvPr/>
        </p:nvSpPr>
        <p:spPr>
          <a:xfrm>
            <a:off x="87084" y="69755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 flipV="1">
            <a:off x="92075" y="2376488"/>
            <a:ext cx="12018963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92075" y="2341563"/>
            <a:ext cx="12018963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90488" y="2468563"/>
            <a:ext cx="12020550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DCED2-E384-4942-B4D9-986B858393BE}" type="datetimeFigureOut">
              <a:rPr lang="zh-TW" altLang="en-US"/>
              <a:pPr>
                <a:defRPr/>
              </a:pPr>
              <a:t>2016/11/1</a:t>
            </a:fld>
            <a:endParaRPr lang="zh-TW" altLang="en-US"/>
          </a:p>
        </p:txBody>
      </p:sp>
      <p:sp>
        <p:nvSpPr>
          <p:cNvPr id="10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95263" y="6208713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4CA5D-4811-4A2D-BB79-04E3473776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D41F-7099-4089-A85B-FCD3DDB99A72}" type="datetimeFigureOut">
              <a:rPr lang="zh-TW" altLang="en-US"/>
              <a:pPr>
                <a:defRPr/>
              </a:pPr>
              <a:t>2016/11/1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402BB-781C-42FB-AD0C-DFEB1E7AD22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53798-89CB-4BBD-BA45-4CE1DDDB847F}" type="datetimeFigureOut">
              <a:rPr lang="zh-TW" altLang="en-US"/>
              <a:pPr>
                <a:defRPr/>
              </a:pPr>
              <a:t>2016/11/1</a:t>
            </a:fld>
            <a:endParaRPr lang="zh-TW" altLang="en-US"/>
          </a:p>
        </p:txBody>
      </p:sp>
      <p:sp>
        <p:nvSpPr>
          <p:cNvPr id="8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A1FDA-AEE9-4DF8-B101-79866981E59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F8537-8BA8-43FD-AF37-F3EF0F7C8975}" type="datetimeFigureOut">
              <a:rPr lang="zh-TW" altLang="en-US"/>
              <a:pPr>
                <a:defRPr/>
              </a:pPr>
              <a:t>2016/11/1</a:t>
            </a:fld>
            <a:endParaRPr lang="zh-TW" altLang="en-US"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722AA-4634-4F1F-9A43-BA8E5022090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87615-8ACF-4C7B-A035-63C7BF22CFCC}" type="datetimeFigureOut">
              <a:rPr lang="zh-TW" altLang="en-US"/>
              <a:pPr>
                <a:defRPr/>
              </a:pPr>
              <a:t>2016/11/1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73B4E-0C23-4FA0-8E52-5E91D1ECB63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 useBgFill="1">
        <p:nvSpPr>
          <p:cNvPr id="6" name="圓角矩形 5"/>
          <p:cNvSpPr/>
          <p:nvPr/>
        </p:nvSpPr>
        <p:spPr>
          <a:xfrm>
            <a:off x="85725" y="69850"/>
            <a:ext cx="1201737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0BDFD-F2C3-4549-AF60-70E33C8AF3E1}" type="datetimeFigureOut">
              <a:rPr lang="zh-TW" altLang="en-US"/>
              <a:pPr>
                <a:defRPr/>
              </a:pPr>
              <a:t>2016/11/1</a:t>
            </a:fld>
            <a:endParaRPr lang="zh-TW" altLang="en-US"/>
          </a:p>
        </p:txBody>
      </p:sp>
      <p:sp>
        <p:nvSpPr>
          <p:cNvPr id="8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A333D-E547-41E4-AF64-329BF9296CF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90488" y="4683125"/>
            <a:ext cx="12009437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>
            <a:off x="92075" y="4649788"/>
            <a:ext cx="12007850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92075" y="4773613"/>
            <a:ext cx="12007850" cy="4921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91078" y="66675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3CADA-2610-4F25-8EAC-2A5858032C4B}" type="datetimeFigureOut">
              <a:rPr lang="zh-TW" altLang="en-US"/>
              <a:pPr>
                <a:defRPr/>
              </a:pPr>
              <a:t>2016/11/1</a:t>
            </a:fld>
            <a:endParaRPr lang="zh-TW" altLang="en-US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95263" y="6208713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71696-08E7-4593-9D6C-CB83AFC5AFA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85725" y="69850"/>
            <a:ext cx="1201737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28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1219200" y="274638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29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1219200" y="1447800"/>
            <a:ext cx="10363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B5534D2-4E03-44C2-8818-0501C7C97A52}" type="datetimeFigureOut">
              <a:rPr lang="zh-TW" altLang="en-US"/>
              <a:pPr>
                <a:defRPr/>
              </a:pPr>
              <a:t>2016/11/1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95263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F77BECD1-62C6-4DB7-B17F-38491222A9C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1" r:id="rId2"/>
    <p:sldLayoutId id="2147483759" r:id="rId3"/>
    <p:sldLayoutId id="2147483752" r:id="rId4"/>
    <p:sldLayoutId id="2147483753" r:id="rId5"/>
    <p:sldLayoutId id="2147483754" r:id="rId6"/>
    <p:sldLayoutId id="2147483755" r:id="rId7"/>
    <p:sldLayoutId id="2147483760" r:id="rId8"/>
    <p:sldLayoutId id="2147483761" r:id="rId9"/>
    <p:sldLayoutId id="2147483756" r:id="rId10"/>
    <p:sldLayoutId id="214748375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84250" y="3289300"/>
            <a:ext cx="9144000" cy="32258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TW" altLang="zh-TW" dirty="0"/>
              <a:t>作者</a:t>
            </a:r>
            <a:r>
              <a:rPr lang="en-US" altLang="zh-TW" dirty="0"/>
              <a:t>:</a:t>
            </a:r>
            <a:endParaRPr lang="zh-TW" altLang="zh-TW" dirty="0"/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TW" altLang="zh-TW" dirty="0"/>
              <a:t>林鈺烊。宜昌國中。九年</a:t>
            </a:r>
            <a:r>
              <a:rPr lang="en-US" altLang="zh-TW" dirty="0"/>
              <a:t>2</a:t>
            </a:r>
            <a:r>
              <a:rPr lang="zh-TW" altLang="zh-TW" dirty="0"/>
              <a:t>班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TW" altLang="zh-TW" dirty="0"/>
              <a:t>林欣頤。宜昌國中。九年</a:t>
            </a:r>
            <a:r>
              <a:rPr lang="en-US" altLang="zh-TW" dirty="0"/>
              <a:t>2</a:t>
            </a:r>
            <a:r>
              <a:rPr lang="zh-TW" altLang="zh-TW" dirty="0"/>
              <a:t>班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TW" altLang="zh-TW" dirty="0"/>
              <a:t>謝紫荃。宜昌國中。九年</a:t>
            </a:r>
            <a:r>
              <a:rPr lang="en-US" altLang="zh-TW" dirty="0"/>
              <a:t>2</a:t>
            </a:r>
            <a:r>
              <a:rPr lang="zh-TW" altLang="zh-TW" dirty="0" smtClean="0"/>
              <a:t>班</a:t>
            </a:r>
            <a:endParaRPr lang="en-US" altLang="zh-TW" dirty="0" smtClean="0"/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altLang="zh-TW" dirty="0"/>
              <a:t> </a:t>
            </a:r>
            <a:endParaRPr lang="zh-TW" altLang="zh-TW" dirty="0"/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TW" altLang="zh-TW" dirty="0"/>
              <a:t>指導老師</a:t>
            </a:r>
            <a:r>
              <a:rPr lang="en-US" altLang="zh-TW" dirty="0" smtClean="0"/>
              <a:t>:</a:t>
            </a:r>
            <a:r>
              <a:rPr lang="en-US" altLang="zh-TW" dirty="0"/>
              <a:t> </a:t>
            </a:r>
            <a:endParaRPr lang="zh-TW" altLang="zh-TW" dirty="0"/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TW" altLang="zh-TW" dirty="0"/>
              <a:t>方麗晴老師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TW" altLang="zh-TW" dirty="0"/>
              <a:t>詹如晴老師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zh-TW" altLang="zh-TW" dirty="0"/>
          </a:p>
          <a:p>
            <a:pPr eaLnBrk="1" fontAlgn="auto" hangingPunct="1">
              <a:spcBef>
                <a:spcPts val="580"/>
              </a:spcBef>
              <a:spcAft>
                <a:spcPts val="4200"/>
              </a:spcAft>
              <a:buFont typeface="Wingdings 2"/>
              <a:buNone/>
              <a:defRPr/>
            </a:pP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47" name="標題 1"/>
          <p:cNvSpPr>
            <a:spLocks noGrp="1"/>
          </p:cNvSpPr>
          <p:nvPr>
            <p:ph type="ctrTitle"/>
          </p:nvPr>
        </p:nvSpPr>
        <p:spPr>
          <a:xfrm>
            <a:off x="1057275" y="1065213"/>
            <a:ext cx="9144000" cy="2387600"/>
          </a:xfrm>
        </p:spPr>
        <p:txBody>
          <a:bodyPr/>
          <a:lstStyle/>
          <a:p>
            <a:pPr eaLnBrk="1" hangingPunct="1"/>
            <a:r>
              <a:rPr lang="zh-TW" altLang="en-US" smtClean="0"/>
              <a:t>有趣的錯視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0713" y="669925"/>
            <a:ext cx="10515600" cy="749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/>
              <a:t>	</a:t>
            </a:r>
            <a:r>
              <a:rPr lang="zh-TW" altLang="en-US" sz="1800" dirty="0"/>
              <a:t>最後的</a:t>
            </a:r>
            <a:r>
              <a:rPr lang="en-US" altLang="zh-TW" sz="1800" dirty="0"/>
              <a:t>V-H</a:t>
            </a:r>
            <a:r>
              <a:rPr lang="zh-TW" altLang="en-US" sz="1800" dirty="0"/>
              <a:t>錯視圖形則是將整個觀測面向都改變，以圖</a:t>
            </a:r>
            <a:r>
              <a:rPr lang="en-US" altLang="zh-TW" sz="1800" dirty="0"/>
              <a:t>5-1</a:t>
            </a:r>
            <a:r>
              <a:rPr lang="zh-TW" altLang="en-US" sz="1800" dirty="0"/>
              <a:t>為基準，將圖</a:t>
            </a:r>
            <a:r>
              <a:rPr lang="en-US" altLang="zh-TW" sz="1800" dirty="0"/>
              <a:t>5-2</a:t>
            </a:r>
            <a:r>
              <a:rPr lang="zh-TW" altLang="en-US" sz="1800" dirty="0"/>
              <a:t>向右轉了</a:t>
            </a:r>
            <a:r>
              <a:rPr lang="en-US" altLang="zh-TW" sz="1800" dirty="0"/>
              <a:t>90</a:t>
            </a:r>
            <a:r>
              <a:rPr lang="zh-TW" altLang="en-US" sz="1800" dirty="0"/>
              <a:t>度，將圖</a:t>
            </a:r>
            <a:r>
              <a:rPr lang="en-US" altLang="zh-TW" sz="1800" dirty="0"/>
              <a:t>5-3</a:t>
            </a:r>
            <a:r>
              <a:rPr lang="zh-TW" altLang="en-US" sz="1800" dirty="0"/>
              <a:t>翻轉了</a:t>
            </a:r>
            <a:r>
              <a:rPr lang="en-US" altLang="zh-TW" sz="1800" dirty="0"/>
              <a:t>180</a:t>
            </a:r>
            <a:r>
              <a:rPr lang="zh-TW" altLang="en-US" sz="1800" dirty="0"/>
              <a:t>度。</a:t>
            </a:r>
            <a:br>
              <a:rPr lang="zh-TW" altLang="en-US" sz="1800" dirty="0"/>
            </a:br>
            <a:r>
              <a:rPr lang="zh-TW" altLang="en-US" sz="1800" dirty="0"/>
              <a:t/>
            </a:r>
            <a:br>
              <a:rPr lang="zh-TW" altLang="en-US" sz="1800" dirty="0"/>
            </a:br>
            <a:r>
              <a:rPr lang="zh-TW" altLang="en-US" sz="1800" dirty="0"/>
              <a:t>	角度的改變</a:t>
            </a:r>
            <a:r>
              <a:rPr lang="en-US" altLang="zh-TW" sz="1800" dirty="0"/>
              <a:t>(</a:t>
            </a:r>
            <a:r>
              <a:rPr lang="zh-TW" altLang="en-US" sz="1800" dirty="0"/>
              <a:t>整體</a:t>
            </a:r>
            <a:r>
              <a:rPr lang="en-US" altLang="zh-TW" sz="1800" dirty="0"/>
              <a:t>):</a:t>
            </a:r>
            <a:br>
              <a:rPr lang="en-US" altLang="zh-TW" sz="1800" dirty="0"/>
            </a:br>
            <a:endParaRPr lang="zh-TW" altLang="en-US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0563" y="1268413"/>
            <a:ext cx="6115050" cy="1841500"/>
          </a:xfrm>
          <a:noFill/>
        </p:spPr>
      </p:pic>
      <p:sp>
        <p:nvSpPr>
          <p:cNvPr id="13316" name="文字方塊 4"/>
          <p:cNvSpPr txBox="1">
            <a:spLocks noChangeArrowheads="1"/>
          </p:cNvSpPr>
          <p:nvPr/>
        </p:nvSpPr>
        <p:spPr bwMode="auto">
          <a:xfrm>
            <a:off x="903288" y="3117850"/>
            <a:ext cx="6657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/>
              <a:t>↑圖</a:t>
            </a:r>
            <a:r>
              <a:rPr kumimoji="0" lang="en-US" altLang="zh-TW"/>
              <a:t>5-1                               ↑</a:t>
            </a:r>
            <a:r>
              <a:rPr kumimoji="0" lang="zh-TW" altLang="en-US"/>
              <a:t>圖</a:t>
            </a:r>
            <a:r>
              <a:rPr kumimoji="0" lang="en-US" altLang="zh-TW"/>
              <a:t>5-2                       ↑</a:t>
            </a:r>
            <a:r>
              <a:rPr kumimoji="0" lang="zh-TW" altLang="en-US"/>
              <a:t>圖</a:t>
            </a:r>
            <a:r>
              <a:rPr kumimoji="0" lang="en-US" altLang="zh-TW"/>
              <a:t>5-3</a:t>
            </a:r>
            <a:endParaRPr kumimoji="0" lang="zh-TW" altLang="en-US"/>
          </a:p>
        </p:txBody>
      </p:sp>
      <p:sp>
        <p:nvSpPr>
          <p:cNvPr id="13317" name="文字方塊 5"/>
          <p:cNvSpPr txBox="1">
            <a:spLocks noChangeArrowheads="1"/>
          </p:cNvSpPr>
          <p:nvPr/>
        </p:nvSpPr>
        <p:spPr bwMode="auto">
          <a:xfrm>
            <a:off x="620713" y="3709988"/>
            <a:ext cx="106092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600"/>
              <a:t>	接下來我們做自創圖形的改變，首先將圖</a:t>
            </a:r>
            <a:r>
              <a:rPr kumimoji="0" lang="en-US" altLang="zh-TW" sz="1600"/>
              <a:t>6-1</a:t>
            </a:r>
            <a:r>
              <a:rPr kumimoji="0" lang="zh-TW" altLang="en-US" sz="1600"/>
              <a:t>的中間線段加粗至</a:t>
            </a:r>
            <a:r>
              <a:rPr kumimoji="0" lang="en-US" altLang="zh-TW" sz="1600"/>
              <a:t>3mm</a:t>
            </a:r>
            <a:r>
              <a:rPr kumimoji="0" lang="zh-TW" altLang="en-US" sz="1600"/>
              <a:t>，因圖</a:t>
            </a:r>
            <a:r>
              <a:rPr kumimoji="0" lang="en-US" altLang="zh-TW" sz="1600"/>
              <a:t>6-2</a:t>
            </a:r>
            <a:r>
              <a:rPr kumimoji="0" lang="zh-TW" altLang="en-US" sz="1600"/>
              <a:t>為原圖，所以不做改變，而圖</a:t>
            </a:r>
            <a:r>
              <a:rPr kumimoji="0" lang="en-US" altLang="zh-TW" sz="1600"/>
              <a:t>6-3</a:t>
            </a:r>
            <a:r>
              <a:rPr kumimoji="0" lang="zh-TW" altLang="en-US" sz="1600"/>
              <a:t>則是將上下兩線段加粗至</a:t>
            </a:r>
            <a:r>
              <a:rPr kumimoji="0" lang="en-US" altLang="zh-TW" sz="1600"/>
              <a:t>3mm</a:t>
            </a:r>
            <a:r>
              <a:rPr kumimoji="0" lang="zh-TW" altLang="en-US" sz="1600"/>
              <a:t>。</a:t>
            </a:r>
          </a:p>
          <a:p>
            <a:endParaRPr kumimoji="0" lang="zh-TW" altLang="en-US" sz="1600"/>
          </a:p>
          <a:p>
            <a:r>
              <a:rPr kumimoji="0" lang="zh-TW" altLang="en-US" sz="1600"/>
              <a:t>	線段粗細的改變</a:t>
            </a:r>
            <a:r>
              <a:rPr kumimoji="0" lang="en-US" altLang="zh-TW" sz="1600"/>
              <a:t>: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1013" y="4981575"/>
            <a:ext cx="61087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文字方塊 6"/>
          <p:cNvSpPr txBox="1">
            <a:spLocks noChangeArrowheads="1"/>
          </p:cNvSpPr>
          <p:nvPr/>
        </p:nvSpPr>
        <p:spPr bwMode="auto">
          <a:xfrm>
            <a:off x="1500188" y="6389688"/>
            <a:ext cx="6359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/>
              <a:t>↑圖</a:t>
            </a:r>
            <a:r>
              <a:rPr kumimoji="0" lang="en-US" altLang="zh-TW"/>
              <a:t>6-1                                      ↑</a:t>
            </a:r>
            <a:r>
              <a:rPr kumimoji="0" lang="zh-TW" altLang="en-US"/>
              <a:t>圖</a:t>
            </a:r>
            <a:r>
              <a:rPr kumimoji="0" lang="en-US" altLang="zh-TW"/>
              <a:t>6-2                       ↑</a:t>
            </a:r>
            <a:r>
              <a:rPr kumimoji="0" lang="zh-TW" altLang="en-US"/>
              <a:t>圖</a:t>
            </a:r>
            <a:r>
              <a:rPr kumimoji="0" lang="en-US" altLang="zh-TW"/>
              <a:t>6-3</a:t>
            </a: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4538" y="247650"/>
            <a:ext cx="10515600" cy="13255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sz="1800" dirty="0"/>
              <a:t>	接著我們以圖</a:t>
            </a:r>
            <a:r>
              <a:rPr lang="en-US" altLang="zh-TW" sz="1800" dirty="0"/>
              <a:t>7-2(</a:t>
            </a:r>
            <a:r>
              <a:rPr lang="zh-TW" altLang="en-US" sz="1800" dirty="0"/>
              <a:t>注</a:t>
            </a:r>
            <a:r>
              <a:rPr lang="en-US" altLang="zh-TW" sz="1800" dirty="0"/>
              <a:t>:</a:t>
            </a:r>
            <a:r>
              <a:rPr lang="zh-TW" altLang="en-US" sz="1800" dirty="0"/>
              <a:t>各線段間距為</a:t>
            </a:r>
            <a:r>
              <a:rPr lang="en-US" altLang="zh-TW" sz="1800" dirty="0"/>
              <a:t>0.75</a:t>
            </a:r>
            <a:r>
              <a:rPr lang="zh-TW" altLang="en-US" sz="1800" dirty="0"/>
              <a:t>公分</a:t>
            </a:r>
            <a:r>
              <a:rPr lang="en-US" altLang="zh-TW" sz="1800" dirty="0"/>
              <a:t>)</a:t>
            </a:r>
            <a:r>
              <a:rPr lang="zh-TW" altLang="en-US" sz="1800" dirty="0"/>
              <a:t>作為對照圖，將圖</a:t>
            </a:r>
            <a:r>
              <a:rPr lang="en-US" altLang="zh-TW" sz="1800" dirty="0"/>
              <a:t>7-1</a:t>
            </a:r>
            <a:r>
              <a:rPr lang="zh-TW" altLang="en-US" sz="1800" dirty="0"/>
              <a:t>各個線段的間距改變至</a:t>
            </a:r>
            <a:r>
              <a:rPr lang="en-US" altLang="zh-TW" sz="1800" dirty="0"/>
              <a:t>1</a:t>
            </a:r>
            <a:r>
              <a:rPr lang="zh-TW" altLang="en-US" sz="1800" dirty="0"/>
              <a:t>公分，將圖</a:t>
            </a:r>
            <a:r>
              <a:rPr lang="en-US" altLang="zh-TW" sz="1800" dirty="0"/>
              <a:t>7-3</a:t>
            </a:r>
            <a:r>
              <a:rPr lang="zh-TW" altLang="en-US" sz="1800" dirty="0"/>
              <a:t>各個線段的間距改變至</a:t>
            </a:r>
            <a:r>
              <a:rPr lang="en-US" altLang="zh-TW" sz="1800" dirty="0"/>
              <a:t>0.5</a:t>
            </a:r>
            <a:r>
              <a:rPr lang="zh-TW" altLang="en-US" sz="1800" dirty="0"/>
              <a:t>公分。</a:t>
            </a:r>
            <a:br>
              <a:rPr lang="zh-TW" altLang="en-US" sz="1800" dirty="0"/>
            </a:br>
            <a:r>
              <a:rPr lang="zh-TW" altLang="en-US" sz="1800" dirty="0"/>
              <a:t/>
            </a:r>
            <a:br>
              <a:rPr lang="zh-TW" altLang="en-US" sz="1800" dirty="0"/>
            </a:br>
            <a:r>
              <a:rPr lang="zh-TW" altLang="en-US" sz="1800" dirty="0"/>
              <a:t>	線段間距的改變</a:t>
            </a:r>
            <a:r>
              <a:rPr lang="en-US" altLang="zh-TW" sz="1800" dirty="0"/>
              <a:t>:</a:t>
            </a:r>
            <a:br>
              <a:rPr lang="en-US" altLang="zh-TW" sz="1800" dirty="0"/>
            </a:br>
            <a:endParaRPr lang="zh-TW" altLang="en-US" sz="1800" dirty="0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4125" y="1608138"/>
            <a:ext cx="6096000" cy="1220787"/>
          </a:xfrm>
          <a:noFill/>
        </p:spPr>
      </p:pic>
      <p:sp>
        <p:nvSpPr>
          <p:cNvPr id="14340" name="文字方塊 3"/>
          <p:cNvSpPr txBox="1">
            <a:spLocks noChangeArrowheads="1"/>
          </p:cNvSpPr>
          <p:nvPr/>
        </p:nvSpPr>
        <p:spPr bwMode="auto">
          <a:xfrm>
            <a:off x="1125538" y="2643188"/>
            <a:ext cx="6353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/>
              <a:t>                ↑圖</a:t>
            </a:r>
            <a:r>
              <a:rPr kumimoji="0" lang="en-US" altLang="zh-TW"/>
              <a:t>7-1                  ↑</a:t>
            </a:r>
            <a:r>
              <a:rPr kumimoji="0" lang="zh-TW" altLang="en-US"/>
              <a:t>圖</a:t>
            </a:r>
            <a:r>
              <a:rPr kumimoji="0" lang="en-US" altLang="zh-TW"/>
              <a:t>7-2                       ↑</a:t>
            </a:r>
            <a:r>
              <a:rPr kumimoji="0" lang="zh-TW" altLang="en-US"/>
              <a:t>圖</a:t>
            </a:r>
            <a:r>
              <a:rPr kumimoji="0" lang="en-US" altLang="zh-TW"/>
              <a:t>7-3</a:t>
            </a:r>
            <a:endParaRPr kumimoji="0" lang="zh-TW" altLang="en-US"/>
          </a:p>
        </p:txBody>
      </p:sp>
      <p:sp>
        <p:nvSpPr>
          <p:cNvPr id="14341" name="文字方塊 4"/>
          <p:cNvSpPr txBox="1">
            <a:spLocks noChangeArrowheads="1"/>
          </p:cNvSpPr>
          <p:nvPr/>
        </p:nvSpPr>
        <p:spPr bwMode="auto">
          <a:xfrm>
            <a:off x="304800" y="3124200"/>
            <a:ext cx="105505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/>
              <a:t>	</a:t>
            </a:r>
            <a:r>
              <a:rPr kumimoji="0" lang="zh-TW" altLang="en-US" sz="1600"/>
              <a:t>最後我們拿大小錯視</a:t>
            </a:r>
            <a:r>
              <a:rPr kumimoji="0" lang="en-US" altLang="zh-TW" sz="1600"/>
              <a:t>(illusions of length, distance and area)</a:t>
            </a:r>
            <a:r>
              <a:rPr kumimoji="0" lang="zh-TW" altLang="en-US" sz="1600"/>
              <a:t>做改變，我們先將圖</a:t>
            </a:r>
            <a:r>
              <a:rPr kumimoji="0" lang="en-US" altLang="zh-TW" sz="1600"/>
              <a:t>8-1</a:t>
            </a:r>
            <a:r>
              <a:rPr kumimoji="0" lang="zh-TW" altLang="en-US" sz="1600"/>
              <a:t>和圖</a:t>
            </a:r>
            <a:r>
              <a:rPr kumimoji="0" lang="en-US" altLang="zh-TW" sz="1600"/>
              <a:t>8-2</a:t>
            </a:r>
            <a:r>
              <a:rPr kumimoji="0" lang="zh-TW" altLang="en-US" sz="1600"/>
              <a:t>這一組錯視圖形的箭頭角度改變大一些，再將圖</a:t>
            </a:r>
            <a:r>
              <a:rPr kumimoji="0" lang="en-US" altLang="zh-TW" sz="1600"/>
              <a:t>8-3</a:t>
            </a:r>
            <a:r>
              <a:rPr kumimoji="0" lang="zh-TW" altLang="en-US" sz="1600"/>
              <a:t>和圖</a:t>
            </a:r>
            <a:r>
              <a:rPr kumimoji="0" lang="en-US" altLang="zh-TW" sz="1600"/>
              <a:t>8-4</a:t>
            </a:r>
            <a:r>
              <a:rPr kumimoji="0" lang="zh-TW" altLang="en-US" sz="1600"/>
              <a:t>這一組錯視圖的箭頭改變小 一些。</a:t>
            </a:r>
          </a:p>
          <a:p>
            <a:r>
              <a:rPr kumimoji="0" lang="zh-TW" altLang="en-US" sz="1600"/>
              <a:t>	</a:t>
            </a:r>
            <a:endParaRPr kumimoji="0" lang="en-US" altLang="zh-TW" sz="1600"/>
          </a:p>
          <a:p>
            <a:r>
              <a:rPr kumimoji="0" lang="en-US" altLang="zh-TW" sz="1600"/>
              <a:t>	</a:t>
            </a:r>
            <a:r>
              <a:rPr kumimoji="0" lang="zh-TW" altLang="en-US" sz="1600"/>
              <a:t>箭頭角度的改變</a:t>
            </a:r>
            <a:r>
              <a:rPr kumimoji="0" lang="en-US" altLang="zh-TW" sz="1600"/>
              <a:t>: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8188" y="4287838"/>
            <a:ext cx="610870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8188" y="5608638"/>
            <a:ext cx="244475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3200" y="5715000"/>
            <a:ext cx="244475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文字方塊 5"/>
          <p:cNvSpPr txBox="1">
            <a:spLocks noChangeArrowheads="1"/>
          </p:cNvSpPr>
          <p:nvPr/>
        </p:nvSpPr>
        <p:spPr bwMode="auto">
          <a:xfrm>
            <a:off x="1766888" y="6383338"/>
            <a:ext cx="677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/>
              <a:t>     ↑圖</a:t>
            </a:r>
            <a:r>
              <a:rPr kumimoji="0" lang="en-US" altLang="zh-TW"/>
              <a:t>8-3                                                     ↑</a:t>
            </a:r>
            <a:r>
              <a:rPr kumimoji="0" lang="zh-TW" altLang="en-US"/>
              <a:t>圖</a:t>
            </a:r>
            <a:r>
              <a:rPr kumimoji="0" lang="en-US" altLang="zh-TW"/>
              <a:t>8-4</a:t>
            </a:r>
            <a:endParaRPr kumimoji="0" lang="zh-TW" altLang="en-US"/>
          </a:p>
        </p:txBody>
      </p:sp>
      <p:sp>
        <p:nvSpPr>
          <p:cNvPr id="14346" name="文字方塊 6"/>
          <p:cNvSpPr txBox="1">
            <a:spLocks noChangeArrowheads="1"/>
          </p:cNvSpPr>
          <p:nvPr/>
        </p:nvSpPr>
        <p:spPr bwMode="auto">
          <a:xfrm>
            <a:off x="2008188" y="5191125"/>
            <a:ext cx="58118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/>
              <a:t>↑圖</a:t>
            </a:r>
            <a:r>
              <a:rPr kumimoji="0" lang="en-US" altLang="zh-TW"/>
              <a:t>8-1                                                    ↑</a:t>
            </a:r>
            <a:r>
              <a:rPr kumimoji="0" lang="zh-TW" altLang="en-US"/>
              <a:t>圖</a:t>
            </a:r>
            <a:r>
              <a:rPr kumimoji="0" lang="en-US" altLang="zh-TW"/>
              <a:t>8-2</a:t>
            </a: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1136650" y="485775"/>
            <a:ext cx="10363200" cy="1143000"/>
          </a:xfrm>
        </p:spPr>
        <p:txBody>
          <a:bodyPr/>
          <a:lstStyle/>
          <a:p>
            <a:pPr eaLnBrk="1" hangingPunct="1"/>
            <a:r>
              <a:rPr lang="en-US" altLang="zh-TW" sz="1600" smtClean="0"/>
              <a:t>(</a:t>
            </a:r>
            <a:r>
              <a:rPr lang="zh-TW" altLang="en-US" sz="1600" smtClean="0"/>
              <a:t>二</a:t>
            </a:r>
            <a:r>
              <a:rPr lang="en-US" altLang="zh-TW" sz="1600" smtClean="0"/>
              <a:t>)</a:t>
            </a:r>
            <a:br>
              <a:rPr lang="en-US" altLang="zh-TW" sz="1600" smtClean="0"/>
            </a:br>
            <a:r>
              <a:rPr lang="zh-TW" altLang="en-US" sz="1600" smtClean="0"/>
              <a:t>此次研究，發出</a:t>
            </a:r>
            <a:r>
              <a:rPr lang="en-US" altLang="zh-TW" sz="1600" smtClean="0"/>
              <a:t>100</a:t>
            </a:r>
            <a:r>
              <a:rPr lang="zh-TW" altLang="en-US" sz="1600" smtClean="0"/>
              <a:t>份問卷，交回</a:t>
            </a:r>
            <a:r>
              <a:rPr lang="en-US" altLang="zh-TW" sz="1600" smtClean="0"/>
              <a:t>93</a:t>
            </a:r>
            <a:r>
              <a:rPr lang="zh-TW" altLang="en-US" sz="1600" smtClean="0"/>
              <a:t>份，其中</a:t>
            </a:r>
            <a:r>
              <a:rPr lang="en-US" altLang="zh-TW" sz="1600" smtClean="0"/>
              <a:t>3</a:t>
            </a:r>
            <a:r>
              <a:rPr lang="zh-TW" altLang="en-US" sz="1600" smtClean="0"/>
              <a:t>份皆填等長，判定為無效問卷；有效問卷中的某些題目，有一些測試者會全都填入等長，所以不將那數值予以計算。</a:t>
            </a:r>
            <a:br>
              <a:rPr lang="zh-TW" altLang="en-US" sz="1600" smtClean="0"/>
            </a:br>
            <a:r>
              <a:rPr lang="zh-TW" altLang="en-US" sz="1600" smtClean="0"/>
              <a:t/>
            </a:r>
            <a:br>
              <a:rPr lang="zh-TW" altLang="en-US" sz="1600" smtClean="0"/>
            </a:br>
            <a:r>
              <a:rPr lang="zh-TW" altLang="en-US" sz="1600" smtClean="0"/>
              <a:t>	以下為統計的數值以及由此數值製作而成的統計圖。</a:t>
            </a:r>
            <a:br>
              <a:rPr lang="zh-TW" altLang="en-US" sz="1600" smtClean="0"/>
            </a:br>
            <a:endParaRPr lang="zh-TW" altLang="en-US" sz="1600" smtClean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quarter" idx="1"/>
          </p:nvPr>
        </p:nvGraphicFramePr>
        <p:xfrm>
          <a:off x="1008063" y="1785938"/>
          <a:ext cx="2860431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2359"/>
                <a:gridCol w="474518"/>
                <a:gridCol w="474385"/>
                <a:gridCol w="474651"/>
                <a:gridCol w="474518"/>
              </a:tblGrid>
              <a:tr h="1819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V-H</a:t>
                      </a:r>
                      <a:r>
                        <a:rPr lang="zh-TW" sz="1200" kern="0" dirty="0">
                          <a:effectLst/>
                        </a:rPr>
                        <a:t>錯視圖形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長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中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短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總計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</a:tr>
              <a:tr h="1819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1-1</a:t>
                      </a:r>
                      <a:r>
                        <a:rPr lang="zh-TW" sz="1200" kern="0" dirty="0">
                          <a:effectLst/>
                        </a:rPr>
                        <a:t>正常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34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30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21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85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</a:tr>
              <a:tr h="1819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1-2</a:t>
                      </a:r>
                      <a:r>
                        <a:rPr lang="zh-TW" sz="1200" kern="0">
                          <a:effectLst/>
                        </a:rPr>
                        <a:t>加粗端點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28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28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29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85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</a:tr>
              <a:tr h="1819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1-3</a:t>
                      </a:r>
                      <a:r>
                        <a:rPr lang="zh-TW" sz="1200" kern="0" dirty="0">
                          <a:effectLst/>
                        </a:rPr>
                        <a:t>加粗集中點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24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27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34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85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15395" name="Rectangle 5"/>
          <p:cNvSpPr>
            <a:spLocks noChangeArrowheads="1"/>
          </p:cNvSpPr>
          <p:nvPr/>
        </p:nvSpPr>
        <p:spPr bwMode="auto">
          <a:xfrm>
            <a:off x="4000500" y="6288088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>
              <a:latin typeface="Arial" charset="0"/>
            </a:endParaRPr>
          </a:p>
        </p:txBody>
      </p:sp>
      <p:sp>
        <p:nvSpPr>
          <p:cNvPr id="15396" name="文字方塊 8"/>
          <p:cNvSpPr txBox="1">
            <a:spLocks noChangeArrowheads="1"/>
          </p:cNvSpPr>
          <p:nvPr/>
        </p:nvSpPr>
        <p:spPr bwMode="auto">
          <a:xfrm>
            <a:off x="495300" y="1900238"/>
            <a:ext cx="3714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600"/>
              <a:t>圖一研究結果</a:t>
            </a:r>
          </a:p>
        </p:txBody>
      </p:sp>
      <p:sp>
        <p:nvSpPr>
          <p:cNvPr id="15397" name="文字方塊 9"/>
          <p:cNvSpPr txBox="1">
            <a:spLocks noChangeArrowheads="1"/>
          </p:cNvSpPr>
          <p:nvPr/>
        </p:nvSpPr>
        <p:spPr bwMode="auto">
          <a:xfrm>
            <a:off x="4189413" y="1924050"/>
            <a:ext cx="43021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kumimoji="0" lang="zh-TW" altLang="en-US" sz="1600"/>
              <a:t>圖 二 研 究 結 果</a:t>
            </a:r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4619625" y="1789113"/>
          <a:ext cx="3105782" cy="9115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3862"/>
                <a:gridCol w="520480"/>
                <a:gridCol w="520480"/>
                <a:gridCol w="520480"/>
                <a:gridCol w="520480"/>
              </a:tblGrid>
              <a:tr h="1555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V-H</a:t>
                      </a:r>
                      <a:r>
                        <a:rPr lang="zh-TW" sz="1200" kern="0" dirty="0">
                          <a:effectLst/>
                        </a:rPr>
                        <a:t>錯視圖形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長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中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短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總計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</a:tr>
              <a:tr h="1555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2-1  0.5mm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46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7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33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86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</a:tr>
              <a:tr h="272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2-2</a:t>
                      </a:r>
                      <a:r>
                        <a:rPr lang="zh-TW" sz="1200" kern="0">
                          <a:effectLst/>
                        </a:rPr>
                        <a:t>加粗至</a:t>
                      </a:r>
                      <a:r>
                        <a:rPr lang="en-US" sz="1200" kern="0">
                          <a:effectLst/>
                        </a:rPr>
                        <a:t>1mm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72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4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86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</a:tr>
              <a:tr h="272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2-3</a:t>
                      </a:r>
                      <a:r>
                        <a:rPr lang="zh-TW" sz="1200" kern="0">
                          <a:effectLst/>
                        </a:rPr>
                        <a:t>加粗至</a:t>
                      </a:r>
                      <a:r>
                        <a:rPr lang="en-US" sz="1200" kern="0">
                          <a:effectLst/>
                        </a:rPr>
                        <a:t>2mm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30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7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49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86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15430" name="文字方塊 15"/>
          <p:cNvSpPr txBox="1">
            <a:spLocks noChangeArrowheads="1"/>
          </p:cNvSpPr>
          <p:nvPr/>
        </p:nvSpPr>
        <p:spPr bwMode="auto">
          <a:xfrm>
            <a:off x="7954963" y="1900238"/>
            <a:ext cx="43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kumimoji="0" lang="zh-TW" altLang="en-US" sz="1600"/>
              <a:t>圖 三 研 究 結 果</a:t>
            </a:r>
          </a:p>
        </p:txBody>
      </p:sp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8386763" y="1784350"/>
          <a:ext cx="3160765" cy="8740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1253"/>
                <a:gridCol w="524878"/>
                <a:gridCol w="524878"/>
                <a:gridCol w="524878"/>
                <a:gridCol w="524878"/>
              </a:tblGrid>
              <a:tr h="162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V-H</a:t>
                      </a:r>
                      <a:r>
                        <a:rPr lang="zh-TW" sz="1200" kern="0" dirty="0">
                          <a:effectLst/>
                        </a:rPr>
                        <a:t>錯視圖形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長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中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短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總計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</a:tr>
              <a:tr h="3240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3-1</a:t>
                      </a:r>
                      <a:r>
                        <a:rPr lang="zh-TW" sz="1200" kern="0">
                          <a:effectLst/>
                        </a:rPr>
                        <a:t>平移至</a:t>
                      </a:r>
                      <a:r>
                        <a:rPr lang="en-US" sz="1200" kern="0">
                          <a:effectLst/>
                        </a:rPr>
                        <a:t>37.5%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42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11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34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87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</a:tr>
              <a:tr h="1841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3-2</a:t>
                      </a:r>
                      <a:r>
                        <a:rPr lang="zh-TW" sz="1200" kern="0">
                          <a:effectLst/>
                        </a:rPr>
                        <a:t>平移至</a:t>
                      </a:r>
                      <a:r>
                        <a:rPr lang="en-US" sz="1200" kern="0">
                          <a:effectLst/>
                        </a:rPr>
                        <a:t>25%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15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64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8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87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</a:tr>
              <a:tr h="162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3-3</a:t>
                      </a:r>
                      <a:r>
                        <a:rPr lang="zh-TW" sz="1200" kern="0">
                          <a:effectLst/>
                        </a:rPr>
                        <a:t>置中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30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12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45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87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15463" name="Rectangle 9"/>
          <p:cNvSpPr>
            <a:spLocks noChangeArrowheads="1"/>
          </p:cNvSpPr>
          <p:nvPr/>
        </p:nvSpPr>
        <p:spPr bwMode="auto">
          <a:xfrm>
            <a:off x="4000500" y="3582988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>
              <a:latin typeface="Arial" charset="0"/>
            </a:endParaRPr>
          </a:p>
        </p:txBody>
      </p:sp>
      <p:pic>
        <p:nvPicPr>
          <p:cNvPr id="15464" name="圖表 2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350" y="2908300"/>
            <a:ext cx="3078163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5" name="圖表 2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1213" y="2822575"/>
            <a:ext cx="31877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6" name="圖表 2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5188" y="2773363"/>
            <a:ext cx="3133725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7" name="文字方塊 19"/>
          <p:cNvSpPr txBox="1">
            <a:spLocks noChangeArrowheads="1"/>
          </p:cNvSpPr>
          <p:nvPr/>
        </p:nvSpPr>
        <p:spPr bwMode="auto">
          <a:xfrm>
            <a:off x="436563" y="4384675"/>
            <a:ext cx="430212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kumimoji="0" lang="zh-TW" altLang="en-US" sz="1600"/>
              <a:t>圖 四 研 究 結 果    </a:t>
            </a:r>
          </a:p>
        </p:txBody>
      </p:sp>
      <p:graphicFrame>
        <p:nvGraphicFramePr>
          <p:cNvPr id="25" name="表格 24"/>
          <p:cNvGraphicFramePr>
            <a:graphicFrameLocks noGrp="1"/>
          </p:cNvGraphicFramePr>
          <p:nvPr/>
        </p:nvGraphicFramePr>
        <p:xfrm>
          <a:off x="866775" y="4291013"/>
          <a:ext cx="2918212" cy="838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9812"/>
                <a:gridCol w="484600"/>
                <a:gridCol w="484600"/>
                <a:gridCol w="484600"/>
                <a:gridCol w="484600"/>
              </a:tblGrid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V-H</a:t>
                      </a:r>
                      <a:r>
                        <a:rPr lang="zh-TW" sz="1200" kern="0" dirty="0">
                          <a:effectLst/>
                        </a:rPr>
                        <a:t>錯視圖形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長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中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短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總計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4-1  90</a:t>
                      </a:r>
                      <a:r>
                        <a:rPr lang="zh-TW" sz="1200" kern="0">
                          <a:effectLst/>
                        </a:rPr>
                        <a:t>度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48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14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26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88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4-2  60</a:t>
                      </a:r>
                      <a:r>
                        <a:rPr lang="zh-TW" sz="1200" kern="0">
                          <a:effectLst/>
                        </a:rPr>
                        <a:t>度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11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62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15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88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4-3  30</a:t>
                      </a:r>
                      <a:r>
                        <a:rPr lang="zh-TW" sz="1200" kern="0">
                          <a:effectLst/>
                        </a:rPr>
                        <a:t>度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28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11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49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88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15500" name="圖表 2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150" y="5473700"/>
            <a:ext cx="404177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01" name="文字方塊 28"/>
          <p:cNvSpPr txBox="1">
            <a:spLocks noChangeArrowheads="1"/>
          </p:cNvSpPr>
          <p:nvPr/>
        </p:nvSpPr>
        <p:spPr bwMode="auto">
          <a:xfrm>
            <a:off x="4189413" y="4448175"/>
            <a:ext cx="430212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kumimoji="0" lang="zh-TW" altLang="en-US" sz="1600"/>
              <a:t>圖 五 研 究 結 果</a:t>
            </a:r>
          </a:p>
        </p:txBody>
      </p:sp>
      <p:graphicFrame>
        <p:nvGraphicFramePr>
          <p:cNvPr id="30" name="表格 29"/>
          <p:cNvGraphicFramePr>
            <a:graphicFrameLocks noGrp="1"/>
          </p:cNvGraphicFramePr>
          <p:nvPr/>
        </p:nvGraphicFramePr>
        <p:xfrm>
          <a:off x="4619625" y="4291013"/>
          <a:ext cx="3223014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2150"/>
                <a:gridCol w="535216"/>
                <a:gridCol w="535216"/>
                <a:gridCol w="535216"/>
                <a:gridCol w="535216"/>
              </a:tblGrid>
              <a:tr h="140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V-H</a:t>
                      </a:r>
                      <a:r>
                        <a:rPr lang="zh-TW" sz="1200" kern="0" dirty="0">
                          <a:effectLst/>
                        </a:rPr>
                        <a:t>錯視圖形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長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中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短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總計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</a:tr>
              <a:tr h="140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5-1</a:t>
                      </a:r>
                      <a:r>
                        <a:rPr lang="zh-TW" sz="1200" kern="0">
                          <a:effectLst/>
                        </a:rPr>
                        <a:t>正常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68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14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5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87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</a:tr>
              <a:tr h="2813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5-2</a:t>
                      </a:r>
                      <a:r>
                        <a:rPr lang="zh-TW" sz="1200" kern="0">
                          <a:effectLst/>
                        </a:rPr>
                        <a:t>向左旋轉</a:t>
                      </a:r>
                      <a:r>
                        <a:rPr lang="en-US" sz="1200" kern="0">
                          <a:effectLst/>
                        </a:rPr>
                        <a:t>90</a:t>
                      </a:r>
                      <a:r>
                        <a:rPr lang="zh-TW" sz="1200" kern="0">
                          <a:effectLst/>
                        </a:rPr>
                        <a:t>度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3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18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66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87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</a:tr>
              <a:tr h="2813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5-3</a:t>
                      </a:r>
                      <a:r>
                        <a:rPr lang="zh-TW" sz="1200" kern="0">
                          <a:effectLst/>
                        </a:rPr>
                        <a:t>向下旋轉</a:t>
                      </a:r>
                      <a:r>
                        <a:rPr lang="en-US" sz="1200" kern="0">
                          <a:effectLst/>
                        </a:rPr>
                        <a:t>180</a:t>
                      </a:r>
                      <a:r>
                        <a:rPr lang="zh-TW" sz="1200" kern="0">
                          <a:effectLst/>
                        </a:rPr>
                        <a:t>度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16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55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16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87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15534" name="圖表 31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87825" y="5516563"/>
            <a:ext cx="4340225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35" name="文字方塊 30"/>
          <p:cNvSpPr txBox="1">
            <a:spLocks noChangeArrowheads="1"/>
          </p:cNvSpPr>
          <p:nvPr/>
        </p:nvSpPr>
        <p:spPr bwMode="auto">
          <a:xfrm>
            <a:off x="7954963" y="4425950"/>
            <a:ext cx="4318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kumimoji="0" lang="zh-TW" altLang="en-US" sz="1600"/>
              <a:t>圖 六 研 究 結 果</a:t>
            </a:r>
          </a:p>
        </p:txBody>
      </p:sp>
      <p:graphicFrame>
        <p:nvGraphicFramePr>
          <p:cNvPr id="33" name="表格 32"/>
          <p:cNvGraphicFramePr>
            <a:graphicFrameLocks noGrp="1"/>
          </p:cNvGraphicFramePr>
          <p:nvPr/>
        </p:nvGraphicFramePr>
        <p:xfrm>
          <a:off x="8386763" y="4291013"/>
          <a:ext cx="3105784" cy="838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3864"/>
                <a:gridCol w="520480"/>
                <a:gridCol w="520480"/>
                <a:gridCol w="520480"/>
                <a:gridCol w="520480"/>
              </a:tblGrid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同比與對比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長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中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短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總計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6-1</a:t>
                      </a:r>
                      <a:r>
                        <a:rPr lang="zh-TW" sz="1200" kern="0">
                          <a:effectLst/>
                        </a:rPr>
                        <a:t>加粗中間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29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21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35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85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  6-2</a:t>
                      </a:r>
                      <a:r>
                        <a:rPr lang="zh-TW" sz="1200" kern="0">
                          <a:effectLst/>
                        </a:rPr>
                        <a:t>一樣粗細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43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21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21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85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6-3</a:t>
                      </a:r>
                      <a:r>
                        <a:rPr lang="zh-TW" sz="1200" kern="0" dirty="0">
                          <a:effectLst/>
                        </a:rPr>
                        <a:t>加粗上下線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12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43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30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85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15568" name="圖表 34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85163" y="5480050"/>
            <a:ext cx="3236912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字方塊 5"/>
          <p:cNvSpPr txBox="1">
            <a:spLocks noChangeArrowheads="1"/>
          </p:cNvSpPr>
          <p:nvPr/>
        </p:nvSpPr>
        <p:spPr bwMode="auto">
          <a:xfrm>
            <a:off x="354013" y="304800"/>
            <a:ext cx="431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kumimoji="0" lang="zh-TW" altLang="en-US" sz="1600"/>
              <a:t>圖 七 研 究 結 果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960438" y="304800"/>
          <a:ext cx="3131526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2350"/>
                <a:gridCol w="524794"/>
                <a:gridCol w="524794"/>
                <a:gridCol w="524794"/>
                <a:gridCol w="524794"/>
              </a:tblGrid>
              <a:tr h="1655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同比與對比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長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中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短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總計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</a:tr>
              <a:tr h="1655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7-1</a:t>
                      </a:r>
                      <a:r>
                        <a:rPr lang="zh-TW" sz="1200" kern="0">
                          <a:effectLst/>
                        </a:rPr>
                        <a:t>距中線</a:t>
                      </a:r>
                      <a:r>
                        <a:rPr lang="en-US" sz="1200" kern="0">
                          <a:effectLst/>
                        </a:rPr>
                        <a:t>1cm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19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21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45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85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</a:tr>
              <a:tr h="288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7-2</a:t>
                      </a:r>
                      <a:r>
                        <a:rPr lang="zh-TW" sz="1200" kern="0">
                          <a:effectLst/>
                        </a:rPr>
                        <a:t>距中線</a:t>
                      </a:r>
                      <a:r>
                        <a:rPr lang="en-US" sz="1200" kern="0">
                          <a:effectLst/>
                        </a:rPr>
                        <a:t>7.5mm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21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43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21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85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</a:tr>
              <a:tr h="1655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7-3</a:t>
                      </a:r>
                      <a:r>
                        <a:rPr lang="zh-TW" sz="1200" kern="0">
                          <a:effectLst/>
                        </a:rPr>
                        <a:t>距中線</a:t>
                      </a:r>
                      <a:r>
                        <a:rPr lang="en-US" sz="1200" kern="0">
                          <a:effectLst/>
                        </a:rPr>
                        <a:t>5mm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61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7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17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85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16419" name="圖表 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377950"/>
            <a:ext cx="33528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20" name="文字方塊 8"/>
          <p:cNvSpPr txBox="1">
            <a:spLocks noChangeArrowheads="1"/>
          </p:cNvSpPr>
          <p:nvPr/>
        </p:nvSpPr>
        <p:spPr bwMode="auto">
          <a:xfrm>
            <a:off x="5083175" y="304800"/>
            <a:ext cx="431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kumimoji="0" lang="zh-TW" altLang="en-US" sz="1600"/>
              <a:t>圖 八 研 究 結 果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5514975" y="304800"/>
          <a:ext cx="3324890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6765"/>
                <a:gridCol w="669375"/>
                <a:gridCol w="669375"/>
                <a:gridCol w="669375"/>
              </a:tblGrid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大小錯視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長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短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總計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8-1</a:t>
                      </a:r>
                      <a:r>
                        <a:rPr lang="zh-TW" sz="1200" kern="0">
                          <a:effectLst/>
                        </a:rPr>
                        <a:t>反箭頭</a:t>
                      </a:r>
                      <a:r>
                        <a:rPr lang="en-US" sz="1200" kern="0">
                          <a:effectLst/>
                        </a:rPr>
                        <a:t>  </a:t>
                      </a:r>
                      <a:r>
                        <a:rPr lang="zh-TW" sz="1200" kern="0">
                          <a:effectLst/>
                        </a:rPr>
                        <a:t>大角度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19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71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90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8-2</a:t>
                      </a:r>
                      <a:r>
                        <a:rPr lang="zh-TW" sz="1200" kern="0">
                          <a:effectLst/>
                        </a:rPr>
                        <a:t>反箭頭</a:t>
                      </a:r>
                      <a:r>
                        <a:rPr lang="en-US" sz="1200" kern="0">
                          <a:effectLst/>
                        </a:rPr>
                        <a:t>  </a:t>
                      </a:r>
                      <a:r>
                        <a:rPr lang="zh-TW" sz="1200" kern="0">
                          <a:effectLst/>
                        </a:rPr>
                        <a:t>小角度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69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21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90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16443" name="圖表 10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6563" y="1481138"/>
            <a:ext cx="4926012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5619750" y="3530600"/>
          <a:ext cx="3629692" cy="7728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6482"/>
                <a:gridCol w="721070"/>
                <a:gridCol w="721070"/>
                <a:gridCol w="721070"/>
              </a:tblGrid>
              <a:tr h="257623">
                <a:tc>
                  <a:txBody>
                    <a:bodyPr/>
                    <a:lstStyle/>
                    <a:p>
                      <a:r>
                        <a:rPr lang="zh-TW" altLang="en-US" sz="1200" kern="100" dirty="0" smtClean="0">
                          <a:effectLst/>
                          <a:latin typeface="Calibri"/>
                        </a:rPr>
                        <a:t>        大小錯視</a:t>
                      </a:r>
                      <a:endParaRPr lang="zh-TW" sz="1200" kern="100" dirty="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長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短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總計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</a:tr>
              <a:tr h="2576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8-3</a:t>
                      </a:r>
                      <a:r>
                        <a:rPr lang="zh-TW" sz="1200" kern="0">
                          <a:effectLst/>
                        </a:rPr>
                        <a:t>正箭頭</a:t>
                      </a:r>
                      <a:r>
                        <a:rPr lang="en-US" sz="1200" kern="0">
                          <a:effectLst/>
                        </a:rPr>
                        <a:t>  </a:t>
                      </a:r>
                      <a:r>
                        <a:rPr lang="zh-TW" sz="1200" kern="0">
                          <a:effectLst/>
                        </a:rPr>
                        <a:t>大角度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35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55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90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</a:tr>
              <a:tr h="2576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8-4</a:t>
                      </a:r>
                      <a:r>
                        <a:rPr lang="zh-TW" sz="1200" kern="0">
                          <a:effectLst/>
                        </a:rPr>
                        <a:t>正箭頭</a:t>
                      </a:r>
                      <a:r>
                        <a:rPr lang="en-US" sz="1200" kern="0">
                          <a:effectLst/>
                        </a:rPr>
                        <a:t>  </a:t>
                      </a:r>
                      <a:r>
                        <a:rPr lang="zh-TW" sz="1200" kern="0">
                          <a:effectLst/>
                        </a:rPr>
                        <a:t>大角度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55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35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90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16466" name="Rectangle 1"/>
          <p:cNvSpPr>
            <a:spLocks noChangeArrowheads="1"/>
          </p:cNvSpPr>
          <p:nvPr/>
        </p:nvSpPr>
        <p:spPr bwMode="auto">
          <a:xfrm>
            <a:off x="4344988" y="3687763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>
              <a:latin typeface="Arial" charset="0"/>
            </a:endParaRPr>
          </a:p>
        </p:txBody>
      </p:sp>
      <p:pic>
        <p:nvPicPr>
          <p:cNvPr id="16467" name="圖表 1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8013" y="4479925"/>
            <a:ext cx="384016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8350" y="153988"/>
            <a:ext cx="8493125" cy="4905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最後總結實驗結果</a:t>
            </a:r>
            <a:r>
              <a:rPr lang="en-US" altLang="zh-TW" dirty="0" smtClean="0"/>
              <a:t>:V-H</a:t>
            </a:r>
            <a:r>
              <a:rPr lang="zh-TW" altLang="en-US" dirty="0" smtClean="0"/>
              <a:t>圖形</a:t>
            </a:r>
            <a:endParaRPr lang="zh-TW" altLang="en-US" dirty="0"/>
          </a:p>
        </p:txBody>
      </p:sp>
      <p:sp>
        <p:nvSpPr>
          <p:cNvPr id="17411" name="內容版面配置區 2"/>
          <p:cNvSpPr>
            <a:spLocks noGrp="1"/>
          </p:cNvSpPr>
          <p:nvPr>
            <p:ph sz="quarter" idx="1"/>
          </p:nvPr>
        </p:nvSpPr>
        <p:spPr>
          <a:xfrm>
            <a:off x="498475" y="769938"/>
            <a:ext cx="10515600" cy="4351337"/>
          </a:xfrm>
        </p:spPr>
        <p:txBody>
          <a:bodyPr/>
          <a:lstStyle/>
          <a:p>
            <a:pPr eaLnBrk="1" hangingPunct="1"/>
            <a:r>
              <a:rPr lang="en-US" altLang="zh-TW" sz="1200" dirty="0" smtClean="0"/>
              <a:t>1</a:t>
            </a:r>
            <a:r>
              <a:rPr lang="zh-TW" altLang="zh-TW" sz="1200" dirty="0" smtClean="0"/>
              <a:t>、直線粗細對</a:t>
            </a:r>
            <a:r>
              <a:rPr lang="en-US" altLang="zh-TW" sz="1200" dirty="0" smtClean="0"/>
              <a:t>V-H</a:t>
            </a:r>
            <a:r>
              <a:rPr lang="zh-TW" altLang="zh-TW" sz="1200" dirty="0" smtClean="0"/>
              <a:t>錯視圖形的影響</a:t>
            </a:r>
          </a:p>
          <a:p>
            <a:pPr eaLnBrk="1" hangingPunct="1"/>
            <a:r>
              <a:rPr lang="zh-TW" altLang="zh-TW" sz="1200" dirty="0" smtClean="0"/>
              <a:t>由實驗結果數據顯示，若是加粗端點或是兩線交會點都會使錯視效果降低，其中加粗兩線交會點的錯視效果會稍微低一些。</a:t>
            </a:r>
          </a:p>
          <a:p>
            <a:pPr eaLnBrk="1" hangingPunct="1"/>
            <a:r>
              <a:rPr lang="en-US" altLang="zh-TW" sz="1200" dirty="0" smtClean="0"/>
              <a:t>	</a:t>
            </a:r>
            <a:r>
              <a:rPr lang="zh-TW" altLang="zh-TW" sz="1200" dirty="0" smtClean="0"/>
              <a:t>而加粗整體線條的話，同樣會跟加粗端點以及加粗兩線交會點一樣降低錯視效果。</a:t>
            </a:r>
          </a:p>
          <a:p>
            <a:pPr eaLnBrk="1" hangingPunct="1"/>
            <a:r>
              <a:rPr lang="en-US" altLang="zh-TW" sz="1200" dirty="0" smtClean="0"/>
              <a:t> </a:t>
            </a:r>
            <a:endParaRPr lang="zh-TW" altLang="zh-TW" sz="1200" dirty="0" smtClean="0"/>
          </a:p>
          <a:p>
            <a:pPr eaLnBrk="1" hangingPunct="1"/>
            <a:r>
              <a:rPr lang="en-US" altLang="zh-TW" sz="1200" dirty="0" smtClean="0"/>
              <a:t>2</a:t>
            </a:r>
            <a:r>
              <a:rPr lang="zh-TW" altLang="zh-TW" sz="1200" dirty="0" smtClean="0"/>
              <a:t>、鉛直線偏移多寡對</a:t>
            </a:r>
            <a:r>
              <a:rPr lang="en-US" altLang="zh-TW" sz="1200" dirty="0" smtClean="0"/>
              <a:t>V-H</a:t>
            </a:r>
            <a:r>
              <a:rPr lang="zh-TW" altLang="zh-TW" sz="1200" dirty="0" smtClean="0"/>
              <a:t>錯視圖形的影響</a:t>
            </a:r>
          </a:p>
          <a:p>
            <a:pPr eaLnBrk="1" hangingPunct="1"/>
            <a:r>
              <a:rPr lang="zh-TW" altLang="zh-TW" sz="1200" dirty="0" smtClean="0"/>
              <a:t>我們發現若是將垂直於水平線上的鉛直線段偏移越多，也就是讓圖形更加趨近於</a:t>
            </a:r>
            <a:r>
              <a:rPr lang="en-US" altLang="zh-TW" sz="1200" dirty="0" smtClean="0"/>
              <a:t>L</a:t>
            </a:r>
            <a:r>
              <a:rPr lang="zh-TW" altLang="zh-TW" sz="1200" dirty="0" smtClean="0"/>
              <a:t>形的話，錯視效果會降低。</a:t>
            </a:r>
          </a:p>
          <a:p>
            <a:pPr eaLnBrk="1" hangingPunct="1"/>
            <a:r>
              <a:rPr lang="en-US" altLang="zh-TW" sz="1200" dirty="0" smtClean="0"/>
              <a:t> </a:t>
            </a:r>
            <a:endParaRPr lang="zh-TW" altLang="zh-TW" sz="1200" dirty="0" smtClean="0"/>
          </a:p>
          <a:p>
            <a:pPr eaLnBrk="1" hangingPunct="1"/>
            <a:r>
              <a:rPr lang="en-US" altLang="zh-TW" sz="1200" dirty="0" smtClean="0"/>
              <a:t>3</a:t>
            </a:r>
            <a:r>
              <a:rPr lang="zh-TW" altLang="zh-TW" sz="1200" dirty="0" smtClean="0"/>
              <a:t>、線段角度與觀測角度對</a:t>
            </a:r>
            <a:r>
              <a:rPr lang="en-US" altLang="zh-TW" sz="1200" dirty="0" smtClean="0"/>
              <a:t>V-H</a:t>
            </a:r>
            <a:r>
              <a:rPr lang="zh-TW" altLang="zh-TW" sz="1200" dirty="0" smtClean="0"/>
              <a:t>錯視圖形的影響</a:t>
            </a:r>
          </a:p>
          <a:p>
            <a:pPr eaLnBrk="1" hangingPunct="1"/>
            <a:r>
              <a:rPr lang="en-US" altLang="zh-TW" sz="1200" dirty="0" smtClean="0"/>
              <a:t>	(1)</a:t>
            </a:r>
            <a:r>
              <a:rPr lang="zh-TW" altLang="zh-TW" sz="1200" dirty="0" smtClean="0"/>
              <a:t>、把水平線段與其上的線段夾角減少，讓兩線段愈近，那麼錯視效果就會明顯的降低。</a:t>
            </a:r>
          </a:p>
          <a:p>
            <a:pPr eaLnBrk="1" hangingPunct="1"/>
            <a:r>
              <a:rPr lang="zh-TW" altLang="en-US" sz="1200" dirty="0" smtClean="0"/>
              <a:t>               </a:t>
            </a:r>
            <a:r>
              <a:rPr lang="en-US" altLang="zh-TW" sz="1200" dirty="0" smtClean="0"/>
              <a:t>(2)</a:t>
            </a:r>
            <a:r>
              <a:rPr lang="zh-TW" altLang="zh-TW" sz="1200" dirty="0" smtClean="0"/>
              <a:t>、把原圖倒</a:t>
            </a:r>
            <a:r>
              <a:rPr lang="en-US" altLang="zh-TW" sz="1200" dirty="0" smtClean="0"/>
              <a:t>T</a:t>
            </a:r>
            <a:r>
              <a:rPr lang="zh-TW" altLang="zh-TW" sz="1200" dirty="0" smtClean="0"/>
              <a:t>的觀測方式做改變，向右</a:t>
            </a:r>
            <a:r>
              <a:rPr lang="en-US" altLang="zh-TW" sz="1200" dirty="0" smtClean="0"/>
              <a:t>90</a:t>
            </a:r>
            <a:r>
              <a:rPr lang="zh-TW" altLang="zh-TW" sz="1200" dirty="0" smtClean="0"/>
              <a:t>度的觀測方式會讓錯視效果大大降低，而正</a:t>
            </a:r>
            <a:r>
              <a:rPr lang="en-US" altLang="zh-TW" sz="1200" dirty="0" smtClean="0"/>
              <a:t>T</a:t>
            </a:r>
            <a:r>
              <a:rPr lang="zh-TW" altLang="zh-TW" sz="1200" dirty="0" smtClean="0"/>
              <a:t>的觀測方式則沒有明顯影響。</a:t>
            </a:r>
          </a:p>
          <a:p>
            <a:pPr eaLnBrk="1" hangingPunct="1"/>
            <a:r>
              <a:rPr lang="en-US" altLang="zh-TW" sz="1200" dirty="0" smtClean="0"/>
              <a:t> </a:t>
            </a:r>
            <a:endParaRPr lang="zh-TW" altLang="zh-TW" sz="1200" dirty="0" smtClean="0"/>
          </a:p>
        </p:txBody>
      </p:sp>
      <p:pic>
        <p:nvPicPr>
          <p:cNvPr id="4" name="圖片 3" descr="C:\Users\acer2_000\Desktop\V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578" y="3682022"/>
            <a:ext cx="25019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2942493" y="3821722"/>
            <a:ext cx="1992922" cy="2356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圖一這兩人之中，其中左方男生在身上增加了倒</a:t>
            </a:r>
            <a:r>
              <a:rPr lang="en-US" altLang="zh-TW" sz="1600" dirty="0" smtClean="0"/>
              <a:t>T</a:t>
            </a:r>
            <a:r>
              <a:rPr lang="zh-TW" altLang="en-US" sz="1600" dirty="0" smtClean="0"/>
              <a:t>圖形，使身體看起來更為修長，</a:t>
            </a:r>
            <a:r>
              <a:rPr lang="zh-TW" altLang="en-US" sz="1600" dirty="0" smtClean="0">
                <a:solidFill>
                  <a:srgbClr val="FF0000"/>
                </a:solidFill>
              </a:rPr>
              <a:t>而經由這次實驗結果，可得之若是將倒</a:t>
            </a:r>
            <a:r>
              <a:rPr lang="en-US" altLang="zh-TW" sz="1600" dirty="0" smtClean="0">
                <a:solidFill>
                  <a:srgbClr val="FF0000"/>
                </a:solidFill>
              </a:rPr>
              <a:t>T</a:t>
            </a:r>
            <a:r>
              <a:rPr lang="zh-TW" altLang="en-US" sz="1600" dirty="0" smtClean="0">
                <a:solidFill>
                  <a:srgbClr val="FF0000"/>
                </a:solidFill>
              </a:rPr>
              <a:t>圖形之線條加以縮小，可得到更好的錯視效果。</a:t>
            </a:r>
            <a:endParaRPr lang="zh-TW" altLang="en-US" sz="16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844062" y="6347991"/>
            <a:ext cx="225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↑</a:t>
            </a:r>
            <a:r>
              <a:rPr lang="zh-TW" altLang="en-US" dirty="0" smtClean="0"/>
              <a:t>圖一</a:t>
            </a:r>
            <a:endParaRPr lang="zh-TW" altLang="en-US" dirty="0"/>
          </a:p>
        </p:txBody>
      </p:sp>
      <p:pic>
        <p:nvPicPr>
          <p:cNvPr id="9" name="圖片 8" descr="http://www.misstiara.com.hk/wp-content/uploads/2015/06/helmholtz-square-illusion-graph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6855" y="3999767"/>
            <a:ext cx="241935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字方塊 9"/>
          <p:cNvSpPr txBox="1"/>
          <p:nvPr/>
        </p:nvSpPr>
        <p:spPr>
          <a:xfrm>
            <a:off x="6811107" y="3915508"/>
            <a:ext cx="23446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圖二兩位女生，左方女生著有豎條紋的衣服，使身體看起較瘦，</a:t>
            </a:r>
            <a:r>
              <a:rPr lang="zh-TW" altLang="en-US" sz="1600" dirty="0" smtClean="0">
                <a:solidFill>
                  <a:srgbClr val="FF0000"/>
                </a:solidFill>
              </a:rPr>
              <a:t>而經由本次實驗，可得之若這位女生將衣服上的豎線條間距縮短可使錯視效果增強。</a:t>
            </a:r>
            <a:endParaRPr lang="zh-TW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400" dirty="0" smtClean="0"/>
              <a:t>最後總結實驗結果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自創錯視圖形、大小錯視圖形</a:t>
            </a:r>
            <a:endParaRPr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7959969" cy="3276600"/>
          </a:xfrm>
        </p:spPr>
        <p:txBody>
          <a:bodyPr/>
          <a:lstStyle/>
          <a:p>
            <a:pPr eaLnBrk="1" hangingPunct="1"/>
            <a:r>
              <a:rPr lang="en-US" altLang="zh-TW" sz="1200" dirty="0" smtClean="0"/>
              <a:t>4</a:t>
            </a:r>
            <a:r>
              <a:rPr lang="zh-TW" altLang="zh-TW" sz="1200" dirty="0" smtClean="0"/>
              <a:t>、加粗不同線段對</a:t>
            </a:r>
            <a:r>
              <a:rPr lang="zh-TW" altLang="en-US" sz="1200" dirty="0" smtClean="0"/>
              <a:t>自創</a:t>
            </a:r>
            <a:r>
              <a:rPr lang="zh-TW" altLang="zh-TW" sz="1200" dirty="0" smtClean="0"/>
              <a:t>錯視圖形的影響</a:t>
            </a:r>
          </a:p>
          <a:p>
            <a:pPr eaLnBrk="1" hangingPunct="1"/>
            <a:r>
              <a:rPr lang="en-US" altLang="zh-TW" sz="1200" dirty="0" smtClean="0"/>
              <a:t>	</a:t>
            </a:r>
            <a:endParaRPr lang="zh-TW" altLang="zh-TW" sz="1200" dirty="0" smtClean="0"/>
          </a:p>
          <a:p>
            <a:pPr eaLnBrk="1" hangingPunct="1"/>
            <a:r>
              <a:rPr lang="zh-TW" altLang="zh-TW" sz="1200" dirty="0" smtClean="0"/>
              <a:t>依據研究後的數據結果顯示，假若加粗中間線段或是加粗上下線段，都會降低一些錯視效果，其中又以加粗中間線段減少的錯視效果略為多一些。</a:t>
            </a:r>
          </a:p>
          <a:p>
            <a:pPr eaLnBrk="1" hangingPunct="1"/>
            <a:r>
              <a:rPr lang="en-US" altLang="zh-TW" sz="1200" dirty="0" smtClean="0"/>
              <a:t> </a:t>
            </a:r>
            <a:endParaRPr lang="zh-TW" altLang="zh-TW" sz="1200" dirty="0" smtClean="0"/>
          </a:p>
          <a:p>
            <a:pPr eaLnBrk="1" hangingPunct="1"/>
            <a:r>
              <a:rPr lang="en-US" altLang="zh-TW" sz="1200" dirty="0" smtClean="0"/>
              <a:t>5</a:t>
            </a:r>
            <a:r>
              <a:rPr lang="zh-TW" altLang="zh-TW" sz="1200" dirty="0" smtClean="0"/>
              <a:t>、線段與線段的間距多寡對於同比與對比錯視圖形的影響</a:t>
            </a:r>
          </a:p>
          <a:p>
            <a:pPr eaLnBrk="1" hangingPunct="1"/>
            <a:r>
              <a:rPr lang="en-US" altLang="zh-TW" sz="1200" dirty="0" smtClean="0"/>
              <a:t>	</a:t>
            </a:r>
            <a:endParaRPr lang="zh-TW" altLang="zh-TW" sz="1200" dirty="0" smtClean="0"/>
          </a:p>
          <a:p>
            <a:pPr eaLnBrk="1" hangingPunct="1"/>
            <a:r>
              <a:rPr lang="zh-TW" altLang="zh-TW" sz="1200" dirty="0" smtClean="0"/>
              <a:t>研究數據顯示，若是線段之間的距離越近、越密集，錯視效果就會明顯增大，反之，若是越疏遠，錯視效果就會越是減少。</a:t>
            </a:r>
          </a:p>
          <a:p>
            <a:pPr eaLnBrk="1" hangingPunct="1"/>
            <a:r>
              <a:rPr lang="en-US" altLang="zh-TW" sz="1200" dirty="0" smtClean="0"/>
              <a:t> </a:t>
            </a:r>
            <a:endParaRPr lang="zh-TW" altLang="zh-TW" sz="1200" dirty="0" smtClean="0"/>
          </a:p>
          <a:p>
            <a:pPr eaLnBrk="1" hangingPunct="1"/>
            <a:r>
              <a:rPr lang="en-US" altLang="zh-TW" sz="1200" dirty="0" smtClean="0"/>
              <a:t>6</a:t>
            </a:r>
            <a:r>
              <a:rPr lang="zh-TW" altLang="zh-TW" sz="1200" dirty="0" smtClean="0"/>
              <a:t>、箭頭角度對於大小錯視的影響</a:t>
            </a:r>
          </a:p>
          <a:p>
            <a:pPr eaLnBrk="1" hangingPunct="1">
              <a:buNone/>
            </a:pPr>
            <a:r>
              <a:rPr lang="zh-TW" altLang="zh-TW" sz="1200" dirty="0" smtClean="0"/>
              <a:t>假若將箭頭角度增大，那麼無論是正箭頭亦或是反箭頭錯視效果都會減少，反之若是將箭頭角度減少，那麼錯視效果就會增大。</a:t>
            </a:r>
          </a:p>
          <a:p>
            <a:pPr eaLnBrk="1" hangingPunct="1"/>
            <a:r>
              <a:rPr lang="en-US" altLang="zh-TW" sz="1200" dirty="0" smtClean="0"/>
              <a:t> </a:t>
            </a:r>
            <a:endParaRPr lang="zh-TW" altLang="zh-TW" sz="1200" dirty="0" smtClean="0"/>
          </a:p>
          <a:p>
            <a:endParaRPr lang="zh-TW" altLang="en-US" sz="1600" dirty="0"/>
          </a:p>
        </p:txBody>
      </p:sp>
      <p:pic>
        <p:nvPicPr>
          <p:cNvPr id="4" name="圖片 3" descr="http://www.misstiara.com.hk/wp-content/uploads/2015/06/helmholtz-square-illusion-graph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0210" y="4656260"/>
            <a:ext cx="241935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4056184" y="4536831"/>
            <a:ext cx="35755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圖二兩位女生，右方女身穿著有橫條紋的衣服，導致身體看起稍胖，</a:t>
            </a:r>
            <a:r>
              <a:rPr lang="zh-TW" altLang="en-US" dirty="0" smtClean="0">
                <a:solidFill>
                  <a:srgbClr val="FF0000"/>
                </a:solidFill>
              </a:rPr>
              <a:t>而經由本次實驗，可得之，如果要穿得向右方女生的衣服，則可盡量將線條間距拉大，減少錯視效果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204300"/>
            <a:ext cx="10363200" cy="1143000"/>
          </a:xfrm>
        </p:spPr>
        <p:txBody>
          <a:bodyPr/>
          <a:lstStyle/>
          <a:p>
            <a:r>
              <a:rPr lang="zh-TW" altLang="en-US" dirty="0" smtClean="0"/>
              <a:t>應用補充</a:t>
            </a:r>
            <a:endParaRPr lang="zh-TW" altLang="en-US" dirty="0"/>
          </a:p>
        </p:txBody>
      </p:sp>
      <p:pic>
        <p:nvPicPr>
          <p:cNvPr id="4" name="內容版面配置區 3" descr="C:\Users\acer2_000\Desktop\look.h18.jpg"/>
          <p:cNvPicPr>
            <a:picLocks noGrp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07" y="1670538"/>
            <a:ext cx="2551724" cy="24442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802249" y="4193904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↑</a:t>
            </a:r>
            <a:r>
              <a:rPr lang="zh-TW" altLang="zh-TW" dirty="0" smtClean="0"/>
              <a:t>圖</a:t>
            </a:r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625969" y="1770186"/>
            <a:ext cx="22625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dirty="0" smtClean="0"/>
              <a:t>西方的禮帽，看上去是高帽，但其實高和寬是一樣的</a:t>
            </a:r>
            <a:r>
              <a:rPr lang="en-US" altLang="zh-TW" dirty="0" smtClean="0">
                <a:solidFill>
                  <a:srgbClr val="FF0000"/>
                </a:solidFill>
              </a:rPr>
              <a:t>(V-H</a:t>
            </a:r>
            <a:r>
              <a:rPr lang="zh-TW" altLang="en-US" dirty="0" smtClean="0">
                <a:solidFill>
                  <a:srgbClr val="FF0000"/>
                </a:solidFill>
              </a:rPr>
              <a:t>錯視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zh-TW" altLang="zh-TW" dirty="0" smtClean="0"/>
              <a:t>，如果比較矮的人戴上這種帽子，就會有增高的錯覺</a:t>
            </a:r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 flipH="1">
            <a:off x="5976938" y="1050925"/>
            <a:ext cx="46037" cy="44450"/>
          </a:xfrm>
        </p:spPr>
        <p:txBody>
          <a:bodyPr/>
          <a:lstStyle/>
          <a:p>
            <a:pPr eaLnBrk="1" hangingPunct="1"/>
            <a:r>
              <a:rPr lang="zh-TW" altLang="en-US" sz="3600" smtClean="0"/>
              <a:t>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38200" y="1482725"/>
            <a:ext cx="10515600" cy="381793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zh-TW" dirty="0"/>
              <a:t>所謂</a:t>
            </a:r>
            <a:r>
              <a:rPr lang="zh-TW" altLang="zh-TW" dirty="0" smtClean="0"/>
              <a:t>錯</a:t>
            </a:r>
            <a:r>
              <a:rPr lang="zh-TW" altLang="en-US" dirty="0" smtClean="0"/>
              <a:t>視</a:t>
            </a:r>
            <a:r>
              <a:rPr lang="zh-TW" altLang="zh-TW" dirty="0" smtClean="0"/>
              <a:t>，</a:t>
            </a:r>
            <a:r>
              <a:rPr lang="zh-TW" altLang="zh-TW" dirty="0"/>
              <a:t>顧名思義就是</a:t>
            </a:r>
            <a:r>
              <a:rPr lang="en-US" altLang="zh-TW" dirty="0"/>
              <a:t>[</a:t>
            </a:r>
            <a:r>
              <a:rPr lang="zh-TW" altLang="zh-TW" dirty="0"/>
              <a:t>錯誤的感覺</a:t>
            </a:r>
            <a:r>
              <a:rPr lang="en-US" altLang="zh-TW" dirty="0"/>
              <a:t>]</a:t>
            </a:r>
            <a:r>
              <a:rPr lang="zh-TW" altLang="zh-TW" dirty="0"/>
              <a:t>。而錯視就是因為一些因素，造成了自己眼睛所看的跟實際所測得的數據不相同的錯誤視覺</a:t>
            </a:r>
            <a:r>
              <a:rPr lang="zh-TW" altLang="zh-TW" dirty="0" smtClean="0"/>
              <a:t>。</a:t>
            </a:r>
            <a:endParaRPr lang="zh-TW" altLang="zh-TW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zh-TW" dirty="0"/>
              <a:t>錯視是一種有趣的現象，在生活中處處可見，許多地方無論是自然或人為都有這種現象，錯視可以應用於許多領域，根據我們從網路上、圖書館的書籍得來的資料，我們得知錯視分許多種類，錯視的原理也不盡相同，大致上可以分類為由幾何造成的錯視、由生理造成的錯視，以及由心理造成的錯視，但是不管是由何種原因所造成的錯視，都只是「感覺」的錯誤，而不是「事實」。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43225" y="-1336675"/>
            <a:ext cx="752475" cy="279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3600" dirty="0" smtClean="0"/>
              <a:t>1</a:t>
            </a:r>
            <a:endParaRPr lang="zh-TW" altLang="en-US" sz="3600" dirty="0"/>
          </a:p>
        </p:txBody>
      </p:sp>
      <p:sp>
        <p:nvSpPr>
          <p:cNvPr id="7171" name="內容版面配置區 2"/>
          <p:cNvSpPr>
            <a:spLocks noGrp="1"/>
          </p:cNvSpPr>
          <p:nvPr>
            <p:ph sz="quarter" idx="1"/>
          </p:nvPr>
        </p:nvSpPr>
        <p:spPr>
          <a:xfrm>
            <a:off x="838200" y="942975"/>
            <a:ext cx="10515600" cy="1114425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zh-TW" altLang="en-US" smtClean="0"/>
              <a:t>下圖是</a:t>
            </a:r>
            <a:r>
              <a:rPr lang="en-US" altLang="zh-TW" smtClean="0"/>
              <a:t>2014 </a:t>
            </a:r>
            <a:r>
              <a:rPr lang="zh-TW" altLang="zh-TW" smtClean="0"/>
              <a:t>年在台灣國立故宮博物館展出荷蘭版畫藝術家艾雪（</a:t>
            </a:r>
            <a:r>
              <a:rPr lang="en-US" altLang="zh-TW" smtClean="0"/>
              <a:t>M. C. Escher</a:t>
            </a:r>
            <a:r>
              <a:rPr lang="zh-TW" altLang="zh-TW" smtClean="0"/>
              <a:t>）的作品</a:t>
            </a:r>
            <a:endParaRPr lang="en-US" altLang="zh-TW" smtClean="0"/>
          </a:p>
          <a:p>
            <a:pPr marL="0" indent="0" eaLnBrk="1" hangingPunct="1">
              <a:buFont typeface="Wingdings 2" pitchFamily="18" charset="2"/>
              <a:buNone/>
            </a:pPr>
            <a:endParaRPr lang="zh-TW" altLang="en-US" smtClean="0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266825" y="2057400"/>
            <a:ext cx="9010650" cy="4430713"/>
            <a:chOff x="1164" y="1724"/>
            <a:chExt cx="9310" cy="5522"/>
          </a:xfrm>
        </p:grpSpPr>
        <p:pic>
          <p:nvPicPr>
            <p:cNvPr id="7173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64" y="1724"/>
              <a:ext cx="4365" cy="5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4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53" y="2687"/>
              <a:ext cx="4920" cy="4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 flipH="1">
            <a:off x="1685925" y="-350838"/>
            <a:ext cx="1247775" cy="112713"/>
          </a:xfrm>
        </p:spPr>
        <p:txBody>
          <a:bodyPr/>
          <a:lstStyle/>
          <a:p>
            <a:pPr algn="ctr" eaLnBrk="1" hangingPunct="1"/>
            <a:r>
              <a:rPr lang="zh-TW" altLang="en-US" sz="2800" smtClean="0"/>
              <a:t>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00100" y="806450"/>
            <a:ext cx="10496550" cy="479425"/>
          </a:xfrm>
        </p:spPr>
        <p:txBody>
          <a:bodyPr>
            <a:normAutofit lnSpcReduction="10000"/>
          </a:bodyPr>
          <a:lstStyle/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400" dirty="0" smtClean="0"/>
              <a:t>在服裝設計</a:t>
            </a:r>
            <a:r>
              <a:rPr lang="zh-TW" altLang="zh-TW" sz="2400" dirty="0" smtClean="0"/>
              <a:t>上</a:t>
            </a:r>
            <a:r>
              <a:rPr lang="zh-TW" altLang="en-US" sz="2400" dirty="0" smtClean="0"/>
              <a:t>，常</a:t>
            </a:r>
            <a:r>
              <a:rPr lang="zh-TW" altLang="zh-TW" sz="2400" dirty="0" smtClean="0"/>
              <a:t>在衣服上</a:t>
            </a:r>
            <a:r>
              <a:rPr lang="zh-TW" altLang="en-US" sz="2400" dirty="0" smtClean="0"/>
              <a:t>使用豎條紋或</a:t>
            </a:r>
            <a:r>
              <a:rPr lang="zh-TW" altLang="zh-TW" sz="2400" dirty="0" smtClean="0"/>
              <a:t>增加倒</a:t>
            </a:r>
            <a:r>
              <a:rPr lang="en-US" altLang="zh-TW" sz="2400" dirty="0" smtClean="0"/>
              <a:t>T</a:t>
            </a:r>
            <a:r>
              <a:rPr lang="zh-TW" altLang="zh-TW" sz="2400" dirty="0" smtClean="0"/>
              <a:t>圖案</a:t>
            </a:r>
            <a:r>
              <a:rPr lang="zh-TW" altLang="en-US" sz="2400" dirty="0" smtClean="0"/>
              <a:t>來達到修飾身材的目的。</a:t>
            </a:r>
            <a:endParaRPr lang="en-US" altLang="zh-TW" sz="2400" dirty="0" smtClean="0"/>
          </a:p>
        </p:txBody>
      </p:sp>
      <p:pic>
        <p:nvPicPr>
          <p:cNvPr id="4" name="圖片 3" descr="C:\Users\acer2_000\Desktop\V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7225" y="3309938"/>
            <a:ext cx="25019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 descr="http://www.misstiara.com.hk/wp-content/uploads/2015/06/helmholtz-square-illusion-graph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5225" y="3648075"/>
            <a:ext cx="241935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文字方塊 5"/>
          <p:cNvSpPr txBox="1">
            <a:spLocks noChangeArrowheads="1"/>
          </p:cNvSpPr>
          <p:nvPr/>
        </p:nvSpPr>
        <p:spPr bwMode="auto">
          <a:xfrm>
            <a:off x="800100" y="1843088"/>
            <a:ext cx="107823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zh-TW"/>
              <a:t>下圖</a:t>
            </a:r>
            <a:r>
              <a:rPr kumimoji="0" lang="zh-TW" altLang="en-US"/>
              <a:t>右</a:t>
            </a:r>
            <a:r>
              <a:rPr kumimoji="0" lang="zh-TW" altLang="zh-TW"/>
              <a:t>方</a:t>
            </a:r>
            <a:r>
              <a:rPr kumimoji="0" lang="zh-TW" altLang="en-US"/>
              <a:t>男</a:t>
            </a:r>
            <a:r>
              <a:rPr kumimoji="0" lang="zh-TW" altLang="zh-TW"/>
              <a:t>生</a:t>
            </a:r>
            <a:r>
              <a:rPr kumimoji="0" lang="zh-TW" altLang="en-US"/>
              <a:t>穿著襯衫加外套</a:t>
            </a:r>
            <a:r>
              <a:rPr kumimoji="0" lang="zh-TW" altLang="zh-TW"/>
              <a:t>，</a:t>
            </a:r>
            <a:r>
              <a:rPr kumimoji="0" lang="zh-TW" altLang="en-US"/>
              <a:t>看起來</a:t>
            </a:r>
            <a:r>
              <a:rPr kumimoji="0" lang="zh-TW" altLang="zh-TW"/>
              <a:t>明顯較瘦，所以如果有一個又矮又胖的人，建議穿左方女生的衣服在加上一件未扣起的小外套，看起來會較瘦較高，才能達到修飾效果</a:t>
            </a:r>
            <a:r>
              <a:rPr kumimoji="0" lang="zh-TW" altLang="en-US"/>
              <a:t>。如圖</a:t>
            </a:r>
            <a:r>
              <a:rPr kumimoji="0" lang="zh-TW" altLang="zh-TW"/>
              <a:t>：</a:t>
            </a:r>
            <a:endParaRPr kumimoji="0" lang="zh-TW" altLang="en-US"/>
          </a:p>
          <a:p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>經過小組討論，我們決定做簡單的線條之錯視</a:t>
            </a:r>
            <a:endParaRPr lang="zh-TW" altLang="en-US" dirty="0"/>
          </a:p>
        </p:txBody>
      </p:sp>
      <p:sp>
        <p:nvSpPr>
          <p:cNvPr id="1024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首先探討單純幾何方面錯視，所以我們決定將所蒐集到的錯視原圖做修改，以便找出影響錯視的因素。</a:t>
            </a:r>
          </a:p>
          <a:p>
            <a:pPr eaLnBrk="1" hangingPunct="1"/>
            <a:endParaRPr lang="zh-TW" altLang="en-US" smtClean="0"/>
          </a:p>
          <a:p>
            <a:pPr eaLnBrk="1" hangingPunct="1"/>
            <a:r>
              <a:rPr lang="zh-TW" altLang="en-US" smtClean="0"/>
              <a:t>     為了排除由作者本身的主觀認定因素，所以決定做出問卷，將大量受測者的自我感受蒐集統計，以做出一個相較客觀的數據。</a:t>
            </a:r>
          </a:p>
          <a:p>
            <a:pPr eaLnBrk="1" hangingPunct="1"/>
            <a:endParaRPr lang="zh-TW" altLang="en-US" smtClean="0"/>
          </a:p>
          <a:p>
            <a:pPr eaLnBrk="1" hangingPunct="1"/>
            <a:r>
              <a:rPr lang="zh-TW" altLang="en-US" smtClean="0"/>
              <a:t>本問卷使用三種基本的線條錯視圖形</a:t>
            </a:r>
            <a:r>
              <a:rPr lang="en-US" altLang="zh-TW" smtClean="0"/>
              <a:t>V-H</a:t>
            </a:r>
            <a:r>
              <a:rPr lang="zh-TW" altLang="en-US" smtClean="0"/>
              <a:t>錯視、大小錯視、以及自己畫出的錯視圖來測驗。</a:t>
            </a:r>
          </a:p>
          <a:p>
            <a:pPr eaLnBrk="1" hangingPunct="1"/>
            <a:endParaRPr lang="zh-TW" altLang="en-US" smtClean="0"/>
          </a:p>
          <a:p>
            <a:pPr eaLnBrk="1" hangingPunct="1"/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V-H </a:t>
            </a:r>
            <a:r>
              <a:rPr lang="zh-TW" altLang="en-US" dirty="0"/>
              <a:t>錯視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1200" dirty="0" smtClean="0"/>
              <a:t>所謂</a:t>
            </a:r>
            <a:r>
              <a:rPr lang="en-US" altLang="zh-TW" sz="1200" dirty="0"/>
              <a:t>V-H</a:t>
            </a:r>
            <a:r>
              <a:rPr lang="zh-TW" altLang="en-US" sz="1200" dirty="0"/>
              <a:t>錯視類型我們稱之為垂直、水平錯視：</a:t>
            </a:r>
          </a:p>
          <a:p>
            <a:endParaRPr lang="zh-TW" altLang="en-US" sz="1200" dirty="0"/>
          </a:p>
          <a:p>
            <a:endParaRPr lang="en-US" altLang="zh-TW" sz="1200" dirty="0" smtClean="0"/>
          </a:p>
          <a:p>
            <a:endParaRPr lang="en-US" altLang="zh-TW" sz="1200" dirty="0"/>
          </a:p>
          <a:p>
            <a:endParaRPr lang="en-US" altLang="zh-TW" sz="1200" dirty="0" smtClean="0"/>
          </a:p>
          <a:p>
            <a:endParaRPr lang="en-US" altLang="zh-TW" sz="1200" dirty="0"/>
          </a:p>
          <a:p>
            <a:endParaRPr lang="en-US" altLang="zh-TW" sz="1200" dirty="0" smtClean="0"/>
          </a:p>
          <a:p>
            <a:endParaRPr lang="en-US" altLang="zh-TW" sz="1200" dirty="0"/>
          </a:p>
          <a:p>
            <a:r>
              <a:rPr lang="zh-TW" altLang="en-US" sz="1200" dirty="0" smtClean="0"/>
              <a:t> </a:t>
            </a:r>
            <a:r>
              <a:rPr lang="en-US" altLang="zh-TW" sz="1200" dirty="0"/>
              <a:t>( </a:t>
            </a:r>
            <a:r>
              <a:rPr lang="zh-TW" altLang="en-US" sz="1200" dirty="0"/>
              <a:t>圖</a:t>
            </a:r>
            <a:r>
              <a:rPr lang="en-US" altLang="zh-TW" sz="1200" dirty="0"/>
              <a:t>A )	</a:t>
            </a:r>
            <a:r>
              <a:rPr lang="en-US" altLang="zh-TW" sz="1200" dirty="0" smtClean="0"/>
              <a:t>                                             ( </a:t>
            </a:r>
            <a:r>
              <a:rPr lang="zh-TW" altLang="en-US" sz="1200" dirty="0"/>
              <a:t>圖</a:t>
            </a:r>
            <a:r>
              <a:rPr lang="en-US" altLang="zh-TW" sz="1200" dirty="0"/>
              <a:t>B )	</a:t>
            </a:r>
            <a:r>
              <a:rPr lang="en-US" altLang="zh-TW" sz="1200" dirty="0" smtClean="0"/>
              <a:t>          ( </a:t>
            </a:r>
            <a:r>
              <a:rPr lang="zh-TW" altLang="en-US" sz="1200" dirty="0"/>
              <a:t>圖</a:t>
            </a:r>
            <a:r>
              <a:rPr lang="en-US" altLang="zh-TW" sz="1200" dirty="0"/>
              <a:t>C )</a:t>
            </a:r>
          </a:p>
          <a:p>
            <a:endParaRPr lang="en-US" altLang="zh-TW" sz="1200" dirty="0"/>
          </a:p>
          <a:p>
            <a:pPr marL="0" indent="0">
              <a:buNone/>
            </a:pPr>
            <a:endParaRPr lang="en-US" altLang="zh-TW" sz="1200" dirty="0"/>
          </a:p>
          <a:p>
            <a:r>
              <a:rPr lang="zh-TW" altLang="en-US" sz="1200" dirty="0"/>
              <a:t>圖</a:t>
            </a:r>
            <a:r>
              <a:rPr lang="en-US" altLang="zh-TW" sz="1200" dirty="0"/>
              <a:t>A</a:t>
            </a:r>
            <a:r>
              <a:rPr lang="zh-TW" altLang="en-US" sz="1200" dirty="0"/>
              <a:t>在客觀上，垂直和水平線相等，若把垂直線往右平移，平均切割水平線</a:t>
            </a:r>
            <a:r>
              <a:rPr lang="en-US" altLang="zh-TW" sz="1200" dirty="0"/>
              <a:t>(</a:t>
            </a:r>
            <a:r>
              <a:rPr lang="zh-TW" altLang="en-US" sz="1200" dirty="0"/>
              <a:t>如圖</a:t>
            </a:r>
            <a:r>
              <a:rPr lang="en-US" altLang="zh-TW" sz="1200" dirty="0"/>
              <a:t>B)</a:t>
            </a:r>
            <a:r>
              <a:rPr lang="zh-TW" altLang="en-US" sz="1200" dirty="0"/>
              <a:t>時，看起來垂直線就似乎比水平線還要長。</a:t>
            </a:r>
          </a:p>
          <a:p>
            <a:endParaRPr lang="zh-TW" altLang="en-US" sz="1200" dirty="0"/>
          </a:p>
          <a:p>
            <a:r>
              <a:rPr lang="zh-TW" altLang="en-US" sz="1200" dirty="0"/>
              <a:t>而如果把圖</a:t>
            </a:r>
            <a:r>
              <a:rPr lang="en-US" altLang="zh-TW" sz="1200" dirty="0"/>
              <a:t>A</a:t>
            </a:r>
            <a:r>
              <a:rPr lang="zh-TW" altLang="en-US" sz="1200" dirty="0"/>
              <a:t>的水平線往上移動，平均切割垂直線</a:t>
            </a:r>
            <a:r>
              <a:rPr lang="en-US" altLang="zh-TW" sz="1200" dirty="0"/>
              <a:t>(</a:t>
            </a:r>
            <a:r>
              <a:rPr lang="zh-TW" altLang="en-US" sz="1200" dirty="0"/>
              <a:t>如圖</a:t>
            </a:r>
            <a:r>
              <a:rPr lang="en-US" altLang="zh-TW" sz="1200" dirty="0"/>
              <a:t>C)</a:t>
            </a:r>
            <a:r>
              <a:rPr lang="zh-TW" altLang="en-US" sz="1200" dirty="0"/>
              <a:t>時，在我們的感受上會覺得垂直線比水平線還短。</a:t>
            </a:r>
          </a:p>
          <a:p>
            <a:endParaRPr lang="zh-TW" altLang="en-US" sz="1200" dirty="0"/>
          </a:p>
          <a:p>
            <a:r>
              <a:rPr lang="zh-TW" altLang="en-US" sz="1200" dirty="0"/>
              <a:t>這種錯視圖形就叫做</a:t>
            </a:r>
            <a:r>
              <a:rPr lang="en-US" altLang="zh-TW" sz="1200" dirty="0"/>
              <a:t>V-H</a:t>
            </a:r>
            <a:r>
              <a:rPr lang="zh-TW" altLang="en-US" sz="1200" dirty="0"/>
              <a:t>錯視圖形或是逆</a:t>
            </a:r>
            <a:r>
              <a:rPr lang="en-US" altLang="zh-TW" sz="1200" dirty="0"/>
              <a:t>T</a:t>
            </a:r>
            <a:r>
              <a:rPr lang="zh-TW" altLang="en-US" sz="1200" dirty="0"/>
              <a:t>形圖形。</a:t>
            </a:r>
          </a:p>
          <a:p>
            <a:endParaRPr lang="zh-TW" altLang="en-US" sz="1200" dirty="0"/>
          </a:p>
          <a:p>
            <a:r>
              <a:rPr lang="zh-TW" altLang="en-US" sz="1200" dirty="0"/>
              <a:t>圖</a:t>
            </a:r>
            <a:r>
              <a:rPr lang="en-US" altLang="zh-TW" sz="1200" dirty="0"/>
              <a:t>A</a:t>
            </a:r>
            <a:r>
              <a:rPr lang="zh-TW" altLang="en-US" sz="1200" dirty="0"/>
              <a:t>是純粹的</a:t>
            </a:r>
            <a:r>
              <a:rPr lang="en-US" altLang="zh-TW" sz="1200" dirty="0"/>
              <a:t>V-H</a:t>
            </a:r>
            <a:r>
              <a:rPr lang="zh-TW" altLang="en-US" sz="1200" dirty="0"/>
              <a:t>錯視圖形，它的錯視效果並不是很好</a:t>
            </a:r>
            <a:r>
              <a:rPr lang="en-US" altLang="zh-TW" sz="1200" dirty="0"/>
              <a:t>(</a:t>
            </a:r>
            <a:r>
              <a:rPr lang="zh-TW" altLang="en-US" sz="1200" dirty="0"/>
              <a:t>平均約</a:t>
            </a:r>
            <a:r>
              <a:rPr lang="en-US" altLang="zh-TW" sz="1200" dirty="0"/>
              <a:t>5%)</a:t>
            </a:r>
            <a:r>
              <a:rPr lang="zh-TW" altLang="en-US" sz="1200" dirty="0"/>
              <a:t>，而圖</a:t>
            </a:r>
            <a:r>
              <a:rPr lang="en-US" altLang="zh-TW" sz="1200" dirty="0"/>
              <a:t>ABC</a:t>
            </a:r>
            <a:r>
              <a:rPr lang="zh-TW" altLang="en-US" sz="1200" dirty="0"/>
              <a:t>的垂直過大錯視的關係為：</a:t>
            </a:r>
            <a:r>
              <a:rPr lang="en-US" altLang="zh-TW" sz="1200" dirty="0"/>
              <a:t>B&gt;A</a:t>
            </a:r>
            <a:r>
              <a:rPr lang="zh-TW" altLang="en-US" sz="1200" dirty="0"/>
              <a:t>，</a:t>
            </a:r>
            <a:r>
              <a:rPr lang="en-US" altLang="zh-TW" sz="1200" dirty="0"/>
              <a:t>B&gt;C</a:t>
            </a:r>
            <a:r>
              <a:rPr lang="zh-TW" altLang="en-US" sz="1200" dirty="0"/>
              <a:t>。</a:t>
            </a:r>
          </a:p>
          <a:p>
            <a:endParaRPr lang="zh-TW" altLang="en-US" sz="1200" dirty="0"/>
          </a:p>
          <a:p>
            <a:r>
              <a:rPr lang="zh-TW" altLang="en-US" sz="1200" dirty="0"/>
              <a:t>以上的錯視圖形經由</a:t>
            </a:r>
            <a:r>
              <a:rPr lang="en-US" altLang="zh-TW" sz="1200" dirty="0" err="1"/>
              <a:t>Sleihgt</a:t>
            </a:r>
            <a:r>
              <a:rPr lang="en-US" altLang="zh-TW" sz="1200" dirty="0"/>
              <a:t>, Austin(1952)</a:t>
            </a:r>
            <a:r>
              <a:rPr lang="zh-TW" altLang="en-US" sz="1200" dirty="0"/>
              <a:t>以及</a:t>
            </a:r>
            <a:r>
              <a:rPr lang="en-US" altLang="zh-TW" sz="1200" dirty="0" err="1"/>
              <a:t>Kunnapas</a:t>
            </a:r>
            <a:r>
              <a:rPr lang="zh-TW" altLang="en-US" sz="1200" dirty="0"/>
              <a:t>有系統的實驗後証明。</a:t>
            </a:r>
          </a:p>
          <a:p>
            <a:endParaRPr lang="zh-TW" altLang="en-US" sz="1600" dirty="0"/>
          </a:p>
          <a:p>
            <a:endParaRPr lang="zh-TW" altLang="en-US" sz="16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231" y="1968500"/>
            <a:ext cx="1422400" cy="1397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615" y="1968500"/>
            <a:ext cx="1422400" cy="1397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783" y="1841500"/>
            <a:ext cx="15240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53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大小之錯視</a:t>
            </a:r>
            <a:r>
              <a:rPr lang="en-US" altLang="zh-TW" dirty="0"/>
              <a:t>(illusions of length, distance and area</a:t>
            </a:r>
            <a:r>
              <a:rPr lang="en-US" altLang="zh-TW" dirty="0" smtClean="0"/>
              <a:t>)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這</a:t>
            </a:r>
            <a:r>
              <a:rPr lang="zh-TW" altLang="en-US" dirty="0"/>
              <a:t>是一種因為長、寬、面積、距離等之大小，因圖形影響而產生過大錯視</a:t>
            </a:r>
            <a:r>
              <a:rPr lang="zh-TW" altLang="en-US" dirty="0" smtClean="0"/>
              <a:t>或是過</a:t>
            </a:r>
            <a:r>
              <a:rPr lang="zh-TW" altLang="en-US" dirty="0"/>
              <a:t>小錯視的現象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193" y="3733800"/>
            <a:ext cx="48006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60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3450" y="7210425"/>
            <a:ext cx="76200" cy="123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1200" dirty="0" smtClean="0"/>
              <a:t/>
            </a:r>
            <a:br>
              <a:rPr lang="zh-TW" altLang="en-US" sz="1200" dirty="0" smtClean="0"/>
            </a:br>
            <a:r>
              <a:rPr lang="zh-TW" altLang="en-US" sz="1200" dirty="0" smtClean="0"/>
              <a:t> </a:t>
            </a:r>
            <a:endParaRPr lang="zh-TW" altLang="en-US" sz="1200" dirty="0"/>
          </a:p>
        </p:txBody>
      </p:sp>
      <p:sp>
        <p:nvSpPr>
          <p:cNvPr id="11267" name="內容版面配置區 8"/>
          <p:cNvSpPr>
            <a:spLocks noGrp="1"/>
          </p:cNvSpPr>
          <p:nvPr>
            <p:ph sz="quarter" idx="1"/>
          </p:nvPr>
        </p:nvSpPr>
        <p:spPr>
          <a:xfrm flipH="1">
            <a:off x="12106275" y="3408363"/>
            <a:ext cx="46038" cy="4603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zh-TW" altLang="en-US" sz="700" smtClean="0"/>
              <a:t> </a:t>
            </a:r>
          </a:p>
        </p:txBody>
      </p:sp>
      <p:sp>
        <p:nvSpPr>
          <p:cNvPr id="11268" name="文字方塊 5"/>
          <p:cNvSpPr txBox="1">
            <a:spLocks noChangeArrowheads="1"/>
          </p:cNvSpPr>
          <p:nvPr/>
        </p:nvSpPr>
        <p:spPr bwMode="auto">
          <a:xfrm>
            <a:off x="6467475" y="204788"/>
            <a:ext cx="16859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400"/>
              <a:t>(</a:t>
            </a:r>
            <a:r>
              <a:rPr kumimoji="0" lang="zh-TW" altLang="en-US" sz="2400"/>
              <a:t>一</a:t>
            </a:r>
            <a:r>
              <a:rPr kumimoji="0" lang="en-US" altLang="zh-TW" sz="2400"/>
              <a:t>)</a:t>
            </a:r>
            <a:r>
              <a:rPr kumimoji="0" lang="en-US" altLang="zh-TW"/>
              <a:t/>
            </a:r>
            <a:br>
              <a:rPr kumimoji="0" lang="en-US" altLang="zh-TW"/>
            </a:br>
            <a:endParaRPr kumimoji="0"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647700" y="696913"/>
            <a:ext cx="10488613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dirty="0">
                <a:latin typeface="Calibri Light" panose="020F0302020204030204"/>
                <a:ea typeface="+mn-ea"/>
                <a:cs typeface="+mj-cs"/>
              </a:rPr>
              <a:t>問卷的設計是先將最簡單的</a:t>
            </a:r>
            <a:r>
              <a:rPr kumimoji="0" lang="en-US" altLang="zh-TW" sz="1200" dirty="0">
                <a:latin typeface="Calibri Light" panose="020F0302020204030204"/>
                <a:ea typeface="+mn-ea"/>
                <a:cs typeface="+mj-cs"/>
              </a:rPr>
              <a:t>V-H </a:t>
            </a:r>
            <a:r>
              <a:rPr kumimoji="0" lang="zh-TW" altLang="en-US" sz="1200" dirty="0">
                <a:latin typeface="Calibri Light" panose="020F0302020204030204"/>
                <a:ea typeface="+mn-ea"/>
                <a:cs typeface="+mj-cs"/>
              </a:rPr>
              <a:t>錯視圖形去做線條改變。</a:t>
            </a:r>
            <a:br>
              <a:rPr kumimoji="0" lang="zh-TW" altLang="en-US" sz="1200" dirty="0">
                <a:latin typeface="Calibri Light" panose="020F0302020204030204"/>
                <a:ea typeface="+mn-ea"/>
                <a:cs typeface="+mj-cs"/>
              </a:rPr>
            </a:br>
            <a:r>
              <a:rPr kumimoji="0" lang="zh-TW" altLang="en-US" sz="1200" dirty="0">
                <a:latin typeface="Calibri Light" panose="020F0302020204030204"/>
                <a:ea typeface="+mn-ea"/>
                <a:cs typeface="+mj-cs"/>
              </a:rPr>
              <a:t/>
            </a:r>
            <a:br>
              <a:rPr kumimoji="0" lang="zh-TW" altLang="en-US" sz="1200" dirty="0">
                <a:latin typeface="Calibri Light" panose="020F0302020204030204"/>
                <a:ea typeface="+mn-ea"/>
                <a:cs typeface="+mj-cs"/>
              </a:rPr>
            </a:br>
            <a:r>
              <a:rPr kumimoji="0" lang="zh-TW" altLang="en-US" sz="1200" dirty="0">
                <a:latin typeface="Calibri Light" panose="020F0302020204030204"/>
                <a:ea typeface="+mn-ea"/>
                <a:cs typeface="+mj-cs"/>
              </a:rPr>
              <a:t>觀看圖</a:t>
            </a:r>
            <a:r>
              <a:rPr kumimoji="0" lang="en-US" altLang="zh-TW" sz="1200" dirty="0">
                <a:latin typeface="Calibri Light" panose="020F0302020204030204"/>
                <a:ea typeface="+mn-ea"/>
                <a:cs typeface="+mj-cs"/>
              </a:rPr>
              <a:t>1-1</a:t>
            </a:r>
            <a:r>
              <a:rPr kumimoji="0" lang="zh-TW" altLang="en-US" sz="1200" dirty="0">
                <a:latin typeface="Calibri Light" panose="020F0302020204030204"/>
                <a:ea typeface="+mn-ea"/>
                <a:cs typeface="+mj-cs"/>
              </a:rPr>
              <a:t>，其實圖中的兩條線皆為等長，但是我們可以發現大部分的人都會認為鉛直線比水平線稍微長一些，這就是所謂的</a:t>
            </a:r>
            <a:r>
              <a:rPr kumimoji="0" lang="en-US" altLang="zh-TW" sz="1200" dirty="0">
                <a:latin typeface="Calibri Light" panose="020F0302020204030204"/>
                <a:ea typeface="+mn-ea"/>
                <a:cs typeface="+mj-cs"/>
              </a:rPr>
              <a:t>V-H</a:t>
            </a:r>
            <a:r>
              <a:rPr kumimoji="0" lang="zh-TW" altLang="en-US" sz="1200" dirty="0">
                <a:latin typeface="Calibri Light" panose="020F0302020204030204"/>
                <a:ea typeface="+mn-ea"/>
                <a:cs typeface="+mj-cs"/>
              </a:rPr>
              <a:t>錯視，接著我們將原圖做一些修改，一個是由端點至兩線相交之處由粗漸細</a:t>
            </a:r>
            <a:r>
              <a:rPr kumimoji="0" lang="en-US" altLang="zh-TW" sz="1200" dirty="0">
                <a:latin typeface="Calibri Light" panose="020F0302020204030204"/>
                <a:ea typeface="+mn-ea"/>
                <a:cs typeface="+mj-cs"/>
              </a:rPr>
              <a:t>(</a:t>
            </a:r>
            <a:r>
              <a:rPr kumimoji="0" lang="zh-TW" altLang="en-US" sz="1200" dirty="0">
                <a:latin typeface="Calibri Light" panose="020F0302020204030204"/>
                <a:ea typeface="+mn-ea"/>
                <a:cs typeface="+mj-cs"/>
              </a:rPr>
              <a:t>圖</a:t>
            </a:r>
            <a:r>
              <a:rPr kumimoji="0" lang="en-US" altLang="zh-TW" sz="1200" dirty="0">
                <a:latin typeface="Calibri Light" panose="020F0302020204030204"/>
                <a:ea typeface="+mn-ea"/>
                <a:cs typeface="+mj-cs"/>
              </a:rPr>
              <a:t>1-2)</a:t>
            </a:r>
            <a:r>
              <a:rPr kumimoji="0" lang="zh-TW" altLang="en-US" sz="1200" dirty="0">
                <a:latin typeface="Calibri Light" panose="020F0302020204030204"/>
                <a:ea typeface="+mn-ea"/>
                <a:cs typeface="+mj-cs"/>
              </a:rPr>
              <a:t>，另一個則相反，是由兩線相交之處至端點由粗漸細</a:t>
            </a:r>
            <a:r>
              <a:rPr kumimoji="0" lang="en-US" altLang="zh-TW" sz="1200" dirty="0">
                <a:latin typeface="Calibri Light" panose="020F0302020204030204"/>
                <a:ea typeface="+mn-ea"/>
                <a:cs typeface="+mj-cs"/>
              </a:rPr>
              <a:t>(</a:t>
            </a:r>
            <a:r>
              <a:rPr kumimoji="0" lang="zh-TW" altLang="en-US" sz="1200" dirty="0">
                <a:latin typeface="Calibri Light" panose="020F0302020204030204"/>
                <a:ea typeface="+mn-ea"/>
                <a:cs typeface="+mj-cs"/>
              </a:rPr>
              <a:t>圖</a:t>
            </a:r>
            <a:r>
              <a:rPr kumimoji="0" lang="en-US" altLang="zh-TW" sz="1200" dirty="0">
                <a:latin typeface="Calibri Light" panose="020F0302020204030204"/>
                <a:ea typeface="+mn-ea"/>
                <a:cs typeface="+mj-cs"/>
              </a:rPr>
              <a:t>1-3)</a:t>
            </a:r>
            <a:r>
              <a:rPr kumimoji="0" lang="zh-TW" altLang="en-US" sz="1200" dirty="0">
                <a:latin typeface="Calibri Light" panose="020F0302020204030204"/>
                <a:ea typeface="+mn-ea"/>
                <a:cs typeface="+mj-cs"/>
              </a:rPr>
              <a:t>。</a:t>
            </a:r>
            <a:br>
              <a:rPr kumimoji="0" lang="zh-TW" altLang="en-US" sz="1200" dirty="0">
                <a:latin typeface="Calibri Light" panose="020F0302020204030204"/>
                <a:ea typeface="+mn-ea"/>
                <a:cs typeface="+mj-cs"/>
              </a:rPr>
            </a:br>
            <a:r>
              <a:rPr kumimoji="0" lang="zh-TW" altLang="en-US" sz="1200" dirty="0">
                <a:latin typeface="Calibri Light" panose="020F0302020204030204"/>
                <a:ea typeface="+mn-ea"/>
                <a:cs typeface="+mj-cs"/>
              </a:rPr>
              <a:t/>
            </a:r>
            <a:br>
              <a:rPr kumimoji="0" lang="zh-TW" altLang="en-US" sz="1200" dirty="0">
                <a:latin typeface="Calibri Light" panose="020F0302020204030204"/>
                <a:ea typeface="+mn-ea"/>
                <a:cs typeface="+mj-cs"/>
              </a:rPr>
            </a:br>
            <a:r>
              <a:rPr kumimoji="0" lang="zh-TW" altLang="en-US" sz="1200" dirty="0">
                <a:solidFill>
                  <a:prstClr val="black"/>
                </a:solidFill>
                <a:latin typeface="Calibri Light" panose="020F0302020204030204"/>
                <a:ea typeface="+mn-ea"/>
                <a:cs typeface="+mj-cs"/>
              </a:rPr>
              <a:t>直線的改變</a:t>
            </a:r>
            <a:r>
              <a:rPr kumimoji="0" lang="en-US" altLang="zh-TW" sz="1200" dirty="0">
                <a:solidFill>
                  <a:prstClr val="black"/>
                </a:solidFill>
                <a:latin typeface="Calibri Light" panose="020F0302020204030204"/>
                <a:ea typeface="+mn-ea"/>
                <a:cs typeface="+mj-cs"/>
              </a:rPr>
              <a:t>(</a:t>
            </a:r>
            <a:r>
              <a:rPr kumimoji="0" lang="zh-TW" altLang="en-US" sz="1200" dirty="0">
                <a:solidFill>
                  <a:prstClr val="black"/>
                </a:solidFill>
                <a:latin typeface="Calibri Light" panose="020F0302020204030204"/>
                <a:ea typeface="+mn-ea"/>
                <a:cs typeface="+mj-cs"/>
              </a:rPr>
              <a:t>端點粗細</a:t>
            </a:r>
            <a:r>
              <a:rPr kumimoji="0" lang="en-US" altLang="zh-TW" sz="1200" dirty="0">
                <a:solidFill>
                  <a:prstClr val="black"/>
                </a:solidFill>
                <a:latin typeface="Calibri Light" panose="020F0302020204030204"/>
                <a:ea typeface="+mn-ea"/>
                <a:cs typeface="+mj-cs"/>
              </a:rPr>
              <a:t>) :</a:t>
            </a:r>
            <a:br>
              <a:rPr kumimoji="0" lang="en-US" altLang="zh-TW" sz="1200" dirty="0">
                <a:solidFill>
                  <a:prstClr val="black"/>
                </a:solidFill>
                <a:latin typeface="Calibri Light" panose="020F0302020204030204"/>
                <a:ea typeface="+mn-ea"/>
                <a:cs typeface="+mj-cs"/>
              </a:rPr>
            </a:br>
            <a:endParaRPr kumimoji="0" lang="zh-TW" altLang="en-US" sz="1200" dirty="0">
              <a:latin typeface="+mn-lt"/>
              <a:ea typeface="+mn-ea"/>
            </a:endParaRPr>
          </a:p>
        </p:txBody>
      </p:sp>
      <p:pic>
        <p:nvPicPr>
          <p:cNvPr id="11" name="圖片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5063" y="2078038"/>
            <a:ext cx="5265737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文字方塊 11"/>
          <p:cNvSpPr txBox="1">
            <a:spLocks noChangeArrowheads="1"/>
          </p:cNvSpPr>
          <p:nvPr/>
        </p:nvSpPr>
        <p:spPr bwMode="auto">
          <a:xfrm>
            <a:off x="1135063" y="3360738"/>
            <a:ext cx="63611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1200">
                <a:solidFill>
                  <a:srgbClr val="000000"/>
                </a:solidFill>
                <a:latin typeface="Calibri Light" pitchFamily="34" charset="0"/>
              </a:rPr>
              <a:t> </a:t>
            </a:r>
            <a:br>
              <a:rPr kumimoji="0" lang="en-US" altLang="zh-TW" sz="1200">
                <a:solidFill>
                  <a:srgbClr val="000000"/>
                </a:solidFill>
                <a:latin typeface="Calibri Light" pitchFamily="34" charset="0"/>
              </a:rPr>
            </a:br>
            <a:r>
              <a:rPr kumimoji="0" lang="en-US" altLang="zh-TW" sz="1200">
                <a:solidFill>
                  <a:srgbClr val="000000"/>
                </a:solidFill>
                <a:latin typeface="Calibri Light" pitchFamily="34" charset="0"/>
              </a:rPr>
              <a:t>       </a:t>
            </a:r>
            <a:r>
              <a:rPr kumimoji="0" lang="zh-TW" altLang="en-US" sz="1200">
                <a:solidFill>
                  <a:srgbClr val="000000"/>
                </a:solidFill>
                <a:latin typeface="Calibri Light" pitchFamily="34" charset="0"/>
              </a:rPr>
              <a:t>  </a:t>
            </a:r>
            <a:r>
              <a:rPr kumimoji="0" lang="en-US" altLang="zh-TW" sz="1200">
                <a:solidFill>
                  <a:srgbClr val="000000"/>
                </a:solidFill>
                <a:latin typeface="Calibri Light" pitchFamily="34" charset="0"/>
              </a:rPr>
              <a:t>  ↑</a:t>
            </a:r>
            <a:r>
              <a:rPr kumimoji="0" lang="zh-TW" altLang="en-US" sz="1200">
                <a:solidFill>
                  <a:srgbClr val="000000"/>
                </a:solidFill>
                <a:latin typeface="Calibri Light" pitchFamily="34" charset="0"/>
              </a:rPr>
              <a:t>圖</a:t>
            </a:r>
            <a:r>
              <a:rPr kumimoji="0" lang="en-US" altLang="zh-TW" sz="1200">
                <a:solidFill>
                  <a:srgbClr val="000000"/>
                </a:solidFill>
                <a:latin typeface="Calibri Light" pitchFamily="34" charset="0"/>
              </a:rPr>
              <a:t>1-1                </a:t>
            </a:r>
            <a:r>
              <a:rPr kumimoji="0" lang="zh-TW" altLang="en-US" sz="1200">
                <a:solidFill>
                  <a:srgbClr val="000000"/>
                </a:solidFill>
                <a:latin typeface="Calibri Light" pitchFamily="34" charset="0"/>
              </a:rPr>
              <a:t>                      </a:t>
            </a:r>
            <a:r>
              <a:rPr kumimoji="0" lang="en-US" altLang="zh-TW" sz="1200">
                <a:solidFill>
                  <a:srgbClr val="000000"/>
                </a:solidFill>
                <a:latin typeface="Calibri Light" pitchFamily="34" charset="0"/>
              </a:rPr>
              <a:t>  ↑</a:t>
            </a:r>
            <a:r>
              <a:rPr kumimoji="0" lang="zh-TW" altLang="en-US" sz="1200">
                <a:solidFill>
                  <a:srgbClr val="000000"/>
                </a:solidFill>
                <a:latin typeface="Calibri Light" pitchFamily="34" charset="0"/>
              </a:rPr>
              <a:t>圖</a:t>
            </a:r>
            <a:r>
              <a:rPr kumimoji="0" lang="en-US" altLang="zh-TW" sz="1200">
                <a:solidFill>
                  <a:srgbClr val="000000"/>
                </a:solidFill>
                <a:latin typeface="Calibri Light" pitchFamily="34" charset="0"/>
              </a:rPr>
              <a:t>1-2                    </a:t>
            </a:r>
            <a:r>
              <a:rPr kumimoji="0" lang="zh-TW" altLang="en-US" sz="1200">
                <a:solidFill>
                  <a:srgbClr val="000000"/>
                </a:solidFill>
                <a:latin typeface="Calibri Light" pitchFamily="34" charset="0"/>
              </a:rPr>
              <a:t>                    </a:t>
            </a:r>
            <a:r>
              <a:rPr kumimoji="0" lang="en-US" altLang="zh-TW" sz="1200">
                <a:solidFill>
                  <a:srgbClr val="000000"/>
                </a:solidFill>
                <a:latin typeface="Calibri Light" pitchFamily="34" charset="0"/>
              </a:rPr>
              <a:t>   ↑</a:t>
            </a:r>
            <a:r>
              <a:rPr kumimoji="0" lang="zh-TW" altLang="en-US" sz="1200">
                <a:solidFill>
                  <a:srgbClr val="000000"/>
                </a:solidFill>
                <a:latin typeface="Calibri Light" pitchFamily="34" charset="0"/>
              </a:rPr>
              <a:t>圖</a:t>
            </a:r>
            <a:r>
              <a:rPr kumimoji="0" lang="en-US" altLang="zh-TW" sz="1200">
                <a:solidFill>
                  <a:srgbClr val="000000"/>
                </a:solidFill>
                <a:latin typeface="Calibri Light" pitchFamily="34" charset="0"/>
              </a:rPr>
              <a:t>1-3</a:t>
            </a:r>
            <a:endParaRPr kumimoji="0" lang="zh-TW" altLang="en-US"/>
          </a:p>
        </p:txBody>
      </p:sp>
      <p:sp>
        <p:nvSpPr>
          <p:cNvPr id="11272" name="文字方塊 13"/>
          <p:cNvSpPr txBox="1">
            <a:spLocks noChangeArrowheads="1"/>
          </p:cNvSpPr>
          <p:nvPr/>
        </p:nvSpPr>
        <p:spPr bwMode="auto">
          <a:xfrm>
            <a:off x="828675" y="3990975"/>
            <a:ext cx="103076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200"/>
              <a:t>接著同為</a:t>
            </a:r>
            <a:r>
              <a:rPr kumimoji="0" lang="en-US" altLang="zh-TW" sz="1200"/>
              <a:t>V-H</a:t>
            </a:r>
            <a:r>
              <a:rPr kumimoji="0" lang="zh-TW" altLang="en-US" sz="1200"/>
              <a:t>錯視圖形，我們這次換成改變線條的粗細，分別是</a:t>
            </a:r>
            <a:r>
              <a:rPr kumimoji="0" lang="en-US" altLang="zh-TW" sz="1200"/>
              <a:t>0.5mm</a:t>
            </a:r>
            <a:r>
              <a:rPr kumimoji="0" lang="zh-TW" altLang="en-US" sz="1200"/>
              <a:t>、</a:t>
            </a:r>
            <a:r>
              <a:rPr kumimoji="0" lang="en-US" altLang="zh-TW" sz="1200"/>
              <a:t>1mm</a:t>
            </a:r>
            <a:r>
              <a:rPr kumimoji="0" lang="zh-TW" altLang="en-US" sz="1200"/>
              <a:t>、 </a:t>
            </a:r>
            <a:r>
              <a:rPr kumimoji="0" lang="en-US" altLang="zh-TW" sz="1200"/>
              <a:t>2mm</a:t>
            </a:r>
            <a:r>
              <a:rPr kumimoji="0" lang="zh-TW" altLang="en-US" sz="1200"/>
              <a:t>的線條粗細。</a:t>
            </a:r>
            <a:br>
              <a:rPr kumimoji="0" lang="zh-TW" altLang="en-US" sz="1200"/>
            </a:br>
            <a:r>
              <a:rPr kumimoji="0" lang="zh-TW" altLang="en-US" sz="1200"/>
              <a:t/>
            </a:r>
            <a:br>
              <a:rPr kumimoji="0" lang="zh-TW" altLang="en-US" sz="1200"/>
            </a:br>
            <a:r>
              <a:rPr kumimoji="0" lang="zh-TW" altLang="en-US" sz="1200"/>
              <a:t>直線的改變</a:t>
            </a:r>
            <a:r>
              <a:rPr kumimoji="0" lang="en-US" altLang="zh-TW" sz="1200"/>
              <a:t>(</a:t>
            </a:r>
            <a:r>
              <a:rPr kumimoji="0" lang="zh-TW" altLang="en-US" sz="1200"/>
              <a:t>線條粗細</a:t>
            </a:r>
            <a:r>
              <a:rPr kumimoji="0" lang="en-US" altLang="zh-TW" sz="1200"/>
              <a:t>):</a:t>
            </a:r>
            <a:r>
              <a:rPr kumimoji="0" lang="en-US" altLang="zh-TW"/>
              <a:t/>
            </a:r>
            <a:br>
              <a:rPr kumimoji="0" lang="en-US" altLang="zh-TW"/>
            </a:br>
            <a:endParaRPr kumimoji="0" lang="zh-TW" altLang="en-US"/>
          </a:p>
        </p:txBody>
      </p:sp>
      <p:sp>
        <p:nvSpPr>
          <p:cNvPr id="11273" name="文字方塊 14"/>
          <p:cNvSpPr txBox="1">
            <a:spLocks noChangeArrowheads="1"/>
          </p:cNvSpPr>
          <p:nvPr/>
        </p:nvSpPr>
        <p:spPr bwMode="auto">
          <a:xfrm>
            <a:off x="1485900" y="6245225"/>
            <a:ext cx="5026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1200"/>
              <a:t/>
            </a:r>
            <a:br>
              <a:rPr kumimoji="0" lang="en-US" altLang="zh-TW" sz="1200"/>
            </a:br>
            <a:r>
              <a:rPr kumimoji="0" lang="zh-TW" altLang="en-US" sz="1200"/>
              <a:t>              </a:t>
            </a:r>
            <a:r>
              <a:rPr kumimoji="0" lang="en-US" altLang="zh-TW" sz="1200"/>
              <a:t>↑</a:t>
            </a:r>
            <a:r>
              <a:rPr kumimoji="0" lang="zh-TW" altLang="en-US" sz="1200"/>
              <a:t>圖</a:t>
            </a:r>
            <a:r>
              <a:rPr kumimoji="0" lang="en-US" altLang="zh-TW" sz="1200"/>
              <a:t>2-1             </a:t>
            </a:r>
            <a:r>
              <a:rPr kumimoji="0" lang="zh-TW" altLang="en-US" sz="1200"/>
              <a:t>               </a:t>
            </a:r>
            <a:r>
              <a:rPr kumimoji="0" lang="en-US" altLang="zh-TW" sz="1200"/>
              <a:t>     ↑</a:t>
            </a:r>
            <a:r>
              <a:rPr kumimoji="0" lang="zh-TW" altLang="en-US" sz="1200"/>
              <a:t>圖</a:t>
            </a:r>
            <a:r>
              <a:rPr kumimoji="0" lang="en-US" altLang="zh-TW" sz="1200"/>
              <a:t>2-2                    </a:t>
            </a:r>
            <a:r>
              <a:rPr kumimoji="0" lang="zh-TW" altLang="en-US" sz="1200"/>
              <a:t>          </a:t>
            </a:r>
            <a:r>
              <a:rPr kumimoji="0" lang="en-US" altLang="zh-TW" sz="1200"/>
              <a:t>   ↑</a:t>
            </a:r>
            <a:r>
              <a:rPr kumimoji="0" lang="zh-TW" altLang="en-US" sz="1200"/>
              <a:t>圖</a:t>
            </a:r>
            <a:r>
              <a:rPr kumimoji="0" lang="en-US" altLang="zh-TW" sz="1200"/>
              <a:t>2-3</a:t>
            </a:r>
            <a:endParaRPr kumimoji="0" lang="zh-TW" altLang="en-US" sz="1200"/>
          </a:p>
        </p:txBody>
      </p:sp>
      <p:pic>
        <p:nvPicPr>
          <p:cNvPr id="17" name="圖片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4925" y="4627563"/>
            <a:ext cx="5095875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9463" y="796925"/>
            <a:ext cx="10515600" cy="3635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1800" dirty="0"/>
              <a:t>然後再繼續做</a:t>
            </a:r>
            <a:r>
              <a:rPr lang="en-US" altLang="zh-TW" sz="1800" dirty="0"/>
              <a:t>V-H</a:t>
            </a:r>
            <a:r>
              <a:rPr lang="zh-TW" altLang="en-US" sz="1800" dirty="0"/>
              <a:t>的錯視圖形，我們改變了鉛直線垂直於水平線上的點的位置，圖</a:t>
            </a:r>
            <a:r>
              <a:rPr lang="en-US" altLang="zh-TW" sz="1800" dirty="0"/>
              <a:t>3-3</a:t>
            </a:r>
            <a:r>
              <a:rPr lang="zh-TW" altLang="en-US" sz="1800" dirty="0"/>
              <a:t>則是對照的圖形，然後將圖</a:t>
            </a:r>
            <a:r>
              <a:rPr lang="en-US" altLang="zh-TW" sz="1800" dirty="0"/>
              <a:t>3-2</a:t>
            </a:r>
            <a:r>
              <a:rPr lang="zh-TW" altLang="en-US" sz="1800" dirty="0"/>
              <a:t>平移了</a:t>
            </a:r>
            <a:r>
              <a:rPr lang="en-US" altLang="zh-TW" sz="1800" dirty="0"/>
              <a:t>25%</a:t>
            </a:r>
            <a:r>
              <a:rPr lang="zh-TW" altLang="en-US" sz="1800" dirty="0"/>
              <a:t>，將圖</a:t>
            </a:r>
            <a:r>
              <a:rPr lang="en-US" altLang="zh-TW" sz="1800" dirty="0"/>
              <a:t>3-1</a:t>
            </a:r>
            <a:r>
              <a:rPr lang="zh-TW" altLang="en-US" sz="1800" dirty="0"/>
              <a:t>平移了</a:t>
            </a:r>
            <a:r>
              <a:rPr lang="en-US" altLang="zh-TW" sz="1800" dirty="0"/>
              <a:t>37.5%</a:t>
            </a:r>
            <a:r>
              <a:rPr lang="zh-TW" altLang="en-US" sz="1800" dirty="0"/>
              <a:t>。</a:t>
            </a:r>
            <a:r>
              <a:rPr lang="zh-TW" altLang="en-US" sz="2000" dirty="0"/>
              <a:t/>
            </a:r>
            <a:br>
              <a:rPr lang="zh-TW" altLang="en-US" sz="2000" dirty="0"/>
            </a:br>
            <a:r>
              <a:rPr lang="zh-TW" altLang="en-US" sz="2000" dirty="0"/>
              <a:t/>
            </a:r>
            <a:br>
              <a:rPr lang="zh-TW" altLang="en-US" sz="2000" dirty="0"/>
            </a:br>
            <a:r>
              <a:rPr lang="zh-TW" altLang="en-US" sz="1800" dirty="0"/>
              <a:t>	交會點的偏移改變</a:t>
            </a:r>
            <a:r>
              <a:rPr lang="en-US" altLang="zh-TW" sz="1800" dirty="0"/>
              <a:t>: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54100" y="1149350"/>
            <a:ext cx="5686425" cy="1935163"/>
          </a:xfrm>
          <a:noFill/>
        </p:spPr>
      </p:pic>
      <p:sp>
        <p:nvSpPr>
          <p:cNvPr id="12292" name="文字方塊 3"/>
          <p:cNvSpPr txBox="1">
            <a:spLocks noChangeArrowheads="1"/>
          </p:cNvSpPr>
          <p:nvPr/>
        </p:nvSpPr>
        <p:spPr bwMode="auto">
          <a:xfrm>
            <a:off x="1254125" y="3152775"/>
            <a:ext cx="5721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/>
              <a:t> ↑圖</a:t>
            </a:r>
            <a:r>
              <a:rPr kumimoji="0" lang="en-US" altLang="zh-TW"/>
              <a:t>3-1                  ↑</a:t>
            </a:r>
            <a:r>
              <a:rPr kumimoji="0" lang="zh-TW" altLang="en-US"/>
              <a:t>圖</a:t>
            </a:r>
            <a:r>
              <a:rPr kumimoji="0" lang="en-US" altLang="zh-TW"/>
              <a:t>3-2                       ↑</a:t>
            </a:r>
            <a:r>
              <a:rPr kumimoji="0" lang="zh-TW" altLang="en-US"/>
              <a:t>圖</a:t>
            </a:r>
            <a:r>
              <a:rPr kumimoji="0" lang="en-US" altLang="zh-TW"/>
              <a:t>3-3</a:t>
            </a:r>
            <a:endParaRPr kumimoji="0" lang="zh-TW" altLang="en-US"/>
          </a:p>
        </p:txBody>
      </p:sp>
      <p:sp>
        <p:nvSpPr>
          <p:cNvPr id="12293" name="文字方塊 4"/>
          <p:cNvSpPr txBox="1">
            <a:spLocks noChangeArrowheads="1"/>
          </p:cNvSpPr>
          <p:nvPr/>
        </p:nvSpPr>
        <p:spPr bwMode="auto">
          <a:xfrm>
            <a:off x="679450" y="3424238"/>
            <a:ext cx="101409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600"/>
              <a:t>下列則是</a:t>
            </a:r>
            <a:r>
              <a:rPr kumimoji="0" lang="en-US" altLang="zh-TW" sz="1600"/>
              <a:t>V-H</a:t>
            </a:r>
            <a:r>
              <a:rPr kumimoji="0" lang="zh-TW" altLang="en-US" sz="1600"/>
              <a:t>錯視圖形的角度大小變化，我們以圖</a:t>
            </a:r>
            <a:r>
              <a:rPr kumimoji="0" lang="en-US" altLang="zh-TW" sz="1600"/>
              <a:t>4-1</a:t>
            </a:r>
            <a:r>
              <a:rPr kumimoji="0" lang="zh-TW" altLang="en-US" sz="1600"/>
              <a:t>作為對照圖形，讓圖</a:t>
            </a:r>
            <a:r>
              <a:rPr kumimoji="0" lang="en-US" altLang="zh-TW" sz="1600"/>
              <a:t>4-2</a:t>
            </a:r>
            <a:r>
              <a:rPr kumimoji="0" lang="zh-TW" altLang="en-US" sz="1600"/>
              <a:t>的兩線夾角為</a:t>
            </a:r>
            <a:r>
              <a:rPr kumimoji="0" lang="en-US" altLang="zh-TW" sz="1600"/>
              <a:t>60</a:t>
            </a:r>
            <a:r>
              <a:rPr kumimoji="0" lang="zh-TW" altLang="en-US" sz="1600"/>
              <a:t>度，讓圖</a:t>
            </a:r>
            <a:r>
              <a:rPr kumimoji="0" lang="en-US" altLang="zh-TW" sz="1600"/>
              <a:t>4-3</a:t>
            </a:r>
            <a:r>
              <a:rPr kumimoji="0" lang="zh-TW" altLang="en-US" sz="1600"/>
              <a:t>的兩線夾角為</a:t>
            </a:r>
            <a:r>
              <a:rPr kumimoji="0" lang="en-US" altLang="zh-TW" sz="1600"/>
              <a:t>30</a:t>
            </a:r>
            <a:r>
              <a:rPr kumimoji="0" lang="zh-TW" altLang="en-US" sz="1600"/>
              <a:t>度。</a:t>
            </a:r>
            <a:endParaRPr kumimoji="0" lang="en-US" altLang="zh-TW" sz="1600"/>
          </a:p>
          <a:p>
            <a:endParaRPr kumimoji="0" lang="zh-TW" altLang="en-US" sz="1600"/>
          </a:p>
          <a:p>
            <a:r>
              <a:rPr kumimoji="0" lang="en-US" altLang="zh-TW" sz="1600"/>
              <a:t>	</a:t>
            </a:r>
            <a:r>
              <a:rPr kumimoji="0" lang="zh-TW" altLang="en-US" sz="1600"/>
              <a:t>角度的改變</a:t>
            </a:r>
            <a:r>
              <a:rPr kumimoji="0" lang="en-US" altLang="zh-TW" sz="1600"/>
              <a:t>(</a:t>
            </a:r>
            <a:r>
              <a:rPr kumimoji="0" lang="zh-TW" altLang="en-US" sz="1600"/>
              <a:t>單一線條</a:t>
            </a:r>
            <a:r>
              <a:rPr kumimoji="0" lang="en-US" altLang="zh-TW" sz="1600"/>
              <a:t>):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7588" y="4632325"/>
            <a:ext cx="6121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文字方塊 5"/>
          <p:cNvSpPr txBox="1">
            <a:spLocks noChangeArrowheads="1"/>
          </p:cNvSpPr>
          <p:nvPr/>
        </p:nvSpPr>
        <p:spPr bwMode="auto">
          <a:xfrm>
            <a:off x="1206500" y="6448425"/>
            <a:ext cx="5743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/>
              <a:t>↑圖</a:t>
            </a:r>
            <a:r>
              <a:rPr kumimoji="0" lang="en-US" altLang="zh-TW"/>
              <a:t>4-1                       ↑</a:t>
            </a:r>
            <a:r>
              <a:rPr kumimoji="0" lang="zh-TW" altLang="en-US"/>
              <a:t>圖</a:t>
            </a:r>
            <a:r>
              <a:rPr kumimoji="0" lang="en-US" altLang="zh-TW"/>
              <a:t>4-2                         ↑</a:t>
            </a:r>
            <a:r>
              <a:rPr kumimoji="0" lang="zh-TW" altLang="en-US"/>
              <a:t>圖</a:t>
            </a:r>
            <a:r>
              <a:rPr kumimoji="0" lang="en-US" altLang="zh-TW"/>
              <a:t>4-3</a:t>
            </a: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185</TotalTime>
  <Words>1270</Words>
  <Application>Microsoft Office PowerPoint</Application>
  <PresentationFormat>自訂</PresentationFormat>
  <Paragraphs>279</Paragraphs>
  <Slides>16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公正</vt:lpstr>
      <vt:lpstr>有趣的錯視</vt:lpstr>
      <vt:lpstr> </vt:lpstr>
      <vt:lpstr>1</vt:lpstr>
      <vt:lpstr> </vt:lpstr>
      <vt:lpstr> 經過小組討論，我們決定做簡單的線條之錯視</vt:lpstr>
      <vt:lpstr>V-H 錯視 </vt:lpstr>
      <vt:lpstr>大小之錯視(illusions of length, distance and area)</vt:lpstr>
      <vt:lpstr>  </vt:lpstr>
      <vt:lpstr>然後再繼續做V-H的錯視圖形，我們改變了鉛直線垂直於水平線上的點的位置，圖3-3則是對照的圖形，然後將圖3-2平移了25%，將圖3-1平移了37.5%。   交會點的偏移改變:</vt:lpstr>
      <vt:lpstr> 最後的V-H錯視圖形則是將整個觀測面向都改變，以圖5-1為基準，將圖5-2向右轉了90度，將圖5-3翻轉了180度。   角度的改變(整體): </vt:lpstr>
      <vt:lpstr>  接著我們以圖7-2(注:各線段間距為0.75公分)作為對照圖，將圖7-1各個線段的間距改變至1公分，將圖7-3各個線段的間距改變至0.5公分。   線段間距的改變: </vt:lpstr>
      <vt:lpstr>(二) 此次研究，發出100份問卷，交回93份，其中3份皆填等長，判定為無效問卷；有效問卷中的某些題目，有一些測試者會全都填入等長，所以不將那數值予以計算。   以下為統計的數值以及由此數值製作而成的統計圖。 </vt:lpstr>
      <vt:lpstr>PowerPoint 簡報</vt:lpstr>
      <vt:lpstr>最後總結實驗結果:V-H圖形</vt:lpstr>
      <vt:lpstr>最後總結實驗結果:自創錯視圖形、大小錯視圖形</vt:lpstr>
      <vt:lpstr>應用補充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有趣的錯視</dc:title>
  <dc:creator>林鈺烊</dc:creator>
  <cp:lastModifiedBy>Administrator</cp:lastModifiedBy>
  <cp:revision>28</cp:revision>
  <dcterms:created xsi:type="dcterms:W3CDTF">2016-08-25T03:10:48Z</dcterms:created>
  <dcterms:modified xsi:type="dcterms:W3CDTF">2016-11-01T04:51:41Z</dcterms:modified>
</cp:coreProperties>
</file>