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0" r:id="rId18"/>
    <p:sldId id="271" r:id="rId19"/>
    <p:sldId id="272" r:id="rId20"/>
    <p:sldId id="275" r:id="rId21"/>
    <p:sldId id="273" r:id="rId22"/>
    <p:sldId id="274" r:id="rId23"/>
    <p:sldId id="276" r:id="rId24"/>
    <p:sldId id="277" r:id="rId25"/>
    <p:sldId id="282" r:id="rId26"/>
    <p:sldId id="283" r:id="rId27"/>
    <p:sldId id="284" r:id="rId28"/>
    <p:sldId id="281" r:id="rId29"/>
    <p:sldId id="286" r:id="rId30"/>
    <p:sldId id="285" r:id="rId31"/>
  </p:sldIdLst>
  <p:sldSz cx="9144000" cy="6858000" type="screen4x3"/>
  <p:notesSz cx="6858000" cy="9144000"/>
  <p:embeddedFontLst>
    <p:embeddedFont>
      <p:font typeface="Questrial" panose="020B0604020202020204" charset="0"/>
      <p:regular r:id="rId33"/>
    </p:embeddedFont>
    <p:embeddedFont>
      <p:font typeface="Merriweather" panose="020B0604020202020204" charset="0"/>
      <p:regular r:id="rId34"/>
      <p:bold r:id="rId35"/>
      <p:italic r:id="rId36"/>
      <p:boldItalic r:id="rId37"/>
    </p:embeddedFont>
    <p:embeddedFont>
      <p:font typeface="Constantia" panose="02030602050306030303" pitchFamily="18" charset="0"/>
      <p:regular r:id="rId38"/>
      <p:bold r:id="rId39"/>
      <p:italic r:id="rId40"/>
      <p:boldItalic r:id="rId41"/>
    </p:embeddedFont>
    <p:embeddedFont>
      <p:font typeface="Arial Black" panose="020B0A04020102090204" pitchFamily="34" charset="0"/>
      <p:bold r:id="rId42"/>
      <p:italic r:id="rId43"/>
    </p:embeddedFont>
    <p:embeddedFont>
      <p:font typeface="Comic Sans MS" panose="030F0702030302020204" pitchFamily="66" charset="0"/>
      <p:regular r:id="rId44"/>
      <p:bold r:id="rId45"/>
    </p:embeddedFont>
    <p:embeddedFont>
      <p:font typeface="標楷體" panose="03000509000000000000" pitchFamily="65" charset="-12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81F63B9-67EB-4738-AE35-4C179012A558}">
  <a:tblStyle styleId="{481F63B9-67EB-4738-AE35-4C179012A558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6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E87E15-7B36-4899-B927-5AAB1D72A35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6E256D59-47DD-42ED-A5FF-C0BF7EC07BA8}">
      <dgm:prSet phldrT="[文字]"/>
      <dgm:spPr/>
      <dgm:t>
        <a:bodyPr/>
        <a:lstStyle/>
        <a:p>
          <a:r>
            <a:rPr lang="zh-TW" altLang="en-US" dirty="0" smtClean="0"/>
            <a:t>陸軍補助簡易自來水</a:t>
          </a:r>
          <a:endParaRPr lang="zh-TW" altLang="en-US" dirty="0"/>
        </a:p>
      </dgm:t>
    </dgm:pt>
    <dgm:pt modelId="{4B11B6BD-5A3E-4B8E-B2D2-C979ADECFB02}" type="parTrans" cxnId="{E776851F-F55A-40C7-8C28-D005A2AAAA45}">
      <dgm:prSet/>
      <dgm:spPr/>
      <dgm:t>
        <a:bodyPr/>
        <a:lstStyle/>
        <a:p>
          <a:endParaRPr lang="zh-TW" altLang="en-US"/>
        </a:p>
      </dgm:t>
    </dgm:pt>
    <dgm:pt modelId="{228A855F-BDF1-417C-B1A2-49A207A4ADA8}" type="sibTrans" cxnId="{E776851F-F55A-40C7-8C28-D005A2AAAA45}">
      <dgm:prSet/>
      <dgm:spPr/>
      <dgm:t>
        <a:bodyPr/>
        <a:lstStyle/>
        <a:p>
          <a:endParaRPr lang="zh-TW" altLang="en-US"/>
        </a:p>
      </dgm:t>
    </dgm:pt>
    <dgm:pt modelId="{EABEEADE-DE23-4FBD-B2C4-91CEFC5F7688}">
      <dgm:prSet phldrT="[文字]"/>
      <dgm:spPr/>
      <dgm:t>
        <a:bodyPr/>
        <a:lstStyle/>
        <a:p>
          <a:r>
            <a:rPr lang="zh-TW" altLang="en-US" dirty="0" smtClean="0"/>
            <a:t>空軍補助水源國小冷氣</a:t>
          </a:r>
          <a:endParaRPr lang="zh-TW" altLang="en-US" dirty="0"/>
        </a:p>
      </dgm:t>
    </dgm:pt>
    <dgm:pt modelId="{4F633F06-2468-41E5-A574-559E7C6E45AA}" type="parTrans" cxnId="{89C33726-EA21-447E-9EAC-D9607799ABC6}">
      <dgm:prSet/>
      <dgm:spPr/>
      <dgm:t>
        <a:bodyPr/>
        <a:lstStyle/>
        <a:p>
          <a:endParaRPr lang="zh-TW" altLang="en-US"/>
        </a:p>
      </dgm:t>
    </dgm:pt>
    <dgm:pt modelId="{AF17ED57-0E1F-45CF-91FB-C6C29C37AD7D}" type="sibTrans" cxnId="{89C33726-EA21-447E-9EAC-D9607799ABC6}">
      <dgm:prSet/>
      <dgm:spPr/>
      <dgm:t>
        <a:bodyPr/>
        <a:lstStyle/>
        <a:p>
          <a:endParaRPr lang="zh-TW" altLang="en-US"/>
        </a:p>
      </dgm:t>
    </dgm:pt>
    <dgm:pt modelId="{9D20D8F4-876B-409E-96C8-F86A410A408B}">
      <dgm:prSet phldrT="[文字]"/>
      <dgm:spPr/>
      <dgm:t>
        <a:bodyPr/>
        <a:lstStyle/>
        <a:p>
          <a:r>
            <a:rPr lang="zh-TW" altLang="en-US" dirty="0" smtClean="0"/>
            <a:t>縣府規劃美崙溪的週邊建設</a:t>
          </a:r>
          <a:endParaRPr lang="zh-TW" altLang="en-US" dirty="0"/>
        </a:p>
      </dgm:t>
    </dgm:pt>
    <dgm:pt modelId="{1E5097C7-0F14-421C-8E6D-D3AC0345D54C}" type="parTrans" cxnId="{46747DD7-D7E0-4ED2-8E9B-F4A37D822D7E}">
      <dgm:prSet/>
      <dgm:spPr/>
      <dgm:t>
        <a:bodyPr/>
        <a:lstStyle/>
        <a:p>
          <a:endParaRPr lang="zh-TW" altLang="en-US"/>
        </a:p>
      </dgm:t>
    </dgm:pt>
    <dgm:pt modelId="{44508921-85E8-4291-A32B-624A31E04302}" type="sibTrans" cxnId="{46747DD7-D7E0-4ED2-8E9B-F4A37D822D7E}">
      <dgm:prSet/>
      <dgm:spPr/>
      <dgm:t>
        <a:bodyPr/>
        <a:lstStyle/>
        <a:p>
          <a:endParaRPr lang="zh-TW" altLang="en-US"/>
        </a:p>
      </dgm:t>
    </dgm:pt>
    <dgm:pt modelId="{D3AC9943-EDFB-4799-AAE2-14171659D157}">
      <dgm:prSet phldrT="[文字]"/>
      <dgm:spPr/>
      <dgm:t>
        <a:bodyPr/>
        <a:lstStyle/>
        <a:p>
          <a:r>
            <a:rPr lang="zh-TW" altLang="en-US" dirty="0" smtClean="0"/>
            <a:t>水噹噹</a:t>
          </a:r>
          <a:endParaRPr lang="en-US" altLang="zh-TW" dirty="0" smtClean="0"/>
        </a:p>
        <a:p>
          <a:r>
            <a:rPr lang="zh-TW" altLang="en-US" dirty="0" smtClean="0"/>
            <a:t>水源部落大使</a:t>
          </a:r>
          <a:endParaRPr lang="zh-TW" altLang="en-US" dirty="0"/>
        </a:p>
      </dgm:t>
    </dgm:pt>
    <dgm:pt modelId="{8F9B1EB1-D47B-472C-84BA-D12A4BA1E0DD}" type="parTrans" cxnId="{7027D36D-3F80-4AB4-8C02-F17514BEB6AC}">
      <dgm:prSet/>
      <dgm:spPr/>
      <dgm:t>
        <a:bodyPr/>
        <a:lstStyle/>
        <a:p>
          <a:endParaRPr lang="zh-TW" altLang="en-US"/>
        </a:p>
      </dgm:t>
    </dgm:pt>
    <dgm:pt modelId="{0B85F0F7-CF49-4E52-AAE0-ED8866A6EC99}" type="sibTrans" cxnId="{7027D36D-3F80-4AB4-8C02-F17514BEB6AC}">
      <dgm:prSet/>
      <dgm:spPr/>
      <dgm:t>
        <a:bodyPr/>
        <a:lstStyle/>
        <a:p>
          <a:endParaRPr lang="zh-TW" altLang="en-US"/>
        </a:p>
      </dgm:t>
    </dgm:pt>
    <dgm:pt modelId="{DC32914F-E376-424C-9241-2B33BF6452D0}" type="pres">
      <dgm:prSet presAssocID="{BFE87E15-7B36-4899-B927-5AAB1D72A3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D96F30C-D035-43F6-84E6-14BCAAAA82FF}" type="pres">
      <dgm:prSet presAssocID="{6E256D59-47DD-42ED-A5FF-C0BF7EC07BA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4E9382-F231-4B1C-BECB-64B3A402E5B1}" type="pres">
      <dgm:prSet presAssocID="{228A855F-BDF1-417C-B1A2-49A207A4ADA8}" presName="sibTrans" presStyleCnt="0"/>
      <dgm:spPr/>
    </dgm:pt>
    <dgm:pt modelId="{27CAAEA3-3D3F-48AC-A018-1AF16EFFC929}" type="pres">
      <dgm:prSet presAssocID="{EABEEADE-DE23-4FBD-B2C4-91CEFC5F768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46B80A-2D5E-4EF2-AB35-FE49D77B20D6}" type="pres">
      <dgm:prSet presAssocID="{AF17ED57-0E1F-45CF-91FB-C6C29C37AD7D}" presName="sibTrans" presStyleCnt="0"/>
      <dgm:spPr/>
    </dgm:pt>
    <dgm:pt modelId="{6EE6DA27-2BE3-4960-A961-FB0EE5004E81}" type="pres">
      <dgm:prSet presAssocID="{9D20D8F4-876B-409E-96C8-F86A410A408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0A6A63-B10B-4F26-B78A-E30F57613B19}" type="pres">
      <dgm:prSet presAssocID="{44508921-85E8-4291-A32B-624A31E04302}" presName="sibTrans" presStyleCnt="0"/>
      <dgm:spPr/>
    </dgm:pt>
    <dgm:pt modelId="{650622A5-9B7F-4D56-B9B1-81DBFDBFAEF7}" type="pres">
      <dgm:prSet presAssocID="{D3AC9943-EDFB-4799-AAE2-14171659D15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747DD7-D7E0-4ED2-8E9B-F4A37D822D7E}" srcId="{BFE87E15-7B36-4899-B927-5AAB1D72A357}" destId="{9D20D8F4-876B-409E-96C8-F86A410A408B}" srcOrd="2" destOrd="0" parTransId="{1E5097C7-0F14-421C-8E6D-D3AC0345D54C}" sibTransId="{44508921-85E8-4291-A32B-624A31E04302}"/>
    <dgm:cxn modelId="{E776851F-F55A-40C7-8C28-D005A2AAAA45}" srcId="{BFE87E15-7B36-4899-B927-5AAB1D72A357}" destId="{6E256D59-47DD-42ED-A5FF-C0BF7EC07BA8}" srcOrd="0" destOrd="0" parTransId="{4B11B6BD-5A3E-4B8E-B2D2-C979ADECFB02}" sibTransId="{228A855F-BDF1-417C-B1A2-49A207A4ADA8}"/>
    <dgm:cxn modelId="{7027D36D-3F80-4AB4-8C02-F17514BEB6AC}" srcId="{BFE87E15-7B36-4899-B927-5AAB1D72A357}" destId="{D3AC9943-EDFB-4799-AAE2-14171659D157}" srcOrd="3" destOrd="0" parTransId="{8F9B1EB1-D47B-472C-84BA-D12A4BA1E0DD}" sibTransId="{0B85F0F7-CF49-4E52-AAE0-ED8866A6EC99}"/>
    <dgm:cxn modelId="{89C33726-EA21-447E-9EAC-D9607799ABC6}" srcId="{BFE87E15-7B36-4899-B927-5AAB1D72A357}" destId="{EABEEADE-DE23-4FBD-B2C4-91CEFC5F7688}" srcOrd="1" destOrd="0" parTransId="{4F633F06-2468-41E5-A574-559E7C6E45AA}" sibTransId="{AF17ED57-0E1F-45CF-91FB-C6C29C37AD7D}"/>
    <dgm:cxn modelId="{7725F6AB-F9E6-4A9E-BC9D-00DBAD2F8287}" type="presOf" srcId="{BFE87E15-7B36-4899-B927-5AAB1D72A357}" destId="{DC32914F-E376-424C-9241-2B33BF6452D0}" srcOrd="0" destOrd="0" presId="urn:microsoft.com/office/officeart/2005/8/layout/default"/>
    <dgm:cxn modelId="{2F2D2D97-B28D-4EAC-B846-23E8CC788688}" type="presOf" srcId="{6E256D59-47DD-42ED-A5FF-C0BF7EC07BA8}" destId="{7D96F30C-D035-43F6-84E6-14BCAAAA82FF}" srcOrd="0" destOrd="0" presId="urn:microsoft.com/office/officeart/2005/8/layout/default"/>
    <dgm:cxn modelId="{D682F31F-078F-46C0-864C-1BA1FD4261F7}" type="presOf" srcId="{EABEEADE-DE23-4FBD-B2C4-91CEFC5F7688}" destId="{27CAAEA3-3D3F-48AC-A018-1AF16EFFC929}" srcOrd="0" destOrd="0" presId="urn:microsoft.com/office/officeart/2005/8/layout/default"/>
    <dgm:cxn modelId="{C0033E10-07A3-4581-9B7C-5AADE31B0962}" type="presOf" srcId="{D3AC9943-EDFB-4799-AAE2-14171659D157}" destId="{650622A5-9B7F-4D56-B9B1-81DBFDBFAEF7}" srcOrd="0" destOrd="0" presId="urn:microsoft.com/office/officeart/2005/8/layout/default"/>
    <dgm:cxn modelId="{ACA0B16F-D7B0-41CC-9275-D9ED34CD90EF}" type="presOf" srcId="{9D20D8F4-876B-409E-96C8-F86A410A408B}" destId="{6EE6DA27-2BE3-4960-A961-FB0EE5004E81}" srcOrd="0" destOrd="0" presId="urn:microsoft.com/office/officeart/2005/8/layout/default"/>
    <dgm:cxn modelId="{8B1B1713-6695-41BC-9BE4-09A1ECF9BB62}" type="presParOf" srcId="{DC32914F-E376-424C-9241-2B33BF6452D0}" destId="{7D96F30C-D035-43F6-84E6-14BCAAAA82FF}" srcOrd="0" destOrd="0" presId="urn:microsoft.com/office/officeart/2005/8/layout/default"/>
    <dgm:cxn modelId="{5D18828A-7C70-42FC-88D8-CB5B6B72FA50}" type="presParOf" srcId="{DC32914F-E376-424C-9241-2B33BF6452D0}" destId="{8E4E9382-F231-4B1C-BECB-64B3A402E5B1}" srcOrd="1" destOrd="0" presId="urn:microsoft.com/office/officeart/2005/8/layout/default"/>
    <dgm:cxn modelId="{18C03035-E8A0-46C5-A172-6B4ECB2F25A0}" type="presParOf" srcId="{DC32914F-E376-424C-9241-2B33BF6452D0}" destId="{27CAAEA3-3D3F-48AC-A018-1AF16EFFC929}" srcOrd="2" destOrd="0" presId="urn:microsoft.com/office/officeart/2005/8/layout/default"/>
    <dgm:cxn modelId="{326FDC15-36C1-4FB1-AC3F-FD7E4FF17F33}" type="presParOf" srcId="{DC32914F-E376-424C-9241-2B33BF6452D0}" destId="{5246B80A-2D5E-4EF2-AB35-FE49D77B20D6}" srcOrd="3" destOrd="0" presId="urn:microsoft.com/office/officeart/2005/8/layout/default"/>
    <dgm:cxn modelId="{604AC3B5-F4E4-4149-9961-F8D82948C3AB}" type="presParOf" srcId="{DC32914F-E376-424C-9241-2B33BF6452D0}" destId="{6EE6DA27-2BE3-4960-A961-FB0EE5004E81}" srcOrd="4" destOrd="0" presId="urn:microsoft.com/office/officeart/2005/8/layout/default"/>
    <dgm:cxn modelId="{93394352-4F0F-4C99-AEC2-20F0F2214E31}" type="presParOf" srcId="{DC32914F-E376-424C-9241-2B33BF6452D0}" destId="{EC0A6A63-B10B-4F26-B78A-E30F57613B19}" srcOrd="5" destOrd="0" presId="urn:microsoft.com/office/officeart/2005/8/layout/default"/>
    <dgm:cxn modelId="{C2F401CC-3E51-4357-81EC-36BBF95ADBBB}" type="presParOf" srcId="{DC32914F-E376-424C-9241-2B33BF6452D0}" destId="{650622A5-9B7F-4D56-B9B1-81DBFDBFAEF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96F30C-D035-43F6-84E6-14BCAAAA82FF}">
      <dsp:nvSpPr>
        <dsp:cNvPr id="0" name=""/>
        <dsp:cNvSpPr/>
      </dsp:nvSpPr>
      <dsp:spPr>
        <a:xfrm>
          <a:off x="744" y="145603"/>
          <a:ext cx="2902148" cy="17412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陸軍補助簡易自來水</a:t>
          </a:r>
          <a:endParaRPr lang="zh-TW" altLang="en-US" sz="3400" kern="1200" dirty="0"/>
        </a:p>
      </dsp:txBody>
      <dsp:txXfrm>
        <a:off x="744" y="145603"/>
        <a:ext cx="2902148" cy="1741289"/>
      </dsp:txXfrm>
    </dsp:sp>
    <dsp:sp modelId="{27CAAEA3-3D3F-48AC-A018-1AF16EFFC929}">
      <dsp:nvSpPr>
        <dsp:cNvPr id="0" name=""/>
        <dsp:cNvSpPr/>
      </dsp:nvSpPr>
      <dsp:spPr>
        <a:xfrm>
          <a:off x="3193107" y="145603"/>
          <a:ext cx="2902148" cy="17412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空軍補助水源國小冷氣</a:t>
          </a:r>
          <a:endParaRPr lang="zh-TW" altLang="en-US" sz="3400" kern="1200" dirty="0"/>
        </a:p>
      </dsp:txBody>
      <dsp:txXfrm>
        <a:off x="3193107" y="145603"/>
        <a:ext cx="2902148" cy="1741289"/>
      </dsp:txXfrm>
    </dsp:sp>
    <dsp:sp modelId="{6EE6DA27-2BE3-4960-A961-FB0EE5004E81}">
      <dsp:nvSpPr>
        <dsp:cNvPr id="0" name=""/>
        <dsp:cNvSpPr/>
      </dsp:nvSpPr>
      <dsp:spPr>
        <a:xfrm>
          <a:off x="744" y="2177107"/>
          <a:ext cx="2902148" cy="17412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縣府規劃美崙溪的週邊建設</a:t>
          </a:r>
          <a:endParaRPr lang="zh-TW" altLang="en-US" sz="3400" kern="1200" dirty="0"/>
        </a:p>
      </dsp:txBody>
      <dsp:txXfrm>
        <a:off x="744" y="2177107"/>
        <a:ext cx="2902148" cy="1741289"/>
      </dsp:txXfrm>
    </dsp:sp>
    <dsp:sp modelId="{650622A5-9B7F-4D56-B9B1-81DBFDBFAEF7}">
      <dsp:nvSpPr>
        <dsp:cNvPr id="0" name=""/>
        <dsp:cNvSpPr/>
      </dsp:nvSpPr>
      <dsp:spPr>
        <a:xfrm>
          <a:off x="3193107" y="2177107"/>
          <a:ext cx="2902148" cy="17412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水噹噹</a:t>
          </a:r>
          <a:endParaRPr lang="en-US" altLang="zh-TW" sz="3400" kern="1200" dirty="0" smtClean="0"/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水源部落大使</a:t>
          </a:r>
          <a:endParaRPr lang="zh-TW" altLang="en-US" sz="3400" kern="1200" dirty="0"/>
        </a:p>
      </dsp:txBody>
      <dsp:txXfrm>
        <a:off x="3193107" y="2177107"/>
        <a:ext cx="2902148" cy="174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9731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4CE0EA"/>
              </a:buClr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533400" y="3228535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45720" lvl="0" indent="0" algn="r" rtl="0">
              <a:spcBef>
                <a:spcPts val="520"/>
              </a:spcBef>
              <a:buClr>
                <a:schemeClr val="accent3"/>
              </a:buClr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20"/>
              </a:spcBef>
              <a:buClr>
                <a:schemeClr val="accent2"/>
              </a:buClr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5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lt2"/>
              </a:buClr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lt2"/>
              </a:buClr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 rot="-10380000" flipH="1">
            <a:off x="3165753" y="1108076"/>
            <a:ext cx="5257800" cy="4114799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500" dir="7500000" sx="98500" sy="100080" kx="100000" ky="100000" algn="tl" rotWithShape="0">
              <a:srgbClr val="000000">
                <a:alpha val="24705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/>
          <p:nvPr/>
        </p:nvSpPr>
        <p:spPr>
          <a:xfrm rot="-10380000" flipH="1">
            <a:off x="8004135" y="5359769"/>
            <a:ext cx="155447" cy="155447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>
            <a:outerShdw blurRad="19685" dist="6350" dir="12900000" algn="tl" rotWithShape="0">
              <a:srgbClr val="000000">
                <a:alpha val="46666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48" cy="15826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09600" y="2828784"/>
            <a:ext cx="2209799" cy="2179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50"/>
              </a:spcBef>
              <a:buClr>
                <a:schemeClr val="accent3"/>
              </a:buClr>
              <a:buFont typeface="Noto Sans Symbols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94310" algn="l" rtl="0">
              <a:spcBef>
                <a:spcPts val="24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209550" algn="l" rtl="0">
              <a:spcBef>
                <a:spcPts val="2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73672" algn="l" rtl="0">
              <a:spcBef>
                <a:spcPts val="18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81292" algn="l" rtl="0">
              <a:spcBef>
                <a:spcPts val="18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609599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8" name="Shape 88"/>
          <p:cNvSpPr>
            <a:spLocks noGrp="1"/>
          </p:cNvSpPr>
          <p:nvPr>
            <p:ph type="pic" idx="2"/>
          </p:nvPr>
        </p:nvSpPr>
        <p:spPr>
          <a:xfrm rot="420000">
            <a:off x="3485792" y="1199516"/>
            <a:ext cx="4617719" cy="3931919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3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9" name="Shape 89"/>
          <p:cNvSpPr/>
          <p:nvPr/>
        </p:nvSpPr>
        <p:spPr>
          <a:xfrm rot="10800000" flipH="1">
            <a:off x="-9526" y="5816600"/>
            <a:ext cx="9163051" cy="1041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0" name="Shape 90"/>
          <p:cNvSpPr/>
          <p:nvPr/>
        </p:nvSpPr>
        <p:spPr>
          <a:xfrm rot="10800000" flipH="1">
            <a:off x="4381501" y="6219825"/>
            <a:ext cx="4762499" cy="638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8825" y="3119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2188095" y="-174103"/>
            <a:ext cx="4767807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 rot="5400000">
            <a:off x="861218" y="510383"/>
            <a:ext cx="521176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6237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67543" y="404663"/>
            <a:ext cx="8305799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5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87" cy="659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buClr>
                <a:schemeClr val="accent3"/>
              </a:buClr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25908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25400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210819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218439" algn="l" rtl="0">
              <a:spcBef>
                <a:spcPts val="320"/>
              </a:spcBef>
              <a:buClr>
                <a:schemeClr val="accent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45026" y="1859758"/>
            <a:ext cx="4041774" cy="654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buClr>
                <a:schemeClr val="accent3"/>
              </a:buClr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25908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254000" algn="l" rtl="0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210819" algn="l" rtl="0">
              <a:spcBef>
                <a:spcPts val="320"/>
              </a:spcBef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218439" algn="l" rtl="0">
              <a:spcBef>
                <a:spcPts val="320"/>
              </a:spcBef>
              <a:buClr>
                <a:schemeClr val="accent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87" cy="3845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1605" algn="l" rtl="0">
              <a:spcBef>
                <a:spcPts val="44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51130" algn="l" rtl="0">
              <a:spcBef>
                <a:spcPts val="40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73990" algn="l" rtl="0">
              <a:spcBef>
                <a:spcPts val="36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44780" algn="l" rtl="0">
              <a:spcBef>
                <a:spcPts val="32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52400" algn="l" rtl="0">
              <a:spcBef>
                <a:spcPts val="32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6" y="2514600"/>
            <a:ext cx="4041774" cy="38457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41605" algn="l" rtl="0">
              <a:spcBef>
                <a:spcPts val="44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51130" algn="l" rtl="0">
              <a:spcBef>
                <a:spcPts val="40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73990" algn="l" rtl="0">
              <a:spcBef>
                <a:spcPts val="36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44780" algn="l" rtl="0">
              <a:spcBef>
                <a:spcPts val="32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52400" algn="l" rtl="0">
              <a:spcBef>
                <a:spcPts val="32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920084"/>
            <a:ext cx="4038599" cy="4434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5100" algn="l" rtl="0">
              <a:spcBef>
                <a:spcPts val="4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36525" algn="l" rtl="0">
              <a:spcBef>
                <a:spcPts val="36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648200" y="1920084"/>
            <a:ext cx="4038599" cy="4434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5100" algn="l" rtl="0">
              <a:spcBef>
                <a:spcPts val="40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36525" algn="l" rtl="0">
              <a:spcBef>
                <a:spcPts val="36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rgbClr val="4CE0EA"/>
              </a:buClr>
              <a:buFont typeface="Calibri"/>
              <a:buNone/>
              <a:defRPr sz="5600" b="1" i="0" u="none" strike="noStrike" cap="non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533400" y="3228535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45720" lvl="0" indent="0" algn="r" rtl="0">
              <a:spcBef>
                <a:spcPts val="520"/>
              </a:spcBef>
              <a:buClr>
                <a:schemeClr val="accent3"/>
              </a:buClr>
              <a:buFont typeface="Noto Sans Symbols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20"/>
              </a:spcBef>
              <a:buClr>
                <a:schemeClr val="accent2"/>
              </a:buClr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5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6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lt2"/>
              </a:buClr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lt2"/>
              </a:buClr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4AE3AC"/>
              </a:buClr>
              <a:buFont typeface="Calibri"/>
              <a:buNone/>
              <a:defRPr sz="5600" b="1" i="0" u="none" strike="noStrike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40"/>
              </a:spcBef>
              <a:buClr>
                <a:schemeClr val="accent3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25908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254000" algn="l" rtl="0">
              <a:spcBef>
                <a:spcPts val="320"/>
              </a:spcBef>
              <a:buClr>
                <a:schemeClr val="accent2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210819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218439" algn="l" rtl="0">
              <a:spcBef>
                <a:spcPts val="280"/>
              </a:spcBef>
              <a:buClr>
                <a:schemeClr val="accent4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lt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lt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199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199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5080" algn="l" rtl="0">
              <a:spcBef>
                <a:spcPts val="24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2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7619" algn="l" rtl="0">
              <a:spcBef>
                <a:spcPts val="180"/>
              </a:spcBef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2539" algn="l" rtl="0">
              <a:spcBef>
                <a:spcPts val="180"/>
              </a:spcBef>
              <a:buClr>
                <a:schemeClr val="accent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51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05410" algn="l" rtl="0">
              <a:spcBef>
                <a:spcPts val="56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18745" algn="l" rtl="0">
              <a:spcBef>
                <a:spcPts val="52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47319" algn="l" rtl="0">
              <a:spcBef>
                <a:spcPts val="48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44144" algn="l" rtl="0">
              <a:spcBef>
                <a:spcPts val="36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zh-TW" sz="1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65000" sy="65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9526" y="-7144"/>
            <a:ext cx="9163051" cy="1041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" name="Shape 7"/>
          <p:cNvSpPr/>
          <p:nvPr/>
        </p:nvSpPr>
        <p:spPr>
          <a:xfrm>
            <a:off x="4381501" y="-7144"/>
            <a:ext cx="4762499" cy="638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458825" y="3119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457200" y="1556792"/>
            <a:ext cx="8229600" cy="4767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lt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lt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Font typeface="Arial"/>
              <a:buNone/>
              <a:defRPr sz="1200" b="0" i="0" u="none" strike="noStrike" cap="none">
                <a:solidFill>
                  <a:srgbClr val="D0E9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SzPct val="25000"/>
              <a:buFont typeface="Merriweather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zh-TW" sz="1200" b="0" i="0" u="none" strike="noStrike" cap="none">
              <a:solidFill>
                <a:srgbClr val="D0E9E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3" name="Shape 13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14" name="Shape 14"/>
            <p:cNvSpPr/>
            <p:nvPr/>
          </p:nvSpPr>
          <p:spPr>
            <a:xfrm rot="-164308">
              <a:off x="-19044" y="216549"/>
              <a:ext cx="9163050" cy="6492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-164308">
              <a:off x="-14309" y="290002"/>
              <a:ext cx="9175812" cy="5303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-9526" y="-7144"/>
            <a:ext cx="9163051" cy="1041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4381501" y="-7144"/>
            <a:ext cx="4762499" cy="6381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8825" y="3119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56792"/>
            <a:ext cx="8229600" cy="4767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17475" algn="l" rtl="0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0080" marR="0" lvl="1" indent="-129540" algn="l" rtl="0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60655" algn="l" rtl="0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88720" marR="0" lvl="3" indent="-128269" algn="l" rtl="0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63040" marR="0" lvl="4" indent="-135889" algn="l" rtl="0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37360" marR="0" lvl="5" indent="-121920" algn="l" rtl="0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111760" algn="l" rtl="0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-86360" algn="l" rtl="0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93979" algn="l" rtl="0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2667000" y="6356351"/>
            <a:ext cx="3352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35C75"/>
              </a:buClr>
              <a:buFont typeface="Arial"/>
              <a:buNone/>
              <a:defRPr sz="1200" b="0" i="0" u="none" strike="noStrike" cap="none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7924800" y="6356351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E9ED"/>
              </a:buClr>
              <a:buSzPct val="25000"/>
              <a:buFont typeface="Merriweather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D0E9ED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lang="zh-TW" sz="1200" b="0" i="0" u="none" strike="noStrike" cap="none">
              <a:solidFill>
                <a:srgbClr val="D0E9E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0" name="Shape 30"/>
          <p:cNvGrpSpPr/>
          <p:nvPr/>
        </p:nvGrpSpPr>
        <p:grpSpPr>
          <a:xfrm>
            <a:off x="-29294" y="-16113"/>
            <a:ext cx="9198255" cy="1086266"/>
            <a:chOff x="-29322" y="-1971"/>
            <a:chExt cx="9198255" cy="1086266"/>
          </a:xfrm>
        </p:grpSpPr>
        <p:sp>
          <p:nvSpPr>
            <p:cNvPr id="31" name="Shape 31"/>
            <p:cNvSpPr/>
            <p:nvPr/>
          </p:nvSpPr>
          <p:spPr>
            <a:xfrm rot="-164308">
              <a:off x="-19044" y="216549"/>
              <a:ext cx="9163050" cy="6492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 rot="-164308">
              <a:off x="-14309" y="290002"/>
              <a:ext cx="9175812" cy="5303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5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diagramDrawing" Target="../diagrams/drawing1.xml"/><Relationship Id="rId5" Type="http://schemas.openxmlformats.org/officeDocument/2006/relationships/image" Target="../media/image5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6.png"/><Relationship Id="rId9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534950" y="1340768"/>
            <a:ext cx="7851600" cy="24221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 Black"/>
              <a:buNone/>
            </a:pP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家離溪邊那麼</a:t>
            </a:r>
            <a:r>
              <a:rPr lang="zh-TW" sz="48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近</a:t>
            </a:r>
            <a:r>
              <a:rPr lang="zh-TW" altLang="en-US" sz="48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～</a:t>
            </a:r>
            <a:r>
              <a:rPr lang="en-US" altLang="zh-TW" sz="48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48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花蓮水源部落踏查之旅</a:t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lang="zh-TW" sz="4800" b="1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323528" y="4653136"/>
            <a:ext cx="8568952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報告者：張佳潁、蘇妤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如</a:t>
            </a: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陳彥吟</a:t>
            </a:r>
            <a:r>
              <a:rPr lang="zh-TW" sz="24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、顏靖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恩</a:t>
            </a:r>
            <a:endParaRPr lang="en-US" altLang="zh-TW" sz="2400" b="1" i="0" u="none" strike="noStrike" cap="none" dirty="0" smtClean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2400" b="1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指導老師：林貞吟、江郁倩</a:t>
            </a:r>
            <a:endParaRPr lang="zh-TW" sz="2400" b="1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82225" y="1541404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01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1.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花蓮縣秀林鄉一年的收</a:t>
            </a: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入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約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為5160000元 ~5870000元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，全國排行最末。</a:t>
            </a:r>
          </a:p>
          <a:p>
            <a:pPr marL="101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2.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余展輝表示水源村大部分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的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居民都是以打零工為生活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的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收入，有些居民會上山種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植薑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、山蘇、桂竹</a:t>
            </a: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，少數是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政府機關的員工，所以經濟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狀況不穩定。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36666"/>
              <a:buNone/>
            </a:pPr>
            <a:endParaRPr sz="3000" b="1" dirty="0">
              <a:latin typeface="DFKai-SB"/>
              <a:ea typeface="DFKai-SB"/>
              <a:cs typeface="DFKai-SB"/>
              <a:sym typeface="DFKai-SB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36666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36666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sz="3000" b="1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水源村居民—</a:t>
            </a:r>
            <a:r>
              <a:rPr lang="zh-TW" sz="48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工作類型</a:t>
            </a:r>
          </a:p>
        </p:txBody>
      </p:sp>
      <p:pic>
        <p:nvPicPr>
          <p:cNvPr id="179" name="Shape 179" descr="DSC_0190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950" y="22133"/>
            <a:ext cx="2003218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5056866"/>
            <a:ext cx="3202016" cy="18011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8808">
            <a:off x="6012073" y="3394000"/>
            <a:ext cx="2736304" cy="153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 descr="DSC_0037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732" y="25116"/>
            <a:ext cx="1851208" cy="268380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623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1.發源於七腳川山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2.因水源質優而設立自來水廠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3.當地人稱娑婆礑溪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4.上游由南溪和北溪匯流而成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5.屬於自然型態溪澗奔流型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村旁的優質溪流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美崙溪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465" y="4653136"/>
            <a:ext cx="3668534" cy="20635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6030822" y="2680400"/>
            <a:ext cx="2996569" cy="168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重</a:t>
            </a:r>
            <a:r>
              <a:rPr lang="zh-TW" altLang="en-US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要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地標—</a:t>
            </a:r>
            <a: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娑婆礑淨水</a:t>
            </a:r>
            <a:r>
              <a:rPr lang="zh-TW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廠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4294967295"/>
          </p:nvPr>
        </p:nvSpPr>
        <p:spPr>
          <a:xfrm>
            <a:off x="395536" y="1700808"/>
            <a:ext cx="8229600" cy="2633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1.屬於自來水公司第九管理處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2.大部分都取用南溪的水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3.利用導水管引進自來水廠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4.2007年入圍全台7大優質</a:t>
            </a: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淨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水廠之一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93" name="Shape 193" descr="DSC_0027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376179"/>
            <a:ext cx="2684784" cy="220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7192" y="2752226"/>
            <a:ext cx="3489770" cy="1962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623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buClr>
                <a:schemeClr val="accent3"/>
              </a:buClr>
              <a:buSzPct val="95000"/>
              <a:buFont typeface="Noto Sans Symbols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67543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>
              <a:buSzPct val="25000"/>
            </a:pPr>
            <a:r>
              <a:rPr lang="zh-TW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村踏查地圖</a:t>
            </a:r>
            <a: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b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妤</a:t>
            </a:r>
            <a:r>
              <a:rPr lang="zh-TW" altLang="en-US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如手</a:t>
            </a:r>
            <a:r>
              <a:rPr lang="zh-TW" altLang="en-US" sz="48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繪稿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47" y="1556792"/>
            <a:ext cx="6721966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67544" y="548680"/>
            <a:ext cx="8305799" cy="86409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C00000"/>
              </a:buClr>
              <a:buSzPct val="25000"/>
              <a:buFont typeface="Arial"/>
              <a:buNone/>
            </a:pP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村隱密地標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娑婆礑淨水廠</a:t>
            </a:r>
            <a:r>
              <a:rPr lang="zh-TW" sz="48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取</a:t>
            </a: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水口</a:t>
            </a:r>
          </a:p>
        </p:txBody>
      </p:sp>
      <p:pic>
        <p:nvPicPr>
          <p:cNvPr id="198" name="Shape 19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700809"/>
            <a:ext cx="3887663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72" descr="擷取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773" y="4293097"/>
            <a:ext cx="3865560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燕尾形向右箭號 2"/>
          <p:cNvSpPr/>
          <p:nvPr/>
        </p:nvSpPr>
        <p:spPr>
          <a:xfrm rot="2011852">
            <a:off x="126681" y="4705765"/>
            <a:ext cx="1656184" cy="957611"/>
          </a:xfrm>
          <a:prstGeom prst="notchedRigh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</a:rPr>
              <a:t>北溪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885" y="4293097"/>
            <a:ext cx="3622613" cy="2232000"/>
          </a:xfrm>
          <a:prstGeom prst="rect">
            <a:avLst/>
          </a:prstGeom>
        </p:spPr>
      </p:pic>
      <p:sp>
        <p:nvSpPr>
          <p:cNvPr id="5" name="燕尾形向右箭號 4"/>
          <p:cNvSpPr/>
          <p:nvPr/>
        </p:nvSpPr>
        <p:spPr>
          <a:xfrm rot="326306">
            <a:off x="483572" y="1762541"/>
            <a:ext cx="2878651" cy="1187365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/>
              <a:t>水源重地，戒備森嚴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67543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村熱門景點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族人聚會</a:t>
            </a:r>
            <a:r>
              <a:rPr lang="zh-TW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所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5" name="Shape 20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27" y="4149080"/>
            <a:ext cx="3593773" cy="225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340768"/>
            <a:ext cx="3894583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996952"/>
            <a:ext cx="4140967" cy="2685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80998" y="413792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村民的</a:t>
            </a:r>
            <a:r>
              <a:rPr lang="zh-TW" altLang="en-US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精神糧食</a:t>
            </a: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多元</a:t>
            </a:r>
            <a:r>
              <a:rPr lang="zh-TW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的信仰</a:t>
            </a:r>
            <a:endParaRPr lang="zh-TW" sz="4800" b="1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57200" y="1795159"/>
            <a:ext cx="4038600" cy="443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altLang="zh-TW" sz="3600" b="1" dirty="0" smtClean="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zh-TW" sz="3600" b="1" dirty="0" smtClean="0">
                <a:latin typeface="DFKai-SB"/>
                <a:ea typeface="DFKai-SB"/>
                <a:cs typeface="DFKai-SB"/>
                <a:sym typeface="DFKai-SB"/>
              </a:rPr>
              <a:t>天主堂</a:t>
            </a:r>
            <a:endParaRPr lang="zh-TW" sz="3600" b="1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2"/>
          </p:nvPr>
        </p:nvSpPr>
        <p:spPr>
          <a:xfrm>
            <a:off x="4648200" y="1795159"/>
            <a:ext cx="4038600" cy="443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3600" b="1" smtClean="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3600" b="1" smtClean="0">
                <a:latin typeface="DFKai-SB"/>
                <a:ea typeface="DFKai-SB"/>
                <a:cs typeface="DFKai-SB"/>
                <a:sym typeface="DFKai-SB"/>
              </a:rPr>
              <a:t>威</a:t>
            </a:r>
            <a:r>
              <a:rPr lang="zh-TW" sz="3600" b="1">
                <a:latin typeface="DFKai-SB"/>
                <a:ea typeface="DFKai-SB"/>
                <a:cs typeface="DFKai-SB"/>
                <a:sym typeface="DFKai-SB"/>
              </a:rPr>
              <a:t>朗紀念教會</a:t>
            </a:r>
          </a:p>
        </p:txBody>
      </p:sp>
      <p:pic>
        <p:nvPicPr>
          <p:cNvPr id="214" name="Shape 214" descr="DSC_0202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924944"/>
            <a:ext cx="3776360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DSC_0213.JPG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8023" y="2924944"/>
            <a:ext cx="4107090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467544" y="620688"/>
            <a:ext cx="8305799" cy="86409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村民的未來</a:t>
            </a: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學習聖地</a:t>
            </a:r>
            <a:endParaRPr lang="zh-TW" sz="4800" b="1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3" name="Shape 223" descr="DSC_0183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35943"/>
            <a:ext cx="3024336" cy="205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767562"/>
            <a:ext cx="3723906" cy="20946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4437111"/>
            <a:ext cx="3806378" cy="2141087"/>
          </a:xfrm>
          <a:prstGeom prst="rect">
            <a:avLst/>
          </a:prstGeom>
        </p:spPr>
      </p:pic>
      <p:sp>
        <p:nvSpPr>
          <p:cNvPr id="5" name="向右箭號圖說文字 4"/>
          <p:cNvSpPr/>
          <p:nvPr/>
        </p:nvSpPr>
        <p:spPr>
          <a:xfrm>
            <a:off x="1367644" y="4792926"/>
            <a:ext cx="3672408" cy="1156354"/>
          </a:xfrm>
          <a:prstGeom prst="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部落教室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67544" y="620688"/>
            <a:ext cx="8305799" cy="86409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altLang="en-US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村的</a:t>
            </a:r>
            <a:r>
              <a:rPr lang="zh-TW" altLang="en-US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特色</a:t>
            </a:r>
            <a:r>
              <a:rPr 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雜貨店</a:t>
            </a:r>
            <a:r>
              <a:rPr lang="zh-TW" altLang="en-US" sz="4800" b="1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、水表</a:t>
            </a:r>
            <a:endParaRPr lang="zh-TW" sz="4800" b="1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31" name="Shape 231" descr="20161001_172911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1621349"/>
            <a:ext cx="3600400" cy="211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86" descr="DSC_0182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421937"/>
            <a:ext cx="2501100" cy="239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0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185"/>
          <a:stretch/>
        </p:blipFill>
        <p:spPr>
          <a:xfrm>
            <a:off x="4211960" y="3402048"/>
            <a:ext cx="4589332" cy="312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87" descr="DSC_0178.JP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739801"/>
            <a:ext cx="3728680" cy="256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67543" y="404663"/>
            <a:ext cx="8305799" cy="11521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89CA2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水源村昔日重要經濟—</a:t>
            </a:r>
            <a: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運送林木的</a:t>
            </a:r>
            <a:r>
              <a:rPr lang="zh-TW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樞紐</a:t>
            </a:r>
            <a:endParaRPr lang="zh-TW" sz="4800" b="1" i="0" u="none" strike="noStrike" cap="none" dirty="0">
              <a:solidFill>
                <a:srgbClr val="54632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53" name="Shape 253" descr="11.PN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2060848"/>
            <a:ext cx="8193300" cy="31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85331" y="618516"/>
            <a:ext cx="7773299" cy="15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endParaRPr sz="36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329" y="2367091"/>
            <a:ext cx="7773000" cy="3424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" y="-25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611560" y="260646"/>
            <a:ext cx="7773299" cy="15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的現況</a:t>
            </a: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吊橋</a:t>
            </a:r>
            <a:r>
              <a:rPr lang="zh-TW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消失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329" y="1772816"/>
            <a:ext cx="7773000" cy="4018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Shape 239" descr="校長說明早期吊橋的左側位置0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6" y="2420888"/>
            <a:ext cx="3890639" cy="325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校長說明早期吊橋的左側位置01"/>
          <p:cNvPicPr preferRelativeResize="0"/>
          <p:nvPr/>
        </p:nvPicPr>
        <p:blipFill rotWithShape="1">
          <a:blip r:embed="rId4">
            <a:alphaModFix/>
          </a:blip>
          <a:srcRect l="46043" t="23559" r="13624" b="41313"/>
          <a:stretch/>
        </p:blipFill>
        <p:spPr>
          <a:xfrm>
            <a:off x="5868144" y="2393753"/>
            <a:ext cx="2676256" cy="3251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539552" y="188640"/>
            <a:ext cx="7773299" cy="15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水源村的現況—</a:t>
            </a:r>
            <a: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rgbClr val="54632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林業</a:t>
            </a:r>
            <a:r>
              <a:rPr lang="zh-TW" altLang="en-US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消失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51520" y="2060848"/>
            <a:ext cx="7773000" cy="4018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101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檢查哨前的廢棄車站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51" y="3154500"/>
            <a:ext cx="4364312" cy="249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17252" y="2501229"/>
            <a:ext cx="4932040" cy="2774273"/>
          </a:xfrm>
          <a:prstGeom prst="rect">
            <a:avLst/>
          </a:prstGeom>
        </p:spPr>
      </p:pic>
      <p:sp>
        <p:nvSpPr>
          <p:cNvPr id="3" name="向上箭號 2"/>
          <p:cNvSpPr/>
          <p:nvPr/>
        </p:nvSpPr>
        <p:spPr>
          <a:xfrm rot="1706086">
            <a:off x="6469599" y="4442104"/>
            <a:ext cx="695016" cy="1876889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昔日鐵道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664908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1.民國80年九月建設水源橋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2.在民國97年進行疏濬清淤工程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67544" y="3484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9CA2"/>
              </a:buClr>
              <a:buSzPct val="25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9CA2"/>
              </a:buClr>
              <a:buSzPct val="25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089CA2"/>
              </a:buClr>
              <a:buSzPct val="25000"/>
            </a:pPr>
            <a:r>
              <a:rPr lang="zh-TW" alt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</a:t>
            </a:r>
            <a:r>
              <a:rPr lang="zh-TW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的</a:t>
            </a:r>
            <a:r>
              <a:rPr lang="zh-TW" altLang="en-US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建設</a:t>
            </a:r>
            <a:r>
              <a:rPr lang="zh-TW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水源橋</a:t>
            </a: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9CA2"/>
              </a:buClr>
              <a:buSzPct val="25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9CA2"/>
              </a:buClr>
              <a:buSzPct val="25000"/>
              <a:buFont typeface="Arial"/>
              <a:buNone/>
            </a:pPr>
            <a:endParaRPr sz="4800" b="0" i="0" u="none" strike="noStrike" cap="none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0" name="Shape 260" descr="DSC_0033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1491456"/>
            <a:ext cx="2447094" cy="41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531323"/>
            <a:ext cx="3707904" cy="2085696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619672" y="6004056"/>
            <a:ext cx="2304256" cy="5212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橋下一隅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589009" y="188640"/>
            <a:ext cx="7773299" cy="15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zh-TW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</a:t>
            </a:r>
            <a:r>
              <a:rPr lang="zh-TW" altLang="zh-TW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的</a:t>
            </a:r>
            <a:r>
              <a:rPr lang="zh-TW" altLang="en-US" sz="4800" b="1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建設</a:t>
            </a:r>
            <a:r>
              <a:rPr lang="zh-TW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—</a:t>
            </a:r>
            <a: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 smtClean="0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水源</a:t>
            </a:r>
            <a:r>
              <a:rPr lang="zh-TW" sz="4800" b="1" i="0" u="none" strike="noStrike" cap="none" dirty="0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橋VS.水源大橋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329" y="2367091"/>
            <a:ext cx="7773000" cy="34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092" y="1988840"/>
            <a:ext cx="701364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369750" y="1880549"/>
            <a:ext cx="8229600" cy="474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</a:t>
            </a:r>
            <a:r>
              <a:rPr lang="zh-TW" sz="3000" b="1" dirty="0" smtClean="0"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美崙溪上游的先住民</a:t>
            </a:r>
            <a:endParaRPr lang="zh-TW" sz="3000" b="1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2</a:t>
            </a:r>
            <a:r>
              <a:rPr lang="zh-TW" sz="3000" b="1" dirty="0" smtClean="0"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TW" altLang="zh-TW" sz="3000" b="1" dirty="0">
                <a:latin typeface="DFKai-SB"/>
                <a:ea typeface="DFKai-SB"/>
                <a:cs typeface="DFKai-SB"/>
                <a:sym typeface="DFKai-SB"/>
              </a:rPr>
              <a:t>溫和且願意接受</a:t>
            </a:r>
            <a:r>
              <a:rPr lang="zh-TW" altLang="zh-TW" sz="3000" b="1" dirty="0" smtClean="0">
                <a:latin typeface="DFKai-SB"/>
                <a:ea typeface="DFKai-SB"/>
                <a:cs typeface="DFKai-SB"/>
                <a:sym typeface="DFKai-SB"/>
              </a:rPr>
              <a:t>訪問</a:t>
            </a:r>
            <a:endParaRPr lang="en-US" altLang="zh-TW" sz="3000" b="1" dirty="0" smtClean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-US" altLang="zh-TW" sz="3000" b="1" dirty="0" smtClean="0">
                <a:latin typeface="DFKai-SB"/>
                <a:ea typeface="DFKai-SB"/>
                <a:cs typeface="DFKai-SB"/>
                <a:sym typeface="DFKai-SB"/>
              </a:rPr>
              <a:t>3.</a:t>
            </a: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希望能擁有更優質的學習機會</a:t>
            </a:r>
            <a:endParaRPr lang="en-US" altLang="zh-TW" sz="3000" b="1" dirty="0" smtClean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endParaRPr lang="zh-TW" sz="3000" b="1" dirty="0"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結論一</a:t>
            </a: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與世無爭的太魯閣族群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933056"/>
            <a:ext cx="4445786" cy="250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67544" y="1672250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</a:t>
            </a:r>
            <a:r>
              <a:rPr lang="zh-TW" sz="3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TW" altLang="en-US" sz="3000" b="1" dirty="0">
                <a:latin typeface="DFKai-SB"/>
                <a:ea typeface="DFKai-SB"/>
                <a:cs typeface="DFKai-SB"/>
                <a:sym typeface="DFKai-SB"/>
              </a:rPr>
              <a:t>美崙溪</a:t>
            </a:r>
            <a:r>
              <a:rPr lang="zh-TW" altLang="zh-TW" sz="3000" b="1" dirty="0">
                <a:latin typeface="DFKai-SB"/>
                <a:ea typeface="DFKai-SB"/>
                <a:cs typeface="DFKai-SB"/>
                <a:sym typeface="DFKai-SB"/>
              </a:rPr>
              <a:t>由南溪和北溪匯流而</a:t>
            </a:r>
            <a:r>
              <a:rPr lang="zh-TW" altLang="zh-TW" sz="3000" b="1" dirty="0" smtClean="0">
                <a:latin typeface="DFKai-SB"/>
                <a:ea typeface="DFKai-SB"/>
                <a:cs typeface="DFKai-SB"/>
                <a:sym typeface="DFKai-SB"/>
              </a:rPr>
              <a:t>成</a:t>
            </a: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，</a:t>
            </a:r>
            <a:r>
              <a:rPr lang="en-US" altLang="zh-TW" sz="3000" b="1" dirty="0" smtClean="0"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3000" b="1" dirty="0" smtClean="0"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3000" b="1" dirty="0" smtClean="0">
                <a:latin typeface="DFKai-SB"/>
                <a:ea typeface="DFKai-SB"/>
                <a:cs typeface="DFKai-SB"/>
                <a:sym typeface="DFKai-SB"/>
              </a:rPr>
              <a:t>當地人稱娑</a:t>
            </a: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婆礑溪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2</a:t>
            </a:r>
            <a:r>
              <a:rPr lang="zh-TW" sz="3000" b="1" dirty="0" smtClean="0"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部落內已有基本生活機能，</a:t>
            </a:r>
            <a:r>
              <a:rPr lang="en-US" altLang="zh-TW" sz="3000" b="1" dirty="0" smtClean="0"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3000" b="1" dirty="0" smtClean="0"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3000" b="1" dirty="0" smtClean="0">
                <a:latin typeface="DFKai-SB"/>
                <a:ea typeface="DFKai-SB"/>
                <a:cs typeface="DFKai-SB"/>
                <a:sym typeface="DFKai-SB"/>
              </a:rPr>
              <a:t>  整體生活品質有待提升</a:t>
            </a:r>
            <a:endParaRPr lang="zh-TW" sz="3000" b="1" dirty="0"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結論二</a:t>
            </a: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美崙溪上游有別名</a:t>
            </a:r>
          </a:p>
        </p:txBody>
      </p:sp>
      <p:pic>
        <p:nvPicPr>
          <p:cNvPr id="309" name="Shape 309" descr="IMGP0306.JPG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2564904"/>
            <a:ext cx="3199073" cy="280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4293096"/>
            <a:ext cx="3491880" cy="1964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5" y="4941168"/>
            <a:ext cx="4237989" cy="238386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584" y="4336018"/>
            <a:ext cx="4671790" cy="266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033" y="1052736"/>
            <a:ext cx="4388864" cy="24696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0648" y="1556792"/>
            <a:ext cx="3494475" cy="2376264"/>
          </a:xfrm>
          <a:prstGeom prst="rect">
            <a:avLst/>
          </a:prstGeom>
        </p:spPr>
      </p:pic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539552" y="1772816"/>
            <a:ext cx="8229600" cy="462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zh-TW"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結論三</a:t>
            </a: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多方關注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40565916"/>
              </p:ext>
            </p:extLst>
          </p:nvPr>
        </p:nvGraphicFramePr>
        <p:xfrm>
          <a:off x="1547664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683568" y="260648"/>
            <a:ext cx="7773299" cy="14401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25000"/>
            </a:pPr>
            <a:r>
              <a:rPr lang="zh-TW" altLang="en-US" sz="48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水源部落新尖兵</a:t>
            </a:r>
            <a:r>
              <a:rPr lang="zh-TW" altLang="zh-TW" sz="4800" b="1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zh-TW" altLang="zh-TW" sz="4800" b="1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水噹噹、志工團體</a:t>
            </a:r>
            <a:endParaRPr sz="4800" b="0" i="0" u="none" strike="noStrike" cap="none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323528" y="2291300"/>
            <a:ext cx="6048672" cy="3441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zh-TW" sz="3000" b="1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</a:t>
            </a:r>
            <a:r>
              <a:rPr lang="zh-TW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.</a:t>
            </a:r>
            <a:r>
              <a:rPr lang="zh-TW" altLang="zh-TW" sz="3000" b="1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拜倫</a:t>
            </a:r>
            <a:r>
              <a:rPr lang="zh-TW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新</a:t>
            </a:r>
            <a:r>
              <a:rPr lang="zh-TW" sz="3000" b="1" i="0" u="none" strike="noStrike" cap="none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住</a:t>
            </a:r>
            <a:r>
              <a:rPr lang="zh-TW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民</a:t>
            </a:r>
            <a:endParaRPr lang="zh-TW" sz="3000" b="1" i="0" u="none" strike="noStrike" cap="none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Clr>
                <a:schemeClr val="dk1"/>
              </a:buClr>
              <a:buSzPct val="25000"/>
              <a:buNone/>
            </a:pPr>
            <a:r>
              <a:rPr lang="zh-TW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2.</a:t>
            </a:r>
            <a:r>
              <a:rPr lang="zh-TW" altLang="en-US" sz="3000" b="1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慈濟</a:t>
            </a:r>
            <a:r>
              <a:rPr lang="zh-TW" altLang="en-US" sz="3000" b="1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基金會</a:t>
            </a:r>
            <a:r>
              <a:rPr lang="en-US" altLang="zh-TW" sz="3000" b="1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000" b="1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繪本導讀</a:t>
            </a:r>
            <a:endParaRPr lang="en-US" altLang="zh-TW" sz="3000" b="1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3.</a:t>
            </a:r>
            <a:r>
              <a:rPr lang="zh-TW" altLang="en-US" sz="3000" b="1" i="0" u="none" strike="noStrike" cap="none" dirty="0" smtClean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水噹噹</a:t>
            </a:r>
            <a:endParaRPr lang="zh-TW" sz="3000" b="1" i="0" u="none" strike="noStrike" cap="none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Shape 294" descr="遇見拜倫11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118" y="620688"/>
            <a:ext cx="3287288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2636912"/>
            <a:ext cx="235279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221088"/>
            <a:ext cx="4237989" cy="2383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244110"/>
            <a:ext cx="3605928" cy="253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799" cy="864095"/>
          </a:xfrm>
        </p:spPr>
        <p:txBody>
          <a:bodyPr/>
          <a:lstStyle/>
          <a:p>
            <a:r>
              <a:rPr lang="zh-TW" altLang="en-US" sz="54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水噹噹</a:t>
            </a:r>
            <a:r>
              <a:rPr lang="en-US" altLang="zh-TW" sz="54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5400" b="1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5400" b="1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繪本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762387"/>
            <a:ext cx="3854552" cy="26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355" y="0"/>
            <a:ext cx="3414160" cy="23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808441"/>
            <a:ext cx="3754249" cy="262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1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685350" y="1243350"/>
            <a:ext cx="7773299" cy="160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7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Mhuway !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500" y="2713350"/>
            <a:ext cx="7773000" cy="293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6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謝謝評審老師</a:t>
            </a:r>
            <a:r>
              <a:rPr lang="zh-TW" sz="6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</a:t>
            </a:r>
            <a:r>
              <a:rPr lang="en-US" altLang="zh-TW" sz="6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altLang="zh-TW" sz="6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6000" b="1" i="0" u="none" strike="noStrike" cap="none" dirty="0" smtClean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請</a:t>
            </a:r>
            <a:r>
              <a:rPr lang="zh-TW" sz="6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評審老師指教 !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67543" y="116631"/>
            <a:ext cx="8305799" cy="9361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在71天內我們共同完成</a:t>
            </a:r>
          </a:p>
        </p:txBody>
      </p:sp>
      <p:graphicFrame>
        <p:nvGraphicFramePr>
          <p:cNvPr id="121" name="Shape 121"/>
          <p:cNvGraphicFramePr/>
          <p:nvPr>
            <p:extLst>
              <p:ext uri="{D42A27DB-BD31-4B8C-83A1-F6EECF244321}">
                <p14:modId xmlns:p14="http://schemas.microsoft.com/office/powerpoint/2010/main" val="1611492070"/>
              </p:ext>
            </p:extLst>
          </p:nvPr>
        </p:nvGraphicFramePr>
        <p:xfrm>
          <a:off x="539552" y="1340766"/>
          <a:ext cx="8039725" cy="3168354"/>
        </p:xfrm>
        <a:graphic>
          <a:graphicData uri="http://schemas.openxmlformats.org/drawingml/2006/table">
            <a:tbl>
              <a:tblPr>
                <a:noFill/>
                <a:tableStyleId>{481F63B9-67EB-4738-AE35-4C179012A558}</a:tableStyleId>
              </a:tblPr>
              <a:tblGrid>
                <a:gridCol w="3439150"/>
                <a:gridCol w="4600575"/>
              </a:tblGrid>
              <a:tr h="3168354"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踏查水源村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次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訪問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9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位民眾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翻閱了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本書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瀏覽了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4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篇論文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查看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21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個網站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找到和族群有關的資料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發現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3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本書有共同點</a:t>
                      </a:r>
                    </a:p>
                    <a:p>
                      <a:pPr marL="457200" marR="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DFKai-SB"/>
                        <a:buChar char="•"/>
                      </a:pP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體會</a:t>
                      </a:r>
                      <a:r>
                        <a:rPr lang="zh-TW" sz="3000" b="1" u="none" strike="noStrike" cap="none" dirty="0">
                          <a:solidFill>
                            <a:srgbClr val="C00000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團結合作</a:t>
                      </a:r>
                      <a:r>
                        <a:rPr lang="zh-TW" sz="3000" b="1" u="none" strike="noStrike" cap="none" dirty="0">
                          <a:solidFill>
                            <a:schemeClr val="dk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的精神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" name="Shape 122" descr="20160919_130412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09" y="4681525"/>
            <a:ext cx="3996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7" y="4657766"/>
            <a:ext cx="3707903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 descr="20160922_130233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416" y="5194515"/>
            <a:ext cx="3096300" cy="1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67544" y="1873608"/>
            <a:ext cx="8229600" cy="4623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1.了解美崙溪上游的居民與定居要素</a:t>
            </a: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2.踏查美崙溪水源地，認識水源地區周邊環境</a:t>
            </a: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3.探討行政機關對水源村的關注情形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研究</a:t>
            </a: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目的</a:t>
            </a:r>
            <a:r>
              <a:rPr lang="en-US" alt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~</a:t>
            </a:r>
            <a:br>
              <a:rPr lang="en-US" alt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altLang="en-US" sz="4800" b="1" i="0" u="none" strike="noStrike" cap="none" dirty="0" smtClean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關懷於溪邊居住</a:t>
            </a:r>
            <a:r>
              <a:rPr lang="zh-TW" altLang="en-US" sz="4800" b="1" dirty="0">
                <a:solidFill>
                  <a:schemeClr val="tx1"/>
                </a:solidFill>
                <a:latin typeface="DFKai-SB"/>
                <a:ea typeface="DFKai-SB"/>
                <a:cs typeface="DFKai-SB"/>
                <a:sym typeface="DFKai-SB"/>
              </a:rPr>
              <a:t>的水源村</a:t>
            </a:r>
            <a:endParaRPr lang="zh-TW" sz="4800" b="1" i="0" u="none" strike="noStrike" cap="none" dirty="0">
              <a:solidFill>
                <a:schemeClr val="tx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1" name="Shape 131" descr="DSC_0064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899"/>
          <a:stretch/>
        </p:blipFill>
        <p:spPr>
          <a:xfrm>
            <a:off x="1403648" y="4005065"/>
            <a:ext cx="2664297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580" y="4005064"/>
            <a:ext cx="297633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01340" y="1700808"/>
            <a:ext cx="7931100" cy="462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1.泰雅族賽德克亞族(可細分為三小群)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2.霧社當地的賽德克人，稱移居花蓮的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zh-TW" sz="3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族人為東賽德克人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3.稱美崙溪為娑婆礑溪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水源村民—</a:t>
            </a:r>
            <a:b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太魯閣族-東賽德克族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19" b="90797" l="14477" r="87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74889">
            <a:off x="4671639" y="3367071"/>
            <a:ext cx="4603261" cy="2589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67543" y="206884"/>
            <a:ext cx="8305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zh-TW" sz="4800" b="1" i="0" u="sng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關懷村民與村民互動</a:t>
            </a: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73" y="1780798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351" y="1754968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64" y="4149080"/>
            <a:ext cx="324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351" y="4149080"/>
            <a:ext cx="324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/>
          <p:nvPr/>
        </p:nvSpPr>
        <p:spPr>
          <a:xfrm>
            <a:off x="7524328" y="908720"/>
            <a:ext cx="1619671" cy="5112568"/>
          </a:xfrm>
          <a:prstGeom prst="flowChartMultidocument">
            <a:avLst/>
          </a:prstGeom>
          <a:solidFill>
            <a:srgbClr val="20C9F8">
              <a:alpha val="74117"/>
            </a:srgbClr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400" b="0" i="0" u="none" strike="noStrike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感謝：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400" b="0" i="0" u="none" strike="noStrike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余展輝校長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王棨禾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 rot="885635">
            <a:off x="6214382" y="-211636"/>
            <a:ext cx="3282999" cy="1600622"/>
          </a:xfrm>
          <a:prstGeom prst="irregularSeal1">
            <a:avLst/>
          </a:prstGeom>
          <a:solidFill>
            <a:srgbClr val="0F6FC6">
              <a:alpha val="49019"/>
            </a:srgbClr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24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助我們一臂之力的人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67543" y="332656"/>
            <a:ext cx="8305799" cy="86409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學習整理訪談資料—訪談稿</a:t>
            </a:r>
          </a:p>
        </p:txBody>
      </p:sp>
      <p:sp>
        <p:nvSpPr>
          <p:cNvPr id="155" name="Shape 155"/>
          <p:cNvSpPr/>
          <p:nvPr/>
        </p:nvSpPr>
        <p:spPr>
          <a:xfrm>
            <a:off x="7452320" y="1410350"/>
            <a:ext cx="1619671" cy="4611272"/>
          </a:xfrm>
          <a:prstGeom prst="flowChartMultidocument">
            <a:avLst/>
          </a:prstGeom>
          <a:solidFill>
            <a:srgbClr val="20C9F8">
              <a:alpha val="74117"/>
            </a:srgbClr>
          </a:solidFill>
          <a:ln w="25400" cap="flat" cmpd="sng">
            <a:solidFill>
              <a:srgbClr val="0A519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endParaRPr lang="en-US" altLang="zh-TW" sz="2400" b="0" i="0" u="none" strike="noStrike" cap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endParaRPr lang="en-US" altLang="zh-TW" sz="2400" b="0" i="0" u="none" strike="noStrike" cap="none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zh-TW" sz="2400" b="0" i="0" u="none" strike="noStrike" cap="non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感謝</a:t>
            </a:r>
            <a:r>
              <a:rPr lang="zh-TW" sz="2400" b="0" i="0" u="none" strike="noStrike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/>
              </a:rPr>
              <a:t>：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拜倫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余校長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阿姨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阿嬤</a:t>
            </a:r>
            <a:endParaRPr 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Shape 156" descr="往下跑的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8" y="1167008"/>
            <a:ext cx="5772150" cy="42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66684"/>
            <a:ext cx="3024336" cy="231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67543" y="2697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水源村的祖先—</a:t>
            </a:r>
            <a:b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看法不同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57200" y="1844824"/>
            <a:ext cx="4040187" cy="659352"/>
          </a:xfrm>
          <a:prstGeom prst="rect">
            <a:avLst/>
          </a:prstGeom>
          <a:solidFill>
            <a:srgbClr val="C4E2FC"/>
          </a:solidFill>
          <a:ln>
            <a:noFill/>
          </a:ln>
        </p:spPr>
        <p:txBody>
          <a:bodyPr lIns="45700" tIns="0" rIns="457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zh-TW" sz="3200" b="1" i="0" u="none" strike="noStrike" cap="none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廖守臣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4645026" y="1849333"/>
            <a:ext cx="4041774" cy="654843"/>
          </a:xfrm>
          <a:prstGeom prst="rect">
            <a:avLst/>
          </a:prstGeom>
          <a:solidFill>
            <a:srgbClr val="B2E9F2"/>
          </a:solidFill>
          <a:ln>
            <a:noFill/>
          </a:ln>
        </p:spPr>
        <p:txBody>
          <a:bodyPr lIns="45700" tIns="0" rIns="457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zh-TW" sz="3200" b="1" i="0" u="none" strike="noStrike" cap="none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余展輝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3"/>
          </p:nvPr>
        </p:nvSpPr>
        <p:spPr>
          <a:xfrm>
            <a:off x="457200" y="2504176"/>
            <a:ext cx="4040187" cy="3845720"/>
          </a:xfrm>
          <a:prstGeom prst="rect">
            <a:avLst/>
          </a:prstGeom>
          <a:solidFill>
            <a:srgbClr val="C4E2F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-101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zh-TW" sz="3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認為早期水源村居民是因為日人干涉並非自然遷移。</a:t>
            </a:r>
          </a:p>
          <a:p>
            <a:pPr marL="1270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4"/>
          </p:nvPr>
        </p:nvSpPr>
        <p:spPr>
          <a:xfrm>
            <a:off x="4645026" y="2504176"/>
            <a:ext cx="4041774" cy="3845720"/>
          </a:xfrm>
          <a:prstGeom prst="rect">
            <a:avLst/>
          </a:prstGeom>
          <a:solidFill>
            <a:srgbClr val="B2E9F2"/>
          </a:solidFill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12700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r>
              <a:rPr lang="zh-TW" sz="277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zh-TW" sz="2775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認為遷移不是因為日人干涉，而是獵人看到娑婆礑溪旁的這塊</a:t>
            </a:r>
            <a:r>
              <a:rPr lang="zh-TW" sz="2775" b="1">
                <a:latin typeface="DFKai-SB"/>
                <a:ea typeface="DFKai-SB"/>
                <a:cs typeface="DFKai-SB"/>
                <a:sym typeface="DFKai-SB"/>
              </a:rPr>
              <a:t>臺</a:t>
            </a:r>
            <a:r>
              <a:rPr lang="zh-TW" sz="2775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地未受到開發，並帶著家眷遷移到現今的水源村。</a:t>
            </a:r>
          </a:p>
          <a:p>
            <a:pPr marL="274320" marR="0" lvl="0" indent="-274320" algn="l" rtl="0">
              <a:lnSpc>
                <a:spcPct val="90000"/>
              </a:lnSpc>
              <a:spcBef>
                <a:spcPts val="555"/>
              </a:spcBef>
              <a:buClr>
                <a:schemeClr val="accent3"/>
              </a:buClr>
              <a:buSzPct val="94151"/>
              <a:buFont typeface="Noto Sans Symbols"/>
              <a:buNone/>
            </a:pPr>
            <a:endParaRPr sz="277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11560" y="1700808"/>
            <a:ext cx="8075240" cy="46237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1.花蓮西北角中央山脈山腳下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2.太魯閣族稱為KULU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3.巴支可是水源村原名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4.1958年改名為水源村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0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5.目前族人慣稱Sakola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67543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4800" b="1" i="0" u="none" strike="noStrike" cap="none" dirty="0" smtClean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水源村</a:t>
            </a:r>
            <a: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的名稱衍變—</a:t>
            </a:r>
            <a:br>
              <a:rPr lang="zh-TW" sz="4800" b="1" i="0" u="none" strike="noStrike" cap="none" dirty="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8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巴支可部落為舊名</a:t>
            </a:r>
          </a:p>
        </p:txBody>
      </p:sp>
      <p:pic>
        <p:nvPicPr>
          <p:cNvPr id="172" name="Shape 172" descr="20161002_131810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6" t="1311" r="22407" b="7613"/>
          <a:stretch/>
        </p:blipFill>
        <p:spPr>
          <a:xfrm>
            <a:off x="7130241" y="0"/>
            <a:ext cx="2013759" cy="246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500" y="4725144"/>
            <a:ext cx="3491879" cy="19641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7950">
            <a:off x="5940152" y="2724657"/>
            <a:ext cx="3203848" cy="180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流線">
  <a:themeElements>
    <a:clrScheme name="流線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672</Words>
  <Application>Microsoft Office PowerPoint</Application>
  <PresentationFormat>如螢幕大小 (4:3)</PresentationFormat>
  <Paragraphs>130</Paragraphs>
  <Slides>29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41" baseType="lpstr">
      <vt:lpstr>Arial</vt:lpstr>
      <vt:lpstr>新細明體</vt:lpstr>
      <vt:lpstr>Questrial</vt:lpstr>
      <vt:lpstr>Merriweather</vt:lpstr>
      <vt:lpstr>Constantia</vt:lpstr>
      <vt:lpstr>Arial Black</vt:lpstr>
      <vt:lpstr>Comic Sans MS</vt:lpstr>
      <vt:lpstr>標楷體</vt:lpstr>
      <vt:lpstr>Noto Sans Symbols</vt:lpstr>
      <vt:lpstr>Calibri</vt:lpstr>
      <vt:lpstr>流線</vt:lpstr>
      <vt:lpstr>流線</vt:lpstr>
      <vt:lpstr>家離溪邊那麼近～  花蓮水源部落踏查之旅 </vt:lpstr>
      <vt:lpstr>PowerPoint 簡報</vt:lpstr>
      <vt:lpstr>在71天內我們共同完成</vt:lpstr>
      <vt:lpstr>研究目的~ 關懷於溪邊居住的水源村</vt:lpstr>
      <vt:lpstr>水源村民— 太魯閣族-東賽德克族</vt:lpstr>
      <vt:lpstr>關懷村民與村民互動</vt:lpstr>
      <vt:lpstr>學習整理訪談資料—訪談稿</vt:lpstr>
      <vt:lpstr>水源村的祖先— 看法不同</vt:lpstr>
      <vt:lpstr>水源村的名稱衍變— 巴支可部落為舊名</vt:lpstr>
      <vt:lpstr>水源村居民— 工作類型</vt:lpstr>
      <vt:lpstr>水源村旁的優質溪流— 美崙溪</vt:lpstr>
      <vt:lpstr>水源村重要地標— 娑婆礑淨水廠</vt:lpstr>
      <vt:lpstr>水源村踏查地圖- 妤如手繪稿</vt:lpstr>
      <vt:lpstr>水源村隱密地標— 娑婆礑淨水廠取水口</vt:lpstr>
      <vt:lpstr>水源村熱門景點— 族人聚會所</vt:lpstr>
      <vt:lpstr>水源村民的精神糧食— 多元的信仰</vt:lpstr>
      <vt:lpstr>水源村民的未來— 學習聖地</vt:lpstr>
      <vt:lpstr>水源村的特色— 雜貨店、水表</vt:lpstr>
      <vt:lpstr>水源村昔日重要經濟— 運送林木的樞紐</vt:lpstr>
      <vt:lpstr>水源村的現況— 吊橋消失</vt:lpstr>
      <vt:lpstr>水源村的現況— 林業消失</vt:lpstr>
      <vt:lpstr>  水源村的建設— 水源橋  </vt:lpstr>
      <vt:lpstr>水源村的建設— 水源橋VS.水源大橋</vt:lpstr>
      <vt:lpstr>結論一 與世無爭的太魯閣族群</vt:lpstr>
      <vt:lpstr>結論二 美崙溪上游有別名</vt:lpstr>
      <vt:lpstr>結論三 多方關注</vt:lpstr>
      <vt:lpstr>水源部落新尖兵 水噹噹、志工團體</vt:lpstr>
      <vt:lpstr>水噹噹 繪本</vt:lpstr>
      <vt:lpstr>Mhuway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家離溪邊那麼近 花蓮水源部落踏查之旅</dc:title>
  <dc:creator>Tally</dc:creator>
  <cp:lastModifiedBy>yuan</cp:lastModifiedBy>
  <cp:revision>50</cp:revision>
  <dcterms:modified xsi:type="dcterms:W3CDTF">2016-11-03T02:55:48Z</dcterms:modified>
</cp:coreProperties>
</file>