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1"/>
  </p:notesMasterIdLst>
  <p:sldIdLst>
    <p:sldId id="271" r:id="rId2"/>
    <p:sldId id="257" r:id="rId3"/>
    <p:sldId id="258" r:id="rId4"/>
    <p:sldId id="259" r:id="rId5"/>
    <p:sldId id="260" r:id="rId6"/>
    <p:sldId id="273" r:id="rId7"/>
    <p:sldId id="275" r:id="rId8"/>
    <p:sldId id="274" r:id="rId9"/>
    <p:sldId id="276" r:id="rId10"/>
    <p:sldId id="262" r:id="rId11"/>
    <p:sldId id="27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143500" type="screen16x9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6FF"/>
    <a:srgbClr val="9933FF"/>
    <a:srgbClr val="FF6600"/>
    <a:srgbClr val="33CC33"/>
  </p:clrMru>
</p:presentationPr>
</file>

<file path=ppt/tableStyles.xml><?xml version="1.0" encoding="utf-8"?>
<a:tblStyleLst xmlns:a="http://schemas.openxmlformats.org/drawingml/2006/main" def="{313C92EE-9A6B-4373-BEEC-70AD44393444}">
  <a:tblStyle styleId="{313C92EE-9A6B-4373-BEEC-70AD44393444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810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85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6386" name="Shape 8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endParaRPr lang="zh-TW" altLang="zh-TW" smtClean="0">
              <a:solidFill>
                <a:srgbClr val="000000"/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133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34818" name="Shape 13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endParaRPr lang="zh-TW" altLang="zh-TW" smtClean="0">
              <a:solidFill>
                <a:srgbClr val="000000"/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hape 133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36866" name="Shape 13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endParaRPr lang="zh-TW" altLang="zh-TW" smtClean="0">
              <a:solidFill>
                <a:srgbClr val="000000"/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hape 140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38914" name="Shape 14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endParaRPr lang="zh-TW" altLang="zh-TW" smtClean="0">
              <a:solidFill>
                <a:srgbClr val="000000"/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hape 146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40962" name="Shape 14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endParaRPr lang="zh-TW" altLang="zh-TW" smtClean="0">
              <a:solidFill>
                <a:srgbClr val="000000"/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15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43010" name="Shape 15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endParaRPr lang="zh-TW" altLang="zh-TW" smtClean="0">
              <a:solidFill>
                <a:srgbClr val="000000"/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hape 158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45058" name="Shape 15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endParaRPr lang="zh-TW" altLang="zh-TW" smtClean="0">
              <a:solidFill>
                <a:srgbClr val="000000"/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hape 164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47106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endParaRPr lang="zh-TW" altLang="zh-TW" smtClean="0">
              <a:solidFill>
                <a:srgbClr val="000000"/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hape 170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49154" name="Shape 17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endParaRPr lang="zh-TW" altLang="zh-TW" smtClean="0">
              <a:solidFill>
                <a:srgbClr val="000000"/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hape 176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51202" name="Shape 17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endParaRPr lang="zh-TW" altLang="zh-TW" smtClean="0">
              <a:solidFill>
                <a:srgbClr val="000000"/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hape 18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53250" name="Shape 18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endParaRPr lang="zh-TW" altLang="zh-TW" smtClean="0">
              <a:solidFill>
                <a:srgbClr val="000000"/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8434" name="Shape 9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endParaRPr lang="zh-TW" altLang="zh-TW" smtClean="0">
              <a:solidFill>
                <a:srgbClr val="000000"/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01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0482" name="Shape 10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endParaRPr lang="zh-TW" altLang="zh-TW" smtClean="0">
              <a:solidFill>
                <a:srgbClr val="000000"/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108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2530" name="Shape 10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endParaRPr lang="zh-TW" altLang="zh-TW" smtClean="0">
              <a:solidFill>
                <a:srgbClr val="000000"/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117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4578" name="Shape 11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endParaRPr lang="zh-TW" altLang="zh-TW" smtClean="0">
              <a:solidFill>
                <a:srgbClr val="000000"/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123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6626" name="Shape 12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endParaRPr lang="zh-TW" altLang="zh-TW" smtClean="0">
              <a:solidFill>
                <a:srgbClr val="000000"/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123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8674" name="Shape 12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endParaRPr lang="zh-TW" altLang="zh-TW" smtClean="0">
              <a:solidFill>
                <a:srgbClr val="000000"/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123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30722" name="Shape 12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endParaRPr lang="zh-TW" altLang="zh-TW" smtClean="0">
              <a:solidFill>
                <a:srgbClr val="000000"/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123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32770" name="Shape 12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</a:pPr>
            <a:endParaRPr lang="zh-TW" altLang="zh-TW" smtClean="0">
              <a:solidFill>
                <a:srgbClr val="000000"/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143000" y="841771"/>
            <a:ext cx="6858000" cy="17906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143000" y="2701527"/>
            <a:ext cx="6858000" cy="12416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4A94A-5579-4C33-B8B8-12E6A8CE11F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含標題的圖片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298" cy="1200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3887391" y="740568"/>
            <a:ext cx="4629299" cy="3655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298" cy="28586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B93B3-6002-4C3E-B200-81585FD65E2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940299" y="-942430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marR="0" lvl="0" indent="88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8EB93-902A-4522-8943-6676CD18757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直排標題及文字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5350050" y="1467542"/>
            <a:ext cx="4358999" cy="1971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8999" cy="5800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marR="0" lvl="0" indent="88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430271-95F6-4DD0-83EB-FFA5033D34F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marR="0" lvl="0" indent="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12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125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125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20"/>
          <p:cNvSpPr txBox="1">
            <a:spLocks noGrp="1"/>
          </p:cNvSpPr>
          <p:nvPr>
            <p:ph type="sldNum" idx="10"/>
          </p:nvPr>
        </p:nvSpPr>
        <p:spPr>
          <a:xfrm>
            <a:off x="8472488" y="4662488"/>
            <a:ext cx="549275" cy="393700"/>
          </a:xfrm>
        </p:spPr>
        <p:txBody>
          <a:bodyPr/>
          <a:lstStyle>
            <a:lvl1pPr algn="l">
              <a:buClr>
                <a:srgbClr val="000000"/>
              </a:buClr>
              <a:buFont typeface="Arial" charset="0"/>
              <a:buNone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958C273F-EBB5-4D60-823B-738B1206F35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章節標題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23887" y="1282304"/>
            <a:ext cx="7886700" cy="21395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23887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0BFED-6102-4AB6-A0DF-E664DB5B3ED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28650" y="1369217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marR="0" lvl="0" indent="88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E5C2A-D23E-4F0B-8C57-B0540CB9EE5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28650" y="1369217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marR="0" lvl="0" indent="88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29150" y="1369217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marR="0" lvl="0" indent="88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E03BA8-8A10-4F46-BD8D-E5021EB30A1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29841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29841" y="1260871"/>
            <a:ext cx="3868199" cy="6179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199" cy="27633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marR="0" lvl="0" indent="88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29150" y="1260871"/>
            <a:ext cx="3887399" cy="6179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9" cy="27633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marR="0" lvl="0" indent="88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8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58F18-9513-4802-8C32-7C5A4BF73FB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A1753-C290-4B6D-8A1F-30A6063A92E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3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5B609-DB6C-49EF-8952-30769352985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含標題的內容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298" cy="1200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887391" y="740568"/>
            <a:ext cx="4629299" cy="3655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1450" marR="0" lvl="0" indent="133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88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298" cy="28586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FAEA6D-64C6-45DF-8D50-F8BCE542E42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stretch>
            <a:fillRect l="-998" r="-99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628650" y="273050"/>
            <a:ext cx="78867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zh-TW" smtClean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628650" y="1368425"/>
            <a:ext cx="78867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zh-TW" smtClean="0">
              <a:sym typeface="Arial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>
            <p:ph type="dt" idx="10"/>
          </p:nvPr>
        </p:nvSpPr>
        <p:spPr bwMode="auto">
          <a:xfrm>
            <a:off x="628650" y="4767263"/>
            <a:ext cx="2057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888888"/>
              </a:buClr>
              <a:buFont typeface="Calibri" pitchFamily="34" charset="0"/>
              <a:buNone/>
              <a:defRPr sz="900">
                <a:solidFill>
                  <a:srgbClr val="888888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1029" name="Shape 9"/>
          <p:cNvSpPr txBox="1">
            <a:spLocks noGrp="1"/>
          </p:cNvSpPr>
          <p:nvPr>
            <p:ph type="ftr" idx="11"/>
          </p:nvPr>
        </p:nvSpPr>
        <p:spPr bwMode="auto">
          <a:xfrm>
            <a:off x="3028950" y="4767263"/>
            <a:ext cx="3086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888888"/>
              </a:buClr>
              <a:buFont typeface="Calibri" pitchFamily="34" charset="0"/>
              <a:buNone/>
              <a:defRPr sz="900">
                <a:solidFill>
                  <a:srgbClr val="888888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1030" name="Shape 10"/>
          <p:cNvSpPr txBox="1">
            <a:spLocks noGrp="1"/>
          </p:cNvSpPr>
          <p:nvPr>
            <p:ph type="sldNum" idx="12"/>
          </p:nvPr>
        </p:nvSpPr>
        <p:spPr bwMode="auto">
          <a:xfrm>
            <a:off x="6457950" y="4767263"/>
            <a:ext cx="2057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888888"/>
              </a:buClr>
              <a:buSzPct val="25000"/>
              <a:buFont typeface="Calibri" pitchFamily="34" charset="0"/>
              <a:buNone/>
              <a:defRPr sz="900">
                <a:solidFill>
                  <a:srgbClr val="888888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fld id="{2C4C9922-D6E2-4F9D-A0F2-C17663621D91}" type="slidenum">
              <a:rPr lang="en-US" altLang="zh-TW"/>
              <a:pPr/>
              <a:t>‹#›</a:t>
            </a:fld>
            <a:endParaRPr lang="en-US" altLang="zh-TW"/>
          </a:p>
        </p:txBody>
      </p:sp>
      <p:pic>
        <p:nvPicPr>
          <p:cNvPr id="1031" name="圖片 1"/>
          <p:cNvPicPr>
            <a:picLocks noChangeAspect="1"/>
          </p:cNvPicPr>
          <p:nvPr userDrawn="1"/>
        </p:nvPicPr>
        <p:blipFill>
          <a:blip r:embed="rId15"/>
          <a:srcRect l="1691" b="431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24904;&#23567;\105&#24904;&#23567;\&#23567;&#35542;&#25991;\&#23560;&#38988;&#31777;&#22577;\&#23560;&#38988;&#31777;&#22577;-final\&#35712;&#20874;&#22237;&#20180;&#38538;\611&#31459;&#30355;&#23229;&#23229;mp3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Shape 90"/>
          <p:cNvPicPr preferRelativeResize="0">
            <a:picLocks noChangeAspect="1" noChangeArrowheads="1"/>
          </p:cNvPicPr>
          <p:nvPr/>
        </p:nvPicPr>
        <p:blipFill>
          <a:blip r:embed="rId4"/>
          <a:srcRect l="23582" b="7130"/>
          <a:stretch>
            <a:fillRect/>
          </a:stretch>
        </p:blipFill>
        <p:spPr bwMode="auto">
          <a:xfrm>
            <a:off x="0" y="0"/>
            <a:ext cx="91836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Shape 88"/>
          <p:cNvSpPr txBox="1">
            <a:spLocks noGrp="1"/>
          </p:cNvSpPr>
          <p:nvPr>
            <p:ph type="ctrTitle"/>
          </p:nvPr>
        </p:nvSpPr>
        <p:spPr>
          <a:xfrm>
            <a:off x="4591050" y="781050"/>
            <a:ext cx="3673475" cy="17907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zh-TW" sz="6000" smtClean="0">
                <a:solidFill>
                  <a:srgbClr val="000000"/>
                </a:solidFill>
                <a:latin typeface="Comic Sans MS" pitchFamily="66" charset="0"/>
                <a:ea typeface="新細明體" charset="-120"/>
                <a:cs typeface="Arial" charset="0"/>
                <a:sym typeface="Comic Sans MS" pitchFamily="66" charset="0"/>
              </a:rPr>
              <a:t/>
            </a:r>
            <a:br>
              <a:rPr lang="en-US" altLang="zh-TW" sz="6000" smtClean="0">
                <a:solidFill>
                  <a:srgbClr val="000000"/>
                </a:solidFill>
                <a:latin typeface="Comic Sans MS" pitchFamily="66" charset="0"/>
                <a:ea typeface="新細明體" charset="-120"/>
                <a:cs typeface="Arial" charset="0"/>
                <a:sym typeface="Comic Sans MS" pitchFamily="66" charset="0"/>
              </a:rPr>
            </a:br>
            <a:r>
              <a:rPr lang="en-US" altLang="zh-TW" sz="6000" smtClean="0">
                <a:solidFill>
                  <a:srgbClr val="000000"/>
                </a:solidFill>
                <a:latin typeface="Comic Sans MS" pitchFamily="66" charset="0"/>
                <a:ea typeface="新細明體" charset="-120"/>
                <a:cs typeface="Arial" charset="0"/>
                <a:sym typeface="Comic Sans MS" pitchFamily="66" charset="0"/>
              </a:rPr>
              <a:t/>
            </a:r>
            <a:br>
              <a:rPr lang="en-US" altLang="zh-TW" sz="6000" smtClean="0">
                <a:solidFill>
                  <a:srgbClr val="000000"/>
                </a:solidFill>
                <a:latin typeface="Comic Sans MS" pitchFamily="66" charset="0"/>
                <a:ea typeface="新細明體" charset="-120"/>
                <a:cs typeface="Arial" charset="0"/>
                <a:sym typeface="Comic Sans MS" pitchFamily="66" charset="0"/>
              </a:rPr>
            </a:br>
            <a:r>
              <a:rPr lang="en-US" altLang="zh-TW" sz="6000" smtClean="0">
                <a:solidFill>
                  <a:srgbClr val="000000"/>
                </a:solidFill>
                <a:latin typeface="Comic Sans MS" pitchFamily="66" charset="0"/>
                <a:ea typeface="新細明體" charset="-120"/>
                <a:cs typeface="Arial" charset="0"/>
                <a:sym typeface="Comic Sans MS" pitchFamily="66" charset="0"/>
              </a:rPr>
              <a:t/>
            </a:r>
            <a:br>
              <a:rPr lang="en-US" altLang="zh-TW" sz="6000" smtClean="0">
                <a:solidFill>
                  <a:srgbClr val="000000"/>
                </a:solidFill>
                <a:latin typeface="Comic Sans MS" pitchFamily="66" charset="0"/>
                <a:ea typeface="新細明體" charset="-120"/>
                <a:cs typeface="Arial" charset="0"/>
                <a:sym typeface="Comic Sans MS" pitchFamily="66" charset="0"/>
              </a:rPr>
            </a:br>
            <a:r>
              <a:rPr lang="en-US" sz="4400" b="1" smtClean="0">
                <a:solidFill>
                  <a:srgbClr val="FFFF00"/>
                </a:solidFill>
                <a:latin typeface="Comic Sans MS" pitchFamily="66" charset="0"/>
                <a:cs typeface="Arial" charset="0"/>
                <a:sym typeface="Comic Sans MS" pitchFamily="66" charset="0"/>
              </a:rPr>
              <a:t>靜思書軒</a:t>
            </a:r>
            <a:r>
              <a:rPr lang="en-US" altLang="zh-TW" sz="4400" b="1" smtClean="0">
                <a:solidFill>
                  <a:srgbClr val="FFFF00"/>
                </a:solidFill>
                <a:latin typeface="Comic Sans MS" pitchFamily="66" charset="0"/>
                <a:ea typeface="新細明體" charset="-120"/>
                <a:cs typeface="Arial" charset="0"/>
                <a:sym typeface="Comic Sans MS" pitchFamily="66" charset="0"/>
              </a:rPr>
              <a:t>~</a:t>
            </a:r>
            <a:r>
              <a:rPr lang="en-US" altLang="zh-TW" sz="5400" b="1" smtClean="0">
                <a:solidFill>
                  <a:srgbClr val="FFFF00"/>
                </a:solidFill>
                <a:latin typeface="Comic Sans MS" pitchFamily="66" charset="0"/>
                <a:ea typeface="新細明體" charset="-120"/>
                <a:cs typeface="Arial" charset="0"/>
                <a:sym typeface="Comic Sans MS" pitchFamily="66" charset="0"/>
              </a:rPr>
              <a:t/>
            </a:r>
            <a:br>
              <a:rPr lang="en-US" altLang="zh-TW" sz="5400" b="1" smtClean="0">
                <a:solidFill>
                  <a:srgbClr val="FFFF00"/>
                </a:solidFill>
                <a:latin typeface="Comic Sans MS" pitchFamily="66" charset="0"/>
                <a:ea typeface="新細明體" charset="-120"/>
                <a:cs typeface="Arial" charset="0"/>
                <a:sym typeface="Comic Sans MS" pitchFamily="66" charset="0"/>
              </a:rPr>
            </a:br>
            <a:r>
              <a:rPr lang="en-US" altLang="zh-TW" sz="5400" b="1" smtClean="0">
                <a:solidFill>
                  <a:srgbClr val="FFFF00"/>
                </a:solidFill>
                <a:latin typeface="Comic Sans MS" pitchFamily="66" charset="0"/>
                <a:ea typeface="新細明體" charset="-120"/>
                <a:cs typeface="Arial" charset="0"/>
                <a:sym typeface="Comic Sans MS" pitchFamily="66" charset="0"/>
              </a:rPr>
              <a:t>  </a:t>
            </a:r>
            <a:r>
              <a:rPr lang="en-US" sz="4400" b="1" smtClean="0">
                <a:solidFill>
                  <a:srgbClr val="FFFF00"/>
                </a:solidFill>
                <a:latin typeface="Arial" charset="0"/>
                <a:cs typeface="Arial" charset="0"/>
                <a:sym typeface="Arial" charset="0"/>
              </a:rPr>
              <a:t>讀冊囝仔隊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4284663" y="2571750"/>
            <a:ext cx="4892675" cy="1655763"/>
          </a:xfrm>
          <a:solidFill>
            <a:schemeClr val="bg1">
              <a:alpha val="43000"/>
            </a:schemeClr>
          </a:solidFill>
        </p:spPr>
        <p:txBody>
          <a:bodyPr>
            <a:noAutofit/>
          </a:bodyPr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en-US" sz="280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隊員</a:t>
            </a: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                   </a:t>
            </a:r>
            <a:r>
              <a:rPr lang="en-US" sz="280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指導老師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龐有晟  鍾竣皓     </a:t>
            </a:r>
            <a:r>
              <a:rPr lang="en-US" sz="2800" smtClean="0">
                <a:solidFill>
                  <a:srgbClr val="2F5597"/>
                </a:solidFill>
                <a:latin typeface="Arial" charset="0"/>
                <a:cs typeface="Arial" charset="0"/>
                <a:sym typeface="Arial" charset="0"/>
              </a:rPr>
              <a:t>何欣穎</a:t>
            </a: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　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黃祐軒  王秉丞     </a:t>
            </a:r>
            <a:r>
              <a:rPr lang="en-US" sz="2800" smtClean="0">
                <a:solidFill>
                  <a:srgbClr val="2F5597"/>
                </a:solidFill>
                <a:latin typeface="Arial" charset="0"/>
                <a:cs typeface="Arial" charset="0"/>
                <a:sym typeface="Arial" charset="0"/>
              </a:rPr>
              <a:t>簡嘉慧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zh-TW" altLang="en-US" sz="2400" smtClean="0">
              <a:solidFill>
                <a:srgbClr val="000000"/>
              </a:solidFill>
              <a:latin typeface="Calibri" pitchFamily="34" charset="0"/>
              <a:ea typeface="新細明體" charset="-12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15366" name="611竣皓媽媽mp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356100" y="20669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37" fill="hold"/>
                                        <p:tgtEl>
                                          <p:spTgt spid="153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136"/>
          <p:cNvSpPr txBox="1">
            <a:spLocks noGrp="1"/>
          </p:cNvSpPr>
          <p:nvPr>
            <p:ph type="title"/>
          </p:nvPr>
        </p:nvSpPr>
        <p:spPr>
          <a:xfrm>
            <a:off x="684213" y="915988"/>
            <a:ext cx="8135937" cy="935037"/>
          </a:xfrm>
          <a:solidFill>
            <a:srgbClr val="00B0F0"/>
          </a:solidFill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4000" smtClean="0">
                <a:solidFill>
                  <a:srgbClr val="FFFF00"/>
                </a:solidFill>
                <a:latin typeface="Arial" charset="0"/>
                <a:cs typeface="Arial" charset="0"/>
                <a:sym typeface="Arial" charset="0"/>
              </a:rPr>
              <a:t>六、靜思書軒與其他書店的相同點 </a:t>
            </a:r>
          </a:p>
        </p:txBody>
      </p:sp>
      <p:sp>
        <p:nvSpPr>
          <p:cNvPr id="33794" name="文字方塊 1"/>
          <p:cNvSpPr txBox="1">
            <a:spLocks noChangeArrowheads="1"/>
          </p:cNvSpPr>
          <p:nvPr/>
        </p:nvSpPr>
        <p:spPr bwMode="auto">
          <a:xfrm>
            <a:off x="1476375" y="2066925"/>
            <a:ext cx="6048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buFontTx/>
              <a:buAutoNum type="arabicPeriod"/>
            </a:pPr>
            <a:r>
              <a:rPr lang="zh-TW" altLang="en-US" sz="4000"/>
              <a:t>商品種類皆有書籍文具</a:t>
            </a:r>
            <a:endParaRPr lang="en-US" altLang="zh-TW" sz="4000"/>
          </a:p>
        </p:txBody>
      </p:sp>
      <p:pic>
        <p:nvPicPr>
          <p:cNvPr id="33795" name="Picture 4" descr="http://www.jingsi.com.tw/images/2012/08/PROD20120831102356.jpg"/>
          <p:cNvPicPr>
            <a:picLocks noChangeAspect="1" noChangeArrowheads="1"/>
          </p:cNvPicPr>
          <p:nvPr/>
        </p:nvPicPr>
        <p:blipFill>
          <a:blip r:embed="rId3"/>
          <a:srcRect l="17039" t="12054" r="19432"/>
          <a:stretch>
            <a:fillRect/>
          </a:stretch>
        </p:blipFill>
        <p:spPr bwMode="auto">
          <a:xfrm>
            <a:off x="2479675" y="3013075"/>
            <a:ext cx="1662113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 descr="http://www.jingsi.com.tw/images/2014/07/PROD201407290841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013075"/>
            <a:ext cx="2011362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0" descr="http://www.jingsi.com.tw/images/2014/05/PROD201405051606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1788" y="3013075"/>
            <a:ext cx="2132012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2" descr="http://www.jingsi.com.tw/images/2009/10/PROD20091001154511.JPG"/>
          <p:cNvPicPr>
            <a:picLocks noChangeAspect="1" noChangeArrowheads="1"/>
          </p:cNvPicPr>
          <p:nvPr/>
        </p:nvPicPr>
        <p:blipFill>
          <a:blip r:embed="rId6"/>
          <a:srcRect l="7819" r="8508"/>
          <a:stretch>
            <a:fillRect/>
          </a:stretch>
        </p:blipFill>
        <p:spPr bwMode="auto">
          <a:xfrm>
            <a:off x="6273800" y="3013075"/>
            <a:ext cx="28702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文字方塊 1"/>
          <p:cNvSpPr txBox="1">
            <a:spLocks noChangeArrowheads="1"/>
          </p:cNvSpPr>
          <p:nvPr/>
        </p:nvSpPr>
        <p:spPr bwMode="auto">
          <a:xfrm>
            <a:off x="1908175" y="987425"/>
            <a:ext cx="6048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4000"/>
              <a:t>2. </a:t>
            </a:r>
            <a:r>
              <a:rPr lang="zh-TW" altLang="en-US" sz="4000"/>
              <a:t>有設置閱讀角空間</a:t>
            </a:r>
          </a:p>
        </p:txBody>
      </p:sp>
      <p:pic>
        <p:nvPicPr>
          <p:cNvPr id="35842" name="Picture 2" descr="https://i.ytimg.com/vi/sbytYe7R7xg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95450"/>
            <a:ext cx="91440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Shape 136"/>
          <p:cNvSpPr txBox="1">
            <a:spLocks noGrp="1"/>
          </p:cNvSpPr>
          <p:nvPr>
            <p:ph type="title"/>
          </p:nvPr>
        </p:nvSpPr>
        <p:spPr>
          <a:xfrm>
            <a:off x="1006475" y="0"/>
            <a:ext cx="8137525" cy="936625"/>
          </a:xfrm>
          <a:solidFill>
            <a:srgbClr val="00B0F0"/>
          </a:solidFill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4000" smtClean="0">
                <a:solidFill>
                  <a:srgbClr val="FFFF00"/>
                </a:solidFill>
                <a:latin typeface="Arial" charset="0"/>
                <a:cs typeface="Arial" charset="0"/>
                <a:sym typeface="Arial" charset="0"/>
              </a:rPr>
              <a:t>六、靜思書軒與其他書店的相同點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339975" y="555625"/>
            <a:ext cx="5616575" cy="990600"/>
          </a:xfrm>
          <a:solidFill>
            <a:srgbClr val="00B0F0"/>
          </a:solidFill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4000" smtClean="0">
                <a:solidFill>
                  <a:srgbClr val="FFFF00"/>
                </a:solidFill>
                <a:latin typeface="Arial" charset="0"/>
                <a:cs typeface="Arial" charset="0"/>
                <a:sym typeface="Arial" charset="0"/>
              </a:rPr>
              <a:t>七、靜思書軒發揮良能 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54050" y="1563688"/>
            <a:ext cx="4692650" cy="3068637"/>
          </a:xfrm>
        </p:spPr>
        <p:txBody>
          <a:bodyPr/>
          <a:lstStyle/>
          <a:p>
            <a:pPr indent="-4445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en-US" altLang="zh-TW" sz="4000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(</a:t>
            </a:r>
            <a:r>
              <a:rPr lang="en-US" sz="4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一</a:t>
            </a:r>
            <a:r>
              <a:rPr lang="en-US" altLang="zh-TW" sz="4000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)</a:t>
            </a:r>
            <a:r>
              <a:rPr lang="en-US" sz="4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歲末祝福</a:t>
            </a:r>
            <a:r>
              <a:rPr lang="en-US" sz="400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福慧紅包</a:t>
            </a:r>
            <a:r>
              <a:rPr lang="en-US" sz="4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，裡面的錢就是從</a:t>
            </a:r>
            <a:r>
              <a:rPr lang="en-US" sz="400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花蓮慈濟靜思書軒</a:t>
            </a:r>
            <a:r>
              <a:rPr lang="zh-TW" altLang="en-US" sz="4000" smtClean="0">
                <a:solidFill>
                  <a:srgbClr val="FF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師公著作版稅</a:t>
            </a:r>
            <a:r>
              <a:rPr lang="en-US" sz="400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來的。</a:t>
            </a:r>
          </a:p>
          <a:p>
            <a:pPr indent="-4445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zh-TW" sz="3200" smtClean="0">
              <a:solidFill>
                <a:srgbClr val="000000"/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  <a:p>
            <a:pPr indent="-4445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zh-TW" altLang="zh-TW" sz="32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37891" name="Picture 2" descr="http://www.tzuchi.org.tw/images/stories/missions/education2/2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289175"/>
            <a:ext cx="3662362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.imgur.com/enPbOu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17588"/>
            <a:ext cx="4572000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0" y="1131888"/>
            <a:ext cx="4662488" cy="4011612"/>
          </a:xfrm>
          <a:solidFill>
            <a:schemeClr val="bg1"/>
          </a:solidFill>
        </p:spPr>
        <p:txBody>
          <a:bodyPr/>
          <a:lstStyle/>
          <a:p>
            <a:pPr indent="-4445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en-US" altLang="zh-TW" sz="4000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(</a:t>
            </a:r>
            <a:r>
              <a:rPr lang="en-US" sz="4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二</a:t>
            </a:r>
            <a:r>
              <a:rPr lang="en-US" altLang="zh-TW" sz="4000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)</a:t>
            </a:r>
            <a:r>
              <a:rPr lang="en-US" sz="4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靜思書軒裡面的商品不僅能</a:t>
            </a:r>
            <a:r>
              <a:rPr lang="en-US" sz="400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幫助災民</a:t>
            </a:r>
            <a:r>
              <a:rPr lang="en-US" sz="4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， 還可以將</a:t>
            </a:r>
            <a:r>
              <a:rPr lang="en-US" sz="400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販賣到的金額</a:t>
            </a:r>
            <a:r>
              <a:rPr lang="en-US" sz="4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去買一些生活用品給一些沒家可歸的</a:t>
            </a:r>
            <a:r>
              <a:rPr lang="en-US" sz="400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難民使用</a:t>
            </a:r>
            <a:r>
              <a:rPr lang="en-US" sz="4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。</a:t>
            </a:r>
          </a:p>
        </p:txBody>
      </p:sp>
      <p:sp>
        <p:nvSpPr>
          <p:cNvPr id="5" name="Shape 143"/>
          <p:cNvSpPr txBox="1">
            <a:spLocks/>
          </p:cNvSpPr>
          <p:nvPr/>
        </p:nvSpPr>
        <p:spPr bwMode="auto">
          <a:xfrm>
            <a:off x="0" y="0"/>
            <a:ext cx="5616575" cy="113188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4000">
                <a:solidFill>
                  <a:srgbClr val="FFFF00"/>
                </a:solidFill>
              </a:rPr>
              <a:t>七、靜思書軒發揮良能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http://www.us.tzuchi.org/us/images/stories/tzuchi/jingsi/soap/soap-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543050"/>
            <a:ext cx="70929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150" y="1635125"/>
            <a:ext cx="4476750" cy="2613025"/>
          </a:xfrm>
          <a:solidFill>
            <a:schemeClr val="bg1">
              <a:alpha val="41960"/>
            </a:schemeClr>
          </a:solidFill>
        </p:spPr>
        <p:txBody>
          <a:bodyPr/>
          <a:lstStyle/>
          <a:p>
            <a:pPr indent="-4445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en-US" altLang="zh-TW" sz="3000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(</a:t>
            </a:r>
            <a:r>
              <a:rPr lang="en-US" sz="3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三</a:t>
            </a:r>
            <a:r>
              <a:rPr lang="en-US" altLang="zh-TW" sz="3000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)</a:t>
            </a:r>
            <a:r>
              <a:rPr lang="en-US" sz="3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產品</a:t>
            </a:r>
            <a:r>
              <a:rPr lang="en-US" altLang="zh-TW" sz="3000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:</a:t>
            </a:r>
          </a:p>
          <a:p>
            <a:pPr indent="-4445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en-US" altLang="zh-TW" sz="3000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(1)</a:t>
            </a:r>
            <a:r>
              <a:rPr lang="en-US" sz="3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手工皂</a:t>
            </a:r>
            <a:r>
              <a:rPr lang="en-US" altLang="zh-TW" sz="3000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(</a:t>
            </a:r>
            <a:r>
              <a:rPr lang="en-US" sz="3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環保無害</a:t>
            </a:r>
            <a:r>
              <a:rPr lang="en-US" altLang="zh-TW" sz="3000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) </a:t>
            </a:r>
          </a:p>
          <a:p>
            <a:pPr indent="-4445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en-US" altLang="zh-TW" sz="3000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(2)</a:t>
            </a:r>
            <a:r>
              <a:rPr lang="en-US" sz="3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環保餐具</a:t>
            </a:r>
            <a:r>
              <a:rPr lang="en-US" altLang="zh-TW" sz="3000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(</a:t>
            </a:r>
            <a:r>
              <a:rPr lang="en-US" sz="3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無毒</a:t>
            </a:r>
            <a:r>
              <a:rPr lang="en-US" altLang="zh-TW" sz="3000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) </a:t>
            </a:r>
          </a:p>
          <a:p>
            <a:pPr indent="-4445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en-US" altLang="zh-TW" sz="3000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(3)</a:t>
            </a:r>
            <a:r>
              <a:rPr lang="en-US" sz="3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環保背包、提袋</a:t>
            </a:r>
            <a:r>
              <a:rPr lang="en-US" altLang="zh-TW" sz="3000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(</a:t>
            </a:r>
            <a:r>
              <a:rPr lang="en-US" sz="3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實用</a:t>
            </a:r>
            <a:r>
              <a:rPr lang="en-US" altLang="zh-TW" sz="3000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) </a:t>
            </a:r>
          </a:p>
          <a:p>
            <a:pPr indent="-4445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en-US" altLang="zh-TW" sz="3000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(4)</a:t>
            </a:r>
            <a:r>
              <a:rPr lang="en-US" sz="3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書籍</a:t>
            </a:r>
            <a:r>
              <a:rPr lang="en-US" altLang="zh-TW" sz="3000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(</a:t>
            </a:r>
            <a:r>
              <a:rPr lang="en-US" sz="3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具有知識性</a:t>
            </a:r>
            <a:r>
              <a:rPr lang="en-US" altLang="zh-TW" sz="3000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) </a:t>
            </a:r>
          </a:p>
          <a:p>
            <a:pPr indent="-4445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en-US" altLang="zh-TW" sz="3000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(5)CD(</a:t>
            </a:r>
            <a:r>
              <a:rPr lang="en-US" sz="3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好聽的歌曲</a:t>
            </a:r>
            <a:r>
              <a:rPr lang="en-US" altLang="zh-TW" sz="3000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)</a:t>
            </a:r>
          </a:p>
          <a:p>
            <a:pPr indent="-4445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zh-TW" altLang="zh-TW" sz="24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-4445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zh-TW" altLang="zh-TW" smtClean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Shape 143"/>
          <p:cNvSpPr txBox="1">
            <a:spLocks/>
          </p:cNvSpPr>
          <p:nvPr/>
        </p:nvSpPr>
        <p:spPr bwMode="auto">
          <a:xfrm>
            <a:off x="1979613" y="411163"/>
            <a:ext cx="5616575" cy="113188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4000">
                <a:solidFill>
                  <a:srgbClr val="FFFF00"/>
                </a:solidFill>
              </a:rPr>
              <a:t>七、靜思書軒發揮良能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23850" y="1635125"/>
            <a:ext cx="3179763" cy="1389063"/>
          </a:xfrm>
        </p:spPr>
        <p:txBody>
          <a:bodyPr/>
          <a:lstStyle/>
          <a:p>
            <a:pPr indent="-4445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en-US" altLang="zh-TW" sz="4000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1</a:t>
            </a:r>
            <a:r>
              <a:rPr lang="en-US" sz="4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、環保產品</a:t>
            </a:r>
          </a:p>
          <a:p>
            <a:pPr indent="-4445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en-US" altLang="zh-TW" sz="4000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2</a:t>
            </a:r>
            <a:r>
              <a:rPr lang="en-US" sz="4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、法音書籍</a:t>
            </a:r>
          </a:p>
        </p:txBody>
      </p:sp>
      <p:sp>
        <p:nvSpPr>
          <p:cNvPr id="4" name="Shape 143"/>
          <p:cNvSpPr txBox="1">
            <a:spLocks/>
          </p:cNvSpPr>
          <p:nvPr/>
        </p:nvSpPr>
        <p:spPr bwMode="auto">
          <a:xfrm>
            <a:off x="1835150" y="268288"/>
            <a:ext cx="6481763" cy="11303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zh-TW" altLang="en-US" sz="4000">
                <a:solidFill>
                  <a:srgbClr val="FFFF00"/>
                </a:solidFill>
              </a:rPr>
              <a:t>八</a:t>
            </a:r>
            <a:r>
              <a:rPr lang="en-US" sz="4000">
                <a:solidFill>
                  <a:srgbClr val="FFFF00"/>
                </a:solidFill>
              </a:rPr>
              <a:t>、靜思書軒</a:t>
            </a:r>
            <a:r>
              <a:rPr lang="zh-TW" altLang="en-US" sz="4000">
                <a:solidFill>
                  <a:srgbClr val="FFFF00"/>
                </a:solidFill>
              </a:rPr>
              <a:t>提供的服務</a:t>
            </a:r>
            <a:r>
              <a:rPr lang="en-US" sz="400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44035" name="Picture 2" descr="http://www.jingsi.com.tw/images/2012/05/PROD20120503162920.jpg"/>
          <p:cNvPicPr>
            <a:picLocks noChangeAspect="1" noChangeArrowheads="1"/>
          </p:cNvPicPr>
          <p:nvPr/>
        </p:nvPicPr>
        <p:blipFill>
          <a:blip r:embed="rId3"/>
          <a:srcRect l="23917" r="18372" b="5302"/>
          <a:stretch>
            <a:fillRect/>
          </a:stretch>
        </p:blipFill>
        <p:spPr bwMode="auto">
          <a:xfrm>
            <a:off x="3636963" y="1398588"/>
            <a:ext cx="1978025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http://www.jingsi.com.tw/images/2015/12/PROD201512211737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1398588"/>
            <a:ext cx="3563937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hape 167"/>
          <p:cNvSpPr txBox="1">
            <a:spLocks noGrp="1"/>
          </p:cNvSpPr>
          <p:nvPr>
            <p:ph type="title"/>
          </p:nvPr>
        </p:nvSpPr>
        <p:spPr>
          <a:xfrm>
            <a:off x="323850" y="700088"/>
            <a:ext cx="8520113" cy="5715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3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　　　　　　　　        </a:t>
            </a:r>
            <a:r>
              <a:rPr lang="en-US" sz="3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結論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971550" y="1276350"/>
            <a:ext cx="6996113" cy="2282825"/>
          </a:xfrm>
        </p:spPr>
        <p:txBody>
          <a:bodyPr/>
          <a:lstStyle/>
          <a:p>
            <a:pPr indent="-4445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en-US" sz="3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一、有些人對於靜思書軒裡面提供的讀者服務，還不是很了解，所以我們希望透過報告、介紹書軒的方式，讓大家了解靜思書軒</a:t>
            </a:r>
            <a:r>
              <a:rPr lang="en-US" sz="300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發揮良能</a:t>
            </a:r>
            <a:r>
              <a:rPr lang="en-US" sz="3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，以及書軒的</a:t>
            </a:r>
            <a:r>
              <a:rPr lang="en-US" sz="300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服務</a:t>
            </a:r>
            <a:r>
              <a:rPr lang="en-US" sz="3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， 書軒為社區民眾的好鄰居，所以希望</a:t>
            </a:r>
            <a:r>
              <a:rPr lang="en-US" sz="300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大家</a:t>
            </a:r>
            <a:r>
              <a:rPr lang="en-US" sz="3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可以多了解。</a:t>
            </a:r>
          </a:p>
          <a:p>
            <a:pPr indent="-4445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en-US" sz="3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150" y="490538"/>
            <a:ext cx="8521700" cy="5715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en-US" altLang="zh-TW" sz="3000" smtClean="0">
                <a:solidFill>
                  <a:srgbClr val="000000"/>
                </a:solidFill>
                <a:latin typeface="Calibri" pitchFamily="34" charset="0"/>
                <a:ea typeface="新細明體" charset="-120"/>
                <a:cs typeface="Calibri" pitchFamily="34" charset="0"/>
                <a:sym typeface="Calibri" pitchFamily="34" charset="0"/>
              </a:rPr>
              <a:t>                                           </a:t>
            </a:r>
            <a:r>
              <a:rPr lang="en-US" sz="3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結論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971550" y="1492250"/>
            <a:ext cx="6985000" cy="3076575"/>
          </a:xfrm>
        </p:spPr>
        <p:txBody>
          <a:bodyPr/>
          <a:lstStyle/>
          <a:p>
            <a:pPr indent="-4445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en-US" sz="3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二、書軒的</a:t>
            </a:r>
            <a:r>
              <a:rPr lang="en-US" sz="300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閱讀角落</a:t>
            </a:r>
            <a:r>
              <a:rPr lang="en-US" sz="3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，與一般書店、一般圖書館是不同的，不僅</a:t>
            </a:r>
            <a:r>
              <a:rPr lang="en-US" altLang="zh-TW" sz="3000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自己發揮良能</a:t>
            </a:r>
            <a:r>
              <a:rPr lang="zh-TW" altLang="en-US" sz="3000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、</a:t>
            </a:r>
            <a:r>
              <a:rPr lang="en-US" sz="3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可以品嚐一杯喜愛的飲品，沉浸在書香世界裡，還有舉辦心靈講座的活動，讓民眾更加了解書軒的</a:t>
            </a:r>
            <a:r>
              <a:rPr lang="en-US" sz="300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各式各樣書籍與商品。</a:t>
            </a:r>
          </a:p>
          <a:p>
            <a:pPr indent="-4445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zh-TW" altLang="zh-TW" sz="3000" smtClean="0">
              <a:solidFill>
                <a:srgbClr val="FF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hape 179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en-US" altLang="zh-TW" sz="3000" smtClean="0">
                <a:solidFill>
                  <a:srgbClr val="000000"/>
                </a:solidFill>
                <a:latin typeface="Calibri" pitchFamily="34" charset="0"/>
                <a:ea typeface="新細明體" charset="-120"/>
                <a:cs typeface="Calibri" pitchFamily="34" charset="0"/>
                <a:sym typeface="Calibri" pitchFamily="34" charset="0"/>
              </a:rPr>
              <a:t>                                            </a:t>
            </a:r>
            <a:r>
              <a:rPr lang="en-US" sz="30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結論</a:t>
            </a:r>
          </a:p>
        </p:txBody>
      </p:sp>
      <p:sp>
        <p:nvSpPr>
          <p:cNvPr id="50178" name="Shape 180"/>
          <p:cNvSpPr txBox="1">
            <a:spLocks noGrp="1"/>
          </p:cNvSpPr>
          <p:nvPr>
            <p:ph type="body" idx="1"/>
          </p:nvPr>
        </p:nvSpPr>
        <p:spPr>
          <a:xfrm>
            <a:off x="827088" y="987425"/>
            <a:ext cx="3816350" cy="4032250"/>
          </a:xfrm>
        </p:spPr>
        <p:txBody>
          <a:bodyPr/>
          <a:lstStyle/>
          <a:p>
            <a:pPr indent="-4445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en-US" altLang="zh-TW" sz="3600" smtClean="0">
                <a:solidFill>
                  <a:srgbClr val="000000"/>
                </a:solidFill>
                <a:latin typeface="Calibri" pitchFamily="34" charset="0"/>
                <a:ea typeface="新細明體" charset="-120"/>
                <a:cs typeface="Calibri" pitchFamily="34" charset="0"/>
                <a:sym typeface="Calibri" pitchFamily="34" charset="0"/>
              </a:rPr>
              <a:t> </a:t>
            </a:r>
            <a:r>
              <a:rPr lang="en-US" sz="32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三、</a:t>
            </a:r>
            <a:r>
              <a:rPr lang="en-US" sz="320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小志工</a:t>
            </a:r>
            <a:r>
              <a:rPr lang="en-US" sz="32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菩薩們可以在書軒裡學習生活禮儀，與客人的應對進退，提供客人友善的</a:t>
            </a:r>
            <a:r>
              <a:rPr lang="en-US" sz="320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服務</a:t>
            </a:r>
            <a:r>
              <a:rPr lang="en-US" sz="32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，</a:t>
            </a:r>
            <a:r>
              <a:rPr lang="en-US" sz="320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生活禮儀</a:t>
            </a:r>
            <a:r>
              <a:rPr lang="en-US" sz="32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從小紮根，是別的書店沒有的小志工喔！</a:t>
            </a:r>
          </a:p>
          <a:p>
            <a:pPr indent="-4445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zh-TW" altLang="zh-TW" sz="2400" smtClean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50179" name="Picture 2" descr="http://bookzone.cwgv.com.tw/public/upload/pic/2015-08-06-1438842210.jpg"/>
          <p:cNvPicPr>
            <a:picLocks noChangeAspect="1" noChangeArrowheads="1"/>
          </p:cNvPicPr>
          <p:nvPr/>
        </p:nvPicPr>
        <p:blipFill>
          <a:blip r:embed="rId3"/>
          <a:srcRect b="23039"/>
          <a:stretch>
            <a:fillRect/>
          </a:stretch>
        </p:blipFill>
        <p:spPr bwMode="auto">
          <a:xfrm>
            <a:off x="4510088" y="1058863"/>
            <a:ext cx="4659312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altLang="zh-TW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                   </a:t>
            </a:r>
            <a:br>
              <a:rPr lang="en-US" altLang="zh-TW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</a:br>
            <a:r>
              <a:rPr lang="en-US" altLang="zh-TW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/>
            </a:r>
            <a:br>
              <a:rPr lang="en-US" altLang="zh-TW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</a:br>
            <a:r>
              <a:rPr lang="en-US" altLang="zh-TW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/>
            </a:r>
            <a:br>
              <a:rPr lang="en-US" altLang="zh-TW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</a:br>
            <a:r>
              <a:rPr lang="en-US" altLang="zh-TW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        ~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謝謝大家</a:t>
            </a:r>
            <a:r>
              <a:rPr lang="en-US" altLang="zh-TW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~                                         </a:t>
            </a:r>
          </a:p>
        </p:txBody>
      </p:sp>
      <p:sp>
        <p:nvSpPr>
          <p:cNvPr id="52226" name="Shape 186"/>
          <p:cNvSpPr txBox="1"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ct val="25000"/>
              <a:buFontTx/>
              <a:buNone/>
            </a:pPr>
            <a:endParaRPr lang="zh-TW" altLang="zh-TW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95"/>
          <p:cNvSpPr txBox="1">
            <a:spLocks noGrp="1"/>
          </p:cNvSpPr>
          <p:nvPr>
            <p:ph type="title"/>
          </p:nvPr>
        </p:nvSpPr>
        <p:spPr>
          <a:xfrm>
            <a:off x="2627313" y="1347788"/>
            <a:ext cx="3343275" cy="715962"/>
          </a:xfrm>
          <a:solidFill>
            <a:srgbClr val="00B0F0"/>
          </a:solidFill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4000" smtClean="0">
                <a:solidFill>
                  <a:srgbClr val="FFFF00"/>
                </a:solidFill>
                <a:latin typeface="Arial" charset="0"/>
                <a:cs typeface="Arial" charset="0"/>
                <a:sym typeface="Arial" charset="0"/>
              </a:rPr>
              <a:t>一、研究動機</a:t>
            </a:r>
          </a:p>
        </p:txBody>
      </p:sp>
      <p:sp>
        <p:nvSpPr>
          <p:cNvPr id="97" name="Shape 97"/>
          <p:cNvSpPr>
            <a:spLocks noChangeArrowheads="1"/>
          </p:cNvSpPr>
          <p:nvPr/>
        </p:nvSpPr>
        <p:spPr bwMode="auto">
          <a:xfrm>
            <a:off x="971550" y="2325688"/>
            <a:ext cx="2058988" cy="1306512"/>
          </a:xfrm>
          <a:prstGeom prst="roundRect">
            <a:avLst>
              <a:gd name="adj" fmla="val 16667"/>
            </a:avLst>
          </a:prstGeom>
          <a:solidFill>
            <a:srgbClr val="FFD966">
              <a:alpha val="58038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zh-TW" sz="2400"/>
              <a:t> </a:t>
            </a:r>
            <a:r>
              <a:rPr lang="en-US" sz="3000"/>
              <a:t>一般書局</a:t>
            </a:r>
          </a:p>
        </p:txBody>
      </p:sp>
      <p:sp>
        <p:nvSpPr>
          <p:cNvPr id="98" name="Shape 98"/>
          <p:cNvSpPr>
            <a:spLocks noChangeArrowheads="1"/>
          </p:cNvSpPr>
          <p:nvPr/>
        </p:nvSpPr>
        <p:spPr bwMode="auto">
          <a:xfrm>
            <a:off x="5749925" y="2287588"/>
            <a:ext cx="2114550" cy="1344612"/>
          </a:xfrm>
          <a:prstGeom prst="roundRect">
            <a:avLst>
              <a:gd name="adj" fmla="val 16667"/>
            </a:avLst>
          </a:prstGeom>
          <a:solidFill>
            <a:srgbClr val="FF66FF">
              <a:alpha val="65881"/>
            </a:srgb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zh-TW" sz="3000"/>
              <a:t> </a:t>
            </a:r>
            <a:r>
              <a:rPr lang="en-US" sz="3000"/>
              <a:t>靜思書軒</a:t>
            </a:r>
          </a:p>
        </p:txBody>
      </p:sp>
      <p:sp>
        <p:nvSpPr>
          <p:cNvPr id="99" name="Shape 99"/>
          <p:cNvSpPr>
            <a:spLocks noChangeArrowheads="1"/>
          </p:cNvSpPr>
          <p:nvPr/>
        </p:nvSpPr>
        <p:spPr bwMode="auto">
          <a:xfrm>
            <a:off x="3030538" y="2325688"/>
            <a:ext cx="2690812" cy="1344612"/>
          </a:xfrm>
          <a:prstGeom prst="leftRightArrow">
            <a:avLst>
              <a:gd name="adj1" fmla="val 50000"/>
              <a:gd name="adj2" fmla="val 50011"/>
            </a:avLst>
          </a:prstGeom>
          <a:solidFill>
            <a:srgbClr val="33CC33">
              <a:alpha val="93724"/>
            </a:srgb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2400" b="1">
                <a:solidFill>
                  <a:schemeClr val="tx1"/>
                </a:solidFill>
              </a:rPr>
              <a:t>不同、相同點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104"/>
          <p:cNvSpPr txBox="1">
            <a:spLocks noGrp="1"/>
          </p:cNvSpPr>
          <p:nvPr>
            <p:ph type="title"/>
          </p:nvPr>
        </p:nvSpPr>
        <p:spPr>
          <a:xfrm>
            <a:off x="1835150" y="1347788"/>
            <a:ext cx="3529013" cy="792162"/>
          </a:xfrm>
          <a:solidFill>
            <a:srgbClr val="00B0F0"/>
          </a:solidFill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4000" smtClean="0">
                <a:solidFill>
                  <a:srgbClr val="FFFF00"/>
                </a:solidFill>
                <a:latin typeface="Arial" charset="0"/>
                <a:cs typeface="Arial" charset="0"/>
                <a:sym typeface="Arial" charset="0"/>
              </a:rPr>
              <a:t>二、研究目的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07950" y="2427288"/>
            <a:ext cx="7488238" cy="2016125"/>
          </a:xfrm>
          <a:solidFill>
            <a:schemeClr val="bg1">
              <a:alpha val="53000"/>
            </a:schemeClr>
          </a:solidFill>
        </p:spPr>
        <p:txBody>
          <a:bodyPr>
            <a:noAutofit/>
          </a:bodyPr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en-US" altLang="zh-TW" sz="3500" smtClean="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1.</a:t>
            </a:r>
            <a:r>
              <a:rPr lang="en-US" sz="35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讓大家</a:t>
            </a:r>
            <a:r>
              <a:rPr lang="zh-TW" altLang="en-US" sz="3500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多了解</a:t>
            </a:r>
            <a:r>
              <a:rPr lang="en-US" sz="350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靜思書軒</a:t>
            </a:r>
            <a:endParaRPr lang="en-US" sz="35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en-US" altLang="zh-TW" sz="3500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2.</a:t>
            </a:r>
            <a:r>
              <a:rPr lang="zh-TW" altLang="en-US" sz="3500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了解</a:t>
            </a:r>
            <a:r>
              <a:rPr lang="en-US" sz="35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香積麵和香積飯的</a:t>
            </a:r>
            <a:r>
              <a:rPr lang="en-US" sz="350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意義</a:t>
            </a:r>
            <a:r>
              <a:rPr lang="en-US" sz="35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是</a:t>
            </a:r>
            <a:r>
              <a:rPr lang="zh-TW" altLang="en-US" sz="3500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什</a:t>
            </a:r>
            <a:r>
              <a:rPr lang="en-US" sz="35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麼</a:t>
            </a:r>
            <a:r>
              <a:rPr lang="en-US" altLang="zh-TW" sz="3500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?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en-US" altLang="zh-TW" sz="3500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3. </a:t>
            </a:r>
            <a:r>
              <a:rPr lang="en-US" sz="35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靜思書軒</a:t>
            </a:r>
            <a:r>
              <a:rPr lang="zh-TW" altLang="en-US" sz="3500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有什麼</a:t>
            </a:r>
            <a:r>
              <a:rPr lang="en-US" sz="3500" smtClean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良能</a:t>
            </a:r>
            <a:r>
              <a:rPr lang="en-US" sz="35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呢</a:t>
            </a:r>
            <a:r>
              <a:rPr lang="en-US" altLang="zh-TW" sz="3500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?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zh-TW" altLang="zh-TW" sz="24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026" name="Picture 2" descr="http://matchbin-assets.s3.amazonaws.com/public/sites/358/assets/132107080031032011111212040415_108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0"/>
            <a:ext cx="3492500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11"/>
          <p:cNvSpPr txBox="1">
            <a:spLocks noGrp="1"/>
          </p:cNvSpPr>
          <p:nvPr>
            <p:ph type="title"/>
          </p:nvPr>
        </p:nvSpPr>
        <p:spPr>
          <a:xfrm>
            <a:off x="2016125" y="411163"/>
            <a:ext cx="5111750" cy="835025"/>
          </a:xfrm>
          <a:solidFill>
            <a:srgbClr val="00B0F0"/>
          </a:solidFill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4000" smtClean="0">
                <a:solidFill>
                  <a:srgbClr val="FFFF00"/>
                </a:solidFill>
                <a:latin typeface="Arial" charset="0"/>
                <a:cs typeface="Arial" charset="0"/>
                <a:sym typeface="Arial" charset="0"/>
              </a:rPr>
              <a:t>三、靜思書軒的由來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619250" y="1276350"/>
            <a:ext cx="5905500" cy="1295400"/>
          </a:xfrm>
        </p:spPr>
        <p:txBody>
          <a:bodyPr/>
          <a:lstStyle/>
          <a:p>
            <a:pPr indent="-4445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en-US" altLang="zh-TW" sz="4000" smtClean="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1.</a:t>
            </a:r>
            <a:r>
              <a:rPr lang="zh-TW" altLang="en-US" sz="4000" smtClean="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師公的願</a:t>
            </a:r>
            <a:r>
              <a:rPr lang="en-US" altLang="zh-TW" sz="4000" smtClean="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--</a:t>
            </a:r>
            <a:r>
              <a:rPr lang="zh-TW" altLang="en-US" sz="4000" smtClean="0">
                <a:solidFill>
                  <a:schemeClr val="tx1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淨化人心</a:t>
            </a:r>
            <a:endParaRPr lang="en-US" altLang="zh-TW" sz="4000" smtClean="0">
              <a:solidFill>
                <a:srgbClr val="000000"/>
              </a:solidFill>
              <a:latin typeface="Arial" charset="0"/>
              <a:ea typeface="新細明體" charset="-120"/>
              <a:cs typeface="Arial" charset="0"/>
              <a:sym typeface="Arial" charset="0"/>
            </a:endParaRPr>
          </a:p>
          <a:p>
            <a:pPr indent="-4445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en-US" altLang="zh-TW" sz="4000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2.</a:t>
            </a:r>
            <a:r>
              <a:rPr lang="zh-TW" altLang="en-US" sz="4000" smtClean="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rPr>
              <a:t>推廣環保商店</a:t>
            </a:r>
            <a:endParaRPr lang="zh-TW" sz="4000" smtClean="0">
              <a:solidFill>
                <a:srgbClr val="000000"/>
              </a:solidFill>
              <a:latin typeface="Calibri" pitchFamily="34" charset="0"/>
              <a:ea typeface="新細明體" charset="-120"/>
              <a:cs typeface="Calibri" pitchFamily="34" charset="0"/>
              <a:sym typeface="Calibri" pitchFamily="34" charset="0"/>
            </a:endParaRPr>
          </a:p>
          <a:p>
            <a:pPr indent="-4445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zh-TW" altLang="zh-TW" smtClean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2050" name="Picture 2" descr="http://tw.tzuchi.org/images/stories/missions/environmental_protection/2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571750"/>
            <a:ext cx="47529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圖片 3"/>
          <p:cNvPicPr>
            <a:picLocks noChangeAspect="1" noChangeArrowheads="1"/>
          </p:cNvPicPr>
          <p:nvPr/>
        </p:nvPicPr>
        <p:blipFill>
          <a:blip r:embed="rId3"/>
          <a:srcRect r="147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Shape 120"/>
          <p:cNvSpPr txBox="1">
            <a:spLocks noGrp="1"/>
          </p:cNvSpPr>
          <p:nvPr>
            <p:ph type="title"/>
          </p:nvPr>
        </p:nvSpPr>
        <p:spPr>
          <a:xfrm>
            <a:off x="323850" y="1998663"/>
            <a:ext cx="2447925" cy="573087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四、架構圖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0" y="6350"/>
            <a:ext cx="9144000" cy="954088"/>
          </a:xfrm>
          <a:solidFill>
            <a:srgbClr val="00B0F0"/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4000" smtClean="0">
                <a:solidFill>
                  <a:srgbClr val="FFFF00"/>
                </a:solidFill>
                <a:latin typeface="Arial" charset="0"/>
                <a:cs typeface="Arial" charset="0"/>
                <a:sym typeface="Arial" charset="0"/>
              </a:rPr>
              <a:t>五、靜思書軒與其他書店的差別 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1211263" y="6899275"/>
            <a:ext cx="1498600" cy="8985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zh-TW" altLang="zh-TW" sz="18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aphicFrame>
        <p:nvGraphicFramePr>
          <p:cNvPr id="128" name="Shape 128"/>
          <p:cNvGraphicFramePr>
            <a:graphicFrameLocks noGrp="1"/>
          </p:cNvGraphicFramePr>
          <p:nvPr/>
        </p:nvGraphicFramePr>
        <p:xfrm>
          <a:off x="0" y="960438"/>
          <a:ext cx="4625975" cy="4183062"/>
        </p:xfrm>
        <a:graphic>
          <a:graphicData uri="http://schemas.openxmlformats.org/drawingml/2006/table">
            <a:tbl>
              <a:tblPr/>
              <a:tblGrid>
                <a:gridCol w="4625975"/>
              </a:tblGrid>
              <a:tr h="418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sz="3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靜思書軒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有飲料可以點購</a:t>
                      </a:r>
                    </a:p>
                  </a:txBody>
                  <a:tcPr marL="91425" marR="91425" marT="91425" marB="91425" anchor="ctr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</a:tr>
            </a:tbl>
          </a:graphicData>
        </a:graphic>
      </p:graphicFrame>
      <p:cxnSp>
        <p:nvCxnSpPr>
          <p:cNvPr id="25609" name="Shape 129"/>
          <p:cNvCxnSpPr>
            <a:cxnSpLocks noChangeShapeType="1"/>
          </p:cNvCxnSpPr>
          <p:nvPr/>
        </p:nvCxnSpPr>
        <p:spPr bwMode="auto">
          <a:xfrm rot="10800000" flipH="1">
            <a:off x="428625" y="842963"/>
            <a:ext cx="8455025" cy="23812"/>
          </a:xfrm>
          <a:prstGeom prst="straightConnector1">
            <a:avLst/>
          </a:prstGeom>
          <a:noFill/>
          <a:ln w="9525">
            <a:noFill/>
            <a:round/>
            <a:headEnd/>
            <a:tailEnd/>
          </a:ln>
        </p:spPr>
      </p:cxnSp>
      <p:pic>
        <p:nvPicPr>
          <p:cNvPr id="1026" name="Picture 2" descr="http://scontent.cdninstagram.com/t51.2885-15/s480x480/e35/c0.76.613.613/13740901_1749834385294902_896345577_n.jpg?ig_cache_key=MTMwNDM5MTA0NzE1NzUxOTM0Mw%3D%3D.2.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5975" y="960438"/>
            <a:ext cx="45180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107950" y="6350"/>
            <a:ext cx="9036050" cy="954088"/>
          </a:xfrm>
          <a:solidFill>
            <a:srgbClr val="00B0F0"/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4000" smtClean="0">
                <a:solidFill>
                  <a:srgbClr val="FFFF00"/>
                </a:solidFill>
                <a:latin typeface="Arial" charset="0"/>
                <a:cs typeface="Arial" charset="0"/>
                <a:sym typeface="Arial" charset="0"/>
              </a:rPr>
              <a:t>五、靜思書軒與其他書店的差別 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1211263" y="6899275"/>
            <a:ext cx="1498600" cy="8985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zh-TW" altLang="zh-TW" sz="18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aphicFrame>
        <p:nvGraphicFramePr>
          <p:cNvPr id="128" name="Shape 128"/>
          <p:cNvGraphicFramePr>
            <a:graphicFrameLocks noGrp="1"/>
          </p:cNvGraphicFramePr>
          <p:nvPr/>
        </p:nvGraphicFramePr>
        <p:xfrm>
          <a:off x="107950" y="960438"/>
          <a:ext cx="4518025" cy="4183062"/>
        </p:xfrm>
        <a:graphic>
          <a:graphicData uri="http://schemas.openxmlformats.org/drawingml/2006/table">
            <a:tbl>
              <a:tblPr/>
              <a:tblGrid>
                <a:gridCol w="4518025"/>
              </a:tblGrid>
              <a:tr h="418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sz="3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一般書店、商店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不開放帶飲品、食品到室內</a:t>
                      </a:r>
                    </a:p>
                  </a:txBody>
                  <a:tcPr marL="91425" marR="91425" marT="91425" marB="91425" anchor="ctr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98822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27657" name="Shape 129"/>
          <p:cNvCxnSpPr>
            <a:cxnSpLocks noChangeShapeType="1"/>
          </p:cNvCxnSpPr>
          <p:nvPr/>
        </p:nvCxnSpPr>
        <p:spPr bwMode="auto">
          <a:xfrm rot="10800000" flipH="1">
            <a:off x="428625" y="842963"/>
            <a:ext cx="8455025" cy="23812"/>
          </a:xfrm>
          <a:prstGeom prst="straightConnector1">
            <a:avLst/>
          </a:prstGeom>
          <a:noFill/>
          <a:ln w="9525">
            <a:noFill/>
            <a:round/>
            <a:headEnd/>
            <a:tailEnd/>
          </a:ln>
        </p:spPr>
      </p:cxnSp>
      <p:pic>
        <p:nvPicPr>
          <p:cNvPr id="1028" name="Picture 4" descr="http://www.nlpi.edu.tw/Files/img/beca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5975" y="960438"/>
            <a:ext cx="45180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0" y="6350"/>
            <a:ext cx="9144000" cy="1046163"/>
          </a:xfrm>
          <a:solidFill>
            <a:srgbClr val="00B0F0">
              <a:alpha val="90979"/>
            </a:srgbClr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4000" smtClean="0">
                <a:solidFill>
                  <a:srgbClr val="FFFF00"/>
                </a:solidFill>
                <a:latin typeface="Arial" charset="0"/>
                <a:cs typeface="Arial" charset="0"/>
                <a:sym typeface="Arial" charset="0"/>
              </a:rPr>
              <a:t>五、靜思書軒與其他書店的差別 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1211263" y="6899275"/>
            <a:ext cx="1498600" cy="8985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zh-TW" altLang="zh-TW" sz="18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aphicFrame>
        <p:nvGraphicFramePr>
          <p:cNvPr id="128" name="Shape 128"/>
          <p:cNvGraphicFramePr>
            <a:graphicFrameLocks noGrp="1"/>
          </p:cNvGraphicFramePr>
          <p:nvPr/>
        </p:nvGraphicFramePr>
        <p:xfrm>
          <a:off x="0" y="1052513"/>
          <a:ext cx="4572000" cy="4090987"/>
        </p:xfrm>
        <a:graphic>
          <a:graphicData uri="http://schemas.openxmlformats.org/drawingml/2006/table">
            <a:tbl>
              <a:tblPr/>
              <a:tblGrid>
                <a:gridCol w="4572000"/>
              </a:tblGrid>
              <a:tr h="409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sz="3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靜思書軒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zh-TW" altLang="en-US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  <a:sym typeface="Arial" charset="0"/>
                        </a:rPr>
                        <a:t>多次使用環保商品</a:t>
                      </a:r>
                      <a:endParaRPr kumimoji="0" lang="en-US" altLang="zh-TW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zh-TW" altLang="en-US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  <a:sym typeface="Arial" charset="0"/>
                        </a:rPr>
                        <a:t>寶特瓶環保</a:t>
                      </a:r>
                      <a:r>
                        <a:rPr kumimoji="0" lang="en-US" altLang="zh-TW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  <a:sym typeface="Arial" charset="0"/>
                        </a:rPr>
                        <a:t>L</a:t>
                      </a:r>
                      <a:r>
                        <a:rPr kumimoji="0" lang="zh-TW" altLang="en-US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  <a:sym typeface="Arial" charset="0"/>
                        </a:rPr>
                        <a:t>夾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anchor="ctr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</a:tr>
            </a:tbl>
          </a:graphicData>
        </a:graphic>
      </p:graphicFrame>
      <p:cxnSp>
        <p:nvCxnSpPr>
          <p:cNvPr id="29705" name="Shape 129"/>
          <p:cNvCxnSpPr>
            <a:cxnSpLocks noChangeShapeType="1"/>
          </p:cNvCxnSpPr>
          <p:nvPr/>
        </p:nvCxnSpPr>
        <p:spPr bwMode="auto">
          <a:xfrm rot="10800000" flipH="1">
            <a:off x="900113" y="2149475"/>
            <a:ext cx="8453437" cy="22225"/>
          </a:xfrm>
          <a:prstGeom prst="straightConnector1">
            <a:avLst/>
          </a:prstGeom>
          <a:noFill/>
          <a:ln w="9525">
            <a:noFill/>
            <a:round/>
            <a:headEnd/>
            <a:tailEnd/>
          </a:ln>
        </p:spPr>
      </p:cxnSp>
      <p:pic>
        <p:nvPicPr>
          <p:cNvPr id="2052" name="Picture 4" descr="https://2.bp.blogspot.com/-nct9VNoNxlA/V3SKbHPG0oI/AAAAAAAABzc/Sh548soGqZUwoTIw0P8tPERvkvIvVBp9wCLcB/s1600/20151217_%25E6%2595%2599%25E8%2582%25B2%25E5%25BF%2597%25E6%25A5%25AD%25E7%2593%25B6%25E8%2593%258B%25E6%2596%2587%25E5%2585%25B7%25E5%25AE%25A2%25E8%25A3%25BD%25E5%258C%2596_%25E5%25A4%25A7%25E6%2584%259B%25E6%2584%259F%25E6%2581%25A9%25E7%25A7%2591%25E6%258A%2580%25E6%258F%2590%25E4%25BE%259B_IMG_0802.JPG"/>
          <p:cNvPicPr>
            <a:picLocks noChangeAspect="1" noChangeArrowheads="1"/>
          </p:cNvPicPr>
          <p:nvPr/>
        </p:nvPicPr>
        <p:blipFill>
          <a:blip r:embed="rId3"/>
          <a:srcRect l="6529" t="25571" r="6725" b="3030"/>
          <a:stretch>
            <a:fillRect/>
          </a:stretch>
        </p:blipFill>
        <p:spPr bwMode="auto">
          <a:xfrm>
            <a:off x="4140200" y="1052513"/>
            <a:ext cx="5003800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0" y="6350"/>
            <a:ext cx="9144000" cy="1046163"/>
          </a:xfrm>
          <a:solidFill>
            <a:srgbClr val="00B0F0">
              <a:alpha val="90979"/>
            </a:srgbClr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en-US" sz="4000" smtClean="0">
                <a:solidFill>
                  <a:srgbClr val="FFFF00"/>
                </a:solidFill>
                <a:latin typeface="Arial" charset="0"/>
                <a:cs typeface="Arial" charset="0"/>
                <a:sym typeface="Arial" charset="0"/>
              </a:rPr>
              <a:t>五、靜思書軒與其他書店的差別 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1211263" y="6899275"/>
            <a:ext cx="1498600" cy="8985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zh-TW" altLang="zh-TW" sz="180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aphicFrame>
        <p:nvGraphicFramePr>
          <p:cNvPr id="128" name="Shape 128"/>
          <p:cNvGraphicFramePr>
            <a:graphicFrameLocks noGrp="1"/>
          </p:cNvGraphicFramePr>
          <p:nvPr/>
        </p:nvGraphicFramePr>
        <p:xfrm>
          <a:off x="0" y="1055688"/>
          <a:ext cx="4679950" cy="4087812"/>
        </p:xfrm>
        <a:graphic>
          <a:graphicData uri="http://schemas.openxmlformats.org/drawingml/2006/table">
            <a:tbl>
              <a:tblPr/>
              <a:tblGrid>
                <a:gridCol w="4679950"/>
              </a:tblGrid>
              <a:tr h="408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sz="3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一般書店、商店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zh-TW" altLang="en-US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  <a:sym typeface="Arial" charset="0"/>
                        </a:rPr>
                        <a:t>一次性使用商品</a:t>
                      </a:r>
                      <a:endParaRPr kumimoji="0" lang="en-US" altLang="zh-TW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zh-TW" altLang="en-US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  <a:sym typeface="Arial" charset="0"/>
                        </a:rPr>
                        <a:t>塑膠</a:t>
                      </a:r>
                      <a:r>
                        <a:rPr kumimoji="0" lang="en-US" altLang="zh-TW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  <a:sym typeface="Arial" charset="0"/>
                        </a:rPr>
                        <a:t>L</a:t>
                      </a:r>
                      <a:r>
                        <a:rPr kumimoji="0" lang="zh-TW" altLang="en-US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  <a:sym typeface="Arial" charset="0"/>
                        </a:rPr>
                        <a:t>夾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anchor="ctr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98822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31753" name="Shape 129"/>
          <p:cNvCxnSpPr>
            <a:cxnSpLocks noChangeShapeType="1"/>
          </p:cNvCxnSpPr>
          <p:nvPr/>
        </p:nvCxnSpPr>
        <p:spPr bwMode="auto">
          <a:xfrm rot="10800000" flipH="1">
            <a:off x="611188" y="2093913"/>
            <a:ext cx="8455025" cy="22225"/>
          </a:xfrm>
          <a:prstGeom prst="straightConnector1">
            <a:avLst/>
          </a:prstGeom>
          <a:noFill/>
          <a:ln w="9525">
            <a:noFill/>
            <a:round/>
            <a:headEnd/>
            <a:tailEnd/>
          </a:ln>
        </p:spPr>
      </p:cxnSp>
      <p:pic>
        <p:nvPicPr>
          <p:cNvPr id="2050" name="Picture 2" descr="https://www.9x9.tw/public/files/product/N55240-62724B.jpg"/>
          <p:cNvPicPr>
            <a:picLocks noChangeAspect="1" noChangeArrowheads="1"/>
          </p:cNvPicPr>
          <p:nvPr/>
        </p:nvPicPr>
        <p:blipFill>
          <a:blip r:embed="rId3"/>
          <a:srcRect t="8734" b="8488"/>
          <a:stretch>
            <a:fillRect/>
          </a:stretch>
        </p:blipFill>
        <p:spPr bwMode="auto">
          <a:xfrm>
            <a:off x="4679950" y="1052513"/>
            <a:ext cx="4464050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197</Words>
  <Application>Microsoft Office PowerPoint</Application>
  <PresentationFormat>如螢幕大小 (16:9)</PresentationFormat>
  <Paragraphs>56</Paragraphs>
  <Slides>19</Slides>
  <Notes>19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簡報設計範本</vt:lpstr>
      </vt:variant>
      <vt:variant>
        <vt:i4>2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Arial</vt:lpstr>
      <vt:lpstr>新細明體</vt:lpstr>
      <vt:lpstr>Calibri</vt:lpstr>
      <vt:lpstr>Comic Sans MS</vt:lpstr>
      <vt:lpstr>Office 佈景主題</vt:lpstr>
      <vt:lpstr>Office 佈景主題</vt:lpstr>
      <vt:lpstr>   靜思書軒~   讀冊囝仔隊</vt:lpstr>
      <vt:lpstr>一、研究動機</vt:lpstr>
      <vt:lpstr>二、研究目的</vt:lpstr>
      <vt:lpstr>三、靜思書軒的由來</vt:lpstr>
      <vt:lpstr>四、架構圖</vt:lpstr>
      <vt:lpstr>五、靜思書軒與其他書店的差別 </vt:lpstr>
      <vt:lpstr>五、靜思書軒與其他書店的差別 </vt:lpstr>
      <vt:lpstr>五、靜思書軒與其他書店的差別 </vt:lpstr>
      <vt:lpstr>五、靜思書軒與其他書店的差別 </vt:lpstr>
      <vt:lpstr>六、靜思書軒與其他書店的相同點 </vt:lpstr>
      <vt:lpstr>六、靜思書軒與其他書店的相同點 </vt:lpstr>
      <vt:lpstr>七、靜思書軒發揮良能 </vt:lpstr>
      <vt:lpstr>投影片 13</vt:lpstr>
      <vt:lpstr>投影片 14</vt:lpstr>
      <vt:lpstr>投影片 15</vt:lpstr>
      <vt:lpstr>　　　　　　　　        結論</vt:lpstr>
      <vt:lpstr>                                           結論</vt:lpstr>
      <vt:lpstr>                                            結論</vt:lpstr>
      <vt:lpstr>                              ~謝謝大家~               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靜思書軒~   讀冊囝仔隊</dc:title>
  <dc:creator>簡嘉慧</dc:creator>
  <cp:lastModifiedBy>user</cp:lastModifiedBy>
  <cp:revision>32</cp:revision>
  <dcterms:modified xsi:type="dcterms:W3CDTF">2016-10-31T13:28:30Z</dcterms:modified>
</cp:coreProperties>
</file>