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80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727" autoAdjust="0"/>
  </p:normalViewPr>
  <p:slideViewPr>
    <p:cSldViewPr>
      <p:cViewPr>
        <p:scale>
          <a:sx n="71" d="100"/>
          <a:sy n="71" d="100"/>
        </p:scale>
        <p:origin x="-65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10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B6F0A27-C2C4-4A7F-A242-6641D7B31255}" type="datetimeFigureOut">
              <a:rPr lang="zh-TW" altLang="en-US" smtClean="0"/>
              <a:t>2016/10/28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8F00AD-6FE3-4DFD-96CF-8A9C8CBB859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綠建築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環保旅行隊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何欣穎、姚璋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吳懿恩、曾昱文、湯庭葦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37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綠建築九大指標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47609" y="2462779"/>
            <a:ext cx="3729265" cy="3568608"/>
            <a:chOff x="1247609" y="2462779"/>
            <a:chExt cx="3729265" cy="3568608"/>
          </a:xfrm>
        </p:grpSpPr>
        <p:sp>
          <p:nvSpPr>
            <p:cNvPr id="4" name="手繪多邊形 3"/>
            <p:cNvSpPr/>
            <p:nvPr/>
          </p:nvSpPr>
          <p:spPr>
            <a:xfrm>
              <a:off x="2267749" y="3675136"/>
              <a:ext cx="1438569" cy="1244420"/>
            </a:xfrm>
            <a:custGeom>
              <a:avLst/>
              <a:gdLst>
                <a:gd name="connsiteX0" fmla="*/ 0 w 1438569"/>
                <a:gd name="connsiteY0" fmla="*/ 622210 h 1244420"/>
                <a:gd name="connsiteX1" fmla="*/ 355531 w 1438569"/>
                <a:gd name="connsiteY1" fmla="*/ 0 h 1244420"/>
                <a:gd name="connsiteX2" fmla="*/ 1083038 w 1438569"/>
                <a:gd name="connsiteY2" fmla="*/ 0 h 1244420"/>
                <a:gd name="connsiteX3" fmla="*/ 1438569 w 1438569"/>
                <a:gd name="connsiteY3" fmla="*/ 622210 h 1244420"/>
                <a:gd name="connsiteX4" fmla="*/ 1083038 w 1438569"/>
                <a:gd name="connsiteY4" fmla="*/ 1244420 h 1244420"/>
                <a:gd name="connsiteX5" fmla="*/ 355531 w 1438569"/>
                <a:gd name="connsiteY5" fmla="*/ 1244420 h 1244420"/>
                <a:gd name="connsiteX6" fmla="*/ 0 w 1438569"/>
                <a:gd name="connsiteY6" fmla="*/ 622210 h 124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569" h="1244420">
                  <a:moveTo>
                    <a:pt x="0" y="622210"/>
                  </a:moveTo>
                  <a:lnTo>
                    <a:pt x="355531" y="0"/>
                  </a:lnTo>
                  <a:lnTo>
                    <a:pt x="1083038" y="0"/>
                  </a:lnTo>
                  <a:lnTo>
                    <a:pt x="1438569" y="622210"/>
                  </a:lnTo>
                  <a:lnTo>
                    <a:pt x="1083038" y="1244420"/>
                  </a:lnTo>
                  <a:lnTo>
                    <a:pt x="355531" y="1244420"/>
                  </a:lnTo>
                  <a:lnTo>
                    <a:pt x="0" y="62221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871" tIns="236698" rIns="268871" bIns="2366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九大指標</a:t>
              </a:r>
              <a:endParaRPr lang="zh-TW" altLang="en-US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六邊形 6"/>
            <p:cNvSpPr/>
            <p:nvPr/>
          </p:nvSpPr>
          <p:spPr>
            <a:xfrm>
              <a:off x="4434107" y="2492896"/>
              <a:ext cx="542767" cy="46766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手繪多邊形 7"/>
            <p:cNvSpPr/>
            <p:nvPr/>
          </p:nvSpPr>
          <p:spPr>
            <a:xfrm>
              <a:off x="2294521" y="2462779"/>
              <a:ext cx="1269365" cy="1140353"/>
            </a:xfrm>
            <a:custGeom>
              <a:avLst/>
              <a:gdLst>
                <a:gd name="connsiteX0" fmla="*/ 0 w 1269365"/>
                <a:gd name="connsiteY0" fmla="*/ 570177 h 1140353"/>
                <a:gd name="connsiteX1" fmla="*/ 325799 w 1269365"/>
                <a:gd name="connsiteY1" fmla="*/ 0 h 1140353"/>
                <a:gd name="connsiteX2" fmla="*/ 943566 w 1269365"/>
                <a:gd name="connsiteY2" fmla="*/ 0 h 1140353"/>
                <a:gd name="connsiteX3" fmla="*/ 1269365 w 1269365"/>
                <a:gd name="connsiteY3" fmla="*/ 570177 h 1140353"/>
                <a:gd name="connsiteX4" fmla="*/ 943566 w 1269365"/>
                <a:gd name="connsiteY4" fmla="*/ 1140353 h 1140353"/>
                <a:gd name="connsiteX5" fmla="*/ 325799 w 1269365"/>
                <a:gd name="connsiteY5" fmla="*/ 1140353 h 1140353"/>
                <a:gd name="connsiteX6" fmla="*/ 0 w 1269365"/>
                <a:gd name="connsiteY6" fmla="*/ 570177 h 114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9365" h="1140353">
                  <a:moveTo>
                    <a:pt x="0" y="570177"/>
                  </a:moveTo>
                  <a:lnTo>
                    <a:pt x="325799" y="0"/>
                  </a:lnTo>
                  <a:lnTo>
                    <a:pt x="943566" y="0"/>
                  </a:lnTo>
                  <a:lnTo>
                    <a:pt x="1269365" y="570177"/>
                  </a:lnTo>
                  <a:lnTo>
                    <a:pt x="943566" y="1140353"/>
                  </a:lnTo>
                  <a:lnTo>
                    <a:pt x="325799" y="1140353"/>
                  </a:lnTo>
                  <a:lnTo>
                    <a:pt x="0" y="57017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920" tIns="217988" rIns="239920" bIns="21798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生物多樣性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六邊形 8"/>
            <p:cNvSpPr/>
            <p:nvPr/>
          </p:nvSpPr>
          <p:spPr>
            <a:xfrm>
              <a:off x="1966330" y="3027070"/>
              <a:ext cx="542767" cy="46766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手繪多邊形 9"/>
            <p:cNvSpPr/>
            <p:nvPr/>
          </p:nvSpPr>
          <p:spPr>
            <a:xfrm>
              <a:off x="3451734" y="2492896"/>
              <a:ext cx="1466925" cy="1307920"/>
            </a:xfrm>
            <a:custGeom>
              <a:avLst/>
              <a:gdLst>
                <a:gd name="connsiteX0" fmla="*/ 0 w 1466925"/>
                <a:gd name="connsiteY0" fmla="*/ 653960 h 1307920"/>
                <a:gd name="connsiteX1" fmla="*/ 373673 w 1466925"/>
                <a:gd name="connsiteY1" fmla="*/ 0 h 1307920"/>
                <a:gd name="connsiteX2" fmla="*/ 1093252 w 1466925"/>
                <a:gd name="connsiteY2" fmla="*/ 0 h 1307920"/>
                <a:gd name="connsiteX3" fmla="*/ 1466925 w 1466925"/>
                <a:gd name="connsiteY3" fmla="*/ 653960 h 1307920"/>
                <a:gd name="connsiteX4" fmla="*/ 1093252 w 1466925"/>
                <a:gd name="connsiteY4" fmla="*/ 1307920 h 1307920"/>
                <a:gd name="connsiteX5" fmla="*/ 373673 w 1466925"/>
                <a:gd name="connsiteY5" fmla="*/ 1307920 h 1307920"/>
                <a:gd name="connsiteX6" fmla="*/ 0 w 1466925"/>
                <a:gd name="connsiteY6" fmla="*/ 653960 h 130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925" h="1307920">
                  <a:moveTo>
                    <a:pt x="0" y="653960"/>
                  </a:moveTo>
                  <a:lnTo>
                    <a:pt x="373673" y="0"/>
                  </a:lnTo>
                  <a:lnTo>
                    <a:pt x="1093252" y="0"/>
                  </a:lnTo>
                  <a:lnTo>
                    <a:pt x="1466925" y="653960"/>
                  </a:lnTo>
                  <a:lnTo>
                    <a:pt x="1093252" y="1307920"/>
                  </a:lnTo>
                  <a:lnTo>
                    <a:pt x="373673" y="1307920"/>
                  </a:lnTo>
                  <a:lnTo>
                    <a:pt x="0" y="65396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800384"/>
                <a:satOff val="163"/>
                <a:lumOff val="-1726"/>
                <a:alphaOff val="0"/>
              </a:schemeClr>
            </a:fillRef>
            <a:effectRef idx="3">
              <a:schemeClr val="accent3">
                <a:hueOff val="1800384"/>
                <a:satOff val="163"/>
                <a:lumOff val="-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088" tIns="245211" rIns="272088" bIns="24521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基地保水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六邊形 10"/>
            <p:cNvSpPr/>
            <p:nvPr/>
          </p:nvSpPr>
          <p:spPr>
            <a:xfrm>
              <a:off x="3262477" y="5259315"/>
              <a:ext cx="542767" cy="46766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 11"/>
            <p:cNvSpPr/>
            <p:nvPr/>
          </p:nvSpPr>
          <p:spPr>
            <a:xfrm>
              <a:off x="3622521" y="4971284"/>
              <a:ext cx="1178897" cy="1019884"/>
            </a:xfrm>
            <a:custGeom>
              <a:avLst/>
              <a:gdLst>
                <a:gd name="connsiteX0" fmla="*/ 0 w 1178897"/>
                <a:gd name="connsiteY0" fmla="*/ 509942 h 1019884"/>
                <a:gd name="connsiteX1" fmla="*/ 291381 w 1178897"/>
                <a:gd name="connsiteY1" fmla="*/ 0 h 1019884"/>
                <a:gd name="connsiteX2" fmla="*/ 887516 w 1178897"/>
                <a:gd name="connsiteY2" fmla="*/ 0 h 1019884"/>
                <a:gd name="connsiteX3" fmla="*/ 1178897 w 1178897"/>
                <a:gd name="connsiteY3" fmla="*/ 509942 h 1019884"/>
                <a:gd name="connsiteX4" fmla="*/ 887516 w 1178897"/>
                <a:gd name="connsiteY4" fmla="*/ 1019884 h 1019884"/>
                <a:gd name="connsiteX5" fmla="*/ 291381 w 1178897"/>
                <a:gd name="connsiteY5" fmla="*/ 1019884 h 1019884"/>
                <a:gd name="connsiteX6" fmla="*/ 0 w 1178897"/>
                <a:gd name="connsiteY6" fmla="*/ 509942 h 101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897" h="1019884">
                  <a:moveTo>
                    <a:pt x="0" y="509942"/>
                  </a:moveTo>
                  <a:lnTo>
                    <a:pt x="291381" y="0"/>
                  </a:lnTo>
                  <a:lnTo>
                    <a:pt x="887516" y="0"/>
                  </a:lnTo>
                  <a:lnTo>
                    <a:pt x="1178897" y="509942"/>
                  </a:lnTo>
                  <a:lnTo>
                    <a:pt x="887516" y="1019884"/>
                  </a:lnTo>
                  <a:lnTo>
                    <a:pt x="291381" y="1019884"/>
                  </a:lnTo>
                  <a:lnTo>
                    <a:pt x="0" y="50994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600769"/>
                <a:satOff val="325"/>
                <a:lumOff val="-3452"/>
                <a:alphaOff val="0"/>
              </a:schemeClr>
            </a:fillRef>
            <a:effectRef idx="3">
              <a:schemeClr val="accent3">
                <a:hueOff val="3600769"/>
                <a:satOff val="325"/>
                <a:lumOff val="-34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98" tIns="193147" rIns="219498" bIns="19314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水資源 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六邊形 12"/>
            <p:cNvSpPr/>
            <p:nvPr/>
          </p:nvSpPr>
          <p:spPr>
            <a:xfrm>
              <a:off x="2203978" y="5023081"/>
              <a:ext cx="542767" cy="46766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手繪多邊形 13"/>
            <p:cNvSpPr/>
            <p:nvPr/>
          </p:nvSpPr>
          <p:spPr>
            <a:xfrm>
              <a:off x="2333814" y="5011503"/>
              <a:ext cx="1178897" cy="1019884"/>
            </a:xfrm>
            <a:custGeom>
              <a:avLst/>
              <a:gdLst>
                <a:gd name="connsiteX0" fmla="*/ 0 w 1178897"/>
                <a:gd name="connsiteY0" fmla="*/ 509942 h 1019884"/>
                <a:gd name="connsiteX1" fmla="*/ 291381 w 1178897"/>
                <a:gd name="connsiteY1" fmla="*/ 0 h 1019884"/>
                <a:gd name="connsiteX2" fmla="*/ 887516 w 1178897"/>
                <a:gd name="connsiteY2" fmla="*/ 0 h 1019884"/>
                <a:gd name="connsiteX3" fmla="*/ 1178897 w 1178897"/>
                <a:gd name="connsiteY3" fmla="*/ 509942 h 1019884"/>
                <a:gd name="connsiteX4" fmla="*/ 887516 w 1178897"/>
                <a:gd name="connsiteY4" fmla="*/ 1019884 h 1019884"/>
                <a:gd name="connsiteX5" fmla="*/ 291381 w 1178897"/>
                <a:gd name="connsiteY5" fmla="*/ 1019884 h 1019884"/>
                <a:gd name="connsiteX6" fmla="*/ 0 w 1178897"/>
                <a:gd name="connsiteY6" fmla="*/ 509942 h 101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897" h="1019884">
                  <a:moveTo>
                    <a:pt x="0" y="509942"/>
                  </a:moveTo>
                  <a:lnTo>
                    <a:pt x="291381" y="0"/>
                  </a:lnTo>
                  <a:lnTo>
                    <a:pt x="887516" y="0"/>
                  </a:lnTo>
                  <a:lnTo>
                    <a:pt x="1178897" y="509942"/>
                  </a:lnTo>
                  <a:lnTo>
                    <a:pt x="887516" y="1019884"/>
                  </a:lnTo>
                  <a:lnTo>
                    <a:pt x="291381" y="1019884"/>
                  </a:lnTo>
                  <a:lnTo>
                    <a:pt x="0" y="50994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401153"/>
                <a:satOff val="488"/>
                <a:lumOff val="-5179"/>
                <a:alphaOff val="0"/>
              </a:schemeClr>
            </a:fillRef>
            <a:effectRef idx="3">
              <a:schemeClr val="accent3">
                <a:hueOff val="5401153"/>
                <a:satOff val="488"/>
                <a:lumOff val="-51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98" tIns="193147" rIns="219498" bIns="19314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日常節能 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六邊形 14"/>
            <p:cNvSpPr/>
            <p:nvPr/>
          </p:nvSpPr>
          <p:spPr>
            <a:xfrm>
              <a:off x="1560152" y="4149145"/>
              <a:ext cx="542767" cy="46766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1247609" y="4384206"/>
              <a:ext cx="1178897" cy="1019884"/>
            </a:xfrm>
            <a:custGeom>
              <a:avLst/>
              <a:gdLst>
                <a:gd name="connsiteX0" fmla="*/ 0 w 1178897"/>
                <a:gd name="connsiteY0" fmla="*/ 509942 h 1019884"/>
                <a:gd name="connsiteX1" fmla="*/ 291381 w 1178897"/>
                <a:gd name="connsiteY1" fmla="*/ 0 h 1019884"/>
                <a:gd name="connsiteX2" fmla="*/ 887516 w 1178897"/>
                <a:gd name="connsiteY2" fmla="*/ 0 h 1019884"/>
                <a:gd name="connsiteX3" fmla="*/ 1178897 w 1178897"/>
                <a:gd name="connsiteY3" fmla="*/ 509942 h 1019884"/>
                <a:gd name="connsiteX4" fmla="*/ 887516 w 1178897"/>
                <a:gd name="connsiteY4" fmla="*/ 1019884 h 1019884"/>
                <a:gd name="connsiteX5" fmla="*/ 291381 w 1178897"/>
                <a:gd name="connsiteY5" fmla="*/ 1019884 h 1019884"/>
                <a:gd name="connsiteX6" fmla="*/ 0 w 1178897"/>
                <a:gd name="connsiteY6" fmla="*/ 509942 h 101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897" h="1019884">
                  <a:moveTo>
                    <a:pt x="0" y="509942"/>
                  </a:moveTo>
                  <a:lnTo>
                    <a:pt x="291381" y="0"/>
                  </a:lnTo>
                  <a:lnTo>
                    <a:pt x="887516" y="0"/>
                  </a:lnTo>
                  <a:lnTo>
                    <a:pt x="1178897" y="509942"/>
                  </a:lnTo>
                  <a:lnTo>
                    <a:pt x="887516" y="1019884"/>
                  </a:lnTo>
                  <a:lnTo>
                    <a:pt x="291381" y="1019884"/>
                  </a:lnTo>
                  <a:lnTo>
                    <a:pt x="0" y="50994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201538"/>
                <a:satOff val="650"/>
                <a:lumOff val="-6905"/>
                <a:alphaOff val="0"/>
              </a:schemeClr>
            </a:fillRef>
            <a:effectRef idx="3">
              <a:schemeClr val="accent3">
                <a:hueOff val="7201538"/>
                <a:satOff val="650"/>
                <a:lumOff val="-69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98" tIns="193147" rIns="219498" bIns="19314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二氧化碳量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1247609" y="3148907"/>
              <a:ext cx="1178897" cy="1019884"/>
            </a:xfrm>
            <a:custGeom>
              <a:avLst/>
              <a:gdLst>
                <a:gd name="connsiteX0" fmla="*/ 0 w 1178897"/>
                <a:gd name="connsiteY0" fmla="*/ 509942 h 1019884"/>
                <a:gd name="connsiteX1" fmla="*/ 291381 w 1178897"/>
                <a:gd name="connsiteY1" fmla="*/ 0 h 1019884"/>
                <a:gd name="connsiteX2" fmla="*/ 887516 w 1178897"/>
                <a:gd name="connsiteY2" fmla="*/ 0 h 1019884"/>
                <a:gd name="connsiteX3" fmla="*/ 1178897 w 1178897"/>
                <a:gd name="connsiteY3" fmla="*/ 509942 h 1019884"/>
                <a:gd name="connsiteX4" fmla="*/ 887516 w 1178897"/>
                <a:gd name="connsiteY4" fmla="*/ 1019884 h 1019884"/>
                <a:gd name="connsiteX5" fmla="*/ 291381 w 1178897"/>
                <a:gd name="connsiteY5" fmla="*/ 1019884 h 1019884"/>
                <a:gd name="connsiteX6" fmla="*/ 0 w 1178897"/>
                <a:gd name="connsiteY6" fmla="*/ 509942 h 101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897" h="1019884">
                  <a:moveTo>
                    <a:pt x="0" y="509942"/>
                  </a:moveTo>
                  <a:lnTo>
                    <a:pt x="291381" y="0"/>
                  </a:lnTo>
                  <a:lnTo>
                    <a:pt x="887516" y="0"/>
                  </a:lnTo>
                  <a:lnTo>
                    <a:pt x="1178897" y="509942"/>
                  </a:lnTo>
                  <a:lnTo>
                    <a:pt x="887516" y="1019884"/>
                  </a:lnTo>
                  <a:lnTo>
                    <a:pt x="291381" y="1019884"/>
                  </a:lnTo>
                  <a:lnTo>
                    <a:pt x="0" y="50994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1922"/>
                <a:satOff val="813"/>
                <a:lumOff val="-8631"/>
                <a:alphaOff val="0"/>
              </a:schemeClr>
            </a:fillRef>
            <a:effectRef idx="3">
              <a:schemeClr val="accent3">
                <a:hueOff val="9001922"/>
                <a:satOff val="813"/>
                <a:lumOff val="-86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98" tIns="193147" rIns="219498" bIns="19314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9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廢棄物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355976" y="2420894"/>
            <a:ext cx="2769375" cy="3600393"/>
            <a:chOff x="4355976" y="2420894"/>
            <a:chExt cx="2769375" cy="3600393"/>
          </a:xfrm>
        </p:grpSpPr>
        <p:sp>
          <p:nvSpPr>
            <p:cNvPr id="19" name="手繪多邊形 18"/>
            <p:cNvSpPr/>
            <p:nvPr/>
          </p:nvSpPr>
          <p:spPr>
            <a:xfrm>
              <a:off x="4355976" y="3717035"/>
              <a:ext cx="1514409" cy="1325290"/>
            </a:xfrm>
            <a:custGeom>
              <a:avLst/>
              <a:gdLst>
                <a:gd name="connsiteX0" fmla="*/ 0 w 1514409"/>
                <a:gd name="connsiteY0" fmla="*/ 662645 h 1325290"/>
                <a:gd name="connsiteX1" fmla="*/ 378635 w 1514409"/>
                <a:gd name="connsiteY1" fmla="*/ 0 h 1325290"/>
                <a:gd name="connsiteX2" fmla="*/ 1135774 w 1514409"/>
                <a:gd name="connsiteY2" fmla="*/ 0 h 1325290"/>
                <a:gd name="connsiteX3" fmla="*/ 1514409 w 1514409"/>
                <a:gd name="connsiteY3" fmla="*/ 662645 h 1325290"/>
                <a:gd name="connsiteX4" fmla="*/ 1135774 w 1514409"/>
                <a:gd name="connsiteY4" fmla="*/ 1325290 h 1325290"/>
                <a:gd name="connsiteX5" fmla="*/ 378635 w 1514409"/>
                <a:gd name="connsiteY5" fmla="*/ 1325290 h 1325290"/>
                <a:gd name="connsiteX6" fmla="*/ 0 w 1514409"/>
                <a:gd name="connsiteY6" fmla="*/ 662645 h 132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409" h="1325290">
                  <a:moveTo>
                    <a:pt x="0" y="662645"/>
                  </a:moveTo>
                  <a:lnTo>
                    <a:pt x="378635" y="0"/>
                  </a:lnTo>
                  <a:lnTo>
                    <a:pt x="1135774" y="0"/>
                  </a:lnTo>
                  <a:lnTo>
                    <a:pt x="1514409" y="662645"/>
                  </a:lnTo>
                  <a:lnTo>
                    <a:pt x="1135774" y="1325290"/>
                  </a:lnTo>
                  <a:lnTo>
                    <a:pt x="378635" y="1325290"/>
                  </a:lnTo>
                  <a:lnTo>
                    <a:pt x="0" y="66264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438" tIns="253916" rIns="285438" bIns="25391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九大指標</a:t>
              </a:r>
              <a:endParaRPr lang="zh-TW" altLang="en-US" sz="2600" kern="1200" dirty="0"/>
            </a:p>
          </p:txBody>
        </p:sp>
        <p:sp>
          <p:nvSpPr>
            <p:cNvPr id="20" name="六邊形 19"/>
            <p:cNvSpPr/>
            <p:nvPr/>
          </p:nvSpPr>
          <p:spPr>
            <a:xfrm>
              <a:off x="4644009" y="2708921"/>
              <a:ext cx="678460" cy="584344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手繪多邊形 20"/>
            <p:cNvSpPr/>
            <p:nvPr/>
          </p:nvSpPr>
          <p:spPr>
            <a:xfrm>
              <a:off x="5148059" y="2420894"/>
              <a:ext cx="1473238" cy="1274541"/>
            </a:xfrm>
            <a:custGeom>
              <a:avLst/>
              <a:gdLst>
                <a:gd name="connsiteX0" fmla="*/ 0 w 1473238"/>
                <a:gd name="connsiteY0" fmla="*/ 637271 h 1274541"/>
                <a:gd name="connsiteX1" fmla="*/ 364136 w 1473238"/>
                <a:gd name="connsiteY1" fmla="*/ 0 h 1274541"/>
                <a:gd name="connsiteX2" fmla="*/ 1109102 w 1473238"/>
                <a:gd name="connsiteY2" fmla="*/ 0 h 1274541"/>
                <a:gd name="connsiteX3" fmla="*/ 1473238 w 1473238"/>
                <a:gd name="connsiteY3" fmla="*/ 637271 h 1274541"/>
                <a:gd name="connsiteX4" fmla="*/ 1109102 w 1473238"/>
                <a:gd name="connsiteY4" fmla="*/ 1274541 h 1274541"/>
                <a:gd name="connsiteX5" fmla="*/ 364136 w 1473238"/>
                <a:gd name="connsiteY5" fmla="*/ 1274541 h 1274541"/>
                <a:gd name="connsiteX6" fmla="*/ 0 w 1473238"/>
                <a:gd name="connsiteY6" fmla="*/ 637271 h 127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238" h="1274541">
                  <a:moveTo>
                    <a:pt x="0" y="637271"/>
                  </a:moveTo>
                  <a:lnTo>
                    <a:pt x="364136" y="0"/>
                  </a:lnTo>
                  <a:lnTo>
                    <a:pt x="1109102" y="0"/>
                  </a:lnTo>
                  <a:lnTo>
                    <a:pt x="1473238" y="637271"/>
                  </a:lnTo>
                  <a:lnTo>
                    <a:pt x="1109102" y="1274541"/>
                  </a:lnTo>
                  <a:lnTo>
                    <a:pt x="364136" y="1274541"/>
                  </a:lnTo>
                  <a:lnTo>
                    <a:pt x="0" y="63727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089" tIns="239160" rIns="272089" bIns="2391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2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綠化量</a:t>
              </a:r>
              <a:endParaRPr lang="zh-TW" altLang="en-US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六邊形 21"/>
            <p:cNvSpPr/>
            <p:nvPr/>
          </p:nvSpPr>
          <p:spPr>
            <a:xfrm>
              <a:off x="4644009" y="5229198"/>
              <a:ext cx="678460" cy="584344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手繪多邊形 22"/>
            <p:cNvSpPr/>
            <p:nvPr/>
          </p:nvSpPr>
          <p:spPr>
            <a:xfrm>
              <a:off x="5652113" y="3717038"/>
              <a:ext cx="1473238" cy="1274541"/>
            </a:xfrm>
            <a:custGeom>
              <a:avLst/>
              <a:gdLst>
                <a:gd name="connsiteX0" fmla="*/ 0 w 1473238"/>
                <a:gd name="connsiteY0" fmla="*/ 637271 h 1274541"/>
                <a:gd name="connsiteX1" fmla="*/ 364136 w 1473238"/>
                <a:gd name="connsiteY1" fmla="*/ 0 h 1274541"/>
                <a:gd name="connsiteX2" fmla="*/ 1109102 w 1473238"/>
                <a:gd name="connsiteY2" fmla="*/ 0 h 1274541"/>
                <a:gd name="connsiteX3" fmla="*/ 1473238 w 1473238"/>
                <a:gd name="connsiteY3" fmla="*/ 637271 h 1274541"/>
                <a:gd name="connsiteX4" fmla="*/ 1109102 w 1473238"/>
                <a:gd name="connsiteY4" fmla="*/ 1274541 h 1274541"/>
                <a:gd name="connsiteX5" fmla="*/ 364136 w 1473238"/>
                <a:gd name="connsiteY5" fmla="*/ 1274541 h 1274541"/>
                <a:gd name="connsiteX6" fmla="*/ 0 w 1473238"/>
                <a:gd name="connsiteY6" fmla="*/ 637271 h 127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238" h="1274541">
                  <a:moveTo>
                    <a:pt x="0" y="637271"/>
                  </a:moveTo>
                  <a:lnTo>
                    <a:pt x="364136" y="0"/>
                  </a:lnTo>
                  <a:lnTo>
                    <a:pt x="1109102" y="0"/>
                  </a:lnTo>
                  <a:lnTo>
                    <a:pt x="1473238" y="637271"/>
                  </a:lnTo>
                  <a:lnTo>
                    <a:pt x="1109102" y="1274541"/>
                  </a:lnTo>
                  <a:lnTo>
                    <a:pt x="364136" y="1274541"/>
                  </a:lnTo>
                  <a:lnTo>
                    <a:pt x="0" y="63727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089" tIns="239160" rIns="272089" bIns="23916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2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汙水垃圾改善 </a:t>
              </a:r>
              <a:endParaRPr lang="zh-TW" altLang="en-US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5220070" y="4912360"/>
              <a:ext cx="1263065" cy="1108927"/>
            </a:xfrm>
            <a:custGeom>
              <a:avLst/>
              <a:gdLst>
                <a:gd name="connsiteX0" fmla="*/ 0 w 1263065"/>
                <a:gd name="connsiteY0" fmla="*/ 554464 h 1108927"/>
                <a:gd name="connsiteX1" fmla="*/ 316820 w 1263065"/>
                <a:gd name="connsiteY1" fmla="*/ 0 h 1108927"/>
                <a:gd name="connsiteX2" fmla="*/ 946245 w 1263065"/>
                <a:gd name="connsiteY2" fmla="*/ 0 h 1108927"/>
                <a:gd name="connsiteX3" fmla="*/ 1263065 w 1263065"/>
                <a:gd name="connsiteY3" fmla="*/ 554464 h 1108927"/>
                <a:gd name="connsiteX4" fmla="*/ 946245 w 1263065"/>
                <a:gd name="connsiteY4" fmla="*/ 1108927 h 1108927"/>
                <a:gd name="connsiteX5" fmla="*/ 316820 w 1263065"/>
                <a:gd name="connsiteY5" fmla="*/ 1108927 h 1108927"/>
                <a:gd name="connsiteX6" fmla="*/ 0 w 1263065"/>
                <a:gd name="connsiteY6" fmla="*/ 554464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3065" h="1108927">
                  <a:moveTo>
                    <a:pt x="0" y="554464"/>
                  </a:moveTo>
                  <a:lnTo>
                    <a:pt x="316820" y="0"/>
                  </a:lnTo>
                  <a:lnTo>
                    <a:pt x="946245" y="0"/>
                  </a:lnTo>
                  <a:lnTo>
                    <a:pt x="1263065" y="554464"/>
                  </a:lnTo>
                  <a:lnTo>
                    <a:pt x="946245" y="1108927"/>
                  </a:lnTo>
                  <a:lnTo>
                    <a:pt x="316820" y="1108927"/>
                  </a:lnTo>
                  <a:lnTo>
                    <a:pt x="0" y="55446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978" tIns="213224" rIns="238978" bIns="21322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200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室內環境</a:t>
              </a:r>
              <a:endParaRPr lang="zh-TW" altLang="en-US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733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三、綠建材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73" y="2420888"/>
            <a:ext cx="5334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向右箭號 2"/>
          <p:cNvSpPr/>
          <p:nvPr/>
        </p:nvSpPr>
        <p:spPr>
          <a:xfrm rot="9418852">
            <a:off x="7236297" y="2955702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20852904">
            <a:off x="831844" y="4715006"/>
            <a:ext cx="720080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068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四、綠建築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2664296" cy="222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6" y="3140968"/>
            <a:ext cx="2105025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2703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五、綠建築案例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77villa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民宿</a:t>
            </a:r>
          </a:p>
          <a:p>
            <a:pPr marL="6858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座落位置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花蓮市新港街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99179"/>
            <a:ext cx="6912768" cy="254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368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六、實地探訪與心得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實地探訪花見幸福莊園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這是我們實地探訪的綠建築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花見幸福莊園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4556283" cy="478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90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六、實地探訪與心得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探訪綠建築學校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景美國小</a:t>
            </a:r>
          </a:p>
          <a:p>
            <a:pPr marL="6858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小隊集會來到位於花蓮縣秀林鄉的景美國小，這是一間有綠建築校舍之稱的學校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6120680" cy="222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743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七、綠建築與我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一、原來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學校就是綠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建築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4392488" cy="329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6243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七、綠建築與我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二、以大自然為師，與大自然共生息。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9644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072" y="1179264"/>
            <a:ext cx="7024744" cy="114300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參、 結論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43610" y="3501012"/>
            <a:ext cx="6770457" cy="1111363"/>
            <a:chOff x="1043610" y="3501012"/>
            <a:chExt cx="6770457" cy="1111363"/>
          </a:xfrm>
        </p:grpSpPr>
        <p:sp>
          <p:nvSpPr>
            <p:cNvPr id="5" name="手繪多邊形 4"/>
            <p:cNvSpPr/>
            <p:nvPr/>
          </p:nvSpPr>
          <p:spPr>
            <a:xfrm>
              <a:off x="1043610" y="3501012"/>
              <a:ext cx="1780295" cy="1068177"/>
            </a:xfrm>
            <a:custGeom>
              <a:avLst/>
              <a:gdLst>
                <a:gd name="connsiteX0" fmla="*/ 0 w 1780295"/>
                <a:gd name="connsiteY0" fmla="*/ 106818 h 1068177"/>
                <a:gd name="connsiteX1" fmla="*/ 106818 w 1780295"/>
                <a:gd name="connsiteY1" fmla="*/ 0 h 1068177"/>
                <a:gd name="connsiteX2" fmla="*/ 1673477 w 1780295"/>
                <a:gd name="connsiteY2" fmla="*/ 0 h 1068177"/>
                <a:gd name="connsiteX3" fmla="*/ 1780295 w 1780295"/>
                <a:gd name="connsiteY3" fmla="*/ 106818 h 1068177"/>
                <a:gd name="connsiteX4" fmla="*/ 1780295 w 1780295"/>
                <a:gd name="connsiteY4" fmla="*/ 961359 h 1068177"/>
                <a:gd name="connsiteX5" fmla="*/ 1673477 w 1780295"/>
                <a:gd name="connsiteY5" fmla="*/ 1068177 h 1068177"/>
                <a:gd name="connsiteX6" fmla="*/ 106818 w 1780295"/>
                <a:gd name="connsiteY6" fmla="*/ 1068177 h 1068177"/>
                <a:gd name="connsiteX7" fmla="*/ 0 w 1780295"/>
                <a:gd name="connsiteY7" fmla="*/ 961359 h 1068177"/>
                <a:gd name="connsiteX8" fmla="*/ 0 w 1780295"/>
                <a:gd name="connsiteY8" fmla="*/ 106818 h 10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0295" h="1068177">
                  <a:moveTo>
                    <a:pt x="0" y="106818"/>
                  </a:moveTo>
                  <a:cubicBezTo>
                    <a:pt x="0" y="47824"/>
                    <a:pt x="47824" y="0"/>
                    <a:pt x="106818" y="0"/>
                  </a:cubicBezTo>
                  <a:lnTo>
                    <a:pt x="1673477" y="0"/>
                  </a:lnTo>
                  <a:cubicBezTo>
                    <a:pt x="1732471" y="0"/>
                    <a:pt x="1780295" y="47824"/>
                    <a:pt x="1780295" y="106818"/>
                  </a:cubicBezTo>
                  <a:lnTo>
                    <a:pt x="1780295" y="961359"/>
                  </a:lnTo>
                  <a:cubicBezTo>
                    <a:pt x="1780295" y="1020353"/>
                    <a:pt x="1732471" y="1068177"/>
                    <a:pt x="1673477" y="1068177"/>
                  </a:cubicBezTo>
                  <a:lnTo>
                    <a:pt x="106818" y="1068177"/>
                  </a:lnTo>
                  <a:cubicBezTo>
                    <a:pt x="47824" y="1068177"/>
                    <a:pt x="0" y="1020353"/>
                    <a:pt x="0" y="961359"/>
                  </a:cubicBezTo>
                  <a:lnTo>
                    <a:pt x="0" y="10681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76" tIns="141776" rIns="141776" bIns="141776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900" kern="1200" dirty="0" smtClean="0"/>
                <a:t>綠建築</a:t>
              </a:r>
              <a:endParaRPr lang="zh-TW" altLang="en-US" sz="2900" kern="1200" dirty="0"/>
            </a:p>
          </p:txBody>
        </p:sp>
        <p:sp>
          <p:nvSpPr>
            <p:cNvPr id="6" name="手繪多邊形 5"/>
            <p:cNvSpPr/>
            <p:nvPr/>
          </p:nvSpPr>
          <p:spPr>
            <a:xfrm rot="59433">
              <a:off x="2991474" y="3869625"/>
              <a:ext cx="380306" cy="441513"/>
            </a:xfrm>
            <a:custGeom>
              <a:avLst/>
              <a:gdLst>
                <a:gd name="connsiteX0" fmla="*/ 0 w 380306"/>
                <a:gd name="connsiteY0" fmla="*/ 88303 h 441513"/>
                <a:gd name="connsiteX1" fmla="*/ 190153 w 380306"/>
                <a:gd name="connsiteY1" fmla="*/ 88303 h 441513"/>
                <a:gd name="connsiteX2" fmla="*/ 190153 w 380306"/>
                <a:gd name="connsiteY2" fmla="*/ 0 h 441513"/>
                <a:gd name="connsiteX3" fmla="*/ 380306 w 380306"/>
                <a:gd name="connsiteY3" fmla="*/ 220757 h 441513"/>
                <a:gd name="connsiteX4" fmla="*/ 190153 w 380306"/>
                <a:gd name="connsiteY4" fmla="*/ 441513 h 441513"/>
                <a:gd name="connsiteX5" fmla="*/ 190153 w 380306"/>
                <a:gd name="connsiteY5" fmla="*/ 353210 h 441513"/>
                <a:gd name="connsiteX6" fmla="*/ 0 w 380306"/>
                <a:gd name="connsiteY6" fmla="*/ 353210 h 441513"/>
                <a:gd name="connsiteX7" fmla="*/ 0 w 380306"/>
                <a:gd name="connsiteY7" fmla="*/ 88303 h 44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06" h="441513">
                  <a:moveTo>
                    <a:pt x="0" y="88303"/>
                  </a:moveTo>
                  <a:lnTo>
                    <a:pt x="190153" y="88303"/>
                  </a:lnTo>
                  <a:lnTo>
                    <a:pt x="190153" y="0"/>
                  </a:lnTo>
                  <a:lnTo>
                    <a:pt x="380306" y="220757"/>
                  </a:lnTo>
                  <a:lnTo>
                    <a:pt x="190153" y="441513"/>
                  </a:lnTo>
                  <a:lnTo>
                    <a:pt x="190153" y="353210"/>
                  </a:lnTo>
                  <a:lnTo>
                    <a:pt x="0" y="353210"/>
                  </a:lnTo>
                  <a:lnTo>
                    <a:pt x="0" y="8830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303" rIns="114091" bIns="8830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800" kern="120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3541358" y="3544198"/>
              <a:ext cx="1780295" cy="1068177"/>
            </a:xfrm>
            <a:custGeom>
              <a:avLst/>
              <a:gdLst>
                <a:gd name="connsiteX0" fmla="*/ 0 w 1780295"/>
                <a:gd name="connsiteY0" fmla="*/ 106818 h 1068177"/>
                <a:gd name="connsiteX1" fmla="*/ 106818 w 1780295"/>
                <a:gd name="connsiteY1" fmla="*/ 0 h 1068177"/>
                <a:gd name="connsiteX2" fmla="*/ 1673477 w 1780295"/>
                <a:gd name="connsiteY2" fmla="*/ 0 h 1068177"/>
                <a:gd name="connsiteX3" fmla="*/ 1780295 w 1780295"/>
                <a:gd name="connsiteY3" fmla="*/ 106818 h 1068177"/>
                <a:gd name="connsiteX4" fmla="*/ 1780295 w 1780295"/>
                <a:gd name="connsiteY4" fmla="*/ 961359 h 1068177"/>
                <a:gd name="connsiteX5" fmla="*/ 1673477 w 1780295"/>
                <a:gd name="connsiteY5" fmla="*/ 1068177 h 1068177"/>
                <a:gd name="connsiteX6" fmla="*/ 106818 w 1780295"/>
                <a:gd name="connsiteY6" fmla="*/ 1068177 h 1068177"/>
                <a:gd name="connsiteX7" fmla="*/ 0 w 1780295"/>
                <a:gd name="connsiteY7" fmla="*/ 961359 h 1068177"/>
                <a:gd name="connsiteX8" fmla="*/ 0 w 1780295"/>
                <a:gd name="connsiteY8" fmla="*/ 106818 h 10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0295" h="1068177">
                  <a:moveTo>
                    <a:pt x="0" y="106818"/>
                  </a:moveTo>
                  <a:cubicBezTo>
                    <a:pt x="0" y="47824"/>
                    <a:pt x="47824" y="0"/>
                    <a:pt x="106818" y="0"/>
                  </a:cubicBezTo>
                  <a:lnTo>
                    <a:pt x="1673477" y="0"/>
                  </a:lnTo>
                  <a:cubicBezTo>
                    <a:pt x="1732471" y="0"/>
                    <a:pt x="1780295" y="47824"/>
                    <a:pt x="1780295" y="106818"/>
                  </a:cubicBezTo>
                  <a:lnTo>
                    <a:pt x="1780295" y="961359"/>
                  </a:lnTo>
                  <a:cubicBezTo>
                    <a:pt x="1780295" y="1020353"/>
                    <a:pt x="1732471" y="1068177"/>
                    <a:pt x="1673477" y="1068177"/>
                  </a:cubicBezTo>
                  <a:lnTo>
                    <a:pt x="106818" y="1068177"/>
                  </a:lnTo>
                  <a:cubicBezTo>
                    <a:pt x="47824" y="1068177"/>
                    <a:pt x="0" y="1020353"/>
                    <a:pt x="0" y="961359"/>
                  </a:cubicBezTo>
                  <a:lnTo>
                    <a:pt x="0" y="10681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961"/>
                <a:satOff val="407"/>
                <a:lumOff val="-4315"/>
                <a:alphaOff val="0"/>
              </a:schemeClr>
            </a:fillRef>
            <a:effectRef idx="3">
              <a:schemeClr val="accent3">
                <a:hueOff val="4500961"/>
                <a:satOff val="407"/>
                <a:lumOff val="-43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76" tIns="141776" rIns="141776" bIns="141776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900" kern="1200" dirty="0" smtClean="0"/>
                <a:t>地球暖化</a:t>
              </a:r>
              <a:endParaRPr lang="zh-TW" altLang="en-US" sz="29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5499684" y="3857530"/>
              <a:ext cx="377422" cy="441513"/>
            </a:xfrm>
            <a:custGeom>
              <a:avLst/>
              <a:gdLst>
                <a:gd name="connsiteX0" fmla="*/ 0 w 377422"/>
                <a:gd name="connsiteY0" fmla="*/ 88303 h 441513"/>
                <a:gd name="connsiteX1" fmla="*/ 188711 w 377422"/>
                <a:gd name="connsiteY1" fmla="*/ 88303 h 441513"/>
                <a:gd name="connsiteX2" fmla="*/ 188711 w 377422"/>
                <a:gd name="connsiteY2" fmla="*/ 0 h 441513"/>
                <a:gd name="connsiteX3" fmla="*/ 377422 w 377422"/>
                <a:gd name="connsiteY3" fmla="*/ 220757 h 441513"/>
                <a:gd name="connsiteX4" fmla="*/ 188711 w 377422"/>
                <a:gd name="connsiteY4" fmla="*/ 441513 h 441513"/>
                <a:gd name="connsiteX5" fmla="*/ 188711 w 377422"/>
                <a:gd name="connsiteY5" fmla="*/ 353210 h 441513"/>
                <a:gd name="connsiteX6" fmla="*/ 0 w 377422"/>
                <a:gd name="connsiteY6" fmla="*/ 353210 h 441513"/>
                <a:gd name="connsiteX7" fmla="*/ 0 w 377422"/>
                <a:gd name="connsiteY7" fmla="*/ 88303 h 44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422" h="441513">
                  <a:moveTo>
                    <a:pt x="0" y="88303"/>
                  </a:moveTo>
                  <a:lnTo>
                    <a:pt x="188711" y="88303"/>
                  </a:lnTo>
                  <a:lnTo>
                    <a:pt x="188711" y="0"/>
                  </a:lnTo>
                  <a:lnTo>
                    <a:pt x="377422" y="220757"/>
                  </a:lnTo>
                  <a:lnTo>
                    <a:pt x="188711" y="441513"/>
                  </a:lnTo>
                  <a:lnTo>
                    <a:pt x="188711" y="353210"/>
                  </a:lnTo>
                  <a:lnTo>
                    <a:pt x="0" y="353210"/>
                  </a:lnTo>
                  <a:lnTo>
                    <a:pt x="0" y="8830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1922"/>
                <a:satOff val="813"/>
                <a:lumOff val="-8631"/>
                <a:alphaOff val="0"/>
              </a:schemeClr>
            </a:fillRef>
            <a:effectRef idx="3">
              <a:schemeClr val="accent3">
                <a:hueOff val="9001922"/>
                <a:satOff val="813"/>
                <a:lumOff val="-86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303" rIns="113227" bIns="883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800" kern="120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6033772" y="3544198"/>
              <a:ext cx="1780295" cy="1068177"/>
            </a:xfrm>
            <a:custGeom>
              <a:avLst/>
              <a:gdLst>
                <a:gd name="connsiteX0" fmla="*/ 0 w 1780295"/>
                <a:gd name="connsiteY0" fmla="*/ 106818 h 1068177"/>
                <a:gd name="connsiteX1" fmla="*/ 106818 w 1780295"/>
                <a:gd name="connsiteY1" fmla="*/ 0 h 1068177"/>
                <a:gd name="connsiteX2" fmla="*/ 1673477 w 1780295"/>
                <a:gd name="connsiteY2" fmla="*/ 0 h 1068177"/>
                <a:gd name="connsiteX3" fmla="*/ 1780295 w 1780295"/>
                <a:gd name="connsiteY3" fmla="*/ 106818 h 1068177"/>
                <a:gd name="connsiteX4" fmla="*/ 1780295 w 1780295"/>
                <a:gd name="connsiteY4" fmla="*/ 961359 h 1068177"/>
                <a:gd name="connsiteX5" fmla="*/ 1673477 w 1780295"/>
                <a:gd name="connsiteY5" fmla="*/ 1068177 h 1068177"/>
                <a:gd name="connsiteX6" fmla="*/ 106818 w 1780295"/>
                <a:gd name="connsiteY6" fmla="*/ 1068177 h 1068177"/>
                <a:gd name="connsiteX7" fmla="*/ 0 w 1780295"/>
                <a:gd name="connsiteY7" fmla="*/ 961359 h 1068177"/>
                <a:gd name="connsiteX8" fmla="*/ 0 w 1780295"/>
                <a:gd name="connsiteY8" fmla="*/ 106818 h 1068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0295" h="1068177">
                  <a:moveTo>
                    <a:pt x="0" y="106818"/>
                  </a:moveTo>
                  <a:cubicBezTo>
                    <a:pt x="0" y="47824"/>
                    <a:pt x="47824" y="0"/>
                    <a:pt x="106818" y="0"/>
                  </a:cubicBezTo>
                  <a:lnTo>
                    <a:pt x="1673477" y="0"/>
                  </a:lnTo>
                  <a:cubicBezTo>
                    <a:pt x="1732471" y="0"/>
                    <a:pt x="1780295" y="47824"/>
                    <a:pt x="1780295" y="106818"/>
                  </a:cubicBezTo>
                  <a:lnTo>
                    <a:pt x="1780295" y="961359"/>
                  </a:lnTo>
                  <a:cubicBezTo>
                    <a:pt x="1780295" y="1020353"/>
                    <a:pt x="1732471" y="1068177"/>
                    <a:pt x="1673477" y="1068177"/>
                  </a:cubicBezTo>
                  <a:lnTo>
                    <a:pt x="106818" y="1068177"/>
                  </a:lnTo>
                  <a:cubicBezTo>
                    <a:pt x="47824" y="1068177"/>
                    <a:pt x="0" y="1020353"/>
                    <a:pt x="0" y="961359"/>
                  </a:cubicBezTo>
                  <a:lnTo>
                    <a:pt x="0" y="10681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1922"/>
                <a:satOff val="813"/>
                <a:lumOff val="-8631"/>
                <a:alphaOff val="0"/>
              </a:schemeClr>
            </a:fillRef>
            <a:effectRef idx="3">
              <a:schemeClr val="accent3">
                <a:hueOff val="9001922"/>
                <a:satOff val="813"/>
                <a:lumOff val="-86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76" tIns="141776" rIns="141776" bIns="141776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900" kern="1200" dirty="0" smtClean="0"/>
                <a:t>活化地球</a:t>
              </a:r>
              <a:endParaRPr lang="zh-TW" altLang="en-US" sz="29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136525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33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參、 結論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5966" y="3687648"/>
            <a:ext cx="6771079" cy="781278"/>
            <a:chOff x="1045966" y="3687648"/>
            <a:chExt cx="6771079" cy="781278"/>
          </a:xfrm>
        </p:grpSpPr>
        <p:sp>
          <p:nvSpPr>
            <p:cNvPr id="4" name="手繪多邊形 3"/>
            <p:cNvSpPr/>
            <p:nvPr/>
          </p:nvSpPr>
          <p:spPr>
            <a:xfrm>
              <a:off x="1045966" y="3687648"/>
              <a:ext cx="1302130" cy="781278"/>
            </a:xfrm>
            <a:custGeom>
              <a:avLst/>
              <a:gdLst>
                <a:gd name="connsiteX0" fmla="*/ 0 w 1302130"/>
                <a:gd name="connsiteY0" fmla="*/ 78128 h 781278"/>
                <a:gd name="connsiteX1" fmla="*/ 78128 w 1302130"/>
                <a:gd name="connsiteY1" fmla="*/ 0 h 781278"/>
                <a:gd name="connsiteX2" fmla="*/ 1224002 w 1302130"/>
                <a:gd name="connsiteY2" fmla="*/ 0 h 781278"/>
                <a:gd name="connsiteX3" fmla="*/ 1302130 w 1302130"/>
                <a:gd name="connsiteY3" fmla="*/ 78128 h 781278"/>
                <a:gd name="connsiteX4" fmla="*/ 1302130 w 1302130"/>
                <a:gd name="connsiteY4" fmla="*/ 703150 h 781278"/>
                <a:gd name="connsiteX5" fmla="*/ 1224002 w 1302130"/>
                <a:gd name="connsiteY5" fmla="*/ 781278 h 781278"/>
                <a:gd name="connsiteX6" fmla="*/ 78128 w 1302130"/>
                <a:gd name="connsiteY6" fmla="*/ 781278 h 781278"/>
                <a:gd name="connsiteX7" fmla="*/ 0 w 1302130"/>
                <a:gd name="connsiteY7" fmla="*/ 703150 h 781278"/>
                <a:gd name="connsiteX8" fmla="*/ 0 w 1302130"/>
                <a:gd name="connsiteY8" fmla="*/ 78128 h 78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30" h="781278">
                  <a:moveTo>
                    <a:pt x="0" y="78128"/>
                  </a:moveTo>
                  <a:cubicBezTo>
                    <a:pt x="0" y="34979"/>
                    <a:pt x="34979" y="0"/>
                    <a:pt x="78128" y="0"/>
                  </a:cubicBezTo>
                  <a:lnTo>
                    <a:pt x="1224002" y="0"/>
                  </a:lnTo>
                  <a:cubicBezTo>
                    <a:pt x="1267151" y="0"/>
                    <a:pt x="1302130" y="34979"/>
                    <a:pt x="1302130" y="78128"/>
                  </a:cubicBezTo>
                  <a:lnTo>
                    <a:pt x="1302130" y="703150"/>
                  </a:lnTo>
                  <a:cubicBezTo>
                    <a:pt x="1302130" y="746299"/>
                    <a:pt x="1267151" y="781278"/>
                    <a:pt x="1224002" y="781278"/>
                  </a:cubicBezTo>
                  <a:lnTo>
                    <a:pt x="78128" y="781278"/>
                  </a:lnTo>
                  <a:cubicBezTo>
                    <a:pt x="34979" y="781278"/>
                    <a:pt x="0" y="746299"/>
                    <a:pt x="0" y="703150"/>
                  </a:cubicBezTo>
                  <a:lnTo>
                    <a:pt x="0" y="781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93" tIns="102893" rIns="102893" bIns="10289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kern="1200" dirty="0" smtClean="0"/>
                <a:t>綠建築</a:t>
              </a:r>
              <a:endParaRPr lang="zh-TW" altLang="en-US" sz="2100" kern="1200" dirty="0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478310" y="3916823"/>
              <a:ext cx="276051" cy="322928"/>
            </a:xfrm>
            <a:custGeom>
              <a:avLst/>
              <a:gdLst>
                <a:gd name="connsiteX0" fmla="*/ 0 w 276051"/>
                <a:gd name="connsiteY0" fmla="*/ 64586 h 322928"/>
                <a:gd name="connsiteX1" fmla="*/ 138026 w 276051"/>
                <a:gd name="connsiteY1" fmla="*/ 64586 h 322928"/>
                <a:gd name="connsiteX2" fmla="*/ 138026 w 276051"/>
                <a:gd name="connsiteY2" fmla="*/ 0 h 322928"/>
                <a:gd name="connsiteX3" fmla="*/ 276051 w 276051"/>
                <a:gd name="connsiteY3" fmla="*/ 161464 h 322928"/>
                <a:gd name="connsiteX4" fmla="*/ 138026 w 276051"/>
                <a:gd name="connsiteY4" fmla="*/ 322928 h 322928"/>
                <a:gd name="connsiteX5" fmla="*/ 138026 w 276051"/>
                <a:gd name="connsiteY5" fmla="*/ 258342 h 322928"/>
                <a:gd name="connsiteX6" fmla="*/ 0 w 276051"/>
                <a:gd name="connsiteY6" fmla="*/ 258342 h 322928"/>
                <a:gd name="connsiteX7" fmla="*/ 0 w 276051"/>
                <a:gd name="connsiteY7" fmla="*/ 64586 h 32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51" h="322928">
                  <a:moveTo>
                    <a:pt x="0" y="64586"/>
                  </a:moveTo>
                  <a:lnTo>
                    <a:pt x="138026" y="64586"/>
                  </a:lnTo>
                  <a:lnTo>
                    <a:pt x="138026" y="0"/>
                  </a:lnTo>
                  <a:lnTo>
                    <a:pt x="276051" y="161464"/>
                  </a:lnTo>
                  <a:lnTo>
                    <a:pt x="138026" y="322928"/>
                  </a:lnTo>
                  <a:lnTo>
                    <a:pt x="138026" y="258342"/>
                  </a:lnTo>
                  <a:lnTo>
                    <a:pt x="0" y="258342"/>
                  </a:lnTo>
                  <a:lnTo>
                    <a:pt x="0" y="6458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586" rIns="82815" bIns="6458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2868949" y="3687648"/>
              <a:ext cx="1302130" cy="781278"/>
            </a:xfrm>
            <a:custGeom>
              <a:avLst/>
              <a:gdLst>
                <a:gd name="connsiteX0" fmla="*/ 0 w 1302130"/>
                <a:gd name="connsiteY0" fmla="*/ 78128 h 781278"/>
                <a:gd name="connsiteX1" fmla="*/ 78128 w 1302130"/>
                <a:gd name="connsiteY1" fmla="*/ 0 h 781278"/>
                <a:gd name="connsiteX2" fmla="*/ 1224002 w 1302130"/>
                <a:gd name="connsiteY2" fmla="*/ 0 h 781278"/>
                <a:gd name="connsiteX3" fmla="*/ 1302130 w 1302130"/>
                <a:gd name="connsiteY3" fmla="*/ 78128 h 781278"/>
                <a:gd name="connsiteX4" fmla="*/ 1302130 w 1302130"/>
                <a:gd name="connsiteY4" fmla="*/ 703150 h 781278"/>
                <a:gd name="connsiteX5" fmla="*/ 1224002 w 1302130"/>
                <a:gd name="connsiteY5" fmla="*/ 781278 h 781278"/>
                <a:gd name="connsiteX6" fmla="*/ 78128 w 1302130"/>
                <a:gd name="connsiteY6" fmla="*/ 781278 h 781278"/>
                <a:gd name="connsiteX7" fmla="*/ 0 w 1302130"/>
                <a:gd name="connsiteY7" fmla="*/ 703150 h 781278"/>
                <a:gd name="connsiteX8" fmla="*/ 0 w 1302130"/>
                <a:gd name="connsiteY8" fmla="*/ 78128 h 78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30" h="781278">
                  <a:moveTo>
                    <a:pt x="0" y="78128"/>
                  </a:moveTo>
                  <a:cubicBezTo>
                    <a:pt x="0" y="34979"/>
                    <a:pt x="34979" y="0"/>
                    <a:pt x="78128" y="0"/>
                  </a:cubicBezTo>
                  <a:lnTo>
                    <a:pt x="1224002" y="0"/>
                  </a:lnTo>
                  <a:cubicBezTo>
                    <a:pt x="1267151" y="0"/>
                    <a:pt x="1302130" y="34979"/>
                    <a:pt x="1302130" y="78128"/>
                  </a:cubicBezTo>
                  <a:lnTo>
                    <a:pt x="1302130" y="703150"/>
                  </a:lnTo>
                  <a:cubicBezTo>
                    <a:pt x="1302130" y="746299"/>
                    <a:pt x="1267151" y="781278"/>
                    <a:pt x="1224002" y="781278"/>
                  </a:cubicBezTo>
                  <a:lnTo>
                    <a:pt x="78128" y="781278"/>
                  </a:lnTo>
                  <a:cubicBezTo>
                    <a:pt x="34979" y="781278"/>
                    <a:pt x="0" y="746299"/>
                    <a:pt x="0" y="703150"/>
                  </a:cubicBezTo>
                  <a:lnTo>
                    <a:pt x="0" y="781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93" tIns="102893" rIns="102893" bIns="10289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kern="1200" dirty="0" smtClean="0"/>
                <a:t>昂貴</a:t>
              </a:r>
              <a:endParaRPr lang="zh-TW" altLang="en-US" sz="21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4301293" y="3916823"/>
              <a:ext cx="276051" cy="322928"/>
            </a:xfrm>
            <a:custGeom>
              <a:avLst/>
              <a:gdLst>
                <a:gd name="connsiteX0" fmla="*/ 0 w 276051"/>
                <a:gd name="connsiteY0" fmla="*/ 64586 h 322928"/>
                <a:gd name="connsiteX1" fmla="*/ 138026 w 276051"/>
                <a:gd name="connsiteY1" fmla="*/ 64586 h 322928"/>
                <a:gd name="connsiteX2" fmla="*/ 138026 w 276051"/>
                <a:gd name="connsiteY2" fmla="*/ 0 h 322928"/>
                <a:gd name="connsiteX3" fmla="*/ 276051 w 276051"/>
                <a:gd name="connsiteY3" fmla="*/ 161464 h 322928"/>
                <a:gd name="connsiteX4" fmla="*/ 138026 w 276051"/>
                <a:gd name="connsiteY4" fmla="*/ 322928 h 322928"/>
                <a:gd name="connsiteX5" fmla="*/ 138026 w 276051"/>
                <a:gd name="connsiteY5" fmla="*/ 258342 h 322928"/>
                <a:gd name="connsiteX6" fmla="*/ 0 w 276051"/>
                <a:gd name="connsiteY6" fmla="*/ 258342 h 322928"/>
                <a:gd name="connsiteX7" fmla="*/ 0 w 276051"/>
                <a:gd name="connsiteY7" fmla="*/ 64586 h 32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51" h="322928">
                  <a:moveTo>
                    <a:pt x="0" y="64586"/>
                  </a:moveTo>
                  <a:lnTo>
                    <a:pt x="138026" y="64586"/>
                  </a:lnTo>
                  <a:lnTo>
                    <a:pt x="138026" y="0"/>
                  </a:lnTo>
                  <a:lnTo>
                    <a:pt x="276051" y="161464"/>
                  </a:lnTo>
                  <a:lnTo>
                    <a:pt x="138026" y="322928"/>
                  </a:lnTo>
                  <a:lnTo>
                    <a:pt x="138026" y="258342"/>
                  </a:lnTo>
                  <a:lnTo>
                    <a:pt x="0" y="258342"/>
                  </a:lnTo>
                  <a:lnTo>
                    <a:pt x="0" y="6458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586" rIns="82815" bIns="6458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691932" y="3687648"/>
              <a:ext cx="1302130" cy="781278"/>
            </a:xfrm>
            <a:custGeom>
              <a:avLst/>
              <a:gdLst>
                <a:gd name="connsiteX0" fmla="*/ 0 w 1302130"/>
                <a:gd name="connsiteY0" fmla="*/ 78128 h 781278"/>
                <a:gd name="connsiteX1" fmla="*/ 78128 w 1302130"/>
                <a:gd name="connsiteY1" fmla="*/ 0 h 781278"/>
                <a:gd name="connsiteX2" fmla="*/ 1224002 w 1302130"/>
                <a:gd name="connsiteY2" fmla="*/ 0 h 781278"/>
                <a:gd name="connsiteX3" fmla="*/ 1302130 w 1302130"/>
                <a:gd name="connsiteY3" fmla="*/ 78128 h 781278"/>
                <a:gd name="connsiteX4" fmla="*/ 1302130 w 1302130"/>
                <a:gd name="connsiteY4" fmla="*/ 703150 h 781278"/>
                <a:gd name="connsiteX5" fmla="*/ 1224002 w 1302130"/>
                <a:gd name="connsiteY5" fmla="*/ 781278 h 781278"/>
                <a:gd name="connsiteX6" fmla="*/ 78128 w 1302130"/>
                <a:gd name="connsiteY6" fmla="*/ 781278 h 781278"/>
                <a:gd name="connsiteX7" fmla="*/ 0 w 1302130"/>
                <a:gd name="connsiteY7" fmla="*/ 703150 h 781278"/>
                <a:gd name="connsiteX8" fmla="*/ 0 w 1302130"/>
                <a:gd name="connsiteY8" fmla="*/ 78128 h 78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30" h="781278">
                  <a:moveTo>
                    <a:pt x="0" y="78128"/>
                  </a:moveTo>
                  <a:cubicBezTo>
                    <a:pt x="0" y="34979"/>
                    <a:pt x="34979" y="0"/>
                    <a:pt x="78128" y="0"/>
                  </a:cubicBezTo>
                  <a:lnTo>
                    <a:pt x="1224002" y="0"/>
                  </a:lnTo>
                  <a:cubicBezTo>
                    <a:pt x="1267151" y="0"/>
                    <a:pt x="1302130" y="34979"/>
                    <a:pt x="1302130" y="78128"/>
                  </a:cubicBezTo>
                  <a:lnTo>
                    <a:pt x="1302130" y="703150"/>
                  </a:lnTo>
                  <a:cubicBezTo>
                    <a:pt x="1302130" y="746299"/>
                    <a:pt x="1267151" y="781278"/>
                    <a:pt x="1224002" y="781278"/>
                  </a:cubicBezTo>
                  <a:lnTo>
                    <a:pt x="78128" y="781278"/>
                  </a:lnTo>
                  <a:cubicBezTo>
                    <a:pt x="34979" y="781278"/>
                    <a:pt x="0" y="746299"/>
                    <a:pt x="0" y="703150"/>
                  </a:cubicBezTo>
                  <a:lnTo>
                    <a:pt x="0" y="781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93" tIns="102893" rIns="102893" bIns="10289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kern="1200" dirty="0" smtClean="0"/>
                <a:t>推廣</a:t>
              </a:r>
              <a:endParaRPr lang="zh-TW" altLang="en-US" sz="2100" kern="1200" dirty="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6124276" y="3916823"/>
              <a:ext cx="276051" cy="322928"/>
            </a:xfrm>
            <a:custGeom>
              <a:avLst/>
              <a:gdLst>
                <a:gd name="connsiteX0" fmla="*/ 0 w 276051"/>
                <a:gd name="connsiteY0" fmla="*/ 64586 h 322928"/>
                <a:gd name="connsiteX1" fmla="*/ 138026 w 276051"/>
                <a:gd name="connsiteY1" fmla="*/ 64586 h 322928"/>
                <a:gd name="connsiteX2" fmla="*/ 138026 w 276051"/>
                <a:gd name="connsiteY2" fmla="*/ 0 h 322928"/>
                <a:gd name="connsiteX3" fmla="*/ 276051 w 276051"/>
                <a:gd name="connsiteY3" fmla="*/ 161464 h 322928"/>
                <a:gd name="connsiteX4" fmla="*/ 138026 w 276051"/>
                <a:gd name="connsiteY4" fmla="*/ 322928 h 322928"/>
                <a:gd name="connsiteX5" fmla="*/ 138026 w 276051"/>
                <a:gd name="connsiteY5" fmla="*/ 258342 h 322928"/>
                <a:gd name="connsiteX6" fmla="*/ 0 w 276051"/>
                <a:gd name="connsiteY6" fmla="*/ 258342 h 322928"/>
                <a:gd name="connsiteX7" fmla="*/ 0 w 276051"/>
                <a:gd name="connsiteY7" fmla="*/ 64586 h 32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51" h="322928">
                  <a:moveTo>
                    <a:pt x="0" y="64586"/>
                  </a:moveTo>
                  <a:lnTo>
                    <a:pt x="138026" y="64586"/>
                  </a:lnTo>
                  <a:lnTo>
                    <a:pt x="138026" y="0"/>
                  </a:lnTo>
                  <a:lnTo>
                    <a:pt x="276051" y="161464"/>
                  </a:lnTo>
                  <a:lnTo>
                    <a:pt x="138026" y="322928"/>
                  </a:lnTo>
                  <a:lnTo>
                    <a:pt x="138026" y="258342"/>
                  </a:lnTo>
                  <a:lnTo>
                    <a:pt x="0" y="258342"/>
                  </a:lnTo>
                  <a:lnTo>
                    <a:pt x="0" y="6458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586" rIns="82815" bIns="6458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6514915" y="3687648"/>
              <a:ext cx="1302130" cy="781278"/>
            </a:xfrm>
            <a:custGeom>
              <a:avLst/>
              <a:gdLst>
                <a:gd name="connsiteX0" fmla="*/ 0 w 1302130"/>
                <a:gd name="connsiteY0" fmla="*/ 78128 h 781278"/>
                <a:gd name="connsiteX1" fmla="*/ 78128 w 1302130"/>
                <a:gd name="connsiteY1" fmla="*/ 0 h 781278"/>
                <a:gd name="connsiteX2" fmla="*/ 1224002 w 1302130"/>
                <a:gd name="connsiteY2" fmla="*/ 0 h 781278"/>
                <a:gd name="connsiteX3" fmla="*/ 1302130 w 1302130"/>
                <a:gd name="connsiteY3" fmla="*/ 78128 h 781278"/>
                <a:gd name="connsiteX4" fmla="*/ 1302130 w 1302130"/>
                <a:gd name="connsiteY4" fmla="*/ 703150 h 781278"/>
                <a:gd name="connsiteX5" fmla="*/ 1224002 w 1302130"/>
                <a:gd name="connsiteY5" fmla="*/ 781278 h 781278"/>
                <a:gd name="connsiteX6" fmla="*/ 78128 w 1302130"/>
                <a:gd name="connsiteY6" fmla="*/ 781278 h 781278"/>
                <a:gd name="connsiteX7" fmla="*/ 0 w 1302130"/>
                <a:gd name="connsiteY7" fmla="*/ 703150 h 781278"/>
                <a:gd name="connsiteX8" fmla="*/ 0 w 1302130"/>
                <a:gd name="connsiteY8" fmla="*/ 78128 h 78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130" h="781278">
                  <a:moveTo>
                    <a:pt x="0" y="78128"/>
                  </a:moveTo>
                  <a:cubicBezTo>
                    <a:pt x="0" y="34979"/>
                    <a:pt x="34979" y="0"/>
                    <a:pt x="78128" y="0"/>
                  </a:cubicBezTo>
                  <a:lnTo>
                    <a:pt x="1224002" y="0"/>
                  </a:lnTo>
                  <a:cubicBezTo>
                    <a:pt x="1267151" y="0"/>
                    <a:pt x="1302130" y="34979"/>
                    <a:pt x="1302130" y="78128"/>
                  </a:cubicBezTo>
                  <a:lnTo>
                    <a:pt x="1302130" y="703150"/>
                  </a:lnTo>
                  <a:cubicBezTo>
                    <a:pt x="1302130" y="746299"/>
                    <a:pt x="1267151" y="781278"/>
                    <a:pt x="1224002" y="781278"/>
                  </a:cubicBezTo>
                  <a:lnTo>
                    <a:pt x="78128" y="781278"/>
                  </a:lnTo>
                  <a:cubicBezTo>
                    <a:pt x="34979" y="781278"/>
                    <a:pt x="0" y="746299"/>
                    <a:pt x="0" y="703150"/>
                  </a:cubicBezTo>
                  <a:lnTo>
                    <a:pt x="0" y="7812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93" tIns="102893" rIns="102893" bIns="10289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100" kern="1200" dirty="0" smtClean="0"/>
                <a:t>減少汙染</a:t>
              </a:r>
              <a:endParaRPr lang="zh-TW" altLang="en-US" sz="21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6765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648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322583"/>
            <a:ext cx="6777317" cy="350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一、研究動機</a:t>
            </a:r>
          </a:p>
          <a:p>
            <a:pPr marL="0" indent="0">
              <a:buNone/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5104"/>
            <a:ext cx="2160240" cy="176116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526678" y="2960489"/>
            <a:ext cx="6090642" cy="937021"/>
            <a:chOff x="1526678" y="2960489"/>
            <a:chExt cx="6090642" cy="937021"/>
          </a:xfrm>
        </p:grpSpPr>
        <p:sp>
          <p:nvSpPr>
            <p:cNvPr id="9" name="手繪多邊形 8"/>
            <p:cNvSpPr/>
            <p:nvPr/>
          </p:nvSpPr>
          <p:spPr>
            <a:xfrm>
              <a:off x="1526678" y="2960489"/>
              <a:ext cx="2342554" cy="937021"/>
            </a:xfrm>
            <a:custGeom>
              <a:avLst/>
              <a:gdLst>
                <a:gd name="connsiteX0" fmla="*/ 0 w 2342554"/>
                <a:gd name="connsiteY0" fmla="*/ 0 h 937021"/>
                <a:gd name="connsiteX1" fmla="*/ 1874044 w 2342554"/>
                <a:gd name="connsiteY1" fmla="*/ 0 h 937021"/>
                <a:gd name="connsiteX2" fmla="*/ 2342554 w 2342554"/>
                <a:gd name="connsiteY2" fmla="*/ 468511 h 937021"/>
                <a:gd name="connsiteX3" fmla="*/ 1874044 w 2342554"/>
                <a:gd name="connsiteY3" fmla="*/ 937021 h 937021"/>
                <a:gd name="connsiteX4" fmla="*/ 0 w 2342554"/>
                <a:gd name="connsiteY4" fmla="*/ 937021 h 937021"/>
                <a:gd name="connsiteX5" fmla="*/ 0 w 2342554"/>
                <a:gd name="connsiteY5" fmla="*/ 0 h 9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554" h="937021">
                  <a:moveTo>
                    <a:pt x="0" y="0"/>
                  </a:moveTo>
                  <a:lnTo>
                    <a:pt x="1874044" y="0"/>
                  </a:lnTo>
                  <a:lnTo>
                    <a:pt x="2342554" y="468511"/>
                  </a:lnTo>
                  <a:lnTo>
                    <a:pt x="1874044" y="937021"/>
                  </a:lnTo>
                  <a:lnTo>
                    <a:pt x="0" y="9370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66675" rIns="267593" bIns="666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kern="1200" dirty="0" smtClean="0"/>
                <a:t>地球暖化</a:t>
              </a:r>
              <a:endParaRPr lang="zh-TW" altLang="en-US" sz="2500" kern="1200" dirty="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3400722" y="2960489"/>
              <a:ext cx="2342554" cy="937021"/>
            </a:xfrm>
            <a:custGeom>
              <a:avLst/>
              <a:gdLst>
                <a:gd name="connsiteX0" fmla="*/ 0 w 2342554"/>
                <a:gd name="connsiteY0" fmla="*/ 0 h 937021"/>
                <a:gd name="connsiteX1" fmla="*/ 1874044 w 2342554"/>
                <a:gd name="connsiteY1" fmla="*/ 0 h 937021"/>
                <a:gd name="connsiteX2" fmla="*/ 2342554 w 2342554"/>
                <a:gd name="connsiteY2" fmla="*/ 468511 h 937021"/>
                <a:gd name="connsiteX3" fmla="*/ 1874044 w 2342554"/>
                <a:gd name="connsiteY3" fmla="*/ 937021 h 937021"/>
                <a:gd name="connsiteX4" fmla="*/ 0 w 2342554"/>
                <a:gd name="connsiteY4" fmla="*/ 937021 h 937021"/>
                <a:gd name="connsiteX5" fmla="*/ 468511 w 2342554"/>
                <a:gd name="connsiteY5" fmla="*/ 468511 h 937021"/>
                <a:gd name="connsiteX6" fmla="*/ 0 w 2342554"/>
                <a:gd name="connsiteY6" fmla="*/ 0 h 9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937021">
                  <a:moveTo>
                    <a:pt x="0" y="0"/>
                  </a:moveTo>
                  <a:lnTo>
                    <a:pt x="1874044" y="0"/>
                  </a:lnTo>
                  <a:lnTo>
                    <a:pt x="2342554" y="468511"/>
                  </a:lnTo>
                  <a:lnTo>
                    <a:pt x="1874044" y="937021"/>
                  </a:lnTo>
                  <a:lnTo>
                    <a:pt x="0" y="937021"/>
                  </a:lnTo>
                  <a:lnTo>
                    <a:pt x="468511" y="4685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524" tIns="66675" rIns="501848" bIns="666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kern="1200" dirty="0" smtClean="0"/>
                <a:t>做環保</a:t>
              </a:r>
              <a:endParaRPr lang="zh-TW" altLang="en-US" sz="2500" kern="1200" dirty="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5274766" y="2960489"/>
              <a:ext cx="2342554" cy="937021"/>
            </a:xfrm>
            <a:custGeom>
              <a:avLst/>
              <a:gdLst>
                <a:gd name="connsiteX0" fmla="*/ 0 w 2342554"/>
                <a:gd name="connsiteY0" fmla="*/ 0 h 937021"/>
                <a:gd name="connsiteX1" fmla="*/ 1874044 w 2342554"/>
                <a:gd name="connsiteY1" fmla="*/ 0 h 937021"/>
                <a:gd name="connsiteX2" fmla="*/ 2342554 w 2342554"/>
                <a:gd name="connsiteY2" fmla="*/ 468511 h 937021"/>
                <a:gd name="connsiteX3" fmla="*/ 1874044 w 2342554"/>
                <a:gd name="connsiteY3" fmla="*/ 937021 h 937021"/>
                <a:gd name="connsiteX4" fmla="*/ 0 w 2342554"/>
                <a:gd name="connsiteY4" fmla="*/ 937021 h 937021"/>
                <a:gd name="connsiteX5" fmla="*/ 468511 w 2342554"/>
                <a:gd name="connsiteY5" fmla="*/ 468511 h 937021"/>
                <a:gd name="connsiteX6" fmla="*/ 0 w 2342554"/>
                <a:gd name="connsiteY6" fmla="*/ 0 h 9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937021">
                  <a:moveTo>
                    <a:pt x="0" y="0"/>
                  </a:moveTo>
                  <a:lnTo>
                    <a:pt x="1874044" y="0"/>
                  </a:lnTo>
                  <a:lnTo>
                    <a:pt x="2342554" y="468511"/>
                  </a:lnTo>
                  <a:lnTo>
                    <a:pt x="1874044" y="937021"/>
                  </a:lnTo>
                  <a:lnTo>
                    <a:pt x="0" y="937021"/>
                  </a:lnTo>
                  <a:lnTo>
                    <a:pt x="468511" y="4685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524" tIns="66675" rIns="501848" bIns="666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kern="1200" dirty="0" smtClean="0"/>
                <a:t>綠化環境</a:t>
              </a:r>
              <a:endParaRPr lang="en-US" altLang="zh-TW" sz="2500" kern="1200" dirty="0" smtClean="0"/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0859" y="4256125"/>
            <a:ext cx="2050898" cy="16927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82" y="4140784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5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肆、引註資料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羅仁傑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、羅竣譯。被包裹的地球。花連縣政府</a:t>
            </a:r>
          </a:p>
          <a:p>
            <a:pPr marL="68580" indent="0"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羅仁傑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、羅竣譯。垃圾何處去。花連縣政府</a:t>
            </a:r>
          </a:p>
          <a:p>
            <a:pPr marL="68580" indent="0"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玉峯。生態台灣。自然公園。農新出版</a:t>
            </a:r>
          </a:p>
          <a:p>
            <a:pPr marL="68580" indent="0"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兒。森林家屋。晨星出版社</a:t>
            </a:r>
          </a:p>
          <a:p>
            <a:pPr marL="68580" indent="0"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林訓民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、汪和瑛。環保小小百科。大蘋果股份有限公司</a:t>
            </a:r>
          </a:p>
        </p:txBody>
      </p:sp>
    </p:spTree>
    <p:extLst>
      <p:ext uri="{BB962C8B-B14F-4D97-AF65-F5344CB8AC3E}">
        <p14:creationId xmlns:p14="http://schemas.microsoft.com/office/powerpoint/2010/main" val="1036442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3091780" cy="24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8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二、研究目的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63" r="-239" b="27074"/>
          <a:stretch/>
        </p:blipFill>
        <p:spPr>
          <a:xfrm>
            <a:off x="1547664" y="1700808"/>
            <a:ext cx="5544616" cy="4263322"/>
          </a:xfrm>
        </p:spPr>
      </p:pic>
    </p:spTree>
    <p:extLst>
      <p:ext uri="{BB962C8B-B14F-4D97-AF65-F5344CB8AC3E}">
        <p14:creationId xmlns:p14="http://schemas.microsoft.com/office/powerpoint/2010/main" val="3267035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三、研究架構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5" y="2324101"/>
            <a:ext cx="7054697" cy="3655036"/>
          </a:xfrm>
        </p:spPr>
      </p:pic>
    </p:spTree>
    <p:extLst>
      <p:ext uri="{BB962C8B-B14F-4D97-AF65-F5344CB8AC3E}">
        <p14:creationId xmlns:p14="http://schemas.microsoft.com/office/powerpoint/2010/main" val="88523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接下來是我們的小劇場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48400" cy="41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0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貳、正文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一、綠建築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2696"/>
            <a:ext cx="2088232" cy="1946232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547664" y="3446501"/>
            <a:ext cx="6096000" cy="2438400"/>
            <a:chOff x="1547664" y="3446501"/>
            <a:chExt cx="6096000" cy="2438400"/>
          </a:xfrm>
        </p:grpSpPr>
        <p:sp>
          <p:nvSpPr>
            <p:cNvPr id="7" name="圖案 6"/>
            <p:cNvSpPr/>
            <p:nvPr/>
          </p:nvSpPr>
          <p:spPr>
            <a:xfrm>
              <a:off x="1547664" y="3446501"/>
              <a:ext cx="6096000" cy="2438400"/>
            </a:xfrm>
            <a:prstGeom prst="leftRightRibb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手繪多邊形 7"/>
            <p:cNvSpPr/>
            <p:nvPr/>
          </p:nvSpPr>
          <p:spPr>
            <a:xfrm>
              <a:off x="2279184" y="3873221"/>
              <a:ext cx="2011680" cy="1194816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8684" rIns="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9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一般建築</a:t>
              </a:r>
              <a:endParaRPr lang="zh-TW" altLang="en-US" sz="39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595664" y="4263365"/>
              <a:ext cx="2377440" cy="1194816"/>
            </a:xfrm>
            <a:custGeom>
              <a:avLst/>
              <a:gdLst>
                <a:gd name="connsiteX0" fmla="*/ 0 w 2377440"/>
                <a:gd name="connsiteY0" fmla="*/ 0 h 1194816"/>
                <a:gd name="connsiteX1" fmla="*/ 2377440 w 2377440"/>
                <a:gd name="connsiteY1" fmla="*/ 0 h 1194816"/>
                <a:gd name="connsiteX2" fmla="*/ 2377440 w 2377440"/>
                <a:gd name="connsiteY2" fmla="*/ 1194816 h 1194816"/>
                <a:gd name="connsiteX3" fmla="*/ 0 w 2377440"/>
                <a:gd name="connsiteY3" fmla="*/ 1194816 h 1194816"/>
                <a:gd name="connsiteX4" fmla="*/ 0 w 237744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1194816">
                  <a:moveTo>
                    <a:pt x="0" y="0"/>
                  </a:moveTo>
                  <a:lnTo>
                    <a:pt x="2377440" y="0"/>
                  </a:lnTo>
                  <a:lnTo>
                    <a:pt x="237744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8684" rIns="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9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綠建築</a:t>
              </a:r>
              <a:endParaRPr lang="zh-TW" altLang="en-US" sz="39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444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綠建築定義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1944216" cy="13352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76" y="2673065"/>
            <a:ext cx="3267075" cy="1276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59" y="4187396"/>
            <a:ext cx="1783085" cy="178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群組 7"/>
          <p:cNvGrpSpPr/>
          <p:nvPr/>
        </p:nvGrpSpPr>
        <p:grpSpPr>
          <a:xfrm>
            <a:off x="755576" y="2780928"/>
            <a:ext cx="4511823" cy="2806533"/>
            <a:chOff x="755576" y="2780928"/>
            <a:chExt cx="4511823" cy="2806533"/>
          </a:xfrm>
        </p:grpSpPr>
        <p:sp>
          <p:nvSpPr>
            <p:cNvPr id="9" name="手繪多邊形 8"/>
            <p:cNvSpPr/>
            <p:nvPr/>
          </p:nvSpPr>
          <p:spPr>
            <a:xfrm>
              <a:off x="2560305" y="2781270"/>
              <a:ext cx="2707094" cy="1336281"/>
            </a:xfrm>
            <a:custGeom>
              <a:avLst/>
              <a:gdLst>
                <a:gd name="connsiteX0" fmla="*/ 0 w 2707094"/>
                <a:gd name="connsiteY0" fmla="*/ 167035 h 1336281"/>
                <a:gd name="connsiteX1" fmla="*/ 2038954 w 2707094"/>
                <a:gd name="connsiteY1" fmla="*/ 167035 h 1336281"/>
                <a:gd name="connsiteX2" fmla="*/ 2038954 w 2707094"/>
                <a:gd name="connsiteY2" fmla="*/ 0 h 1336281"/>
                <a:gd name="connsiteX3" fmla="*/ 2707094 w 2707094"/>
                <a:gd name="connsiteY3" fmla="*/ 668141 h 1336281"/>
                <a:gd name="connsiteX4" fmla="*/ 2038954 w 2707094"/>
                <a:gd name="connsiteY4" fmla="*/ 1336281 h 1336281"/>
                <a:gd name="connsiteX5" fmla="*/ 2038954 w 2707094"/>
                <a:gd name="connsiteY5" fmla="*/ 1169246 h 1336281"/>
                <a:gd name="connsiteX6" fmla="*/ 0 w 2707094"/>
                <a:gd name="connsiteY6" fmla="*/ 1169246 h 1336281"/>
                <a:gd name="connsiteX7" fmla="*/ 0 w 2707094"/>
                <a:gd name="connsiteY7" fmla="*/ 167035 h 133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7094" h="1336281">
                  <a:moveTo>
                    <a:pt x="0" y="167035"/>
                  </a:moveTo>
                  <a:lnTo>
                    <a:pt x="2038954" y="167035"/>
                  </a:lnTo>
                  <a:lnTo>
                    <a:pt x="2038954" y="0"/>
                  </a:lnTo>
                  <a:lnTo>
                    <a:pt x="2707094" y="668141"/>
                  </a:lnTo>
                  <a:lnTo>
                    <a:pt x="2038954" y="1336281"/>
                  </a:lnTo>
                  <a:lnTo>
                    <a:pt x="2038954" y="1169246"/>
                  </a:lnTo>
                  <a:lnTo>
                    <a:pt x="0" y="1169246"/>
                  </a:lnTo>
                  <a:lnTo>
                    <a:pt x="0" y="16703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" tIns="180370" rIns="514440" bIns="180370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隨手關燈</a:t>
              </a:r>
              <a:endParaRPr lang="en-US" altLang="zh-TW" sz="24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zh-TW" altLang="en-US" sz="21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減少使用日光燈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755576" y="2780928"/>
              <a:ext cx="1804729" cy="1336281"/>
            </a:xfrm>
            <a:custGeom>
              <a:avLst/>
              <a:gdLst>
                <a:gd name="connsiteX0" fmla="*/ 0 w 1804729"/>
                <a:gd name="connsiteY0" fmla="*/ 222718 h 1336281"/>
                <a:gd name="connsiteX1" fmla="*/ 222718 w 1804729"/>
                <a:gd name="connsiteY1" fmla="*/ 0 h 1336281"/>
                <a:gd name="connsiteX2" fmla="*/ 1582011 w 1804729"/>
                <a:gd name="connsiteY2" fmla="*/ 0 h 1336281"/>
                <a:gd name="connsiteX3" fmla="*/ 1804729 w 1804729"/>
                <a:gd name="connsiteY3" fmla="*/ 222718 h 1336281"/>
                <a:gd name="connsiteX4" fmla="*/ 1804729 w 1804729"/>
                <a:gd name="connsiteY4" fmla="*/ 1113563 h 1336281"/>
                <a:gd name="connsiteX5" fmla="*/ 1582011 w 1804729"/>
                <a:gd name="connsiteY5" fmla="*/ 1336281 h 1336281"/>
                <a:gd name="connsiteX6" fmla="*/ 222718 w 1804729"/>
                <a:gd name="connsiteY6" fmla="*/ 1336281 h 1336281"/>
                <a:gd name="connsiteX7" fmla="*/ 0 w 1804729"/>
                <a:gd name="connsiteY7" fmla="*/ 1113563 h 1336281"/>
                <a:gd name="connsiteX8" fmla="*/ 0 w 1804729"/>
                <a:gd name="connsiteY8" fmla="*/ 222718 h 133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4729" h="1336281">
                  <a:moveTo>
                    <a:pt x="0" y="222718"/>
                  </a:moveTo>
                  <a:cubicBezTo>
                    <a:pt x="0" y="99714"/>
                    <a:pt x="99714" y="0"/>
                    <a:pt x="222718" y="0"/>
                  </a:cubicBezTo>
                  <a:lnTo>
                    <a:pt x="1582011" y="0"/>
                  </a:lnTo>
                  <a:cubicBezTo>
                    <a:pt x="1705015" y="0"/>
                    <a:pt x="1804729" y="99714"/>
                    <a:pt x="1804729" y="222718"/>
                  </a:cubicBezTo>
                  <a:lnTo>
                    <a:pt x="1804729" y="1113563"/>
                  </a:lnTo>
                  <a:cubicBezTo>
                    <a:pt x="1804729" y="1236567"/>
                    <a:pt x="1705015" y="1336281"/>
                    <a:pt x="1582011" y="1336281"/>
                  </a:cubicBezTo>
                  <a:lnTo>
                    <a:pt x="222718" y="1336281"/>
                  </a:lnTo>
                  <a:cubicBezTo>
                    <a:pt x="99714" y="1336281"/>
                    <a:pt x="0" y="1236567"/>
                    <a:pt x="0" y="1113563"/>
                  </a:cubicBezTo>
                  <a:lnTo>
                    <a:pt x="0" y="2227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912" tIns="118572" rIns="171912" bIns="11857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節約能源</a:t>
              </a:r>
              <a:endParaRPr lang="zh-TW" altLang="en-US" sz="28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60305" y="4251180"/>
              <a:ext cx="2707094" cy="1336281"/>
            </a:xfrm>
            <a:custGeom>
              <a:avLst/>
              <a:gdLst>
                <a:gd name="connsiteX0" fmla="*/ 0 w 2707094"/>
                <a:gd name="connsiteY0" fmla="*/ 167035 h 1336281"/>
                <a:gd name="connsiteX1" fmla="*/ 2038954 w 2707094"/>
                <a:gd name="connsiteY1" fmla="*/ 167035 h 1336281"/>
                <a:gd name="connsiteX2" fmla="*/ 2038954 w 2707094"/>
                <a:gd name="connsiteY2" fmla="*/ 0 h 1336281"/>
                <a:gd name="connsiteX3" fmla="*/ 2707094 w 2707094"/>
                <a:gd name="connsiteY3" fmla="*/ 668141 h 1336281"/>
                <a:gd name="connsiteX4" fmla="*/ 2038954 w 2707094"/>
                <a:gd name="connsiteY4" fmla="*/ 1336281 h 1336281"/>
                <a:gd name="connsiteX5" fmla="*/ 2038954 w 2707094"/>
                <a:gd name="connsiteY5" fmla="*/ 1169246 h 1336281"/>
                <a:gd name="connsiteX6" fmla="*/ 0 w 2707094"/>
                <a:gd name="connsiteY6" fmla="*/ 1169246 h 1336281"/>
                <a:gd name="connsiteX7" fmla="*/ 0 w 2707094"/>
                <a:gd name="connsiteY7" fmla="*/ 167035 h 133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7094" h="1336281">
                  <a:moveTo>
                    <a:pt x="0" y="167035"/>
                  </a:moveTo>
                  <a:lnTo>
                    <a:pt x="2038954" y="167035"/>
                  </a:lnTo>
                  <a:lnTo>
                    <a:pt x="2038954" y="0"/>
                  </a:lnTo>
                  <a:lnTo>
                    <a:pt x="2707094" y="668141"/>
                  </a:lnTo>
                  <a:lnTo>
                    <a:pt x="2038954" y="1336281"/>
                  </a:lnTo>
                  <a:lnTo>
                    <a:pt x="2038954" y="1169246"/>
                  </a:lnTo>
                  <a:lnTo>
                    <a:pt x="0" y="1169246"/>
                  </a:lnTo>
                  <a:lnTo>
                    <a:pt x="0" y="16703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" tIns="180370" rIns="514440" bIns="180370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自備環保餐具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zh-TW" sz="21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少用一次性物品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755576" y="4251180"/>
              <a:ext cx="1804729" cy="1336281"/>
            </a:xfrm>
            <a:custGeom>
              <a:avLst/>
              <a:gdLst>
                <a:gd name="connsiteX0" fmla="*/ 0 w 1804729"/>
                <a:gd name="connsiteY0" fmla="*/ 222718 h 1336281"/>
                <a:gd name="connsiteX1" fmla="*/ 222718 w 1804729"/>
                <a:gd name="connsiteY1" fmla="*/ 0 h 1336281"/>
                <a:gd name="connsiteX2" fmla="*/ 1582011 w 1804729"/>
                <a:gd name="connsiteY2" fmla="*/ 0 h 1336281"/>
                <a:gd name="connsiteX3" fmla="*/ 1804729 w 1804729"/>
                <a:gd name="connsiteY3" fmla="*/ 222718 h 1336281"/>
                <a:gd name="connsiteX4" fmla="*/ 1804729 w 1804729"/>
                <a:gd name="connsiteY4" fmla="*/ 1113563 h 1336281"/>
                <a:gd name="connsiteX5" fmla="*/ 1582011 w 1804729"/>
                <a:gd name="connsiteY5" fmla="*/ 1336281 h 1336281"/>
                <a:gd name="connsiteX6" fmla="*/ 222718 w 1804729"/>
                <a:gd name="connsiteY6" fmla="*/ 1336281 h 1336281"/>
                <a:gd name="connsiteX7" fmla="*/ 0 w 1804729"/>
                <a:gd name="connsiteY7" fmla="*/ 1113563 h 1336281"/>
                <a:gd name="connsiteX8" fmla="*/ 0 w 1804729"/>
                <a:gd name="connsiteY8" fmla="*/ 222718 h 133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4729" h="1336281">
                  <a:moveTo>
                    <a:pt x="0" y="222718"/>
                  </a:moveTo>
                  <a:cubicBezTo>
                    <a:pt x="0" y="99714"/>
                    <a:pt x="99714" y="0"/>
                    <a:pt x="222718" y="0"/>
                  </a:cubicBezTo>
                  <a:lnTo>
                    <a:pt x="1582011" y="0"/>
                  </a:lnTo>
                  <a:cubicBezTo>
                    <a:pt x="1705015" y="0"/>
                    <a:pt x="1804729" y="99714"/>
                    <a:pt x="1804729" y="222718"/>
                  </a:cubicBezTo>
                  <a:lnTo>
                    <a:pt x="1804729" y="1113563"/>
                  </a:lnTo>
                  <a:cubicBezTo>
                    <a:pt x="1804729" y="1236567"/>
                    <a:pt x="1705015" y="1336281"/>
                    <a:pt x="1582011" y="1336281"/>
                  </a:cubicBezTo>
                  <a:lnTo>
                    <a:pt x="222718" y="1336281"/>
                  </a:lnTo>
                  <a:cubicBezTo>
                    <a:pt x="99714" y="1336281"/>
                    <a:pt x="0" y="1236567"/>
                    <a:pt x="0" y="1113563"/>
                  </a:cubicBezTo>
                  <a:lnTo>
                    <a:pt x="0" y="2227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912" tIns="118572" rIns="171912" bIns="11857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節約資源</a:t>
              </a:r>
              <a:endParaRPr lang="zh-TW" altLang="en-US" sz="28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313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995784"/>
            <a:ext cx="7024744" cy="1143000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綠建築定義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2988" y="2324489"/>
            <a:ext cx="4537122" cy="3192351"/>
            <a:chOff x="1042988" y="2324489"/>
            <a:chExt cx="4537122" cy="3192351"/>
          </a:xfrm>
        </p:grpSpPr>
        <p:sp>
          <p:nvSpPr>
            <p:cNvPr id="8" name="手繪多邊形 7"/>
            <p:cNvSpPr/>
            <p:nvPr/>
          </p:nvSpPr>
          <p:spPr>
            <a:xfrm>
              <a:off x="2857837" y="2324489"/>
              <a:ext cx="2722273" cy="1520167"/>
            </a:xfrm>
            <a:custGeom>
              <a:avLst/>
              <a:gdLst>
                <a:gd name="connsiteX0" fmla="*/ 0 w 2722273"/>
                <a:gd name="connsiteY0" fmla="*/ 190021 h 1520167"/>
                <a:gd name="connsiteX1" fmla="*/ 1962190 w 2722273"/>
                <a:gd name="connsiteY1" fmla="*/ 190021 h 1520167"/>
                <a:gd name="connsiteX2" fmla="*/ 1962190 w 2722273"/>
                <a:gd name="connsiteY2" fmla="*/ 0 h 1520167"/>
                <a:gd name="connsiteX3" fmla="*/ 2722273 w 2722273"/>
                <a:gd name="connsiteY3" fmla="*/ 760084 h 1520167"/>
                <a:gd name="connsiteX4" fmla="*/ 1962190 w 2722273"/>
                <a:gd name="connsiteY4" fmla="*/ 1520167 h 1520167"/>
                <a:gd name="connsiteX5" fmla="*/ 1962190 w 2722273"/>
                <a:gd name="connsiteY5" fmla="*/ 1330146 h 1520167"/>
                <a:gd name="connsiteX6" fmla="*/ 0 w 2722273"/>
                <a:gd name="connsiteY6" fmla="*/ 1330146 h 1520167"/>
                <a:gd name="connsiteX7" fmla="*/ 0 w 2722273"/>
                <a:gd name="connsiteY7" fmla="*/ 190021 h 1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73" h="1520167">
                  <a:moveTo>
                    <a:pt x="0" y="190021"/>
                  </a:moveTo>
                  <a:lnTo>
                    <a:pt x="1962190" y="190021"/>
                  </a:lnTo>
                  <a:lnTo>
                    <a:pt x="1962190" y="0"/>
                  </a:lnTo>
                  <a:lnTo>
                    <a:pt x="2722273" y="760084"/>
                  </a:lnTo>
                  <a:lnTo>
                    <a:pt x="1962190" y="1520167"/>
                  </a:lnTo>
                  <a:lnTo>
                    <a:pt x="1962190" y="1330146"/>
                  </a:lnTo>
                  <a:lnTo>
                    <a:pt x="0" y="1330146"/>
                  </a:lnTo>
                  <a:lnTo>
                    <a:pt x="0" y="190021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205261" rIns="585303" bIns="205261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用省水蓮蓬頭</a:t>
              </a:r>
              <a:endParaRPr lang="en-US" altLang="zh-TW" sz="24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zh-TW" altLang="en-US" sz="2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少用浴缸泡澡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042988" y="2324489"/>
              <a:ext cx="1814849" cy="1520167"/>
            </a:xfrm>
            <a:custGeom>
              <a:avLst/>
              <a:gdLst>
                <a:gd name="connsiteX0" fmla="*/ 0 w 1814849"/>
                <a:gd name="connsiteY0" fmla="*/ 253366 h 1520167"/>
                <a:gd name="connsiteX1" fmla="*/ 253366 w 1814849"/>
                <a:gd name="connsiteY1" fmla="*/ 0 h 1520167"/>
                <a:gd name="connsiteX2" fmla="*/ 1561483 w 1814849"/>
                <a:gd name="connsiteY2" fmla="*/ 0 h 1520167"/>
                <a:gd name="connsiteX3" fmla="*/ 1814849 w 1814849"/>
                <a:gd name="connsiteY3" fmla="*/ 253366 h 1520167"/>
                <a:gd name="connsiteX4" fmla="*/ 1814849 w 1814849"/>
                <a:gd name="connsiteY4" fmla="*/ 1266801 h 1520167"/>
                <a:gd name="connsiteX5" fmla="*/ 1561483 w 1814849"/>
                <a:gd name="connsiteY5" fmla="*/ 1520167 h 1520167"/>
                <a:gd name="connsiteX6" fmla="*/ 253366 w 1814849"/>
                <a:gd name="connsiteY6" fmla="*/ 1520167 h 1520167"/>
                <a:gd name="connsiteX7" fmla="*/ 0 w 1814849"/>
                <a:gd name="connsiteY7" fmla="*/ 1266801 h 1520167"/>
                <a:gd name="connsiteX8" fmla="*/ 0 w 1814849"/>
                <a:gd name="connsiteY8" fmla="*/ 253366 h 1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849" h="1520167">
                  <a:moveTo>
                    <a:pt x="0" y="253366"/>
                  </a:moveTo>
                  <a:cubicBezTo>
                    <a:pt x="0" y="113436"/>
                    <a:pt x="113436" y="0"/>
                    <a:pt x="253366" y="0"/>
                  </a:cubicBezTo>
                  <a:lnTo>
                    <a:pt x="1561483" y="0"/>
                  </a:lnTo>
                  <a:cubicBezTo>
                    <a:pt x="1701413" y="0"/>
                    <a:pt x="1814849" y="113436"/>
                    <a:pt x="1814849" y="253366"/>
                  </a:cubicBezTo>
                  <a:lnTo>
                    <a:pt x="1814849" y="1266801"/>
                  </a:lnTo>
                  <a:cubicBezTo>
                    <a:pt x="1814849" y="1406731"/>
                    <a:pt x="1701413" y="1520167"/>
                    <a:pt x="1561483" y="1520167"/>
                  </a:cubicBezTo>
                  <a:lnTo>
                    <a:pt x="253366" y="1520167"/>
                  </a:lnTo>
                  <a:cubicBezTo>
                    <a:pt x="113436" y="1520167"/>
                    <a:pt x="0" y="1406731"/>
                    <a:pt x="0" y="1266801"/>
                  </a:cubicBezTo>
                  <a:lnTo>
                    <a:pt x="0" y="2533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268" tIns="123738" rIns="173268" bIns="12373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節約</a:t>
              </a:r>
              <a:endParaRPr lang="en-US" altLang="zh-TW" sz="26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水資源</a:t>
              </a:r>
              <a:endParaRPr lang="zh-TW" altLang="en-US" sz="26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2857837" y="3996673"/>
              <a:ext cx="2722273" cy="1520167"/>
            </a:xfrm>
            <a:custGeom>
              <a:avLst/>
              <a:gdLst>
                <a:gd name="connsiteX0" fmla="*/ 0 w 2722273"/>
                <a:gd name="connsiteY0" fmla="*/ 190021 h 1520167"/>
                <a:gd name="connsiteX1" fmla="*/ 1962190 w 2722273"/>
                <a:gd name="connsiteY1" fmla="*/ 190021 h 1520167"/>
                <a:gd name="connsiteX2" fmla="*/ 1962190 w 2722273"/>
                <a:gd name="connsiteY2" fmla="*/ 0 h 1520167"/>
                <a:gd name="connsiteX3" fmla="*/ 2722273 w 2722273"/>
                <a:gd name="connsiteY3" fmla="*/ 760084 h 1520167"/>
                <a:gd name="connsiteX4" fmla="*/ 1962190 w 2722273"/>
                <a:gd name="connsiteY4" fmla="*/ 1520167 h 1520167"/>
                <a:gd name="connsiteX5" fmla="*/ 1962190 w 2722273"/>
                <a:gd name="connsiteY5" fmla="*/ 1330146 h 1520167"/>
                <a:gd name="connsiteX6" fmla="*/ 0 w 2722273"/>
                <a:gd name="connsiteY6" fmla="*/ 1330146 h 1520167"/>
                <a:gd name="connsiteX7" fmla="*/ 0 w 2722273"/>
                <a:gd name="connsiteY7" fmla="*/ 190021 h 1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2273" h="1520167">
                  <a:moveTo>
                    <a:pt x="0" y="190021"/>
                  </a:moveTo>
                  <a:lnTo>
                    <a:pt x="1962190" y="190021"/>
                  </a:lnTo>
                  <a:lnTo>
                    <a:pt x="1962190" y="0"/>
                  </a:lnTo>
                  <a:lnTo>
                    <a:pt x="2722273" y="760084"/>
                  </a:lnTo>
                  <a:lnTo>
                    <a:pt x="1962190" y="1520167"/>
                  </a:lnTo>
                  <a:lnTo>
                    <a:pt x="1962190" y="1330146"/>
                  </a:lnTo>
                  <a:lnTo>
                    <a:pt x="0" y="1330146"/>
                  </a:lnTo>
                  <a:lnTo>
                    <a:pt x="0" y="190021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205261" rIns="585303" bIns="205261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種植樹木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altLang="zh-TW" sz="20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少用加工物品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1042988" y="3996673"/>
              <a:ext cx="1814849" cy="1520167"/>
            </a:xfrm>
            <a:custGeom>
              <a:avLst/>
              <a:gdLst>
                <a:gd name="connsiteX0" fmla="*/ 0 w 1814849"/>
                <a:gd name="connsiteY0" fmla="*/ 253366 h 1520167"/>
                <a:gd name="connsiteX1" fmla="*/ 253366 w 1814849"/>
                <a:gd name="connsiteY1" fmla="*/ 0 h 1520167"/>
                <a:gd name="connsiteX2" fmla="*/ 1561483 w 1814849"/>
                <a:gd name="connsiteY2" fmla="*/ 0 h 1520167"/>
                <a:gd name="connsiteX3" fmla="*/ 1814849 w 1814849"/>
                <a:gd name="connsiteY3" fmla="*/ 253366 h 1520167"/>
                <a:gd name="connsiteX4" fmla="*/ 1814849 w 1814849"/>
                <a:gd name="connsiteY4" fmla="*/ 1266801 h 1520167"/>
                <a:gd name="connsiteX5" fmla="*/ 1561483 w 1814849"/>
                <a:gd name="connsiteY5" fmla="*/ 1520167 h 1520167"/>
                <a:gd name="connsiteX6" fmla="*/ 253366 w 1814849"/>
                <a:gd name="connsiteY6" fmla="*/ 1520167 h 1520167"/>
                <a:gd name="connsiteX7" fmla="*/ 0 w 1814849"/>
                <a:gd name="connsiteY7" fmla="*/ 1266801 h 1520167"/>
                <a:gd name="connsiteX8" fmla="*/ 0 w 1814849"/>
                <a:gd name="connsiteY8" fmla="*/ 253366 h 1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849" h="1520167">
                  <a:moveTo>
                    <a:pt x="0" y="253366"/>
                  </a:moveTo>
                  <a:cubicBezTo>
                    <a:pt x="0" y="113436"/>
                    <a:pt x="113436" y="0"/>
                    <a:pt x="253366" y="0"/>
                  </a:cubicBezTo>
                  <a:lnTo>
                    <a:pt x="1561483" y="0"/>
                  </a:lnTo>
                  <a:cubicBezTo>
                    <a:pt x="1701413" y="0"/>
                    <a:pt x="1814849" y="113436"/>
                    <a:pt x="1814849" y="253366"/>
                  </a:cubicBezTo>
                  <a:lnTo>
                    <a:pt x="1814849" y="1266801"/>
                  </a:lnTo>
                  <a:cubicBezTo>
                    <a:pt x="1814849" y="1406731"/>
                    <a:pt x="1701413" y="1520167"/>
                    <a:pt x="1561483" y="1520167"/>
                  </a:cubicBezTo>
                  <a:lnTo>
                    <a:pt x="253366" y="1520167"/>
                  </a:lnTo>
                  <a:cubicBezTo>
                    <a:pt x="113436" y="1520167"/>
                    <a:pt x="0" y="1406731"/>
                    <a:pt x="0" y="1266801"/>
                  </a:cubicBezTo>
                  <a:lnTo>
                    <a:pt x="0" y="2533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268" tIns="123738" rIns="173268" bIns="12373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回歸</a:t>
              </a:r>
              <a:endParaRPr lang="en-US" altLang="zh-TW" sz="26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自然</a:t>
              </a:r>
              <a:endParaRPr lang="zh-TW" altLang="en-US" sz="26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31" y="620688"/>
            <a:ext cx="1370204" cy="14262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61" y="2276872"/>
            <a:ext cx="1396283" cy="10131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61048"/>
            <a:ext cx="245745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50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綠建築定義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9339" y="2349870"/>
            <a:ext cx="5106837" cy="3022977"/>
            <a:chOff x="1049339" y="2349870"/>
            <a:chExt cx="5106837" cy="3022977"/>
          </a:xfrm>
        </p:grpSpPr>
        <p:sp>
          <p:nvSpPr>
            <p:cNvPr id="7" name="手繪多邊形 6"/>
            <p:cNvSpPr/>
            <p:nvPr/>
          </p:nvSpPr>
          <p:spPr>
            <a:xfrm>
              <a:off x="3092074" y="2349870"/>
              <a:ext cx="3064102" cy="1439513"/>
            </a:xfrm>
            <a:custGeom>
              <a:avLst/>
              <a:gdLst>
                <a:gd name="connsiteX0" fmla="*/ 0 w 3064102"/>
                <a:gd name="connsiteY0" fmla="*/ 179939 h 1439513"/>
                <a:gd name="connsiteX1" fmla="*/ 2344346 w 3064102"/>
                <a:gd name="connsiteY1" fmla="*/ 179939 h 1439513"/>
                <a:gd name="connsiteX2" fmla="*/ 2344346 w 3064102"/>
                <a:gd name="connsiteY2" fmla="*/ 0 h 1439513"/>
                <a:gd name="connsiteX3" fmla="*/ 3064102 w 3064102"/>
                <a:gd name="connsiteY3" fmla="*/ 719757 h 1439513"/>
                <a:gd name="connsiteX4" fmla="*/ 2344346 w 3064102"/>
                <a:gd name="connsiteY4" fmla="*/ 1439513 h 1439513"/>
                <a:gd name="connsiteX5" fmla="*/ 2344346 w 3064102"/>
                <a:gd name="connsiteY5" fmla="*/ 1259574 h 1439513"/>
                <a:gd name="connsiteX6" fmla="*/ 0 w 3064102"/>
                <a:gd name="connsiteY6" fmla="*/ 1259574 h 1439513"/>
                <a:gd name="connsiteX7" fmla="*/ 0 w 3064102"/>
                <a:gd name="connsiteY7" fmla="*/ 179939 h 143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4102" h="1439513">
                  <a:moveTo>
                    <a:pt x="0" y="179939"/>
                  </a:moveTo>
                  <a:lnTo>
                    <a:pt x="2344346" y="179939"/>
                  </a:lnTo>
                  <a:lnTo>
                    <a:pt x="2344346" y="0"/>
                  </a:lnTo>
                  <a:lnTo>
                    <a:pt x="3064102" y="719757"/>
                  </a:lnTo>
                  <a:lnTo>
                    <a:pt x="2344346" y="1439513"/>
                  </a:lnTo>
                  <a:lnTo>
                    <a:pt x="2344346" y="1259574"/>
                  </a:lnTo>
                  <a:lnTo>
                    <a:pt x="0" y="1259574"/>
                  </a:lnTo>
                  <a:lnTo>
                    <a:pt x="0" y="179939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93909" rIns="553787" bIns="193909" numCol="1" spcCol="1270" anchor="t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搭乘大眾運輸工具</a:t>
              </a:r>
              <a:endParaRPr lang="zh-TW" altLang="en-US" sz="2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多走路</a:t>
              </a:r>
              <a:endParaRPr lang="zh-TW" altLang="en-US" sz="2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1049339" y="2349870"/>
              <a:ext cx="2042735" cy="1439513"/>
            </a:xfrm>
            <a:custGeom>
              <a:avLst/>
              <a:gdLst>
                <a:gd name="connsiteX0" fmla="*/ 0 w 2042735"/>
                <a:gd name="connsiteY0" fmla="*/ 239924 h 1439513"/>
                <a:gd name="connsiteX1" fmla="*/ 239924 w 2042735"/>
                <a:gd name="connsiteY1" fmla="*/ 0 h 1439513"/>
                <a:gd name="connsiteX2" fmla="*/ 1802811 w 2042735"/>
                <a:gd name="connsiteY2" fmla="*/ 0 h 1439513"/>
                <a:gd name="connsiteX3" fmla="*/ 2042735 w 2042735"/>
                <a:gd name="connsiteY3" fmla="*/ 239924 h 1439513"/>
                <a:gd name="connsiteX4" fmla="*/ 2042735 w 2042735"/>
                <a:gd name="connsiteY4" fmla="*/ 1199589 h 1439513"/>
                <a:gd name="connsiteX5" fmla="*/ 1802811 w 2042735"/>
                <a:gd name="connsiteY5" fmla="*/ 1439513 h 1439513"/>
                <a:gd name="connsiteX6" fmla="*/ 239924 w 2042735"/>
                <a:gd name="connsiteY6" fmla="*/ 1439513 h 1439513"/>
                <a:gd name="connsiteX7" fmla="*/ 0 w 2042735"/>
                <a:gd name="connsiteY7" fmla="*/ 1199589 h 1439513"/>
                <a:gd name="connsiteX8" fmla="*/ 0 w 2042735"/>
                <a:gd name="connsiteY8" fmla="*/ 239924 h 143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735" h="1439513">
                  <a:moveTo>
                    <a:pt x="0" y="239924"/>
                  </a:moveTo>
                  <a:cubicBezTo>
                    <a:pt x="0" y="107418"/>
                    <a:pt x="107418" y="0"/>
                    <a:pt x="239924" y="0"/>
                  </a:cubicBezTo>
                  <a:lnTo>
                    <a:pt x="1802811" y="0"/>
                  </a:lnTo>
                  <a:cubicBezTo>
                    <a:pt x="1935317" y="0"/>
                    <a:pt x="2042735" y="107418"/>
                    <a:pt x="2042735" y="239924"/>
                  </a:cubicBezTo>
                  <a:lnTo>
                    <a:pt x="2042735" y="1199589"/>
                  </a:lnTo>
                  <a:cubicBezTo>
                    <a:pt x="2042735" y="1332095"/>
                    <a:pt x="1935317" y="1439513"/>
                    <a:pt x="1802811" y="1439513"/>
                  </a:cubicBezTo>
                  <a:lnTo>
                    <a:pt x="239924" y="1439513"/>
                  </a:lnTo>
                  <a:cubicBezTo>
                    <a:pt x="107418" y="1439513"/>
                    <a:pt x="0" y="1332095"/>
                    <a:pt x="0" y="1199589"/>
                  </a:cubicBezTo>
                  <a:lnTo>
                    <a:pt x="0" y="2399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191" tIns="131231" rIns="192191" bIns="1312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減少污染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092074" y="3933334"/>
              <a:ext cx="3064102" cy="1439513"/>
            </a:xfrm>
            <a:custGeom>
              <a:avLst/>
              <a:gdLst>
                <a:gd name="connsiteX0" fmla="*/ 0 w 3064102"/>
                <a:gd name="connsiteY0" fmla="*/ 179939 h 1439513"/>
                <a:gd name="connsiteX1" fmla="*/ 2344346 w 3064102"/>
                <a:gd name="connsiteY1" fmla="*/ 179939 h 1439513"/>
                <a:gd name="connsiteX2" fmla="*/ 2344346 w 3064102"/>
                <a:gd name="connsiteY2" fmla="*/ 0 h 1439513"/>
                <a:gd name="connsiteX3" fmla="*/ 3064102 w 3064102"/>
                <a:gd name="connsiteY3" fmla="*/ 719757 h 1439513"/>
                <a:gd name="connsiteX4" fmla="*/ 2344346 w 3064102"/>
                <a:gd name="connsiteY4" fmla="*/ 1439513 h 1439513"/>
                <a:gd name="connsiteX5" fmla="*/ 2344346 w 3064102"/>
                <a:gd name="connsiteY5" fmla="*/ 1259574 h 1439513"/>
                <a:gd name="connsiteX6" fmla="*/ 0 w 3064102"/>
                <a:gd name="connsiteY6" fmla="*/ 1259574 h 1439513"/>
                <a:gd name="connsiteX7" fmla="*/ 0 w 3064102"/>
                <a:gd name="connsiteY7" fmla="*/ 179939 h 143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4102" h="1439513">
                  <a:moveTo>
                    <a:pt x="0" y="179939"/>
                  </a:moveTo>
                  <a:lnTo>
                    <a:pt x="2344346" y="179939"/>
                  </a:lnTo>
                  <a:lnTo>
                    <a:pt x="2344346" y="0"/>
                  </a:lnTo>
                  <a:lnTo>
                    <a:pt x="3064102" y="719757"/>
                  </a:lnTo>
                  <a:lnTo>
                    <a:pt x="2344346" y="1439513"/>
                  </a:lnTo>
                  <a:lnTo>
                    <a:pt x="2344346" y="1259574"/>
                  </a:lnTo>
                  <a:lnTo>
                    <a:pt x="0" y="1259574"/>
                  </a:lnTo>
                  <a:lnTo>
                    <a:pt x="0" y="179939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10333456"/>
                <a:satOff val="-39206"/>
                <a:lumOff val="-2546"/>
                <a:alphaOff val="0"/>
              </a:schemeClr>
            </a:lnRef>
            <a:fillRef idx="1">
              <a:schemeClr val="accent3">
                <a:tint val="40000"/>
                <a:alpha val="90000"/>
                <a:hueOff val="10333456"/>
                <a:satOff val="-39206"/>
                <a:lumOff val="-254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333456"/>
                <a:satOff val="-39206"/>
                <a:lumOff val="-254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95179" rIns="555057" bIns="195179" numCol="1" spcCol="1270" anchor="t" anchorCtr="0">
              <a:noAutofit/>
            </a:bodyPr>
            <a:lstStyle/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廁所擺花草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加設太陽能板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24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900" kern="1200" dirty="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1049339" y="3933334"/>
              <a:ext cx="2042735" cy="1439513"/>
            </a:xfrm>
            <a:custGeom>
              <a:avLst/>
              <a:gdLst>
                <a:gd name="connsiteX0" fmla="*/ 0 w 2042735"/>
                <a:gd name="connsiteY0" fmla="*/ 239924 h 1439513"/>
                <a:gd name="connsiteX1" fmla="*/ 239924 w 2042735"/>
                <a:gd name="connsiteY1" fmla="*/ 0 h 1439513"/>
                <a:gd name="connsiteX2" fmla="*/ 1802811 w 2042735"/>
                <a:gd name="connsiteY2" fmla="*/ 0 h 1439513"/>
                <a:gd name="connsiteX3" fmla="*/ 2042735 w 2042735"/>
                <a:gd name="connsiteY3" fmla="*/ 239924 h 1439513"/>
                <a:gd name="connsiteX4" fmla="*/ 2042735 w 2042735"/>
                <a:gd name="connsiteY4" fmla="*/ 1199589 h 1439513"/>
                <a:gd name="connsiteX5" fmla="*/ 1802811 w 2042735"/>
                <a:gd name="connsiteY5" fmla="*/ 1439513 h 1439513"/>
                <a:gd name="connsiteX6" fmla="*/ 239924 w 2042735"/>
                <a:gd name="connsiteY6" fmla="*/ 1439513 h 1439513"/>
                <a:gd name="connsiteX7" fmla="*/ 0 w 2042735"/>
                <a:gd name="connsiteY7" fmla="*/ 1199589 h 1439513"/>
                <a:gd name="connsiteX8" fmla="*/ 0 w 2042735"/>
                <a:gd name="connsiteY8" fmla="*/ 239924 h 143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735" h="1439513">
                  <a:moveTo>
                    <a:pt x="0" y="239924"/>
                  </a:moveTo>
                  <a:cubicBezTo>
                    <a:pt x="0" y="107418"/>
                    <a:pt x="107418" y="0"/>
                    <a:pt x="239924" y="0"/>
                  </a:cubicBezTo>
                  <a:lnTo>
                    <a:pt x="1802811" y="0"/>
                  </a:lnTo>
                  <a:cubicBezTo>
                    <a:pt x="1935317" y="0"/>
                    <a:pt x="2042735" y="107418"/>
                    <a:pt x="2042735" y="239924"/>
                  </a:cubicBezTo>
                  <a:lnTo>
                    <a:pt x="2042735" y="1199589"/>
                  </a:lnTo>
                  <a:cubicBezTo>
                    <a:pt x="2042735" y="1332095"/>
                    <a:pt x="1935317" y="1439513"/>
                    <a:pt x="1802811" y="1439513"/>
                  </a:cubicBezTo>
                  <a:lnTo>
                    <a:pt x="239924" y="1439513"/>
                  </a:lnTo>
                  <a:cubicBezTo>
                    <a:pt x="107418" y="1439513"/>
                    <a:pt x="0" y="1332095"/>
                    <a:pt x="0" y="1199589"/>
                  </a:cubicBezTo>
                  <a:lnTo>
                    <a:pt x="0" y="2399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01922"/>
                <a:satOff val="813"/>
                <a:lumOff val="-8631"/>
                <a:alphaOff val="0"/>
              </a:schemeClr>
            </a:fillRef>
            <a:effectRef idx="0">
              <a:schemeClr val="accent3">
                <a:hueOff val="9001922"/>
                <a:satOff val="813"/>
                <a:lumOff val="-86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191" tIns="131231" rIns="192191" bIns="1312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綠化環境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6836"/>
            <a:ext cx="1666108" cy="110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2705100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3934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403</TotalTime>
  <Words>387</Words>
  <Application>Microsoft Office PowerPoint</Application>
  <PresentationFormat>如螢幕大小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奧斯丁</vt:lpstr>
      <vt:lpstr>綠建築 環保旅行隊</vt:lpstr>
      <vt:lpstr>一、前言</vt:lpstr>
      <vt:lpstr>二、研究目的 </vt:lpstr>
      <vt:lpstr>三、研究架構</vt:lpstr>
      <vt:lpstr>接下來是我們的小劇場~</vt:lpstr>
      <vt:lpstr>貳、正文</vt:lpstr>
      <vt:lpstr>1.綠建築定義</vt:lpstr>
      <vt:lpstr>1.綠建築定義</vt:lpstr>
      <vt:lpstr>1.綠建築定義</vt:lpstr>
      <vt:lpstr>2.綠建築九大指標</vt:lpstr>
      <vt:lpstr>三、綠建材 </vt:lpstr>
      <vt:lpstr>四、綠建築優缺點 </vt:lpstr>
      <vt:lpstr>五、綠建築案例</vt:lpstr>
      <vt:lpstr>六、實地探訪與心得 </vt:lpstr>
      <vt:lpstr>六、實地探訪與心得 </vt:lpstr>
      <vt:lpstr>七、綠建築與我 </vt:lpstr>
      <vt:lpstr>七、綠建築與我</vt:lpstr>
      <vt:lpstr>參、 結論 </vt:lpstr>
      <vt:lpstr>參、 結論</vt:lpstr>
      <vt:lpstr>肆、引註資料 </vt:lpstr>
      <vt:lpstr>謝謝大家~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綠建築 環保旅行隊</dc:title>
  <dc:creator>USER</dc:creator>
  <cp:lastModifiedBy>tcsh_user</cp:lastModifiedBy>
  <cp:revision>69</cp:revision>
  <dcterms:created xsi:type="dcterms:W3CDTF">2016-10-16T01:44:11Z</dcterms:created>
  <dcterms:modified xsi:type="dcterms:W3CDTF">2016-10-28T05:09:54Z</dcterms:modified>
</cp:coreProperties>
</file>