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60" r:id="rId3"/>
    <p:sldId id="257" r:id="rId4"/>
    <p:sldId id="258" r:id="rId5"/>
    <p:sldId id="264" r:id="rId6"/>
    <p:sldId id="265" r:id="rId7"/>
    <p:sldId id="266" r:id="rId8"/>
    <p:sldId id="267" r:id="rId9"/>
    <p:sldId id="271" r:id="rId10"/>
    <p:sldId id="268" r:id="rId11"/>
    <p:sldId id="269" r:id="rId12"/>
    <p:sldId id="270" r:id="rId13"/>
    <p:sldId id="272"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TW"/>
  <c:chart>
    <c:title>
      <c:layout/>
    </c:title>
    <c:plotArea>
      <c:layout/>
      <c:pieChart>
        <c:varyColors val="1"/>
        <c:ser>
          <c:idx val="0"/>
          <c:order val="0"/>
          <c:tx>
            <c:strRef>
              <c:f>Sheet1!$B$1</c:f>
              <c:strCache>
                <c:ptCount val="1"/>
                <c:pt idx="0">
                  <c:v>海洋汙染</c:v>
                </c:pt>
              </c:strCache>
            </c:strRef>
          </c:tx>
          <c:cat>
            <c:strRef>
              <c:f>Sheet1!$A$2:$A$12</c:f>
              <c:strCache>
                <c:ptCount val="11"/>
                <c:pt idx="0">
                  <c:v>塑膠</c:v>
                </c:pt>
                <c:pt idx="1">
                  <c:v>洗澡水</c:v>
                </c:pt>
                <c:pt idx="2">
                  <c:v>紙張、紙板</c:v>
                </c:pt>
                <c:pt idx="3">
                  <c:v>木頭</c:v>
                </c:pt>
                <c:pt idx="4">
                  <c:v>布</c:v>
                </c:pt>
                <c:pt idx="5">
                  <c:v>金屬</c:v>
                </c:pt>
                <c:pt idx="6">
                  <c:v>玻璃</c:v>
                </c:pt>
                <c:pt idx="7">
                  <c:v>橡膠</c:v>
                </c:pt>
                <c:pt idx="8">
                  <c:v>陶瓷</c:v>
                </c:pt>
                <c:pt idx="9">
                  <c:v>排泄物</c:v>
                </c:pt>
                <c:pt idx="10">
                  <c:v>藥物</c:v>
                </c:pt>
              </c:strCache>
            </c:strRef>
          </c:cat>
          <c:val>
            <c:numRef>
              <c:f>Sheet1!$B$2:$B$12</c:f>
              <c:numCache>
                <c:formatCode>0%</c:formatCode>
                <c:ptCount val="11"/>
                <c:pt idx="0">
                  <c:v>0.75000000000000078</c:v>
                </c:pt>
                <c:pt idx="1">
                  <c:v>7.0000000000000021E-2</c:v>
                </c:pt>
                <c:pt idx="2">
                  <c:v>4.0000000000000022E-2</c:v>
                </c:pt>
                <c:pt idx="3">
                  <c:v>2.0000000000000011E-2</c:v>
                </c:pt>
                <c:pt idx="4">
                  <c:v>2.0000000000000011E-2</c:v>
                </c:pt>
                <c:pt idx="5">
                  <c:v>2.0000000000000011E-2</c:v>
                </c:pt>
                <c:pt idx="6">
                  <c:v>1.0000000000000005E-2</c:v>
                </c:pt>
                <c:pt idx="7">
                  <c:v>4.0000000000000022E-2</c:v>
                </c:pt>
                <c:pt idx="8">
                  <c:v>1.0000000000000005E-2</c:v>
                </c:pt>
                <c:pt idx="9">
                  <c:v>2.0000000000000011E-2</c:v>
                </c:pt>
                <c:pt idx="10">
                  <c:v>1.0000000000000005E-2</c:v>
                </c:pt>
              </c:numCache>
            </c:numRef>
          </c:val>
        </c:ser>
        <c:firstSliceAng val="0"/>
      </c:pieChart>
    </c:plotArea>
    <c:legend>
      <c:legendPos val="r"/>
      <c:legendEntry>
        <c:idx val="0"/>
        <c:txPr>
          <a:bodyPr/>
          <a:lstStyle/>
          <a:p>
            <a:pPr>
              <a:defRPr sz="1400"/>
            </a:pPr>
            <a:endParaRPr lang="zh-TW"/>
          </a:p>
        </c:txPr>
      </c:legendEntry>
      <c:legendEntry>
        <c:idx val="1"/>
        <c:txPr>
          <a:bodyPr/>
          <a:lstStyle/>
          <a:p>
            <a:pPr>
              <a:defRPr sz="1400"/>
            </a:pPr>
            <a:endParaRPr lang="zh-TW"/>
          </a:p>
        </c:txPr>
      </c:legendEntry>
      <c:legendEntry>
        <c:idx val="2"/>
        <c:txPr>
          <a:bodyPr/>
          <a:lstStyle/>
          <a:p>
            <a:pPr>
              <a:defRPr sz="1400"/>
            </a:pPr>
            <a:endParaRPr lang="zh-TW"/>
          </a:p>
        </c:txPr>
      </c:legendEntry>
      <c:legendEntry>
        <c:idx val="3"/>
        <c:txPr>
          <a:bodyPr/>
          <a:lstStyle/>
          <a:p>
            <a:pPr>
              <a:defRPr sz="1400"/>
            </a:pPr>
            <a:endParaRPr lang="zh-TW"/>
          </a:p>
        </c:txPr>
      </c:legendEntry>
      <c:legendEntry>
        <c:idx val="4"/>
        <c:txPr>
          <a:bodyPr/>
          <a:lstStyle/>
          <a:p>
            <a:pPr>
              <a:defRPr sz="1400"/>
            </a:pPr>
            <a:endParaRPr lang="zh-TW"/>
          </a:p>
        </c:txPr>
      </c:legendEntry>
      <c:legendEntry>
        <c:idx val="5"/>
        <c:txPr>
          <a:bodyPr/>
          <a:lstStyle/>
          <a:p>
            <a:pPr>
              <a:defRPr sz="1400"/>
            </a:pPr>
            <a:endParaRPr lang="zh-TW"/>
          </a:p>
        </c:txPr>
      </c:legendEntry>
      <c:legendEntry>
        <c:idx val="6"/>
        <c:txPr>
          <a:bodyPr/>
          <a:lstStyle/>
          <a:p>
            <a:pPr>
              <a:defRPr sz="1400"/>
            </a:pPr>
            <a:endParaRPr lang="zh-TW"/>
          </a:p>
        </c:txPr>
      </c:legendEntry>
      <c:legendEntry>
        <c:idx val="7"/>
        <c:txPr>
          <a:bodyPr/>
          <a:lstStyle/>
          <a:p>
            <a:pPr>
              <a:defRPr sz="1400"/>
            </a:pPr>
            <a:endParaRPr lang="zh-TW"/>
          </a:p>
        </c:txPr>
      </c:legendEntry>
      <c:legendEntry>
        <c:idx val="8"/>
        <c:txPr>
          <a:bodyPr/>
          <a:lstStyle/>
          <a:p>
            <a:pPr>
              <a:defRPr sz="1400"/>
            </a:pPr>
            <a:endParaRPr lang="zh-TW"/>
          </a:p>
        </c:txPr>
      </c:legendEntry>
      <c:legendEntry>
        <c:idx val="9"/>
        <c:txPr>
          <a:bodyPr/>
          <a:lstStyle/>
          <a:p>
            <a:pPr>
              <a:defRPr sz="1400"/>
            </a:pPr>
            <a:endParaRPr lang="zh-TW"/>
          </a:p>
        </c:txPr>
      </c:legendEntry>
      <c:legendEntry>
        <c:idx val="10"/>
        <c:txPr>
          <a:bodyPr/>
          <a:lstStyle/>
          <a:p>
            <a:pPr>
              <a:defRPr sz="1400"/>
            </a:pPr>
            <a:endParaRPr lang="zh-TW"/>
          </a:p>
        </c:txPr>
      </c:legendEntry>
      <c:layout>
        <c:manualLayout>
          <c:xMode val="edge"/>
          <c:yMode val="edge"/>
          <c:x val="0.82872764168367874"/>
          <c:y val="4.793917762118468E-2"/>
          <c:w val="0.16201309905706243"/>
          <c:h val="0.69992643703509172"/>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37AE5E-5862-40F3-ACCF-D81384D43E08}" type="datetimeFigureOut">
              <a:rPr lang="zh-TW" altLang="en-US" smtClean="0"/>
              <a:pPr/>
              <a:t>2016/10/31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899985-D50E-4272-AA2D-B0D9D25DC830}"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4D899985-D50E-4272-AA2D-B0D9D25DC830}" type="slidenum">
              <a:rPr lang="zh-TW" altLang="en-US" smtClean="0"/>
              <a:pPr/>
              <a:t>3</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88EF3E7-7A53-465A-9CEE-9BF949830DC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D12967F8-900A-4B08-BFE4-1E1992379D75}" type="datetimeFigureOut">
              <a:rPr lang="zh-TW" altLang="en-US" smtClean="0"/>
              <a:pPr/>
              <a:t>2016/10/31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688EF3E7-7A53-465A-9CEE-9BF949830DCA}"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2967F8-900A-4B08-BFE4-1E1992379D75}" type="datetimeFigureOut">
              <a:rPr lang="zh-TW" altLang="en-US" smtClean="0"/>
              <a:pPr/>
              <a:t>2016/10/31</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8EF3E7-7A53-465A-9CEE-9BF949830DCA}"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a:t>海洋文化與信仰</a:t>
            </a:r>
          </a:p>
        </p:txBody>
      </p:sp>
      <p:sp>
        <p:nvSpPr>
          <p:cNvPr id="3" name="副標題 2"/>
          <p:cNvSpPr>
            <a:spLocks noGrp="1"/>
          </p:cNvSpPr>
          <p:nvPr>
            <p:ph type="subTitle" idx="1"/>
          </p:nvPr>
        </p:nvSpPr>
        <p:spPr/>
        <p:txBody>
          <a:bodyPr/>
          <a:lstStyle/>
          <a:p>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4000" dirty="0" smtClean="0"/>
              <a:t>太平洋垃圾帶分布圖  來源：（陳平，</a:t>
            </a:r>
            <a:r>
              <a:rPr lang="en-US" altLang="zh-TW" sz="4000" dirty="0" smtClean="0"/>
              <a:t>2009</a:t>
            </a:r>
            <a:r>
              <a:rPr lang="zh-TW" altLang="en-US" sz="4000" dirty="0" smtClean="0"/>
              <a:t>）</a:t>
            </a:r>
            <a:endParaRPr lang="zh-TW" altLang="en-US" sz="4000" dirty="0"/>
          </a:p>
        </p:txBody>
      </p:sp>
      <p:pic>
        <p:nvPicPr>
          <p:cNvPr id="6" name="內容版面配置區 5" descr="garbage.jpg"/>
          <p:cNvPicPr>
            <a:picLocks noGrp="1" noChangeAspect="1"/>
          </p:cNvPicPr>
          <p:nvPr>
            <p:ph idx="1"/>
          </p:nvPr>
        </p:nvPicPr>
        <p:blipFill>
          <a:blip r:embed="rId2" cstate="print"/>
          <a:stretch>
            <a:fillRect/>
          </a:stretch>
        </p:blipFill>
        <p:spPr>
          <a:xfrm>
            <a:off x="683568" y="1988840"/>
            <a:ext cx="7992888" cy="4464496"/>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海洋汙染圖</a:t>
            </a:r>
            <a:endParaRPr lang="zh-TW" altLang="en-US" dirty="0"/>
          </a:p>
        </p:txBody>
      </p:sp>
      <p:pic>
        <p:nvPicPr>
          <p:cNvPr id="6" name="內容版面配置區 5" descr="圖片1.png"/>
          <p:cNvPicPr>
            <a:picLocks noGrp="1" noChangeAspect="1"/>
          </p:cNvPicPr>
          <p:nvPr>
            <p:ph idx="1"/>
          </p:nvPr>
        </p:nvPicPr>
        <p:blipFill>
          <a:blip r:embed="rId2" cstate="print"/>
          <a:stretch>
            <a:fillRect/>
          </a:stretch>
        </p:blipFill>
        <p:spPr>
          <a:xfrm>
            <a:off x="473575" y="1935163"/>
            <a:ext cx="8196850" cy="4389437"/>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總結</a:t>
            </a:r>
            <a:endParaRPr lang="zh-TW" altLang="en-US" dirty="0"/>
          </a:p>
        </p:txBody>
      </p:sp>
      <p:sp>
        <p:nvSpPr>
          <p:cNvPr id="3" name="內容版面配置區 2"/>
          <p:cNvSpPr>
            <a:spLocks noGrp="1"/>
          </p:cNvSpPr>
          <p:nvPr>
            <p:ph idx="1"/>
          </p:nvPr>
        </p:nvSpPr>
        <p:spPr/>
        <p:txBody>
          <a:bodyPr>
            <a:normAutofit fontScale="85000" lnSpcReduction="20000"/>
          </a:bodyPr>
          <a:lstStyle/>
          <a:p>
            <a:pPr>
              <a:buNone/>
            </a:pPr>
            <a:r>
              <a:rPr lang="zh-TW" altLang="en-US" sz="3000" dirty="0" smtClean="0"/>
              <a:t>目前海洋生態面臨嚴重浩劫，包括魚源枯竭、珊瑚礁白化、以及海洋生物棲地遭到破壞或汙染</a:t>
            </a:r>
            <a:r>
              <a:rPr lang="en-US" altLang="zh-TW" sz="3000" dirty="0" smtClean="0"/>
              <a:t>......</a:t>
            </a:r>
            <a:r>
              <a:rPr lang="zh-TW" altLang="en-US" sz="3000" dirty="0" smtClean="0"/>
              <a:t>等的威脅，使部分海洋生物面臨節種的危機，包括黑鮪魚、鯊魚、和曲紋唇魚</a:t>
            </a:r>
            <a:r>
              <a:rPr lang="en-US" altLang="zh-TW" sz="3000" dirty="0" smtClean="0"/>
              <a:t>......</a:t>
            </a:r>
            <a:r>
              <a:rPr lang="zh-TW" altLang="en-US" sz="3000" dirty="0" smtClean="0"/>
              <a:t>等不勝枚舉。而造成這些傷害的罪魁禍首就是人類，因為人類的過度捕撈所以有了魚源枯竭、因為人類排放汙室氣體使全球陸地和海洋溫度升高使珊瑚白化、因為人底拖網或炸魚或毒魚的方式捕魚而使海洋生物棲地遭到破壞或汙染。</a:t>
            </a:r>
          </a:p>
          <a:p>
            <a:pPr>
              <a:buNone/>
            </a:pPr>
            <a:r>
              <a:rPr lang="zh-TW" altLang="zh-TW" sz="3000" dirty="0" smtClean="0"/>
              <a:t>在擁有信仰後人們更相信祖靈或神明能維護自己的生命，讓心靈能有一份安定感，出海捕魚的漁民也能更相信自己是不會被大海吃掉的，所以許多生活在海邊的人大部分都還是會信奉媽祖呢！</a:t>
            </a:r>
          </a:p>
          <a:p>
            <a:pPr>
              <a:buNone/>
            </a:pPr>
            <a:endParaRPr lang="zh-TW" altLang="en-US" sz="3000" dirty="0" smtClean="0"/>
          </a:p>
          <a:p>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謝謝大家</a:t>
            </a:r>
            <a:endParaRPr lang="zh-TW" altLang="en-US" dirty="0"/>
          </a:p>
        </p:txBody>
      </p:sp>
      <p:pic>
        <p:nvPicPr>
          <p:cNvPr id="4" name="內容版面配置區 3" descr="-20-728.jpg"/>
          <p:cNvPicPr>
            <a:picLocks noGrp="1" noChangeAspect="1"/>
          </p:cNvPicPr>
          <p:nvPr>
            <p:ph idx="1"/>
          </p:nvPr>
        </p:nvPicPr>
        <p:blipFill>
          <a:blip r:embed="rId2" cstate="print"/>
          <a:stretch>
            <a:fillRect/>
          </a:stretch>
        </p:blipFill>
        <p:spPr>
          <a:xfrm>
            <a:off x="971600" y="1916832"/>
            <a:ext cx="7416824" cy="494116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前言</a:t>
            </a:r>
            <a:endParaRPr lang="zh-TW" altLang="en-US" dirty="0"/>
          </a:p>
        </p:txBody>
      </p:sp>
      <p:sp>
        <p:nvSpPr>
          <p:cNvPr id="3" name="內容版面配置區 2"/>
          <p:cNvSpPr>
            <a:spLocks noGrp="1"/>
          </p:cNvSpPr>
          <p:nvPr>
            <p:ph idx="1"/>
          </p:nvPr>
        </p:nvSpPr>
        <p:spPr>
          <a:xfrm>
            <a:off x="428596" y="1928802"/>
            <a:ext cx="8229600" cy="4389120"/>
          </a:xfrm>
        </p:spPr>
        <p:txBody>
          <a:bodyPr/>
          <a:lstStyle/>
          <a:p>
            <a:pPr>
              <a:buNone/>
            </a:pPr>
            <a:r>
              <a:rPr lang="zh-TW" altLang="en-US" sz="2400" dirty="0" smtClean="0"/>
              <a:t>台灣西南沿海的信仰，和早期至台的漢人移民有關，為了適應新居地的生活，多數從原鄉將神明的分靈帶到新居地；來到新居地後，面對荊棘遍野、生活環境惡劣，這些神明逐漸成為地方的信仰中心，甚至有些還在台灣各處發展出分靈信仰。這些定居台灣的神祉，以王爺與媽祖的數量最多，兩個神明各有所屬的信仰系統，彼此之間並沒有特定的關連性，由於二者普遍出現在台灣的西海岸，討論到沿海信仰時，二者會被相提並論。</a:t>
            </a:r>
          </a:p>
          <a:p>
            <a:pPr>
              <a:buNone/>
            </a:pPr>
            <a:r>
              <a:rPr lang="zh-TW" altLang="en-US" sz="2400" dirty="0" smtClean="0"/>
              <a:t>在世界各地海洋生物誤食垃圾的事件愈來愈多，在台灣也有許多海龜在覓食時把塑膠袋當成水母誤食造成整個食物鏈遭受破壞，不只是人類造</a:t>
            </a:r>
            <a:r>
              <a:rPr lang="zh-TW" altLang="en-US" sz="2400" smtClean="0"/>
              <a:t>受</a:t>
            </a:r>
            <a:r>
              <a:rPr lang="zh-TW" altLang="en-US" sz="2400" smtClean="0"/>
              <a:t>影響</a:t>
            </a:r>
            <a:r>
              <a:rPr lang="zh-TW" altLang="en-US" sz="2400" smtClean="0"/>
              <a:t>連</a:t>
            </a:r>
            <a:r>
              <a:rPr lang="zh-TW" altLang="en-US" sz="2400" smtClean="0"/>
              <a:t>海洋生物</a:t>
            </a:r>
            <a:r>
              <a:rPr lang="zh-TW" altLang="en-US" sz="2400" dirty="0" smtClean="0"/>
              <a:t>也遭受波及。</a:t>
            </a:r>
          </a:p>
          <a:p>
            <a:pPr>
              <a:buNone/>
            </a:pP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34" y="642918"/>
            <a:ext cx="8215370" cy="1143000"/>
          </a:xfrm>
        </p:spPr>
        <p:txBody>
          <a:bodyPr/>
          <a:lstStyle/>
          <a:p>
            <a:pPr algn="ctr"/>
            <a:r>
              <a:rPr lang="zh-TW" altLang="en-US" dirty="0" smtClean="0"/>
              <a:t>海洋信仰</a:t>
            </a:r>
            <a:endParaRPr lang="zh-TW" altLang="en-US" dirty="0"/>
          </a:p>
        </p:txBody>
      </p:sp>
      <p:sp>
        <p:nvSpPr>
          <p:cNvPr id="3" name="內容版面配置區 2"/>
          <p:cNvSpPr>
            <a:spLocks noGrp="1"/>
          </p:cNvSpPr>
          <p:nvPr>
            <p:ph idx="1"/>
          </p:nvPr>
        </p:nvSpPr>
        <p:spPr>
          <a:xfrm>
            <a:off x="428596" y="1857364"/>
            <a:ext cx="8229600" cy="4389120"/>
          </a:xfrm>
        </p:spPr>
        <p:txBody>
          <a:bodyPr>
            <a:normAutofit/>
          </a:bodyPr>
          <a:lstStyle/>
          <a:p>
            <a:pPr>
              <a:buNone/>
            </a:pPr>
            <a:r>
              <a:rPr lang="zh-TW" altLang="en-US" sz="4000" dirty="0" smtClean="0"/>
              <a:t>媽祖 、天妃</a:t>
            </a:r>
            <a:endParaRPr lang="en-US" altLang="zh-TW" sz="4000" dirty="0" smtClean="0"/>
          </a:p>
          <a:p>
            <a:pPr>
              <a:buNone/>
            </a:pPr>
            <a:r>
              <a:rPr lang="zh-TW" altLang="en-US" sz="4000" dirty="0" smtClean="0"/>
              <a:t>本名：</a:t>
            </a:r>
            <a:r>
              <a:rPr lang="zh-TW" altLang="en-US" sz="4000" u="sng" dirty="0" smtClean="0"/>
              <a:t>林默娘</a:t>
            </a:r>
            <a:endParaRPr lang="en-US" altLang="zh-TW" sz="4000" dirty="0" smtClean="0"/>
          </a:p>
          <a:p>
            <a:pPr>
              <a:buNone/>
            </a:pPr>
            <a:endParaRPr lang="en-US" altLang="zh-TW" i="1" dirty="0" smtClean="0"/>
          </a:p>
          <a:p>
            <a:pPr>
              <a:buNone/>
            </a:pPr>
            <a:endParaRPr lang="en-US" altLang="zh-TW" i="1" dirty="0" smtClean="0"/>
          </a:p>
          <a:p>
            <a:pPr>
              <a:buNone/>
            </a:pPr>
            <a:endParaRPr lang="en-US" altLang="zh-TW" i="1" dirty="0" smtClean="0"/>
          </a:p>
          <a:p>
            <a:pPr>
              <a:buNone/>
            </a:pPr>
            <a:endParaRPr lang="en-US" altLang="zh-TW" i="1" dirty="0" smtClean="0"/>
          </a:p>
          <a:p>
            <a:pPr>
              <a:buNone/>
            </a:pPr>
            <a:endParaRPr lang="en-US" altLang="zh-TW" dirty="0" smtClean="0"/>
          </a:p>
          <a:p>
            <a:pPr>
              <a:buNone/>
            </a:pPr>
            <a:r>
              <a:rPr lang="zh-TW" altLang="en-US" sz="2200" dirty="0" smtClean="0"/>
              <a:t>媽祖圖片來源</a:t>
            </a:r>
            <a:r>
              <a:rPr lang="en-US" sz="2400" dirty="0" smtClean="0"/>
              <a:t>http://blog.xuite.net/issplsf/twblog/152594546</a:t>
            </a:r>
            <a:endParaRPr lang="zh-TW" altLang="en-US" sz="2200" i="1" dirty="0"/>
          </a:p>
        </p:txBody>
      </p:sp>
      <p:pic>
        <p:nvPicPr>
          <p:cNvPr id="4" name="圖片 3" descr="「媽祖」的圖片搜尋結果"/>
          <p:cNvPicPr/>
          <p:nvPr/>
        </p:nvPicPr>
        <p:blipFill>
          <a:blip r:embed="rId3" cstate="print"/>
          <a:srcRect/>
          <a:stretch>
            <a:fillRect/>
          </a:stretch>
        </p:blipFill>
        <p:spPr bwMode="auto">
          <a:xfrm>
            <a:off x="3857620" y="1857364"/>
            <a:ext cx="4214842" cy="385765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428596" y="2000240"/>
            <a:ext cx="8229600" cy="4389120"/>
          </a:xfrm>
        </p:spPr>
        <p:txBody>
          <a:bodyPr>
            <a:normAutofit fontScale="85000" lnSpcReduction="10000"/>
          </a:bodyPr>
          <a:lstStyle/>
          <a:p>
            <a:pPr>
              <a:buNone/>
            </a:pPr>
            <a:r>
              <a:rPr lang="zh-TW" altLang="en-US" sz="4700" dirty="0" smtClean="0"/>
              <a:t>王爺、千歲爺</a:t>
            </a:r>
            <a:endParaRPr lang="en-US" altLang="zh-TW" sz="4700" dirty="0" smtClean="0"/>
          </a:p>
          <a:p>
            <a:pPr>
              <a:buNone/>
            </a:pPr>
            <a:r>
              <a:rPr lang="zh-TW" altLang="en-US" sz="4700" dirty="0" smtClean="0"/>
              <a:t>本名：不詳</a:t>
            </a:r>
            <a:endParaRPr lang="en-US" altLang="zh-TW" sz="4700" dirty="0" smtClean="0"/>
          </a:p>
          <a:p>
            <a:pPr>
              <a:buNone/>
            </a:pPr>
            <a:endParaRPr lang="en-US" altLang="zh-TW" sz="4700" dirty="0" smtClean="0"/>
          </a:p>
          <a:p>
            <a:pPr>
              <a:buNone/>
            </a:pPr>
            <a:r>
              <a:rPr lang="zh-TW" altLang="en-US" sz="5800" dirty="0" smtClean="0"/>
              <a:t/>
            </a:r>
            <a:br>
              <a:rPr lang="zh-TW" altLang="en-US" sz="5800" dirty="0" smtClean="0"/>
            </a:br>
            <a:endParaRPr lang="zh-TW" altLang="en-US" sz="5800" dirty="0" smtClean="0"/>
          </a:p>
          <a:p>
            <a:pPr>
              <a:buNone/>
            </a:pPr>
            <a:endParaRPr lang="en-US" altLang="zh-TW" dirty="0" smtClean="0"/>
          </a:p>
          <a:p>
            <a:pPr>
              <a:buNone/>
            </a:pPr>
            <a:r>
              <a:rPr lang="zh-TW" altLang="en-US" dirty="0" smtClean="0"/>
              <a:t>王爺圖片來源</a:t>
            </a:r>
            <a:r>
              <a:rPr lang="en-US" altLang="zh-TW" sz="2400" dirty="0" smtClean="0"/>
              <a:t>http://blog.xuite.net/o927603252/twblog/179682682 </a:t>
            </a:r>
            <a:endParaRPr lang="zh-TW" altLang="en-US" dirty="0"/>
          </a:p>
        </p:txBody>
      </p:sp>
      <p:pic>
        <p:nvPicPr>
          <p:cNvPr id="4" name="內容版面配置區 7" descr="899164953_m.jpg"/>
          <p:cNvPicPr>
            <a:picLocks noChangeAspect="1"/>
          </p:cNvPicPr>
          <p:nvPr/>
        </p:nvPicPr>
        <p:blipFill>
          <a:blip r:embed="rId2" cstate="print"/>
          <a:stretch>
            <a:fillRect/>
          </a:stretch>
        </p:blipFill>
        <p:spPr>
          <a:xfrm>
            <a:off x="4071934" y="2071678"/>
            <a:ext cx="4429156" cy="371477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海洋汙染</a:t>
            </a:r>
            <a:endParaRPr lang="zh-TW" altLang="en-US" dirty="0"/>
          </a:p>
        </p:txBody>
      </p:sp>
      <p:graphicFrame>
        <p:nvGraphicFramePr>
          <p:cNvPr id="4" name="內容版面配置區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海洋生物的死亡</a:t>
            </a:r>
            <a:endParaRPr lang="zh-TW" altLang="en-US" dirty="0"/>
          </a:p>
        </p:txBody>
      </p:sp>
      <p:pic>
        <p:nvPicPr>
          <p:cNvPr id="4" name="內容版面配置區 3" descr="http://twimg.edgesuite.net/images/ReNews/20160403/640_852fbd4394055720064a2ac9c9381f2b.jpg"/>
          <p:cNvPicPr>
            <a:picLocks noGrp="1"/>
          </p:cNvPicPr>
          <p:nvPr>
            <p:ph idx="1"/>
          </p:nvPr>
        </p:nvPicPr>
        <p:blipFill>
          <a:blip r:embed="rId2" cstate="print"/>
          <a:srcRect/>
          <a:stretch>
            <a:fillRect/>
          </a:stretch>
        </p:blipFill>
        <p:spPr bwMode="auto">
          <a:xfrm>
            <a:off x="1571604" y="1857364"/>
            <a:ext cx="6293264" cy="3786214"/>
          </a:xfrm>
          <a:prstGeom prst="rect">
            <a:avLst/>
          </a:prstGeom>
          <a:noFill/>
          <a:ln w="9525">
            <a:noFill/>
            <a:miter lim="800000"/>
            <a:headEnd/>
            <a:tailEnd/>
          </a:ln>
        </p:spPr>
      </p:pic>
      <p:sp>
        <p:nvSpPr>
          <p:cNvPr id="7" name="矩形 6"/>
          <p:cNvSpPr/>
          <p:nvPr/>
        </p:nvSpPr>
        <p:spPr>
          <a:xfrm>
            <a:off x="3428992" y="5857893"/>
            <a:ext cx="3000396" cy="369332"/>
          </a:xfrm>
          <a:prstGeom prst="rect">
            <a:avLst/>
          </a:prstGeom>
        </p:spPr>
        <p:txBody>
          <a:bodyPr wrap="square">
            <a:spAutoFit/>
          </a:bodyPr>
          <a:lstStyle/>
          <a:p>
            <a:r>
              <a:rPr lang="zh-TW" altLang="en-US" dirty="0" smtClean="0"/>
              <a:t> 海豚圖片來源蘋果及時</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海洋生物逐漸減少的原因</a:t>
            </a:r>
            <a:endParaRPr lang="zh-TW" altLang="en-US" dirty="0"/>
          </a:p>
        </p:txBody>
      </p:sp>
      <p:sp>
        <p:nvSpPr>
          <p:cNvPr id="3" name="內容版面配置區 2"/>
          <p:cNvSpPr>
            <a:spLocks noGrp="1"/>
          </p:cNvSpPr>
          <p:nvPr>
            <p:ph idx="1"/>
          </p:nvPr>
        </p:nvSpPr>
        <p:spPr/>
        <p:txBody>
          <a:bodyPr/>
          <a:lstStyle/>
          <a:p>
            <a:pPr>
              <a:buNone/>
            </a:pPr>
            <a:r>
              <a:rPr lang="zh-TW" altLang="en-US" dirty="0" smtClean="0"/>
              <a:t>海洋生物誤食垃圾是因為我們人類亂丟垃圾，導致海生物誤以為是食物就把垃圾吞下肚，或海洋生物沒看到前方的繩子就遊過去，導致海洋生物被纏繞，無法進食而死亡，海洋生物的消失，不能說和我們毫無關係呢！</a:t>
            </a:r>
            <a:endParaRPr lang="en-US" altLang="zh-TW" dirty="0" smtClean="0"/>
          </a:p>
          <a:p>
            <a:pPr>
              <a:buNone/>
            </a:pPr>
            <a:r>
              <a:rPr lang="zh-TW" altLang="en-US" dirty="0" smtClean="0"/>
              <a:t> </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t>海龜圖片來源</a:t>
            </a:r>
            <a:r>
              <a:rPr lang="en-US" altLang="zh-TW" sz="3600" dirty="0" smtClean="0"/>
              <a:t>http://www.ifuun.com/a2016915349844/</a:t>
            </a:r>
            <a:endParaRPr lang="zh-TW" altLang="en-US" sz="3600" dirty="0"/>
          </a:p>
        </p:txBody>
      </p:sp>
      <p:pic>
        <p:nvPicPr>
          <p:cNvPr id="4" name="內容版面配置區 3" descr="下載.jpg"/>
          <p:cNvPicPr>
            <a:picLocks noGrp="1" noChangeAspect="1"/>
          </p:cNvPicPr>
          <p:nvPr>
            <p:ph idx="1"/>
          </p:nvPr>
        </p:nvPicPr>
        <p:blipFill>
          <a:blip r:embed="rId2" cstate="print"/>
          <a:stretch>
            <a:fillRect/>
          </a:stretch>
        </p:blipFill>
        <p:spPr>
          <a:xfrm>
            <a:off x="1353626" y="2149880"/>
            <a:ext cx="6170702" cy="445484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4000" dirty="0" smtClean="0"/>
              <a:t>羊毛衣料所釋出的微纖維易被海洋生物誤服，影響海洋生態。</a:t>
            </a:r>
            <a:r>
              <a:rPr lang="en-US" altLang="zh-TW" sz="4000" dirty="0" smtClean="0"/>
              <a:t>(</a:t>
            </a:r>
            <a:r>
              <a:rPr lang="zh-TW" altLang="en-US" sz="4000" dirty="0" smtClean="0"/>
              <a:t>圖</a:t>
            </a:r>
            <a:r>
              <a:rPr lang="en-US" altLang="zh-TW" sz="4000" dirty="0" smtClean="0"/>
              <a:t>/</a:t>
            </a:r>
            <a:r>
              <a:rPr lang="zh-TW" altLang="en-US" sz="4000" dirty="0" smtClean="0"/>
              <a:t>東網</a:t>
            </a:r>
            <a:r>
              <a:rPr lang="en-US" altLang="zh-TW" sz="4000" dirty="0" smtClean="0"/>
              <a:t>)</a:t>
            </a:r>
            <a:endParaRPr lang="zh-TW" altLang="en-US" sz="4000" dirty="0"/>
          </a:p>
        </p:txBody>
      </p:sp>
      <p:pic>
        <p:nvPicPr>
          <p:cNvPr id="4" name="內容版面配置區 3" descr="20160704001841.jpg"/>
          <p:cNvPicPr>
            <a:picLocks noGrp="1" noChangeAspect="1"/>
          </p:cNvPicPr>
          <p:nvPr>
            <p:ph idx="1"/>
          </p:nvPr>
        </p:nvPicPr>
        <p:blipFill>
          <a:blip r:embed="rId2" cstate="print"/>
          <a:stretch>
            <a:fillRect/>
          </a:stretch>
        </p:blipFill>
        <p:spPr>
          <a:xfrm>
            <a:off x="971600" y="1935163"/>
            <a:ext cx="7272808" cy="4814669"/>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161</TotalTime>
  <Words>483</Words>
  <Application>Microsoft Office PowerPoint</Application>
  <PresentationFormat>如螢幕大小 (4:3)</PresentationFormat>
  <Paragraphs>35</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流線</vt:lpstr>
      <vt:lpstr>海洋文化與信仰</vt:lpstr>
      <vt:lpstr>前言</vt:lpstr>
      <vt:lpstr>海洋信仰</vt:lpstr>
      <vt:lpstr>投影片 4</vt:lpstr>
      <vt:lpstr>海洋汙染</vt:lpstr>
      <vt:lpstr>海洋生物的死亡</vt:lpstr>
      <vt:lpstr>海洋生物逐漸減少的原因</vt:lpstr>
      <vt:lpstr>海龜圖片來源http://www.ifuun.com/a2016915349844/</vt:lpstr>
      <vt:lpstr>羊毛衣料所釋出的微纖維易被海洋生物誤服，影響海洋生態。(圖/東網)</vt:lpstr>
      <vt:lpstr>太平洋垃圾帶分布圖  來源：（陳平，2009）</vt:lpstr>
      <vt:lpstr>海洋汙染圖</vt:lpstr>
      <vt:lpstr>總結</vt:lpstr>
      <vt:lpstr>謝謝大家</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海洋文化與信仰</dc:title>
  <dc:creator>user</dc:creator>
  <cp:lastModifiedBy>user</cp:lastModifiedBy>
  <cp:revision>20</cp:revision>
  <dcterms:created xsi:type="dcterms:W3CDTF">2016-10-24T08:25:41Z</dcterms:created>
  <dcterms:modified xsi:type="dcterms:W3CDTF">2016-10-31T08:28:16Z</dcterms:modified>
</cp:coreProperties>
</file>