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3" r:id="rId2"/>
    <p:sldId id="266" r:id="rId3"/>
    <p:sldId id="258" r:id="rId4"/>
    <p:sldId id="262" r:id="rId5"/>
    <p:sldId id="267" r:id="rId6"/>
    <p:sldId id="259" r:id="rId7"/>
    <p:sldId id="261" r:id="rId8"/>
    <p:sldId id="260" r:id="rId9"/>
    <p:sldId id="264" r:id="rId10"/>
    <p:sldId id="269" r:id="rId11"/>
    <p:sldId id="265" r:id="rId12"/>
    <p:sldId id="268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009" autoAdjust="0"/>
  </p:normalViewPr>
  <p:slideViewPr>
    <p:cSldViewPr>
      <p:cViewPr varScale="1">
        <p:scale>
          <a:sx n="97" d="100"/>
          <a:sy n="97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31EEE-51C3-45B5-85AD-C78931DE5B2C}" type="datetimeFigureOut">
              <a:rPr lang="zh-TW" altLang="en-US" smtClean="0"/>
              <a:pPr/>
              <a:t>2016/9/26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40F34-EBE0-4785-B615-8C7A3BA3758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一起：大家好！我們是資源班的學生</a:t>
            </a:r>
            <a:endParaRPr lang="en-US" altLang="zh-TW" dirty="0" smtClean="0"/>
          </a:p>
          <a:p>
            <a:r>
              <a:rPr lang="zh-TW" altLang="en-US" dirty="0" smtClean="0"/>
              <a:t>我是俊諺、我是俐諺、我是右暄、我是有寬</a:t>
            </a:r>
            <a:endParaRPr lang="en-US" altLang="zh-TW" dirty="0" smtClean="0"/>
          </a:p>
          <a:p>
            <a:r>
              <a:rPr lang="zh-TW" altLang="en-US" dirty="0" smtClean="0"/>
              <a:t>俊諺：今天我們想邀請大家走入我們的世界</a:t>
            </a:r>
            <a:r>
              <a:rPr lang="zh-TW" altLang="en-US" baseline="0" dirty="0" smtClean="0"/>
              <a:t>，帶大家了解大家口中的「資優生」最真實的樣子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40F34-EBE0-4785-B615-8C7A3BA37587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寬：有的同學會覺得</a:t>
            </a:r>
            <a:r>
              <a:rPr lang="zh-TW" altLang="en-US" baseline="0" dirty="0" smtClean="0"/>
              <a:t>，資優生可能會有一些特別的好處，但其實在我們訪談過多位老師後，我們發現老師們對大家的處置都是依據每個學生的需要而會有不同，跟他是不是資優生身分沒有關係。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40F34-EBE0-4785-B615-8C7A3BA37587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俊：最後</a:t>
            </a:r>
            <a:r>
              <a:rPr lang="zh-TW" altLang="en-US" baseline="0" dirty="0" smtClean="0"/>
              <a:t>，我們比較喜歡你們稱呼我們是資源班學生，而不是資優班學生。因為資源班是服務有特殊需求的孩子，我們因為有點特別，所以需要資源班在課程上的協助，也希望大家能好好對待班上其他資源班的學生，不要聽到資源班就開始嘲笑，要用正確的角度來面對我們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40F34-EBE0-4785-B615-8C7A3BA37587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俊：我們的報告到此結束</a:t>
            </a:r>
            <a:endParaRPr lang="en-US" altLang="zh-TW" dirty="0" smtClean="0"/>
          </a:p>
          <a:p>
            <a:r>
              <a:rPr lang="zh-TW" altLang="en-US" dirty="0" smtClean="0"/>
              <a:t>一起：謝謝大家！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40F34-EBE0-4785-B615-8C7A3BA37587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俐諺：大家應該都認識他！沒錯！他就是柯南！一個大家心中覺得完美的小孩</a:t>
            </a:r>
            <a:r>
              <a:rPr lang="zh-TW" altLang="en-US" baseline="0" dirty="0" smtClean="0"/>
              <a:t>，冷靜、聰明，又會破案，但是你們知道他有一個天大的秘密嗎？</a:t>
            </a:r>
            <a:endParaRPr lang="en-US" altLang="zh-TW" baseline="0" dirty="0" smtClean="0"/>
          </a:p>
          <a:p>
            <a:r>
              <a:rPr lang="en-US" altLang="zh-TW" baseline="0" dirty="0" smtClean="0"/>
              <a:t>(</a:t>
            </a:r>
            <a:r>
              <a:rPr lang="zh-TW" altLang="en-US" baseline="0" dirty="0" smtClean="0"/>
              <a:t>琦老負責播影片</a:t>
            </a:r>
            <a:r>
              <a:rPr lang="en-US" altLang="zh-TW" baseline="0" dirty="0" smtClean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40F34-EBE0-4785-B615-8C7A3BA37587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俐諺：沒錯！柯南也有弱點</a:t>
            </a:r>
            <a:r>
              <a:rPr lang="zh-TW" altLang="en-US" baseline="0" dirty="0" smtClean="0"/>
              <a:t>，那就是他五音不全。所以，資優生並不是一個十全十美的人，像音樂就是我的大罩門，我超級羨慕唱歌好聽又會演奏樂器的你們，如果我能有你們音樂能力的</a:t>
            </a:r>
            <a:r>
              <a:rPr lang="en-US" altLang="zh-TW" baseline="0" dirty="0" smtClean="0"/>
              <a:t>1/10</a:t>
            </a:r>
            <a:r>
              <a:rPr lang="zh-TW" altLang="en-US" baseline="0" dirty="0" smtClean="0"/>
              <a:t>，那就太美好了！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40F34-EBE0-4785-B615-8C7A3BA37587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有寬</a:t>
            </a:r>
            <a:r>
              <a:rPr lang="zh-TW" altLang="en-US" baseline="0" dirty="0" smtClean="0"/>
              <a:t>：我從小就對數字很敏銳，現在也是大家口中的人肉計算機，但請不要把我當成怪胎，我花了很多的時間投入在數學中，就跟喜歡畫畫、打籃球的你們一樣，執著在自己的興趣裡，而且我還有一個無法突破的大罩門，那就是我的國語從來都不會考</a:t>
            </a:r>
            <a:r>
              <a:rPr lang="en-US" altLang="zh-TW" baseline="0" dirty="0" smtClean="0"/>
              <a:t>100</a:t>
            </a:r>
            <a:r>
              <a:rPr lang="zh-TW" altLang="en-US" baseline="0" dirty="0" smtClean="0"/>
              <a:t>分，所以不要再把我們當成怪胎了！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40F34-EBE0-4785-B615-8C7A3BA37587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右暄：你們認識他嗎？他是美國游泳選手</a:t>
            </a:r>
            <a:r>
              <a:rPr lang="zh-TW" altLang="en-US" baseline="0" dirty="0" smtClean="0"/>
              <a:t>，人稱飛魚的菲爾普斯。他今年才</a:t>
            </a:r>
            <a:r>
              <a:rPr lang="en-US" altLang="zh-TW" baseline="0" dirty="0" smtClean="0"/>
              <a:t>31</a:t>
            </a:r>
            <a:r>
              <a:rPr lang="zh-TW" altLang="en-US" baseline="0" dirty="0" smtClean="0"/>
              <a:t>歲，就已經是全世界家喻戶曉的大人物，他在奧運會中總共獲得</a:t>
            </a:r>
            <a:r>
              <a:rPr lang="en-US" altLang="zh-TW" baseline="0" dirty="0" smtClean="0"/>
              <a:t>23</a:t>
            </a:r>
            <a:r>
              <a:rPr lang="zh-TW" altLang="en-US" baseline="0" dirty="0" smtClean="0"/>
              <a:t>面金牌，打破了</a:t>
            </a:r>
            <a:r>
              <a:rPr lang="en-US" altLang="zh-TW" baseline="0" dirty="0" smtClean="0"/>
              <a:t>2100</a:t>
            </a:r>
            <a:r>
              <a:rPr lang="zh-TW" altLang="en-US" baseline="0" dirty="0" smtClean="0"/>
              <a:t>多年來的奧運紀錄，造就了無法超越的飛魚障礙。</a:t>
            </a:r>
            <a:endParaRPr lang="en-US" altLang="zh-TW" baseline="0" dirty="0" smtClean="0"/>
          </a:p>
          <a:p>
            <a:r>
              <a:rPr lang="zh-TW" altLang="en-US" baseline="0" dirty="0" smtClean="0"/>
              <a:t>俊諺：你們知道</a:t>
            </a:r>
            <a:r>
              <a:rPr lang="en-US" altLang="zh-TW" baseline="0" dirty="0" smtClean="0"/>
              <a:t>23</a:t>
            </a:r>
            <a:r>
              <a:rPr lang="zh-TW" altLang="en-US" baseline="0" dirty="0" smtClean="0"/>
              <a:t>面金牌有多難嗎？台灣目前在奧運賽場上金牌累積數是</a:t>
            </a:r>
            <a:r>
              <a:rPr lang="en-US" altLang="zh-TW" baseline="0" dirty="0" smtClean="0"/>
              <a:t>5</a:t>
            </a:r>
            <a:r>
              <a:rPr lang="zh-TW" altLang="en-US" baseline="0" dirty="0" smtClean="0"/>
              <a:t>面，飛魚光是參加一年奧運的金牌數就遠遠超越台灣，真是太可怕了！</a:t>
            </a:r>
            <a:endParaRPr lang="en-US" altLang="zh-TW" baseline="0" dirty="0" smtClean="0"/>
          </a:p>
          <a:p>
            <a:r>
              <a:rPr lang="zh-TW" altLang="en-US" baseline="0" dirty="0" smtClean="0"/>
              <a:t>有寬：所以說，要說飛魚是游泳資優生一定沒有人會否認，但是他的成就都是因為他特殊的身材，和特殊的能力造就的嗎？讓我們來看看影片。</a:t>
            </a:r>
            <a:endParaRPr lang="en-US" altLang="zh-TW" baseline="0" dirty="0" smtClean="0"/>
          </a:p>
          <a:p>
            <a:r>
              <a:rPr lang="en-US" altLang="zh-TW" baseline="0" dirty="0" smtClean="0"/>
              <a:t>(</a:t>
            </a:r>
            <a:r>
              <a:rPr lang="zh-TW" altLang="en-US" baseline="0" dirty="0" smtClean="0"/>
              <a:t>琦老放影片</a:t>
            </a:r>
            <a:r>
              <a:rPr lang="en-US" altLang="zh-TW" baseline="0" dirty="0" smtClean="0"/>
              <a:t>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40F34-EBE0-4785-B615-8C7A3BA37587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俐諺：看完影片後</a:t>
            </a:r>
            <a:r>
              <a:rPr lang="zh-TW" altLang="en-US" baseline="0" dirty="0" smtClean="0"/>
              <a:t>，我們就可以發現，飛魚會有今天的成就，除了有天分外，更重要的是努力不懈的練習，他每周游泳</a:t>
            </a:r>
            <a:r>
              <a:rPr lang="en-US" altLang="zh-TW" baseline="0" dirty="0" smtClean="0"/>
              <a:t>10</a:t>
            </a:r>
            <a:r>
              <a:rPr lang="zh-TW" altLang="en-US" baseline="0" dirty="0" smtClean="0"/>
              <a:t>萬公尺，連假日都不休息呢！這讓我想到最近的自己，大家都覺得我鄉運字音字形比賽得第一名很厲害，但我每天都苦讀到半夜一點半才睡覺，因為我相信，只有努力和堅持才能讓自己有收穫。</a:t>
            </a:r>
            <a:endParaRPr lang="en-US" altLang="zh-TW" baseline="0" dirty="0" smtClean="0"/>
          </a:p>
          <a:p>
            <a:r>
              <a:rPr lang="zh-TW" altLang="en-US" baseline="0" dirty="0" smtClean="0"/>
              <a:t>俊諺：真的！我弟真的每天都讀到半夜一點半，因為我們兄弟情深，所以我也都在旁邊陪著他一起苦讀，我絕對不會承認，我有偷偷打好幾次瞌睡啦！</a:t>
            </a:r>
            <a:endParaRPr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40F34-EBE0-4785-B615-8C7A3BA37587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右暄：看了</a:t>
            </a:r>
            <a:r>
              <a:rPr lang="zh-TW" altLang="en-US" baseline="0" dirty="0" smtClean="0"/>
              <a:t>飛魚的故事，以及聽到俐諺的苦讀，還有有寬的國語不曾考過</a:t>
            </a:r>
            <a:r>
              <a:rPr lang="en-US" altLang="zh-TW" baseline="0" dirty="0" smtClean="0"/>
              <a:t>100</a:t>
            </a:r>
            <a:r>
              <a:rPr lang="zh-TW" altLang="en-US" baseline="0" dirty="0" smtClean="0"/>
              <a:t>分，就知道我們考試不一定都會考滿分。如果我們考了</a:t>
            </a:r>
            <a:r>
              <a:rPr lang="en-US" altLang="zh-TW" baseline="0" dirty="0" smtClean="0"/>
              <a:t>100</a:t>
            </a:r>
            <a:r>
              <a:rPr lang="zh-TW" altLang="en-US" baseline="0" dirty="0" smtClean="0"/>
              <a:t>分，是因為我們很努力、並且提醒自己要很細心，並不是因為我是資優生，所以才會考</a:t>
            </a:r>
            <a:r>
              <a:rPr lang="en-US" altLang="zh-TW" baseline="0" dirty="0" smtClean="0"/>
              <a:t>100</a:t>
            </a:r>
            <a:r>
              <a:rPr lang="zh-TW" altLang="en-US" baseline="0" dirty="0" smtClean="0"/>
              <a:t>分。你們如果也很努力、很細心，也一定會獲得很不錯的成績。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40F34-EBE0-4785-B615-8C7A3BA37587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暄：還有</a:t>
            </a:r>
            <a:r>
              <a:rPr lang="zh-TW" altLang="en-US" baseline="0" dirty="0" smtClean="0"/>
              <a:t>，曾聽到有些人說，他就是因為是資優生所以才愛出風頭，也有很多人認為，比賽是為了資優生而存在。</a:t>
            </a:r>
            <a:endParaRPr lang="en-US" altLang="zh-TW" baseline="0" dirty="0" smtClean="0"/>
          </a:p>
          <a:p>
            <a:r>
              <a:rPr lang="zh-TW" altLang="en-US" baseline="0" dirty="0" smtClean="0"/>
              <a:t>俊：本來就是阿！你畫畫也得獎、又是客語選手，科展、小論文都有你的影子，更過分的是，你竟然還高票當選自治會會長！</a:t>
            </a:r>
            <a:endParaRPr lang="en-US" altLang="zh-TW" baseline="0" dirty="0" smtClean="0"/>
          </a:p>
          <a:p>
            <a:r>
              <a:rPr lang="zh-TW" altLang="en-US" baseline="0" dirty="0" smtClean="0"/>
              <a:t>暄：才不是呢！那是因為我願意積極面對各種挑戰，也會主動積極爭取機會，在獲得挑戰的成果前，我可是盡了許多的努力呢！</a:t>
            </a:r>
            <a:endParaRPr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40F34-EBE0-4785-B615-8C7A3BA37587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寬：哈哈哈！愛說話！黃俊諺這就是在說你啊！你還因此獲得理由伯的稱號呢！</a:t>
            </a:r>
            <a:endParaRPr lang="en-US" altLang="zh-TW" dirty="0" smtClean="0"/>
          </a:p>
          <a:p>
            <a:r>
              <a:rPr lang="zh-TW" altLang="en-US" dirty="0" smtClean="0"/>
              <a:t>俊：我們兩個半斤八兩啦！其實</a:t>
            </a:r>
            <a:r>
              <a:rPr lang="zh-TW" altLang="en-US" baseline="0" dirty="0" smtClean="0"/>
              <a:t>，有很多資優生都有激動特質，在面對一些問題時，常常會有激動的反應，所以常常會忍不住搶話、問問題，所以我這個大問題，常常會讓我不小心得罪很多人，也常常被誤會。</a:t>
            </a:r>
            <a:endParaRPr lang="en-US" altLang="zh-TW" baseline="0" dirty="0" smtClean="0"/>
          </a:p>
          <a:p>
            <a:r>
              <a:rPr lang="zh-TW" altLang="en-US" baseline="0" dirty="0" smtClean="0"/>
              <a:t>俐：這我可以作證，我哥雖然常常說話很激動又有點白目，但他的心地是很善良的，如果你們發現他又忍不住了，請記得提醒他。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40F34-EBE0-4785-B615-8C7A3BA37587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FE40-9A6D-4FCD-9927-2B0E0B878094}" type="datetimeFigureOut">
              <a:rPr lang="zh-TW" altLang="en-US" smtClean="0"/>
              <a:pPr/>
              <a:t>2016/9/26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ADFDA-357D-4FCA-ADB1-054D9F28163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FE40-9A6D-4FCD-9927-2B0E0B878094}" type="datetimeFigureOut">
              <a:rPr lang="zh-TW" altLang="en-US" smtClean="0"/>
              <a:pPr/>
              <a:t>2016/9/26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ADFDA-357D-4FCA-ADB1-054D9F28163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FE40-9A6D-4FCD-9927-2B0E0B878094}" type="datetimeFigureOut">
              <a:rPr lang="zh-TW" altLang="en-US" smtClean="0"/>
              <a:pPr/>
              <a:t>2016/9/26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ADFDA-357D-4FCA-ADB1-054D9F28163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FE40-9A6D-4FCD-9927-2B0E0B878094}" type="datetimeFigureOut">
              <a:rPr lang="zh-TW" altLang="en-US" smtClean="0"/>
              <a:pPr/>
              <a:t>2016/9/26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ADFDA-357D-4FCA-ADB1-054D9F28163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FE40-9A6D-4FCD-9927-2B0E0B878094}" type="datetimeFigureOut">
              <a:rPr lang="zh-TW" altLang="en-US" smtClean="0"/>
              <a:pPr/>
              <a:t>2016/9/26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ADFDA-357D-4FCA-ADB1-054D9F28163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FE40-9A6D-4FCD-9927-2B0E0B878094}" type="datetimeFigureOut">
              <a:rPr lang="zh-TW" altLang="en-US" smtClean="0"/>
              <a:pPr/>
              <a:t>2016/9/26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ADFDA-357D-4FCA-ADB1-054D9F28163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FE40-9A6D-4FCD-9927-2B0E0B878094}" type="datetimeFigureOut">
              <a:rPr lang="zh-TW" altLang="en-US" smtClean="0"/>
              <a:pPr/>
              <a:t>2016/9/26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ADFDA-357D-4FCA-ADB1-054D9F28163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FE40-9A6D-4FCD-9927-2B0E0B878094}" type="datetimeFigureOut">
              <a:rPr lang="zh-TW" altLang="en-US" smtClean="0"/>
              <a:pPr/>
              <a:t>2016/9/26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ADFDA-357D-4FCA-ADB1-054D9F28163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FE40-9A6D-4FCD-9927-2B0E0B878094}" type="datetimeFigureOut">
              <a:rPr lang="zh-TW" altLang="en-US" smtClean="0"/>
              <a:pPr/>
              <a:t>2016/9/26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ADFDA-357D-4FCA-ADB1-054D9F28163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FE40-9A6D-4FCD-9927-2B0E0B878094}" type="datetimeFigureOut">
              <a:rPr lang="zh-TW" altLang="en-US" smtClean="0"/>
              <a:pPr/>
              <a:t>2016/9/26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ADFDA-357D-4FCA-ADB1-054D9F28163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並圓角化單一角落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FE40-9A6D-4FCD-9927-2B0E0B878094}" type="datetimeFigureOut">
              <a:rPr lang="zh-TW" altLang="en-US" smtClean="0"/>
              <a:pPr/>
              <a:t>2016/9/26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7EADFDA-357D-4FCA-ADB1-054D9F28163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手繪多邊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手繪多邊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C24FE40-9A6D-4FCD-9927-2B0E0B878094}" type="datetimeFigureOut">
              <a:rPr lang="zh-TW" altLang="en-US" smtClean="0"/>
              <a:pPr/>
              <a:t>2016/9/26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7EADFDA-357D-4FCA-ADB1-054D9F28163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hyperlink" Target="&#26607;&#21335;(&#25773;&#25918;).mp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hyperlink" Target="&#12300;&#39131;&#39770;&#12301;&#33778;&#29246;&#26222;&#26031;(Michael%20Phelps)--&#22818;&#24819;,&#27794;&#26377;&#26997;&#38480;.mp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zh-TW" altLang="en-US" sz="4200" b="0" dirty="0" smtClean="0">
                <a:latin typeface="華康POP1體W5(P)" pitchFamily="82" charset="-120"/>
                <a:ea typeface="文鼎新藝體" pitchFamily="49" charset="-120"/>
              </a:rPr>
              <a:t>邀請你走入我們的世界</a:t>
            </a:r>
            <a:endParaRPr lang="zh-TW" altLang="en-US" sz="4200" b="0" dirty="0">
              <a:latin typeface="華康POP1體W5(P)" pitchFamily="82" charset="-120"/>
              <a:ea typeface="文鼎新藝體" pitchFamily="49" charset="-120"/>
            </a:endParaRPr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1547664" y="3111103"/>
            <a:ext cx="64087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7000" dirty="0" smtClean="0">
                <a:solidFill>
                  <a:srgbClr val="FFC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華康POP1體W5(P)" pitchFamily="82" charset="-120"/>
                <a:ea typeface="文鼎新藝體" pitchFamily="49" charset="-120"/>
                <a:cs typeface="+mj-cs"/>
              </a:rPr>
              <a:t>資賦優異大哉問</a:t>
            </a:r>
            <a:endParaRPr kumimoji="0" lang="zh-TW" altLang="en-US" sz="70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華康POP1體W5(P)" pitchFamily="82" charset="-120"/>
              <a:ea typeface="文鼎新藝體" pitchFamily="49" charset="-120"/>
              <a:cs typeface="+mj-cs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2915816" y="5949280"/>
            <a:ext cx="6048672" cy="533921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dirty="0" smtClean="0">
                <a:solidFill>
                  <a:schemeClr val="bg1"/>
                </a:solidFill>
                <a:latin typeface="華康POP1體W5(P)" pitchFamily="82" charset="-120"/>
                <a:ea typeface="文鼎海報體" pitchFamily="49" charset="-120"/>
                <a:cs typeface="+mj-cs"/>
              </a:rPr>
              <a:t>報告人：黃俊諺、黃俐諺、梁右暄、林有寬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華康POP1體W5(P)" pitchFamily="82" charset="-120"/>
              <a:ea typeface="文鼎海報體" pitchFamily="49" charset="-120"/>
              <a:cs typeface="+mj-cs"/>
            </a:endParaRPr>
          </a:p>
        </p:txBody>
      </p:sp>
      <p:pic>
        <p:nvPicPr>
          <p:cNvPr id="5" name="圖片 4" descr="班旗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1488" y="836713"/>
            <a:ext cx="2080951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我</a:t>
            </a:r>
            <a:r>
              <a:rPr lang="zh-TW" altLang="en-US" dirty="0" smtClean="0">
                <a:solidFill>
                  <a:srgbClr val="FF0000"/>
                </a:solidFill>
              </a:rPr>
              <a:t>沒有</a:t>
            </a:r>
            <a:r>
              <a:rPr lang="zh-TW" altLang="en-US" sz="8000" dirty="0" smtClean="0"/>
              <a:t>特別待遇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/>
              <a:t>資優生並沒有特別待遇，他們的待遇與權力是和其他學生一樣的。</a:t>
            </a:r>
            <a:endParaRPr lang="zh-TW" altLang="en-US" sz="4800" dirty="0"/>
          </a:p>
        </p:txBody>
      </p:sp>
      <p:pic>
        <p:nvPicPr>
          <p:cNvPr id="4" name="圖片 3" descr="特别待遇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149080"/>
            <a:ext cx="4023368" cy="2112268"/>
          </a:xfrm>
          <a:prstGeom prst="rect">
            <a:avLst/>
          </a:prstGeom>
        </p:spPr>
      </p:pic>
      <p:cxnSp>
        <p:nvCxnSpPr>
          <p:cNvPr id="6" name="直線接點 5"/>
          <p:cNvCxnSpPr/>
          <p:nvPr/>
        </p:nvCxnSpPr>
        <p:spPr>
          <a:xfrm>
            <a:off x="2411760" y="764704"/>
            <a:ext cx="3096344" cy="10801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 flipH="1">
            <a:off x="2555776" y="764704"/>
            <a:ext cx="2744688" cy="10801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5076056" y="4293096"/>
            <a:ext cx="3528392" cy="20162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 flipH="1">
            <a:off x="5220072" y="4293096"/>
            <a:ext cx="2744688" cy="18722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>
                <a:latin typeface="華康POP1體W5(P)" pitchFamily="82" charset="-120"/>
                <a:ea typeface="華康POP1體W5(P)" pitchFamily="82" charset="-120"/>
              </a:rPr>
              <a:t>我喜歡你稱我是</a:t>
            </a:r>
            <a:r>
              <a:rPr lang="zh-TW" altLang="en-US" sz="4800" dirty="0" smtClean="0">
                <a:solidFill>
                  <a:srgbClr val="FF0000"/>
                </a:solidFill>
                <a:latin typeface="華康POP1體W5(P)" pitchFamily="82" charset="-120"/>
                <a:ea typeface="文鼎新藝體" pitchFamily="49" charset="-120"/>
              </a:rPr>
              <a:t>資源班學生</a:t>
            </a:r>
            <a:r>
              <a:rPr lang="zh-TW" altLang="en-US" sz="4800" dirty="0" smtClean="0">
                <a:latin typeface="華康POP1體W5(P)" pitchFamily="82" charset="-120"/>
                <a:ea typeface="文鼎新藝體" pitchFamily="49" charset="-120"/>
              </a:rPr>
              <a:t>！</a:t>
            </a:r>
            <a:r>
              <a:rPr lang="en-US" altLang="zh-TW" sz="4800" dirty="0" smtClean="0">
                <a:latin typeface="華康POP1體W5(P)" pitchFamily="82" charset="-120"/>
                <a:ea typeface="文鼎新藝體" pitchFamily="49" charset="-120"/>
              </a:rPr>
              <a:t/>
            </a:r>
            <a:br>
              <a:rPr lang="en-US" altLang="zh-TW" sz="4800" dirty="0" smtClean="0">
                <a:latin typeface="華康POP1體W5(P)" pitchFamily="82" charset="-120"/>
                <a:ea typeface="文鼎新藝體" pitchFamily="49" charset="-120"/>
              </a:rPr>
            </a:br>
            <a:r>
              <a:rPr lang="zh-TW" altLang="en-US" dirty="0" smtClean="0">
                <a:latin typeface="華康POP1體W5(P)" pitchFamily="82" charset="-120"/>
                <a:ea typeface="華康POP1體W5(P)" pitchFamily="82" charset="-120"/>
              </a:rPr>
              <a:t>也請別</a:t>
            </a:r>
            <a:r>
              <a:rPr lang="zh-TW" altLang="en-US" dirty="0">
                <a:latin typeface="華康POP1體W5(P)" pitchFamily="82" charset="-120"/>
                <a:ea typeface="華康POP1體W5(P)" pitchFamily="82" charset="-120"/>
              </a:rPr>
              <a:t>叫我</a:t>
            </a:r>
            <a:r>
              <a:rPr lang="zh-TW" altLang="en-US" sz="4800" dirty="0" smtClean="0">
                <a:latin typeface="華康POP1體W5(P)" pitchFamily="82" charset="-120"/>
                <a:ea typeface="文鼎新藝體" pitchFamily="49" charset="-120"/>
              </a:rPr>
              <a:t>天才！</a:t>
            </a:r>
            <a:endParaRPr lang="zh-TW" altLang="en-US" sz="4800" dirty="0">
              <a:latin typeface="華康POP1體W5(P)" pitchFamily="82" charset="-120"/>
              <a:ea typeface="文鼎新藝體" pitchFamily="49" charset="-120"/>
            </a:endParaRPr>
          </a:p>
        </p:txBody>
      </p:sp>
      <p:pic>
        <p:nvPicPr>
          <p:cNvPr id="5" name="圖片 4" descr="12a302531020-3N21 (1).jpg"/>
          <p:cNvPicPr>
            <a:picLocks noChangeAspect="1"/>
          </p:cNvPicPr>
          <p:nvPr/>
        </p:nvPicPr>
        <p:blipFill>
          <a:blip r:embed="rId3" cstate="print"/>
          <a:srcRect l="24533" r="18631" b="9303"/>
          <a:stretch>
            <a:fillRect/>
          </a:stretch>
        </p:blipFill>
        <p:spPr>
          <a:xfrm>
            <a:off x="611560" y="3429000"/>
            <a:ext cx="1800200" cy="3243294"/>
          </a:xfrm>
          <a:prstGeom prst="rect">
            <a:avLst/>
          </a:prstGeom>
        </p:spPr>
      </p:pic>
      <p:sp>
        <p:nvSpPr>
          <p:cNvPr id="6" name="雲朵形圖說文字 5"/>
          <p:cNvSpPr/>
          <p:nvPr/>
        </p:nvSpPr>
        <p:spPr>
          <a:xfrm rot="706815">
            <a:off x="1763688" y="3068960"/>
            <a:ext cx="1944216" cy="1224136"/>
          </a:xfrm>
          <a:prstGeom prst="cloudCallout">
            <a:avLst>
              <a:gd name="adj1" fmla="val -39646"/>
              <a:gd name="adj2" fmla="val 5680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文鼎標楷注音破音四" pitchFamily="34" charset="-120"/>
                <a:ea typeface="文鼎標楷注音破音四" pitchFamily="34" charset="-120"/>
              </a:rPr>
              <a:t>請叫我資源班</a:t>
            </a:r>
            <a:endParaRPr lang="zh-TW" altLang="en-US" sz="2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文鼎標楷注音破音四" pitchFamily="34" charset="-120"/>
              <a:ea typeface="文鼎標楷注音破音四" pitchFamily="34" charset="-120"/>
            </a:endParaRPr>
          </a:p>
        </p:txBody>
      </p:sp>
      <p:sp>
        <p:nvSpPr>
          <p:cNvPr id="7" name="雲朵形圖說文字 6"/>
          <p:cNvSpPr/>
          <p:nvPr/>
        </p:nvSpPr>
        <p:spPr>
          <a:xfrm>
            <a:off x="0" y="1916832"/>
            <a:ext cx="2555776" cy="1584176"/>
          </a:xfrm>
          <a:prstGeom prst="cloudCallout">
            <a:avLst>
              <a:gd name="adj1" fmla="val -10611"/>
              <a:gd name="adj2" fmla="val 6565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也</a:t>
            </a:r>
            <a:r>
              <a:rPr lang="zh-TW" altLang="en-US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不</a:t>
            </a:r>
            <a:r>
              <a:rPr lang="zh-TW" altLang="en-US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要認為我們是天才</a:t>
            </a:r>
            <a:endParaRPr lang="zh-TW" altLang="en-US" sz="2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3275856" y="1268760"/>
            <a:ext cx="1224136" cy="576064"/>
            <a:chOff x="2555776" y="692696"/>
            <a:chExt cx="3096344" cy="1080120"/>
          </a:xfrm>
        </p:grpSpPr>
        <p:cxnSp>
          <p:nvCxnSpPr>
            <p:cNvPr id="10" name="直線接點 9"/>
            <p:cNvCxnSpPr/>
            <p:nvPr/>
          </p:nvCxnSpPr>
          <p:spPr>
            <a:xfrm>
              <a:off x="2555776" y="692696"/>
              <a:ext cx="3096344" cy="108012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接點 10"/>
            <p:cNvCxnSpPr/>
            <p:nvPr/>
          </p:nvCxnSpPr>
          <p:spPr>
            <a:xfrm flipH="1">
              <a:off x="2699792" y="692696"/>
              <a:ext cx="2744688" cy="108012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內容版面配置區 5"/>
          <p:cNvSpPr txBox="1">
            <a:spLocks/>
          </p:cNvSpPr>
          <p:nvPr/>
        </p:nvSpPr>
        <p:spPr>
          <a:xfrm>
            <a:off x="3563888" y="1988840"/>
            <a:ext cx="4968552" cy="46805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zh-TW" altLang="en-US" sz="3600" noProof="0" dirty="0" smtClean="0"/>
              <a:t>「資源班」是服務有特殊需求的孩子，所以我們喜歡「資源班」這個名稱，勝過「資優班」。</a:t>
            </a:r>
            <a:endParaRPr kumimoji="0" lang="en-US" altLang="zh-TW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請大家能了解「資源班」學生的需要，用正確角度來面對我們。</a:t>
            </a:r>
            <a:endParaRPr kumimoji="0" lang="en-US" altLang="zh-TW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2924944"/>
            <a:ext cx="6048672" cy="1143000"/>
          </a:xfrm>
        </p:spPr>
        <p:txBody>
          <a:bodyPr>
            <a:normAutofit/>
          </a:bodyPr>
          <a:lstStyle/>
          <a:p>
            <a:r>
              <a:rPr lang="zh-TW" altLang="en-US" sz="6600" b="1" dirty="0" smtClean="0"/>
              <a:t>感謝聆聽</a:t>
            </a:r>
            <a:r>
              <a:rPr lang="en-US" altLang="zh-TW" sz="6600" b="1" dirty="0" smtClean="0"/>
              <a:t>~~~~~~</a:t>
            </a:r>
            <a:endParaRPr lang="zh-TW" altLang="en-U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柯南的祕密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39952" y="1935480"/>
            <a:ext cx="4546848" cy="4661872"/>
          </a:xfrm>
        </p:spPr>
        <p:txBody>
          <a:bodyPr/>
          <a:lstStyle/>
          <a:p>
            <a:r>
              <a:rPr lang="zh-TW" altLang="en-US" sz="3600" dirty="0" smtClean="0"/>
              <a:t>一個完美的小孩</a:t>
            </a:r>
            <a:endParaRPr lang="en-US" altLang="zh-TW" sz="3600" dirty="0" smtClean="0"/>
          </a:p>
          <a:p>
            <a:r>
              <a:rPr lang="zh-TW" altLang="en-US" sz="3600" dirty="0" smtClean="0"/>
              <a:t>冷靜、沉著</a:t>
            </a:r>
            <a:endParaRPr lang="en-US" altLang="zh-TW" sz="3600" dirty="0" smtClean="0"/>
          </a:p>
          <a:p>
            <a:r>
              <a:rPr lang="zh-TW" altLang="en-US" sz="3600" dirty="0" smtClean="0"/>
              <a:t>聰明</a:t>
            </a:r>
            <a:endParaRPr lang="en-US" altLang="zh-TW" sz="3600" dirty="0" smtClean="0"/>
          </a:p>
          <a:p>
            <a:r>
              <a:rPr lang="zh-TW" altLang="en-US" sz="3600" dirty="0" smtClean="0"/>
              <a:t>有很好的邏輯思考能力。</a:t>
            </a:r>
            <a:endParaRPr lang="en-US" altLang="zh-TW" sz="3600" dirty="0" smtClean="0"/>
          </a:p>
          <a:p>
            <a:r>
              <a:rPr lang="zh-TW" altLang="en-US" sz="3600" b="1" dirty="0" smtClean="0">
                <a:solidFill>
                  <a:srgbClr val="FF0000"/>
                </a:solidFill>
              </a:rPr>
              <a:t>但是</a:t>
            </a:r>
            <a:r>
              <a:rPr lang="en-US" altLang="zh-TW" sz="3600" b="1" dirty="0" smtClean="0">
                <a:solidFill>
                  <a:srgbClr val="FF0000"/>
                </a:solidFill>
              </a:rPr>
              <a:t>……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他有一個天大的秘密！</a:t>
            </a:r>
            <a:endParaRPr lang="en-US" altLang="zh-TW" sz="3600" b="1" dirty="0" smtClean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  <p:pic>
        <p:nvPicPr>
          <p:cNvPr id="1026" name="Picture 2" descr="「柯南」的圖片搜尋結果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916832"/>
            <a:ext cx="3275856" cy="4630534"/>
          </a:xfrm>
          <a:prstGeom prst="rect">
            <a:avLst/>
          </a:prstGeom>
          <a:noFill/>
        </p:spPr>
      </p:pic>
      <p:pic>
        <p:nvPicPr>
          <p:cNvPr id="5" name="Picture 3" descr="C:\Users\leighann\AppData\Local\Microsoft\Windows\Temporary Internet Files\Content.IE5\NUHVCUYN\MC900348739[1].wmf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018625">
            <a:off x="7929126" y="5736729"/>
            <a:ext cx="650875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我</a:t>
            </a:r>
            <a:r>
              <a:rPr lang="zh-TW" altLang="en-US" b="1" dirty="0" smtClean="0">
                <a:solidFill>
                  <a:srgbClr val="FF0000"/>
                </a:solidFill>
              </a:rPr>
              <a:t>不是</a:t>
            </a:r>
            <a:r>
              <a:rPr lang="zh-TW" altLang="en-US" dirty="0" smtClean="0"/>
              <a:t> </a:t>
            </a:r>
            <a:r>
              <a:rPr lang="zh-TW" altLang="en-US" sz="7300" dirty="0" smtClean="0">
                <a:solidFill>
                  <a:schemeClr val="tx1"/>
                </a:solidFill>
              </a:rPr>
              <a:t>十全十美</a:t>
            </a:r>
            <a:endParaRPr lang="zh-TW" altLang="en-US" sz="7300" dirty="0">
              <a:solidFill>
                <a:schemeClr val="tx1"/>
              </a:solidFill>
            </a:endParaRPr>
          </a:p>
        </p:txBody>
      </p:sp>
      <p:pic>
        <p:nvPicPr>
          <p:cNvPr id="5" name="內容版面配置區 4" descr="th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t="3141"/>
          <a:stretch>
            <a:fillRect/>
          </a:stretch>
        </p:blipFill>
        <p:spPr>
          <a:xfrm>
            <a:off x="107504" y="1988840"/>
            <a:ext cx="3240360" cy="4441398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347864" y="1988840"/>
            <a:ext cx="5266928" cy="4434840"/>
          </a:xfrm>
        </p:spPr>
        <p:txBody>
          <a:bodyPr>
            <a:normAutofit/>
          </a:bodyPr>
          <a:lstStyle/>
          <a:p>
            <a:r>
              <a:rPr lang="zh-TW" altLang="en-US" sz="3600" dirty="0" smtClean="0"/>
              <a:t>柯南，也有弱點，那就是</a:t>
            </a:r>
            <a:r>
              <a:rPr lang="en-US" altLang="zh-TW" sz="3600" dirty="0" smtClean="0"/>
              <a:t>-</a:t>
            </a:r>
            <a:r>
              <a:rPr lang="zh-TW" altLang="en-US" sz="3600" dirty="0" smtClean="0"/>
              <a:t>他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五音不全</a:t>
            </a:r>
            <a:r>
              <a:rPr lang="zh-TW" altLang="en-US" sz="3600" dirty="0" smtClean="0"/>
              <a:t>。</a:t>
            </a:r>
            <a:endParaRPr lang="en-US" altLang="zh-TW" sz="3600" dirty="0" smtClean="0"/>
          </a:p>
          <a:p>
            <a:r>
              <a:rPr lang="zh-TW" altLang="en-US" sz="3600" dirty="0"/>
              <a:t>資優生真的十全十美嗎</a:t>
            </a:r>
            <a:r>
              <a:rPr lang="zh-TW" altLang="en-US" sz="3600" dirty="0" smtClean="0"/>
              <a:t>？</a:t>
            </a:r>
            <a:endParaRPr lang="en-US" altLang="zh-TW" sz="3600" dirty="0" smtClean="0"/>
          </a:p>
          <a:p>
            <a:r>
              <a:rPr lang="zh-TW" altLang="en-US" sz="3600" dirty="0"/>
              <a:t>我也有不好的</a:t>
            </a:r>
            <a:r>
              <a:rPr lang="zh-TW" altLang="en-US" sz="3600" dirty="0" smtClean="0"/>
              <a:t>地方。</a:t>
            </a:r>
            <a:endParaRPr lang="en-US" altLang="zh-TW" sz="3600" dirty="0" smtClean="0"/>
          </a:p>
          <a:p>
            <a:r>
              <a:rPr lang="zh-TW" altLang="en-US" sz="3600" dirty="0"/>
              <a:t>請不要認為我樣樣</a:t>
            </a:r>
            <a:r>
              <a:rPr lang="zh-TW" altLang="en-US" sz="3600" dirty="0" smtClean="0"/>
              <a:t>好，我也很欣賞你們的美好。</a:t>
            </a:r>
            <a:endParaRPr lang="en-US" altLang="zh-TW" sz="3600" dirty="0" smtClean="0"/>
          </a:p>
          <a:p>
            <a:endParaRPr lang="zh-TW" altLang="en-US" dirty="0"/>
          </a:p>
        </p:txBody>
      </p:sp>
      <p:grpSp>
        <p:nvGrpSpPr>
          <p:cNvPr id="13" name="群組 12"/>
          <p:cNvGrpSpPr/>
          <p:nvPr/>
        </p:nvGrpSpPr>
        <p:grpSpPr>
          <a:xfrm>
            <a:off x="2555776" y="692696"/>
            <a:ext cx="3096344" cy="1080120"/>
            <a:chOff x="2555776" y="692696"/>
            <a:chExt cx="3096344" cy="1080120"/>
          </a:xfrm>
        </p:grpSpPr>
        <p:cxnSp>
          <p:nvCxnSpPr>
            <p:cNvPr id="7" name="直線接點 6"/>
            <p:cNvCxnSpPr/>
            <p:nvPr/>
          </p:nvCxnSpPr>
          <p:spPr>
            <a:xfrm>
              <a:off x="2555776" y="692696"/>
              <a:ext cx="3096344" cy="108012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>
            <a:xfrm flipH="1">
              <a:off x="2699792" y="692696"/>
              <a:ext cx="2744688" cy="108012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我</a:t>
            </a:r>
            <a:r>
              <a:rPr lang="zh-TW" altLang="en-US" b="1" dirty="0" smtClean="0">
                <a:solidFill>
                  <a:srgbClr val="FF0000"/>
                </a:solidFill>
              </a:rPr>
              <a:t>不是</a:t>
            </a:r>
            <a:r>
              <a:rPr lang="zh-TW" altLang="en-US" dirty="0" smtClean="0"/>
              <a:t> </a:t>
            </a:r>
            <a:r>
              <a:rPr lang="zh-TW" altLang="en-US" sz="7300" dirty="0" smtClean="0">
                <a:solidFill>
                  <a:schemeClr val="tx1"/>
                </a:solidFill>
              </a:rPr>
              <a:t>怪胎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/>
              <a:t>我們的成績不一定會很好，我們不是樣樣行，我們只是在某些領域喜歡專研，所以請不要把資優生當成怪胎！</a:t>
            </a:r>
            <a:endParaRPr lang="zh-TW" altLang="en-US" sz="3600" dirty="0"/>
          </a:p>
        </p:txBody>
      </p:sp>
      <p:grpSp>
        <p:nvGrpSpPr>
          <p:cNvPr id="10" name="群組 9"/>
          <p:cNvGrpSpPr/>
          <p:nvPr/>
        </p:nvGrpSpPr>
        <p:grpSpPr>
          <a:xfrm>
            <a:off x="2483768" y="692696"/>
            <a:ext cx="1440160" cy="1080120"/>
            <a:chOff x="2555776" y="692696"/>
            <a:chExt cx="3096344" cy="1080120"/>
          </a:xfrm>
        </p:grpSpPr>
        <p:cxnSp>
          <p:nvCxnSpPr>
            <p:cNvPr id="13" name="直線接點 12"/>
            <p:cNvCxnSpPr/>
            <p:nvPr/>
          </p:nvCxnSpPr>
          <p:spPr>
            <a:xfrm>
              <a:off x="2555776" y="692696"/>
              <a:ext cx="3096344" cy="108012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/>
            <p:nvPr/>
          </p:nvCxnSpPr>
          <p:spPr>
            <a:xfrm flipH="1">
              <a:off x="2699792" y="692696"/>
              <a:ext cx="2744688" cy="108012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群組 18"/>
          <p:cNvGrpSpPr/>
          <p:nvPr/>
        </p:nvGrpSpPr>
        <p:grpSpPr>
          <a:xfrm>
            <a:off x="1043608" y="4005064"/>
            <a:ext cx="7782404" cy="2160240"/>
            <a:chOff x="1043608" y="4005064"/>
            <a:chExt cx="7782404" cy="2160240"/>
          </a:xfrm>
        </p:grpSpPr>
        <p:pic>
          <p:nvPicPr>
            <p:cNvPr id="4" name="圖片 3" descr="下載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04048" y="4005064"/>
              <a:ext cx="3821964" cy="2160240"/>
            </a:xfrm>
            <a:prstGeom prst="rect">
              <a:avLst/>
            </a:prstGeom>
          </p:spPr>
        </p:pic>
        <p:sp>
          <p:nvSpPr>
            <p:cNvPr id="9" name="文字方塊 8"/>
            <p:cNvSpPr txBox="1"/>
            <p:nvPr/>
          </p:nvSpPr>
          <p:spPr>
            <a:xfrm>
              <a:off x="1043608" y="4581128"/>
              <a:ext cx="172819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b="1" dirty="0" smtClean="0"/>
                <a:t>資優生</a:t>
              </a:r>
              <a:endParaRPr lang="zh-TW" altLang="en-US" sz="4000" b="1" dirty="0"/>
            </a:p>
          </p:txBody>
        </p:sp>
        <p:grpSp>
          <p:nvGrpSpPr>
            <p:cNvPr id="18" name="群組 17"/>
            <p:cNvGrpSpPr/>
            <p:nvPr/>
          </p:nvGrpSpPr>
          <p:grpSpPr>
            <a:xfrm>
              <a:off x="2915816" y="4149080"/>
              <a:ext cx="1800200" cy="1728192"/>
              <a:chOff x="2915816" y="4149080"/>
              <a:chExt cx="1800200" cy="1728192"/>
            </a:xfrm>
          </p:grpSpPr>
          <p:cxnSp>
            <p:nvCxnSpPr>
              <p:cNvPr id="7" name="直線接點 6"/>
              <p:cNvCxnSpPr/>
              <p:nvPr/>
            </p:nvCxnSpPr>
            <p:spPr>
              <a:xfrm>
                <a:off x="2915816" y="4653136"/>
                <a:ext cx="1728192" cy="0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接點 14"/>
              <p:cNvCxnSpPr/>
              <p:nvPr/>
            </p:nvCxnSpPr>
            <p:spPr>
              <a:xfrm>
                <a:off x="2987824" y="5445224"/>
                <a:ext cx="1728192" cy="0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接點 16"/>
              <p:cNvCxnSpPr/>
              <p:nvPr/>
            </p:nvCxnSpPr>
            <p:spPr>
              <a:xfrm>
                <a:off x="3131840" y="4149080"/>
                <a:ext cx="1224136" cy="1728192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內容版面配置區 8" descr="Img259122117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7562" y="1628800"/>
            <a:ext cx="3718073" cy="4958010"/>
          </a:xfrm>
        </p:spPr>
      </p:pic>
      <p:pic>
        <p:nvPicPr>
          <p:cNvPr id="47109" name="Picture 3" descr="C:\Users\leighann\AppData\Local\Microsoft\Windows\Temporary Internet Files\Content.IE5\NUHVCUYN\MC900348739[1].wmf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018625">
            <a:off x="8148871" y="3958896"/>
            <a:ext cx="843760" cy="1162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467544" y="692696"/>
            <a:ext cx="8229600" cy="852704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zh-TW" altLang="en-US" sz="5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飛魚─麥可</a:t>
            </a:r>
            <a:r>
              <a:rPr lang="en-US" altLang="zh-TW" sz="5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‧</a:t>
            </a:r>
            <a:r>
              <a:rPr lang="zh-TW" altLang="en-US" sz="5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菲爾普斯</a:t>
            </a:r>
            <a:endParaRPr lang="zh-TW" altLang="en-US" sz="50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4139952" y="1628800"/>
            <a:ext cx="4546848" cy="4661872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zh-TW" altLang="en-US" sz="3400" dirty="0" smtClean="0"/>
              <a:t>無法超越的「飛魚障礙」</a:t>
            </a:r>
            <a:endParaRPr kumimoji="0" lang="en-US" altLang="zh-TW" sz="3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altLang="zh-TW" sz="3400" dirty="0" smtClean="0"/>
              <a:t>31</a:t>
            </a:r>
            <a:r>
              <a:rPr lang="zh-TW" altLang="en-US" sz="3400" dirty="0" smtClean="0"/>
              <a:t>歲，已獲得</a:t>
            </a:r>
            <a:r>
              <a:rPr lang="en-US" altLang="zh-TW" sz="3400" dirty="0" smtClean="0"/>
              <a:t>28</a:t>
            </a:r>
            <a:r>
              <a:rPr lang="zh-TW" altLang="en-US" sz="3400" dirty="0" smtClean="0"/>
              <a:t>枚奧運獎牌</a:t>
            </a:r>
            <a:r>
              <a:rPr lang="en-US" altLang="zh-TW" sz="3400" dirty="0" smtClean="0"/>
              <a:t>(</a:t>
            </a:r>
            <a:r>
              <a:rPr lang="zh-TW" altLang="en-US" sz="3400" dirty="0" smtClean="0"/>
              <a:t>其中有</a:t>
            </a:r>
            <a:r>
              <a:rPr lang="en-US" altLang="zh-TW" sz="3400" dirty="0" smtClean="0"/>
              <a:t>23</a:t>
            </a:r>
            <a:r>
              <a:rPr lang="zh-TW" altLang="en-US" sz="3400" dirty="0" smtClean="0"/>
              <a:t>面是金牌</a:t>
            </a:r>
            <a:r>
              <a:rPr lang="en-US" altLang="zh-TW" sz="3400" dirty="0" smtClean="0"/>
              <a:t>)</a:t>
            </a:r>
            <a:endParaRPr kumimoji="0" lang="en-US" altLang="zh-TW" sz="3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zh-TW" altLang="en-US" sz="3400" dirty="0" smtClean="0"/>
              <a:t>打破西元前</a:t>
            </a:r>
            <a:r>
              <a:rPr lang="en-US" altLang="zh-TW" sz="3400" dirty="0" smtClean="0"/>
              <a:t>152</a:t>
            </a:r>
            <a:r>
              <a:rPr lang="zh-TW" altLang="en-US" sz="3400" dirty="0" smtClean="0"/>
              <a:t>年</a:t>
            </a:r>
            <a:r>
              <a:rPr lang="en-US" altLang="zh-TW" sz="3400" dirty="0" smtClean="0"/>
              <a:t>(2100</a:t>
            </a:r>
            <a:r>
              <a:rPr lang="zh-TW" altLang="en-US" sz="3400" dirty="0" smtClean="0"/>
              <a:t>多年來</a:t>
            </a:r>
            <a:r>
              <a:rPr lang="en-US" altLang="zh-TW" sz="3400" dirty="0" smtClean="0"/>
              <a:t>)</a:t>
            </a:r>
            <a:r>
              <a:rPr lang="zh-TW" altLang="en-US" sz="3400" dirty="0" smtClean="0"/>
              <a:t>希臘傳奇跑者利奧尼達的金牌紀錄。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altLang="zh-TW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zh-TW" alt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我的成功 </a:t>
            </a:r>
            <a:r>
              <a:rPr lang="zh-TW" altLang="en-US" sz="6600" dirty="0" smtClean="0"/>
              <a:t>全靠</a:t>
            </a:r>
            <a:r>
              <a:rPr lang="zh-TW" altLang="en-US" sz="6600" dirty="0" smtClean="0">
                <a:solidFill>
                  <a:srgbClr val="FF0000"/>
                </a:solidFill>
              </a:rPr>
              <a:t>努力</a:t>
            </a:r>
            <a:endParaRPr lang="zh-TW" altLang="en-US" sz="66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2204863"/>
            <a:ext cx="3610744" cy="4150061"/>
          </a:xfrm>
        </p:spPr>
        <p:txBody>
          <a:bodyPr/>
          <a:lstStyle/>
          <a:p>
            <a:pPr algn="ctr">
              <a:buNone/>
            </a:pPr>
            <a:endParaRPr lang="en-US" altLang="zh-TW" dirty="0" smtClean="0"/>
          </a:p>
          <a:p>
            <a:pPr algn="ctr">
              <a:buNone/>
            </a:pPr>
            <a:endParaRPr lang="en-US" altLang="zh-TW" dirty="0"/>
          </a:p>
          <a:p>
            <a:pPr algn="ctr">
              <a:buNone/>
            </a:pPr>
            <a:r>
              <a:rPr lang="zh-TW" altLang="en-US" sz="7200" b="1" dirty="0" smtClean="0">
                <a:latin typeface="華康少女文字W5" pitchFamily="81" charset="-120"/>
                <a:ea typeface="華康少女文字W5" pitchFamily="81" charset="-120"/>
              </a:rPr>
              <a:t>不勞</a:t>
            </a:r>
            <a:endParaRPr lang="en-US" altLang="zh-TW" sz="7200" b="1" dirty="0" smtClean="0">
              <a:latin typeface="華康少女文字W5" pitchFamily="81" charset="-120"/>
              <a:ea typeface="華康少女文字W5" pitchFamily="81" charset="-120"/>
            </a:endParaRPr>
          </a:p>
          <a:p>
            <a:pPr algn="ctr">
              <a:buNone/>
            </a:pPr>
            <a:r>
              <a:rPr lang="zh-TW" altLang="en-US" sz="7200" b="1" dirty="0" smtClean="0">
                <a:latin typeface="華康少女文字W5" pitchFamily="81" charset="-120"/>
                <a:ea typeface="華康少女文字W5" pitchFamily="81" charset="-120"/>
              </a:rPr>
              <a:t>而獲</a:t>
            </a:r>
            <a:endParaRPr lang="zh-TW" altLang="en-US" sz="7200" b="1" dirty="0">
              <a:latin typeface="華康少女文字W5" pitchFamily="81" charset="-120"/>
              <a:ea typeface="華康少女文字W5" pitchFamily="81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283968" y="1920084"/>
            <a:ext cx="4402832" cy="4605259"/>
          </a:xfrm>
        </p:spPr>
        <p:txBody>
          <a:bodyPr>
            <a:normAutofit/>
          </a:bodyPr>
          <a:lstStyle/>
          <a:p>
            <a:r>
              <a:rPr lang="zh-TW" altLang="en-US" sz="3400" dirty="0" smtClean="0"/>
              <a:t>菲爾普斯除了天份外，更重要的是每周游泳</a:t>
            </a:r>
            <a:r>
              <a:rPr lang="en-US" altLang="zh-TW" sz="3400" dirty="0" smtClean="0"/>
              <a:t>10</a:t>
            </a:r>
            <a:r>
              <a:rPr lang="zh-TW" altLang="en-US" sz="3400" dirty="0" smtClean="0"/>
              <a:t>萬公尺，才能成為奧運史上最多金牌的選手。</a:t>
            </a:r>
            <a:endParaRPr lang="en-US" altLang="zh-TW" sz="3400" dirty="0" smtClean="0"/>
          </a:p>
          <a:p>
            <a:r>
              <a:rPr lang="zh-TW" altLang="en-US" sz="3400" dirty="0" smtClean="0"/>
              <a:t>我們如果表現良好，</a:t>
            </a:r>
            <a:r>
              <a:rPr lang="zh-TW" altLang="en-US" sz="3400" dirty="0"/>
              <a:t>是</a:t>
            </a:r>
            <a:r>
              <a:rPr lang="zh-TW" altLang="en-US" sz="3400" dirty="0" smtClean="0"/>
              <a:t>因為我們盡了最大的努力</a:t>
            </a:r>
            <a:r>
              <a:rPr lang="zh-TW" altLang="en-US" sz="3400" dirty="0"/>
              <a:t>。</a:t>
            </a:r>
          </a:p>
        </p:txBody>
      </p:sp>
      <p:sp>
        <p:nvSpPr>
          <p:cNvPr id="5" name="禁止標誌 4"/>
          <p:cNvSpPr/>
          <p:nvPr/>
        </p:nvSpPr>
        <p:spPr>
          <a:xfrm>
            <a:off x="395536" y="2204864"/>
            <a:ext cx="3600400" cy="4032448"/>
          </a:xfrm>
          <a:prstGeom prst="noSmoking">
            <a:avLst>
              <a:gd name="adj" fmla="val 453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514432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 smtClean="0"/>
              <a:t>我不一定</a:t>
            </a:r>
            <a:r>
              <a:rPr lang="zh-TW" altLang="en-US" sz="8000" dirty="0" smtClean="0"/>
              <a:t>考試都滿分</a:t>
            </a:r>
            <a:endParaRPr lang="zh-TW" altLang="en-US" sz="8000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/>
        </p:blipFill>
        <p:spPr>
          <a:xfrm>
            <a:off x="457200" y="2509758"/>
            <a:ext cx="4038600" cy="3256121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zh-TW" altLang="en-US" sz="4000" dirty="0" smtClean="0"/>
              <a:t>我不一定考試都滿分，大家都可以考滿分，只是</a:t>
            </a:r>
            <a:r>
              <a:rPr lang="zh-TW" altLang="en-US" sz="4000" dirty="0" smtClean="0">
                <a:solidFill>
                  <a:srgbClr val="FF0000"/>
                </a:solidFill>
              </a:rPr>
              <a:t>要看你的努力程度</a:t>
            </a:r>
            <a:r>
              <a:rPr lang="zh-TW" altLang="en-US" sz="4000" dirty="0" smtClean="0"/>
              <a:t>，我不是因為是資優生所以考試滿分！</a:t>
            </a:r>
            <a:endParaRPr lang="zh-TW" altLang="en-US" sz="4000" dirty="0"/>
          </a:p>
        </p:txBody>
      </p:sp>
      <p:sp>
        <p:nvSpPr>
          <p:cNvPr id="6" name="禁止標誌 5"/>
          <p:cNvSpPr/>
          <p:nvPr/>
        </p:nvSpPr>
        <p:spPr>
          <a:xfrm>
            <a:off x="395536" y="2204864"/>
            <a:ext cx="3600400" cy="4032448"/>
          </a:xfrm>
          <a:prstGeom prst="noSmoking">
            <a:avLst>
              <a:gd name="adj" fmla="val 453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52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555496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 smtClean="0"/>
              <a:t>我</a:t>
            </a:r>
            <a:r>
              <a:rPr lang="zh-TW" altLang="en-US" dirty="0" smtClean="0">
                <a:solidFill>
                  <a:srgbClr val="FF0000"/>
                </a:solidFill>
              </a:rPr>
              <a:t>不愛</a:t>
            </a:r>
            <a:r>
              <a:rPr lang="zh-TW" altLang="en-US" sz="8000" dirty="0" smtClean="0"/>
              <a:t>出風頭</a:t>
            </a:r>
            <a:endParaRPr lang="zh-TW" altLang="en-US" sz="8000" dirty="0"/>
          </a:p>
        </p:txBody>
      </p:sp>
      <p:pic>
        <p:nvPicPr>
          <p:cNvPr id="2" name="內容版面配置區 1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98" y="1920875"/>
            <a:ext cx="2957403" cy="4433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內容版面配置區 5"/>
          <p:cNvSpPr>
            <a:spLocks noGrp="1"/>
          </p:cNvSpPr>
          <p:nvPr>
            <p:ph sz="half" idx="2"/>
          </p:nvPr>
        </p:nvSpPr>
        <p:spPr>
          <a:xfrm>
            <a:off x="4283968" y="1920085"/>
            <a:ext cx="4402832" cy="4434840"/>
          </a:xfrm>
        </p:spPr>
        <p:txBody>
          <a:bodyPr>
            <a:normAutofit/>
          </a:bodyPr>
          <a:lstStyle/>
          <a:p>
            <a:r>
              <a:rPr lang="zh-TW" altLang="en-US" sz="3600" dirty="0" smtClean="0"/>
              <a:t>我願意嘗試新事物，我會積極爭取機會。</a:t>
            </a:r>
            <a:endParaRPr lang="en-US" altLang="zh-TW" sz="3600" dirty="0" smtClean="0"/>
          </a:p>
          <a:p>
            <a:r>
              <a:rPr lang="zh-TW" altLang="en-US" sz="3600" dirty="0" smtClean="0"/>
              <a:t>積極不是愛出風頭，我享受成果但不驕傲！</a:t>
            </a:r>
            <a:endParaRPr lang="en-US" altLang="zh-TW" sz="3600" dirty="0" smtClean="0"/>
          </a:p>
          <a:p>
            <a:r>
              <a:rPr lang="zh-TW" altLang="en-US" sz="3600" dirty="0" smtClean="0"/>
              <a:t>我喜歡跟大家一起合作，互相學習。</a:t>
            </a:r>
            <a:endParaRPr lang="zh-TW" altLang="en-US" sz="3600" dirty="0"/>
          </a:p>
        </p:txBody>
      </p:sp>
      <p:grpSp>
        <p:nvGrpSpPr>
          <p:cNvPr id="5" name="群組 4"/>
          <p:cNvGrpSpPr/>
          <p:nvPr/>
        </p:nvGrpSpPr>
        <p:grpSpPr>
          <a:xfrm>
            <a:off x="2699792" y="764704"/>
            <a:ext cx="3096344" cy="1080120"/>
            <a:chOff x="2555776" y="692696"/>
            <a:chExt cx="3096344" cy="1080120"/>
          </a:xfrm>
        </p:grpSpPr>
        <p:cxnSp>
          <p:nvCxnSpPr>
            <p:cNvPr id="7" name="直線接點 6"/>
            <p:cNvCxnSpPr/>
            <p:nvPr/>
          </p:nvCxnSpPr>
          <p:spPr>
            <a:xfrm>
              <a:off x="2555776" y="692696"/>
              <a:ext cx="3096344" cy="108012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接點 7"/>
            <p:cNvCxnSpPr/>
            <p:nvPr/>
          </p:nvCxnSpPr>
          <p:spPr>
            <a:xfrm flipH="1">
              <a:off x="2699792" y="692696"/>
              <a:ext cx="2744688" cy="108012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74195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300" dirty="0">
                <a:latin typeface="華康POP1體W5(P)" pitchFamily="82" charset="-120"/>
                <a:ea typeface="文鼎新藝體" pitchFamily="49" charset="-120"/>
              </a:rPr>
              <a:t>愛</a:t>
            </a:r>
            <a:r>
              <a:rPr lang="zh-TW" altLang="en-US" sz="4300" dirty="0" smtClean="0">
                <a:latin typeface="華康POP1體W5(P)" pitchFamily="82" charset="-120"/>
                <a:ea typeface="文鼎新藝體" pitchFamily="49" charset="-120"/>
              </a:rPr>
              <a:t>說話！</a:t>
            </a:r>
            <a:r>
              <a:rPr lang="zh-TW" altLang="en-US" dirty="0" smtClean="0">
                <a:solidFill>
                  <a:srgbClr val="FF0000"/>
                </a:solidFill>
                <a:latin typeface="華康POP1體W5(P)" pitchFamily="82" charset="-120"/>
                <a:ea typeface="華康POP1體W5(P)" pitchFamily="82" charset="-120"/>
              </a:rPr>
              <a:t>不要</a:t>
            </a:r>
            <a:r>
              <a:rPr lang="zh-TW" altLang="en-US" dirty="0">
                <a:solidFill>
                  <a:srgbClr val="FF0000"/>
                </a:solidFill>
                <a:latin typeface="華康POP1體W5(P)" pitchFamily="82" charset="-120"/>
                <a:ea typeface="華康POP1體W5(P)" pitchFamily="82" charset="-120"/>
              </a:rPr>
              <a:t>叫我問題學生</a:t>
            </a:r>
          </a:p>
        </p:txBody>
      </p:sp>
      <p:pic>
        <p:nvPicPr>
          <p:cNvPr id="4" name="內容版面配置區 3" descr="20150620004144_8940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7504" y="2132856"/>
            <a:ext cx="3362413" cy="3960440"/>
          </a:xfrm>
        </p:spPr>
      </p:pic>
      <p:sp>
        <p:nvSpPr>
          <p:cNvPr id="5" name="內容版面配置區 5"/>
          <p:cNvSpPr txBox="1">
            <a:spLocks/>
          </p:cNvSpPr>
          <p:nvPr/>
        </p:nvSpPr>
        <p:spPr>
          <a:xfrm>
            <a:off x="4283968" y="1920085"/>
            <a:ext cx="4402832" cy="44348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內容版面配置區 5"/>
          <p:cNvSpPr txBox="1">
            <a:spLocks/>
          </p:cNvSpPr>
          <p:nvPr/>
        </p:nvSpPr>
        <p:spPr>
          <a:xfrm>
            <a:off x="3563888" y="1988840"/>
            <a:ext cx="4968552" cy="468052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zh-TW" altLang="en-US" sz="3600" noProof="0" dirty="0" smtClean="0"/>
              <a:t>我們有「激動特質」，所以常會忍不住搶話、問問題。</a:t>
            </a:r>
            <a:endParaRPr kumimoji="0" lang="en-US" altLang="zh-TW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zh-TW" altLang="en-US" sz="3600" dirty="0" smtClean="0"/>
              <a:t>我們常因此被誤認為愛現、我行我素。</a:t>
            </a:r>
            <a:endParaRPr kumimoji="0" lang="en-US" altLang="zh-TW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如果我又忍不住了，請你提醒我，我會努力調整。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模組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393</TotalTime>
  <Words>1519</Words>
  <Application>Microsoft Office PowerPoint</Application>
  <PresentationFormat>如螢幕大小 (4:3)</PresentationFormat>
  <Paragraphs>82</Paragraphs>
  <Slides>12</Slides>
  <Notes>12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流線</vt:lpstr>
      <vt:lpstr>邀請你走入我們的世界</vt:lpstr>
      <vt:lpstr>柯南的祕密</vt:lpstr>
      <vt:lpstr>我不是 十全十美</vt:lpstr>
      <vt:lpstr>我不是 怪胎</vt:lpstr>
      <vt:lpstr>投影片 5</vt:lpstr>
      <vt:lpstr>我的成功 全靠努力</vt:lpstr>
      <vt:lpstr>我不一定考試都滿分</vt:lpstr>
      <vt:lpstr>我不愛出風頭</vt:lpstr>
      <vt:lpstr>愛說話！不要叫我問題學生</vt:lpstr>
      <vt:lpstr>我沒有特別待遇</vt:lpstr>
      <vt:lpstr>我喜歡你稱我是資源班學生！ 也請別叫我天才！</vt:lpstr>
      <vt:lpstr>感謝聆聽~~~~~~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74</cp:revision>
  <dcterms:created xsi:type="dcterms:W3CDTF">2016-09-21T14:42:36Z</dcterms:created>
  <dcterms:modified xsi:type="dcterms:W3CDTF">2016-09-26T00:14:08Z</dcterms:modified>
</cp:coreProperties>
</file>