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7" r:id="rId4"/>
    <p:sldId id="261" r:id="rId5"/>
    <p:sldId id="276" r:id="rId6"/>
    <p:sldId id="259" r:id="rId7"/>
    <p:sldId id="264" r:id="rId8"/>
    <p:sldId id="265" r:id="rId9"/>
    <p:sldId id="279" r:id="rId10"/>
    <p:sldId id="282" r:id="rId11"/>
    <p:sldId id="266" r:id="rId12"/>
    <p:sldId id="283" r:id="rId13"/>
    <p:sldId id="284" r:id="rId14"/>
    <p:sldId id="285" r:id="rId15"/>
    <p:sldId id="287" r:id="rId16"/>
    <p:sldId id="280" r:id="rId17"/>
    <p:sldId id="286" r:id="rId18"/>
    <p:sldId id="281" r:id="rId19"/>
    <p:sldId id="267" r:id="rId20"/>
    <p:sldId id="268" r:id="rId21"/>
    <p:sldId id="288" r:id="rId22"/>
    <p:sldId id="274" r:id="rId23"/>
  </p:sldIdLst>
  <p:sldSz cx="9144000" cy="6858000" type="screen4x3"/>
  <p:notesSz cx="6802438" cy="99345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99FF99"/>
    <a:srgbClr val="CCFFFF"/>
    <a:srgbClr val="FFFFCC"/>
    <a:srgbClr val="FFCCFF"/>
    <a:srgbClr val="FFCC00"/>
    <a:srgbClr val="FF99FF"/>
    <a:srgbClr val="99C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39" autoAdjust="0"/>
  </p:normalViewPr>
  <p:slideViewPr>
    <p:cSldViewPr>
      <p:cViewPr varScale="1">
        <p:scale>
          <a:sx n="78" d="100"/>
          <a:sy n="78" d="100"/>
        </p:scale>
        <p:origin x="-25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219B-121E-4F6A-A1B5-7AA60A7222B7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C31B-E18B-43C3-AB6E-0D333AC91C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C31B-E18B-43C3-AB6E-0D333AC91C1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920DC-5BA1-490E-A2FE-1CC0986E9EB8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1940E3-4AC0-4F76-8E24-207428521F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336704" cy="864096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「資」由飛翔 「優」然自得</a:t>
            </a:r>
            <a:r>
              <a:rPr lang="en-US" altLang="zh-TW" sz="3200" dirty="0" smtClean="0">
                <a:solidFill>
                  <a:schemeClr val="accent3">
                    <a:lumMod val="75000"/>
                  </a:schemeClr>
                </a:solidFill>
              </a:rPr>
              <a:t>~</a:t>
            </a:r>
            <a:endParaRPr lang="zh-TW" alt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23928" y="3645024"/>
            <a:ext cx="4820072" cy="158417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 smtClean="0"/>
              <a:t> </a:t>
            </a:r>
            <a:r>
              <a:rPr lang="zh-TW" altLang="en-US" sz="2000" dirty="0" smtClean="0">
                <a:solidFill>
                  <a:schemeClr val="tx1"/>
                </a:solidFill>
              </a:rPr>
              <a:t>報告者：宜昌國小 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2000" b="1" dirty="0" smtClean="0">
                <a:solidFill>
                  <a:schemeClr val="tx1"/>
                </a:solidFill>
              </a:rPr>
              <a:t>          黃俊諺、黃俐諺、梁右暄、林有寬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</a:rPr>
              <a:t> 指導老師：林嘉琦、陳怡君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31640" y="1772816"/>
            <a:ext cx="7056784" cy="86409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談他人對資優生的看法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圖片 5" descr="_20160907_21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3744416" cy="236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 descr="班旗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88640"/>
            <a:ext cx="1306835" cy="12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「與同儕相處狀況」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Result1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sp>
        <p:nvSpPr>
          <p:cNvPr id="18" name="圓角矩形 17"/>
          <p:cNvSpPr/>
          <p:nvPr/>
        </p:nvSpPr>
        <p:spPr>
          <a:xfrm>
            <a:off x="395536" y="2348880"/>
            <a:ext cx="1008112" cy="3456384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訪談結果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835696" y="2204864"/>
            <a:ext cx="6840760" cy="936104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教師認為資優生與同學的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相處狀況視性格而定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F3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1835696" y="3429000"/>
            <a:ext cx="6840760" cy="936104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學生認為資優生與普通生相處之間並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無太大的隔閡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G1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G2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835696" y="4653136"/>
            <a:ext cx="6840760" cy="1440160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資優生與一般學生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相處融洽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F3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G2</a:t>
            </a:r>
            <a:r>
              <a:rPr lang="zh-TW" altLang="zh-TW" sz="2800" dirty="0" smtClean="0">
                <a:solidFill>
                  <a:schemeClr val="tx1"/>
                </a:solidFill>
              </a:rPr>
              <a:t>），甚至學生認為班上的資優生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能帶給班上新的知識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G1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268760"/>
            <a:ext cx="8676456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</a:t>
            </a:r>
            <a:r>
              <a:rPr lang="zh-TW" altLang="zh-TW" sz="4000" b="1" dirty="0" smtClean="0">
                <a:solidFill>
                  <a:srgbClr val="FF0066"/>
                </a:solidFill>
              </a:rPr>
              <a:t>課程表現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Result2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0" y="2060848"/>
          <a:ext cx="8712973" cy="3701323"/>
        </p:xfrm>
        <a:graphic>
          <a:graphicData uri="http://schemas.openxmlformats.org/drawingml/2006/table">
            <a:tbl>
              <a:tblPr/>
              <a:tblGrid>
                <a:gridCol w="4104458"/>
                <a:gridCol w="504056"/>
                <a:gridCol w="504056"/>
                <a:gridCol w="432048"/>
                <a:gridCol w="504056"/>
                <a:gridCol w="560651"/>
                <a:gridCol w="433076"/>
                <a:gridCol w="461138"/>
                <a:gridCol w="461138"/>
                <a:gridCol w="374148"/>
                <a:gridCol w="374148"/>
              </a:tblGrid>
              <a:tr h="7560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題目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不同意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填答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0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成績好</a:t>
                      </a:r>
                      <a:r>
                        <a:rPr lang="zh-TW" sz="2300" kern="100" dirty="0">
                          <a:solidFill>
                            <a:schemeClr val="tx1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的學生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才能當資優生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18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17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整體能力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良好。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20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整體學科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方面表現良好。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20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整體藝能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方面表現良好。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19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13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需要有特殊的課程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21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3491880" y="2132856"/>
            <a:ext cx="2880320" cy="1786000"/>
            <a:chOff x="5580112" y="1772816"/>
            <a:chExt cx="2880320" cy="1786000"/>
          </a:xfrm>
        </p:grpSpPr>
        <p:sp>
          <p:nvSpPr>
            <p:cNvPr id="7" name="矩形 6"/>
            <p:cNvSpPr/>
            <p:nvPr/>
          </p:nvSpPr>
          <p:spPr>
            <a:xfrm>
              <a:off x="6372200" y="3140967"/>
              <a:ext cx="1944216" cy="417849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圖說文字 7"/>
            <p:cNvSpPr/>
            <p:nvPr/>
          </p:nvSpPr>
          <p:spPr>
            <a:xfrm>
              <a:off x="5580112" y="1772816"/>
              <a:ext cx="2880320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78.1%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84.4%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表示不認為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364088" y="2564904"/>
            <a:ext cx="2934997" cy="1818410"/>
            <a:chOff x="5652120" y="2204864"/>
            <a:chExt cx="2934997" cy="1818410"/>
          </a:xfrm>
        </p:grpSpPr>
        <p:sp>
          <p:nvSpPr>
            <p:cNvPr id="10" name="矩形 9"/>
            <p:cNvSpPr/>
            <p:nvPr/>
          </p:nvSpPr>
          <p:spPr>
            <a:xfrm>
              <a:off x="6500146" y="3573015"/>
              <a:ext cx="1960286" cy="450259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5652120" y="2204864"/>
              <a:ext cx="2934997" cy="1080120"/>
            </a:xfrm>
            <a:prstGeom prst="wedgeRectCallout">
              <a:avLst>
                <a:gd name="adj1" fmla="val 20694"/>
                <a:gd name="adj2" fmla="val 71906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65.6%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59.4%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508104" y="2852936"/>
            <a:ext cx="2880320" cy="2016223"/>
            <a:chOff x="3851920" y="2636912"/>
            <a:chExt cx="2880320" cy="2016223"/>
          </a:xfrm>
        </p:grpSpPr>
        <p:sp>
          <p:nvSpPr>
            <p:cNvPr id="13" name="矩形 12"/>
            <p:cNvSpPr/>
            <p:nvPr/>
          </p:nvSpPr>
          <p:spPr>
            <a:xfrm>
              <a:off x="4572000" y="4210832"/>
              <a:ext cx="1872208" cy="442303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圖說文字 13"/>
            <p:cNvSpPr/>
            <p:nvPr/>
          </p:nvSpPr>
          <p:spPr>
            <a:xfrm>
              <a:off x="3851920" y="2636912"/>
              <a:ext cx="2880320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65.6%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認同學科能力佳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491880" y="4858904"/>
            <a:ext cx="4680520" cy="1810456"/>
            <a:chOff x="3779912" y="4210832"/>
            <a:chExt cx="4680520" cy="1810456"/>
          </a:xfrm>
        </p:grpSpPr>
        <p:sp>
          <p:nvSpPr>
            <p:cNvPr id="16" name="矩形 15"/>
            <p:cNvSpPr/>
            <p:nvPr/>
          </p:nvSpPr>
          <p:spPr>
            <a:xfrm>
              <a:off x="4572000" y="4210832"/>
              <a:ext cx="3888432" cy="442303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圖說文字 16"/>
            <p:cNvSpPr/>
            <p:nvPr/>
          </p:nvSpPr>
          <p:spPr>
            <a:xfrm>
              <a:off x="3779912" y="4941168"/>
              <a:ext cx="2880320" cy="1080120"/>
            </a:xfrm>
            <a:prstGeom prst="wedgeRectCallout">
              <a:avLst>
                <a:gd name="adj1" fmla="val 30089"/>
                <a:gd name="adj2" fmla="val -74564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59.3%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不認同但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62.5%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認同藝能表現佳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436096" y="3789040"/>
            <a:ext cx="3312368" cy="1944216"/>
            <a:chOff x="5580112" y="2996952"/>
            <a:chExt cx="3312368" cy="1879409"/>
          </a:xfrm>
        </p:grpSpPr>
        <p:sp>
          <p:nvSpPr>
            <p:cNvPr id="19" name="矩形 18"/>
            <p:cNvSpPr/>
            <p:nvPr/>
          </p:nvSpPr>
          <p:spPr>
            <a:xfrm>
              <a:off x="6372200" y="4437112"/>
              <a:ext cx="1944216" cy="43924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圖說文字 19"/>
            <p:cNvSpPr/>
            <p:nvPr/>
          </p:nvSpPr>
          <p:spPr>
            <a:xfrm>
              <a:off x="5580112" y="2996952"/>
              <a:ext cx="3312368" cy="1080121"/>
            </a:xfrm>
            <a:prstGeom prst="wedgeRectCallout">
              <a:avLst>
                <a:gd name="adj1" fmla="val -13248"/>
                <a:gd name="adj2" fmla="val 75938"/>
              </a:avLst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96.9%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教師認為需提供給資優生特殊的課程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268760"/>
            <a:ext cx="8676456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</a:t>
            </a:r>
            <a:r>
              <a:rPr lang="zh-TW" altLang="zh-TW" sz="4000" b="1" dirty="0" smtClean="0">
                <a:solidFill>
                  <a:srgbClr val="FF0066"/>
                </a:solidFill>
              </a:rPr>
              <a:t>課程表現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Result2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sp>
        <p:nvSpPr>
          <p:cNvPr id="21" name="圓角矩形 20"/>
          <p:cNvSpPr/>
          <p:nvPr/>
        </p:nvSpPr>
        <p:spPr>
          <a:xfrm>
            <a:off x="395536" y="2348880"/>
            <a:ext cx="1008112" cy="3456384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訪談結果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835696" y="2420888"/>
            <a:ext cx="6840760" cy="1368152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教師認為，資優生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學習能力強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對知識的慾望也較強烈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主動性與積極性也較高</a:t>
            </a:r>
            <a:r>
              <a:rPr lang="zh-TW" altLang="zh-TW" sz="2800" dirty="0" smtClean="0">
                <a:solidFill>
                  <a:schemeClr val="tx1"/>
                </a:solidFill>
              </a:rPr>
              <a:t>，但各有所長（</a:t>
            </a:r>
            <a:r>
              <a:rPr lang="en-US" altLang="zh-TW" sz="2800" dirty="0" smtClean="0">
                <a:solidFill>
                  <a:schemeClr val="tx1"/>
                </a:solidFill>
              </a:rPr>
              <a:t>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F3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835696" y="4149080"/>
            <a:ext cx="6840760" cy="1584176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學生認為，資優生的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成績都會比較好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學習能力較佳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G1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G2</a:t>
            </a:r>
            <a:r>
              <a:rPr lang="zh-TW" altLang="zh-TW" sz="2800" dirty="0" smtClean="0">
                <a:solidFill>
                  <a:schemeClr val="tx1"/>
                </a:solidFill>
              </a:rPr>
              <a:t>），</a:t>
            </a:r>
            <a:r>
              <a:rPr lang="zh-TW" altLang="en-US" sz="2800" dirty="0" smtClean="0">
                <a:solidFill>
                  <a:schemeClr val="tx1"/>
                </a:solidFill>
              </a:rPr>
              <a:t>有時</a:t>
            </a:r>
            <a:r>
              <a:rPr lang="zh-TW" altLang="zh-TW" sz="2800" dirty="0" smtClean="0">
                <a:solidFill>
                  <a:schemeClr val="tx1"/>
                </a:solidFill>
              </a:rPr>
              <a:t>在上課時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會糾正老師的錯誤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G1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124744"/>
            <a:ext cx="8676456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「身心特質」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Result3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528" y="1916832"/>
          <a:ext cx="8568952" cy="4536504"/>
        </p:xfrm>
        <a:graphic>
          <a:graphicData uri="http://schemas.openxmlformats.org/drawingml/2006/table">
            <a:tbl>
              <a:tblPr/>
              <a:tblGrid>
                <a:gridCol w="3816424"/>
                <a:gridCol w="792088"/>
                <a:gridCol w="360040"/>
                <a:gridCol w="436551"/>
                <a:gridCol w="499553"/>
                <a:gridCol w="504056"/>
                <a:gridCol w="495684"/>
                <a:gridCol w="471594"/>
                <a:gridCol w="471594"/>
                <a:gridCol w="360684"/>
                <a:gridCol w="360684"/>
              </a:tblGrid>
              <a:tr h="9217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題目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不同意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填答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0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marL="127000" indent="-1270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喜歡被稱呼為資優生</a:t>
                      </a: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marL="127000" indent="-1270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資優生的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心智年齡</a:t>
                      </a: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和同年齡同學相同。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13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marL="127000" indent="-1270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資優生有較高的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閱讀興趣</a:t>
                      </a: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19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marL="127000" indent="-1270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資優生處理事務的的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態度積極</a:t>
                      </a: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17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11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marL="127000" indent="-1270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只專注在有興趣的事物</a:t>
                      </a: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上。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資優生比較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喜歡實作課程</a:t>
                      </a: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如：討論、實驗、體驗活動</a:t>
                      </a: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12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18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3347864" y="1988840"/>
            <a:ext cx="3312368" cy="1786000"/>
            <a:chOff x="5580112" y="1772816"/>
            <a:chExt cx="3312368" cy="1786000"/>
          </a:xfrm>
        </p:grpSpPr>
        <p:sp>
          <p:nvSpPr>
            <p:cNvPr id="7" name="矩形 6"/>
            <p:cNvSpPr/>
            <p:nvPr/>
          </p:nvSpPr>
          <p:spPr>
            <a:xfrm>
              <a:off x="6372200" y="3107747"/>
              <a:ext cx="2088232" cy="451069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圖說文字 7"/>
            <p:cNvSpPr/>
            <p:nvPr/>
          </p:nvSpPr>
          <p:spPr>
            <a:xfrm>
              <a:off x="5580112" y="1772816"/>
              <a:ext cx="3312368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78.1%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認為資優生不喜歡被稱呼為資優生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364088" y="2348880"/>
            <a:ext cx="3096344" cy="2016225"/>
            <a:chOff x="5652120" y="2137515"/>
            <a:chExt cx="3096344" cy="1885759"/>
          </a:xfrm>
        </p:grpSpPr>
        <p:sp>
          <p:nvSpPr>
            <p:cNvPr id="10" name="矩形 9"/>
            <p:cNvSpPr/>
            <p:nvPr/>
          </p:nvSpPr>
          <p:spPr>
            <a:xfrm>
              <a:off x="6500146" y="3484486"/>
              <a:ext cx="1960286" cy="538788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5652120" y="2137515"/>
              <a:ext cx="3096344" cy="1080120"/>
            </a:xfrm>
            <a:prstGeom prst="wedgeRectCallout">
              <a:avLst>
                <a:gd name="adj1" fmla="val 20694"/>
                <a:gd name="adj2" fmla="val 71906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68.8%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表示認同，學生部分則持平。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508104" y="2852936"/>
            <a:ext cx="2880320" cy="2016223"/>
            <a:chOff x="3851920" y="2636912"/>
            <a:chExt cx="2880320" cy="2016223"/>
          </a:xfrm>
        </p:grpSpPr>
        <p:sp>
          <p:nvSpPr>
            <p:cNvPr id="13" name="矩形 12"/>
            <p:cNvSpPr/>
            <p:nvPr/>
          </p:nvSpPr>
          <p:spPr>
            <a:xfrm>
              <a:off x="4572000" y="4210832"/>
              <a:ext cx="1872208" cy="442303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圖說文字 13"/>
            <p:cNvSpPr/>
            <p:nvPr/>
          </p:nvSpPr>
          <p:spPr>
            <a:xfrm>
              <a:off x="3851920" y="2636912"/>
              <a:ext cx="2880320" cy="1080120"/>
            </a:xfrm>
            <a:prstGeom prst="wedgeRectCallout">
              <a:avLst>
                <a:gd name="adj1" fmla="val -8209"/>
                <a:gd name="adj2" fmla="val 86688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84.4%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580112" y="4858904"/>
            <a:ext cx="2952328" cy="1810456"/>
            <a:chOff x="5868144" y="4210832"/>
            <a:chExt cx="2952328" cy="1810456"/>
          </a:xfrm>
        </p:grpSpPr>
        <p:sp>
          <p:nvSpPr>
            <p:cNvPr id="16" name="矩形 15"/>
            <p:cNvSpPr/>
            <p:nvPr/>
          </p:nvSpPr>
          <p:spPr>
            <a:xfrm>
              <a:off x="6516216" y="4210832"/>
              <a:ext cx="1944216" cy="442303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圖說文字 16"/>
            <p:cNvSpPr/>
            <p:nvPr/>
          </p:nvSpPr>
          <p:spPr>
            <a:xfrm>
              <a:off x="5868144" y="4941168"/>
              <a:ext cx="2952328" cy="1080120"/>
            </a:xfrm>
            <a:prstGeom prst="wedgeRectCallout">
              <a:avLst>
                <a:gd name="adj1" fmla="val 10916"/>
                <a:gd name="adj2" fmla="val -70533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78.1%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62.5%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347864" y="3861048"/>
            <a:ext cx="3312368" cy="1944216"/>
            <a:chOff x="5580112" y="2996952"/>
            <a:chExt cx="3312368" cy="1879409"/>
          </a:xfrm>
        </p:grpSpPr>
        <p:sp>
          <p:nvSpPr>
            <p:cNvPr id="19" name="矩形 18"/>
            <p:cNvSpPr/>
            <p:nvPr/>
          </p:nvSpPr>
          <p:spPr>
            <a:xfrm>
              <a:off x="6372200" y="4437112"/>
              <a:ext cx="2088232" cy="43924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圖說文字 19"/>
            <p:cNvSpPr/>
            <p:nvPr/>
          </p:nvSpPr>
          <p:spPr>
            <a:xfrm>
              <a:off x="5580112" y="2996952"/>
              <a:ext cx="3312368" cy="1080121"/>
            </a:xfrm>
            <a:prstGeom prst="wedgeRectCallout">
              <a:avLst>
                <a:gd name="adj1" fmla="val -13248"/>
                <a:gd name="adj2" fmla="val 75938"/>
              </a:avLst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68.8%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不認同，學生部分持平。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292080" y="4437112"/>
            <a:ext cx="3312368" cy="2016224"/>
            <a:chOff x="5580112" y="1772816"/>
            <a:chExt cx="3312368" cy="2016224"/>
          </a:xfrm>
        </p:grpSpPr>
        <p:sp>
          <p:nvSpPr>
            <p:cNvPr id="25" name="矩形 24"/>
            <p:cNvSpPr/>
            <p:nvPr/>
          </p:nvSpPr>
          <p:spPr>
            <a:xfrm>
              <a:off x="6516216" y="3107747"/>
              <a:ext cx="1944216" cy="681293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圖說文字 25"/>
            <p:cNvSpPr/>
            <p:nvPr/>
          </p:nvSpPr>
          <p:spPr>
            <a:xfrm>
              <a:off x="5580112" y="1772816"/>
              <a:ext cx="3312368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56.3%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78.1%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124744"/>
            <a:ext cx="8676456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「身心特質」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Result3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5007" y="1988840"/>
          <a:ext cx="8749483" cy="4267174"/>
        </p:xfrm>
        <a:graphic>
          <a:graphicData uri="http://schemas.openxmlformats.org/drawingml/2006/table">
            <a:tbl>
              <a:tblPr/>
              <a:tblGrid>
                <a:gridCol w="3996953"/>
                <a:gridCol w="648072"/>
                <a:gridCol w="432048"/>
                <a:gridCol w="504056"/>
                <a:gridCol w="504056"/>
                <a:gridCol w="432048"/>
                <a:gridCol w="532624"/>
                <a:gridCol w="481530"/>
                <a:gridCol w="481530"/>
                <a:gridCol w="368283"/>
                <a:gridCol w="368283"/>
              </a:tblGrid>
              <a:tr h="7680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題目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不同意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填答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資優生因能力佳，在普通班級中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容易不專心聽課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14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21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資優生很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在意自己的成績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和表現。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資優生容易有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過度激動的行為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如：不斷發問、有獨特</a:t>
                      </a: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想法、喜歡競爭性活動等</a:t>
                      </a: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13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16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情緒控制能力較差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19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marL="127000" indent="-127000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資優生常有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預期失敗的心理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18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21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419872" y="1772816"/>
            <a:ext cx="2880320" cy="2016224"/>
            <a:chOff x="5580112" y="1772816"/>
            <a:chExt cx="2880320" cy="2016224"/>
          </a:xfrm>
        </p:grpSpPr>
        <p:sp>
          <p:nvSpPr>
            <p:cNvPr id="6" name="矩形 5"/>
            <p:cNvSpPr/>
            <p:nvPr/>
          </p:nvSpPr>
          <p:spPr>
            <a:xfrm>
              <a:off x="6372200" y="3140967"/>
              <a:ext cx="2088232" cy="648073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圖說文字 6"/>
            <p:cNvSpPr/>
            <p:nvPr/>
          </p:nvSpPr>
          <p:spPr>
            <a:xfrm>
              <a:off x="5580112" y="1772816"/>
              <a:ext cx="2880320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87.5%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71.9%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表示不認為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580112" y="2276872"/>
            <a:ext cx="2880320" cy="2193528"/>
            <a:chOff x="3851920" y="2636912"/>
            <a:chExt cx="2880320" cy="2193528"/>
          </a:xfrm>
        </p:grpSpPr>
        <p:sp>
          <p:nvSpPr>
            <p:cNvPr id="9" name="矩形 8"/>
            <p:cNvSpPr/>
            <p:nvPr/>
          </p:nvSpPr>
          <p:spPr>
            <a:xfrm>
              <a:off x="4572000" y="4210832"/>
              <a:ext cx="1943922" cy="619608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圖說文字 9"/>
            <p:cNvSpPr/>
            <p:nvPr/>
          </p:nvSpPr>
          <p:spPr>
            <a:xfrm>
              <a:off x="3851920" y="2636912"/>
              <a:ext cx="2880320" cy="1080120"/>
            </a:xfrm>
            <a:prstGeom prst="wedgeRectCallout">
              <a:avLst>
                <a:gd name="adj1" fmla="val -8209"/>
                <a:gd name="adj2" fmla="val 86688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56.3%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84.4%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347864" y="3068960"/>
            <a:ext cx="3096344" cy="2376263"/>
            <a:chOff x="5652120" y="2137515"/>
            <a:chExt cx="3096344" cy="2222500"/>
          </a:xfrm>
        </p:grpSpPr>
        <p:sp>
          <p:nvSpPr>
            <p:cNvPr id="12" name="矩形 11"/>
            <p:cNvSpPr/>
            <p:nvPr/>
          </p:nvSpPr>
          <p:spPr>
            <a:xfrm>
              <a:off x="6500146" y="3484485"/>
              <a:ext cx="2104302" cy="87553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圖說文字 12"/>
            <p:cNvSpPr/>
            <p:nvPr/>
          </p:nvSpPr>
          <p:spPr>
            <a:xfrm>
              <a:off x="5652120" y="2137515"/>
              <a:ext cx="3096344" cy="1080120"/>
            </a:xfrm>
            <a:prstGeom prst="wedgeRectCallout">
              <a:avLst>
                <a:gd name="adj1" fmla="val 20694"/>
                <a:gd name="adj2" fmla="val 71906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53.1%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表示不認同，學生部分則持平。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139952" y="3933056"/>
            <a:ext cx="2592288" cy="1944216"/>
            <a:chOff x="6300192" y="2996952"/>
            <a:chExt cx="2592288" cy="1879409"/>
          </a:xfrm>
        </p:grpSpPr>
        <p:sp>
          <p:nvSpPr>
            <p:cNvPr id="15" name="矩形 14"/>
            <p:cNvSpPr/>
            <p:nvPr/>
          </p:nvSpPr>
          <p:spPr>
            <a:xfrm>
              <a:off x="6372200" y="4512548"/>
              <a:ext cx="2088232" cy="363813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圖說文字 15"/>
            <p:cNvSpPr/>
            <p:nvPr/>
          </p:nvSpPr>
          <p:spPr>
            <a:xfrm>
              <a:off x="6300192" y="2996952"/>
              <a:ext cx="2592288" cy="1080121"/>
            </a:xfrm>
            <a:prstGeom prst="wedgeRectCallout">
              <a:avLst>
                <a:gd name="adj1" fmla="val -13248"/>
                <a:gd name="adj2" fmla="val 75938"/>
              </a:avLst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87.5%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皆表示不認同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211959" y="4437112"/>
            <a:ext cx="3312369" cy="1800200"/>
            <a:chOff x="6516215" y="1988840"/>
            <a:chExt cx="3312369" cy="1800200"/>
          </a:xfrm>
        </p:grpSpPr>
        <p:sp>
          <p:nvSpPr>
            <p:cNvPr id="18" name="矩形 17"/>
            <p:cNvSpPr/>
            <p:nvPr/>
          </p:nvSpPr>
          <p:spPr>
            <a:xfrm>
              <a:off x="6516215" y="3400985"/>
              <a:ext cx="2116269" cy="388055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圖說文字 18"/>
            <p:cNvSpPr/>
            <p:nvPr/>
          </p:nvSpPr>
          <p:spPr>
            <a:xfrm>
              <a:off x="6516216" y="1988840"/>
              <a:ext cx="3312368" cy="1080120"/>
            </a:xfrm>
            <a:prstGeom prst="wedgeRectCallout">
              <a:avLst>
                <a:gd name="adj1" fmla="val -11101"/>
                <a:gd name="adj2" fmla="val 78625"/>
              </a:avLst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81.3%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71.9%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不認為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052736"/>
            <a:ext cx="8676456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「身心特質」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Result3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sp>
        <p:nvSpPr>
          <p:cNvPr id="7" name="圓角矩形 6"/>
          <p:cNvSpPr/>
          <p:nvPr/>
        </p:nvSpPr>
        <p:spPr>
          <a:xfrm>
            <a:off x="395536" y="2348880"/>
            <a:ext cx="1008112" cy="3456384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訪談結果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63688" y="1844824"/>
            <a:ext cx="6840760" cy="1440160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資優生比較瘋狂且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敢發言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G2</a:t>
            </a:r>
            <a:r>
              <a:rPr lang="zh-TW" altLang="zh-TW" sz="2800" dirty="0" smtClean="0">
                <a:solidFill>
                  <a:schemeClr val="tx1"/>
                </a:solidFill>
              </a:rPr>
              <a:t>），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學習能力較強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理解能力較高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專注力也較強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G1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F3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63688" y="3501008"/>
            <a:ext cx="6840760" cy="936104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b="1" dirty="0" smtClean="0">
                <a:solidFill>
                  <a:srgbClr val="FF0000"/>
                </a:solidFill>
              </a:rPr>
              <a:t>情緒</a:t>
            </a:r>
            <a:r>
              <a:rPr lang="zh-TW" altLang="zh-TW" sz="2800" dirty="0" smtClean="0">
                <a:solidFill>
                  <a:schemeClr val="tx1"/>
                </a:solidFill>
              </a:rPr>
              <a:t>與一般學生並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無差別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F3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G1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G2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835696" y="4653136"/>
            <a:ext cx="6840760" cy="792088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資優學生需要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群訓的學習</a:t>
            </a:r>
            <a:r>
              <a:rPr lang="zh-TW" altLang="zh-TW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F1</a:t>
            </a:r>
            <a:r>
              <a:rPr lang="zh-TW" altLang="zh-TW" sz="2800" dirty="0" smtClean="0">
                <a:solidFill>
                  <a:schemeClr val="tx1"/>
                </a:solidFill>
              </a:rPr>
              <a:t>）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835696" y="5661248"/>
            <a:ext cx="6840760" cy="936104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學生需要發現自己的興趣，普通班老師需要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了解並包容資優學生的特質</a:t>
            </a:r>
            <a:r>
              <a:rPr lang="en-US" altLang="zh-TW" sz="2800" dirty="0" smtClean="0">
                <a:solidFill>
                  <a:schemeClr val="tx1"/>
                </a:solidFill>
              </a:rPr>
              <a:t>(F1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F2)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052736"/>
            <a:ext cx="8676456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「特別待遇」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Result4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8" y="1858369"/>
          <a:ext cx="8496940" cy="4351911"/>
        </p:xfrm>
        <a:graphic>
          <a:graphicData uri="http://schemas.openxmlformats.org/drawingml/2006/table">
            <a:tbl>
              <a:tblPr/>
              <a:tblGrid>
                <a:gridCol w="3816424"/>
                <a:gridCol w="648072"/>
                <a:gridCol w="504056"/>
                <a:gridCol w="504056"/>
                <a:gridCol w="504056"/>
                <a:gridCol w="489613"/>
                <a:gridCol w="518499"/>
                <a:gridCol w="342634"/>
                <a:gridCol w="437430"/>
                <a:gridCol w="366050"/>
                <a:gridCol w="366050"/>
              </a:tblGrid>
              <a:tr h="10621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題目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不同意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latin typeface="Calibri"/>
                          <a:ea typeface="新細明體"/>
                          <a:cs typeface="Times New Roman"/>
                        </a:rPr>
                        <a:t>填答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310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大家都很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在意資優生的表現</a:t>
                      </a: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如成績、品德</a:t>
                      </a: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資優生常受到師長的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特別待遇</a:t>
                      </a: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如：特別要求、特別表揚</a:t>
                      </a:r>
                      <a:r>
                        <a:rPr lang="en-US" sz="2200" kern="100" dirty="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12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資優生常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背負更多不是份內的工作和責任</a:t>
                      </a: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17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18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Calibri"/>
                          <a:ea typeface="新細明體"/>
                          <a:cs typeface="Times New Roman"/>
                        </a:rPr>
                        <a:t>資優生比起普通生，通常有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更良好的家庭環境支持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16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14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5580112" y="2132856"/>
            <a:ext cx="2880320" cy="2016224"/>
            <a:chOff x="5580112" y="1772816"/>
            <a:chExt cx="2880320" cy="2016224"/>
          </a:xfrm>
        </p:grpSpPr>
        <p:sp>
          <p:nvSpPr>
            <p:cNvPr id="6" name="矩形 5"/>
            <p:cNvSpPr/>
            <p:nvPr/>
          </p:nvSpPr>
          <p:spPr>
            <a:xfrm>
              <a:off x="6300192" y="3140967"/>
              <a:ext cx="1800200" cy="648073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圖說文字 6"/>
            <p:cNvSpPr/>
            <p:nvPr/>
          </p:nvSpPr>
          <p:spPr>
            <a:xfrm>
              <a:off x="5580112" y="1772816"/>
              <a:ext cx="2880320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81.3%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62.5%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067944" y="2708921"/>
            <a:ext cx="4032448" cy="2160241"/>
            <a:chOff x="6444208" y="2406909"/>
            <a:chExt cx="4032448" cy="2020455"/>
          </a:xfrm>
        </p:grpSpPr>
        <p:sp>
          <p:nvSpPr>
            <p:cNvPr id="9" name="矩形 8"/>
            <p:cNvSpPr/>
            <p:nvPr/>
          </p:nvSpPr>
          <p:spPr>
            <a:xfrm>
              <a:off x="6500146" y="3753879"/>
              <a:ext cx="3976510" cy="673485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圖說文字 9"/>
            <p:cNvSpPr/>
            <p:nvPr/>
          </p:nvSpPr>
          <p:spPr>
            <a:xfrm>
              <a:off x="6444208" y="2406909"/>
              <a:ext cx="4032448" cy="1080120"/>
            </a:xfrm>
            <a:prstGeom prst="wedgeRectCallout">
              <a:avLst>
                <a:gd name="adj1" fmla="val 20694"/>
                <a:gd name="adj2" fmla="val 71906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75%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學生表示不同意，但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部分則是看法持平。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139952" y="3501008"/>
            <a:ext cx="3960440" cy="2049511"/>
            <a:chOff x="4572000" y="2780928"/>
            <a:chExt cx="3960440" cy="2049511"/>
          </a:xfrm>
        </p:grpSpPr>
        <p:sp>
          <p:nvSpPr>
            <p:cNvPr id="12" name="矩形 11"/>
            <p:cNvSpPr/>
            <p:nvPr/>
          </p:nvSpPr>
          <p:spPr>
            <a:xfrm>
              <a:off x="4572000" y="4200262"/>
              <a:ext cx="3960440" cy="630177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圖說文字 12"/>
            <p:cNvSpPr/>
            <p:nvPr/>
          </p:nvSpPr>
          <p:spPr>
            <a:xfrm>
              <a:off x="4572000" y="2780928"/>
              <a:ext cx="3744416" cy="1080120"/>
            </a:xfrm>
            <a:prstGeom prst="wedgeRectCallout">
              <a:avLst>
                <a:gd name="adj1" fmla="val 24545"/>
                <a:gd name="adj2" fmla="val 85344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68.8%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表示認同，但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71.9%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表示不認同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724128" y="4005064"/>
            <a:ext cx="2952328" cy="2160240"/>
            <a:chOff x="6084168" y="2996952"/>
            <a:chExt cx="2952328" cy="2088232"/>
          </a:xfrm>
        </p:grpSpPr>
        <p:sp>
          <p:nvSpPr>
            <p:cNvPr id="15" name="矩形 14"/>
            <p:cNvSpPr/>
            <p:nvPr/>
          </p:nvSpPr>
          <p:spPr>
            <a:xfrm>
              <a:off x="6660232" y="4512548"/>
              <a:ext cx="1728192" cy="572636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圖說文字 15"/>
            <p:cNvSpPr/>
            <p:nvPr/>
          </p:nvSpPr>
          <p:spPr>
            <a:xfrm>
              <a:off x="6084168" y="2996952"/>
              <a:ext cx="2952328" cy="1080120"/>
            </a:xfrm>
            <a:prstGeom prst="wedgeRectCallout">
              <a:avLst>
                <a:gd name="adj1" fmla="val -13248"/>
                <a:gd name="adj2" fmla="val 75938"/>
              </a:avLst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78.1%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53.1%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表示認同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268760"/>
            <a:ext cx="8676456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「特別待遇」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Result4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sp>
        <p:nvSpPr>
          <p:cNvPr id="4" name="圓角矩形 3"/>
          <p:cNvSpPr/>
          <p:nvPr/>
        </p:nvSpPr>
        <p:spPr>
          <a:xfrm>
            <a:off x="395536" y="2348880"/>
            <a:ext cx="1008112" cy="3456384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訪談結果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835696" y="2060848"/>
            <a:ext cx="6840760" cy="1440160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b="1" dirty="0" smtClean="0">
                <a:solidFill>
                  <a:srgbClr val="FF0000"/>
                </a:solidFill>
              </a:rPr>
              <a:t>學生認為</a:t>
            </a:r>
            <a:r>
              <a:rPr lang="zh-TW" altLang="zh-TW" sz="2800" dirty="0" smtClean="0">
                <a:solidFill>
                  <a:schemeClr val="tx1"/>
                </a:solidFill>
              </a:rPr>
              <a:t>資優生受到的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責罰會較少</a:t>
            </a:r>
            <a:r>
              <a:rPr lang="en-US" altLang="zh-TW" sz="2800" dirty="0" smtClean="0">
                <a:solidFill>
                  <a:schemeClr val="tx1"/>
                </a:solidFill>
              </a:rPr>
              <a:t>(G1)</a:t>
            </a:r>
            <a:r>
              <a:rPr lang="zh-TW" altLang="zh-TW" sz="2800" dirty="0" smtClean="0">
                <a:solidFill>
                  <a:schemeClr val="tx1"/>
                </a:solidFill>
              </a:rPr>
              <a:t>，另一位則認為資優生受到的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標準會比較高</a:t>
            </a:r>
            <a:r>
              <a:rPr lang="en-US" altLang="zh-TW" sz="2800" dirty="0" smtClean="0">
                <a:solidFill>
                  <a:schemeClr val="tx1"/>
                </a:solidFill>
              </a:rPr>
              <a:t>(G2)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835696" y="3717032"/>
            <a:ext cx="6840760" cy="1440160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b="1" dirty="0" smtClean="0">
                <a:solidFill>
                  <a:srgbClr val="FF0000"/>
                </a:solidFill>
              </a:rPr>
              <a:t>老師認為</a:t>
            </a:r>
            <a:r>
              <a:rPr lang="zh-TW" altLang="en-US" sz="2800" dirty="0" smtClean="0">
                <a:solidFill>
                  <a:schemeClr val="tx1"/>
                </a:solidFill>
              </a:rPr>
              <a:t>，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責罰是有彈性的</a:t>
            </a:r>
            <a:r>
              <a:rPr lang="zh-TW" altLang="zh-TW" sz="2800" dirty="0" smtClean="0">
                <a:solidFill>
                  <a:schemeClr val="tx1"/>
                </a:solidFill>
              </a:rPr>
              <a:t>，不同的責罰是因為學生平常的表現，而不是因為是不是資優生而改變的</a:t>
            </a:r>
            <a:r>
              <a:rPr lang="en-US" altLang="zh-TW" sz="2800" dirty="0" smtClean="0">
                <a:solidFill>
                  <a:schemeClr val="tx1"/>
                </a:solidFill>
              </a:rPr>
              <a:t>(F1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F3)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835696" y="5373216"/>
            <a:ext cx="6840760" cy="1179512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800" dirty="0" smtClean="0">
                <a:solidFill>
                  <a:schemeClr val="tx1"/>
                </a:solidFill>
              </a:rPr>
              <a:t>教師認為資優生得到了更多的權力，也因能力較好，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該付出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較多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責任</a:t>
            </a:r>
            <a:r>
              <a:rPr lang="en-US" altLang="zh-TW" sz="2800" dirty="0" smtClean="0">
                <a:solidFill>
                  <a:schemeClr val="tx1"/>
                </a:solidFill>
              </a:rPr>
              <a:t>(F1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F2</a:t>
            </a:r>
            <a:r>
              <a:rPr lang="zh-TW" altLang="zh-TW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F3)</a:t>
            </a:r>
            <a:r>
              <a:rPr lang="zh-TW" altLang="zh-TW" sz="2800" dirty="0" smtClean="0">
                <a:solidFill>
                  <a:schemeClr val="tx1"/>
                </a:solidFill>
              </a:rPr>
              <a:t>。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8032" y="1052736"/>
            <a:ext cx="5868144" cy="648072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</a:rPr>
              <a:t>辦理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全校性資優宣導</a:t>
            </a:r>
            <a:endParaRPr lang="zh-TW" altLang="en-US" sz="4000" b="1" dirty="0">
              <a:solidFill>
                <a:srgbClr val="FF0066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Result5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pic>
        <p:nvPicPr>
          <p:cNvPr id="4" name="圖片 3" descr="pp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28" y="1340768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ppt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36" y="4149080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m_20160928011546655.JPG"/>
          <p:cNvPicPr/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611560" y="4509120"/>
            <a:ext cx="48965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539552" y="1700808"/>
            <a:ext cx="5544616" cy="28803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zh-TW" altLang="en-US" sz="2800" b="1" dirty="0" smtClean="0">
                <a:solidFill>
                  <a:srgbClr val="7030A0"/>
                </a:solidFill>
              </a:rPr>
              <a:t>時間：</a:t>
            </a:r>
            <a:r>
              <a:rPr lang="en-US" altLang="zh-TW" sz="2800" dirty="0" smtClean="0"/>
              <a:t>9/26(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學校行事時間</a:t>
            </a:r>
            <a:endParaRPr lang="en-US" altLang="zh-TW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地點：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活動中心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zh-TW" altLang="en-US" sz="2800" b="1" dirty="0" smtClean="0">
                <a:solidFill>
                  <a:srgbClr val="7030A0"/>
                </a:solidFill>
              </a:rPr>
              <a:t>人數：</a:t>
            </a:r>
            <a:r>
              <a:rPr lang="zh-TW" altLang="en-US" sz="2800" dirty="0" smtClean="0"/>
              <a:t>全校</a:t>
            </a:r>
            <a:r>
              <a:rPr lang="en-US" altLang="zh-TW" sz="2800" dirty="0" smtClean="0"/>
              <a:t>800</a:t>
            </a:r>
            <a:r>
              <a:rPr lang="zh-TW" altLang="en-US" sz="2800" dirty="0" smtClean="0"/>
              <a:t>多名師生</a:t>
            </a:r>
            <a:endParaRPr lang="en-US" altLang="zh-TW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效益：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zh-TW" altLang="en-US" sz="2800" dirty="0" smtClean="0"/>
              <a:t>  </a:t>
            </a:r>
            <a:r>
              <a:rPr lang="en-US" altLang="zh-TW" sz="2800" dirty="0" smtClean="0"/>
              <a:t>1.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透過影片、自身案例進行分享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zh-TW" altLang="en-US" sz="2800" dirty="0" smtClean="0"/>
              <a:t>  </a:t>
            </a:r>
            <a:r>
              <a:rPr lang="en-US" altLang="zh-TW" sz="2800" dirty="0" smtClean="0"/>
              <a:t>2.</a:t>
            </a:r>
            <a:r>
              <a:rPr lang="zh-TW" altLang="en-US" sz="2800" dirty="0" smtClean="0"/>
              <a:t>同學在日記中特別提起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Autofit/>
          </a:bodyPr>
          <a:lstStyle/>
          <a:p>
            <a:r>
              <a:rPr lang="zh-TW" altLang="zh-TW" sz="2800" dirty="0" smtClean="0"/>
              <a:t>資優生在人際相處部份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因個人性格而定</a:t>
            </a:r>
            <a:r>
              <a:rPr lang="zh-TW" altLang="zh-TW" sz="2800" dirty="0" smtClean="0"/>
              <a:t>，學校師生多持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正面肯定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資優生在整體能力及學業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表現上較佳</a:t>
            </a:r>
            <a:r>
              <a:rPr lang="zh-TW" altLang="zh-TW" sz="2800" dirty="0" smtClean="0"/>
              <a:t>，顯現出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積極特質</a:t>
            </a:r>
            <a:r>
              <a:rPr lang="zh-TW" altLang="zh-TW" sz="2800" dirty="0" smtClean="0"/>
              <a:t>，且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需要提供其特殊需求課程</a:t>
            </a:r>
            <a:r>
              <a:rPr lang="zh-TW" altLang="en-US" sz="2800" dirty="0" smtClean="0"/>
              <a:t>。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zh-TW" sz="2800" dirty="0" smtClean="0"/>
              <a:t>資優生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心智年齡與一般生差異不大</a:t>
            </a:r>
            <a:r>
              <a:rPr lang="zh-TW" altLang="zh-TW" sz="2800" dirty="0" smtClean="0"/>
              <a:t>，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情緒穩定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且</a:t>
            </a:r>
            <a:r>
              <a:rPr lang="zh-TW" altLang="zh-TW" sz="2800" dirty="0" smtClean="0"/>
              <a:t>較為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重視成績</a:t>
            </a:r>
            <a:r>
              <a:rPr lang="zh-TW" altLang="en-US" sz="2800" dirty="0" smtClean="0"/>
              <a:t>。</a:t>
            </a:r>
            <a:r>
              <a:rPr lang="zh-TW" altLang="zh-TW" sz="2800" dirty="0" smtClean="0"/>
              <a:t>除此之外，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並未明顯感受到其他特質上的差異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資優生的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表現容易受到關注</a:t>
            </a:r>
            <a:r>
              <a:rPr lang="zh-TW" altLang="zh-TW" sz="2800" dirty="0" smtClean="0"/>
              <a:t>，但是否受到特殊待遇及責任，師生看法不一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透過全校性資優宣導，能有效</a:t>
            </a:r>
            <a:r>
              <a:rPr lang="zh-TW" altLang="zh-TW" sz="2800" b="1" dirty="0" smtClean="0">
                <a:solidFill>
                  <a:srgbClr val="7030A0"/>
                </a:solidFill>
              </a:rPr>
              <a:t>傳遞正確的資優理念</a:t>
            </a:r>
            <a:r>
              <a:rPr lang="zh-TW" altLang="en-US" sz="2800" dirty="0" smtClean="0"/>
              <a:t>。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結論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Conclusion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09321"/>
            <a:ext cx="8229600" cy="867551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資賦優異學生的英文是</a:t>
            </a:r>
            <a:r>
              <a:rPr lang="en-US" altLang="zh-TW" sz="3200" dirty="0" smtClean="0">
                <a:solidFill>
                  <a:srgbClr val="FF0000"/>
                </a:solidFill>
              </a:rPr>
              <a:t>Gifted</a:t>
            </a:r>
            <a:r>
              <a:rPr lang="zh-TW" altLang="en-US" sz="3200" dirty="0" smtClean="0"/>
              <a:t>，意指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「這是上天送來的大禮」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r>
              <a:rPr lang="en-US" altLang="zh-TW" dirty="0" smtClean="0"/>
              <a:t>Gift = </a:t>
            </a:r>
            <a:r>
              <a:rPr lang="zh-TW" altLang="en-US" dirty="0" smtClean="0"/>
              <a:t>禮物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57671" y="2694829"/>
            <a:ext cx="8462801" cy="4094387"/>
            <a:chOff x="357671" y="2694829"/>
            <a:chExt cx="8462801" cy="4094387"/>
          </a:xfrm>
        </p:grpSpPr>
        <p:pic>
          <p:nvPicPr>
            <p:cNvPr id="4" name="圖片 3" descr="有寬照片0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158457">
              <a:off x="357671" y="4854110"/>
              <a:ext cx="2757715" cy="18348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圖片 4" descr="俐諺俊諺照.jpg"/>
            <p:cNvPicPr>
              <a:picLocks noChangeAspect="1"/>
            </p:cNvPicPr>
            <p:nvPr/>
          </p:nvPicPr>
          <p:blipFill>
            <a:blip r:embed="rId4" cstate="print"/>
            <a:srcRect l="9382" t="12201" r="23388" b="10100"/>
            <a:stretch>
              <a:fillRect/>
            </a:stretch>
          </p:blipFill>
          <p:spPr>
            <a:xfrm>
              <a:off x="6444208" y="2996952"/>
              <a:ext cx="2376264" cy="36634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圖片 5" descr="右暄.jpg"/>
            <p:cNvPicPr>
              <a:picLocks noChangeAspect="1"/>
            </p:cNvPicPr>
            <p:nvPr/>
          </p:nvPicPr>
          <p:blipFill>
            <a:blip r:embed="rId5" cstate="print"/>
            <a:srcRect l="24013" t="3881" r="19288"/>
            <a:stretch>
              <a:fillRect/>
            </a:stretch>
          </p:blipFill>
          <p:spPr>
            <a:xfrm>
              <a:off x="3419872" y="4244191"/>
              <a:ext cx="2664296" cy="2545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圖片 6" descr="有寬2.jpg"/>
            <p:cNvPicPr>
              <a:picLocks noChangeAspect="1"/>
            </p:cNvPicPr>
            <p:nvPr/>
          </p:nvPicPr>
          <p:blipFill>
            <a:blip r:embed="rId6" cstate="print">
              <a:lum bright="10000"/>
            </a:blip>
            <a:stretch>
              <a:fillRect/>
            </a:stretch>
          </p:blipFill>
          <p:spPr>
            <a:xfrm>
              <a:off x="467544" y="2924944"/>
              <a:ext cx="1800200" cy="18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圖片 7" descr="右暄2.jpg"/>
            <p:cNvPicPr>
              <a:picLocks noChangeAspect="1"/>
            </p:cNvPicPr>
            <p:nvPr/>
          </p:nvPicPr>
          <p:blipFill>
            <a:blip r:embed="rId7" cstate="print"/>
            <a:srcRect l="24800"/>
            <a:stretch>
              <a:fillRect/>
            </a:stretch>
          </p:blipFill>
          <p:spPr>
            <a:xfrm rot="21410843">
              <a:off x="2236671" y="2694829"/>
              <a:ext cx="2148829" cy="15478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圖片 8" descr="10174927_511264342335499_2889152816882724945_n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27340">
              <a:off x="4489337" y="2733527"/>
              <a:ext cx="2098646" cy="13906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 smtClean="0">
                <a:solidFill>
                  <a:srgbClr val="FF0066"/>
                </a:solidFill>
              </a:rPr>
              <a:t>請學校或相關單位多舉辦瞭解資優學生特質的宣導性課程</a:t>
            </a:r>
            <a:r>
              <a:rPr lang="zh-TW" altLang="en-US" sz="3600" dirty="0" smtClean="0">
                <a:solidFill>
                  <a:srgbClr val="FF0066"/>
                </a:solidFill>
              </a:rPr>
              <a:t>。</a:t>
            </a:r>
            <a:endParaRPr lang="en-US" altLang="zh-TW" sz="3600" dirty="0" smtClean="0">
              <a:solidFill>
                <a:srgbClr val="FF0066"/>
              </a:solidFill>
            </a:endParaRPr>
          </a:p>
          <a:p>
            <a:endParaRPr lang="en-US" altLang="zh-TW" sz="2400" dirty="0" smtClean="0"/>
          </a:p>
          <a:p>
            <a:r>
              <a:rPr lang="zh-TW" altLang="zh-TW" sz="3600" dirty="0" smtClean="0">
                <a:solidFill>
                  <a:srgbClr val="7030A0"/>
                </a:solidFill>
              </a:rPr>
              <a:t>增加資優宣導後的調查比較</a:t>
            </a:r>
            <a:r>
              <a:rPr lang="zh-TW" altLang="en-US" sz="3600" dirty="0" smtClean="0">
                <a:solidFill>
                  <a:srgbClr val="7030A0"/>
                </a:solidFill>
              </a:rPr>
              <a:t>。</a:t>
            </a:r>
            <a:endParaRPr lang="en-US" altLang="zh-TW" sz="3600" dirty="0" smtClean="0">
              <a:solidFill>
                <a:srgbClr val="7030A0"/>
              </a:solidFill>
            </a:endParaRPr>
          </a:p>
          <a:p>
            <a:endParaRPr lang="en-US" altLang="zh-TW" sz="2400" dirty="0" smtClean="0"/>
          </a:p>
          <a:p>
            <a:r>
              <a:rPr lang="zh-TW" altLang="zh-TW" sz="3600" dirty="0" smtClean="0">
                <a:solidFill>
                  <a:srgbClr val="0070C0"/>
                </a:solidFill>
              </a:rPr>
              <a:t>增加資優生及家長對自我</a:t>
            </a:r>
            <a:r>
              <a:rPr lang="en-US" altLang="zh-TW" sz="3600" dirty="0" smtClean="0">
                <a:solidFill>
                  <a:srgbClr val="0070C0"/>
                </a:solidFill>
              </a:rPr>
              <a:t>/</a:t>
            </a:r>
            <a:r>
              <a:rPr lang="zh-TW" altLang="zh-TW" sz="3600" dirty="0" smtClean="0">
                <a:solidFill>
                  <a:srgbClr val="0070C0"/>
                </a:solidFill>
              </a:rPr>
              <a:t>孩子認同看法調查</a:t>
            </a:r>
            <a:r>
              <a:rPr lang="zh-TW" altLang="en-US" sz="3600" dirty="0" smtClean="0">
                <a:solidFill>
                  <a:srgbClr val="0070C0"/>
                </a:solidFill>
              </a:rPr>
              <a:t>。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建議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lang="en-US" altLang="zh-TW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Suggestions</a:t>
            </a:r>
            <a:endParaRPr lang="zh-TW" alt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DSC_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8639"/>
            <a:ext cx="3024336" cy="17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標題 2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44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後記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lang="zh-TW" alt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288032" y="1196752"/>
            <a:ext cx="6948264" cy="648072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</a:rPr>
              <a:t>辦理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教師資優研習講座</a:t>
            </a:r>
            <a:endParaRPr lang="zh-TW" altLang="en-US" sz="4000" b="1" dirty="0">
              <a:solidFill>
                <a:srgbClr val="FF006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988840"/>
            <a:ext cx="8280920" cy="2088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資優大不同</a:t>
            </a:r>
            <a:r>
              <a:rPr lang="en-US" altLang="zh-TW" sz="6000" dirty="0" smtClean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en-US" altLang="zh-TW" sz="4800" dirty="0" smtClean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Stay Weird, Stay Different</a:t>
            </a:r>
            <a:endParaRPr lang="zh-TW" altLang="en-US" sz="4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4149080"/>
            <a:ext cx="3096344" cy="25202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800" b="1" dirty="0" smtClean="0">
                <a:solidFill>
                  <a:schemeClr val="tx1"/>
                </a:solidFill>
              </a:rPr>
              <a:t>時間：</a:t>
            </a:r>
            <a:r>
              <a:rPr lang="en-US" altLang="zh-TW" sz="2800" dirty="0" smtClean="0">
                <a:solidFill>
                  <a:schemeClr val="tx1"/>
                </a:solidFill>
              </a:rPr>
              <a:t>11/2(</a:t>
            </a:r>
            <a:r>
              <a:rPr lang="zh-TW" altLang="en-US" sz="2800" dirty="0" smtClean="0">
                <a:solidFill>
                  <a:schemeClr val="tx1"/>
                </a:solidFill>
              </a:rPr>
              <a:t>三</a:t>
            </a:r>
            <a:r>
              <a:rPr lang="en-US" altLang="zh-TW" sz="2800" dirty="0" smtClean="0">
                <a:solidFill>
                  <a:schemeClr val="tx1"/>
                </a:solidFill>
              </a:rPr>
              <a:t>)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800" b="1" dirty="0" smtClean="0">
                <a:solidFill>
                  <a:schemeClr val="tx1"/>
                </a:solidFill>
              </a:rPr>
              <a:t>地點：</a:t>
            </a:r>
            <a:r>
              <a:rPr lang="zh-TW" altLang="en-US" sz="2800" dirty="0" smtClean="0">
                <a:solidFill>
                  <a:schemeClr val="tx1"/>
                </a:solidFill>
              </a:rPr>
              <a:t>會議室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800" b="1" dirty="0" smtClean="0">
                <a:solidFill>
                  <a:schemeClr val="tx1"/>
                </a:solidFill>
              </a:rPr>
              <a:t>人數：</a:t>
            </a:r>
            <a:r>
              <a:rPr lang="zh-TW" altLang="en-US" sz="2800" dirty="0" smtClean="0">
                <a:solidFill>
                  <a:schemeClr val="tx1"/>
                </a:solidFill>
              </a:rPr>
              <a:t>全校教師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         資優生家長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63888" y="4149080"/>
            <a:ext cx="2808312" cy="252028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*六大類型資優生特質差異。</a:t>
            </a:r>
            <a:endParaRPr lang="en-US" altLang="zh-TW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*資優生的激動特質。</a:t>
            </a:r>
            <a:endParaRPr lang="zh-TW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1" name="圖片 10" descr="DSC_1947.JPG"/>
          <p:cNvPicPr>
            <a:picLocks noChangeAspect="1"/>
          </p:cNvPicPr>
          <p:nvPr/>
        </p:nvPicPr>
        <p:blipFill>
          <a:blip r:embed="rId4" cstate="print"/>
          <a:srcRect l="17713" r="21650"/>
          <a:stretch>
            <a:fillRect/>
          </a:stretch>
        </p:blipFill>
        <p:spPr>
          <a:xfrm>
            <a:off x="6372200" y="4149079"/>
            <a:ext cx="2664296" cy="247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「謝謝大家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34157"/>
            <a:ext cx="4451226" cy="4451227"/>
          </a:xfrm>
          <a:prstGeom prst="rect">
            <a:avLst/>
          </a:prstGeom>
          <a:noFill/>
        </p:spPr>
      </p:pic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5616624" cy="11430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FF0066"/>
                </a:solidFill>
              </a:rPr>
              <a:t>HOPE</a:t>
            </a:r>
            <a:endParaRPr lang="zh-TW" altLang="en-US" sz="4400" dirty="0">
              <a:solidFill>
                <a:srgbClr val="FF0066"/>
              </a:solidFill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539552" y="1268760"/>
            <a:ext cx="561662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Gift = </a:t>
            </a:r>
            <a:r>
              <a:rPr kumimoji="0" lang="zh-TW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悠然自得的飛翔 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 descr="未命名2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275856" y="1099844"/>
            <a:ext cx="3080613" cy="575815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Gift = </a:t>
            </a:r>
            <a:r>
              <a:rPr lang="zh-TW" altLang="en-US" dirty="0" smtClean="0"/>
              <a:t>標籤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11560" y="1412776"/>
            <a:ext cx="2143125" cy="2143125"/>
            <a:chOff x="611560" y="1412776"/>
            <a:chExt cx="2143125" cy="2143125"/>
          </a:xfrm>
        </p:grpSpPr>
        <p:pic>
          <p:nvPicPr>
            <p:cNvPr id="4" name="圖片 3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92790">
              <a:off x="611560" y="1412776"/>
              <a:ext cx="2143125" cy="2143125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 rot="20102957">
              <a:off x="971600" y="220486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</a:rPr>
                <a:t>愛現</a:t>
              </a:r>
              <a:endParaRPr lang="zh-TW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 rot="270570">
            <a:off x="3076947" y="917646"/>
            <a:ext cx="2143125" cy="2143125"/>
            <a:chOff x="3202745" y="763599"/>
            <a:chExt cx="2143125" cy="2143125"/>
          </a:xfrm>
        </p:grpSpPr>
        <p:pic>
          <p:nvPicPr>
            <p:cNvPr id="6" name="圖片 5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149097">
              <a:off x="3202745" y="763599"/>
              <a:ext cx="2143125" cy="2143125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 rot="454948">
              <a:off x="3707904" y="1558767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</a:rPr>
                <a:t>驕傲</a:t>
              </a:r>
              <a:endParaRPr lang="zh-TW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584544" y="-94960"/>
            <a:ext cx="2143125" cy="2143125"/>
            <a:chOff x="5584544" y="-94960"/>
            <a:chExt cx="2143125" cy="2143125"/>
          </a:xfrm>
        </p:grpSpPr>
        <p:pic>
          <p:nvPicPr>
            <p:cNvPr id="9" name="圖片 8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360691">
              <a:off x="5584544" y="-94960"/>
              <a:ext cx="2143125" cy="2143125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 rot="21262545">
              <a:off x="5724128" y="76470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</a:rPr>
                <a:t>不用努力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43541" y="3296478"/>
            <a:ext cx="2143125" cy="2143125"/>
            <a:chOff x="443541" y="3296478"/>
            <a:chExt cx="2143125" cy="2143125"/>
          </a:xfrm>
        </p:grpSpPr>
        <p:pic>
          <p:nvPicPr>
            <p:cNvPr id="5" name="圖片 4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770006">
              <a:off x="443541" y="3296478"/>
              <a:ext cx="2143125" cy="2143125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683568" y="4078813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</a:rPr>
                <a:t>有特權</a:t>
              </a:r>
              <a:endParaRPr lang="zh-TW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374445" y="4983973"/>
            <a:ext cx="2143125" cy="2143125"/>
            <a:chOff x="1374445" y="4983973"/>
            <a:chExt cx="2143125" cy="2143125"/>
          </a:xfrm>
        </p:grpSpPr>
        <p:pic>
          <p:nvPicPr>
            <p:cNvPr id="8" name="圖片 7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98413">
              <a:off x="1374445" y="4983973"/>
              <a:ext cx="2143125" cy="2143125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 rot="20759448">
              <a:off x="1763688" y="580526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</a:rPr>
                <a:t>怪胎</a:t>
              </a:r>
              <a:endParaRPr lang="zh-TW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546840" y="4539744"/>
            <a:ext cx="2143125" cy="2143125"/>
            <a:chOff x="6546840" y="4539744"/>
            <a:chExt cx="2143125" cy="2143125"/>
          </a:xfrm>
        </p:grpSpPr>
        <p:pic>
          <p:nvPicPr>
            <p:cNvPr id="12" name="圖片 11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92790">
              <a:off x="6546840" y="4539744"/>
              <a:ext cx="2143125" cy="2143125"/>
            </a:xfrm>
            <a:prstGeom prst="rect">
              <a:avLst/>
            </a:prstGeom>
          </p:spPr>
        </p:pic>
        <p:sp>
          <p:nvSpPr>
            <p:cNvPr id="25" name="文字方塊 24"/>
            <p:cNvSpPr txBox="1"/>
            <p:nvPr/>
          </p:nvSpPr>
          <p:spPr>
            <a:xfrm rot="20314941">
              <a:off x="6660232" y="5373216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</a:rPr>
                <a:t>十全十美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7125960" y="1662480"/>
            <a:ext cx="2143125" cy="2143125"/>
            <a:chOff x="7125960" y="1662480"/>
            <a:chExt cx="2143125" cy="2143125"/>
          </a:xfrm>
        </p:grpSpPr>
        <p:pic>
          <p:nvPicPr>
            <p:cNvPr id="10" name="圖片 9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786747">
              <a:off x="7125960" y="1662480"/>
              <a:ext cx="2143125" cy="2143125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 rot="819654">
              <a:off x="7794610" y="2060848"/>
              <a:ext cx="738664" cy="16561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</a:rPr>
                <a:t>成績好</a:t>
              </a:r>
              <a:endParaRPr lang="zh-TW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490673" y="2403457"/>
            <a:ext cx="2143125" cy="2143125"/>
            <a:chOff x="5490673" y="2403457"/>
            <a:chExt cx="2143125" cy="2143125"/>
          </a:xfrm>
        </p:grpSpPr>
        <p:pic>
          <p:nvPicPr>
            <p:cNvPr id="11" name="圖片 10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223596">
              <a:off x="5490673" y="2403457"/>
              <a:ext cx="2143125" cy="2143125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 rot="20831963">
              <a:off x="6248509" y="2708920"/>
              <a:ext cx="553998" cy="16561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bg1"/>
                  </a:solidFill>
                </a:rPr>
                <a:t>情緒控制差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266536" y="4419680"/>
            <a:ext cx="2143125" cy="2143125"/>
            <a:chOff x="4266536" y="4419680"/>
            <a:chExt cx="2143125" cy="2143125"/>
          </a:xfrm>
        </p:grpSpPr>
        <p:pic>
          <p:nvPicPr>
            <p:cNvPr id="14" name="圖片 13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223596">
              <a:off x="4266536" y="4419680"/>
              <a:ext cx="2143125" cy="2143125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 rot="20831963">
              <a:off x="5034324" y="4786392"/>
              <a:ext cx="738664" cy="16561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</a:rPr>
                <a:t>愛說話</a:t>
              </a:r>
              <a:endParaRPr lang="zh-TW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987824" y="2780928"/>
            <a:ext cx="2143125" cy="2143125"/>
            <a:chOff x="2987824" y="2780928"/>
            <a:chExt cx="2143125" cy="2143125"/>
          </a:xfrm>
        </p:grpSpPr>
        <p:pic>
          <p:nvPicPr>
            <p:cNvPr id="7" name="圖片 6" descr="imag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824" y="2780928"/>
              <a:ext cx="2143125" cy="2143125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 rot="18988674">
              <a:off x="3147870" y="3633219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</a:rPr>
                <a:t>自以為是</a:t>
              </a:r>
              <a:endParaRPr lang="zh-TW" altLang="en-US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問題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Our 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research purposes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123728" y="1556792"/>
            <a:ext cx="4968552" cy="7200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</a:rPr>
              <a:t>宜昌國小師生對資優生的看法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323528" y="2420888"/>
            <a:ext cx="2088234" cy="2304256"/>
            <a:chOff x="323528" y="2420888"/>
            <a:chExt cx="2088234" cy="2304256"/>
          </a:xfrm>
        </p:grpSpPr>
        <p:sp>
          <p:nvSpPr>
            <p:cNvPr id="27" name="橢圓 26"/>
            <p:cNvSpPr/>
            <p:nvPr/>
          </p:nvSpPr>
          <p:spPr>
            <a:xfrm>
              <a:off x="323528" y="2924944"/>
              <a:ext cx="1800200" cy="1800200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</a:rPr>
                <a:t>同儕相處</a:t>
              </a:r>
            </a:p>
          </p:txBody>
        </p:sp>
        <p:cxnSp>
          <p:nvCxnSpPr>
            <p:cNvPr id="36" name="直線單箭頭接點 35"/>
            <p:cNvCxnSpPr/>
            <p:nvPr/>
          </p:nvCxnSpPr>
          <p:spPr>
            <a:xfrm flipH="1">
              <a:off x="1691680" y="2420888"/>
              <a:ext cx="720082" cy="936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/>
          <p:cNvGrpSpPr/>
          <p:nvPr/>
        </p:nvGrpSpPr>
        <p:grpSpPr>
          <a:xfrm>
            <a:off x="2627784" y="2420888"/>
            <a:ext cx="1800200" cy="2376264"/>
            <a:chOff x="2627784" y="2420888"/>
            <a:chExt cx="1800200" cy="2376264"/>
          </a:xfrm>
        </p:grpSpPr>
        <p:sp>
          <p:nvSpPr>
            <p:cNvPr id="31" name="橢圓 30"/>
            <p:cNvSpPr/>
            <p:nvPr/>
          </p:nvSpPr>
          <p:spPr>
            <a:xfrm>
              <a:off x="2627784" y="2996952"/>
              <a:ext cx="1800200" cy="1800200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</a:rPr>
                <a:t>課程表現</a:t>
              </a:r>
              <a:endParaRPr lang="zh-TW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 flipH="1">
              <a:off x="3491880" y="2420888"/>
              <a:ext cx="2" cy="8640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/>
          <p:cNvGrpSpPr/>
          <p:nvPr/>
        </p:nvGrpSpPr>
        <p:grpSpPr>
          <a:xfrm>
            <a:off x="4788024" y="2420888"/>
            <a:ext cx="1800200" cy="2376264"/>
            <a:chOff x="4788024" y="2420888"/>
            <a:chExt cx="1800200" cy="2376264"/>
          </a:xfrm>
        </p:grpSpPr>
        <p:sp>
          <p:nvSpPr>
            <p:cNvPr id="32" name="橢圓 31"/>
            <p:cNvSpPr/>
            <p:nvPr/>
          </p:nvSpPr>
          <p:spPr>
            <a:xfrm>
              <a:off x="4788024" y="2996952"/>
              <a:ext cx="1800200" cy="1800200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</a:rPr>
                <a:t>身心特質</a:t>
              </a:r>
              <a:endParaRPr lang="zh-TW" altLang="en-US" dirty="0"/>
            </a:p>
          </p:txBody>
        </p:sp>
        <p:cxnSp>
          <p:nvCxnSpPr>
            <p:cNvPr id="40" name="直線單箭頭接點 39"/>
            <p:cNvCxnSpPr/>
            <p:nvPr/>
          </p:nvCxnSpPr>
          <p:spPr>
            <a:xfrm flipH="1">
              <a:off x="5652120" y="2420888"/>
              <a:ext cx="2" cy="8640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6948264" y="2420888"/>
            <a:ext cx="1800200" cy="2304256"/>
            <a:chOff x="6948264" y="2420888"/>
            <a:chExt cx="1800200" cy="2304256"/>
          </a:xfrm>
        </p:grpSpPr>
        <p:sp>
          <p:nvSpPr>
            <p:cNvPr id="33" name="橢圓 32"/>
            <p:cNvSpPr/>
            <p:nvPr/>
          </p:nvSpPr>
          <p:spPr>
            <a:xfrm>
              <a:off x="6948264" y="2924944"/>
              <a:ext cx="1800200" cy="1800200"/>
            </a:xfrm>
            <a:prstGeom prst="ellipse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</a:rPr>
                <a:t>特別待遇</a:t>
              </a:r>
              <a:endParaRPr lang="zh-TW" alt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直線單箭頭接點 40"/>
            <p:cNvCxnSpPr/>
            <p:nvPr/>
          </p:nvCxnSpPr>
          <p:spPr>
            <a:xfrm>
              <a:off x="6948264" y="2420888"/>
              <a:ext cx="576064" cy="792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字方塊 45"/>
          <p:cNvSpPr txBox="1"/>
          <p:nvPr/>
        </p:nvSpPr>
        <p:spPr>
          <a:xfrm>
            <a:off x="1187624" y="515719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66"/>
                </a:solidFill>
              </a:rPr>
              <a:t>全校資優宣導 傳遞正確觀念</a:t>
            </a:r>
            <a:endParaRPr lang="zh-TW" altLang="en-US" sz="4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腳步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Our 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research process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467544" y="1412776"/>
            <a:ext cx="1872208" cy="180020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決定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200" b="1" dirty="0" smtClean="0">
                <a:solidFill>
                  <a:schemeClr val="tx1"/>
                </a:solidFill>
              </a:rPr>
              <a:t>研究主題</a:t>
            </a:r>
            <a:endParaRPr lang="zh-TW" altLang="en-US" sz="2200" b="1" dirty="0">
              <a:solidFill>
                <a:schemeClr val="tx1"/>
              </a:solidFill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067907" y="3039527"/>
            <a:ext cx="1928029" cy="2405697"/>
            <a:chOff x="2067907" y="3039527"/>
            <a:chExt cx="1928029" cy="2405697"/>
          </a:xfrm>
        </p:grpSpPr>
        <p:sp>
          <p:nvSpPr>
            <p:cNvPr id="15" name="向右箭號 14"/>
            <p:cNvSpPr/>
            <p:nvPr/>
          </p:nvSpPr>
          <p:spPr>
            <a:xfrm rot="3146656">
              <a:off x="1923891" y="3183543"/>
              <a:ext cx="648072" cy="36004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2123728" y="3645024"/>
              <a:ext cx="1872208" cy="1800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進行</a:t>
              </a:r>
              <a:endParaRPr lang="en-US" altLang="zh-TW" sz="2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b="1" dirty="0">
                  <a:solidFill>
                    <a:schemeClr val="tx1"/>
                  </a:solidFill>
                </a:rPr>
                <a:t>文獻探討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644008" y="2958401"/>
            <a:ext cx="1872208" cy="2558831"/>
            <a:chOff x="4644008" y="2958401"/>
            <a:chExt cx="1872208" cy="2558831"/>
          </a:xfrm>
        </p:grpSpPr>
        <p:sp>
          <p:nvSpPr>
            <p:cNvPr id="20" name="向右箭號 19"/>
            <p:cNvSpPr/>
            <p:nvPr/>
          </p:nvSpPr>
          <p:spPr>
            <a:xfrm rot="6223409">
              <a:off x="5507831" y="3102417"/>
              <a:ext cx="648072" cy="36004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4644008" y="3717032"/>
              <a:ext cx="1872208" cy="180020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全校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資優宣導</a:t>
              </a:r>
              <a:endParaRPr lang="zh-TW" altLang="en-US" sz="2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6488778" y="4869160"/>
            <a:ext cx="2475710" cy="1800200"/>
            <a:chOff x="6488778" y="4869160"/>
            <a:chExt cx="2475710" cy="1800200"/>
          </a:xfrm>
        </p:grpSpPr>
        <p:sp>
          <p:nvSpPr>
            <p:cNvPr id="22" name="向右箭號 21"/>
            <p:cNvSpPr/>
            <p:nvPr/>
          </p:nvSpPr>
          <p:spPr>
            <a:xfrm rot="1379178">
              <a:off x="6488778" y="5053414"/>
              <a:ext cx="648072" cy="36004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7092280" y="4869160"/>
              <a:ext cx="1872208" cy="1800200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整理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撰寫報告</a:t>
              </a:r>
              <a:endParaRPr lang="zh-TW" altLang="en-US" sz="2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587004" y="1268760"/>
            <a:ext cx="4225356" cy="2343635"/>
            <a:chOff x="3587004" y="1268760"/>
            <a:chExt cx="4225356" cy="2343635"/>
          </a:xfrm>
        </p:grpSpPr>
        <p:sp>
          <p:nvSpPr>
            <p:cNvPr id="17" name="向右箭號 16"/>
            <p:cNvSpPr/>
            <p:nvPr/>
          </p:nvSpPr>
          <p:spPr>
            <a:xfrm rot="18625200">
              <a:off x="3442988" y="3108339"/>
              <a:ext cx="648072" cy="36004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3851920" y="1412776"/>
              <a:ext cx="1872208" cy="1800200"/>
            </a:xfrm>
            <a:prstGeom prst="ellipse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問卷調查</a:t>
              </a:r>
              <a:endParaRPr lang="zh-TW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5940152" y="1268760"/>
              <a:ext cx="1872208" cy="1800200"/>
            </a:xfrm>
            <a:prstGeom prst="ellipse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訪談</a:t>
              </a:r>
              <a:r>
                <a:rPr lang="zh-TW" altLang="en-US" sz="2200" b="1" dirty="0">
                  <a:solidFill>
                    <a:schemeClr val="tx1"/>
                  </a:solidFill>
                </a:rPr>
                <a:t>法</a:t>
              </a: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5580112" y="1988896"/>
              <a:ext cx="504000" cy="504000"/>
              <a:chOff x="5580112" y="1844824"/>
              <a:chExt cx="504000" cy="50400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580112" y="2060848"/>
                <a:ext cx="504000" cy="7200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796136" y="1844824"/>
                <a:ext cx="72000" cy="5040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m_20160922234906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941168"/>
            <a:ext cx="3233936" cy="181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29208" y="1495325"/>
            <a:ext cx="7643192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</a:rPr>
              <a:t>文獻蒐集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/>
              <a:t>  閱讀網路文章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報導等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前往東華大學借閱資優相關書籍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>
              <a:buNone/>
            </a:pPr>
            <a:endParaRPr lang="en-US" altLang="zh-TW" sz="3600" dirty="0" smtClean="0"/>
          </a:p>
          <a:p>
            <a:r>
              <a:rPr lang="zh-TW" altLang="en-US" sz="3600" b="1" dirty="0" smtClean="0">
                <a:solidFill>
                  <a:srgbClr val="002060"/>
                </a:solidFill>
              </a:rPr>
              <a:t>文獻內容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200" dirty="0" smtClean="0"/>
              <a:t> 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一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花蓮縣資優教育概況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二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一般智能資優學生定義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三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資優學生的身心特質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四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資賦優異迷思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Step1</a:t>
            </a:r>
            <a:r>
              <a:rPr lang="zh-TW" altLang="en-US" sz="4400" dirty="0" smtClean="0"/>
              <a:t>讀我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sz="2400" b="0" dirty="0" smtClean="0"/>
              <a:t>Literature review</a:t>
            </a:r>
            <a:endParaRPr lang="zh-TW" altLang="en-US" sz="2400" dirty="0"/>
          </a:p>
        </p:txBody>
      </p:sp>
      <p:pic>
        <p:nvPicPr>
          <p:cNvPr id="4" name="圖片 3" descr="m_20160922234900009.JPG"/>
          <p:cNvPicPr>
            <a:picLocks noChangeAspect="1"/>
          </p:cNvPicPr>
          <p:nvPr/>
        </p:nvPicPr>
        <p:blipFill>
          <a:blip r:embed="rId4" cstate="print"/>
          <a:srcRect t="21650"/>
          <a:stretch>
            <a:fillRect/>
          </a:stretch>
        </p:blipFill>
        <p:spPr>
          <a:xfrm>
            <a:off x="6711929" y="2204864"/>
            <a:ext cx="1931262" cy="269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m_20160922234910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76672"/>
            <a:ext cx="2664296" cy="149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002060"/>
                </a:solidFill>
              </a:rPr>
              <a:t>編擬問卷程序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</a:rPr>
              <a:t>發放方式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(64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份全數回收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</a:rPr>
              <a:t>結果統計並分析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Step2</a:t>
            </a:r>
            <a:r>
              <a:rPr lang="zh-TW" altLang="en-US" sz="4400" dirty="0" smtClean="0"/>
              <a:t>問卷</a:t>
            </a:r>
            <a:r>
              <a:rPr lang="en-US" altLang="zh-TW" sz="4400" dirty="0" smtClean="0"/>
              <a:t>…</a:t>
            </a:r>
            <a:r>
              <a:rPr lang="en-US" altLang="zh-TW" sz="2400" b="0" dirty="0" smtClean="0"/>
              <a:t>Questionnaires </a:t>
            </a:r>
            <a:endParaRPr lang="zh-TW" altLang="en-US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83568" y="1988840"/>
            <a:ext cx="8064896" cy="1008112"/>
            <a:chOff x="827584" y="1988840"/>
            <a:chExt cx="8064896" cy="1008112"/>
          </a:xfrm>
        </p:grpSpPr>
        <p:sp>
          <p:nvSpPr>
            <p:cNvPr id="4" name="圓角矩形 3"/>
            <p:cNvSpPr/>
            <p:nvPr/>
          </p:nvSpPr>
          <p:spPr>
            <a:xfrm>
              <a:off x="827584" y="2132856"/>
              <a:ext cx="1800200" cy="792088"/>
            </a:xfrm>
            <a:prstGeom prst="roundRect">
              <a:avLst/>
            </a:prstGeom>
            <a:solidFill>
              <a:srgbClr val="FFCCFF"/>
            </a:solidFill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</a:rPr>
                <a:t>向度歸納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059832" y="2132856"/>
              <a:ext cx="1800200" cy="792088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</a:rPr>
                <a:t>列舉題目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5292080" y="2132856"/>
              <a:ext cx="1800200" cy="792088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</a:rPr>
                <a:t>合併</a:t>
              </a:r>
              <a:r>
                <a:rPr lang="zh-TW" altLang="en-US" sz="2400" dirty="0" smtClean="0">
                  <a:solidFill>
                    <a:schemeClr val="tx1"/>
                  </a:solidFill>
                </a:rPr>
                <a:t>與刪除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7596336" y="1988840"/>
              <a:ext cx="1296144" cy="1008112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</a:rPr>
                <a:t>完成</a:t>
              </a:r>
              <a:endParaRPr lang="en-US" altLang="zh-TW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</a:rPr>
                <a:t>共</a:t>
              </a:r>
              <a:r>
                <a:rPr lang="en-US" altLang="zh-TW" sz="2400" dirty="0" smtClean="0">
                  <a:solidFill>
                    <a:schemeClr val="tx1"/>
                  </a:solidFill>
                </a:rPr>
                <a:t>25</a:t>
              </a:r>
              <a:r>
                <a:rPr lang="zh-TW" altLang="en-US" sz="2400" dirty="0" smtClean="0">
                  <a:solidFill>
                    <a:schemeClr val="tx1"/>
                  </a:solidFill>
                </a:rPr>
                <a:t>題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向右箭號 7"/>
            <p:cNvSpPr/>
            <p:nvPr/>
          </p:nvSpPr>
          <p:spPr>
            <a:xfrm>
              <a:off x="2771800" y="2420888"/>
              <a:ext cx="216024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5004048" y="2420888"/>
              <a:ext cx="216024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7308304" y="2492896"/>
              <a:ext cx="216024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圖片 11" descr="m_2016091310125556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292080" y="188640"/>
            <a:ext cx="3168352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827585" y="3717032"/>
          <a:ext cx="7992887" cy="1512168"/>
        </p:xfrm>
        <a:graphic>
          <a:graphicData uri="http://schemas.openxmlformats.org/drawingml/2006/table">
            <a:tbl>
              <a:tblPr/>
              <a:tblGrid>
                <a:gridCol w="1080120"/>
                <a:gridCol w="1296144"/>
                <a:gridCol w="1224136"/>
                <a:gridCol w="1283942"/>
                <a:gridCol w="3108545"/>
              </a:tblGrid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chemeClr val="tx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行政人員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科任教師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導師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學生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編碼方式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TP01-TP14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TE01-TE02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TC01-TC16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三年級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ST01-08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；四年級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SF01-08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五年級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SI01-08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；六年級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SS01-08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人數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人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各年級男女各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人，共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人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020" marR="68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002060"/>
                </a:solidFill>
              </a:rPr>
              <a:t>能更深入了解大家的看法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</a:rPr>
              <a:t>訪談流程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en-US" altLang="zh-TW" sz="3200" b="1" dirty="0" smtClean="0">
              <a:solidFill>
                <a:srgbClr val="7030A0"/>
              </a:solidFill>
            </a:endParaRPr>
          </a:p>
          <a:p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>
                <a:solidFill>
                  <a:srgbClr val="002060"/>
                </a:solidFill>
              </a:rPr>
              <a:t>訪談對象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7030A0"/>
                </a:solidFill>
              </a:rPr>
              <a:t>  </a:t>
            </a:r>
            <a:endParaRPr lang="en-US" altLang="zh-TW" sz="2800" b="1" dirty="0" smtClean="0">
              <a:solidFill>
                <a:srgbClr val="7030A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Step3</a:t>
            </a:r>
            <a:r>
              <a:rPr lang="zh-TW" altLang="en-US" sz="4400" dirty="0" smtClean="0"/>
              <a:t>訪問</a:t>
            </a:r>
            <a:r>
              <a:rPr lang="en-US" altLang="zh-TW" sz="4400" dirty="0" smtClean="0"/>
              <a:t>…</a:t>
            </a:r>
            <a:r>
              <a:rPr lang="en-US" altLang="zh-TW" sz="2400" b="0" dirty="0" smtClean="0"/>
              <a:t>Interview</a:t>
            </a:r>
            <a:endParaRPr lang="zh-TW" altLang="en-US" sz="2400" dirty="0"/>
          </a:p>
        </p:txBody>
      </p:sp>
      <p:grpSp>
        <p:nvGrpSpPr>
          <p:cNvPr id="23" name="群組 22"/>
          <p:cNvGrpSpPr/>
          <p:nvPr/>
        </p:nvGrpSpPr>
        <p:grpSpPr>
          <a:xfrm>
            <a:off x="395536" y="3645024"/>
            <a:ext cx="8573176" cy="2952328"/>
            <a:chOff x="179512" y="3645024"/>
            <a:chExt cx="8789200" cy="3212976"/>
          </a:xfrm>
        </p:grpSpPr>
        <p:pic>
          <p:nvPicPr>
            <p:cNvPr id="12" name="圖片 11" descr="m_2016091517094114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293096"/>
              <a:ext cx="192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圖片 13" descr="m_2016091320513771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5736" y="4293096"/>
              <a:ext cx="192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圖片 14" descr="DSC_1626.JPG"/>
            <p:cNvPicPr>
              <a:picLocks noChangeAspect="1"/>
            </p:cNvPicPr>
            <p:nvPr/>
          </p:nvPicPr>
          <p:blipFill>
            <a:blip r:embed="rId5" cstate="print"/>
            <a:srcRect r="4989"/>
            <a:stretch>
              <a:fillRect/>
            </a:stretch>
          </p:blipFill>
          <p:spPr>
            <a:xfrm>
              <a:off x="4211960" y="4293096"/>
              <a:ext cx="243227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圖片 15" descr="m_20160920212549988.JPG"/>
            <p:cNvPicPr>
              <a:picLocks noChangeAspect="1"/>
            </p:cNvPicPr>
            <p:nvPr/>
          </p:nvPicPr>
          <p:blipFill>
            <a:blip r:embed="rId6" cstate="print"/>
            <a:srcRect l="19690"/>
            <a:stretch>
              <a:fillRect/>
            </a:stretch>
          </p:blipFill>
          <p:spPr>
            <a:xfrm>
              <a:off x="6804248" y="3645024"/>
              <a:ext cx="2055944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圖片 16" descr="m_2016092922135449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4248" y="5229200"/>
              <a:ext cx="2164464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文字方塊 17"/>
            <p:cNvSpPr txBox="1"/>
            <p:nvPr/>
          </p:nvSpPr>
          <p:spPr>
            <a:xfrm>
              <a:off x="467544" y="5805264"/>
              <a:ext cx="1440160" cy="461665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/>
                <a:t>校長</a:t>
              </a:r>
              <a:endParaRPr lang="zh-TW" altLang="en-US" sz="2400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339752" y="5805264"/>
              <a:ext cx="1656184" cy="461665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/>
                <a:t>教務主任</a:t>
              </a:r>
              <a:endParaRPr lang="zh-TW" altLang="en-US" sz="2400" b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644008" y="5805264"/>
              <a:ext cx="1656184" cy="461665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/>
                <a:t>導師</a:t>
              </a:r>
              <a:endParaRPr lang="zh-TW" altLang="en-US" sz="2400" b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004048" y="3645024"/>
              <a:ext cx="1800200" cy="461665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/>
                <a:t>資源班同學</a:t>
              </a:r>
              <a:endParaRPr lang="zh-TW" altLang="en-US" sz="2400" b="1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012160" y="6396335"/>
              <a:ext cx="1800200" cy="461665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/>
                <a:t>普通班同學</a:t>
              </a:r>
              <a:endParaRPr lang="zh-TW" altLang="en-US" sz="2400" b="1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251520" y="2564904"/>
            <a:ext cx="8640960" cy="792088"/>
            <a:chOff x="251520" y="2564904"/>
            <a:chExt cx="8640960" cy="792088"/>
          </a:xfrm>
        </p:grpSpPr>
        <p:grpSp>
          <p:nvGrpSpPr>
            <p:cNvPr id="4" name="群組 3"/>
            <p:cNvGrpSpPr/>
            <p:nvPr/>
          </p:nvGrpSpPr>
          <p:grpSpPr>
            <a:xfrm>
              <a:off x="251520" y="2564904"/>
              <a:ext cx="8640960" cy="792088"/>
              <a:chOff x="144016" y="2132856"/>
              <a:chExt cx="8640960" cy="792088"/>
            </a:xfrm>
          </p:grpSpPr>
          <p:sp>
            <p:nvSpPr>
              <p:cNvPr id="5" name="圓角矩形 4"/>
              <p:cNvSpPr/>
              <p:nvPr/>
            </p:nvSpPr>
            <p:spPr>
              <a:xfrm>
                <a:off x="144016" y="2132856"/>
                <a:ext cx="1512168" cy="792088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tx1"/>
                    </a:solidFill>
                  </a:rPr>
                  <a:t>擬定問題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2088232" y="2132856"/>
                <a:ext cx="1440160" cy="792088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tx1"/>
                    </a:solidFill>
                  </a:rPr>
                  <a:t>訪談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3960440" y="2132856"/>
                <a:ext cx="1584176" cy="792088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tx1"/>
                    </a:solidFill>
                  </a:rPr>
                  <a:t>打逐字稿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7596336" y="2132856"/>
                <a:ext cx="1188640" cy="792088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tx1"/>
                    </a:solidFill>
                  </a:rPr>
                  <a:t>統整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向右箭號 8"/>
              <p:cNvSpPr/>
              <p:nvPr/>
            </p:nvSpPr>
            <p:spPr>
              <a:xfrm>
                <a:off x="1800200" y="2420888"/>
                <a:ext cx="216024" cy="14401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向右箭號 9"/>
              <p:cNvSpPr/>
              <p:nvPr/>
            </p:nvSpPr>
            <p:spPr>
              <a:xfrm>
                <a:off x="3672408" y="2420888"/>
                <a:ext cx="216024" cy="14401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向右箭號 10"/>
              <p:cNvSpPr/>
              <p:nvPr/>
            </p:nvSpPr>
            <p:spPr>
              <a:xfrm>
                <a:off x="7308304" y="2420888"/>
                <a:ext cx="216024" cy="14401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向右箭號 23"/>
            <p:cNvSpPr/>
            <p:nvPr/>
          </p:nvSpPr>
          <p:spPr>
            <a:xfrm>
              <a:off x="5796136" y="2852936"/>
              <a:ext cx="216024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6084168" y="2564904"/>
              <a:ext cx="1188640" cy="792088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</a:rPr>
                <a:t>編碼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648072"/>
          </a:xfrm>
        </p:spPr>
        <p:txBody>
          <a:bodyPr>
            <a:no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對資優生</a:t>
            </a:r>
            <a:r>
              <a:rPr lang="zh-TW" altLang="en-US" sz="4000" b="1" dirty="0" smtClean="0">
                <a:solidFill>
                  <a:srgbClr val="FF0066"/>
                </a:solidFill>
              </a:rPr>
              <a:t>「與同儕相處狀況」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之看法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Result1</a:t>
            </a:r>
            <a:r>
              <a:rPr lang="zh-TW" altLang="en-US" sz="4400" dirty="0" smtClean="0"/>
              <a:t>結果</a:t>
            </a:r>
            <a:r>
              <a:rPr lang="en-US" altLang="zh-TW" sz="4400" dirty="0" smtClean="0"/>
              <a:t>…</a:t>
            </a:r>
            <a:r>
              <a:rPr lang="en-US" altLang="zh-TW" sz="2400" dirty="0" smtClean="0"/>
              <a:t>Research result</a:t>
            </a:r>
            <a:endParaRPr lang="zh-TW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2" y="2204864"/>
          <a:ext cx="8640966" cy="3718923"/>
        </p:xfrm>
        <a:graphic>
          <a:graphicData uri="http://schemas.openxmlformats.org/drawingml/2006/table">
            <a:tbl>
              <a:tblPr/>
              <a:tblGrid>
                <a:gridCol w="4104456"/>
                <a:gridCol w="432048"/>
                <a:gridCol w="451637"/>
                <a:gridCol w="484467"/>
                <a:gridCol w="504056"/>
                <a:gridCol w="578039"/>
                <a:gridCol w="429497"/>
                <a:gridCol w="457327"/>
                <a:gridCol w="457327"/>
                <a:gridCol w="371056"/>
                <a:gridCol w="371056"/>
              </a:tblGrid>
              <a:tr h="8435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題目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不同意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非常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同意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300" kern="100">
                          <a:latin typeface="Calibri"/>
                          <a:ea typeface="新細明體"/>
                          <a:cs typeface="Times New Roman"/>
                        </a:rPr>
                        <a:t>填答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1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T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S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資優生給人的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印象是正面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的。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25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16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資優生和同學的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相處狀況良好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14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12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14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常歧視同學及驕傲的</a:t>
                      </a:r>
                      <a:r>
                        <a:rPr lang="zh-TW" sz="2300" kern="100" dirty="0" smtClean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行為</a:t>
                      </a:r>
                      <a:r>
                        <a:rPr lang="zh-TW" sz="2300" kern="100" dirty="0" smtClean="0">
                          <a:latin typeface="Calibri"/>
                          <a:ea typeface="新細明體"/>
                          <a:cs typeface="Times New Roman"/>
                        </a:rPr>
                        <a:t>。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12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24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13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資優生</a:t>
                      </a:r>
                      <a:r>
                        <a:rPr lang="zh-TW" sz="23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在團體中與同學合作無間</a:t>
                      </a:r>
                      <a:r>
                        <a:rPr lang="zh-TW" sz="2300" kern="100" dirty="0">
                          <a:latin typeface="Calibri"/>
                          <a:ea typeface="新細明體"/>
                          <a:cs typeface="Times New Roman"/>
                        </a:rPr>
                        <a:t>（含課程、運動會）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19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13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3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endParaRPr lang="zh-TW" sz="23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5508098" y="2348880"/>
            <a:ext cx="2880320" cy="1728192"/>
            <a:chOff x="5580112" y="1772816"/>
            <a:chExt cx="2880320" cy="1728192"/>
          </a:xfrm>
        </p:grpSpPr>
        <p:sp>
          <p:nvSpPr>
            <p:cNvPr id="5" name="矩形 4"/>
            <p:cNvSpPr/>
            <p:nvPr/>
          </p:nvSpPr>
          <p:spPr>
            <a:xfrm>
              <a:off x="6372200" y="3140968"/>
              <a:ext cx="1944216" cy="360040"/>
            </a:xfrm>
            <a:prstGeom prst="rect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圖說文字 8"/>
            <p:cNvSpPr/>
            <p:nvPr/>
          </p:nvSpPr>
          <p:spPr>
            <a:xfrm>
              <a:off x="5580112" y="1772816"/>
              <a:ext cx="2880320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87.5%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65.6%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表示贊同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707898" y="2780928"/>
            <a:ext cx="4536504" cy="1728192"/>
            <a:chOff x="3923928" y="2204864"/>
            <a:chExt cx="4536504" cy="1728192"/>
          </a:xfrm>
        </p:grpSpPr>
        <p:sp>
          <p:nvSpPr>
            <p:cNvPr id="8" name="矩形 7"/>
            <p:cNvSpPr/>
            <p:nvPr/>
          </p:nvSpPr>
          <p:spPr>
            <a:xfrm>
              <a:off x="5580112" y="3573016"/>
              <a:ext cx="2880320" cy="36004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3923928" y="2204864"/>
              <a:ext cx="4248472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b="1" dirty="0" smtClean="0">
                  <a:solidFill>
                    <a:schemeClr val="tx1"/>
                  </a:solidFill>
                </a:rPr>
                <a:t>各有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46.8%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教師持正反意見，有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81.3%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同學持正面肯定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635890" y="3212976"/>
            <a:ext cx="2880320" cy="2016224"/>
            <a:chOff x="3851920" y="2636912"/>
            <a:chExt cx="2880320" cy="2016224"/>
          </a:xfrm>
        </p:grpSpPr>
        <p:sp>
          <p:nvSpPr>
            <p:cNvPr id="6" name="矩形 5"/>
            <p:cNvSpPr/>
            <p:nvPr/>
          </p:nvSpPr>
          <p:spPr>
            <a:xfrm>
              <a:off x="4644008" y="4005064"/>
              <a:ext cx="1872208" cy="64807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圖說文字 13"/>
            <p:cNvSpPr/>
            <p:nvPr/>
          </p:nvSpPr>
          <p:spPr>
            <a:xfrm>
              <a:off x="3851920" y="2636912"/>
              <a:ext cx="2880320" cy="1080120"/>
            </a:xfrm>
            <a:prstGeom prst="wedgeRectCallout">
              <a:avLst>
                <a:gd name="adj1" fmla="val -146"/>
                <a:gd name="adj2" fmla="val 69219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78.1%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教師及同學，皆不認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為。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724122" y="3789040"/>
            <a:ext cx="3096344" cy="2160240"/>
            <a:chOff x="5796136" y="2996952"/>
            <a:chExt cx="3096344" cy="2088232"/>
          </a:xfrm>
        </p:grpSpPr>
        <p:sp>
          <p:nvSpPr>
            <p:cNvPr id="7" name="矩形 6"/>
            <p:cNvSpPr/>
            <p:nvPr/>
          </p:nvSpPr>
          <p:spPr>
            <a:xfrm>
              <a:off x="6372200" y="4437112"/>
              <a:ext cx="1944216" cy="64807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圖說文字 16"/>
            <p:cNvSpPr/>
            <p:nvPr/>
          </p:nvSpPr>
          <p:spPr>
            <a:xfrm>
              <a:off x="5796136" y="2996952"/>
              <a:ext cx="3096344" cy="1080120"/>
            </a:xfrm>
            <a:prstGeom prst="wedgeRectCallout">
              <a:avLst>
                <a:gd name="adj1" fmla="val -13248"/>
                <a:gd name="adj2" fmla="val 75938"/>
              </a:avLst>
            </a:prstGeom>
            <a:solidFill>
              <a:srgbClr val="99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b="1" dirty="0" smtClean="0">
                  <a:solidFill>
                    <a:schemeClr val="tx1"/>
                  </a:solidFill>
                </a:rPr>
                <a:t>65.56%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教師及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68.8%</a:t>
              </a:r>
              <a:r>
                <a:rPr lang="zh-TW" altLang="zh-TW" sz="2400" b="1" dirty="0" smtClean="0">
                  <a:solidFill>
                    <a:schemeClr val="tx1"/>
                  </a:solidFill>
                </a:rPr>
                <a:t>同學表示肯定</a:t>
              </a:r>
              <a:r>
                <a:rPr lang="zh-TW" altLang="en-US" sz="2400" b="1" dirty="0" smtClean="0">
                  <a:solidFill>
                    <a:schemeClr val="tx1"/>
                  </a:solidFill>
                </a:rPr>
                <a:t>。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1128</TotalTime>
  <Words>1939</Words>
  <Application>Microsoft Office PowerPoint</Application>
  <PresentationFormat>如螢幕大小 (4:3)</PresentationFormat>
  <Paragraphs>566</Paragraphs>
  <Slides>22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匯合</vt:lpstr>
      <vt:lpstr>「資」由飛翔 「優」然自得~</vt:lpstr>
      <vt:lpstr>Gift = 禮物 ?</vt:lpstr>
      <vt:lpstr>Gift = 標籤 ?</vt:lpstr>
      <vt:lpstr>問題… Our research purposes </vt:lpstr>
      <vt:lpstr>腳步… Our research process </vt:lpstr>
      <vt:lpstr>Step1讀我… Literature review</vt:lpstr>
      <vt:lpstr>Step2問卷…Questionnaires </vt:lpstr>
      <vt:lpstr>Step3訪問…Interview</vt:lpstr>
      <vt:lpstr>Result1結果…Research result</vt:lpstr>
      <vt:lpstr>Result1結果…Research result</vt:lpstr>
      <vt:lpstr>Result2結果…Research result</vt:lpstr>
      <vt:lpstr>Result2結果…Research result</vt:lpstr>
      <vt:lpstr>Result3結果…Research result</vt:lpstr>
      <vt:lpstr>Result3結果…Research result</vt:lpstr>
      <vt:lpstr>Result3結果…Research result</vt:lpstr>
      <vt:lpstr>Result4結果…Research result</vt:lpstr>
      <vt:lpstr>Result4結果…Research result</vt:lpstr>
      <vt:lpstr>Result5結果…Research result</vt:lpstr>
      <vt:lpstr>結論…Conclusion</vt:lpstr>
      <vt:lpstr>投影片 20</vt:lpstr>
      <vt:lpstr>投影片 21</vt:lpstr>
      <vt:lpstr>HOPE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「資」由飛翔 「優」然自得~</dc:title>
  <dc:creator>USER</dc:creator>
  <cp:lastModifiedBy>USER</cp:lastModifiedBy>
  <cp:revision>386</cp:revision>
  <dcterms:created xsi:type="dcterms:W3CDTF">2016-10-18T02:51:03Z</dcterms:created>
  <dcterms:modified xsi:type="dcterms:W3CDTF">2016-11-02T05:57:16Z</dcterms:modified>
</cp:coreProperties>
</file>