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5" r:id="rId4"/>
    <p:sldId id="287" r:id="rId5"/>
    <p:sldId id="288" r:id="rId6"/>
    <p:sldId id="258" r:id="rId7"/>
    <p:sldId id="259" r:id="rId8"/>
    <p:sldId id="257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0" r:id="rId33"/>
    <p:sldId id="289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58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01135B-5E54-47B6-8235-72462E3898B4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778AD7-235C-4DF1-8F9C-599F28BCA05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06640" cy="1472184"/>
          </a:xfrm>
        </p:spPr>
        <p:txBody>
          <a:bodyPr/>
          <a:lstStyle/>
          <a:p>
            <a:r>
              <a:rPr lang="zh-TW" altLang="en-US" dirty="0" smtClean="0"/>
              <a:t>節能減碳！替垃圾車規劃最短路徑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7406640" cy="345638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/>
              <a:t>成員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張瑋庭</a:t>
            </a:r>
            <a:endParaRPr lang="en-US" altLang="zh-TW" sz="3200" dirty="0" smtClean="0"/>
          </a:p>
          <a:p>
            <a:pPr algn="ctr"/>
            <a:r>
              <a:rPr lang="zh-TW" altLang="en-US" sz="3200" dirty="0"/>
              <a:t> </a:t>
            </a:r>
            <a:r>
              <a:rPr lang="zh-TW" altLang="en-US" sz="3200" dirty="0" smtClean="0"/>
              <a:t>       温仲儒</a:t>
            </a:r>
            <a:endParaRPr lang="en-US" altLang="zh-TW" sz="3200" dirty="0" smtClean="0"/>
          </a:p>
          <a:p>
            <a:pPr algn="ctr"/>
            <a:r>
              <a:rPr lang="zh-TW" altLang="en-US" sz="3200" dirty="0"/>
              <a:t> </a:t>
            </a:r>
            <a:r>
              <a:rPr lang="zh-TW" altLang="en-US" sz="3200" dirty="0" smtClean="0"/>
              <a:t>       顏崇祐</a:t>
            </a:r>
            <a:endParaRPr lang="en-US" altLang="zh-TW" sz="3200" dirty="0" smtClean="0"/>
          </a:p>
          <a:p>
            <a:pPr algn="ctr"/>
            <a:r>
              <a:rPr lang="zh-TW" altLang="en-US" sz="3200" dirty="0"/>
              <a:t> </a:t>
            </a:r>
            <a:r>
              <a:rPr lang="zh-TW" altLang="en-US" sz="3200" dirty="0" smtClean="0"/>
              <a:t>       林鼎浚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指導老師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朱惟庸老師</a:t>
            </a:r>
            <a:endParaRPr lang="en-US" altLang="zh-TW" sz="3200" dirty="0" smtClean="0"/>
          </a:p>
          <a:p>
            <a:pPr algn="ctr"/>
            <a:r>
              <a:rPr lang="zh-TW" altLang="en-US" sz="3200" dirty="0"/>
              <a:t> </a:t>
            </a:r>
            <a:r>
              <a:rPr lang="zh-TW" altLang="en-US" sz="3200" dirty="0" smtClean="0"/>
              <a:t>              吳珮甄老師</a:t>
            </a:r>
            <a:endParaRPr lang="en-US" altLang="zh-TW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改良</a:t>
            </a:r>
            <a:r>
              <a:rPr lang="zh-TW" altLang="en-US" dirty="0" smtClean="0"/>
              <a:t>條件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V1</a:t>
            </a:r>
            <a:r>
              <a:rPr lang="zh-TW" altLang="en-US" dirty="0"/>
              <a:t>進，</a:t>
            </a:r>
            <a:r>
              <a:rPr lang="en-US" dirty="0" err="1"/>
              <a:t>V18</a:t>
            </a:r>
            <a:r>
              <a:rPr lang="zh-TW" altLang="en-US" dirty="0"/>
              <a:t>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原本的路徑必須經過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4" name="內容版面配置區 3" descr="宜昌村垃圾車路線整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14620"/>
            <a:ext cx="4430255" cy="353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圖形分類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單一路徑：無須考慮一筆畫問題。如果路徑的其中一端是死路，又不是進出點的話，這種路徑一進一出需要把長度乘</a:t>
            </a:r>
            <a:r>
              <a:rPr lang="en-US" sz="2400" dirty="0"/>
              <a:t>2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單一迴圈：無須考慮一筆畫問題，只要考慮入口點到出口點的最短路徑問題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有共用邊的迴圈：要考慮一筆畫問題以及進入點與出口點的最短路徑問題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5" name="圖片 4" descr="路徑類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500570"/>
            <a:ext cx="4715490" cy="1471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問題拆解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無向圖的一</a:t>
            </a:r>
            <a:r>
              <a:rPr lang="zh-TW" altLang="en-US" dirty="0" smtClean="0"/>
              <a:t>筆畫最短路徑問題，</a:t>
            </a:r>
            <a:r>
              <a:rPr lang="zh-TW" altLang="en-US" dirty="0"/>
              <a:t>已經有郵遞員問題的解法，可以把圖所有路徑走完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但是郵遞員問題不考慮進出口問題，無法滿足我們的解題要求。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郵遞員問題解決範例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286117" y="4470979"/>
            <a:ext cx="285752" cy="268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643438" y="172674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714876" y="351269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86513" y="2685029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stCxn id="4" idx="4"/>
          </p:cNvCxnSpPr>
          <p:nvPr/>
        </p:nvCxnSpPr>
        <p:spPr>
          <a:xfrm rot="16200000" flipH="1">
            <a:off x="4071934" y="2726876"/>
            <a:ext cx="150019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4" idx="6"/>
            <a:endCxn id="6" idx="1"/>
          </p:cNvCxnSpPr>
          <p:nvPr/>
        </p:nvCxnSpPr>
        <p:spPr>
          <a:xfrm>
            <a:off x="4929190" y="1869620"/>
            <a:ext cx="1399170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6" idx="3"/>
            <a:endCxn id="5" idx="6"/>
          </p:cNvCxnSpPr>
          <p:nvPr/>
        </p:nvCxnSpPr>
        <p:spPr>
          <a:xfrm rot="5400000">
            <a:off x="5301176" y="2628386"/>
            <a:ext cx="726636" cy="13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4" idx="3"/>
          </p:cNvCxnSpPr>
          <p:nvPr/>
        </p:nvCxnSpPr>
        <p:spPr>
          <a:xfrm rot="5400000">
            <a:off x="2771255" y="2628387"/>
            <a:ext cx="2571768" cy="1256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8" idx="6"/>
            <a:endCxn id="5" idx="3"/>
          </p:cNvCxnSpPr>
          <p:nvPr/>
        </p:nvCxnSpPr>
        <p:spPr>
          <a:xfrm flipV="1">
            <a:off x="3571869" y="3756599"/>
            <a:ext cx="1184854" cy="84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572001" y="132770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V1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643439" y="397091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V2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715141" y="29707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入口點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357423" y="45424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出口點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500431" y="31136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143373" y="42566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857753" y="2613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572133" y="18992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643571" y="33994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38" name="弧形 37"/>
          <p:cNvSpPr/>
          <p:nvPr/>
        </p:nvSpPr>
        <p:spPr>
          <a:xfrm rot="3894080">
            <a:off x="2923130" y="1656717"/>
            <a:ext cx="2902995" cy="1044234"/>
          </a:xfrm>
          <a:prstGeom prst="arc">
            <a:avLst>
              <a:gd name="adj1" fmla="val 16200000"/>
              <a:gd name="adj2" fmla="val 250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1500166" y="528638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郵遞員</a:t>
            </a:r>
            <a:r>
              <a:rPr lang="zh-TW" altLang="en-US" dirty="0"/>
              <a:t>問題解法計算後，結果是重複</a:t>
            </a:r>
            <a:r>
              <a:rPr lang="en-US" dirty="0" err="1"/>
              <a:t>V1</a:t>
            </a:r>
            <a:r>
              <a:rPr lang="zh-TW" altLang="en-US" dirty="0"/>
              <a:t>←→</a:t>
            </a:r>
            <a:r>
              <a:rPr lang="en-US" dirty="0" err="1"/>
              <a:t>V2</a:t>
            </a:r>
            <a:r>
              <a:rPr lang="zh-TW" altLang="en-US" dirty="0"/>
              <a:t>路徑就</a:t>
            </a:r>
            <a:r>
              <a:rPr lang="zh-TW" altLang="en-US" dirty="0" smtClean="0"/>
              <a:t>能</a:t>
            </a:r>
            <a:endParaRPr lang="en-US" altLang="zh-TW" dirty="0" smtClean="0"/>
          </a:p>
          <a:p>
            <a:r>
              <a:rPr lang="zh-TW" altLang="en-US" dirty="0" smtClean="0"/>
              <a:t>走</a:t>
            </a:r>
            <a:r>
              <a:rPr lang="zh-TW" altLang="en-US" dirty="0"/>
              <a:t>完全部且成本最小的</a:t>
            </a:r>
            <a:r>
              <a:rPr lang="zh-TW" altLang="en-US" dirty="0" smtClean="0"/>
              <a:t>路徑，</a:t>
            </a:r>
            <a:endParaRPr lang="en-US" altLang="zh-TW" dirty="0" smtClean="0"/>
          </a:p>
          <a:p>
            <a:r>
              <a:rPr lang="zh-TW" altLang="en-US" dirty="0" smtClean="0"/>
              <a:t>成本</a:t>
            </a:r>
            <a:r>
              <a:rPr lang="zh-TW" altLang="en-US" dirty="0"/>
              <a:t>為</a:t>
            </a:r>
            <a:r>
              <a:rPr lang="en-US" dirty="0" smtClean="0"/>
              <a:t>10+8+15+9+9+11=62</a:t>
            </a:r>
            <a:r>
              <a:rPr lang="zh-TW" altLang="en-US" dirty="0"/>
              <a:t>，會回到</a:t>
            </a:r>
            <a:r>
              <a:rPr lang="zh-TW" altLang="en-US" dirty="0" smtClean="0"/>
              <a:t>入口。</a:t>
            </a:r>
            <a:endParaRPr lang="en-US" altLang="zh-TW" dirty="0" smtClean="0"/>
          </a:p>
        </p:txBody>
      </p:sp>
      <p:cxnSp>
        <p:nvCxnSpPr>
          <p:cNvPr id="50" name="弧形接點 49"/>
          <p:cNvCxnSpPr>
            <a:stCxn id="6" idx="4"/>
            <a:endCxn id="5" idx="6"/>
          </p:cNvCxnSpPr>
          <p:nvPr/>
        </p:nvCxnSpPr>
        <p:spPr>
          <a:xfrm rot="5400000">
            <a:off x="5372615" y="2598795"/>
            <a:ext cx="684789" cy="142876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圖案 53"/>
          <p:cNvCxnSpPr>
            <a:stCxn id="5" idx="4"/>
            <a:endCxn id="8" idx="6"/>
          </p:cNvCxnSpPr>
          <p:nvPr/>
        </p:nvCxnSpPr>
        <p:spPr>
          <a:xfrm rot="5400000">
            <a:off x="3811477" y="3558839"/>
            <a:ext cx="806669" cy="128588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1500166" y="5286388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結束的地方一定要是出口點的話，還要再走入口→</a:t>
            </a:r>
            <a:r>
              <a:rPr lang="en-US" dirty="0" err="1"/>
              <a:t>V2</a:t>
            </a:r>
            <a:r>
              <a:rPr lang="zh-TW" altLang="en-US" dirty="0"/>
              <a:t>→出口點才能出</a:t>
            </a:r>
            <a:r>
              <a:rPr lang="en-US" dirty="0"/>
              <a:t> </a:t>
            </a:r>
            <a:endParaRPr lang="zh-TW" altLang="en-US" dirty="0"/>
          </a:p>
          <a:p>
            <a:r>
              <a:rPr lang="zh-TW" altLang="en-US" dirty="0"/>
              <a:t>去，故總路徑成本為</a:t>
            </a:r>
            <a:r>
              <a:rPr lang="en-US" dirty="0"/>
              <a:t>10+8+15+9+9+11+10+8 =80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39" grpId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郵遞員問題解決範例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286117" y="4470979"/>
            <a:ext cx="285752" cy="268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643438" y="172674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714876" y="351269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86513" y="2685029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stCxn id="4" idx="4"/>
          </p:cNvCxnSpPr>
          <p:nvPr/>
        </p:nvCxnSpPr>
        <p:spPr>
          <a:xfrm rot="16200000" flipH="1">
            <a:off x="4071934" y="2726876"/>
            <a:ext cx="150019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4" idx="6"/>
            <a:endCxn id="6" idx="1"/>
          </p:cNvCxnSpPr>
          <p:nvPr/>
        </p:nvCxnSpPr>
        <p:spPr>
          <a:xfrm>
            <a:off x="4929190" y="1869620"/>
            <a:ext cx="1399170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6" idx="3"/>
            <a:endCxn id="5" idx="6"/>
          </p:cNvCxnSpPr>
          <p:nvPr/>
        </p:nvCxnSpPr>
        <p:spPr>
          <a:xfrm rot="5400000">
            <a:off x="5301176" y="2628386"/>
            <a:ext cx="726636" cy="132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4" idx="3"/>
          </p:cNvCxnSpPr>
          <p:nvPr/>
        </p:nvCxnSpPr>
        <p:spPr>
          <a:xfrm rot="5400000">
            <a:off x="2771255" y="2628387"/>
            <a:ext cx="2571768" cy="1256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8" idx="6"/>
            <a:endCxn id="5" idx="3"/>
          </p:cNvCxnSpPr>
          <p:nvPr/>
        </p:nvCxnSpPr>
        <p:spPr>
          <a:xfrm flipV="1">
            <a:off x="3571869" y="3756599"/>
            <a:ext cx="1184854" cy="84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572001" y="132770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V1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643439" y="397091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V2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715141" y="29707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入口點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357423" y="45424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出口點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500431" y="31136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143373" y="42566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857753" y="2613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572133" y="18992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643571" y="33994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000232" y="5072074"/>
            <a:ext cx="5439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若是選擇重複</a:t>
            </a:r>
            <a:r>
              <a:rPr lang="en-US" dirty="0" err="1"/>
              <a:t>V1</a:t>
            </a:r>
            <a:r>
              <a:rPr lang="zh-TW" altLang="en-US" dirty="0" smtClean="0"/>
              <a:t>←→入口</a:t>
            </a:r>
            <a:r>
              <a:rPr lang="zh-TW" altLang="en-US" dirty="0"/>
              <a:t>點與</a:t>
            </a:r>
            <a:r>
              <a:rPr lang="en-US" dirty="0" err="1" smtClean="0"/>
              <a:t>V2</a:t>
            </a:r>
            <a:r>
              <a:rPr lang="zh-TW" altLang="en-US" dirty="0" smtClean="0"/>
              <a:t>←→</a:t>
            </a:r>
            <a:r>
              <a:rPr lang="zh-TW" altLang="en-US" dirty="0"/>
              <a:t>出口點，此時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r>
              <a:rPr lang="zh-TW" altLang="en-US" dirty="0" smtClean="0"/>
              <a:t>總</a:t>
            </a:r>
            <a:r>
              <a:rPr lang="zh-TW" altLang="en-US" dirty="0"/>
              <a:t>路徑成本為</a:t>
            </a:r>
            <a:r>
              <a:rPr lang="en-US" dirty="0"/>
              <a:t>10+9+11+11+15+8+8 =72&lt;80</a:t>
            </a:r>
            <a:endParaRPr lang="zh-TW" altLang="en-US" dirty="0"/>
          </a:p>
        </p:txBody>
      </p:sp>
      <p:sp>
        <p:nvSpPr>
          <p:cNvPr id="40" name="手繪多邊形 39"/>
          <p:cNvSpPr/>
          <p:nvPr/>
        </p:nvSpPr>
        <p:spPr>
          <a:xfrm>
            <a:off x="4929190" y="1785926"/>
            <a:ext cx="1500198" cy="928694"/>
          </a:xfrm>
          <a:custGeom>
            <a:avLst/>
            <a:gdLst>
              <a:gd name="connsiteX0" fmla="*/ 0 w 1661311"/>
              <a:gd name="connsiteY0" fmla="*/ 0 h 866114"/>
              <a:gd name="connsiteX1" fmla="*/ 543208 w 1661311"/>
              <a:gd name="connsiteY1" fmla="*/ 72427 h 866114"/>
              <a:gd name="connsiteX2" fmla="*/ 1113576 w 1661311"/>
              <a:gd name="connsiteY2" fmla="*/ 316871 h 866114"/>
              <a:gd name="connsiteX3" fmla="*/ 1584357 w 1661311"/>
              <a:gd name="connsiteY3" fmla="*/ 787651 h 866114"/>
              <a:gd name="connsiteX4" fmla="*/ 1575303 w 1661311"/>
              <a:gd name="connsiteY4" fmla="*/ 787651 h 86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311" h="866114">
                <a:moveTo>
                  <a:pt x="0" y="0"/>
                </a:moveTo>
                <a:cubicBezTo>
                  <a:pt x="178806" y="9807"/>
                  <a:pt x="357612" y="19615"/>
                  <a:pt x="543208" y="72427"/>
                </a:cubicBezTo>
                <a:cubicBezTo>
                  <a:pt x="728804" y="125239"/>
                  <a:pt x="940051" y="197667"/>
                  <a:pt x="1113576" y="316871"/>
                </a:cubicBezTo>
                <a:cubicBezTo>
                  <a:pt x="1287101" y="436075"/>
                  <a:pt x="1507403" y="709188"/>
                  <a:pt x="1584357" y="787651"/>
                </a:cubicBezTo>
                <a:cubicBezTo>
                  <a:pt x="1661311" y="866114"/>
                  <a:pt x="1618307" y="826882"/>
                  <a:pt x="1575303" y="7876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3567065" y="3802455"/>
            <a:ext cx="1330860" cy="896294"/>
          </a:xfrm>
          <a:custGeom>
            <a:avLst/>
            <a:gdLst>
              <a:gd name="connsiteX0" fmla="*/ 0 w 1330860"/>
              <a:gd name="connsiteY0" fmla="*/ 896294 h 896294"/>
              <a:gd name="connsiteX1" fmla="*/ 597529 w 1330860"/>
              <a:gd name="connsiteY1" fmla="*/ 814812 h 896294"/>
              <a:gd name="connsiteX2" fmla="*/ 1041149 w 1330860"/>
              <a:gd name="connsiteY2" fmla="*/ 561315 h 896294"/>
              <a:gd name="connsiteX3" fmla="*/ 1276539 w 1330860"/>
              <a:gd name="connsiteY3" fmla="*/ 190123 h 896294"/>
              <a:gd name="connsiteX4" fmla="*/ 1330860 w 1330860"/>
              <a:gd name="connsiteY4" fmla="*/ 0 h 8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860" h="896294">
                <a:moveTo>
                  <a:pt x="0" y="896294"/>
                </a:moveTo>
                <a:cubicBezTo>
                  <a:pt x="212002" y="883468"/>
                  <a:pt x="424004" y="870642"/>
                  <a:pt x="597529" y="814812"/>
                </a:cubicBezTo>
                <a:cubicBezTo>
                  <a:pt x="771054" y="758982"/>
                  <a:pt x="927981" y="665430"/>
                  <a:pt x="1041149" y="561315"/>
                </a:cubicBezTo>
                <a:cubicBezTo>
                  <a:pt x="1154317" y="457200"/>
                  <a:pt x="1228254" y="283675"/>
                  <a:pt x="1276539" y="190123"/>
                </a:cubicBezTo>
                <a:cubicBezTo>
                  <a:pt x="1324824" y="96571"/>
                  <a:pt x="1327842" y="48285"/>
                  <a:pt x="133086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1643042" y="5857892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因為進出口限制，郵遞員問題解法未必能解決我們的研究問題。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結合郵遞員問題與歐拉迴路的</a:t>
            </a:r>
            <a:r>
              <a:rPr lang="zh-TW" altLang="en-US" dirty="0" smtClean="0"/>
              <a:t>想法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歐拉迴路，容許兩個奇數點在圖中，此時要一筆畫完成，這兩個奇數點必定是起始點和結束點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利用這個想法，結合郵遞員問題，對於進出點，我們這樣處理：</a:t>
            </a:r>
            <a:endParaRPr lang="en-US" altLang="zh-TW" dirty="0" smtClean="0"/>
          </a:p>
          <a:p>
            <a:pPr lvl="0"/>
            <a:r>
              <a:rPr lang="zh-TW" altLang="en-US" dirty="0"/>
              <a:t>如果進出點是本身是奇數點，不列入郵遞員問題的路徑討論頂點，也就是說，保持原狀，不加重複的路徑</a:t>
            </a:r>
            <a:r>
              <a:rPr lang="zh-TW" altLang="en-US" dirty="0" smtClean="0"/>
              <a:t>。</a:t>
            </a:r>
            <a:r>
              <a:rPr lang="en-US" dirty="0"/>
              <a:t> </a:t>
            </a:r>
            <a:endParaRPr lang="zh-TW" altLang="en-US" dirty="0"/>
          </a:p>
          <a:p>
            <a:r>
              <a:rPr lang="zh-TW" altLang="en-US" dirty="0"/>
              <a:t>如果進入點或出口點本身是偶數點，以郵遞員問題加入重複路徑時，這個點也要列入討論。也就是說，一定要增加路徑變成奇數點。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實際</a:t>
            </a:r>
            <a:r>
              <a:rPr lang="zh-TW" altLang="en-US" dirty="0" smtClean="0"/>
              <a:t>解決：簡化圖形</a:t>
            </a:r>
            <a:endParaRPr lang="zh-TW" altLang="en-US" dirty="0"/>
          </a:p>
        </p:txBody>
      </p:sp>
      <p:pic>
        <p:nvPicPr>
          <p:cNvPr id="4" name="內容版面配置區 3" descr="簡化迴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1438" y="1447800"/>
            <a:ext cx="5913899" cy="4267216"/>
          </a:xfrm>
        </p:spPr>
      </p:pic>
      <p:sp>
        <p:nvSpPr>
          <p:cNvPr id="5" name="文字方塊 4"/>
          <p:cNvSpPr txBox="1"/>
          <p:nvPr/>
        </p:nvSpPr>
        <p:spPr>
          <a:xfrm>
            <a:off x="2857488" y="6000768"/>
            <a:ext cx="456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待解決的共用迴路：</a:t>
            </a:r>
            <a:r>
              <a:rPr lang="en-US" altLang="zh-TW" dirty="0" smtClean="0">
                <a:sym typeface="Wingdings" pitchFamily="2" charset="2"/>
              </a:rPr>
              <a:t>(A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B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C)</a:t>
            </a:r>
            <a:r>
              <a:rPr lang="zh-TW" altLang="en-US" dirty="0" smtClean="0">
                <a:sym typeface="Wingdings" pitchFamily="2" charset="2"/>
              </a:rPr>
              <a:t>與</a:t>
            </a:r>
            <a:r>
              <a:rPr lang="en-US" altLang="zh-TW" dirty="0" smtClean="0">
                <a:sym typeface="Wingdings" pitchFamily="2" charset="2"/>
              </a:rPr>
              <a:t>(E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F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G)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解決方法一：</a:t>
            </a:r>
            <a:r>
              <a:rPr lang="zh-TW" altLang="en-US" sz="3200" b="1" dirty="0" smtClean="0"/>
              <a:t>郵遞員尋找法之</a:t>
            </a:r>
            <a:r>
              <a:rPr lang="en-US" altLang="zh-TW" sz="3200" b="1" dirty="0" smtClean="0"/>
              <a:t>ABC</a:t>
            </a:r>
            <a:r>
              <a:rPr lang="zh-TW" altLang="en-US" sz="3200" b="1" dirty="0" smtClean="0"/>
              <a:t>迴路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列出</a:t>
            </a:r>
            <a:r>
              <a:rPr lang="en-US" dirty="0" smtClean="0"/>
              <a:t>6</a:t>
            </a:r>
            <a:r>
              <a:rPr lang="zh-TW" altLang="en-US" dirty="0" smtClean="0"/>
              <a:t>點及其之間的最小路徑圖：</a:t>
            </a:r>
          </a:p>
          <a:p>
            <a:r>
              <a:rPr lang="en-US" b="1" dirty="0" err="1" smtClean="0"/>
              <a:t>V2</a:t>
            </a:r>
            <a:r>
              <a:rPr lang="en-US" dirty="0" err="1" smtClean="0"/>
              <a:t>-V3-V4-</a:t>
            </a:r>
            <a:r>
              <a:rPr lang="en-US" b="1" dirty="0" err="1" smtClean="0"/>
              <a:t>V6</a:t>
            </a:r>
            <a:r>
              <a:rPr lang="en-US" dirty="0" smtClean="0"/>
              <a:t>=0.22</a:t>
            </a:r>
            <a:endParaRPr lang="zh-TW" altLang="en-US" dirty="0" smtClean="0"/>
          </a:p>
          <a:p>
            <a:r>
              <a:rPr lang="en-US" b="1" dirty="0" err="1" smtClean="0"/>
              <a:t>V2</a:t>
            </a:r>
            <a:r>
              <a:rPr lang="en-US" dirty="0" err="1" smtClean="0"/>
              <a:t>-V3-</a:t>
            </a:r>
            <a:r>
              <a:rPr lang="en-US" b="1" dirty="0" err="1" smtClean="0"/>
              <a:t>V7</a:t>
            </a:r>
            <a:r>
              <a:rPr lang="en-US" dirty="0" smtClean="0"/>
              <a:t>=0.21</a:t>
            </a:r>
            <a:endParaRPr lang="zh-TW" altLang="en-US" dirty="0" smtClean="0"/>
          </a:p>
          <a:p>
            <a:r>
              <a:rPr lang="en-US" b="1" dirty="0" err="1" smtClean="0"/>
              <a:t>V3</a:t>
            </a:r>
            <a:r>
              <a:rPr lang="en-US" dirty="0" err="1" smtClean="0"/>
              <a:t>-V4-</a:t>
            </a:r>
            <a:r>
              <a:rPr lang="en-US" b="1" dirty="0" err="1" smtClean="0"/>
              <a:t>V6</a:t>
            </a:r>
            <a:r>
              <a:rPr lang="en-US" dirty="0" smtClean="0"/>
              <a:t>=0.17</a:t>
            </a:r>
            <a:endParaRPr lang="zh-TW" altLang="en-US" dirty="0" smtClean="0"/>
          </a:p>
          <a:p>
            <a:r>
              <a:rPr lang="en-US" b="1" dirty="0" err="1" smtClean="0"/>
              <a:t>V3</a:t>
            </a:r>
            <a:r>
              <a:rPr lang="en-US" dirty="0" err="1" smtClean="0"/>
              <a:t>-V2-</a:t>
            </a:r>
            <a:r>
              <a:rPr lang="en-US" b="1" dirty="0" err="1" smtClean="0"/>
              <a:t>V8</a:t>
            </a:r>
            <a:r>
              <a:rPr lang="en-US" dirty="0" smtClean="0"/>
              <a:t>=0.23</a:t>
            </a:r>
            <a:endParaRPr lang="zh-TW" altLang="en-US" dirty="0" smtClean="0"/>
          </a:p>
          <a:p>
            <a:r>
              <a:rPr lang="en-US" b="1" dirty="0" err="1" smtClean="0"/>
              <a:t>V4</a:t>
            </a:r>
            <a:r>
              <a:rPr lang="en-US" dirty="0" err="1" smtClean="0"/>
              <a:t>-V6-</a:t>
            </a:r>
            <a:r>
              <a:rPr lang="en-US" b="1" dirty="0" err="1" smtClean="0"/>
              <a:t>V7</a:t>
            </a:r>
            <a:r>
              <a:rPr lang="en-US" dirty="0" smtClean="0"/>
              <a:t>=0.2</a:t>
            </a:r>
            <a:endParaRPr lang="zh-TW" altLang="en-US" dirty="0" smtClean="0"/>
          </a:p>
          <a:p>
            <a:r>
              <a:rPr lang="en-US" b="1" dirty="0" err="1" smtClean="0"/>
              <a:t>V4</a:t>
            </a:r>
            <a:r>
              <a:rPr lang="en-US" dirty="0" err="1" smtClean="0"/>
              <a:t>-V3-V2-</a:t>
            </a:r>
            <a:r>
              <a:rPr lang="en-US" b="1" dirty="0" err="1" smtClean="0"/>
              <a:t>V8</a:t>
            </a:r>
            <a:r>
              <a:rPr lang="en-US" dirty="0" smtClean="0"/>
              <a:t>=0.29</a:t>
            </a:r>
            <a:endParaRPr lang="zh-TW" altLang="en-US" dirty="0"/>
          </a:p>
        </p:txBody>
      </p:sp>
      <p:pic>
        <p:nvPicPr>
          <p:cNvPr id="6" name="圖片 5" descr="ABC迴路配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071678"/>
            <a:ext cx="3801634" cy="282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解決方法一：</a:t>
            </a:r>
            <a:r>
              <a:rPr lang="zh-TW" altLang="en-US" sz="3200" b="1" dirty="0" smtClean="0"/>
              <a:t>郵遞員尋找法之</a:t>
            </a:r>
            <a:r>
              <a:rPr lang="en-US" altLang="zh-TW" sz="3200" b="1" dirty="0" smtClean="0"/>
              <a:t>ABC</a:t>
            </a:r>
            <a:r>
              <a:rPr lang="zh-TW" altLang="en-US" sz="3200" b="1" dirty="0" smtClean="0"/>
              <a:t>迴路</a:t>
            </a:r>
            <a:endParaRPr lang="zh-TW" altLang="en-US" sz="3200" dirty="0"/>
          </a:p>
        </p:txBody>
      </p:sp>
      <p:pic>
        <p:nvPicPr>
          <p:cNvPr id="4" name="內容版面配置區 3" descr="ABC迴路配對計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46772"/>
            <a:ext cx="6708800" cy="3759630"/>
          </a:xfrm>
        </p:spPr>
      </p:pic>
      <p:sp>
        <p:nvSpPr>
          <p:cNvPr id="5" name="文字方塊 4"/>
          <p:cNvSpPr txBox="1"/>
          <p:nvPr/>
        </p:nvSpPr>
        <p:spPr>
          <a:xfrm>
            <a:off x="1428728" y="5572140"/>
            <a:ext cx="7023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可看出</a:t>
            </a:r>
            <a:r>
              <a:rPr lang="en-US" b="1" dirty="0" err="1"/>
              <a:t>V2-V3</a:t>
            </a:r>
            <a:r>
              <a:rPr lang="zh-TW" altLang="en-US" b="1" dirty="0"/>
              <a:t>、</a:t>
            </a:r>
            <a:r>
              <a:rPr lang="en-US" b="1" dirty="0" err="1"/>
              <a:t>V4-V6</a:t>
            </a:r>
            <a:r>
              <a:rPr lang="zh-TW" altLang="en-US" b="1" dirty="0"/>
              <a:t>、</a:t>
            </a:r>
            <a:r>
              <a:rPr lang="en-US" b="1" dirty="0" err="1"/>
              <a:t>V7-V8</a:t>
            </a:r>
            <a:r>
              <a:rPr lang="zh-TW" altLang="en-US" dirty="0"/>
              <a:t>為最小成本，因此此三段路程需重複</a:t>
            </a:r>
          </a:p>
          <a:p>
            <a:r>
              <a:rPr lang="zh-TW" altLang="en-US" dirty="0"/>
              <a:t>解：</a:t>
            </a:r>
            <a:r>
              <a:rPr lang="en-US" b="1" dirty="0" err="1" smtClean="0"/>
              <a:t>V2</a:t>
            </a:r>
            <a:r>
              <a:rPr lang="en-US" dirty="0" err="1" smtClean="0"/>
              <a:t>-V8</a:t>
            </a:r>
            <a:r>
              <a:rPr lang="en-US" b="1" dirty="0" err="1" smtClean="0"/>
              <a:t>-</a:t>
            </a:r>
            <a:r>
              <a:rPr lang="en-US" dirty="0" err="1" smtClean="0"/>
              <a:t>V7-V3</a:t>
            </a:r>
            <a:r>
              <a:rPr lang="en-US" b="1" dirty="0" err="1" smtClean="0"/>
              <a:t>-</a:t>
            </a:r>
            <a:r>
              <a:rPr lang="en-US" dirty="0" err="1" smtClean="0"/>
              <a:t>V2</a:t>
            </a:r>
            <a:r>
              <a:rPr lang="en-US" b="1" dirty="0" err="1" smtClean="0"/>
              <a:t>-</a:t>
            </a:r>
            <a:r>
              <a:rPr lang="en-US" dirty="0" err="1" smtClean="0"/>
              <a:t>V3-V4</a:t>
            </a:r>
            <a:r>
              <a:rPr lang="en-US" b="1" dirty="0" err="1" smtClean="0"/>
              <a:t>-</a:t>
            </a:r>
            <a:r>
              <a:rPr lang="en-US" dirty="0" err="1" smtClean="0"/>
              <a:t>V6-V5-V4</a:t>
            </a:r>
            <a:r>
              <a:rPr lang="en-US" b="1" dirty="0" err="1" smtClean="0"/>
              <a:t>-</a:t>
            </a:r>
            <a:r>
              <a:rPr lang="en-US" dirty="0" err="1" smtClean="0"/>
              <a:t>V6-V7</a:t>
            </a:r>
            <a:r>
              <a:rPr lang="en-US" b="1" dirty="0" err="1" smtClean="0"/>
              <a:t>-V8</a:t>
            </a:r>
            <a:r>
              <a:rPr lang="zh-TW" altLang="en-US" b="1" dirty="0" smtClean="0"/>
              <a:t>─→</a:t>
            </a:r>
            <a:endParaRPr lang="en-US" dirty="0" smtClean="0"/>
          </a:p>
          <a:p>
            <a:r>
              <a:rPr lang="zh-TW" altLang="en-US" dirty="0" smtClean="0"/>
              <a:t>總成</a:t>
            </a:r>
            <a:r>
              <a:rPr lang="zh-TW" altLang="en-US" dirty="0"/>
              <a:t>本為原所有路徑加總</a:t>
            </a:r>
            <a:r>
              <a:rPr lang="en-US" dirty="0"/>
              <a:t>+</a:t>
            </a:r>
            <a:r>
              <a:rPr lang="zh-TW" altLang="en-US" b="1" dirty="0"/>
              <a:t>重複成本</a:t>
            </a:r>
            <a:r>
              <a:rPr lang="en-US" dirty="0"/>
              <a:t>=0.95+</a:t>
            </a:r>
            <a:r>
              <a:rPr lang="en-US" b="1" dirty="0"/>
              <a:t>0.26</a:t>
            </a:r>
            <a:r>
              <a:rPr lang="en-US" dirty="0"/>
              <a:t>=1.21&lt;1.28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解決方法一：</a:t>
            </a:r>
            <a:r>
              <a:rPr lang="zh-TW" altLang="en-US" sz="3200" b="1" dirty="0" smtClean="0"/>
              <a:t>郵遞員尋找法之</a:t>
            </a:r>
            <a:r>
              <a:rPr lang="en-US" altLang="zh-TW" sz="3200" b="1" dirty="0" err="1" smtClean="0"/>
              <a:t>EFG</a:t>
            </a:r>
            <a:r>
              <a:rPr lang="zh-TW" altLang="en-US" sz="3200" b="1" dirty="0" smtClean="0"/>
              <a:t>迴路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奇數點與進出偶數點配對最短路徑如下：</a:t>
            </a:r>
            <a:endParaRPr lang="zh-TW" altLang="en-US" sz="2800" dirty="0"/>
          </a:p>
        </p:txBody>
      </p:sp>
      <p:pic>
        <p:nvPicPr>
          <p:cNvPr id="4" name="圖片 3" descr="EFG迴路配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928802"/>
            <a:ext cx="721414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研究流程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73793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解決方法一：</a:t>
            </a:r>
            <a:r>
              <a:rPr lang="zh-TW" altLang="en-US" sz="3200" b="1" dirty="0" smtClean="0"/>
              <a:t>郵遞員尋找法之</a:t>
            </a:r>
            <a:r>
              <a:rPr lang="en-US" altLang="zh-TW" sz="3200" b="1" dirty="0" err="1" smtClean="0"/>
              <a:t>EFG</a:t>
            </a:r>
            <a:r>
              <a:rPr lang="zh-TW" altLang="en-US" sz="3200" b="1" dirty="0" smtClean="0"/>
              <a:t>迴路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EFG</a:t>
            </a:r>
            <a:r>
              <a:rPr lang="zh-TW" altLang="en-US" dirty="0" smtClean="0"/>
              <a:t>配對路徑長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EFG迴路配對計算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286544" cy="34819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14414" y="5572140"/>
            <a:ext cx="7500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V10-V12</a:t>
            </a:r>
            <a:r>
              <a:rPr lang="zh-TW" altLang="en-US" sz="1600" b="1" dirty="0"/>
              <a:t>、</a:t>
            </a:r>
            <a:r>
              <a:rPr lang="en-US" sz="1600" b="1" dirty="0" err="1"/>
              <a:t>V13-V23</a:t>
            </a:r>
            <a:r>
              <a:rPr lang="zh-TW" altLang="en-US" sz="1600" b="1" dirty="0"/>
              <a:t>、</a:t>
            </a:r>
            <a:r>
              <a:rPr lang="en-US" sz="1600" b="1" dirty="0" err="1"/>
              <a:t>V18-V21</a:t>
            </a:r>
            <a:r>
              <a:rPr lang="zh-TW" altLang="en-US" sz="1600" dirty="0"/>
              <a:t>為最小成本，因此此三段路程需重複解</a:t>
            </a:r>
            <a:r>
              <a:rPr lang="zh-TW" altLang="en-US" sz="1600" dirty="0" smtClean="0"/>
              <a:t>：</a:t>
            </a:r>
            <a:endParaRPr lang="zh-TW" altLang="en-US" sz="1600" dirty="0"/>
          </a:p>
          <a:p>
            <a:r>
              <a:rPr lang="en-US" sz="1600" b="1" dirty="0" err="1" smtClean="0"/>
              <a:t>V10</a:t>
            </a:r>
            <a:r>
              <a:rPr lang="en-US" sz="1600" dirty="0" err="1" smtClean="0"/>
              <a:t>-V16-V17-V16-V14-V15-V14-V13-V12-V18-V19-V20-V19-V21-V22-V2</a:t>
            </a:r>
            <a:r>
              <a:rPr lang="en-US" altLang="zh-TW" sz="1600" dirty="0" smtClean="0"/>
              <a:t>-</a:t>
            </a:r>
          </a:p>
          <a:p>
            <a:r>
              <a:rPr lang="en-US" sz="1600" dirty="0" err="1" smtClean="0"/>
              <a:t>V13-V23-V21-V19</a:t>
            </a:r>
            <a:r>
              <a:rPr lang="en-US" sz="1600" b="1" dirty="0" err="1" smtClean="0"/>
              <a:t>-V18</a:t>
            </a:r>
            <a:r>
              <a:rPr lang="en-US" sz="1600" dirty="0" smtClean="0"/>
              <a:t>=&gt;</a:t>
            </a:r>
          </a:p>
          <a:p>
            <a:r>
              <a:rPr lang="zh-TW" altLang="en-US" sz="1600" dirty="0" smtClean="0"/>
              <a:t>總成</a:t>
            </a:r>
            <a:r>
              <a:rPr lang="zh-TW" altLang="en-US" sz="1600" dirty="0"/>
              <a:t>本為原所有路徑加總</a:t>
            </a:r>
            <a:r>
              <a:rPr lang="en-US" sz="1600" dirty="0"/>
              <a:t>+</a:t>
            </a:r>
            <a:r>
              <a:rPr lang="zh-TW" altLang="en-US" sz="1600" b="1" dirty="0"/>
              <a:t>重複</a:t>
            </a:r>
            <a:r>
              <a:rPr lang="zh-TW" altLang="en-US" sz="1600" b="1" dirty="0" smtClean="0"/>
              <a:t>成本</a:t>
            </a:r>
            <a:r>
              <a:rPr lang="en-US" sz="1600" dirty="0" smtClean="0"/>
              <a:t>=</a:t>
            </a:r>
            <a:r>
              <a:rPr lang="en-US" sz="1600" dirty="0"/>
              <a:t>2.72+(</a:t>
            </a:r>
            <a:r>
              <a:rPr lang="en-US" sz="1600" b="1" dirty="0"/>
              <a:t>0.27+0.89)</a:t>
            </a:r>
            <a:r>
              <a:rPr lang="en-US" sz="1600" dirty="0"/>
              <a:t>=3.88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解決方法一：</a:t>
            </a:r>
            <a:r>
              <a:rPr lang="zh-TW" altLang="en-US" sz="3200" b="1" dirty="0" smtClean="0"/>
              <a:t>郵遞員尋找法之</a:t>
            </a:r>
            <a:r>
              <a:rPr lang="en-US" altLang="zh-TW" sz="3200" b="1" dirty="0" err="1" smtClean="0"/>
              <a:t>EFG</a:t>
            </a:r>
            <a:r>
              <a:rPr lang="zh-TW" altLang="en-US" sz="3200" b="1" dirty="0" smtClean="0"/>
              <a:t>迴路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因此總路徑為：</a:t>
            </a:r>
            <a:endParaRPr lang="en-US" altLang="zh-TW" dirty="0" smtClean="0"/>
          </a:p>
          <a:p>
            <a:pPr lvl="0"/>
            <a:r>
              <a:rPr lang="en-US" dirty="0" err="1" smtClean="0"/>
              <a:t>V1-V2+ABC</a:t>
            </a:r>
            <a:r>
              <a:rPr lang="zh-TW" altLang="en-US" dirty="0" smtClean="0"/>
              <a:t>迴圈</a:t>
            </a:r>
            <a:r>
              <a:rPr lang="en-US" dirty="0" smtClean="0"/>
              <a:t>+</a:t>
            </a:r>
            <a:r>
              <a:rPr lang="en-US" dirty="0" err="1" smtClean="0"/>
              <a:t>V8-V9+D</a:t>
            </a:r>
            <a:r>
              <a:rPr lang="zh-TW" altLang="en-US" dirty="0" smtClean="0"/>
              <a:t>迴圈</a:t>
            </a:r>
            <a:r>
              <a:rPr lang="en-US" dirty="0" smtClean="0"/>
              <a:t>+</a:t>
            </a:r>
            <a:r>
              <a:rPr lang="en-US" dirty="0" err="1" smtClean="0"/>
              <a:t>EFG</a:t>
            </a:r>
            <a:r>
              <a:rPr lang="zh-TW" altLang="en-US" dirty="0" smtClean="0"/>
              <a:t>迴圈</a:t>
            </a:r>
            <a:r>
              <a:rPr lang="en-US" dirty="0" smtClean="0"/>
              <a:t>  =0.35+1.21+0.1+0.45+3.88</a:t>
            </a:r>
            <a:endParaRPr lang="zh-TW" altLang="en-US" dirty="0" smtClean="0"/>
          </a:p>
          <a:p>
            <a:pPr marL="365125" indent="-3175">
              <a:buNone/>
            </a:pPr>
            <a:r>
              <a:rPr lang="en-US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5.99</a:t>
            </a:r>
            <a:r>
              <a:rPr lang="en-US" b="1" dirty="0" smtClean="0"/>
              <a:t>(Km)</a:t>
            </a:r>
            <a:r>
              <a:rPr lang="en-US" b="1" dirty="0" smtClean="0">
                <a:solidFill>
                  <a:srgbClr val="FF0000"/>
                </a:solidFill>
              </a:rPr>
              <a:t>&lt;6.16</a:t>
            </a:r>
            <a:r>
              <a:rPr lang="en-US" b="1" dirty="0" smtClean="0"/>
              <a:t>(Km</a:t>
            </a:r>
            <a:r>
              <a:rPr lang="zh-TW" altLang="en-US" b="1" dirty="0" smtClean="0"/>
              <a:t>，原路徑長</a:t>
            </a:r>
            <a:r>
              <a:rPr lang="en-US" b="1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(1)</a:t>
            </a:r>
            <a:r>
              <a:rPr lang="zh-TW" altLang="en-US" dirty="0" smtClean="0"/>
              <a:t>找出要處理的端點，與這些端點中最長的路徑。</a:t>
            </a:r>
          </a:p>
          <a:p>
            <a:pPr lvl="0"/>
            <a:r>
              <a:rPr lang="en-US" altLang="zh-TW" dirty="0" smtClean="0"/>
              <a:t>(2)</a:t>
            </a:r>
            <a:r>
              <a:rPr lang="zh-TW" altLang="en-US" dirty="0" smtClean="0"/>
              <a:t>任選路徑兩邊端點之一，找連接該點與其他待處理端點的最短路徑，重複該路徑。</a:t>
            </a:r>
          </a:p>
          <a:p>
            <a:pPr lvl="0"/>
            <a:r>
              <a:rPr lang="zh-TW" altLang="en-US" dirty="0" smtClean="0"/>
              <a:t>重複</a:t>
            </a:r>
            <a:r>
              <a:rPr lang="en-US" dirty="0" smtClean="0"/>
              <a:t>(1)</a:t>
            </a:r>
            <a:r>
              <a:rPr lang="zh-TW" altLang="en-US" dirty="0" smtClean="0"/>
              <a:t>、</a:t>
            </a:r>
            <a:r>
              <a:rPr lang="en-US" dirty="0" smtClean="0"/>
              <a:t>(2)</a:t>
            </a:r>
            <a:r>
              <a:rPr lang="zh-TW" altLang="en-US" dirty="0" smtClean="0"/>
              <a:t>，直到只剩下兩個待處理端點，找尋這兩點的最短成本路徑後連接。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ABC</a:t>
            </a:r>
            <a:r>
              <a:rPr lang="zh-TW" altLang="en-US" dirty="0" smtClean="0"/>
              <a:t>迴路處理：</a:t>
            </a:r>
            <a:endParaRPr lang="en-US" altLang="zh-TW" dirty="0" smtClean="0"/>
          </a:p>
          <a:p>
            <a:r>
              <a:rPr lang="zh-TW" altLang="en-US" dirty="0" smtClean="0"/>
              <a:t>將奇數點挑出來如圖，圖中○表示是待處理的頂點，●是已經處理好的頂點。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ABC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214686"/>
            <a:ext cx="4286280" cy="308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因為最長路徑是</a:t>
            </a:r>
            <a:r>
              <a:rPr lang="en-US" sz="2400" dirty="0" err="1" smtClean="0"/>
              <a:t>V2</a:t>
            </a:r>
            <a:r>
              <a:rPr lang="zh-TW" altLang="en-US" sz="2400" dirty="0" smtClean="0"/>
              <a:t>←→</a:t>
            </a:r>
            <a:r>
              <a:rPr lang="en-US" sz="2400" dirty="0" err="1" smtClean="0"/>
              <a:t>V8</a:t>
            </a:r>
            <a:r>
              <a:rPr lang="zh-TW" altLang="en-US" sz="2400" dirty="0" smtClean="0"/>
              <a:t>的</a:t>
            </a:r>
            <a:r>
              <a:rPr lang="en-US" sz="2400" dirty="0" smtClean="0"/>
              <a:t>0.18</a:t>
            </a:r>
            <a:r>
              <a:rPr lang="zh-TW" altLang="en-US" sz="2400" dirty="0" smtClean="0"/>
              <a:t>，任選</a:t>
            </a:r>
            <a:r>
              <a:rPr lang="en-US" sz="2400" dirty="0" err="1" smtClean="0"/>
              <a:t>V2</a:t>
            </a:r>
            <a:r>
              <a:rPr lang="zh-TW" altLang="en-US" sz="2400" dirty="0" smtClean="0"/>
              <a:t>或</a:t>
            </a:r>
            <a:r>
              <a:rPr lang="en-US" sz="2400" dirty="0" err="1" smtClean="0"/>
              <a:t>V8</a:t>
            </a:r>
            <a:r>
              <a:rPr lang="zh-TW" altLang="en-US" sz="2400" dirty="0" smtClean="0"/>
              <a:t>處理，先選</a:t>
            </a:r>
            <a:r>
              <a:rPr lang="en-US" sz="2400" dirty="0" err="1" smtClean="0"/>
              <a:t>V8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計算</a:t>
            </a:r>
            <a:r>
              <a:rPr lang="en-US" sz="2400" dirty="0" err="1" smtClean="0"/>
              <a:t>V8</a:t>
            </a:r>
            <a:r>
              <a:rPr lang="zh-TW" altLang="en-US" sz="2400" dirty="0" smtClean="0"/>
              <a:t>與所有待處理頂點連接路徑成本，發現</a:t>
            </a:r>
            <a:r>
              <a:rPr lang="en-US" sz="2400" dirty="0" err="1" smtClean="0"/>
              <a:t>V8</a:t>
            </a:r>
            <a:r>
              <a:rPr lang="zh-TW" altLang="en-US" sz="2400" dirty="0" smtClean="0"/>
              <a:t>←→</a:t>
            </a:r>
            <a:r>
              <a:rPr lang="en-US" sz="2400" dirty="0" err="1" smtClean="0"/>
              <a:t>V7</a:t>
            </a:r>
            <a:r>
              <a:rPr lang="zh-TW" altLang="en-US" sz="2400" dirty="0" smtClean="0"/>
              <a:t>的成本最低</a:t>
            </a:r>
            <a:r>
              <a:rPr lang="en-US" sz="2400" dirty="0" smtClean="0"/>
              <a:t>=0.10</a:t>
            </a:r>
            <a:r>
              <a:rPr lang="zh-TW" altLang="en-US" sz="2400" dirty="0" smtClean="0"/>
              <a:t>如下圖。粗實線部分將重複連接。</a:t>
            </a:r>
            <a:endParaRPr lang="zh-TW" altLang="en-US" sz="2400" dirty="0"/>
          </a:p>
        </p:txBody>
      </p:sp>
      <p:pic>
        <p:nvPicPr>
          <p:cNvPr id="4" name="圖片 3" descr="ABC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357562"/>
            <a:ext cx="4143404" cy="30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重複連接</a:t>
            </a:r>
            <a:r>
              <a:rPr lang="en-US" dirty="0" err="1" smtClean="0"/>
              <a:t>V7</a:t>
            </a:r>
            <a:r>
              <a:rPr lang="zh-TW" altLang="en-US" dirty="0" smtClean="0"/>
              <a:t>←→</a:t>
            </a:r>
            <a:r>
              <a:rPr lang="en-US" dirty="0" err="1" smtClean="0"/>
              <a:t>V8</a:t>
            </a:r>
            <a:r>
              <a:rPr lang="zh-TW" altLang="en-US" dirty="0" smtClean="0"/>
              <a:t>如下圖。</a:t>
            </a:r>
            <a:endParaRPr lang="zh-TW" altLang="en-US" dirty="0"/>
          </a:p>
        </p:txBody>
      </p:sp>
      <p:pic>
        <p:nvPicPr>
          <p:cNvPr id="4" name="圖片 3" descr="ABC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643182"/>
            <a:ext cx="4876623" cy="322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待處理頂點連接的最長路徑，是</a:t>
            </a:r>
            <a:r>
              <a:rPr lang="en-US" sz="2800" dirty="0" err="1" smtClean="0"/>
              <a:t>V2</a:t>
            </a:r>
            <a:r>
              <a:rPr lang="zh-TW" altLang="en-US" sz="2800" dirty="0" smtClean="0"/>
              <a:t>連接的</a:t>
            </a:r>
            <a:r>
              <a:rPr lang="en-US" sz="2800" dirty="0" smtClean="0"/>
              <a:t>0.18</a:t>
            </a:r>
            <a:r>
              <a:rPr lang="zh-TW" altLang="en-US" sz="2800" dirty="0" smtClean="0"/>
              <a:t>，所以要處理</a:t>
            </a:r>
            <a:r>
              <a:rPr lang="en-US" sz="2800" dirty="0" err="1" smtClean="0"/>
              <a:t>V2</a:t>
            </a:r>
            <a:r>
              <a:rPr lang="zh-TW" altLang="en-US" sz="2800" dirty="0" smtClean="0"/>
              <a:t>頂點。處理結果如下圖，發現路徑成本</a:t>
            </a:r>
            <a:r>
              <a:rPr lang="en-US" sz="2800" dirty="0" err="1" smtClean="0"/>
              <a:t>V2</a:t>
            </a:r>
            <a:r>
              <a:rPr lang="zh-TW" altLang="en-US" sz="2800" dirty="0" smtClean="0"/>
              <a:t>←→</a:t>
            </a:r>
            <a:r>
              <a:rPr lang="en-US" sz="2800" dirty="0" err="1" smtClean="0"/>
              <a:t>V3</a:t>
            </a:r>
            <a:r>
              <a:rPr lang="en-US" sz="2800" dirty="0" smtClean="0"/>
              <a:t>=0.05</a:t>
            </a:r>
            <a:r>
              <a:rPr lang="zh-TW" altLang="en-US" sz="2800" dirty="0" smtClean="0"/>
              <a:t>最小，粗實線部分將重複連接。</a:t>
            </a:r>
            <a:endParaRPr lang="zh-TW" altLang="en-US" sz="2800" dirty="0"/>
          </a:p>
        </p:txBody>
      </p:sp>
      <p:pic>
        <p:nvPicPr>
          <p:cNvPr id="4" name="圖片 3" descr="ABC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357562"/>
            <a:ext cx="4286280" cy="296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重複連接</a:t>
            </a:r>
            <a:r>
              <a:rPr lang="en-US" dirty="0" err="1" smtClean="0"/>
              <a:t>V2</a:t>
            </a:r>
            <a:r>
              <a:rPr lang="zh-TW" altLang="en-US" dirty="0" smtClean="0"/>
              <a:t>←→</a:t>
            </a:r>
            <a:r>
              <a:rPr lang="en-US" dirty="0" err="1" smtClean="0"/>
              <a:t>V3</a:t>
            </a:r>
            <a:r>
              <a:rPr lang="zh-TW" altLang="en-US" dirty="0" smtClean="0"/>
              <a:t>如下圖。</a:t>
            </a:r>
            <a:endParaRPr lang="zh-TW" altLang="en-US" dirty="0"/>
          </a:p>
        </p:txBody>
      </p:sp>
      <p:pic>
        <p:nvPicPr>
          <p:cNvPr id="4" name="圖片 3" descr="ABC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857496"/>
            <a:ext cx="4499755" cy="3149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因為只剩下</a:t>
            </a:r>
            <a:r>
              <a:rPr lang="en-US" dirty="0" err="1" smtClean="0"/>
              <a:t>V4</a:t>
            </a:r>
            <a:r>
              <a:rPr lang="zh-TW" altLang="en-US" dirty="0" smtClean="0"/>
              <a:t>、</a:t>
            </a:r>
            <a:r>
              <a:rPr lang="en-US" dirty="0" err="1" smtClean="0"/>
              <a:t>V6</a:t>
            </a:r>
            <a:r>
              <a:rPr lang="zh-TW" altLang="en-US" dirty="0" smtClean="0"/>
              <a:t>兩個待處理頂點，直接連接</a:t>
            </a:r>
            <a:r>
              <a:rPr lang="en-US" dirty="0" err="1" smtClean="0"/>
              <a:t>V4</a:t>
            </a:r>
            <a:r>
              <a:rPr lang="zh-TW" altLang="en-US" dirty="0" smtClean="0"/>
              <a:t>與</a:t>
            </a:r>
            <a:r>
              <a:rPr lang="en-US" dirty="0" err="1" smtClean="0"/>
              <a:t>V6</a:t>
            </a:r>
            <a:r>
              <a:rPr lang="zh-TW" altLang="en-US" dirty="0" smtClean="0"/>
              <a:t>如圖，就是最佳解。</a:t>
            </a:r>
            <a:endParaRPr lang="zh-TW" altLang="en-US" dirty="0"/>
          </a:p>
        </p:txBody>
      </p:sp>
      <p:pic>
        <p:nvPicPr>
          <p:cNvPr id="4" name="圖片 3" descr="ABC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649402"/>
            <a:ext cx="4857784" cy="337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全部處理完畢，路徑走法為</a:t>
            </a:r>
            <a:r>
              <a:rPr lang="en-US" dirty="0" err="1" smtClean="0"/>
              <a:t>V2</a:t>
            </a:r>
            <a:r>
              <a:rPr lang="zh-TW" altLang="en-US" dirty="0" smtClean="0"/>
              <a:t>→</a:t>
            </a:r>
            <a:r>
              <a:rPr lang="en-US" dirty="0" err="1" smtClean="0"/>
              <a:t>V3</a:t>
            </a:r>
            <a:r>
              <a:rPr lang="zh-TW" altLang="en-US" dirty="0" smtClean="0"/>
              <a:t>→</a:t>
            </a:r>
            <a:r>
              <a:rPr lang="en-US" dirty="0" err="1" smtClean="0"/>
              <a:t>V7</a:t>
            </a:r>
            <a:r>
              <a:rPr lang="zh-TW" altLang="en-US" dirty="0" smtClean="0"/>
              <a:t>→</a:t>
            </a:r>
            <a:r>
              <a:rPr lang="en-US" dirty="0" err="1" smtClean="0"/>
              <a:t>V8</a:t>
            </a:r>
            <a:r>
              <a:rPr lang="zh-TW" altLang="en-US" dirty="0" smtClean="0"/>
              <a:t>→</a:t>
            </a:r>
            <a:r>
              <a:rPr lang="en-US" dirty="0" err="1" smtClean="0"/>
              <a:t>V2</a:t>
            </a:r>
            <a:r>
              <a:rPr lang="zh-TW" altLang="en-US" dirty="0" smtClean="0"/>
              <a:t>→</a:t>
            </a:r>
            <a:r>
              <a:rPr lang="en-US" dirty="0" err="1" smtClean="0"/>
              <a:t>V3</a:t>
            </a:r>
            <a:r>
              <a:rPr lang="zh-TW" altLang="en-US" dirty="0" smtClean="0"/>
              <a:t>→</a:t>
            </a:r>
            <a:r>
              <a:rPr lang="en-US" dirty="0" err="1" smtClean="0"/>
              <a:t>V4</a:t>
            </a:r>
            <a:r>
              <a:rPr lang="zh-TW" altLang="en-US" dirty="0" smtClean="0"/>
              <a:t>→</a:t>
            </a:r>
            <a:r>
              <a:rPr lang="en-US" dirty="0" err="1" smtClean="0"/>
              <a:t>V5</a:t>
            </a:r>
            <a:r>
              <a:rPr lang="zh-TW" altLang="en-US" dirty="0" smtClean="0"/>
              <a:t>→</a:t>
            </a:r>
            <a:r>
              <a:rPr lang="en-US" dirty="0" err="1" smtClean="0"/>
              <a:t>V6</a:t>
            </a:r>
            <a:r>
              <a:rPr lang="zh-TW" altLang="en-US" dirty="0" smtClean="0"/>
              <a:t>→</a:t>
            </a:r>
            <a:r>
              <a:rPr lang="en-US" dirty="0" err="1" smtClean="0"/>
              <a:t>V4</a:t>
            </a:r>
            <a:r>
              <a:rPr lang="zh-TW" altLang="en-US" dirty="0" smtClean="0"/>
              <a:t>→</a:t>
            </a:r>
            <a:r>
              <a:rPr lang="en-US" dirty="0" err="1" smtClean="0"/>
              <a:t>V6</a:t>
            </a:r>
            <a:r>
              <a:rPr lang="zh-TW" altLang="en-US" dirty="0" smtClean="0"/>
              <a:t>→</a:t>
            </a:r>
            <a:r>
              <a:rPr lang="en-US" dirty="0" err="1" smtClean="0"/>
              <a:t>V7</a:t>
            </a:r>
            <a:r>
              <a:rPr lang="zh-TW" altLang="en-US" dirty="0" smtClean="0"/>
              <a:t>→</a:t>
            </a:r>
            <a:r>
              <a:rPr lang="en-US" dirty="0" err="1" smtClean="0"/>
              <a:t>V8</a:t>
            </a:r>
            <a:r>
              <a:rPr lang="zh-TW" altLang="en-US" dirty="0" smtClean="0"/>
              <a:t>。總長度為：</a:t>
            </a:r>
            <a:r>
              <a:rPr lang="en-US" dirty="0" smtClean="0"/>
              <a:t>                    0.05+0.16+0.10+0.18+0.05+0.06+0.07+0.13+0.11+0.11+0.09+0.10=1.21</a:t>
            </a:r>
            <a:r>
              <a:rPr lang="en-US" altLang="zh-TW" dirty="0" smtClean="0"/>
              <a:t>(Km)</a:t>
            </a:r>
            <a:endParaRPr lang="zh-TW" altLang="en-US" dirty="0"/>
          </a:p>
        </p:txBody>
      </p:sp>
      <p:pic>
        <p:nvPicPr>
          <p:cNvPr id="4" name="圖片 3" descr="ABC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143380"/>
            <a:ext cx="2748827" cy="215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一筆畫問題。</a:t>
            </a:r>
            <a:endParaRPr lang="en-US" altLang="zh-TW" dirty="0" smtClean="0"/>
          </a:p>
          <a:p>
            <a:r>
              <a:rPr lang="zh-TW" altLang="en-US" dirty="0" smtClean="0"/>
              <a:t>最短路徑之郵遞員問題。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400" dirty="0" err="1" smtClean="0"/>
              <a:t>EFG</a:t>
            </a:r>
            <a:r>
              <a:rPr lang="zh-TW" altLang="en-US" sz="2400" dirty="0" smtClean="0"/>
              <a:t>處理方法相同，結果如下圖。路徑走法為：</a:t>
            </a:r>
            <a:r>
              <a:rPr lang="en-US" sz="2400" dirty="0" err="1" smtClean="0"/>
              <a:t>V10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V13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V12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V10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V12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V18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V21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V22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V23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V13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V23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V21</a:t>
            </a:r>
            <a:r>
              <a:rPr lang="zh-TW" altLang="en-US" sz="2400" dirty="0" smtClean="0"/>
              <a:t>→</a:t>
            </a:r>
            <a:r>
              <a:rPr lang="en-US" sz="2400" dirty="0" err="1" smtClean="0"/>
              <a:t>V18</a:t>
            </a:r>
            <a:r>
              <a:rPr lang="zh-TW" altLang="en-US" sz="2400" dirty="0" smtClean="0"/>
              <a:t>。總長度為：</a:t>
            </a:r>
            <a:r>
              <a:rPr lang="en-US" sz="2400" dirty="0" smtClean="0"/>
              <a:t>0.41+0.36+0.30+0.30+0.40+0.29+0.05+0.25+0.30+0.30+0.09+0.29=3.34</a:t>
            </a:r>
            <a:endParaRPr lang="zh-TW" altLang="en-US" sz="2400" dirty="0"/>
          </a:p>
        </p:txBody>
      </p:sp>
      <p:pic>
        <p:nvPicPr>
          <p:cNvPr id="4" name="圖片 3" descr="DEF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571876"/>
            <a:ext cx="5224741" cy="252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解決方法二：</a:t>
            </a:r>
            <a:r>
              <a:rPr lang="zh-TW" altLang="en-US" b="1" dirty="0" smtClean="0"/>
              <a:t>剔除最長路徑法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總路徑成本為：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 smtClean="0"/>
              <a:t>0.99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單一路徑總路徑成本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dirty="0" smtClean="0"/>
              <a:t>+0.45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單一迴路</a:t>
            </a:r>
            <a:r>
              <a:rPr lang="en-US" altLang="zh-TW" dirty="0" smtClean="0"/>
              <a:t>D</a:t>
            </a:r>
            <a:r>
              <a:rPr lang="zh-TW" altLang="en-US" dirty="0" smtClean="0"/>
              <a:t>路徑成本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dirty="0" smtClean="0"/>
              <a:t>+1.21</a:t>
            </a:r>
            <a:r>
              <a:rPr lang="en-US" altLang="zh-TW" dirty="0" smtClean="0"/>
              <a:t>(ABC</a:t>
            </a:r>
            <a:r>
              <a:rPr lang="zh-TW" altLang="en-US" dirty="0" smtClean="0"/>
              <a:t>迴路成本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dirty="0" smtClean="0"/>
              <a:t>+3.34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EFG</a:t>
            </a:r>
            <a:r>
              <a:rPr lang="zh-TW" altLang="en-US" dirty="0" smtClean="0"/>
              <a:t>迴路成本</a:t>
            </a:r>
            <a:r>
              <a:rPr lang="en-US" altLang="zh-TW" dirty="0" smtClean="0"/>
              <a:t>)</a:t>
            </a:r>
            <a:r>
              <a:rPr lang="en-US" dirty="0" smtClean="0"/>
              <a:t>=5.99</a:t>
            </a:r>
            <a:r>
              <a:rPr lang="en-US" altLang="zh-TW" dirty="0" smtClean="0"/>
              <a:t>(Km)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此結果與方法一相同。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zh-TW" sz="2400" dirty="0" smtClean="0"/>
              <a:t>數學方法</a:t>
            </a:r>
            <a:r>
              <a:rPr lang="zh-TW" altLang="zh-TW" sz="2400" dirty="0"/>
              <a:t>能夠改善實際生活中所遭遇的問題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2.</a:t>
            </a:r>
            <a:r>
              <a:rPr lang="zh-TW" altLang="zh-TW" sz="2400" dirty="0"/>
              <a:t>解決方法一可以找到最佳解，但如果要討論的奇數</a:t>
            </a:r>
            <a:r>
              <a:rPr lang="zh-TW" altLang="zh-TW" sz="2400" dirty="0" smtClean="0"/>
              <a:t>點多</a:t>
            </a:r>
            <a:r>
              <a:rPr lang="zh-TW" altLang="zh-TW" sz="2400" dirty="0"/>
              <a:t>，配對的條數將會遽</a:t>
            </a:r>
            <a:r>
              <a:rPr lang="zh-TW" altLang="zh-TW" sz="2400" dirty="0" smtClean="0"/>
              <a:t>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3.</a:t>
            </a:r>
            <a:r>
              <a:rPr lang="zh-TW" altLang="zh-TW" sz="2400" dirty="0"/>
              <a:t>解決方法二是改良作法，即使要處理的點變多，也不會花</a:t>
            </a:r>
            <a:r>
              <a:rPr lang="zh-TW" altLang="zh-TW" sz="2400" dirty="0" smtClean="0"/>
              <a:t>太多</a:t>
            </a:r>
            <a:r>
              <a:rPr lang="zh-TW" altLang="zh-TW" sz="2400" dirty="0"/>
              <a:t>時間</a:t>
            </a:r>
            <a:r>
              <a:rPr lang="zh-TW" altLang="zh-TW" sz="2400" dirty="0" smtClean="0"/>
              <a:t>。</a:t>
            </a:r>
            <a:r>
              <a:rPr lang="en-US" altLang="zh-TW" sz="2400" dirty="0" smtClean="0"/>
              <a:t>(</a:t>
            </a:r>
            <a:r>
              <a:rPr lang="zh-TW" altLang="zh-TW" sz="2400" dirty="0"/>
              <a:t>受限於</a:t>
            </a:r>
            <a:r>
              <a:rPr lang="zh-TW" altLang="zh-TW" sz="2400" dirty="0" smtClean="0"/>
              <a:t>時間</a:t>
            </a:r>
            <a:r>
              <a:rPr lang="zh-TW" altLang="en-US" sz="2400" dirty="0" smtClean="0"/>
              <a:t>，</a:t>
            </a:r>
            <a:r>
              <a:rPr lang="zh-TW" altLang="zh-TW" sz="2400" dirty="0"/>
              <a:t>未來加以</a:t>
            </a:r>
            <a:r>
              <a:rPr lang="zh-TW" altLang="zh-TW" sz="2400" dirty="0" smtClean="0"/>
              <a:t>驗證</a:t>
            </a:r>
            <a:r>
              <a:rPr lang="zh-TW" altLang="en-US" sz="2400" dirty="0" smtClean="0"/>
              <a:t>。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4.</a:t>
            </a:r>
            <a:r>
              <a:rPr lang="zh-TW" altLang="zh-TW" sz="2400" dirty="0"/>
              <a:t>擴大討論垃圾車路徑範圍，能省下不少垃圾車路徑</a:t>
            </a:r>
            <a:r>
              <a:rPr lang="zh-TW" altLang="zh-TW" sz="2400" dirty="0" smtClean="0"/>
              <a:t>長度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36346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764704"/>
            <a:ext cx="7528880" cy="447558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14200" dirty="0" smtClean="0"/>
              <a:t>謝謝聆聽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708920"/>
            <a:ext cx="4248472" cy="37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63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一筆畫問題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歐拉解決</a:t>
            </a:r>
            <a:r>
              <a:rPr lang="en-US" dirty="0" smtClean="0"/>
              <a:t>(</a:t>
            </a:r>
            <a:r>
              <a:rPr lang="zh-TW" altLang="en-US" dirty="0" smtClean="0"/>
              <a:t>俄羅斯</a:t>
            </a:r>
            <a:r>
              <a:rPr lang="en-US" dirty="0" smtClean="0"/>
              <a:t>)</a:t>
            </a:r>
            <a:r>
              <a:rPr lang="zh-TW" altLang="en-US" dirty="0" smtClean="0"/>
              <a:t>柯尼斯堡七橋問題開始。</a:t>
            </a:r>
            <a:endParaRPr lang="en-US" altLang="zh-TW" dirty="0" smtClean="0"/>
          </a:p>
          <a:p>
            <a:r>
              <a:rPr lang="zh-TW" altLang="en-US" dirty="0" smtClean="0"/>
              <a:t>結論：要畫完路徑，每個點都要一進一出，所以必須為偶頂點，而且隨便選一個頂點出發，都可完成。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如果這個圖剛好有兩個奇頂點，那麼將其中一個奇頂點當成出發點，最後一定會把圖全部畫完，並停在第二個奇頂點，因此要一筆畫畫出圖且每條路不重複，只能存在</a:t>
            </a:r>
            <a:r>
              <a:rPr lang="en-US" dirty="0" smtClean="0"/>
              <a:t>0</a:t>
            </a:r>
            <a:r>
              <a:rPr lang="zh-TW" altLang="en-US" dirty="0" smtClean="0"/>
              <a:t>或</a:t>
            </a:r>
            <a:r>
              <a:rPr lang="en-US" dirty="0" smtClean="0"/>
              <a:t>2</a:t>
            </a:r>
            <a:r>
              <a:rPr lang="zh-TW" altLang="en-US" dirty="0" smtClean="0"/>
              <a:t>個奇頂點，這樣的圖形稱為歐拉迴路</a:t>
            </a:r>
            <a:r>
              <a:rPr lang="en-US" dirty="0" smtClean="0"/>
              <a:t>(</a:t>
            </a:r>
            <a:r>
              <a:rPr lang="zh-TW" altLang="en-US" dirty="0" smtClean="0"/>
              <a:t>或歐拉路徑</a:t>
            </a:r>
            <a:r>
              <a:rPr lang="en-US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最短路徑之郵遞員遍歷問題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若圖中有歐拉迴路，則任何一個歐拉迴路即為此問題的解。</a:t>
            </a:r>
            <a:endParaRPr lang="en-US" altLang="zh-TW" dirty="0" smtClean="0"/>
          </a:p>
          <a:p>
            <a:r>
              <a:rPr lang="zh-TW" altLang="en-US" dirty="0" smtClean="0"/>
              <a:t>若圖中不存在歐拉迴路，其中必存在有奇數個邊的端點，且這類的端點一定大於等於</a:t>
            </a:r>
            <a:r>
              <a:rPr lang="en-US" dirty="0" smtClean="0"/>
              <a:t>2</a:t>
            </a:r>
            <a:r>
              <a:rPr lang="zh-TW" altLang="en-US" dirty="0" smtClean="0"/>
              <a:t>個。因此有些邊需要再重覆一次，使奇數邊的端點變為偶數邊的端點。</a:t>
            </a:r>
            <a:endParaRPr lang="en-US" altLang="zh-TW" dirty="0" smtClean="0"/>
          </a:p>
          <a:p>
            <a:r>
              <a:rPr lang="zh-TW" altLang="en-US" dirty="0" smtClean="0"/>
              <a:t>解決方式：</a:t>
            </a:r>
            <a:r>
              <a:rPr lang="en-US" altLang="zh-TW" dirty="0" smtClean="0"/>
              <a:t>1.</a:t>
            </a:r>
            <a:r>
              <a:rPr lang="zh-TW" altLang="en-US" dirty="0" smtClean="0"/>
              <a:t>找出需要處理的奇數點。</a:t>
            </a:r>
            <a:r>
              <a:rPr lang="en-US" altLang="zh-TW" dirty="0" smtClean="0"/>
              <a:t>2.</a:t>
            </a:r>
            <a:r>
              <a:rPr lang="zh-TW" altLang="en-US" dirty="0" smtClean="0"/>
              <a:t>將這些點完全連接，成為偶數點。</a:t>
            </a:r>
            <a:r>
              <a:rPr lang="en-US" altLang="zh-TW" dirty="0" smtClean="0"/>
              <a:t>3.</a:t>
            </a:r>
            <a:r>
              <a:rPr lang="zh-TW" altLang="en-US" dirty="0" smtClean="0"/>
              <a:t>端點兩兩配對，找出重複但最短的路徑。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宜昌村垃圾車行經路線圖</a:t>
            </a:r>
            <a:endParaRPr lang="zh-TW" altLang="en-US" dirty="0"/>
          </a:p>
        </p:txBody>
      </p:sp>
      <p:pic>
        <p:nvPicPr>
          <p:cNvPr id="4" name="內容版面配置區 3" descr="cleanLineMap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49366"/>
            <a:ext cx="7499350" cy="4397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藍色路線簡化圖形</a:t>
            </a:r>
            <a:endParaRPr lang="zh-TW" altLang="en-US" dirty="0"/>
          </a:p>
        </p:txBody>
      </p:sp>
      <p:pic>
        <p:nvPicPr>
          <p:cNvPr id="4" name="內容版面配置區 3" descr="宜昌村垃圾車路線整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5549" y="1447800"/>
            <a:ext cx="6018451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原來路徑計算</a:t>
            </a:r>
            <a:endParaRPr lang="zh-TW" alt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3255794"/>
            <a:ext cx="7499350" cy="11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圖形分析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每一條路口都能迴轉，這是一個無向圖。</a:t>
            </a:r>
            <a:endParaRPr lang="en-US" altLang="zh-TW" dirty="0" smtClean="0"/>
          </a:p>
          <a:p>
            <a:r>
              <a:rPr lang="zh-TW" altLang="en-US" dirty="0" smtClean="0"/>
              <a:t>每一條路都要經過，所以這是一筆畫問題。</a:t>
            </a:r>
          </a:p>
          <a:p>
            <a:r>
              <a:rPr lang="zh-TW" altLang="en-US" dirty="0"/>
              <a:t>每個迴路畫完後，要考慮進入點到出口點的最短路徑，</a:t>
            </a:r>
            <a:r>
              <a:rPr lang="zh-TW" altLang="en-US" dirty="0" smtClean="0"/>
              <a:t>所以最</a:t>
            </a:r>
            <a:r>
              <a:rPr lang="zh-TW" altLang="en-US" dirty="0"/>
              <a:t>短路徑問題。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1362</Words>
  <Application>Microsoft Office PowerPoint</Application>
  <PresentationFormat>如螢幕大小 (4:3)</PresentationFormat>
  <Paragraphs>127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夏至</vt:lpstr>
      <vt:lpstr>節能減碳！替垃圾車規劃最短路徑</vt:lpstr>
      <vt:lpstr>研究流程</vt:lpstr>
      <vt:lpstr>文獻探討</vt:lpstr>
      <vt:lpstr>一筆畫問題</vt:lpstr>
      <vt:lpstr>最短路徑之郵遞員遍歷問題</vt:lpstr>
      <vt:lpstr>宜昌村垃圾車行經路線圖</vt:lpstr>
      <vt:lpstr>藍色路線簡化圖形</vt:lpstr>
      <vt:lpstr>原來路徑計算</vt:lpstr>
      <vt:lpstr>圖形分析</vt:lpstr>
      <vt:lpstr>改良條件</vt:lpstr>
      <vt:lpstr>圖形分類</vt:lpstr>
      <vt:lpstr>問題拆解</vt:lpstr>
      <vt:lpstr>郵遞員問題解決範例</vt:lpstr>
      <vt:lpstr>郵遞員問題解決範例</vt:lpstr>
      <vt:lpstr>結合郵遞員問題與歐拉迴路的想法</vt:lpstr>
      <vt:lpstr>實際解決：簡化圖形</vt:lpstr>
      <vt:lpstr>解決方法一：郵遞員尋找法之ABC迴路</vt:lpstr>
      <vt:lpstr>解決方法一：郵遞員尋找法之ABC迴路</vt:lpstr>
      <vt:lpstr>解決方法一：郵遞員尋找法之EFG迴路</vt:lpstr>
      <vt:lpstr>解決方法一：郵遞員尋找法之EFG迴路</vt:lpstr>
      <vt:lpstr>解決方法一：郵遞員尋找法之EFG迴路</vt:lpstr>
      <vt:lpstr>解決方法二：剔除最長路徑法</vt:lpstr>
      <vt:lpstr>解決方法二：剔除最長路徑法</vt:lpstr>
      <vt:lpstr>解決方法二：剔除最長路徑法</vt:lpstr>
      <vt:lpstr>解決方法二：剔除最長路徑法</vt:lpstr>
      <vt:lpstr>解決方法二：剔除最長路徑法</vt:lpstr>
      <vt:lpstr>解決方法二：剔除最長路徑法</vt:lpstr>
      <vt:lpstr>解決方法二：剔除最長路徑法</vt:lpstr>
      <vt:lpstr>解決方法二：剔除最長路徑法</vt:lpstr>
      <vt:lpstr>解決方法二：剔除最長路徑法</vt:lpstr>
      <vt:lpstr>解決方法二：剔除最長路徑法</vt:lpstr>
      <vt:lpstr>結論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ZUH</dc:creator>
  <cp:lastModifiedBy>YCJH</cp:lastModifiedBy>
  <cp:revision>18</cp:revision>
  <dcterms:created xsi:type="dcterms:W3CDTF">2019-10-24T20:01:53Z</dcterms:created>
  <dcterms:modified xsi:type="dcterms:W3CDTF">2019-11-01T03:17:32Z</dcterms:modified>
</cp:coreProperties>
</file>