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708" r:id="rId5"/>
  </p:sldMasterIdLst>
  <p:notesMasterIdLst>
    <p:notesMasterId r:id="rId32"/>
  </p:notesMasterIdLst>
  <p:handoutMasterIdLst>
    <p:handoutMasterId r:id="rId33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9" r:id="rId18"/>
    <p:sldId id="282" r:id="rId19"/>
    <p:sldId id="269" r:id="rId20"/>
    <p:sldId id="270" r:id="rId21"/>
    <p:sldId id="271" r:id="rId22"/>
    <p:sldId id="286" r:id="rId23"/>
    <p:sldId id="272" r:id="rId24"/>
    <p:sldId id="289" r:id="rId25"/>
    <p:sldId id="273" r:id="rId26"/>
    <p:sldId id="290" r:id="rId27"/>
    <p:sldId id="274" r:id="rId28"/>
    <p:sldId id="288" r:id="rId29"/>
    <p:sldId id="275" r:id="rId30"/>
    <p:sldId id="276" r:id="rId31"/>
  </p:sldIdLst>
  <p:sldSz cx="9144000" cy="6858000" type="screen4x3"/>
  <p:notesSz cx="6888163" cy="10020300"/>
  <p:embeddedFontLst>
    <p:embeddedFont>
      <p:font typeface="標楷體" panose="03000509000000000000" pitchFamily="65" charset="-120"/>
      <p:regular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4" roundtripDataSignature="AMtx7miekFJLwsL13A0e5hM7aAXSuYIY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A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工作表1!$A$18</c:f>
              <c:strCache>
                <c:ptCount val="1"/>
                <c:pt idx="0">
                  <c:v>一年級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工作表1!$B$18:$G$18</c:f>
              <c:numCache>
                <c:formatCode>General</c:formatCode>
                <c:ptCount val="6"/>
                <c:pt idx="0">
                  <c:v>8700</c:v>
                </c:pt>
                <c:pt idx="1">
                  <c:v>8000</c:v>
                </c:pt>
                <c:pt idx="2">
                  <c:v>9500</c:v>
                </c:pt>
                <c:pt idx="3">
                  <c:v>5300</c:v>
                </c:pt>
                <c:pt idx="4">
                  <c:v>8400</c:v>
                </c:pt>
                <c:pt idx="5">
                  <c:v>39900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8C-4E1E-8ACC-4ECFE98705FA}"/>
            </c:ext>
          </c:extLst>
        </c:ser>
        <c:ser>
          <c:idx val="1"/>
          <c:order val="1"/>
          <c:tx>
            <c:strRef>
              <c:f>工作表1!$A$19</c:f>
              <c:strCache>
                <c:ptCount val="1"/>
                <c:pt idx="0">
                  <c:v>二年級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工作表1!$B$19:$G$19</c:f>
              <c:numCache>
                <c:formatCode>General</c:formatCode>
                <c:ptCount val="6"/>
                <c:pt idx="0">
                  <c:v>7200</c:v>
                </c:pt>
                <c:pt idx="1">
                  <c:v>7500</c:v>
                </c:pt>
                <c:pt idx="2">
                  <c:v>8600</c:v>
                </c:pt>
                <c:pt idx="3">
                  <c:v>4600</c:v>
                </c:pt>
                <c:pt idx="4">
                  <c:v>8300</c:v>
                </c:pt>
                <c:pt idx="5">
                  <c:v>36200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8C-4E1E-8ACC-4ECFE98705FA}"/>
            </c:ext>
          </c:extLst>
        </c:ser>
        <c:ser>
          <c:idx val="2"/>
          <c:order val="2"/>
          <c:tx>
            <c:strRef>
              <c:f>工作表1!$A$20</c:f>
              <c:strCache>
                <c:ptCount val="1"/>
                <c:pt idx="0">
                  <c:v>三年級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工作表1!$B$20:$G$20</c:f>
              <c:numCache>
                <c:formatCode>General</c:formatCode>
                <c:ptCount val="6"/>
                <c:pt idx="0">
                  <c:v>6400</c:v>
                </c:pt>
                <c:pt idx="1">
                  <c:v>5800</c:v>
                </c:pt>
                <c:pt idx="2">
                  <c:v>3800</c:v>
                </c:pt>
                <c:pt idx="3">
                  <c:v>4400</c:v>
                </c:pt>
                <c:pt idx="4">
                  <c:v>8000</c:v>
                </c:pt>
                <c:pt idx="5">
                  <c:v>28400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8C-4E1E-8ACC-4ECFE98705FA}"/>
            </c:ext>
          </c:extLst>
        </c:ser>
        <c:ser>
          <c:idx val="3"/>
          <c:order val="3"/>
          <c:tx>
            <c:strRef>
              <c:f>工作表1!$A$21</c:f>
              <c:strCache>
                <c:ptCount val="1"/>
                <c:pt idx="0">
                  <c:v>四年級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工作表1!$B$21:$G$21</c:f>
              <c:numCache>
                <c:formatCode>General</c:formatCode>
                <c:ptCount val="6"/>
                <c:pt idx="0">
                  <c:v>5000</c:v>
                </c:pt>
                <c:pt idx="1">
                  <c:v>5200</c:v>
                </c:pt>
                <c:pt idx="2">
                  <c:v>7300</c:v>
                </c:pt>
                <c:pt idx="3">
                  <c:v>3900</c:v>
                </c:pt>
                <c:pt idx="4">
                  <c:v>8700</c:v>
                </c:pt>
                <c:pt idx="5">
                  <c:v>30100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8C-4E1E-8ACC-4ECFE98705FA}"/>
            </c:ext>
          </c:extLst>
        </c:ser>
        <c:ser>
          <c:idx val="4"/>
          <c:order val="4"/>
          <c:tx>
            <c:strRef>
              <c:f>工作表1!$A$22</c:f>
              <c:strCache>
                <c:ptCount val="1"/>
                <c:pt idx="0">
                  <c:v>五年級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工作表1!$B$22:$G$22</c:f>
              <c:numCache>
                <c:formatCode>General</c:formatCode>
                <c:ptCount val="6"/>
                <c:pt idx="0">
                  <c:v>1800</c:v>
                </c:pt>
                <c:pt idx="1">
                  <c:v>4100</c:v>
                </c:pt>
                <c:pt idx="2">
                  <c:v>3500</c:v>
                </c:pt>
                <c:pt idx="3">
                  <c:v>4000</c:v>
                </c:pt>
                <c:pt idx="4">
                  <c:v>3800</c:v>
                </c:pt>
                <c:pt idx="5">
                  <c:v>17200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B8C-4E1E-8ACC-4ECFE98705FA}"/>
            </c:ext>
          </c:extLst>
        </c:ser>
        <c:ser>
          <c:idx val="5"/>
          <c:order val="5"/>
          <c:tx>
            <c:strRef>
              <c:f>工作表1!$A$23</c:f>
              <c:strCache>
                <c:ptCount val="1"/>
                <c:pt idx="0">
                  <c:v>六年級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工作表1!$B$15:$G$17</c:f>
              <c:multiLvlStrCache>
                <c:ptCount val="6"/>
                <c:lvl>
                  <c:pt idx="0">
                    <c:v>星期一</c:v>
                  </c:pt>
                  <c:pt idx="1">
                    <c:v>星期二</c:v>
                  </c:pt>
                  <c:pt idx="2">
                    <c:v>星期三</c:v>
                  </c:pt>
                  <c:pt idx="3">
                    <c:v>星期四</c:v>
                  </c:pt>
                  <c:pt idx="4">
                    <c:v>星期五</c:v>
                  </c:pt>
                  <c:pt idx="5">
                    <c:v>合計</c:v>
                  </c:pt>
                </c:lvl>
                <c:lvl>
                  <c:pt idx="0">
                    <c:v>*重量單位:公克</c:v>
                  </c:pt>
                </c:lvl>
                <c:lvl>
                  <c:pt idx="0">
                    <c:v>一週各年級午餐每日剩食總量</c:v>
                  </c:pt>
                </c:lvl>
              </c:multiLvlStrCache>
            </c:multiLvlStrRef>
          </c:cat>
          <c:val>
            <c:numRef>
              <c:f>工作表1!$B$23:$G$23</c:f>
              <c:numCache>
                <c:formatCode>General</c:formatCode>
                <c:ptCount val="6"/>
                <c:pt idx="0">
                  <c:v>1600</c:v>
                </c:pt>
                <c:pt idx="1">
                  <c:v>5000</c:v>
                </c:pt>
                <c:pt idx="2">
                  <c:v>4900</c:v>
                </c:pt>
                <c:pt idx="3">
                  <c:v>2700</c:v>
                </c:pt>
                <c:pt idx="4">
                  <c:v>3100</c:v>
                </c:pt>
                <c:pt idx="5">
                  <c:v>17300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8C-4E1E-8ACC-4ECFE98705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77247232"/>
        <c:axId val="230169344"/>
      </c:barChart>
      <c:catAx>
        <c:axId val="377247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TW"/>
          </a:p>
        </c:txPr>
        <c:crossAx val="230169344"/>
        <c:crosses val="autoZero"/>
        <c:auto val="1"/>
        <c:lblAlgn val="ctr"/>
        <c:lblOffset val="100"/>
        <c:noMultiLvlLbl val="0"/>
      </c:catAx>
      <c:valAx>
        <c:axId val="230169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724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490401910336264"/>
          <c:y val="5.0265248305743811E-2"/>
          <c:w val="0.73445900525820618"/>
          <c:h val="0.1060499982760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E3967-755D-4B61-8835-E1BF14983CD0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BB225B72-D57A-4DA3-A8FA-20161D217F0B}">
      <dgm:prSet phldrT="[文字]" custT="1"/>
      <dgm:spPr/>
      <dgm:t>
        <a:bodyPr/>
        <a:lstStyle/>
        <a:p>
          <a:r>
            <a:rPr lang="zh-TW" altLang="en-US" sz="4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回收</a:t>
          </a:r>
          <a:endParaRPr lang="zh-TW" altLang="en-US" sz="4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146A4BE-F3D3-4BA4-BDEA-0AC0DBBD8CF7}" type="parTrans" cxnId="{CF541D42-2D24-4D7D-9062-284967F213A0}">
      <dgm:prSet/>
      <dgm:spPr/>
      <dgm:t>
        <a:bodyPr/>
        <a:lstStyle/>
        <a:p>
          <a:endParaRPr lang="zh-TW" altLang="en-US"/>
        </a:p>
      </dgm:t>
    </dgm:pt>
    <dgm:pt modelId="{778D9FF7-DD22-4830-B704-1350F2199F3E}" type="sibTrans" cxnId="{CF541D42-2D24-4D7D-9062-284967F213A0}">
      <dgm:prSet/>
      <dgm:spPr/>
      <dgm:t>
        <a:bodyPr/>
        <a:lstStyle/>
        <a:p>
          <a:endParaRPr lang="zh-TW" altLang="en-US"/>
        </a:p>
      </dgm:t>
    </dgm:pt>
    <dgm:pt modelId="{D5C9660E-BABD-4C68-BB87-A3074246E80D}">
      <dgm:prSet phldrT="[文字]" custT="1"/>
      <dgm:spPr/>
      <dgm:t>
        <a:bodyPr/>
        <a:lstStyle/>
        <a:p>
          <a:r>
            <a: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rPr>
            <a:t>再利用</a:t>
          </a:r>
        </a:p>
      </dgm:t>
    </dgm:pt>
    <dgm:pt modelId="{0D403905-C19F-4CA2-9EE9-0882844B1DEF}" type="parTrans" cxnId="{24014CD7-09E8-4D5D-8063-F15319E241A3}">
      <dgm:prSet/>
      <dgm:spPr/>
      <dgm:t>
        <a:bodyPr/>
        <a:lstStyle/>
        <a:p>
          <a:endParaRPr lang="zh-TW" altLang="en-US"/>
        </a:p>
      </dgm:t>
    </dgm:pt>
    <dgm:pt modelId="{9561982B-7D37-452D-9162-20BA684B912C}" type="sibTrans" cxnId="{24014CD7-09E8-4D5D-8063-F15319E241A3}">
      <dgm:prSet/>
      <dgm:spPr/>
      <dgm:t>
        <a:bodyPr/>
        <a:lstStyle/>
        <a:p>
          <a:endParaRPr lang="zh-TW" altLang="en-US"/>
        </a:p>
      </dgm:t>
    </dgm:pt>
    <dgm:pt modelId="{62155AB9-7E9F-47D0-8F1B-AADDE83D27A0}">
      <dgm:prSet phldrT="[文字]" custT="1"/>
      <dgm:spPr/>
      <dgm:t>
        <a:bodyPr/>
        <a:lstStyle/>
        <a:p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減少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F857D1-F287-4B41-B441-C79EA9C3FF63}" type="parTrans" cxnId="{A5747B83-E67F-4CFA-B5A2-5C2F895079C2}">
      <dgm:prSet/>
      <dgm:spPr/>
      <dgm:t>
        <a:bodyPr/>
        <a:lstStyle/>
        <a:p>
          <a:endParaRPr lang="zh-TW" altLang="en-US"/>
        </a:p>
      </dgm:t>
    </dgm:pt>
    <dgm:pt modelId="{EAAD7A35-3496-4205-89D9-89ADE096D37B}" type="sibTrans" cxnId="{A5747B83-E67F-4CFA-B5A2-5C2F895079C2}">
      <dgm:prSet/>
      <dgm:spPr/>
      <dgm:t>
        <a:bodyPr/>
        <a:lstStyle/>
        <a:p>
          <a:endParaRPr lang="zh-TW" altLang="en-US"/>
        </a:p>
      </dgm:t>
    </dgm:pt>
    <dgm:pt modelId="{6DC20468-AE1D-442F-A15A-1C1C309124B2}" type="pres">
      <dgm:prSet presAssocID="{F25E3967-755D-4B61-8835-E1BF14983CD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153F52D-817D-44AE-BF30-46757B597958}" type="pres">
      <dgm:prSet presAssocID="{BB225B72-D57A-4DA3-A8FA-20161D217F0B}" presName="gear1" presStyleLbl="node1" presStyleIdx="0" presStyleCnt="3" custScaleX="91743" custScaleY="74872" custLinFactNeighborX="524" custLinFactNeighborY="166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6B7F01-BCFA-4CA3-B544-C1A895ADB1C5}" type="pres">
      <dgm:prSet presAssocID="{BB225B72-D57A-4DA3-A8FA-20161D217F0B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2C1C9B1A-E9C4-4D02-BE02-FA5E1C3DCFA4}" type="pres">
      <dgm:prSet presAssocID="{BB225B72-D57A-4DA3-A8FA-20161D217F0B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4E1282E2-E59E-4924-A756-61DD316FED4B}" type="pres">
      <dgm:prSet presAssocID="{D5C9660E-BABD-4C68-BB87-A3074246E80D}" presName="gear2" presStyleLbl="node1" presStyleIdx="1" presStyleCnt="3" custScaleX="129190" custScaleY="123654" custLinFactNeighborX="-10763" custLinFactNeighborY="1143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ABDFF0-00F0-4270-BAB6-65D632543C31}" type="pres">
      <dgm:prSet presAssocID="{D5C9660E-BABD-4C68-BB87-A3074246E80D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F7348C89-47E7-4749-9EF0-40F74C42FD4A}" type="pres">
      <dgm:prSet presAssocID="{D5C9660E-BABD-4C68-BB87-A3074246E80D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B424F065-5963-4A63-9048-7360DA8977F5}" type="pres">
      <dgm:prSet presAssocID="{62155AB9-7E9F-47D0-8F1B-AADDE83D27A0}" presName="gear3" presStyleLbl="node1" presStyleIdx="2" presStyleCnt="3" custLinFactNeighborX="0" custLinFactNeighborY="-7159"/>
      <dgm:spPr/>
      <dgm:t>
        <a:bodyPr/>
        <a:lstStyle/>
        <a:p>
          <a:endParaRPr lang="zh-TW" altLang="en-US"/>
        </a:p>
      </dgm:t>
    </dgm:pt>
    <dgm:pt modelId="{1CCB3F38-C243-464B-8E5B-EC770193B942}" type="pres">
      <dgm:prSet presAssocID="{62155AB9-7E9F-47D0-8F1B-AADDE83D27A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5D6093-B6F1-4150-B09B-06BE2B8EF3B4}" type="pres">
      <dgm:prSet presAssocID="{62155AB9-7E9F-47D0-8F1B-AADDE83D27A0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E186EC64-6128-4FB7-8B1C-C25E17058ACB}" type="pres">
      <dgm:prSet presAssocID="{62155AB9-7E9F-47D0-8F1B-AADDE83D27A0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238CC617-A385-4C28-9905-0786D3DEE6D7}" type="pres">
      <dgm:prSet presAssocID="{778D9FF7-DD22-4830-B704-1350F2199F3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A4305FD3-4251-4624-ADA4-6AF17A8DD46C}" type="pres">
      <dgm:prSet presAssocID="{9561982B-7D37-452D-9162-20BA684B912C}" presName="connector2" presStyleLbl="sibTrans2D1" presStyleIdx="1" presStyleCnt="3" custLinFactNeighborX="-21328" custLinFactNeighborY="2534"/>
      <dgm:spPr/>
      <dgm:t>
        <a:bodyPr/>
        <a:lstStyle/>
        <a:p>
          <a:endParaRPr lang="zh-TW" altLang="en-US"/>
        </a:p>
      </dgm:t>
    </dgm:pt>
    <dgm:pt modelId="{E927242C-8E0E-46C6-9F99-E88DF4F3DAC4}" type="pres">
      <dgm:prSet presAssocID="{EAAD7A35-3496-4205-89D9-89ADE096D37B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98B82452-FB58-41A7-81B3-CBFA1B56BF3C}" type="presOf" srcId="{62155AB9-7E9F-47D0-8F1B-AADDE83D27A0}" destId="{E186EC64-6128-4FB7-8B1C-C25E17058ACB}" srcOrd="3" destOrd="0" presId="urn:microsoft.com/office/officeart/2005/8/layout/gear1"/>
    <dgm:cxn modelId="{D41E9319-FEA1-456E-9A11-3610B1FB0A85}" type="presOf" srcId="{BB225B72-D57A-4DA3-A8FA-20161D217F0B}" destId="{826B7F01-BCFA-4CA3-B544-C1A895ADB1C5}" srcOrd="1" destOrd="0" presId="urn:microsoft.com/office/officeart/2005/8/layout/gear1"/>
    <dgm:cxn modelId="{16C25505-7FC2-4A7D-8598-316D90DFF432}" type="presOf" srcId="{F25E3967-755D-4B61-8835-E1BF14983CD0}" destId="{6DC20468-AE1D-442F-A15A-1C1C309124B2}" srcOrd="0" destOrd="0" presId="urn:microsoft.com/office/officeart/2005/8/layout/gear1"/>
    <dgm:cxn modelId="{B2D267F8-59DD-4382-A97C-C317DEB9E0F0}" type="presOf" srcId="{778D9FF7-DD22-4830-B704-1350F2199F3E}" destId="{238CC617-A385-4C28-9905-0786D3DEE6D7}" srcOrd="0" destOrd="0" presId="urn:microsoft.com/office/officeart/2005/8/layout/gear1"/>
    <dgm:cxn modelId="{A5747B83-E67F-4CFA-B5A2-5C2F895079C2}" srcId="{F25E3967-755D-4B61-8835-E1BF14983CD0}" destId="{62155AB9-7E9F-47D0-8F1B-AADDE83D27A0}" srcOrd="2" destOrd="0" parTransId="{B2F857D1-F287-4B41-B441-C79EA9C3FF63}" sibTransId="{EAAD7A35-3496-4205-89D9-89ADE096D37B}"/>
    <dgm:cxn modelId="{DEDA2507-D56D-461D-A187-1F30A9CBCF89}" type="presOf" srcId="{62155AB9-7E9F-47D0-8F1B-AADDE83D27A0}" destId="{B424F065-5963-4A63-9048-7360DA8977F5}" srcOrd="0" destOrd="0" presId="urn:microsoft.com/office/officeart/2005/8/layout/gear1"/>
    <dgm:cxn modelId="{9CFE31B2-6CBC-4EDC-8C68-21962BB79DA6}" type="presOf" srcId="{BB225B72-D57A-4DA3-A8FA-20161D217F0B}" destId="{D153F52D-817D-44AE-BF30-46757B597958}" srcOrd="0" destOrd="0" presId="urn:microsoft.com/office/officeart/2005/8/layout/gear1"/>
    <dgm:cxn modelId="{CF541D42-2D24-4D7D-9062-284967F213A0}" srcId="{F25E3967-755D-4B61-8835-E1BF14983CD0}" destId="{BB225B72-D57A-4DA3-A8FA-20161D217F0B}" srcOrd="0" destOrd="0" parTransId="{1146A4BE-F3D3-4BA4-BDEA-0AC0DBBD8CF7}" sibTransId="{778D9FF7-DD22-4830-B704-1350F2199F3E}"/>
    <dgm:cxn modelId="{80D36E29-87B5-4BE8-BBC1-CE0EE5472E21}" type="presOf" srcId="{BB225B72-D57A-4DA3-A8FA-20161D217F0B}" destId="{2C1C9B1A-E9C4-4D02-BE02-FA5E1C3DCFA4}" srcOrd="2" destOrd="0" presId="urn:microsoft.com/office/officeart/2005/8/layout/gear1"/>
    <dgm:cxn modelId="{D6FE7084-1101-4A11-B900-4644ED760ABB}" type="presOf" srcId="{EAAD7A35-3496-4205-89D9-89ADE096D37B}" destId="{E927242C-8E0E-46C6-9F99-E88DF4F3DAC4}" srcOrd="0" destOrd="0" presId="urn:microsoft.com/office/officeart/2005/8/layout/gear1"/>
    <dgm:cxn modelId="{C8CA43E1-8BE3-4B31-9657-D5D8F2F92018}" type="presOf" srcId="{D5C9660E-BABD-4C68-BB87-A3074246E80D}" destId="{F7348C89-47E7-4749-9EF0-40F74C42FD4A}" srcOrd="2" destOrd="0" presId="urn:microsoft.com/office/officeart/2005/8/layout/gear1"/>
    <dgm:cxn modelId="{13BE238B-8547-4EEC-904E-A9AF972C1A9F}" type="presOf" srcId="{D5C9660E-BABD-4C68-BB87-A3074246E80D}" destId="{4E1282E2-E59E-4924-A756-61DD316FED4B}" srcOrd="0" destOrd="0" presId="urn:microsoft.com/office/officeart/2005/8/layout/gear1"/>
    <dgm:cxn modelId="{5CA2032A-F30A-4765-BA00-3FD0C55FD831}" type="presOf" srcId="{62155AB9-7E9F-47D0-8F1B-AADDE83D27A0}" destId="{505D6093-B6F1-4150-B09B-06BE2B8EF3B4}" srcOrd="2" destOrd="0" presId="urn:microsoft.com/office/officeart/2005/8/layout/gear1"/>
    <dgm:cxn modelId="{04530960-A504-41A0-9FEF-F39B437EB925}" type="presOf" srcId="{62155AB9-7E9F-47D0-8F1B-AADDE83D27A0}" destId="{1CCB3F38-C243-464B-8E5B-EC770193B942}" srcOrd="1" destOrd="0" presId="urn:microsoft.com/office/officeart/2005/8/layout/gear1"/>
    <dgm:cxn modelId="{24014CD7-09E8-4D5D-8063-F15319E241A3}" srcId="{F25E3967-755D-4B61-8835-E1BF14983CD0}" destId="{D5C9660E-BABD-4C68-BB87-A3074246E80D}" srcOrd="1" destOrd="0" parTransId="{0D403905-C19F-4CA2-9EE9-0882844B1DEF}" sibTransId="{9561982B-7D37-452D-9162-20BA684B912C}"/>
    <dgm:cxn modelId="{65E37DE6-E780-4323-8FF5-C4D59F8FB0B3}" type="presOf" srcId="{9561982B-7D37-452D-9162-20BA684B912C}" destId="{A4305FD3-4251-4624-ADA4-6AF17A8DD46C}" srcOrd="0" destOrd="0" presId="urn:microsoft.com/office/officeart/2005/8/layout/gear1"/>
    <dgm:cxn modelId="{FDCCD377-1059-428C-8B3A-0B6797BB7AC2}" type="presOf" srcId="{D5C9660E-BABD-4C68-BB87-A3074246E80D}" destId="{2EABDFF0-00F0-4270-BAB6-65D632543C31}" srcOrd="1" destOrd="0" presId="urn:microsoft.com/office/officeart/2005/8/layout/gear1"/>
    <dgm:cxn modelId="{BE0EE77B-6374-4C56-B4E3-5C2C26103FDF}" type="presParOf" srcId="{6DC20468-AE1D-442F-A15A-1C1C309124B2}" destId="{D153F52D-817D-44AE-BF30-46757B597958}" srcOrd="0" destOrd="0" presId="urn:microsoft.com/office/officeart/2005/8/layout/gear1"/>
    <dgm:cxn modelId="{876FB9FE-D997-4ACB-818A-462B9146E72A}" type="presParOf" srcId="{6DC20468-AE1D-442F-A15A-1C1C309124B2}" destId="{826B7F01-BCFA-4CA3-B544-C1A895ADB1C5}" srcOrd="1" destOrd="0" presId="urn:microsoft.com/office/officeart/2005/8/layout/gear1"/>
    <dgm:cxn modelId="{4499E4AA-8F62-4FEB-A210-4ADF1015C41E}" type="presParOf" srcId="{6DC20468-AE1D-442F-A15A-1C1C309124B2}" destId="{2C1C9B1A-E9C4-4D02-BE02-FA5E1C3DCFA4}" srcOrd="2" destOrd="0" presId="urn:microsoft.com/office/officeart/2005/8/layout/gear1"/>
    <dgm:cxn modelId="{181F374F-7A1D-4D8A-960E-8B2D40CDFE6D}" type="presParOf" srcId="{6DC20468-AE1D-442F-A15A-1C1C309124B2}" destId="{4E1282E2-E59E-4924-A756-61DD316FED4B}" srcOrd="3" destOrd="0" presId="urn:microsoft.com/office/officeart/2005/8/layout/gear1"/>
    <dgm:cxn modelId="{310D3024-8405-47CB-9687-B104D7F95751}" type="presParOf" srcId="{6DC20468-AE1D-442F-A15A-1C1C309124B2}" destId="{2EABDFF0-00F0-4270-BAB6-65D632543C31}" srcOrd="4" destOrd="0" presId="urn:microsoft.com/office/officeart/2005/8/layout/gear1"/>
    <dgm:cxn modelId="{142ABC26-F721-4310-B556-42E03B583EEB}" type="presParOf" srcId="{6DC20468-AE1D-442F-A15A-1C1C309124B2}" destId="{F7348C89-47E7-4749-9EF0-40F74C42FD4A}" srcOrd="5" destOrd="0" presId="urn:microsoft.com/office/officeart/2005/8/layout/gear1"/>
    <dgm:cxn modelId="{77341FC3-339F-45C2-AEB7-29538897246D}" type="presParOf" srcId="{6DC20468-AE1D-442F-A15A-1C1C309124B2}" destId="{B424F065-5963-4A63-9048-7360DA8977F5}" srcOrd="6" destOrd="0" presId="urn:microsoft.com/office/officeart/2005/8/layout/gear1"/>
    <dgm:cxn modelId="{659B4DC8-8307-4E72-B7E7-4FEB7DB0650B}" type="presParOf" srcId="{6DC20468-AE1D-442F-A15A-1C1C309124B2}" destId="{1CCB3F38-C243-464B-8E5B-EC770193B942}" srcOrd="7" destOrd="0" presId="urn:microsoft.com/office/officeart/2005/8/layout/gear1"/>
    <dgm:cxn modelId="{3704E026-B146-43F7-98EC-F720CAB217B9}" type="presParOf" srcId="{6DC20468-AE1D-442F-A15A-1C1C309124B2}" destId="{505D6093-B6F1-4150-B09B-06BE2B8EF3B4}" srcOrd="8" destOrd="0" presId="urn:microsoft.com/office/officeart/2005/8/layout/gear1"/>
    <dgm:cxn modelId="{1EA4D562-653E-4C8F-A47C-F757DAA779D8}" type="presParOf" srcId="{6DC20468-AE1D-442F-A15A-1C1C309124B2}" destId="{E186EC64-6128-4FB7-8B1C-C25E17058ACB}" srcOrd="9" destOrd="0" presId="urn:microsoft.com/office/officeart/2005/8/layout/gear1"/>
    <dgm:cxn modelId="{9C5E223E-2144-40C9-A918-CDD6BED3B3B1}" type="presParOf" srcId="{6DC20468-AE1D-442F-A15A-1C1C309124B2}" destId="{238CC617-A385-4C28-9905-0786D3DEE6D7}" srcOrd="10" destOrd="0" presId="urn:microsoft.com/office/officeart/2005/8/layout/gear1"/>
    <dgm:cxn modelId="{F92FC2D4-ED86-4EAB-9C9A-2B384AC0F48B}" type="presParOf" srcId="{6DC20468-AE1D-442F-A15A-1C1C309124B2}" destId="{A4305FD3-4251-4624-ADA4-6AF17A8DD46C}" srcOrd="11" destOrd="0" presId="urn:microsoft.com/office/officeart/2005/8/layout/gear1"/>
    <dgm:cxn modelId="{C62E241B-1EA0-474C-9E41-EA9E43EA623A}" type="presParOf" srcId="{6DC20468-AE1D-442F-A15A-1C1C309124B2}" destId="{E927242C-8E0E-46C6-9F99-E88DF4F3DAC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3F52D-817D-44AE-BF30-46757B597958}">
      <dsp:nvSpPr>
        <dsp:cNvPr id="0" name=""/>
        <dsp:cNvSpPr/>
      </dsp:nvSpPr>
      <dsp:spPr>
        <a:xfrm>
          <a:off x="3263568" y="2967712"/>
          <a:ext cx="2335621" cy="2077667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回收</a:t>
          </a:r>
          <a:endParaRPr lang="zh-TW" altLang="en-US" sz="4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13853" y="3454396"/>
        <a:ext cx="1435051" cy="1067963"/>
      </dsp:txXfrm>
    </dsp:sp>
    <dsp:sp modelId="{4E1282E2-E59E-4924-A756-61DD316FED4B}">
      <dsp:nvSpPr>
        <dsp:cNvPr id="0" name=""/>
        <dsp:cNvSpPr/>
      </dsp:nvSpPr>
      <dsp:spPr>
        <a:xfrm>
          <a:off x="1018838" y="1714785"/>
          <a:ext cx="2607250" cy="2495525"/>
        </a:xfrm>
        <a:prstGeom prst="gear6">
          <a:avLst/>
        </a:prstGeom>
        <a:solidFill>
          <a:schemeClr val="accent5">
            <a:hueOff val="3517239"/>
            <a:satOff val="-28349"/>
            <a:lumOff val="8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標楷體" panose="03000509000000000000" pitchFamily="65" charset="-120"/>
              <a:ea typeface="標楷體" panose="03000509000000000000" pitchFamily="65" charset="-120"/>
            </a:rPr>
            <a:t>再利用</a:t>
          </a:r>
        </a:p>
      </dsp:txBody>
      <dsp:txXfrm>
        <a:off x="1663334" y="2346838"/>
        <a:ext cx="1318258" cy="1231419"/>
      </dsp:txXfrm>
    </dsp:sp>
    <dsp:sp modelId="{B424F065-5963-4A63-9048-7360DA8977F5}">
      <dsp:nvSpPr>
        <dsp:cNvPr id="0" name=""/>
        <dsp:cNvSpPr/>
      </dsp:nvSpPr>
      <dsp:spPr>
        <a:xfrm rot="20700000">
          <a:off x="2660972" y="222202"/>
          <a:ext cx="1977377" cy="1977377"/>
        </a:xfrm>
        <a:prstGeom prst="gear6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減少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20700000">
        <a:off x="3094669" y="655899"/>
        <a:ext cx="1109983" cy="1109983"/>
      </dsp:txXfrm>
    </dsp:sp>
    <dsp:sp modelId="{238CC617-A385-4C28-9905-0786D3DEE6D7}">
      <dsp:nvSpPr>
        <dsp:cNvPr id="0" name=""/>
        <dsp:cNvSpPr/>
      </dsp:nvSpPr>
      <dsp:spPr>
        <a:xfrm>
          <a:off x="2941203" y="1954420"/>
          <a:ext cx="3551947" cy="3551947"/>
        </a:xfrm>
        <a:prstGeom prst="circularArrow">
          <a:avLst>
            <a:gd name="adj1" fmla="val 4687"/>
            <a:gd name="adj2" fmla="val 299029"/>
            <a:gd name="adj3" fmla="val 2533323"/>
            <a:gd name="adj4" fmla="val 15824798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05FD3-4251-4624-ADA4-6AF17A8DD46C}">
      <dsp:nvSpPr>
        <dsp:cNvPr id="0" name=""/>
        <dsp:cNvSpPr/>
      </dsp:nvSpPr>
      <dsp:spPr>
        <a:xfrm>
          <a:off x="622776" y="1337858"/>
          <a:ext cx="2580711" cy="258071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3517239"/>
            <a:satOff val="-28349"/>
            <a:lumOff val="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7242C-8E0E-46C6-9F99-E88DF4F3DAC4}">
      <dsp:nvSpPr>
        <dsp:cNvPr id="0" name=""/>
        <dsp:cNvSpPr/>
      </dsp:nvSpPr>
      <dsp:spPr>
        <a:xfrm>
          <a:off x="2203585" y="-106435"/>
          <a:ext cx="2782527" cy="27825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6383E-C440-44E0-83E9-F942EF300EAA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6E006-BD30-4886-8405-46BE441576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850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8250" y="751500"/>
            <a:ext cx="4592325" cy="37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1480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72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405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8800" y="4759625"/>
            <a:ext cx="5510500" cy="450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9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23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25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2514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775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443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125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591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4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solidFill>
            <a:srgbClr val="FFFFFF">
              <a:alpha val="61960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72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862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84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739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81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25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559493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74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1954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393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02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25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39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solidFill>
            <a:srgbClr val="FFFFFF">
              <a:alpha val="61960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513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27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623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261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337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25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204714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892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515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02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263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522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solidFill>
            <a:srgbClr val="FFFFFF">
              <a:alpha val="61960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89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223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428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825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54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" name="Google Shape;33;p25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6436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106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90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57200" y="2212848"/>
            <a:ext cx="4041648" cy="391363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72584" y="2212848"/>
            <a:ext cx="4041648" cy="391318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791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535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222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solidFill>
            <a:srgbClr val="FFFFFF">
              <a:alpha val="61960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268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467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23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5907087" y="2438400"/>
            <a:ext cx="3008313" cy="36877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1508126" y="1143000"/>
            <a:ext cx="6054724" cy="4541044"/>
          </a:xfrm>
          <a:prstGeom prst="rect">
            <a:avLst/>
          </a:prstGeom>
          <a:solidFill>
            <a:srgbClr val="FFFFFF">
              <a:alpha val="61960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None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1679576" y="5810250"/>
            <a:ext cx="5711824" cy="5334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" name="Google Shape;11;p22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1" name="Google Shape;11;p22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015142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1" name="Google Shape;11;p22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492582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1" name="Google Shape;11;p22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319471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zh-TW"/>
              <a:pPr/>
              <a:t>‹#›</a:t>
            </a:fld>
            <a:endParaRPr/>
          </a:p>
        </p:txBody>
      </p:sp>
      <p:sp>
        <p:nvSpPr>
          <p:cNvPr id="11" name="Google Shape;11;p22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12;p22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70302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about:blan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3608">
            <a:off x="4040424" y="593095"/>
            <a:ext cx="4764021" cy="35730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685800" y="2276872"/>
            <a:ext cx="7772400" cy="195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Times New Roman"/>
              <a:buNone/>
            </a:pPr>
            <a:r>
              <a:rPr 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  <a:sym typeface="Times New Roman"/>
              </a:rPr>
              <a:t>舌尖上的浪費</a:t>
            </a:r>
            <a:endParaRPr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403648" y="4581128"/>
            <a:ext cx="6400800" cy="12192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6617"/>
              </a:buClr>
              <a:buSzPts val="4800"/>
              <a:buNone/>
            </a:pPr>
            <a:r>
              <a:rPr lang="zh-TW" sz="4800" dirty="0">
                <a:solidFill>
                  <a:srgbClr val="4A6617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食破天驚隊</a:t>
            </a:r>
            <a:endParaRPr sz="4800" dirty="0">
              <a:solidFill>
                <a:srgbClr val="4A6617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ctr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zh-TW" sz="2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堵惟芯。王韻棠。吳心恬。簡秀庭。</a:t>
            </a:r>
            <a:endParaRPr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r>
              <a:rPr lang="zh-TW" sz="4800" b="1" dirty="0"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一、文獻探討</a:t>
            </a:r>
            <a:endParaRPr sz="4800" dirty="0"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486322" y="1928980"/>
            <a:ext cx="8229600" cy="3993307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Char char="•"/>
            </a:pPr>
            <a:r>
              <a:rPr lang="zh-TW" sz="8000" u="sng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剩食</a:t>
            </a:r>
            <a:r>
              <a:rPr lang="zh-TW" sz="4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就是指「</a:t>
            </a:r>
            <a:r>
              <a:rPr lang="zh-TW" sz="4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那些並未腐壞，食用對身體並無傷害的，卻被丟棄的食物</a:t>
            </a:r>
            <a:r>
              <a:rPr lang="zh-TW" sz="44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」。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4">
            <a:alphaModFix/>
          </a:blip>
          <a:srcRect b="13597"/>
          <a:stretch/>
        </p:blipFill>
        <p:spPr>
          <a:xfrm rot="-682938">
            <a:off x="677926" y="4422599"/>
            <a:ext cx="2598242" cy="220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574713" y="3181716"/>
            <a:ext cx="3141209" cy="30693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0FB2A36-C72D-4473-966A-F56D8790FCE9}"/>
              </a:ext>
            </a:extLst>
          </p:cNvPr>
          <p:cNvSpPr txBox="1"/>
          <p:nvPr/>
        </p:nvSpPr>
        <p:spPr>
          <a:xfrm>
            <a:off x="3467772" y="5117181"/>
            <a:ext cx="379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為什麼會有剩食</a:t>
            </a:r>
            <a:r>
              <a:rPr lang="en-US" altLang="zh-TW" sz="36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>
            <a:spLocks noGrp="1"/>
          </p:cNvSpPr>
          <p:nvPr>
            <p:ph type="body" idx="1"/>
          </p:nvPr>
        </p:nvSpPr>
        <p:spPr>
          <a:xfrm>
            <a:off x="513806" y="2072641"/>
            <a:ext cx="8229600" cy="4525963"/>
          </a:xfrm>
          <a:prstGeom prst="rect">
            <a:avLst/>
          </a:prstGeom>
          <a:solidFill>
            <a:srgbClr val="FFFFFF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spcBef>
                <a:spcPts val="0"/>
              </a:spcBef>
              <a:buClr>
                <a:srgbClr val="0000FF"/>
              </a:buClr>
              <a:buSzPts val="3600"/>
            </a:pP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聯合國糧農組織估計，</a:t>
            </a:r>
            <a:r>
              <a:rPr lang="en-US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2016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年全球有</a:t>
            </a:r>
            <a:r>
              <a:rPr lang="en-US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8.15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億人口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活在飢餓當中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，而</a:t>
            </a:r>
            <a:r>
              <a:rPr lang="en-US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2018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年全球飢餓人口已超過</a:t>
            </a:r>
            <a:r>
              <a:rPr lang="en-US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8.2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億人。</a:t>
            </a:r>
            <a:endParaRPr lang="en-US" altLang="zh-TW" sz="3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0"/>
              </a:spcBef>
              <a:buClr>
                <a:srgbClr val="0000FF"/>
              </a:buClr>
              <a:buSzPts val="3600"/>
              <a:buNone/>
            </a:pPr>
            <a:endParaRPr lang="en-US" altLang="zh-TW" sz="36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571500" indent="-571500">
              <a:spcBef>
                <a:spcPts val="0"/>
              </a:spcBef>
              <a:buClr>
                <a:srgbClr val="0000FF"/>
              </a:buClr>
              <a:buSzPts val="3600"/>
            </a:pP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但是，全世界每年卻有約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13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億噸食物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在整個食品供應鏈中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sym typeface="BiauKai"/>
              </a:rPr>
              <a:t>被丟棄或浪費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，</a:t>
            </a:r>
            <a:r>
              <a:rPr lang="zh-TW" alt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這些浪費的量已足夠解決</a:t>
            </a:r>
            <a:r>
              <a:rPr lang="en-US" altLang="zh-TW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30</a:t>
            </a:r>
            <a:r>
              <a:rPr lang="zh-TW" alt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億人的飢餓問題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endParaRPr lang="zh-TW" altLang="en-US" sz="3600" dirty="0">
              <a:solidFill>
                <a:srgbClr val="0000FF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" name="爆炸 1 1"/>
          <p:cNvSpPr/>
          <p:nvPr/>
        </p:nvSpPr>
        <p:spPr>
          <a:xfrm>
            <a:off x="78377" y="-95795"/>
            <a:ext cx="4014652" cy="2325189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世界</a:t>
            </a:r>
            <a:endParaRPr lang="en-US" altLang="zh-TW" sz="40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剩食狀況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>
            <a:spLocks noGrp="1"/>
          </p:cNvSpPr>
          <p:nvPr>
            <p:ph type="body" idx="1"/>
          </p:nvPr>
        </p:nvSpPr>
        <p:spPr>
          <a:xfrm>
            <a:off x="492034" y="2732315"/>
            <a:ext cx="8229600" cy="327660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>
              <a:spcBef>
                <a:spcPts val="0"/>
              </a:spcBef>
              <a:buClr>
                <a:srgbClr val="0000FF"/>
              </a:buClr>
              <a:buSzPts val="4000"/>
            </a:pPr>
            <a:r>
              <a:rPr lang="zh-TW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台灣年度的</a:t>
            </a:r>
            <a:r>
              <a:rPr lang="zh-TW" sz="40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總廚餘量為180噸</a:t>
            </a:r>
            <a:r>
              <a:rPr lang="zh-TW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，足夠製作</a:t>
            </a:r>
            <a:r>
              <a:rPr 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80億個便當</a:t>
            </a:r>
            <a:r>
              <a:rPr lang="zh-TW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，可以支撐46萬</a:t>
            </a:r>
            <a:r>
              <a:rPr lang="zh-TW" altLang="en-US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個</a:t>
            </a:r>
            <a:r>
              <a:rPr lang="zh-TW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中低收入戶學童20年的營養午餐費。</a:t>
            </a:r>
            <a:endParaRPr lang="en-US" altLang="zh-TW" sz="4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342900">
              <a:spcBef>
                <a:spcPts val="0"/>
              </a:spcBef>
              <a:buClr>
                <a:srgbClr val="0000FF"/>
              </a:buClr>
              <a:buSzPts val="4000"/>
            </a:pPr>
            <a:r>
              <a:rPr lang="zh-TW" altLang="en-US" sz="4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這樣的食物分配不均議題不只在台灣出現，也普遍出現在許多先進國家中。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Char char="•"/>
            </a:pPr>
            <a:endParaRPr sz="40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sp>
        <p:nvSpPr>
          <p:cNvPr id="4" name="爆炸 1 3"/>
          <p:cNvSpPr/>
          <p:nvPr/>
        </p:nvSpPr>
        <p:spPr>
          <a:xfrm>
            <a:off x="78377" y="60960"/>
            <a:ext cx="4014652" cy="2325189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台灣</a:t>
            </a:r>
            <a:endParaRPr lang="en-US" altLang="zh-TW" sz="40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剩食狀況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endParaRPr sz="4800" dirty="0"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3" name="雲朵形 2"/>
          <p:cNvSpPr/>
          <p:nvPr/>
        </p:nvSpPr>
        <p:spPr>
          <a:xfrm>
            <a:off x="1417655" y="243840"/>
            <a:ext cx="6308691" cy="1219200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該如何</a:t>
            </a:r>
            <a:r>
              <a:rPr lang="zh-TW" altLang="zh-TW" sz="3600" b="1" dirty="0">
                <a:latin typeface="標楷體" pitchFamily="65" charset="-120"/>
                <a:ea typeface="標楷體" pitchFamily="65" charset="-120"/>
              </a:rPr>
              <a:t>搶救剩食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呢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0CF989EC-E884-4A0B-8D28-4821B1228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633752"/>
              </p:ext>
            </p:extLst>
          </p:nvPr>
        </p:nvGraphicFramePr>
        <p:xfrm>
          <a:off x="1225062" y="1463040"/>
          <a:ext cx="6693877" cy="5045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36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9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endParaRPr sz="4800" dirty="0"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body" idx="1"/>
          </p:nvPr>
        </p:nvSpPr>
        <p:spPr>
          <a:xfrm>
            <a:off x="457200" y="885097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317500"/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那麼，在我們學校，</a:t>
            </a:r>
            <a:endParaRPr lang="en-US" altLang="zh-TW" sz="4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每天中午有多少剩食</a:t>
            </a:r>
            <a:r>
              <a:rPr lang="en-US" altLang="zh-TW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剩食是如何處理</a:t>
            </a:r>
            <a:r>
              <a:rPr lang="en-US" altLang="zh-TW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?</a:t>
            </a:r>
          </a:p>
          <a:p>
            <a:pPr marL="0" indent="0" algn="ctr">
              <a:spcBef>
                <a:spcPts val="0"/>
              </a:spcBef>
              <a:buClr>
                <a:srgbClr val="0000FF"/>
              </a:buClr>
              <a:buSzPts val="3600"/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如何才能在校園中減少剩食</a:t>
            </a:r>
            <a:r>
              <a:rPr lang="en-US" altLang="zh-TW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?</a:t>
            </a:r>
          </a:p>
          <a:p>
            <a:pPr marL="0" indent="0" algn="ctr">
              <a:spcBef>
                <a:spcPts val="1200"/>
              </a:spcBef>
              <a:buClr>
                <a:srgbClr val="0000FF"/>
              </a:buClr>
              <a:buSzPts val="3600"/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因此，我們進行了</a:t>
            </a:r>
            <a:endParaRPr lang="en-US" altLang="zh-TW" sz="4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None/>
            </a:pPr>
            <a:endParaRPr lang="en-US" altLang="zh-TW" sz="4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  <p:sp>
        <p:nvSpPr>
          <p:cNvPr id="4" name="爆炸 1 3">
            <a:extLst>
              <a:ext uri="{FF2B5EF4-FFF2-40B4-BE49-F238E27FC236}">
                <a16:creationId xmlns:a16="http://schemas.microsoft.com/office/drawing/2014/main" xmlns="" id="{8241AFB7-1A33-4D4A-95CA-E112E66296FD}"/>
              </a:ext>
            </a:extLst>
          </p:cNvPr>
          <p:cNvSpPr/>
          <p:nvPr/>
        </p:nvSpPr>
        <p:spPr>
          <a:xfrm>
            <a:off x="1008185" y="4413235"/>
            <a:ext cx="7127629" cy="2175134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慈小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剩食狀況大調查</a:t>
            </a:r>
          </a:p>
        </p:txBody>
      </p:sp>
    </p:spTree>
    <p:extLst>
      <p:ext uri="{BB962C8B-B14F-4D97-AF65-F5344CB8AC3E}">
        <p14:creationId xmlns:p14="http://schemas.microsoft.com/office/powerpoint/2010/main" val="6982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34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r>
              <a:rPr lang="zh-TW" altLang="en-US" sz="4800" b="1" dirty="0"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二</a:t>
            </a:r>
            <a:r>
              <a:rPr lang="zh-TW" sz="4800" b="1" dirty="0"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、剩食追追追</a:t>
            </a:r>
            <a:endParaRPr sz="4800" dirty="0"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  <p:sp>
        <p:nvSpPr>
          <p:cNvPr id="222" name="Google Shape;22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(一)慈小午餐一周的剩食大調查</a:t>
            </a:r>
            <a:endParaRPr sz="32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  <p:graphicFrame>
        <p:nvGraphicFramePr>
          <p:cNvPr id="223" name="Google Shape;223;p14"/>
          <p:cNvGraphicFramePr/>
          <p:nvPr/>
        </p:nvGraphicFramePr>
        <p:xfrm>
          <a:off x="2555776" y="2276872"/>
          <a:ext cx="56886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4" name="Google Shape;224;p14"/>
          <p:cNvSpPr/>
          <p:nvPr/>
        </p:nvSpPr>
        <p:spPr>
          <a:xfrm>
            <a:off x="755576" y="5301208"/>
            <a:ext cx="7632848" cy="1200329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在我們學校每天平均產生的剩食量為33.82公斤，每人每天午餐產生75公克的剩食量。葉菜類會剩比較多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，而</a:t>
            </a:r>
            <a:r>
              <a:rPr lang="zh-TW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剩食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量</a:t>
            </a:r>
            <a:r>
              <a:rPr 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低年級比高年級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多。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25" name="Google Shape;225;p14" descr="C:\Users\lib\Desktop\小論文\剩食\m_2019100209562005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5495" y="2780928"/>
            <a:ext cx="2808312" cy="194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body" idx="1"/>
          </p:nvPr>
        </p:nvSpPr>
        <p:spPr>
          <a:xfrm>
            <a:off x="377686" y="1500809"/>
            <a:ext cx="8537713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(二)探究午餐剩食</a:t>
            </a:r>
            <a:endParaRPr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訪問慈小的妙膳廳負責的叔叔，了解到每天中午全校剩下來的食物會有三種處理方式</a:t>
            </a:r>
            <a:r>
              <a:rPr lang="en-US" alt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—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Char char="•"/>
            </a:pPr>
            <a:endParaRPr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1.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回收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--</a:t>
            </a: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不適合再調理食用的菜色集中於廚餘桶</a:t>
            </a:r>
            <a:endPara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     </a:t>
            </a: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回收。會連絡專門收廚餘的廠商來回收廚餘。</a:t>
            </a:r>
            <a:endParaRPr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送人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--</a:t>
            </a: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送給居住在附近的低收入戶的貧困家庭。</a:t>
            </a:r>
            <a:endParaRPr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3.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再利用</a:t>
            </a:r>
            <a:r>
              <a:rPr lang="en-US" altLang="zh-TW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--</a:t>
            </a: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做成加菜的惜福晚餐，讓慈中哥哥姐姐</a:t>
            </a: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 </a:t>
            </a:r>
            <a:endParaRPr lang="en-US" altLang="zh-TW" sz="2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zh-TW" altLang="en-US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     </a:t>
            </a:r>
            <a:r>
              <a:rPr lang="zh-TW" sz="2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能有多一點選擇，食物不會被浪費。</a:t>
            </a:r>
            <a:endParaRPr dirty="0">
              <a:latin typeface="標楷體" pitchFamily="65" charset="-120"/>
              <a:ea typeface="標楷體" pitchFamily="65" charset="-120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32" name="Google Shape;232;p15" descr="https://student.hlc.edu.tw/action/album/3735/m_2019100209585663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096" y="74238"/>
            <a:ext cx="337653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body" idx="1"/>
          </p:nvPr>
        </p:nvSpPr>
        <p:spPr>
          <a:xfrm>
            <a:off x="467139" y="998673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zh-TW" sz="3200" b="1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(三)午餐怎麼來?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短短四十分鐘吃的午餐，原來是要花這麼多人辛苦工作的才能做好的。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4A6617"/>
              </a:buClr>
              <a:buSzPts val="2400"/>
              <a:buChar char="•"/>
            </a:pPr>
            <a:r>
              <a:rPr 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我發現他們的廚餘桶容量為150公升，快要跟我們一樣高了! 全校師生</a:t>
            </a:r>
            <a: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(2000</a:t>
            </a:r>
            <a:r>
              <a:rPr lang="zh-TW" altLang="en-US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人</a:t>
            </a:r>
            <a:r>
              <a:rPr lang="en-US" alt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)</a:t>
            </a:r>
            <a:r>
              <a:rPr 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一頓午餐下來，我們可能就製造了1/3的量，而</a:t>
            </a:r>
            <a:r>
              <a:rPr 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1天加起來的量，常常都是超過150公升的廚餘桶</a:t>
            </a:r>
            <a:r>
              <a:rPr lang="zh-TW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了，真是驚人! </a:t>
            </a:r>
            <a:endParaRPr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39" name="Google Shape;239;p16" descr="https://student.hlc.edu.tw/action/album/3735/m_201910021001588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1068" y="3588026"/>
            <a:ext cx="4994514" cy="326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6" descr="https://student.hlc.edu.tw/action/album/3735/m_2019100210020661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91" y="4562061"/>
            <a:ext cx="2693505" cy="2064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"/>
          <p:cNvSpPr txBox="1">
            <a:spLocks noGrp="1"/>
          </p:cNvSpPr>
          <p:nvPr>
            <p:ph type="body" idx="1"/>
          </p:nvPr>
        </p:nvSpPr>
        <p:spPr>
          <a:xfrm>
            <a:off x="519093" y="593428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480"/>
              </a:spcBef>
              <a:buSzPts val="2400"/>
              <a:buNone/>
            </a:pP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我問叔叔說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「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你們每天辛苦煮飯，但看到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我們剩了很多的食物你們會不會難過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」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spcBef>
                <a:spcPts val="480"/>
              </a:spcBef>
              <a:buSzPts val="2400"/>
              <a:buNone/>
            </a:pP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「當然會啊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spcBef>
                <a:spcPts val="480"/>
              </a:spcBef>
              <a:buSzPts val="2400"/>
              <a:buNone/>
            </a:pP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我覺得我們應該要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同學們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要將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食物都吃光</a:t>
            </a:r>
            <a:r>
              <a:rPr lang="en-US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zh-TW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https://student.hlc.edu.tw/action/album/3735/m_201910021002099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56" y="4094922"/>
            <a:ext cx="4247295" cy="2673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399905" y="4739306"/>
            <a:ext cx="36728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FF"/>
              </a:buClr>
              <a:buSzPts val="3600"/>
            </a:pP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(</a:t>
            </a: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所以我們開始了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..</a:t>
            </a:r>
          </a:p>
          <a:p>
            <a:pPr lvl="0" algn="ctr">
              <a:buClr>
                <a:srgbClr val="0000FF"/>
              </a:buClr>
              <a:buSzPts val="3600"/>
            </a:pPr>
            <a:r>
              <a:rPr lang="zh-TW" altLang="en-US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搶救剩食大作戰</a:t>
            </a:r>
            <a:r>
              <a:rPr lang="en-US" altLang="zh-TW" sz="3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9385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三</a:t>
            </a:r>
            <a:r>
              <a:rPr lang="zh-TW" sz="4800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、搶救剩食大作戰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46" name="Google Shape;246;p17"/>
          <p:cNvSpPr txBox="1">
            <a:spLocks noGrp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zh-TW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（一）、設計創意海報</a:t>
            </a:r>
            <a:endParaRPr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47" name="Google Shape;247;p17"/>
          <p:cNvPicPr preferRelativeResize="0"/>
          <p:nvPr/>
        </p:nvPicPr>
        <p:blipFill rotWithShape="1">
          <a:blip r:embed="rId4">
            <a:alphaModFix/>
          </a:blip>
          <a:srcRect l="3148" r="1888"/>
          <a:stretch/>
        </p:blipFill>
        <p:spPr>
          <a:xfrm>
            <a:off x="4914697" y="3180695"/>
            <a:ext cx="3419062" cy="267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 rotWithShape="1">
          <a:blip r:embed="rId5">
            <a:alphaModFix/>
          </a:blip>
          <a:srcRect l="4832" r="5168" b="4410"/>
          <a:stretch/>
        </p:blipFill>
        <p:spPr>
          <a:xfrm>
            <a:off x="4914697" y="3180695"/>
            <a:ext cx="3419062" cy="277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0241" y="3180695"/>
            <a:ext cx="3419062" cy="26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332886" y="243840"/>
            <a:ext cx="8229600" cy="1600200"/>
          </a:xfrm>
          <a:prstGeom prst="rect">
            <a:avLst/>
          </a:prstGeom>
          <a:solidFill>
            <a:schemeClr val="lt1">
              <a:alpha val="6196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Palatino Linotype"/>
              <a:buNone/>
            </a:pPr>
            <a:r>
              <a:rPr lang="zh-TW" sz="4400" dirty="0">
                <a:latin typeface="標楷體" pitchFamily="65" charset="-120"/>
                <a:ea typeface="標楷體" pitchFamily="65" charset="-120"/>
              </a:rPr>
              <a:t>聽說……非洲地區</a:t>
            </a:r>
            <a:r>
              <a:rPr lang="zh-TW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每三秒鐘</a:t>
            </a:r>
            <a:r>
              <a:rPr lang="zh-TW" sz="44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zh-TW" sz="4400" dirty="0">
                <a:latin typeface="標楷體" pitchFamily="65" charset="-120"/>
                <a:ea typeface="標楷體" pitchFamily="65" charset="-120"/>
              </a:rPr>
            </a:br>
            <a:r>
              <a:rPr lang="zh-TW" sz="4400" dirty="0">
                <a:latin typeface="標楷體" pitchFamily="65" charset="-120"/>
                <a:ea typeface="標楷體" pitchFamily="65" charset="-120"/>
              </a:rPr>
              <a:t>就有一位兒童因</a:t>
            </a:r>
            <a:r>
              <a:rPr lang="zh-TW" sz="44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飢餓</a:t>
            </a:r>
            <a:r>
              <a:rPr lang="zh-TW" sz="4400" dirty="0">
                <a:latin typeface="標楷體" pitchFamily="65" charset="-120"/>
                <a:ea typeface="標楷體" pitchFamily="65" charset="-120"/>
              </a:rPr>
              <a:t>而死亡</a:t>
            </a:r>
            <a:endParaRPr sz="4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886" y="3209829"/>
            <a:ext cx="4934926" cy="352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878710" y="1949382"/>
            <a:ext cx="4265290" cy="276723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iauKai"/>
              <a:buNone/>
            </a:pP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三</a:t>
            </a:r>
            <a:r>
              <a:rPr lang="zh-TW" sz="4800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、搶救剩食大作戰</a:t>
            </a:r>
            <a:endParaRPr sz="4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46" name="Google Shape;246;p17"/>
          <p:cNvSpPr txBox="1">
            <a:spLocks noGrp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zh-TW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</a:t>
            </a:r>
            <a:r>
              <a:rPr lang="zh-TW" altLang="en-US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二</a:t>
            </a:r>
            <a:r>
              <a:rPr lang="zh-TW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）、進行校園宣導</a:t>
            </a:r>
            <a:endParaRPr sz="4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49" name="Google Shape;249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0" y="3251543"/>
            <a:ext cx="3419062" cy="277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3251543"/>
            <a:ext cx="3693535" cy="2770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27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body" idx="1"/>
          </p:nvPr>
        </p:nvSpPr>
        <p:spPr>
          <a:xfrm>
            <a:off x="395535" y="620688"/>
            <a:ext cx="8504097" cy="5722052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三</a:t>
            </a: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）、改編歌曲、拍攝MV</a:t>
            </a:r>
            <a:endParaRPr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56" name="Google Shape;256;p18"/>
          <p:cNvPicPr preferRelativeResize="0"/>
          <p:nvPr/>
        </p:nvPicPr>
        <p:blipFill rotWithShape="1">
          <a:blip r:embed="rId4">
            <a:alphaModFix/>
          </a:blip>
          <a:srcRect t="14741" b="11577"/>
          <a:stretch/>
        </p:blipFill>
        <p:spPr>
          <a:xfrm>
            <a:off x="414491" y="4458280"/>
            <a:ext cx="3672408" cy="188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5">
            <a:alphaModFix/>
          </a:blip>
          <a:srcRect r="16490"/>
          <a:stretch/>
        </p:blipFill>
        <p:spPr>
          <a:xfrm>
            <a:off x="414491" y="1721976"/>
            <a:ext cx="3672408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72;p20"/>
          <p:cNvSpPr txBox="1">
            <a:spLocks/>
          </p:cNvSpPr>
          <p:nvPr/>
        </p:nvSpPr>
        <p:spPr>
          <a:xfrm>
            <a:off x="4149960" y="1540667"/>
            <a:ext cx="4749673" cy="4812831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en-US" altLang="zh-TW" sz="28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【</a:t>
            </a:r>
            <a:r>
              <a:rPr lang="zh-TW" altLang="en-US" sz="28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剩</a:t>
            </a:r>
            <a:r>
              <a:rPr lang="zh-TW" altLang="en-US" sz="2800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食不</a:t>
            </a:r>
            <a:r>
              <a:rPr lang="zh-TW" altLang="en-US" sz="28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餘</a:t>
            </a:r>
            <a:r>
              <a:rPr lang="en-US" altLang="zh-TW" sz="28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】</a:t>
            </a:r>
            <a:r>
              <a:rPr lang="zh-TW" altLang="en-US" sz="2200" spc="-15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改編</a:t>
            </a:r>
            <a:r>
              <a:rPr lang="zh-TW" altLang="en-US" sz="2200" spc="-15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那吾克熱</a:t>
            </a:r>
            <a:r>
              <a:rPr lang="en-US" altLang="zh-TW" sz="2200" spc="-15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-</a:t>
            </a:r>
            <a:r>
              <a:rPr lang="zh-TW" altLang="en-US" sz="2200" spc="-150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紙</a:t>
            </a:r>
            <a:r>
              <a:rPr lang="zh-TW" altLang="en-US" sz="2200" spc="-15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飛機</a:t>
            </a:r>
            <a:endParaRPr lang="en-US" altLang="zh-TW" sz="2200" spc="-150" dirty="0" smtClean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endParaRPr lang="en-US" altLang="zh-TW" sz="2200" spc="-150" dirty="0" smtClean="0">
              <a:solidFill>
                <a:schemeClr val="accent3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你可以去超市買</a:t>
            </a:r>
            <a:r>
              <a:rPr lang="en-US" altLang="zh-TW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NG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商品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可以把剩下的食物當作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堆肥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寫清單   這樣就不會買太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吃零食正餐才能吃得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多多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en-US" altLang="zh-TW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SO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～～不留下廚餘、廚餘、廚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餘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的食物  給你  送你  分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不管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醜蔬果還是即期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en-US" altLang="zh-TW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come on  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食物都有新的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意義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你可以像我一樣住在</a:t>
            </a:r>
            <a:r>
              <a:rPr lang="en-US" altLang="zh-TW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 HUNGER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可以跟我一起  尊重食物 減少廚餘 </a:t>
            </a:r>
            <a:endParaRPr lang="en-US" altLang="zh-TW" spc="-15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可以在學校向大家宣導 剩食不餘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altLang="en-US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大家一起努力 我願把健康分享給你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"/>
          <p:cNvSpPr txBox="1">
            <a:spLocks noGrp="1"/>
          </p:cNvSpPr>
          <p:nvPr>
            <p:ph type="body" idx="1"/>
          </p:nvPr>
        </p:nvSpPr>
        <p:spPr>
          <a:xfrm>
            <a:off x="395536" y="620688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</a:t>
            </a:r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四</a:t>
            </a:r>
            <a:r>
              <a:rPr lang="zh-TW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）、拍攝MV</a:t>
            </a:r>
            <a:endParaRPr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58" name="Google Shape;2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11" y="1961046"/>
            <a:ext cx="4007622" cy="322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30" y="1961046"/>
            <a:ext cx="3681072" cy="322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"/>
          <p:cNvSpPr txBox="1">
            <a:spLocks noGrp="1"/>
          </p:cNvSpPr>
          <p:nvPr>
            <p:ph type="body" idx="1"/>
          </p:nvPr>
        </p:nvSpPr>
        <p:spPr>
          <a:xfrm>
            <a:off x="395536" y="764704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</a:t>
            </a: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五</a:t>
            </a:r>
            <a:r>
              <a:rPr lang="zh-TW" sz="3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）、【食物保衛聯盟】戲劇展演</a:t>
            </a:r>
            <a:endParaRPr sz="3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3968" y="1772816"/>
            <a:ext cx="4320480" cy="371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179" y="2071866"/>
            <a:ext cx="3749771" cy="312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iauKai"/>
              <a:buNone/>
            </a:pPr>
            <a:r>
              <a:rPr lang="zh-TW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肆、研究結論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buClr>
                <a:srgbClr val="0000FF"/>
              </a:buClr>
              <a:buSzPts val="2400"/>
              <a:buNone/>
            </a:pP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(一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)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因為</a:t>
            </a:r>
            <a:r>
              <a:rPr lang="zh-TW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資源</a:t>
            </a:r>
            <a:r>
              <a:rPr lang="zh-TW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不</a:t>
            </a:r>
            <a:r>
              <a:rPr lang="zh-TW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平均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，造成食物充足的國家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有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浪費食物、偏食等狀況，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因此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剩食問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題</a:t>
            </a:r>
            <a:r>
              <a:rPr lang="zh-TW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嚴重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endParaRPr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(二)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經過一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周統計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，慈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小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每日午餐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剩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食量約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33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公斤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，其中</a:t>
            </a:r>
            <a:r>
              <a:rPr 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以青菜</a:t>
            </a:r>
            <a:r>
              <a:rPr 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類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（青江菜、芥藍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菜等）</a:t>
            </a:r>
            <a:r>
              <a:rPr 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剩下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最多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。</a:t>
            </a:r>
            <a:endParaRPr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8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iauKai"/>
              <a:buNone/>
            </a:pPr>
            <a:r>
              <a:rPr lang="zh-TW" b="1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肆、研究結論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</p:txBody>
      </p:sp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127000"/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(三) </a:t>
            </a:r>
            <a:r>
              <a:rPr 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食物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從產地到</a:t>
            </a:r>
            <a:r>
              <a:rPr 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餐桌，需要</a:t>
            </a:r>
            <a:r>
              <a:rPr 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很多</a:t>
            </a:r>
            <a:r>
              <a:rPr 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人辛苦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 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付出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而大家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不經意產生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的剩食，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累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</a:t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 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積起來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相當多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，希望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人人都能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：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不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偏</a:t>
            </a: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 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食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，珍惜食物不浪費。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  <a:sym typeface="BiauKai"/>
            </a:endParaRPr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</a:t>
            </a:r>
            <a:endParaRPr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(四) 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我們製作海報進行</a:t>
            </a:r>
            <a:r>
              <a:rPr lang="zh-TW" sz="3200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宣導，也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創作歌曲</a:t>
            </a:r>
            <a:r>
              <a:rPr lang="zh-TW" altLang="en-US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並展</a:t>
            </a:r>
            <a: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</a:t>
            </a:r>
            <a:r>
              <a:rPr lang="zh-TW" altLang="en-US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演兒童劇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，讓</a:t>
            </a:r>
            <a:r>
              <a:rPr lang="zh-TW" sz="3200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更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多</a:t>
            </a:r>
            <a:r>
              <a:rPr lang="zh-TW" altLang="en-US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人一起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重視</a:t>
            </a:r>
            <a:r>
              <a:rPr lang="zh-TW" sz="3200" spc="-15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剩食</a:t>
            </a:r>
            <a:r>
              <a:rPr 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問題</a:t>
            </a:r>
            <a:r>
              <a:rPr lang="zh-TW" altLang="en-US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</a:t>
            </a:r>
            <a: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/>
            </a:r>
            <a:b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</a:br>
            <a:r>
              <a:rPr lang="en-US" altLang="zh-TW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     </a:t>
            </a:r>
            <a:r>
              <a:rPr lang="zh-TW" altLang="en-US" sz="3200" spc="-15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也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獲得許多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家長的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回響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，</a:t>
            </a:r>
            <a:r>
              <a:rPr lang="zh-TW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令人</a:t>
            </a:r>
            <a:r>
              <a:rPr 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開心。</a:t>
            </a:r>
            <a:endParaRPr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BiauKai"/>
              <a:buNone/>
            </a:pPr>
            <a:r>
              <a:rPr 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rPr>
              <a:t>伍、研究建議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78" name="Google Shape;278;p21"/>
          <p:cNvGrpSpPr/>
          <p:nvPr/>
        </p:nvGrpSpPr>
        <p:grpSpPr>
          <a:xfrm>
            <a:off x="127047" y="1035220"/>
            <a:ext cx="8519765" cy="5460360"/>
            <a:chOff x="19543" y="-89524"/>
            <a:chExt cx="8519765" cy="5460360"/>
          </a:xfrm>
        </p:grpSpPr>
        <p:sp>
          <p:nvSpPr>
            <p:cNvPr id="279" name="Google Shape;279;p21"/>
            <p:cNvSpPr/>
            <p:nvPr/>
          </p:nvSpPr>
          <p:spPr>
            <a:xfrm>
              <a:off x="5427023" y="2830837"/>
              <a:ext cx="3112285" cy="23361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1"/>
            <p:cNvSpPr txBox="1"/>
            <p:nvPr/>
          </p:nvSpPr>
          <p:spPr>
            <a:xfrm>
              <a:off x="6412026" y="3466194"/>
              <a:ext cx="2075964" cy="164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A6617"/>
                </a:buClr>
                <a:buSzPts val="2400"/>
                <a:buFont typeface="BiauKai"/>
                <a:buChar char="•"/>
              </a:pPr>
              <a: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加強宣導</a:t>
              </a:r>
              <a:b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</a:br>
              <a: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減少剩食</a:t>
              </a:r>
              <a:endParaRPr sz="2400" b="1" i="0" u="none" strike="noStrike" cap="none" dirty="0">
                <a:solidFill>
                  <a:srgbClr val="4A661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4A6617"/>
                </a:buClr>
                <a:buSzPts val="2400"/>
                <a:buFont typeface="BiauKai"/>
                <a:buChar char="•"/>
              </a:pPr>
              <a: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與民間單位合作</a:t>
              </a:r>
              <a:endParaRPr sz="2400" b="1" i="0" u="none" strike="noStrike" cap="none" dirty="0">
                <a:solidFill>
                  <a:srgbClr val="4A661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225553" y="2777826"/>
              <a:ext cx="3741092" cy="244217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1"/>
            <p:cNvSpPr txBox="1"/>
            <p:nvPr/>
          </p:nvSpPr>
          <p:spPr>
            <a:xfrm>
              <a:off x="19543" y="3646496"/>
              <a:ext cx="2511470" cy="1724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228600" marR="0" lvl="1" indent="-101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Palatino Linotype"/>
                <a:buNone/>
              </a:pPr>
              <a:endParaRPr sz="2000" b="0" i="0" u="none" strike="noStrike" cap="none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BiauKai"/>
                <a:buChar char="•"/>
              </a:pPr>
              <a:r>
                <a:rPr lang="zh-TW" sz="2000" b="1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還有哪些推廣方式</a:t>
              </a:r>
              <a:endParaRPr sz="2000" b="1" i="0" u="none" strike="noStrike" cap="none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BiauKai"/>
                <a:buChar char="•"/>
              </a:pPr>
              <a:r>
                <a:rPr lang="zh-TW" sz="2000" b="1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慈小剩食再利用</a:t>
              </a:r>
              <a:endParaRPr sz="2000" b="1" i="0" u="none" strike="noStrike" cap="none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FF"/>
                </a:buClr>
                <a:buSzPts val="2000"/>
                <a:buFont typeface="BiauKai"/>
                <a:buChar char="•"/>
              </a:pPr>
              <a:r>
                <a:rPr lang="zh-TW" sz="2000" b="1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了解廚餘回收公司</a:t>
              </a:r>
              <a:endParaRPr sz="2000" b="1" i="0" u="none" strike="noStrike" cap="none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5058720" y="-89524"/>
              <a:ext cx="3312470" cy="171526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1"/>
            <p:cNvSpPr txBox="1"/>
            <p:nvPr/>
          </p:nvSpPr>
          <p:spPr>
            <a:xfrm>
              <a:off x="6090140" y="-51845"/>
              <a:ext cx="2397850" cy="1211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BiauKai"/>
                <a:buChar char="•"/>
              </a:pPr>
              <a:r>
                <a:rPr lang="zh-TW" sz="2400" b="0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菜色烹煮方式多變化</a:t>
              </a:r>
              <a:endParaRPr sz="2400" b="0" i="0" u="none" strike="noStrike" cap="none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BiauKai"/>
                <a:buChar char="•"/>
              </a:pPr>
              <a:r>
                <a:rPr lang="zh-TW" sz="2400" b="0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年級食物</a:t>
              </a:r>
              <a:r>
                <a:rPr lang="zh-TW" sz="2400" b="0" i="0" u="none" strike="noStrike" cap="none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量</a:t>
              </a:r>
              <a:r>
                <a:rPr lang="en-US" altLang="zh-TW" sz="2400" b="0" i="0" u="none" strike="noStrike" cap="none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/>
              </a:r>
              <a:br>
                <a:rPr lang="en-US" altLang="zh-TW" sz="2400" b="0" i="0" u="none" strike="noStrike" cap="none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</a:br>
              <a:r>
                <a:rPr lang="zh-TW" sz="2400" b="0" i="0" u="none" strike="noStrike" cap="none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主動</a:t>
              </a:r>
              <a:r>
                <a:rPr lang="zh-TW" sz="2400" b="0" i="0" u="none" strike="noStrike" cap="none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掌握</a:t>
              </a:r>
              <a:endParaRPr sz="2400" b="0" i="0" u="none" strike="noStrike" cap="none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163167" y="-16093"/>
              <a:ext cx="3817671" cy="171526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1"/>
            <p:cNvSpPr txBox="1"/>
            <p:nvPr/>
          </p:nvSpPr>
          <p:spPr>
            <a:xfrm>
              <a:off x="200845" y="162563"/>
              <a:ext cx="2710747" cy="1211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A6617"/>
                </a:buClr>
                <a:buSzPts val="2400"/>
                <a:buFont typeface="BiauKai"/>
                <a:buChar char="•"/>
              </a:pPr>
              <a: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尊重食物不偏食</a:t>
              </a:r>
              <a:endParaRPr sz="2400" b="1" i="0" u="none" strike="noStrike" cap="none" dirty="0">
                <a:solidFill>
                  <a:srgbClr val="4A661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rgbClr val="4A6617"/>
                </a:buClr>
                <a:buSzPts val="2400"/>
                <a:buFont typeface="BiauKai"/>
                <a:buChar char="•"/>
              </a:pPr>
              <a:r>
                <a:rPr lang="zh-TW" sz="2400" b="1" i="0" u="none" strike="noStrike" cap="none" dirty="0">
                  <a:solidFill>
                    <a:srgbClr val="4A6617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珍惜食物吃光光</a:t>
              </a:r>
              <a:endParaRPr sz="2400" b="1" i="0" u="none" strike="noStrike" cap="none" dirty="0">
                <a:solidFill>
                  <a:srgbClr val="4A661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2053919" y="397735"/>
              <a:ext cx="2320969" cy="23209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1"/>
            <p:cNvSpPr txBox="1"/>
            <p:nvPr/>
          </p:nvSpPr>
          <p:spPr>
            <a:xfrm>
              <a:off x="2733715" y="1077531"/>
              <a:ext cx="1641173" cy="1641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b="1" dirty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對</a:t>
              </a:r>
              <a:br>
                <a:rPr lang="zh-TW" sz="3600" b="1" dirty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</a:br>
              <a:r>
                <a:rPr lang="zh-TW" sz="3600" b="1" dirty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個人</a:t>
              </a:r>
              <a:endParaRPr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 rot="5400000">
              <a:off x="4482094" y="397735"/>
              <a:ext cx="2320969" cy="23209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1"/>
            <p:cNvSpPr txBox="1"/>
            <p:nvPr/>
          </p:nvSpPr>
          <p:spPr>
            <a:xfrm>
              <a:off x="4482094" y="1077531"/>
              <a:ext cx="1641173" cy="1641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TW" sz="36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對妙膳廳</a:t>
              </a:r>
              <a:endParaRPr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 rot="10800000">
              <a:off x="4482094" y="2825910"/>
              <a:ext cx="2320969" cy="23209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 txBox="1"/>
            <p:nvPr/>
          </p:nvSpPr>
          <p:spPr>
            <a:xfrm>
              <a:off x="4482094" y="2825910"/>
              <a:ext cx="1641173" cy="1641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TW" sz="3600" b="1" dirty="0">
                  <a:solidFill>
                    <a:srgbClr val="33CA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對</a:t>
              </a:r>
              <a:br>
                <a:rPr lang="zh-TW" sz="3600" b="1" dirty="0">
                  <a:solidFill>
                    <a:srgbClr val="33CA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</a:br>
              <a:r>
                <a:rPr lang="zh-TW" sz="3600" b="1" dirty="0">
                  <a:solidFill>
                    <a:srgbClr val="33CA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政府</a:t>
              </a:r>
              <a:endParaRPr sz="3600" b="1" dirty="0">
                <a:solidFill>
                  <a:srgbClr val="33CA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 rot="-5400000">
              <a:off x="2053919" y="2825910"/>
              <a:ext cx="2320969" cy="232096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 txBox="1"/>
            <p:nvPr/>
          </p:nvSpPr>
          <p:spPr>
            <a:xfrm>
              <a:off x="2733715" y="2825910"/>
              <a:ext cx="1641173" cy="1641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256025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3600"/>
              </a:pPr>
              <a:r>
                <a:rPr lang="zh-TW" sz="3600" b="1" dirty="0">
                  <a:solidFill>
                    <a:srgbClr val="FFC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對</a:t>
              </a:r>
              <a:endParaRPr sz="36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  <a:p>
              <a:pPr algn="ctr">
                <a:lnSpc>
                  <a:spcPct val="90000"/>
                </a:lnSpc>
                <a:buSzPts val="3600"/>
              </a:pPr>
              <a:r>
                <a:rPr lang="zh-TW" sz="3600" b="1" dirty="0">
                  <a:solidFill>
                    <a:srgbClr val="FFC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未來</a:t>
              </a:r>
              <a:endParaRPr sz="36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027816" y="2289889"/>
              <a:ext cx="801351" cy="6968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4BBD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 rot="10800000">
              <a:off x="4027816" y="2557899"/>
              <a:ext cx="801351" cy="69682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4BBD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endParaRPr/>
          </a:p>
        </p:txBody>
      </p:sp>
      <p:pic>
        <p:nvPicPr>
          <p:cNvPr id="105" name="Google Shape;10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372586" flipH="1">
            <a:off x="-385496" y="2373949"/>
            <a:ext cx="6034617" cy="4525963"/>
          </a:xfrm>
          <a:prstGeom prst="ellipse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635000"/>
          </a:effectLst>
        </p:spPr>
      </p:pic>
      <p:sp>
        <p:nvSpPr>
          <p:cNvPr id="106" name="Google Shape;106;p3"/>
          <p:cNvSpPr/>
          <p:nvPr/>
        </p:nvSpPr>
        <p:spPr>
          <a:xfrm>
            <a:off x="2915816" y="260648"/>
            <a:ext cx="5760640" cy="3744416"/>
          </a:xfrm>
          <a:prstGeom prst="cloudCallout">
            <a:avLst>
              <a:gd name="adj1" fmla="val -61738"/>
              <a:gd name="adj2" fmla="val 2931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真的是這樣嗎?</a:t>
            </a:r>
            <a:endParaRPr sz="72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endParaRPr dirty="0"/>
          </a:p>
        </p:txBody>
      </p:sp>
      <p:pic>
        <p:nvPicPr>
          <p:cNvPr id="113" name="Google Shape;11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9765" t="28746" b="26806"/>
          <a:stretch/>
        </p:blipFill>
        <p:spPr>
          <a:xfrm rot="5400000">
            <a:off x="5125057" y="4079904"/>
            <a:ext cx="4841840" cy="2011681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215900"/>
          </a:effectLst>
        </p:spPr>
      </p:pic>
      <p:sp>
        <p:nvSpPr>
          <p:cNvPr id="112" name="Google Shape;112;p4"/>
          <p:cNvSpPr/>
          <p:nvPr/>
        </p:nvSpPr>
        <p:spPr>
          <a:xfrm>
            <a:off x="235521" y="188640"/>
            <a:ext cx="7776864" cy="4320480"/>
          </a:xfrm>
          <a:prstGeom prst="cloudCallout">
            <a:avLst>
              <a:gd name="adj1" fmla="val 26811"/>
              <a:gd name="adj2" fmla="val 53835"/>
            </a:avLst>
          </a:prstGeom>
          <a:solidFill>
            <a:srgbClr val="C00000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不可能啦!我們每天的營養午餐都還剩很多呢!</a:t>
            </a:r>
            <a:endParaRPr sz="5400" b="0" i="0" u="none" strike="noStrike" cap="none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endParaRPr/>
          </a:p>
        </p:txBody>
      </p:sp>
      <p:pic>
        <p:nvPicPr>
          <p:cNvPr id="119" name="Google Shape;11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0304" t="25766" b="21705"/>
          <a:stretch/>
        </p:blipFill>
        <p:spPr>
          <a:xfrm rot="5400000">
            <a:off x="-745693" y="3784985"/>
            <a:ext cx="4809354" cy="2377440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101600"/>
          </a:effectLst>
        </p:spPr>
      </p:pic>
      <p:sp>
        <p:nvSpPr>
          <p:cNvPr id="120" name="Google Shape;120;p5"/>
          <p:cNvSpPr/>
          <p:nvPr/>
        </p:nvSpPr>
        <p:spPr>
          <a:xfrm>
            <a:off x="2231232" y="260648"/>
            <a:ext cx="6912768" cy="4248472"/>
          </a:xfrm>
          <a:prstGeom prst="cloudCallout">
            <a:avLst>
              <a:gd name="adj1" fmla="val -34838"/>
              <a:gd name="adj2" fmla="val 62927"/>
            </a:avLst>
          </a:prstGeom>
          <a:solidFill>
            <a:srgbClr val="00B050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0" i="0" u="none" strike="noStrike" cap="none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糧食問題到底有多嚴重？這世界真的有人會餓死嗎?</a:t>
            </a:r>
            <a:endParaRPr sz="4800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endParaRPr/>
          </a:p>
        </p:txBody>
      </p:sp>
      <p:sp>
        <p:nvSpPr>
          <p:cNvPr id="126" name="Google Shape;126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61960"/>
            </a:srgbClr>
          </a:solidFill>
          <a:ln>
            <a:noFill/>
          </a:ln>
          <a:effectLst>
            <a:softEdge rad="317500"/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800"/>
              <a:buNone/>
            </a:pPr>
            <a:r>
              <a:rPr lang="zh-TW" sz="4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就讓｢</a:t>
            </a:r>
            <a:r>
              <a:rPr lang="zh-TW" sz="48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愛食、惜食、零剩食</a:t>
            </a:r>
            <a:r>
              <a:rPr lang="zh-TW" sz="4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｣的</a:t>
            </a:r>
            <a:r>
              <a:rPr lang="zh-TW" sz="66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食破天驚隊</a:t>
            </a:r>
            <a:endParaRPr sz="6600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960"/>
              </a:spcBef>
              <a:spcAft>
                <a:spcPts val="0"/>
              </a:spcAft>
              <a:buClr>
                <a:srgbClr val="0000FF"/>
              </a:buClr>
              <a:buSzPts val="4800"/>
              <a:buNone/>
            </a:pPr>
            <a:r>
              <a:rPr lang="zh-TW" sz="4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帶著大家一起來探究</a:t>
            </a:r>
            <a:r>
              <a:rPr lang="zh-TW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剩食問題</a:t>
            </a:r>
            <a:r>
              <a:rPr lang="zh-TW" sz="48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吧!</a:t>
            </a:r>
            <a:endParaRPr sz="4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1475656" y="22109"/>
            <a:ext cx="6683765" cy="88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BiauKai"/>
              <a:buNone/>
            </a:pPr>
            <a:r>
              <a:rPr 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壹、研究目的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32" name="Google Shape;132;p7"/>
          <p:cNvGrpSpPr/>
          <p:nvPr/>
        </p:nvGrpSpPr>
        <p:grpSpPr>
          <a:xfrm>
            <a:off x="1460752" y="1128207"/>
            <a:ext cx="6422295" cy="5411739"/>
            <a:chOff x="921200" y="3463"/>
            <a:chExt cx="6422295" cy="5411739"/>
          </a:xfrm>
        </p:grpSpPr>
        <p:sp>
          <p:nvSpPr>
            <p:cNvPr id="133" name="Google Shape;133;p7"/>
            <p:cNvSpPr/>
            <p:nvPr/>
          </p:nvSpPr>
          <p:spPr>
            <a:xfrm rot="10800000">
              <a:off x="1775998" y="7521"/>
              <a:ext cx="5506811" cy="144394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 txBox="1"/>
            <p:nvPr/>
          </p:nvSpPr>
          <p:spPr>
            <a:xfrm>
              <a:off x="2136984" y="7521"/>
              <a:ext cx="5145825" cy="1443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6725" tIns="137150" rIns="256025" bIns="13715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TW" sz="36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了解</a:t>
              </a:r>
              <a:r>
                <a:rPr lang="zh-TW" altLang="en-US" sz="36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目前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世界剩食的狀況</a:t>
              </a:r>
              <a:endParaRPr sz="3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998109" y="3463"/>
              <a:ext cx="1555778" cy="145205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t="-14999" b="-14997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1748040" y="1991418"/>
              <a:ext cx="5506811" cy="144394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 txBox="1"/>
            <p:nvPr/>
          </p:nvSpPr>
          <p:spPr>
            <a:xfrm>
              <a:off x="2109026" y="1991418"/>
              <a:ext cx="5145825" cy="1443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6725" tIns="114300" rIns="21335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觀察學校午餐剩食狀況，探討剩食原因及改善作法</a:t>
              </a:r>
              <a:endParaRPr sz="3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rot="5400000">
              <a:off x="1026067" y="1886551"/>
              <a:ext cx="1443944" cy="1653678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14999" b="-14997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 rot="10800000">
              <a:off x="1836684" y="3971258"/>
              <a:ext cx="5506811" cy="144394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 txBox="1"/>
            <p:nvPr/>
          </p:nvSpPr>
          <p:spPr>
            <a:xfrm>
              <a:off x="2197670" y="3971258"/>
              <a:ext cx="5145825" cy="1443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6725" tIns="114300" rIns="21335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 dirty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進行各種宣導方式，推廣｢愛食、惜食、零剩食｣</a:t>
              </a:r>
              <a:endParaRPr sz="3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937424" y="3971258"/>
              <a:ext cx="1798520" cy="1443944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t="-14999" b="-14997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BiauKai"/>
              <a:buNone/>
            </a:pPr>
            <a:r>
              <a:rPr 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貳、研究方法</a:t>
            </a:r>
            <a:endParaRPr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47" name="Google Shape;147;p8"/>
          <p:cNvGrpSpPr/>
          <p:nvPr/>
        </p:nvGrpSpPr>
        <p:grpSpPr>
          <a:xfrm>
            <a:off x="457200" y="1600200"/>
            <a:ext cx="8229600" cy="4525962"/>
            <a:chOff x="0" y="0"/>
            <a:chExt cx="8229600" cy="4525962"/>
          </a:xfrm>
        </p:grpSpPr>
        <p:sp>
          <p:nvSpPr>
            <p:cNvPr id="148" name="Google Shape;148;p8"/>
            <p:cNvSpPr/>
            <p:nvPr/>
          </p:nvSpPr>
          <p:spPr>
            <a:xfrm>
              <a:off x="0" y="0"/>
              <a:ext cx="8229600" cy="2036683"/>
            </a:xfrm>
            <a:prstGeom prst="roundRect">
              <a:avLst>
                <a:gd name="adj" fmla="val 10000"/>
              </a:avLst>
            </a:prstGeom>
            <a:solidFill>
              <a:srgbClr val="F5D8CB">
                <a:alpha val="89803"/>
              </a:srgbClr>
            </a:solidFill>
            <a:ln w="28575" cap="flat" cmpd="sng">
              <a:solidFill>
                <a:srgbClr val="F5D8CB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46887" y="271557"/>
              <a:ext cx="2417445" cy="1493567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 rot="10800000">
              <a:off x="246887" y="2036683"/>
              <a:ext cx="2417445" cy="248927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CE771C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 txBox="1"/>
            <p:nvPr/>
          </p:nvSpPr>
          <p:spPr>
            <a:xfrm>
              <a:off x="321232" y="2036683"/>
              <a:ext cx="2268755" cy="2414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4025" tIns="384025" rIns="384025" bIns="3840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400" dirty="0">
                  <a:solidFill>
                    <a:schemeClr val="lt1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文獻分析</a:t>
              </a:r>
              <a:endParaRPr sz="5400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2906077" y="271557"/>
              <a:ext cx="2417445" cy="1493567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l="-4999" r="-4998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 rot="10800000">
              <a:off x="2906077" y="2036683"/>
              <a:ext cx="2417445" cy="248927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E48F5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 txBox="1"/>
            <p:nvPr/>
          </p:nvSpPr>
          <p:spPr>
            <a:xfrm>
              <a:off x="2980422" y="2036683"/>
              <a:ext cx="2268755" cy="2414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4025" tIns="384025" rIns="384025" bIns="3840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4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田野調查</a:t>
              </a:r>
              <a:endParaRPr sz="5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5565267" y="271557"/>
              <a:ext cx="2417445" cy="1493567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l="-30997" t="-54994" r="-29996" b="-54996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 rot="10800000">
              <a:off x="5565267" y="2036683"/>
              <a:ext cx="2417445" cy="248927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EDB39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 txBox="1"/>
            <p:nvPr/>
          </p:nvSpPr>
          <p:spPr>
            <a:xfrm>
              <a:off x="5639612" y="2036683"/>
              <a:ext cx="2268755" cy="2414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4025" tIns="384025" rIns="384025" bIns="3840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5400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行動研究</a:t>
              </a:r>
              <a:endParaRPr sz="54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3000"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539552" y="-7709"/>
            <a:ext cx="8229600" cy="98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5400"/>
              <a:buFont typeface="BiauKai"/>
              <a:buNone/>
            </a:pPr>
            <a:r>
              <a:rPr 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rPr>
              <a:t>叁、研究流程</a:t>
            </a:r>
            <a:endParaRPr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BiauKai"/>
              <a:sym typeface="BiauKai"/>
            </a:endParaRPr>
          </a:p>
        </p:txBody>
      </p:sp>
      <p:grpSp>
        <p:nvGrpSpPr>
          <p:cNvPr id="163" name="Google Shape;163;p9"/>
          <p:cNvGrpSpPr/>
          <p:nvPr/>
        </p:nvGrpSpPr>
        <p:grpSpPr>
          <a:xfrm>
            <a:off x="1043612" y="1928022"/>
            <a:ext cx="7472484" cy="4731396"/>
            <a:chOff x="19025" y="1307334"/>
            <a:chExt cx="7472484" cy="4731396"/>
          </a:xfrm>
        </p:grpSpPr>
        <p:sp>
          <p:nvSpPr>
            <p:cNvPr id="164" name="Google Shape;164;p9"/>
            <p:cNvSpPr/>
            <p:nvPr/>
          </p:nvSpPr>
          <p:spPr>
            <a:xfrm>
              <a:off x="19025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9025" y="2181781"/>
              <a:ext cx="847750" cy="385694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 txBox="1"/>
            <p:nvPr/>
          </p:nvSpPr>
          <p:spPr>
            <a:xfrm>
              <a:off x="43855" y="2206611"/>
              <a:ext cx="798090" cy="3807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1" dirty="0">
                  <a:solidFill>
                    <a:schemeClr val="lt1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擬定研究主題</a:t>
              </a:r>
              <a:endParaRPr sz="3200" b="1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023712" y="1629358"/>
              <a:ext cx="156936" cy="20370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 txBox="1"/>
            <p:nvPr/>
          </p:nvSpPr>
          <p:spPr>
            <a:xfrm>
              <a:off x="1023712" y="1670098"/>
              <a:ext cx="109855" cy="122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315166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1171146" y="2186300"/>
              <a:ext cx="937467" cy="3852430"/>
            </a:xfrm>
            <a:prstGeom prst="roundRect">
              <a:avLst>
                <a:gd name="adj" fmla="val 10000"/>
              </a:avLst>
            </a:prstGeom>
            <a:solidFill>
              <a:srgbClr val="E6841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 txBox="1"/>
            <p:nvPr/>
          </p:nvSpPr>
          <p:spPr>
            <a:xfrm>
              <a:off x="1198603" y="2213757"/>
              <a:ext cx="882553" cy="3797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lt1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確認動機與目的</a:t>
              </a:r>
              <a:endParaRPr sz="2800" b="1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345057" y="1629358"/>
              <a:ext cx="182141" cy="20370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68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2345057" y="1670098"/>
              <a:ext cx="127499" cy="122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2683319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2687177" y="2172244"/>
              <a:ext cx="847750" cy="3866486"/>
            </a:xfrm>
            <a:prstGeom prst="roundRect">
              <a:avLst>
                <a:gd name="adj" fmla="val 10000"/>
              </a:avLst>
            </a:prstGeom>
            <a:solidFill>
              <a:srgbClr val="84654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2712007" y="2197074"/>
              <a:ext cx="798090" cy="3816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lt1"/>
                  </a:solidFill>
                  <a:latin typeface="標楷體" pitchFamily="65" charset="-120"/>
                  <a:ea typeface="標楷體" pitchFamily="65" charset="-120"/>
                  <a:cs typeface="BiauKai"/>
                  <a:sym typeface="BiauKai"/>
                </a:rPr>
                <a:t>文獻蒐集與探討</a:t>
              </a:r>
              <a:endParaRPr sz="2800" b="1" dirty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BiauKai"/>
                <a:sym typeface="BiauKai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3662803" y="1629358"/>
              <a:ext cx="131734" cy="20370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46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3662803" y="1670098"/>
              <a:ext cx="92214" cy="122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907452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4051468" y="2146015"/>
              <a:ext cx="847750" cy="3892715"/>
            </a:xfrm>
            <a:prstGeom prst="roundRect">
              <a:avLst>
                <a:gd name="adj" fmla="val 10000"/>
              </a:avLst>
            </a:prstGeom>
            <a:solidFill>
              <a:srgbClr val="62891C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 txBox="1"/>
            <p:nvPr/>
          </p:nvSpPr>
          <p:spPr>
            <a:xfrm>
              <a:off x="4076298" y="2170845"/>
              <a:ext cx="798090" cy="3843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參訪觀察與訪談</a:t>
              </a:r>
              <a:endParaRPr sz="28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912142" y="1629358"/>
              <a:ext cx="156939" cy="20370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289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 txBox="1"/>
            <p:nvPr/>
          </p:nvSpPr>
          <p:spPr>
            <a:xfrm>
              <a:off x="4912142" y="1670098"/>
              <a:ext cx="109857" cy="122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03602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419617" y="2152220"/>
              <a:ext cx="847750" cy="388651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 txBox="1"/>
            <p:nvPr/>
          </p:nvSpPr>
          <p:spPr>
            <a:xfrm>
              <a:off x="5444447" y="2177050"/>
              <a:ext cx="798090" cy="3836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實地行動與宣導</a:t>
              </a:r>
              <a:endParaRPr sz="28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6208288" y="1629358"/>
              <a:ext cx="156936" cy="20370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 txBox="1"/>
            <p:nvPr/>
          </p:nvSpPr>
          <p:spPr>
            <a:xfrm>
              <a:off x="6208288" y="1670098"/>
              <a:ext cx="109855" cy="122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6499743" y="1307334"/>
              <a:ext cx="847750" cy="847750"/>
            </a:xfrm>
            <a:prstGeom prst="roundRect">
              <a:avLst>
                <a:gd name="adj" fmla="val 1000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6643759" y="2093522"/>
              <a:ext cx="847750" cy="394520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 txBox="1"/>
            <p:nvPr/>
          </p:nvSpPr>
          <p:spPr>
            <a:xfrm>
              <a:off x="6668589" y="2118352"/>
              <a:ext cx="798090" cy="3895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dirty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  <a:sym typeface="BiauKai"/>
                </a:rPr>
                <a:t>研究結論與建議</a:t>
              </a:r>
              <a:endParaRPr sz="2800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  <a:sym typeface="BiauKa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高階主管">
  <a:themeElements>
    <a:clrScheme name="高階主管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高階主管">
  <a:themeElements>
    <a:clrScheme name="高階主管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高階主管">
  <a:themeElements>
    <a:clrScheme name="高階主管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高階主管">
  <a:themeElements>
    <a:clrScheme name="高階主管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高階主管">
  <a:themeElements>
    <a:clrScheme name="高階主管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976</Words>
  <Application>Microsoft Office PowerPoint</Application>
  <PresentationFormat>如螢幕大小 (4:3)</PresentationFormat>
  <Paragraphs>113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26</vt:i4>
      </vt:variant>
    </vt:vector>
  </HeadingPairs>
  <TitlesOfParts>
    <vt:vector size="39" baseType="lpstr">
      <vt:lpstr>Arial</vt:lpstr>
      <vt:lpstr>新細明體</vt:lpstr>
      <vt:lpstr>標楷體</vt:lpstr>
      <vt:lpstr>Palatino Linotype</vt:lpstr>
      <vt:lpstr>Times New Roman</vt:lpstr>
      <vt:lpstr>Century Gothic</vt:lpstr>
      <vt:lpstr>BiauKai</vt:lpstr>
      <vt:lpstr>Courier New</vt:lpstr>
      <vt:lpstr>高階主管</vt:lpstr>
      <vt:lpstr>1_高階主管</vt:lpstr>
      <vt:lpstr>2_高階主管</vt:lpstr>
      <vt:lpstr>4_高階主管</vt:lpstr>
      <vt:lpstr>5_高階主管</vt:lpstr>
      <vt:lpstr>舌尖上的浪費</vt:lpstr>
      <vt:lpstr>聽說……非洲地區每三秒鐘 就有一位兒童因飢餓而死亡</vt:lpstr>
      <vt:lpstr>PowerPoint 簡報</vt:lpstr>
      <vt:lpstr>PowerPoint 簡報</vt:lpstr>
      <vt:lpstr>PowerPoint 簡報</vt:lpstr>
      <vt:lpstr>PowerPoint 簡報</vt:lpstr>
      <vt:lpstr>壹、研究目的</vt:lpstr>
      <vt:lpstr>貳、研究方法</vt:lpstr>
      <vt:lpstr>叁、研究流程</vt:lpstr>
      <vt:lpstr>一、文獻探討</vt:lpstr>
      <vt:lpstr>PowerPoint 簡報</vt:lpstr>
      <vt:lpstr>PowerPoint 簡報</vt:lpstr>
      <vt:lpstr>PowerPoint 簡報</vt:lpstr>
      <vt:lpstr>PowerPoint 簡報</vt:lpstr>
      <vt:lpstr>二、剩食追追追</vt:lpstr>
      <vt:lpstr>PowerPoint 簡報</vt:lpstr>
      <vt:lpstr>PowerPoint 簡報</vt:lpstr>
      <vt:lpstr>PowerPoint 簡報</vt:lpstr>
      <vt:lpstr>三、搶救剩食大作戰</vt:lpstr>
      <vt:lpstr>三、搶救剩食大作戰</vt:lpstr>
      <vt:lpstr>PowerPoint 簡報</vt:lpstr>
      <vt:lpstr>PowerPoint 簡報</vt:lpstr>
      <vt:lpstr>PowerPoint 簡報</vt:lpstr>
      <vt:lpstr>肆、研究結論</vt:lpstr>
      <vt:lpstr>肆、研究結論</vt:lpstr>
      <vt:lpstr>伍、研究建議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舌尖上的浪費</dc:title>
  <dc:creator>HC-user2</dc:creator>
  <cp:lastModifiedBy>Windows 使用者</cp:lastModifiedBy>
  <cp:revision>28</cp:revision>
  <cp:lastPrinted>2019-10-30T05:48:50Z</cp:lastPrinted>
  <dcterms:created xsi:type="dcterms:W3CDTF">2019-10-14T07:03:42Z</dcterms:created>
  <dcterms:modified xsi:type="dcterms:W3CDTF">2019-10-30T06:46:03Z</dcterms:modified>
</cp:coreProperties>
</file>