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9" r:id="rId2"/>
    <p:sldId id="286" r:id="rId3"/>
    <p:sldId id="282" r:id="rId4"/>
    <p:sldId id="281" r:id="rId5"/>
    <p:sldId id="257" r:id="rId6"/>
    <p:sldId id="258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3" r:id="rId17"/>
    <p:sldId id="275" r:id="rId18"/>
    <p:sldId id="276" r:id="rId19"/>
    <p:sldId id="277" r:id="rId20"/>
    <p:sldId id="262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6353" autoAdjust="0"/>
  </p:normalViewPr>
  <p:slideViewPr>
    <p:cSldViewPr>
      <p:cViewPr>
        <p:scale>
          <a:sx n="70" d="100"/>
          <a:sy n="70" d="100"/>
        </p:scale>
        <p:origin x="-115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9D5DF-4CC3-47A5-9226-82CCBB4D83C6}" type="doc">
      <dgm:prSet loTypeId="urn:microsoft.com/office/officeart/2005/8/layout/hProcess9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C0286DC-AED4-4918-A6F7-E4520E6E406C}">
      <dgm:prSet/>
      <dgm:spPr/>
      <dgm:t>
        <a:bodyPr/>
        <a:lstStyle/>
        <a:p>
          <a:r>
            <a:rPr lang="zh-TW" b="1"/>
            <a:t>確定研究主題</a:t>
          </a:r>
          <a:endParaRPr lang="en-US" b="1" dirty="0"/>
        </a:p>
      </dgm:t>
    </dgm:pt>
    <dgm:pt modelId="{D990D0A4-C231-4154-93D6-74DFAECF14CA}" type="parTrans" cxnId="{00B2377B-84A4-44EA-8F86-C9BC4BA1123E}">
      <dgm:prSet/>
      <dgm:spPr/>
      <dgm:t>
        <a:bodyPr/>
        <a:lstStyle/>
        <a:p>
          <a:endParaRPr lang="en-US"/>
        </a:p>
      </dgm:t>
    </dgm:pt>
    <dgm:pt modelId="{851A5335-99FD-40CD-92D7-F8766181DEE9}" type="sibTrans" cxnId="{00B2377B-84A4-44EA-8F86-C9BC4BA1123E}">
      <dgm:prSet/>
      <dgm:spPr/>
      <dgm:t>
        <a:bodyPr/>
        <a:lstStyle/>
        <a:p>
          <a:endParaRPr lang="en-US"/>
        </a:p>
      </dgm:t>
    </dgm:pt>
    <dgm:pt modelId="{98B36FAB-F6D3-4FBA-AD88-7BDAFFDA354B}">
      <dgm:prSet/>
      <dgm:spPr/>
      <dgm:t>
        <a:bodyPr/>
        <a:lstStyle/>
        <a:p>
          <a:r>
            <a:rPr lang="zh-TW" b="1"/>
            <a:t>擬定研究目的</a:t>
          </a:r>
          <a:endParaRPr lang="en-US" b="1" dirty="0"/>
        </a:p>
      </dgm:t>
    </dgm:pt>
    <dgm:pt modelId="{D01C2929-6FAB-4CF1-8766-224B9AA74438}" type="parTrans" cxnId="{0E8CFF60-B871-4520-BCDB-BA93119A294D}">
      <dgm:prSet/>
      <dgm:spPr/>
      <dgm:t>
        <a:bodyPr/>
        <a:lstStyle/>
        <a:p>
          <a:endParaRPr lang="en-US"/>
        </a:p>
      </dgm:t>
    </dgm:pt>
    <dgm:pt modelId="{9929FBD8-0E81-4C5A-8D58-8C89C191F970}" type="sibTrans" cxnId="{0E8CFF60-B871-4520-BCDB-BA93119A294D}">
      <dgm:prSet/>
      <dgm:spPr/>
      <dgm:t>
        <a:bodyPr/>
        <a:lstStyle/>
        <a:p>
          <a:endParaRPr lang="en-US"/>
        </a:p>
      </dgm:t>
    </dgm:pt>
    <dgm:pt modelId="{4184410C-FA58-496C-A0B2-459FDF588789}">
      <dgm:prSet/>
      <dgm:spPr/>
      <dgm:t>
        <a:bodyPr/>
        <a:lstStyle/>
        <a:p>
          <a:r>
            <a:rPr lang="zh-TW" b="1"/>
            <a:t>蒐集相關文獻</a:t>
          </a:r>
          <a:endParaRPr lang="en-US" b="1" dirty="0"/>
        </a:p>
      </dgm:t>
    </dgm:pt>
    <dgm:pt modelId="{B49C30E7-A38B-4A15-9EFD-B7675A92EBDE}" type="parTrans" cxnId="{9EDA6E2F-B847-4566-ABE8-57E3DDFF6B54}">
      <dgm:prSet/>
      <dgm:spPr/>
      <dgm:t>
        <a:bodyPr/>
        <a:lstStyle/>
        <a:p>
          <a:endParaRPr lang="en-US"/>
        </a:p>
      </dgm:t>
    </dgm:pt>
    <dgm:pt modelId="{A3D68ADA-478F-4730-941B-710E51A09D40}" type="sibTrans" cxnId="{9EDA6E2F-B847-4566-ABE8-57E3DDFF6B54}">
      <dgm:prSet/>
      <dgm:spPr/>
      <dgm:t>
        <a:bodyPr/>
        <a:lstStyle/>
        <a:p>
          <a:endParaRPr lang="en-US"/>
        </a:p>
      </dgm:t>
    </dgm:pt>
    <dgm:pt modelId="{A8128E4C-D432-4E03-9CA0-0FFD6D1F6AE4}">
      <dgm:prSet/>
      <dgm:spPr/>
      <dgm:t>
        <a:bodyPr/>
        <a:lstStyle/>
        <a:p>
          <a:r>
            <a:rPr lang="zh-TW" b="1" dirty="0"/>
            <a:t>回收問卷分析問卷數據</a:t>
          </a:r>
          <a:endParaRPr lang="en-US" b="1" dirty="0"/>
        </a:p>
      </dgm:t>
    </dgm:pt>
    <dgm:pt modelId="{57A723F8-7602-4A92-A3B5-7BEE6EDB3F65}" type="parTrans" cxnId="{EF4B9AF3-7E38-4C3F-9AFC-F8DE33F287C1}">
      <dgm:prSet/>
      <dgm:spPr/>
      <dgm:t>
        <a:bodyPr/>
        <a:lstStyle/>
        <a:p>
          <a:endParaRPr lang="en-US"/>
        </a:p>
      </dgm:t>
    </dgm:pt>
    <dgm:pt modelId="{512FF40D-EAB2-4465-BE53-FF1C053A5A1A}" type="sibTrans" cxnId="{EF4B9AF3-7E38-4C3F-9AFC-F8DE33F287C1}">
      <dgm:prSet/>
      <dgm:spPr/>
      <dgm:t>
        <a:bodyPr/>
        <a:lstStyle/>
        <a:p>
          <a:endParaRPr lang="en-US"/>
        </a:p>
      </dgm:t>
    </dgm:pt>
    <dgm:pt modelId="{196D98AF-36BE-4843-BE3A-5ADF00725B84}">
      <dgm:prSet/>
      <dgm:spPr/>
      <dgm:t>
        <a:bodyPr/>
        <a:lstStyle/>
        <a:p>
          <a:r>
            <a:rPr lang="zh-TW" b="1"/>
            <a:t> 撰寫研究報告</a:t>
          </a:r>
          <a:endParaRPr lang="en-US" b="1" dirty="0"/>
        </a:p>
      </dgm:t>
    </dgm:pt>
    <dgm:pt modelId="{9BF3043D-460E-4086-94BC-FF612A9F7C32}" type="parTrans" cxnId="{2B505A0A-BD1A-4E70-868C-71C01093AD92}">
      <dgm:prSet/>
      <dgm:spPr/>
      <dgm:t>
        <a:bodyPr/>
        <a:lstStyle/>
        <a:p>
          <a:endParaRPr lang="en-US"/>
        </a:p>
      </dgm:t>
    </dgm:pt>
    <dgm:pt modelId="{448B7B4F-689B-4A20-A872-A0EE562A95D1}" type="sibTrans" cxnId="{2B505A0A-BD1A-4E70-868C-71C01093AD92}">
      <dgm:prSet/>
      <dgm:spPr/>
      <dgm:t>
        <a:bodyPr/>
        <a:lstStyle/>
        <a:p>
          <a:endParaRPr lang="en-US"/>
        </a:p>
      </dgm:t>
    </dgm:pt>
    <dgm:pt modelId="{5599409F-8A54-4F9D-9553-664CD161E5B4}">
      <dgm:prSet/>
      <dgm:spPr/>
      <dgm:t>
        <a:bodyPr/>
        <a:lstStyle/>
        <a:p>
          <a:r>
            <a:rPr lang="zh-TW" b="1"/>
            <a:t>製作</a:t>
          </a:r>
          <a:r>
            <a:rPr lang="en-US" b="1"/>
            <a:t>google</a:t>
          </a:r>
          <a:r>
            <a:rPr lang="zh-TW" b="1"/>
            <a:t>表單</a:t>
          </a:r>
          <a:endParaRPr lang="en-US" b="1" dirty="0"/>
        </a:p>
      </dgm:t>
    </dgm:pt>
    <dgm:pt modelId="{102B369A-63EA-4636-84CB-2DD61B74A26E}" type="parTrans" cxnId="{9F1D0DF2-80A8-4222-8E2C-25BDF7157076}">
      <dgm:prSet/>
      <dgm:spPr/>
      <dgm:t>
        <a:bodyPr/>
        <a:lstStyle/>
        <a:p>
          <a:endParaRPr lang="zh-TW" altLang="en-US"/>
        </a:p>
      </dgm:t>
    </dgm:pt>
    <dgm:pt modelId="{FFC04890-8169-4D7D-9FF5-8B16CA410D52}" type="sibTrans" cxnId="{9F1D0DF2-80A8-4222-8E2C-25BDF7157076}">
      <dgm:prSet/>
      <dgm:spPr/>
      <dgm:t>
        <a:bodyPr/>
        <a:lstStyle/>
        <a:p>
          <a:endParaRPr lang="zh-TW" altLang="en-US"/>
        </a:p>
      </dgm:t>
    </dgm:pt>
    <dgm:pt modelId="{DCB99BA8-8F08-4301-94EC-BA4FEC2002CD}" type="pres">
      <dgm:prSet presAssocID="{DB89D5DF-4CC3-47A5-9226-82CCBB4D83C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AB1CFEB-CDC6-43DE-8BB1-F9FCE9DCBEA0}" type="pres">
      <dgm:prSet presAssocID="{DB89D5DF-4CC3-47A5-9226-82CCBB4D83C6}" presName="arrow" presStyleLbl="bgShp" presStyleIdx="0" presStyleCnt="1"/>
      <dgm:spPr/>
    </dgm:pt>
    <dgm:pt modelId="{310DE647-C18D-40E5-8327-9997A0A9D74D}" type="pres">
      <dgm:prSet presAssocID="{DB89D5DF-4CC3-47A5-9226-82CCBB4D83C6}" presName="linearProcess" presStyleCnt="0"/>
      <dgm:spPr/>
    </dgm:pt>
    <dgm:pt modelId="{952035A4-38C0-4F7D-BDA2-EACC9E094633}" type="pres">
      <dgm:prSet presAssocID="{3C0286DC-AED4-4918-A6F7-E4520E6E406C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AF2AA2-3A4C-42C1-BF12-6E430072359C}" type="pres">
      <dgm:prSet presAssocID="{851A5335-99FD-40CD-92D7-F8766181DEE9}" presName="sibTrans" presStyleCnt="0"/>
      <dgm:spPr/>
    </dgm:pt>
    <dgm:pt modelId="{6586CDB4-9C53-4E53-9BDA-0DEC600CC6CE}" type="pres">
      <dgm:prSet presAssocID="{98B36FAB-F6D3-4FBA-AD88-7BDAFFDA354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B6EE18-6A56-4AE1-A113-B74050B9D412}" type="pres">
      <dgm:prSet presAssocID="{9929FBD8-0E81-4C5A-8D58-8C89C191F970}" presName="sibTrans" presStyleCnt="0"/>
      <dgm:spPr/>
    </dgm:pt>
    <dgm:pt modelId="{D150DBC5-7DB8-40AD-BA03-36573BF18856}" type="pres">
      <dgm:prSet presAssocID="{4184410C-FA58-496C-A0B2-459FDF58878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6CBC88-D262-4182-B89C-FA273F378C77}" type="pres">
      <dgm:prSet presAssocID="{A3D68ADA-478F-4730-941B-710E51A09D40}" presName="sibTrans" presStyleCnt="0"/>
      <dgm:spPr/>
    </dgm:pt>
    <dgm:pt modelId="{17E45C38-4C4F-4447-847A-5072B33374C6}" type="pres">
      <dgm:prSet presAssocID="{5599409F-8A54-4F9D-9553-664CD161E5B4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67AE44-F81F-4AE1-9564-567D274E0B9D}" type="pres">
      <dgm:prSet presAssocID="{FFC04890-8169-4D7D-9FF5-8B16CA410D52}" presName="sibTrans" presStyleCnt="0"/>
      <dgm:spPr/>
    </dgm:pt>
    <dgm:pt modelId="{C73042BB-985B-4ABB-AE1E-6A1B965E2964}" type="pres">
      <dgm:prSet presAssocID="{A8128E4C-D432-4E03-9CA0-0FFD6D1F6AE4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C05F05-4CAE-4AAD-9F2B-8FF4B403D641}" type="pres">
      <dgm:prSet presAssocID="{512FF40D-EAB2-4465-BE53-FF1C053A5A1A}" presName="sibTrans" presStyleCnt="0"/>
      <dgm:spPr/>
    </dgm:pt>
    <dgm:pt modelId="{B5575F03-48AC-4C64-A3F5-564C3DE5FD6A}" type="pres">
      <dgm:prSet presAssocID="{196D98AF-36BE-4843-BE3A-5ADF00725B84}" presName="textNode" presStyleLbl="node1" presStyleIdx="5" presStyleCnt="6" custLinFactNeighborX="21717" custLinFactNeighborY="-5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4B9AF3-7E38-4C3F-9AFC-F8DE33F287C1}" srcId="{DB89D5DF-4CC3-47A5-9226-82CCBB4D83C6}" destId="{A8128E4C-D432-4E03-9CA0-0FFD6D1F6AE4}" srcOrd="4" destOrd="0" parTransId="{57A723F8-7602-4A92-A3B5-7BEE6EDB3F65}" sibTransId="{512FF40D-EAB2-4465-BE53-FF1C053A5A1A}"/>
    <dgm:cxn modelId="{8784DF8B-89DA-47EF-9734-5E56FBC0C72F}" type="presOf" srcId="{3C0286DC-AED4-4918-A6F7-E4520E6E406C}" destId="{952035A4-38C0-4F7D-BDA2-EACC9E094633}" srcOrd="0" destOrd="0" presId="urn:microsoft.com/office/officeart/2005/8/layout/hProcess9"/>
    <dgm:cxn modelId="{4E6C55C4-C788-4E66-9C56-934A21D47378}" type="presOf" srcId="{196D98AF-36BE-4843-BE3A-5ADF00725B84}" destId="{B5575F03-48AC-4C64-A3F5-564C3DE5FD6A}" srcOrd="0" destOrd="0" presId="urn:microsoft.com/office/officeart/2005/8/layout/hProcess9"/>
    <dgm:cxn modelId="{9F1D0DF2-80A8-4222-8E2C-25BDF7157076}" srcId="{DB89D5DF-4CC3-47A5-9226-82CCBB4D83C6}" destId="{5599409F-8A54-4F9D-9553-664CD161E5B4}" srcOrd="3" destOrd="0" parTransId="{102B369A-63EA-4636-84CB-2DD61B74A26E}" sibTransId="{FFC04890-8169-4D7D-9FF5-8B16CA410D52}"/>
    <dgm:cxn modelId="{E7FD00F3-0C18-442A-A4F0-5C22274A9597}" type="presOf" srcId="{4184410C-FA58-496C-A0B2-459FDF588789}" destId="{D150DBC5-7DB8-40AD-BA03-36573BF18856}" srcOrd="0" destOrd="0" presId="urn:microsoft.com/office/officeart/2005/8/layout/hProcess9"/>
    <dgm:cxn modelId="{2561A34E-B1F2-4B53-8962-EA628D5DBC46}" type="presOf" srcId="{5599409F-8A54-4F9D-9553-664CD161E5B4}" destId="{17E45C38-4C4F-4447-847A-5072B33374C6}" srcOrd="0" destOrd="0" presId="urn:microsoft.com/office/officeart/2005/8/layout/hProcess9"/>
    <dgm:cxn modelId="{0723FC8C-5C25-49C6-8E21-01FC3CD5EC5B}" type="presOf" srcId="{98B36FAB-F6D3-4FBA-AD88-7BDAFFDA354B}" destId="{6586CDB4-9C53-4E53-9BDA-0DEC600CC6CE}" srcOrd="0" destOrd="0" presId="urn:microsoft.com/office/officeart/2005/8/layout/hProcess9"/>
    <dgm:cxn modelId="{2B505A0A-BD1A-4E70-868C-71C01093AD92}" srcId="{DB89D5DF-4CC3-47A5-9226-82CCBB4D83C6}" destId="{196D98AF-36BE-4843-BE3A-5ADF00725B84}" srcOrd="5" destOrd="0" parTransId="{9BF3043D-460E-4086-94BC-FF612A9F7C32}" sibTransId="{448B7B4F-689B-4A20-A872-A0EE562A95D1}"/>
    <dgm:cxn modelId="{CB86134B-9A0C-40F1-AA5D-DDBAD664AEC7}" type="presOf" srcId="{DB89D5DF-4CC3-47A5-9226-82CCBB4D83C6}" destId="{DCB99BA8-8F08-4301-94EC-BA4FEC2002CD}" srcOrd="0" destOrd="0" presId="urn:microsoft.com/office/officeart/2005/8/layout/hProcess9"/>
    <dgm:cxn modelId="{8B9E4DBD-ECD3-4552-A302-B7FE0F9E4B31}" type="presOf" srcId="{A8128E4C-D432-4E03-9CA0-0FFD6D1F6AE4}" destId="{C73042BB-985B-4ABB-AE1E-6A1B965E2964}" srcOrd="0" destOrd="0" presId="urn:microsoft.com/office/officeart/2005/8/layout/hProcess9"/>
    <dgm:cxn modelId="{0E8CFF60-B871-4520-BCDB-BA93119A294D}" srcId="{DB89D5DF-4CC3-47A5-9226-82CCBB4D83C6}" destId="{98B36FAB-F6D3-4FBA-AD88-7BDAFFDA354B}" srcOrd="1" destOrd="0" parTransId="{D01C2929-6FAB-4CF1-8766-224B9AA74438}" sibTransId="{9929FBD8-0E81-4C5A-8D58-8C89C191F970}"/>
    <dgm:cxn modelId="{00B2377B-84A4-44EA-8F86-C9BC4BA1123E}" srcId="{DB89D5DF-4CC3-47A5-9226-82CCBB4D83C6}" destId="{3C0286DC-AED4-4918-A6F7-E4520E6E406C}" srcOrd="0" destOrd="0" parTransId="{D990D0A4-C231-4154-93D6-74DFAECF14CA}" sibTransId="{851A5335-99FD-40CD-92D7-F8766181DEE9}"/>
    <dgm:cxn modelId="{9EDA6E2F-B847-4566-ABE8-57E3DDFF6B54}" srcId="{DB89D5DF-4CC3-47A5-9226-82CCBB4D83C6}" destId="{4184410C-FA58-496C-A0B2-459FDF588789}" srcOrd="2" destOrd="0" parTransId="{B49C30E7-A38B-4A15-9EFD-B7675A92EBDE}" sibTransId="{A3D68ADA-478F-4730-941B-710E51A09D40}"/>
    <dgm:cxn modelId="{DA449B84-0C17-4C04-8234-8AF1A25DAD35}" type="presParOf" srcId="{DCB99BA8-8F08-4301-94EC-BA4FEC2002CD}" destId="{EAB1CFEB-CDC6-43DE-8BB1-F9FCE9DCBEA0}" srcOrd="0" destOrd="0" presId="urn:microsoft.com/office/officeart/2005/8/layout/hProcess9"/>
    <dgm:cxn modelId="{22DCB652-537D-4A79-A2E8-5492148CF5BA}" type="presParOf" srcId="{DCB99BA8-8F08-4301-94EC-BA4FEC2002CD}" destId="{310DE647-C18D-40E5-8327-9997A0A9D74D}" srcOrd="1" destOrd="0" presId="urn:microsoft.com/office/officeart/2005/8/layout/hProcess9"/>
    <dgm:cxn modelId="{128B78BF-33F1-4D2D-BB05-E2875441F4BE}" type="presParOf" srcId="{310DE647-C18D-40E5-8327-9997A0A9D74D}" destId="{952035A4-38C0-4F7D-BDA2-EACC9E094633}" srcOrd="0" destOrd="0" presId="urn:microsoft.com/office/officeart/2005/8/layout/hProcess9"/>
    <dgm:cxn modelId="{9D64C914-7D49-4D66-B088-CE7E33E37807}" type="presParOf" srcId="{310DE647-C18D-40E5-8327-9997A0A9D74D}" destId="{2DAF2AA2-3A4C-42C1-BF12-6E430072359C}" srcOrd="1" destOrd="0" presId="urn:microsoft.com/office/officeart/2005/8/layout/hProcess9"/>
    <dgm:cxn modelId="{EBC8DD14-8C13-4B2C-A75A-7720FAF441B5}" type="presParOf" srcId="{310DE647-C18D-40E5-8327-9997A0A9D74D}" destId="{6586CDB4-9C53-4E53-9BDA-0DEC600CC6CE}" srcOrd="2" destOrd="0" presId="urn:microsoft.com/office/officeart/2005/8/layout/hProcess9"/>
    <dgm:cxn modelId="{A71D00C4-8B3B-4A3D-A5D4-E687CC9C3E08}" type="presParOf" srcId="{310DE647-C18D-40E5-8327-9997A0A9D74D}" destId="{34B6EE18-6A56-4AE1-A113-B74050B9D412}" srcOrd="3" destOrd="0" presId="urn:microsoft.com/office/officeart/2005/8/layout/hProcess9"/>
    <dgm:cxn modelId="{DCC37E2F-8C93-4792-B3D8-0E5800B0A5FC}" type="presParOf" srcId="{310DE647-C18D-40E5-8327-9997A0A9D74D}" destId="{D150DBC5-7DB8-40AD-BA03-36573BF18856}" srcOrd="4" destOrd="0" presId="urn:microsoft.com/office/officeart/2005/8/layout/hProcess9"/>
    <dgm:cxn modelId="{89AD1FBC-1BFC-445D-B0B4-EA017243A4AD}" type="presParOf" srcId="{310DE647-C18D-40E5-8327-9997A0A9D74D}" destId="{6D6CBC88-D262-4182-B89C-FA273F378C77}" srcOrd="5" destOrd="0" presId="urn:microsoft.com/office/officeart/2005/8/layout/hProcess9"/>
    <dgm:cxn modelId="{F9139CED-7EB7-4B5B-BB87-A928A45C33DE}" type="presParOf" srcId="{310DE647-C18D-40E5-8327-9997A0A9D74D}" destId="{17E45C38-4C4F-4447-847A-5072B33374C6}" srcOrd="6" destOrd="0" presId="urn:microsoft.com/office/officeart/2005/8/layout/hProcess9"/>
    <dgm:cxn modelId="{917D2652-6A4D-4009-BA35-6F3CDD8D5EFA}" type="presParOf" srcId="{310DE647-C18D-40E5-8327-9997A0A9D74D}" destId="{8F67AE44-F81F-4AE1-9564-567D274E0B9D}" srcOrd="7" destOrd="0" presId="urn:microsoft.com/office/officeart/2005/8/layout/hProcess9"/>
    <dgm:cxn modelId="{F7BEA53B-D126-4588-8309-5286A8493B11}" type="presParOf" srcId="{310DE647-C18D-40E5-8327-9997A0A9D74D}" destId="{C73042BB-985B-4ABB-AE1E-6A1B965E2964}" srcOrd="8" destOrd="0" presId="urn:microsoft.com/office/officeart/2005/8/layout/hProcess9"/>
    <dgm:cxn modelId="{8CC0B210-6A4B-4688-88B7-CE9E027AE8DC}" type="presParOf" srcId="{310DE647-C18D-40E5-8327-9997A0A9D74D}" destId="{67C05F05-4CAE-4AAD-9F2B-8FF4B403D641}" srcOrd="9" destOrd="0" presId="urn:microsoft.com/office/officeart/2005/8/layout/hProcess9"/>
    <dgm:cxn modelId="{3F510DF2-DCD0-4837-B26A-6F76802F82B0}" type="presParOf" srcId="{310DE647-C18D-40E5-8327-9997A0A9D74D}" destId="{B5575F03-48AC-4C64-A3F5-564C3DE5FD6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1CFEB-CDC6-43DE-8BB1-F9FCE9DCBEA0}">
      <dsp:nvSpPr>
        <dsp:cNvPr id="0" name=""/>
        <dsp:cNvSpPr/>
      </dsp:nvSpPr>
      <dsp:spPr>
        <a:xfrm>
          <a:off x="621068" y="0"/>
          <a:ext cx="7038782" cy="4752528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52035A4-38C0-4F7D-BDA2-EACC9E094633}">
      <dsp:nvSpPr>
        <dsp:cNvPr id="0" name=""/>
        <dsp:cNvSpPr/>
      </dsp:nvSpPr>
      <dsp:spPr>
        <a:xfrm>
          <a:off x="2274" y="1425758"/>
          <a:ext cx="1324219" cy="190101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/>
            <a:t>確定研究主題</a:t>
          </a:r>
          <a:endParaRPr lang="en-US" sz="2000" b="1" kern="1200" dirty="0"/>
        </a:p>
      </dsp:txBody>
      <dsp:txXfrm>
        <a:off x="66917" y="1490401"/>
        <a:ext cx="1194933" cy="1771725"/>
      </dsp:txXfrm>
    </dsp:sp>
    <dsp:sp modelId="{6586CDB4-9C53-4E53-9BDA-0DEC600CC6CE}">
      <dsp:nvSpPr>
        <dsp:cNvPr id="0" name=""/>
        <dsp:cNvSpPr/>
      </dsp:nvSpPr>
      <dsp:spPr>
        <a:xfrm>
          <a:off x="1392704" y="1425758"/>
          <a:ext cx="1324219" cy="190101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16854"/>
                <a:satOff val="-10506"/>
                <a:lumOff val="7329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116854"/>
                <a:satOff val="-10506"/>
                <a:lumOff val="7329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116854"/>
                <a:satOff val="-10506"/>
                <a:lumOff val="732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116854"/>
                <a:satOff val="-10506"/>
                <a:lumOff val="732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/>
            <a:t>擬定研究目的</a:t>
          </a:r>
          <a:endParaRPr lang="en-US" sz="2000" b="1" kern="1200" dirty="0"/>
        </a:p>
      </dsp:txBody>
      <dsp:txXfrm>
        <a:off x="1457347" y="1490401"/>
        <a:ext cx="1194933" cy="1771725"/>
      </dsp:txXfrm>
    </dsp:sp>
    <dsp:sp modelId="{D150DBC5-7DB8-40AD-BA03-36573BF18856}">
      <dsp:nvSpPr>
        <dsp:cNvPr id="0" name=""/>
        <dsp:cNvSpPr/>
      </dsp:nvSpPr>
      <dsp:spPr>
        <a:xfrm>
          <a:off x="2783135" y="1425758"/>
          <a:ext cx="1324219" cy="190101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33709"/>
                <a:satOff val="-21012"/>
                <a:lumOff val="14659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233709"/>
                <a:satOff val="-21012"/>
                <a:lumOff val="14659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233709"/>
                <a:satOff val="-21012"/>
                <a:lumOff val="1465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233709"/>
                <a:satOff val="-21012"/>
                <a:lumOff val="1465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/>
            <a:t>蒐集相關文獻</a:t>
          </a:r>
          <a:endParaRPr lang="en-US" sz="2000" b="1" kern="1200" dirty="0"/>
        </a:p>
      </dsp:txBody>
      <dsp:txXfrm>
        <a:off x="2847778" y="1490401"/>
        <a:ext cx="1194933" cy="1771725"/>
      </dsp:txXfrm>
    </dsp:sp>
    <dsp:sp modelId="{17E45C38-4C4F-4447-847A-5072B33374C6}">
      <dsp:nvSpPr>
        <dsp:cNvPr id="0" name=""/>
        <dsp:cNvSpPr/>
      </dsp:nvSpPr>
      <dsp:spPr>
        <a:xfrm>
          <a:off x="4173565" y="1425758"/>
          <a:ext cx="1324219" cy="190101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50563"/>
                <a:satOff val="-31518"/>
                <a:lumOff val="21988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350563"/>
                <a:satOff val="-31518"/>
                <a:lumOff val="21988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350563"/>
                <a:satOff val="-31518"/>
                <a:lumOff val="219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350563"/>
                <a:satOff val="-31518"/>
                <a:lumOff val="219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/>
            <a:t>製作</a:t>
          </a:r>
          <a:r>
            <a:rPr lang="en-US" sz="2000" b="1" kern="1200"/>
            <a:t>google</a:t>
          </a:r>
          <a:r>
            <a:rPr lang="zh-TW" sz="2000" b="1" kern="1200"/>
            <a:t>表單</a:t>
          </a:r>
          <a:endParaRPr lang="en-US" sz="2000" b="1" kern="1200" dirty="0"/>
        </a:p>
      </dsp:txBody>
      <dsp:txXfrm>
        <a:off x="4238208" y="1490401"/>
        <a:ext cx="1194933" cy="1771725"/>
      </dsp:txXfrm>
    </dsp:sp>
    <dsp:sp modelId="{C73042BB-985B-4ABB-AE1E-6A1B965E2964}">
      <dsp:nvSpPr>
        <dsp:cNvPr id="0" name=""/>
        <dsp:cNvSpPr/>
      </dsp:nvSpPr>
      <dsp:spPr>
        <a:xfrm>
          <a:off x="5563995" y="1425758"/>
          <a:ext cx="1324219" cy="190101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67418"/>
                <a:satOff val="-42024"/>
                <a:lumOff val="29318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467418"/>
                <a:satOff val="-42024"/>
                <a:lumOff val="29318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467418"/>
                <a:satOff val="-42024"/>
                <a:lumOff val="2931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467418"/>
                <a:satOff val="-42024"/>
                <a:lumOff val="2931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/>
            <a:t>回收問卷分析問卷數據</a:t>
          </a:r>
          <a:endParaRPr lang="en-US" sz="2000" b="1" kern="1200" dirty="0"/>
        </a:p>
      </dsp:txBody>
      <dsp:txXfrm>
        <a:off x="5628638" y="1490401"/>
        <a:ext cx="1194933" cy="1771725"/>
      </dsp:txXfrm>
    </dsp:sp>
    <dsp:sp modelId="{B5575F03-48AC-4C64-A3F5-564C3DE5FD6A}">
      <dsp:nvSpPr>
        <dsp:cNvPr id="0" name=""/>
        <dsp:cNvSpPr/>
      </dsp:nvSpPr>
      <dsp:spPr>
        <a:xfrm>
          <a:off x="6956700" y="1416101"/>
          <a:ext cx="1324219" cy="190101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584272"/>
                <a:satOff val="-52530"/>
                <a:lumOff val="36647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584272"/>
                <a:satOff val="-52530"/>
                <a:lumOff val="36647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584272"/>
                <a:satOff val="-52530"/>
                <a:lumOff val="366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584272"/>
                <a:satOff val="-52530"/>
                <a:lumOff val="366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/>
            <a:t> 撰寫研究報告</a:t>
          </a:r>
          <a:endParaRPr lang="en-US" sz="2000" b="1" kern="1200" dirty="0"/>
        </a:p>
      </dsp:txBody>
      <dsp:txXfrm>
        <a:off x="7021343" y="1480744"/>
        <a:ext cx="1194933" cy="1771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7DD9-ED89-4395-A2AA-B9FB304A0CC5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1773A-C349-41A3-82D1-B46B679FDF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根據經濟合作暨發展組織</a:t>
            </a:r>
            <a:r>
              <a:rPr lang="en-US" altLang="zh-TW" dirty="0"/>
              <a:t>(OECD)</a:t>
            </a:r>
            <a:r>
              <a:rPr lang="zh-TW" altLang="en-US" dirty="0"/>
              <a:t>在 </a:t>
            </a:r>
            <a:r>
              <a:rPr lang="en-US" altLang="zh-TW" dirty="0"/>
              <a:t>1970</a:t>
            </a:r>
            <a:r>
              <a:rPr lang="zh-TW" altLang="en-US" dirty="0"/>
              <a:t>年代的定義，優養化是營養鹽使水體豐富化而導致生態系統產生結構性的改變。例如：藻類及水中植物增生、魚種減耗、整體水質變差和其他減少或阻礙使用水的效果。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1773A-C349-41A3-82D1-B46B679FDF0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23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200" b="1" dirty="0"/>
              <a:t>微生物增加</a:t>
            </a:r>
            <a:endParaRPr lang="zh-TW" altLang="en-US" sz="1200" b="0" dirty="0">
              <a:effectLst/>
            </a:endParaRPr>
          </a:p>
          <a:p>
            <a:pPr marL="0" indent="0" fontAlgn="base">
              <a:buNone/>
            </a:pPr>
            <a:r>
              <a:rPr lang="en-US" altLang="zh-TW" sz="1200" dirty="0"/>
              <a:t>1.</a:t>
            </a:r>
            <a:r>
              <a:rPr lang="zh-TW" altLang="en-US" sz="1200" dirty="0"/>
              <a:t>浮游性植物的數量增加</a:t>
            </a:r>
          </a:p>
          <a:p>
            <a:pPr marL="0" indent="0">
              <a:buNone/>
            </a:pPr>
            <a:r>
              <a:rPr lang="en-US" altLang="zh-TW" sz="1200" dirty="0"/>
              <a:t>2. </a:t>
            </a:r>
            <a:r>
              <a:rPr lang="zh-TW" altLang="en-US" sz="1200" dirty="0"/>
              <a:t>浮游性植物的毒性</a:t>
            </a:r>
            <a:endParaRPr lang="zh-TW" altLang="en-US" sz="1200" b="0" dirty="0">
              <a:effectLst/>
            </a:endParaRPr>
          </a:p>
          <a:p>
            <a:pPr marL="0" indent="0">
              <a:buNone/>
            </a:pPr>
            <a:r>
              <a:rPr lang="zh-TW" altLang="en-US" sz="1200" b="1" dirty="0"/>
              <a:t>生態系平衡失調</a:t>
            </a:r>
            <a:endParaRPr lang="zh-TW" altLang="en-US" sz="1200" b="0" dirty="0">
              <a:effectLst/>
            </a:endParaRPr>
          </a:p>
          <a:p>
            <a:pPr marL="0" indent="0">
              <a:buNone/>
            </a:pPr>
            <a:r>
              <a:rPr lang="en-US" altLang="zh-TW" sz="1200" dirty="0"/>
              <a:t>1. </a:t>
            </a:r>
            <a:r>
              <a:rPr lang="zh-TW" altLang="en-US" sz="1200" dirty="0"/>
              <a:t>生物多樣性降低</a:t>
            </a:r>
            <a:endParaRPr lang="zh-TW" altLang="en-US" sz="1200" b="0" dirty="0">
              <a:effectLst/>
            </a:endParaRPr>
          </a:p>
          <a:p>
            <a:pPr marL="0" indent="0">
              <a:buNone/>
            </a:pPr>
            <a:r>
              <a:rPr lang="en-US" altLang="zh-TW" sz="1200" dirty="0"/>
              <a:t>2. </a:t>
            </a:r>
            <a:r>
              <a:rPr lang="zh-TW" altLang="en-US" sz="1200" dirty="0"/>
              <a:t>食物鏈失衡</a:t>
            </a:r>
            <a:endParaRPr lang="zh-TW" altLang="en-US" sz="1200" b="0" dirty="0">
              <a:effectLst/>
            </a:endParaRPr>
          </a:p>
          <a:p>
            <a:pPr marL="0" indent="0">
              <a:buNone/>
            </a:pPr>
            <a:r>
              <a:rPr lang="zh-TW" altLang="en-US" sz="1200" b="1" dirty="0"/>
              <a:t>生物減少</a:t>
            </a:r>
            <a:endParaRPr lang="zh-TW" altLang="en-US" sz="1200" b="0" dirty="0">
              <a:effectLst/>
            </a:endParaRPr>
          </a:p>
          <a:p>
            <a:pPr marL="0" indent="0">
              <a:buNone/>
            </a:pPr>
            <a:r>
              <a:rPr lang="en-US" altLang="zh-TW" sz="1200" dirty="0"/>
              <a:t>3. </a:t>
            </a:r>
            <a:r>
              <a:rPr lang="zh-TW" altLang="en-US" sz="1200" dirty="0"/>
              <a:t>良好魚種消失</a:t>
            </a:r>
            <a:endParaRPr lang="zh-TW" altLang="en-US" sz="1200" b="0" dirty="0">
              <a:effectLst/>
            </a:endParaRPr>
          </a:p>
          <a:p>
            <a:pPr marL="0" indent="0">
              <a:buNone/>
            </a:pPr>
            <a:r>
              <a:rPr lang="zh-TW" altLang="en-US" sz="1200" b="1" dirty="0"/>
              <a:t>破壞水質環境</a:t>
            </a:r>
            <a:endParaRPr lang="zh-TW" altLang="en-US" sz="1200" b="0" dirty="0">
              <a:effectLst/>
            </a:endParaRPr>
          </a:p>
          <a:p>
            <a:pPr marL="0" indent="0">
              <a:buNone/>
            </a:pPr>
            <a:r>
              <a:rPr lang="en-US" altLang="zh-TW" sz="1200" dirty="0"/>
              <a:t>1. </a:t>
            </a:r>
            <a:r>
              <a:rPr lang="zh-TW" altLang="en-US" sz="1200" dirty="0"/>
              <a:t>溶氧量不足</a:t>
            </a:r>
            <a:endParaRPr lang="zh-TW" altLang="en-US" sz="1200" b="0" dirty="0">
              <a:effectLst/>
            </a:endParaRPr>
          </a:p>
          <a:p>
            <a:pPr marL="0" indent="0" fontAlgn="base">
              <a:buNone/>
            </a:pPr>
            <a:r>
              <a:rPr lang="en-US" altLang="zh-TW" sz="1200" dirty="0"/>
              <a:t>2.</a:t>
            </a:r>
            <a:r>
              <a:rPr lang="zh-TW" altLang="en-US" sz="1200" dirty="0"/>
              <a:t>湖泊變成陸地</a:t>
            </a:r>
          </a:p>
          <a:p>
            <a:pPr marL="0" indent="0">
              <a:buNone/>
            </a:pPr>
            <a:r>
              <a:rPr lang="en-US" altLang="zh-TW" sz="1200" dirty="0"/>
              <a:t>3.</a:t>
            </a:r>
            <a:r>
              <a:rPr lang="zh-TW" altLang="en-US" sz="1200" dirty="0"/>
              <a:t>水質發臭及濁度增加</a:t>
            </a:r>
            <a:endParaRPr lang="en-US" altLang="zh-TW" sz="1200" dirty="0"/>
          </a:p>
          <a:p>
            <a:pPr marL="0" indent="0">
              <a:buNone/>
            </a:pPr>
            <a:r>
              <a:rPr lang="zh-TW" altLang="en-US" sz="1200" b="1" dirty="0"/>
              <a:t>人體影響</a:t>
            </a:r>
            <a:endParaRPr lang="zh-TW" altLang="en-US" sz="1200" b="0" dirty="0">
              <a:effectLst/>
            </a:endParaRPr>
          </a:p>
          <a:p>
            <a:pPr marL="228600" indent="-228600">
              <a:buAutoNum type="arabicPeriod"/>
            </a:pPr>
            <a:r>
              <a:rPr lang="zh-TW" altLang="en-US" sz="1200" dirty="0"/>
              <a:t>對於人體有長期慢性的影響（藻類毒素）</a:t>
            </a:r>
            <a:endParaRPr lang="en-US" altLang="zh-TW" sz="1200" dirty="0"/>
          </a:p>
          <a:p>
            <a:pPr marL="228600" indent="-228600">
              <a:buAutoNum type="arabicPeriod"/>
            </a:pPr>
            <a:endParaRPr lang="en-US" altLang="zh-TW" sz="1200" b="0" dirty="0">
              <a:effectLst/>
            </a:endParaRPr>
          </a:p>
          <a:p>
            <a:pPr marL="228600" indent="-228600">
              <a:buAutoNum type="arabicPeriod"/>
            </a:pPr>
            <a:endParaRPr lang="en-US" altLang="zh-TW" sz="1200" b="0" dirty="0">
              <a:effectLst/>
            </a:endParaRPr>
          </a:p>
          <a:p>
            <a:pPr marL="228600" indent="-228600">
              <a:buAutoNum type="arabicPeriod"/>
            </a:pPr>
            <a:endParaRPr lang="en-US" altLang="zh-TW" sz="1200" b="0" dirty="0">
              <a:effectLst/>
            </a:endParaRPr>
          </a:p>
          <a:p>
            <a:pPr marL="228600" indent="-228600">
              <a:buAutoNum type="arabicPeriod"/>
            </a:pPr>
            <a:endParaRPr lang="en-US" altLang="zh-TW" sz="1200" b="0" dirty="0">
              <a:effectLst/>
            </a:endParaRPr>
          </a:p>
          <a:p>
            <a:pPr marL="228600" indent="-228600">
              <a:buAutoNum type="arabicPeriod"/>
            </a:pPr>
            <a:endParaRPr lang="en-US" altLang="zh-TW" sz="1200" b="0" dirty="0">
              <a:effectLst/>
            </a:endParaRPr>
          </a:p>
          <a:p>
            <a:pPr marL="228600" indent="-228600">
              <a:buAutoNum type="arabicPeriod"/>
            </a:pPr>
            <a:endParaRPr lang="en-US" altLang="zh-TW" sz="1200" b="0" dirty="0">
              <a:effectLst/>
            </a:endParaRPr>
          </a:p>
          <a:p>
            <a:pPr marL="228600" indent="-228600">
              <a:buAutoNum type="arabicPeriod"/>
            </a:pPr>
            <a:endParaRPr lang="en-US" altLang="zh-TW" sz="1200" b="0" dirty="0">
              <a:effectLst/>
            </a:endParaRPr>
          </a:p>
          <a:p>
            <a:pPr marL="228600" indent="-228600">
              <a:buAutoNum type="arabicPeriod"/>
            </a:pPr>
            <a:endParaRPr lang="en-US" altLang="zh-TW" sz="1200" b="0" dirty="0">
              <a:effectLst/>
            </a:endParaRPr>
          </a:p>
          <a:p>
            <a:r>
              <a:rPr lang="en-US" altLang="zh-TW" dirty="0"/>
              <a:t>1986 </a:t>
            </a:r>
            <a:r>
              <a:rPr lang="zh-TW" altLang="en-US" dirty="0"/>
              <a:t>年學者 </a:t>
            </a:r>
            <a:r>
              <a:rPr lang="en-US" altLang="zh-TW" dirty="0" err="1"/>
              <a:t>Sechi</a:t>
            </a:r>
            <a:r>
              <a:rPr lang="en-US" altLang="zh-TW" dirty="0"/>
              <a:t> </a:t>
            </a:r>
            <a:r>
              <a:rPr lang="zh-TW" altLang="en-US" dirty="0"/>
              <a:t>歸納出下列八項優養化主要的影響：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一</a:t>
            </a:r>
            <a:r>
              <a:rPr lang="en-US" altLang="zh-TW" dirty="0"/>
              <a:t>.</a:t>
            </a:r>
            <a:r>
              <a:rPr lang="zh-TW" altLang="en-US" dirty="0"/>
              <a:t>破壞水質環境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1.</a:t>
            </a:r>
            <a:r>
              <a:rPr lang="zh-TW" altLang="en-US" dirty="0"/>
              <a:t> 產生影響水質的顆粒性物質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2.</a:t>
            </a:r>
            <a:r>
              <a:rPr lang="zh-TW" altLang="en-US" dirty="0"/>
              <a:t> 產生大量無機物質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3. </a:t>
            </a:r>
            <a:r>
              <a:rPr lang="zh-TW" altLang="en-US" dirty="0"/>
              <a:t>產生大量造成水質出現難聞氣味或口味的有機物質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4. </a:t>
            </a:r>
            <a:r>
              <a:rPr lang="zh-TW" altLang="en-US" dirty="0"/>
              <a:t>水質產生異味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5. </a:t>
            </a:r>
            <a:r>
              <a:rPr lang="zh-TW" altLang="en-US" dirty="0"/>
              <a:t>優質魚種的消失或顯著減少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6. </a:t>
            </a:r>
            <a:r>
              <a:rPr lang="zh-TW" altLang="en-US" dirty="0"/>
              <a:t>毒藻大量繁殖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7. </a:t>
            </a:r>
            <a:r>
              <a:rPr lang="zh-TW" altLang="en-US" dirty="0"/>
              <a:t>影響觀光業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</a:t>
            </a:r>
            <a:r>
              <a:rPr lang="en-US" altLang="zh-TW" dirty="0"/>
              <a:t>8. </a:t>
            </a:r>
            <a:r>
              <a:rPr lang="zh-TW" altLang="en-US" dirty="0"/>
              <a:t>導致水中溶氧減少</a:t>
            </a:r>
            <a:endParaRPr lang="zh-TW" altLang="en-US" sz="1200" b="0" dirty="0">
              <a:effectLst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D45D6-331D-4B94-ACAC-FC2F35329AA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1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214F5E-950C-46E7-85EA-181D0CA90501}" type="datetimeFigureOut">
              <a:rPr lang="zh-TW" altLang="en-US" smtClean="0"/>
              <a:t>2019/10/31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A048E4-FFA5-4F68-976C-0E0E9F142B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水質優養化之探討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三隻倉鼠</a:t>
            </a:r>
          </a:p>
        </p:txBody>
      </p:sp>
    </p:spTree>
    <p:extLst>
      <p:ext uri="{BB962C8B-B14F-4D97-AF65-F5344CB8AC3E}">
        <p14:creationId xmlns:p14="http://schemas.microsoft.com/office/powerpoint/2010/main" val="1325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關於優養化，最有效的預防策略是降低營養鹽進入水域。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使用三級處理模式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運用生態過濾系統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降低清潔劑中的磷含量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建立合理的農業施肥模式</a:t>
            </a:r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優養化的預防辦法</a:t>
            </a:r>
          </a:p>
        </p:txBody>
      </p:sp>
    </p:spTree>
    <p:extLst>
      <p:ext uri="{BB962C8B-B14F-4D97-AF65-F5344CB8AC3E}">
        <p14:creationId xmlns:p14="http://schemas.microsoft.com/office/powerpoint/2010/main" val="37695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>
                <a:latin typeface="+mn-ea"/>
              </a:rPr>
              <a:t>以水換水</a:t>
            </a:r>
            <a:endParaRPr lang="en-US" altLang="zh-TW" dirty="0">
              <a:latin typeface="+mn-ea"/>
            </a:endParaRPr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>
                <a:latin typeface="+mn-ea"/>
              </a:rPr>
              <a:t>挖掘底泥</a:t>
            </a:r>
            <a:endParaRPr lang="en-US" altLang="zh-TW" dirty="0">
              <a:latin typeface="+mn-ea"/>
            </a:endParaRPr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>
                <a:latin typeface="+mn-ea"/>
              </a:rPr>
              <a:t>增加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鐵或鋁鹽、鈣鹽</a:t>
            </a:r>
            <a:r>
              <a:rPr lang="zh-TW" altLang="en-US" dirty="0">
                <a:latin typeface="+mn-ea"/>
              </a:rPr>
              <a:t>，以協助產生磷的沉澱。</a:t>
            </a:r>
            <a:endParaRPr lang="en-US" altLang="zh-TW" dirty="0">
              <a:latin typeface="+mn-ea"/>
            </a:endParaRPr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>
                <a:solidFill>
                  <a:srgbClr val="FF0000"/>
                </a:solidFill>
                <a:latin typeface="+mn-ea"/>
              </a:rPr>
              <a:t>直接供氧</a:t>
            </a:r>
            <a:r>
              <a:rPr lang="zh-TW" altLang="en-US" dirty="0">
                <a:latin typeface="+mn-ea"/>
              </a:rPr>
              <a:t>至水體以恢復生態的情形，以減少優氧   化過程所導致的缺氧生態、 阻斷無氧細菌的代謝 </a:t>
            </a:r>
            <a:endParaRPr lang="en-US" altLang="zh-TW" dirty="0">
              <a:latin typeface="+mn-ea"/>
            </a:endParaRPr>
          </a:p>
          <a:p>
            <a:pPr marL="457200" indent="-457200">
              <a:lnSpc>
                <a:spcPct val="150000"/>
              </a:lnSpc>
              <a:buSzPct val="100000"/>
            </a:pPr>
            <a:endParaRPr lang="zh-TW" altLang="en-US" dirty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優養化的解決辦法</a:t>
            </a:r>
          </a:p>
        </p:txBody>
      </p:sp>
    </p:spTree>
    <p:extLst>
      <p:ext uri="{BB962C8B-B14F-4D97-AF65-F5344CB8AC3E}">
        <p14:creationId xmlns:p14="http://schemas.microsoft.com/office/powerpoint/2010/main" val="981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</a:pPr>
            <a:r>
              <a:rPr lang="zh-TW" altLang="en-US" dirty="0">
                <a:latin typeface="+mn-ea"/>
              </a:rPr>
              <a:t>問卷設計是用小組腦力激盪的方式，讓大家各自提出最有興趣了解的問題， 最後再彙整成一份完整的 </a:t>
            </a:r>
            <a:r>
              <a:rPr lang="en-US" altLang="zh-TW" dirty="0">
                <a:latin typeface="+mn-ea"/>
              </a:rPr>
              <a:t>10</a:t>
            </a:r>
            <a:r>
              <a:rPr lang="zh-TW" altLang="en-US" dirty="0">
                <a:latin typeface="+mn-ea"/>
              </a:rPr>
              <a:t>題問卷。</a:t>
            </a:r>
            <a:endParaRPr lang="en-US" altLang="zh-TW" dirty="0">
              <a:latin typeface="+mn-ea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zh-TW" altLang="en-US" dirty="0">
                <a:latin typeface="+mn-ea"/>
              </a:rPr>
              <a:t>本次問卷使用</a:t>
            </a:r>
            <a:r>
              <a:rPr lang="en-US" altLang="zh-TW" dirty="0">
                <a:latin typeface="+mn-ea"/>
              </a:rPr>
              <a:t>google</a:t>
            </a:r>
            <a:r>
              <a:rPr lang="zh-TW" altLang="en-US" dirty="0">
                <a:latin typeface="+mn-ea"/>
              </a:rPr>
              <a:t>表單共發出</a:t>
            </a:r>
            <a:r>
              <a:rPr lang="en-US" altLang="zh-TW" dirty="0">
                <a:latin typeface="+mn-ea"/>
              </a:rPr>
              <a:t>90</a:t>
            </a:r>
            <a:r>
              <a:rPr lang="zh-TW" altLang="en-US" dirty="0">
                <a:latin typeface="+mn-ea"/>
              </a:rPr>
              <a:t>份問卷，回收 </a:t>
            </a:r>
            <a:r>
              <a:rPr lang="en-US" altLang="zh-TW" dirty="0">
                <a:latin typeface="+mn-ea"/>
              </a:rPr>
              <a:t>90 </a:t>
            </a:r>
            <a:r>
              <a:rPr lang="zh-TW" altLang="en-US" dirty="0">
                <a:latin typeface="+mn-ea"/>
              </a:rPr>
              <a:t>份，其中有效問卷 </a:t>
            </a:r>
            <a:r>
              <a:rPr lang="en-US" altLang="zh-TW" dirty="0">
                <a:latin typeface="+mn-ea"/>
              </a:rPr>
              <a:t>90</a:t>
            </a:r>
            <a:r>
              <a:rPr lang="zh-TW" altLang="en-US" dirty="0">
                <a:latin typeface="+mn-ea"/>
              </a:rPr>
              <a:t> 份，無效問卷 </a:t>
            </a:r>
            <a:r>
              <a:rPr lang="en-US" altLang="zh-TW" dirty="0">
                <a:latin typeface="+mn-ea"/>
              </a:rPr>
              <a:t>0 </a:t>
            </a:r>
            <a:r>
              <a:rPr lang="zh-TW" altLang="en-US" dirty="0">
                <a:latin typeface="+mn-ea"/>
              </a:rPr>
              <a:t>份。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+mj-ea"/>
              </a:rPr>
              <a:t>問卷調查</a:t>
            </a:r>
            <a:r>
              <a:rPr lang="en-US" altLang="zh-TW" sz="4000" dirty="0">
                <a:latin typeface="+mj-ea"/>
              </a:rPr>
              <a:t>&amp;</a:t>
            </a:r>
            <a:r>
              <a:rPr lang="zh-TW" altLang="en-US" sz="4000" dirty="0">
                <a:latin typeface="+mj-ea"/>
              </a:rPr>
              <a:t> 問卷基本資料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658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+mj-ea"/>
              </a:rPr>
              <a:t>1.</a:t>
            </a:r>
            <a:r>
              <a:rPr lang="zh-TW" altLang="en-US" sz="4000" dirty="0">
                <a:latin typeface="+mj-ea"/>
              </a:rPr>
              <a:t>是否曾聽聞過「水質優養化」</a:t>
            </a:r>
            <a:r>
              <a:rPr lang="en-US" altLang="zh-TW" sz="4000" dirty="0">
                <a:latin typeface="+mj-ea"/>
              </a:rPr>
              <a:t>?</a:t>
            </a:r>
            <a:endParaRPr lang="zh-TW" altLang="en-US" sz="4000" dirty="0">
              <a:latin typeface="+mj-ea"/>
            </a:endParaRPr>
          </a:p>
        </p:txBody>
      </p:sp>
      <p:sp>
        <p:nvSpPr>
          <p:cNvPr id="3" name="AutoShape 2" descr="表單回應圖表。題目：1. 是否曾聽聞過「水質優養化」?。回應數：90 則回應。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表單回應圖表。題目：1. 是否曾聽聞過「水質優養化」?。回應數：90 則回應。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表單回應圖表。題目：1. 是否曾聽聞過「水質優養化」?。回應數：90 則回應。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表單回應圖表。題目：1. 是否曾聽聞過「水質優養化」?。回應數：90 則回應。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0" descr="表單回應圖表。題目：1. 是否曾聽聞過「水質優養化」?。回應數：90 則回應。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2" descr="表單回應圖表。題目：2. 您覺得優養化是否會影響到您的生活？。回應數：90 則回應。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15" descr="表單回應圖表。題目：1. 是否曾聽聞過「水質優養化」?。回應數：90 則回應。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17" descr="表單回應圖表。題目：1. 是否曾聽聞過「水質優養化」?。回應數：90 則回應。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19" descr="表單回應圖表。題目：1. 是否曾聽聞過「水質優養化」?。回應數：90 則回應。"/>
          <p:cNvSpPr>
            <a:spLocks noChangeAspect="1" noChangeArrowheads="1"/>
          </p:cNvSpPr>
          <p:nvPr/>
        </p:nvSpPr>
        <p:spPr bwMode="auto">
          <a:xfrm>
            <a:off x="1374775" y="1303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/>
          <a:stretch/>
        </p:blipFill>
        <p:spPr bwMode="auto">
          <a:xfrm>
            <a:off x="612775" y="1978249"/>
            <a:ext cx="7790920" cy="38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xmlns="" id="{C1F0EEEF-ACFB-46E4-AF33-725BF3B012BB}"/>
              </a:ext>
            </a:extLst>
          </p:cNvPr>
          <p:cNvSpPr/>
          <p:nvPr/>
        </p:nvSpPr>
        <p:spPr>
          <a:xfrm>
            <a:off x="2843808" y="3933056"/>
            <a:ext cx="1224136" cy="720080"/>
          </a:xfrm>
          <a:custGeom>
            <a:avLst/>
            <a:gdLst>
              <a:gd name="connsiteX0" fmla="*/ 0 w 1224136"/>
              <a:gd name="connsiteY0" fmla="*/ 360040 h 720080"/>
              <a:gd name="connsiteX1" fmla="*/ 612068 w 1224136"/>
              <a:gd name="connsiteY1" fmla="*/ 0 h 720080"/>
              <a:gd name="connsiteX2" fmla="*/ 1224136 w 1224136"/>
              <a:gd name="connsiteY2" fmla="*/ 360040 h 720080"/>
              <a:gd name="connsiteX3" fmla="*/ 612068 w 1224136"/>
              <a:gd name="connsiteY3" fmla="*/ 720080 h 720080"/>
              <a:gd name="connsiteX4" fmla="*/ 0 w 1224136"/>
              <a:gd name="connsiteY4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720080" extrusionOk="0">
                <a:moveTo>
                  <a:pt x="0" y="360040"/>
                </a:moveTo>
                <a:cubicBezTo>
                  <a:pt x="70091" y="97403"/>
                  <a:pt x="281820" y="19762"/>
                  <a:pt x="612068" y="0"/>
                </a:cubicBezTo>
                <a:cubicBezTo>
                  <a:pt x="943568" y="-3615"/>
                  <a:pt x="1196844" y="170331"/>
                  <a:pt x="1224136" y="360040"/>
                </a:cubicBezTo>
                <a:cubicBezTo>
                  <a:pt x="1311083" y="591026"/>
                  <a:pt x="919349" y="759045"/>
                  <a:pt x="612068" y="720080"/>
                </a:cubicBezTo>
                <a:cubicBezTo>
                  <a:pt x="300700" y="741080"/>
                  <a:pt x="-18018" y="569307"/>
                  <a:pt x="0" y="36004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80876100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D5C9ADDD-8B24-4F92-919B-EF871B671250}"/>
              </a:ext>
            </a:extLst>
          </p:cNvPr>
          <p:cNvSpPr txBox="1"/>
          <p:nvPr/>
        </p:nvSpPr>
        <p:spPr>
          <a:xfrm>
            <a:off x="1343456" y="3562945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93.3</a:t>
            </a:r>
            <a:r>
              <a:rPr lang="zh-TW" altLang="en-US" sz="3600" b="1" dirty="0">
                <a:solidFill>
                  <a:srgbClr val="FF0000"/>
                </a:solidFill>
              </a:rPr>
              <a:t> </a:t>
            </a:r>
            <a:r>
              <a:rPr lang="en-US" altLang="zh-TW" sz="3600" b="1" dirty="0">
                <a:solidFill>
                  <a:srgbClr val="FF0000"/>
                </a:solidFill>
              </a:rPr>
              <a:t>%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+mj-ea"/>
              </a:rPr>
              <a:t>2.</a:t>
            </a:r>
            <a:r>
              <a:rPr lang="zh-TW" altLang="en-US" dirty="0">
                <a:latin typeface="+mj-ea"/>
              </a:rPr>
              <a:t>您覺得優養化是否會影響到您的生活？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1" b="2840"/>
          <a:stretch/>
        </p:blipFill>
        <p:spPr bwMode="auto">
          <a:xfrm>
            <a:off x="323528" y="1772816"/>
            <a:ext cx="8576463" cy="38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xmlns="" id="{B9A5187E-F390-4520-90CC-4B3EB950FE8C}"/>
              </a:ext>
            </a:extLst>
          </p:cNvPr>
          <p:cNvSpPr/>
          <p:nvPr/>
        </p:nvSpPr>
        <p:spPr>
          <a:xfrm>
            <a:off x="3999691" y="2708920"/>
            <a:ext cx="1224136" cy="720080"/>
          </a:xfrm>
          <a:custGeom>
            <a:avLst/>
            <a:gdLst>
              <a:gd name="connsiteX0" fmla="*/ 0 w 1224136"/>
              <a:gd name="connsiteY0" fmla="*/ 360040 h 720080"/>
              <a:gd name="connsiteX1" fmla="*/ 612068 w 1224136"/>
              <a:gd name="connsiteY1" fmla="*/ 0 h 720080"/>
              <a:gd name="connsiteX2" fmla="*/ 1224136 w 1224136"/>
              <a:gd name="connsiteY2" fmla="*/ 360040 h 720080"/>
              <a:gd name="connsiteX3" fmla="*/ 612068 w 1224136"/>
              <a:gd name="connsiteY3" fmla="*/ 720080 h 720080"/>
              <a:gd name="connsiteX4" fmla="*/ 0 w 1224136"/>
              <a:gd name="connsiteY4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720080" extrusionOk="0">
                <a:moveTo>
                  <a:pt x="0" y="360040"/>
                </a:moveTo>
                <a:cubicBezTo>
                  <a:pt x="70091" y="97403"/>
                  <a:pt x="281820" y="19762"/>
                  <a:pt x="612068" y="0"/>
                </a:cubicBezTo>
                <a:cubicBezTo>
                  <a:pt x="943568" y="-3615"/>
                  <a:pt x="1196844" y="170331"/>
                  <a:pt x="1224136" y="360040"/>
                </a:cubicBezTo>
                <a:cubicBezTo>
                  <a:pt x="1311083" y="591026"/>
                  <a:pt x="919349" y="759045"/>
                  <a:pt x="612068" y="720080"/>
                </a:cubicBezTo>
                <a:cubicBezTo>
                  <a:pt x="300700" y="741080"/>
                  <a:pt x="-18018" y="569307"/>
                  <a:pt x="0" y="36004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80876100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429E2E73-4E43-44B2-AAA7-A0BA3802E641}"/>
              </a:ext>
            </a:extLst>
          </p:cNvPr>
          <p:cNvSpPr txBox="1"/>
          <p:nvPr/>
        </p:nvSpPr>
        <p:spPr>
          <a:xfrm>
            <a:off x="4393311" y="2077437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35.6</a:t>
            </a:r>
            <a:r>
              <a:rPr lang="zh-TW" altLang="en-US" sz="3600" b="1" dirty="0">
                <a:solidFill>
                  <a:srgbClr val="FF0000"/>
                </a:solidFill>
              </a:rPr>
              <a:t> </a:t>
            </a:r>
            <a:r>
              <a:rPr lang="en-US" altLang="zh-TW" sz="3600" b="1" dirty="0">
                <a:solidFill>
                  <a:srgbClr val="FF0000"/>
                </a:solidFill>
              </a:rPr>
              <a:t>%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問卷結果</a:t>
            </a:r>
            <a:r>
              <a:rPr lang="en-US" altLang="zh-TW" dirty="0"/>
              <a:t>–3</a:t>
            </a:r>
            <a:r>
              <a:rPr lang="zh-TW" altLang="en-US" dirty="0"/>
              <a:t>、</a:t>
            </a:r>
            <a:r>
              <a:rPr lang="en-US" altLang="zh-TW" dirty="0"/>
              <a:t>4</a:t>
            </a:r>
            <a:r>
              <a:rPr lang="zh-TW" altLang="en-US" dirty="0"/>
              <a:t>、</a:t>
            </a:r>
            <a:r>
              <a:rPr lang="en-US" altLang="zh-TW" dirty="0"/>
              <a:t>5</a:t>
            </a:r>
            <a:r>
              <a:rPr lang="zh-TW" altLang="en-US" dirty="0"/>
              <a:t>、</a:t>
            </a:r>
            <a:r>
              <a:rPr lang="en-US" altLang="zh-TW" dirty="0"/>
              <a:t>7</a:t>
            </a:r>
            <a:r>
              <a:rPr lang="zh-TW" altLang="en-US" dirty="0"/>
              <a:t>題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F3D5A0B0-A873-4646-AFD9-1527A3E41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290490"/>
              </p:ext>
            </p:extLst>
          </p:nvPr>
        </p:nvGraphicFramePr>
        <p:xfrm>
          <a:off x="590872" y="1417638"/>
          <a:ext cx="8229599" cy="489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832">
                  <a:extLst>
                    <a:ext uri="{9D8B030D-6E8A-4147-A177-3AD203B41FA5}">
                      <a16:colId xmlns:a16="http://schemas.microsoft.com/office/drawing/2014/main" xmlns="" val="3083887600"/>
                    </a:ext>
                  </a:extLst>
                </a:gridCol>
                <a:gridCol w="1791470">
                  <a:extLst>
                    <a:ext uri="{9D8B030D-6E8A-4147-A177-3AD203B41FA5}">
                      <a16:colId xmlns:a16="http://schemas.microsoft.com/office/drawing/2014/main" xmlns="" val="377622162"/>
                    </a:ext>
                  </a:extLst>
                </a:gridCol>
                <a:gridCol w="1687364">
                  <a:extLst>
                    <a:ext uri="{9D8B030D-6E8A-4147-A177-3AD203B41FA5}">
                      <a16:colId xmlns:a16="http://schemas.microsoft.com/office/drawing/2014/main" xmlns="" val="3255723697"/>
                    </a:ext>
                  </a:extLst>
                </a:gridCol>
                <a:gridCol w="1672562">
                  <a:extLst>
                    <a:ext uri="{9D8B030D-6E8A-4147-A177-3AD203B41FA5}">
                      <a16:colId xmlns:a16="http://schemas.microsoft.com/office/drawing/2014/main" xmlns="" val="2340658096"/>
                    </a:ext>
                  </a:extLst>
                </a:gridCol>
                <a:gridCol w="1761371">
                  <a:extLst>
                    <a:ext uri="{9D8B030D-6E8A-4147-A177-3AD203B41FA5}">
                      <a16:colId xmlns:a16="http://schemas.microsoft.com/office/drawing/2014/main" xmlns="" val="1240919463"/>
                    </a:ext>
                  </a:extLst>
                </a:gridCol>
              </a:tblGrid>
              <a:tr h="2406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問題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3.</a:t>
                      </a:r>
                      <a:r>
                        <a:rPr lang="zh-TW" sz="2800" kern="100" dirty="0">
                          <a:effectLst/>
                        </a:rPr>
                        <a:t>試問下列會造成優養化的關鍵物質</a:t>
                      </a:r>
                      <a:r>
                        <a:rPr lang="en-US" sz="2800" kern="100" dirty="0">
                          <a:effectLst/>
                        </a:rPr>
                        <a:t>?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4. </a:t>
                      </a:r>
                      <a:r>
                        <a:rPr lang="zh-TW" sz="2800" kern="100" dirty="0">
                          <a:effectLst/>
                        </a:rPr>
                        <a:t>試問優養化為「人為或自然因素造成」</a:t>
                      </a:r>
                      <a:r>
                        <a:rPr lang="en-US" sz="2800" kern="100" dirty="0">
                          <a:effectLst/>
                        </a:rPr>
                        <a:t>?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5. </a:t>
                      </a:r>
                      <a:r>
                        <a:rPr lang="zh-TW" sz="2800" kern="100">
                          <a:effectLst/>
                        </a:rPr>
                        <a:t>試問下列水質優養化的成因何者正確？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7. </a:t>
                      </a:r>
                      <a:r>
                        <a:rPr lang="zh-TW" sz="2800" kern="100">
                          <a:effectLst/>
                        </a:rPr>
                        <a:t>試問下列水質優養化的影響何者正確？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9309532"/>
                  </a:ext>
                </a:extLst>
              </a:tr>
              <a:tr h="1242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答案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磷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以上皆有可能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水中營養物質過多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魚類大量死亡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2496372"/>
                  </a:ext>
                </a:extLst>
              </a:tr>
              <a:tr h="1242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正確率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73.3%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75.6%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80%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85.6%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6323683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14473C3C-47E5-4028-9934-03AAEBD24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4768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63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6.</a:t>
            </a:r>
            <a:r>
              <a:rPr lang="zh-TW" altLang="en-US" dirty="0"/>
              <a:t>試問下列水質優養化的影響何者正確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23" y="1916832"/>
            <a:ext cx="8618754" cy="3534309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xmlns="" id="{D61A3476-E600-43A6-A6BF-66FE2872AA85}"/>
              </a:ext>
            </a:extLst>
          </p:cNvPr>
          <p:cNvSpPr/>
          <p:nvPr/>
        </p:nvSpPr>
        <p:spPr>
          <a:xfrm>
            <a:off x="7672319" y="2492896"/>
            <a:ext cx="1224136" cy="720080"/>
          </a:xfrm>
          <a:custGeom>
            <a:avLst/>
            <a:gdLst>
              <a:gd name="connsiteX0" fmla="*/ 0 w 1224136"/>
              <a:gd name="connsiteY0" fmla="*/ 360040 h 720080"/>
              <a:gd name="connsiteX1" fmla="*/ 612068 w 1224136"/>
              <a:gd name="connsiteY1" fmla="*/ 0 h 720080"/>
              <a:gd name="connsiteX2" fmla="*/ 1224136 w 1224136"/>
              <a:gd name="connsiteY2" fmla="*/ 360040 h 720080"/>
              <a:gd name="connsiteX3" fmla="*/ 612068 w 1224136"/>
              <a:gd name="connsiteY3" fmla="*/ 720080 h 720080"/>
              <a:gd name="connsiteX4" fmla="*/ 0 w 1224136"/>
              <a:gd name="connsiteY4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720080" extrusionOk="0">
                <a:moveTo>
                  <a:pt x="0" y="360040"/>
                </a:moveTo>
                <a:cubicBezTo>
                  <a:pt x="70091" y="97403"/>
                  <a:pt x="281820" y="19762"/>
                  <a:pt x="612068" y="0"/>
                </a:cubicBezTo>
                <a:cubicBezTo>
                  <a:pt x="943568" y="-3615"/>
                  <a:pt x="1196844" y="170331"/>
                  <a:pt x="1224136" y="360040"/>
                </a:cubicBezTo>
                <a:cubicBezTo>
                  <a:pt x="1311083" y="591026"/>
                  <a:pt x="919349" y="759045"/>
                  <a:pt x="612068" y="720080"/>
                </a:cubicBezTo>
                <a:cubicBezTo>
                  <a:pt x="300700" y="741080"/>
                  <a:pt x="-18018" y="569307"/>
                  <a:pt x="0" y="36004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80876100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5720514-C91F-4CE9-A849-B371BEE3AF3F}"/>
              </a:ext>
            </a:extLst>
          </p:cNvPr>
          <p:cNvSpPr txBox="1"/>
          <p:nvPr/>
        </p:nvSpPr>
        <p:spPr>
          <a:xfrm>
            <a:off x="7663218" y="1916832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50%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 </a:t>
            </a:r>
            <a:r>
              <a:rPr lang="en-US" altLang="zh-TW" dirty="0"/>
              <a:t>8.</a:t>
            </a:r>
            <a:r>
              <a:rPr lang="zh-TW" altLang="en-US" dirty="0"/>
              <a:t>試問下列水質優養化的影響何者正確？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/>
          <a:stretch/>
        </p:blipFill>
        <p:spPr bwMode="auto">
          <a:xfrm>
            <a:off x="395536" y="1963972"/>
            <a:ext cx="8525191" cy="348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xmlns="" id="{CC4551D2-46AC-4A46-9EFE-C607F3D6CAE6}"/>
              </a:ext>
            </a:extLst>
          </p:cNvPr>
          <p:cNvSpPr/>
          <p:nvPr/>
        </p:nvSpPr>
        <p:spPr>
          <a:xfrm>
            <a:off x="3563888" y="3284984"/>
            <a:ext cx="1224136" cy="720080"/>
          </a:xfrm>
          <a:custGeom>
            <a:avLst/>
            <a:gdLst>
              <a:gd name="connsiteX0" fmla="*/ 0 w 1224136"/>
              <a:gd name="connsiteY0" fmla="*/ 360040 h 720080"/>
              <a:gd name="connsiteX1" fmla="*/ 612068 w 1224136"/>
              <a:gd name="connsiteY1" fmla="*/ 0 h 720080"/>
              <a:gd name="connsiteX2" fmla="*/ 1224136 w 1224136"/>
              <a:gd name="connsiteY2" fmla="*/ 360040 h 720080"/>
              <a:gd name="connsiteX3" fmla="*/ 612068 w 1224136"/>
              <a:gd name="connsiteY3" fmla="*/ 720080 h 720080"/>
              <a:gd name="connsiteX4" fmla="*/ 0 w 1224136"/>
              <a:gd name="connsiteY4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720080" extrusionOk="0">
                <a:moveTo>
                  <a:pt x="0" y="360040"/>
                </a:moveTo>
                <a:cubicBezTo>
                  <a:pt x="70091" y="97403"/>
                  <a:pt x="281820" y="19762"/>
                  <a:pt x="612068" y="0"/>
                </a:cubicBezTo>
                <a:cubicBezTo>
                  <a:pt x="943568" y="-3615"/>
                  <a:pt x="1196844" y="170331"/>
                  <a:pt x="1224136" y="360040"/>
                </a:cubicBezTo>
                <a:cubicBezTo>
                  <a:pt x="1311083" y="591026"/>
                  <a:pt x="919349" y="759045"/>
                  <a:pt x="612068" y="720080"/>
                </a:cubicBezTo>
                <a:cubicBezTo>
                  <a:pt x="300700" y="741080"/>
                  <a:pt x="-18018" y="569307"/>
                  <a:pt x="0" y="36004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80876100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B3FABFE7-8DCF-489A-9044-578CF197EAD3}"/>
              </a:ext>
            </a:extLst>
          </p:cNvPr>
          <p:cNvSpPr txBox="1"/>
          <p:nvPr/>
        </p:nvSpPr>
        <p:spPr>
          <a:xfrm>
            <a:off x="4658131" y="2961818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18.9</a:t>
            </a:r>
            <a:r>
              <a:rPr lang="zh-TW" altLang="en-US" sz="3600" b="1" dirty="0">
                <a:solidFill>
                  <a:srgbClr val="FF0000"/>
                </a:solidFill>
              </a:rPr>
              <a:t> </a:t>
            </a:r>
            <a:r>
              <a:rPr lang="en-US" altLang="zh-TW" sz="3600" b="1" dirty="0">
                <a:solidFill>
                  <a:srgbClr val="FF0000"/>
                </a:solidFill>
              </a:rPr>
              <a:t>%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+mj-ea"/>
              </a:rPr>
              <a:t>9.</a:t>
            </a:r>
            <a:r>
              <a:rPr lang="zh-TW" altLang="en-US" sz="4000" dirty="0">
                <a:latin typeface="+mj-ea"/>
              </a:rPr>
              <a:t>試問海洋是否會優養化</a:t>
            </a:r>
            <a:r>
              <a:rPr lang="en-US" altLang="zh-TW" sz="4000" dirty="0">
                <a:latin typeface="+mj-ea"/>
              </a:rPr>
              <a:t>?</a:t>
            </a:r>
            <a:endParaRPr lang="zh-TW" altLang="en-US" sz="4000" dirty="0">
              <a:latin typeface="+mj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2"/>
          <a:stretch/>
        </p:blipFill>
        <p:spPr bwMode="auto">
          <a:xfrm>
            <a:off x="125932" y="1628800"/>
            <a:ext cx="8646643" cy="343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xmlns="" id="{D37BB1BA-E471-4B81-8BCB-22280E8A02C2}"/>
              </a:ext>
            </a:extLst>
          </p:cNvPr>
          <p:cNvSpPr/>
          <p:nvPr/>
        </p:nvSpPr>
        <p:spPr>
          <a:xfrm>
            <a:off x="7380312" y="2420888"/>
            <a:ext cx="1224136" cy="720080"/>
          </a:xfrm>
          <a:custGeom>
            <a:avLst/>
            <a:gdLst>
              <a:gd name="connsiteX0" fmla="*/ 0 w 1224136"/>
              <a:gd name="connsiteY0" fmla="*/ 360040 h 720080"/>
              <a:gd name="connsiteX1" fmla="*/ 612068 w 1224136"/>
              <a:gd name="connsiteY1" fmla="*/ 0 h 720080"/>
              <a:gd name="connsiteX2" fmla="*/ 1224136 w 1224136"/>
              <a:gd name="connsiteY2" fmla="*/ 360040 h 720080"/>
              <a:gd name="connsiteX3" fmla="*/ 612068 w 1224136"/>
              <a:gd name="connsiteY3" fmla="*/ 720080 h 720080"/>
              <a:gd name="connsiteX4" fmla="*/ 0 w 1224136"/>
              <a:gd name="connsiteY4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136" h="720080" extrusionOk="0">
                <a:moveTo>
                  <a:pt x="0" y="360040"/>
                </a:moveTo>
                <a:cubicBezTo>
                  <a:pt x="9649" y="152413"/>
                  <a:pt x="292357" y="46496"/>
                  <a:pt x="612068" y="0"/>
                </a:cubicBezTo>
                <a:cubicBezTo>
                  <a:pt x="924722" y="-14038"/>
                  <a:pt x="1217831" y="163306"/>
                  <a:pt x="1224136" y="360040"/>
                </a:cubicBezTo>
                <a:cubicBezTo>
                  <a:pt x="1255627" y="570526"/>
                  <a:pt x="907291" y="774323"/>
                  <a:pt x="612068" y="720080"/>
                </a:cubicBezTo>
                <a:cubicBezTo>
                  <a:pt x="290203" y="732814"/>
                  <a:pt x="-11322" y="565433"/>
                  <a:pt x="0" y="36004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808761005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3BED1D05-6783-4E61-A519-31CA259926EC}"/>
              </a:ext>
            </a:extLst>
          </p:cNvPr>
          <p:cNvSpPr txBox="1"/>
          <p:nvPr/>
        </p:nvSpPr>
        <p:spPr>
          <a:xfrm>
            <a:off x="6943416" y="179187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53.3</a:t>
            </a:r>
            <a:r>
              <a:rPr lang="zh-TW" altLang="en-US" sz="3600" b="1" dirty="0">
                <a:solidFill>
                  <a:srgbClr val="FF0000"/>
                </a:solidFill>
              </a:rPr>
              <a:t> </a:t>
            </a:r>
            <a:r>
              <a:rPr lang="en-US" altLang="zh-TW" sz="3600" b="1" dirty="0">
                <a:solidFill>
                  <a:srgbClr val="FF0000"/>
                </a:solidFill>
              </a:rPr>
              <a:t>%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加強汙水的處理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減少廢水的排放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+mj-ea"/>
              </a:rPr>
              <a:t>10.</a:t>
            </a:r>
            <a:r>
              <a:rPr lang="zh-TW" altLang="en-US" sz="4000" dirty="0">
                <a:latin typeface="+mj-ea"/>
              </a:rPr>
              <a:t>是否具有解決優養化的辦法</a:t>
            </a:r>
            <a:r>
              <a:rPr lang="en-US" altLang="zh-TW" sz="4000" dirty="0">
                <a:latin typeface="+mj-ea"/>
              </a:rPr>
              <a:t>?</a:t>
            </a:r>
            <a:endParaRPr lang="zh-TW" altLang="en-US" sz="4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426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xmlns="" id="{2A566DB9-1C4F-4798-A8E6-328073050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花蓮有許多水域環境，因此我們想探討花蓮的水域是否受到優養化的危害，以及民眾對優養化的認知。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F11BB6EE-A808-4900-BEFF-B1A7A03B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研究動機</a:t>
            </a:r>
          </a:p>
        </p:txBody>
      </p:sp>
      <p:pic>
        <p:nvPicPr>
          <p:cNvPr id="4" name="Picture 2" descr="「優養化」的圖片搜尋結果">
            <a:extLst>
              <a:ext uri="{FF2B5EF4-FFF2-40B4-BE49-F238E27FC236}">
                <a16:creationId xmlns:a16="http://schemas.microsoft.com/office/drawing/2014/main" xmlns="" id="{01F879C8-BEB3-4967-BBDB-456163B9E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8" r="15470" b="3"/>
          <a:stretch/>
        </p:blipFill>
        <p:spPr bwMode="auto">
          <a:xfrm>
            <a:off x="4572000" y="2972068"/>
            <a:ext cx="4038600" cy="3096344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2A099D6-3EF4-4E7F-978B-737185A29972}"/>
              </a:ext>
            </a:extLst>
          </p:cNvPr>
          <p:cNvSpPr/>
          <p:nvPr/>
        </p:nvSpPr>
        <p:spPr>
          <a:xfrm rot="10800000" flipV="1">
            <a:off x="4572000" y="6126589"/>
            <a:ext cx="3870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dirty="0"/>
              <a:t>https://www.google.com.tw/search?as_rights=(cc_publicdomain%7Ccc_attribute)&amp;as_q=%E5%84%AA%E9%A4%8A%E5%8C%96&amp;hl=zh-TW&amp;tbm=isch#imgrc=REMwohogpPnLOM: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270836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5208D1B-2EA5-42CC-8994-0E711DFC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優養化為水體中</a:t>
            </a:r>
            <a:r>
              <a:rPr lang="zh-TW" altLang="en-US" dirty="0">
                <a:solidFill>
                  <a:srgbClr val="FF0000"/>
                </a:solidFill>
              </a:rPr>
              <a:t>氮、磷</a:t>
            </a:r>
            <a:r>
              <a:rPr lang="zh-TW" altLang="en-US" dirty="0"/>
              <a:t>等植物營養物質含量過多所引起的水質污染現象。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優養化主要分為</a:t>
            </a:r>
            <a:r>
              <a:rPr lang="zh-TW" altLang="en-US" dirty="0">
                <a:solidFill>
                  <a:srgbClr val="FF0000"/>
                </a:solidFill>
              </a:rPr>
              <a:t>天然性優養化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FF0000"/>
                </a:solidFill>
              </a:rPr>
              <a:t>人為性優養化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優養化會造成</a:t>
            </a:r>
            <a:r>
              <a:rPr lang="zh-TW" altLang="en-US" dirty="0">
                <a:solidFill>
                  <a:srgbClr val="FF0000"/>
                </a:solidFill>
              </a:rPr>
              <a:t>生態失衡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水質汙染</a:t>
            </a:r>
            <a:r>
              <a:rPr lang="zh-TW" altLang="en-US" dirty="0"/>
              <a:t>並對</a:t>
            </a:r>
            <a:r>
              <a:rPr lang="zh-TW" altLang="en-US" dirty="0">
                <a:solidFill>
                  <a:srgbClr val="FF0000"/>
                </a:solidFill>
              </a:rPr>
              <a:t>人體造成傷害</a:t>
            </a:r>
            <a:r>
              <a:rPr lang="zh-TW" altLang="en-US" dirty="0"/>
              <a:t>。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現在對優養化的解決方法所能達到的效能有限，因此</a:t>
            </a:r>
            <a:r>
              <a:rPr lang="zh-TW" altLang="en-US" dirty="0">
                <a:solidFill>
                  <a:srgbClr val="FF0000"/>
                </a:solidFill>
              </a:rPr>
              <a:t>預防水域</a:t>
            </a:r>
            <a:r>
              <a:rPr lang="zh-TW" altLang="en-US" dirty="0"/>
              <a:t>優養化才是最有效的策略。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515132A-005B-49C1-8E2B-4BCBF632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</p:spTree>
    <p:extLst>
      <p:ext uri="{BB962C8B-B14F-4D97-AF65-F5344CB8AC3E}">
        <p14:creationId xmlns:p14="http://schemas.microsoft.com/office/powerpoint/2010/main" val="24288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4CC79C1-F973-41C8-A5BD-F65A607D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我們發現大部分的人都聽聞過優養化，但僅有</a:t>
            </a:r>
            <a:r>
              <a:rPr lang="en-US" altLang="zh-TW" dirty="0">
                <a:solidFill>
                  <a:srgbClr val="FF0000"/>
                </a:solidFill>
              </a:rPr>
              <a:t>35.6%</a:t>
            </a:r>
            <a:r>
              <a:rPr lang="zh-TW" altLang="en-US" dirty="0"/>
              <a:t>的人認為優養化和自己的生活非常相關。</a:t>
            </a:r>
            <a:endParaRPr lang="en-US" altLang="zh-TW" dirty="0"/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接下來的優養化相關問題正確率都達</a:t>
            </a:r>
            <a:r>
              <a:rPr lang="zh-TW" altLang="en-US" dirty="0">
                <a:solidFill>
                  <a:srgbClr val="FF0000"/>
                </a:solidFill>
              </a:rPr>
              <a:t>七成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endParaRPr lang="en-US" altLang="zh-TW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0C2DAB0-DCA5-4118-A6FF-1C70AB22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</p:spTree>
    <p:extLst>
      <p:ext uri="{BB962C8B-B14F-4D97-AF65-F5344CB8AC3E}">
        <p14:creationId xmlns:p14="http://schemas.microsoft.com/office/powerpoint/2010/main" val="24511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zh-TW" altLang="en-US" dirty="0"/>
              <a:t>未來我們的研究方向：</a:t>
            </a:r>
            <a:endParaRPr lang="en-US" altLang="zh-TW" dirty="0"/>
          </a:p>
          <a:p>
            <a:pPr>
              <a:lnSpc>
                <a:spcPct val="150000"/>
              </a:lnSpc>
              <a:buSzPct val="100000"/>
            </a:pPr>
            <a:r>
              <a:rPr lang="zh-TW" altLang="en-US" dirty="0"/>
              <a:t>模擬優養化生態。</a:t>
            </a:r>
            <a:endParaRPr lang="en-US" altLang="zh-TW" dirty="0"/>
          </a:p>
          <a:p>
            <a:pPr>
              <a:lnSpc>
                <a:spcPct val="150000"/>
              </a:lnSpc>
              <a:buSzPct val="100000"/>
            </a:pPr>
            <a:r>
              <a:rPr lang="zh-TW" altLang="en-US" dirty="0"/>
              <a:t>調查各水域優養化情形，並提出解決和預防的方法。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未來展望</a:t>
            </a:r>
          </a:p>
        </p:txBody>
      </p:sp>
    </p:spTree>
    <p:extLst>
      <p:ext uri="{BB962C8B-B14F-4D97-AF65-F5344CB8AC3E}">
        <p14:creationId xmlns:p14="http://schemas.microsoft.com/office/powerpoint/2010/main" val="586251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SzPct val="100000"/>
            </a:pPr>
            <a:r>
              <a:rPr lang="en-US" altLang="zh-TW" dirty="0"/>
              <a:t>What is eutrophication? Causes, effects and control. http://www.eniscuola.net/en/2016/11/03/what-is-eutrophication-causes-effects-andcontrol/ </a:t>
            </a:r>
          </a:p>
          <a:p>
            <a:pPr>
              <a:buSzPct val="100000"/>
            </a:pPr>
            <a:r>
              <a:rPr lang="zh-TW" altLang="en-US" dirty="0"/>
              <a:t>蔡韶恬、陳昭錦 </a:t>
            </a:r>
            <a:r>
              <a:rPr lang="en-US" altLang="zh-TW" dirty="0"/>
              <a:t>(2014)</a:t>
            </a:r>
            <a:r>
              <a:rPr lang="zh-TW" altLang="en-US" dirty="0"/>
              <a:t>。優養化 </a:t>
            </a:r>
            <a:r>
              <a:rPr lang="en-US" altLang="zh-TW" dirty="0"/>
              <a:t>(Eutrophication) 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。科學 </a:t>
            </a:r>
            <a:r>
              <a:rPr lang="en-US" altLang="zh-TW" dirty="0"/>
              <a:t>Online</a:t>
            </a:r>
            <a:r>
              <a:rPr lang="zh-TW" altLang="en-US" dirty="0"/>
              <a:t>。 </a:t>
            </a:r>
            <a:r>
              <a:rPr lang="en-US" altLang="zh-TW" dirty="0"/>
              <a:t>http://highscope.ch.ntu.edu.tw/wordpress/?p=57142 </a:t>
            </a:r>
          </a:p>
          <a:p>
            <a:pPr>
              <a:buSzPct val="100000"/>
            </a:pPr>
            <a:r>
              <a:rPr lang="zh-TW" altLang="en-US" dirty="0"/>
              <a:t>謝嘉 </a:t>
            </a:r>
            <a:r>
              <a:rPr lang="en-US" altLang="zh-TW" dirty="0"/>
              <a:t>(2015)</a:t>
            </a:r>
            <a:r>
              <a:rPr lang="zh-TW" altLang="en-US" dirty="0"/>
              <a:t>。缺氧而死，全球死區中的優養化與生態浩劫。地理眼 </a:t>
            </a:r>
            <a:r>
              <a:rPr lang="en-US" altLang="zh-TW" dirty="0"/>
              <a:t>GEOGDAILY</a:t>
            </a:r>
            <a:r>
              <a:rPr lang="zh-TW" altLang="en-US" dirty="0"/>
              <a:t>。</a:t>
            </a:r>
            <a:r>
              <a:rPr lang="en-US" altLang="zh-TW" dirty="0"/>
              <a:t>https://www.geog-daily.org/morethanhuman/deadzone </a:t>
            </a:r>
          </a:p>
          <a:p>
            <a:pPr>
              <a:buSzPct val="100000"/>
            </a:pPr>
            <a:r>
              <a:rPr lang="zh-TW" altLang="en-US" dirty="0"/>
              <a:t>科學少年。遠流出版社。</a:t>
            </a:r>
            <a:r>
              <a:rPr lang="en-US" altLang="zh-TW" dirty="0"/>
              <a:t>2018 </a:t>
            </a:r>
            <a:r>
              <a:rPr lang="zh-TW" altLang="en-US" dirty="0"/>
              <a:t>年 </a:t>
            </a:r>
            <a:r>
              <a:rPr lang="en-US" altLang="zh-TW" dirty="0"/>
              <a:t>3 </a:t>
            </a:r>
            <a:r>
              <a:rPr lang="zh-TW" altLang="en-US" dirty="0"/>
              <a:t>月。</a:t>
            </a:r>
            <a:endParaRPr lang="en-US" altLang="zh-TW" dirty="0"/>
          </a:p>
          <a:p>
            <a:pPr>
              <a:buSzPct val="100000"/>
            </a:pPr>
            <a:r>
              <a:rPr lang="zh-TW" altLang="en-US" dirty="0"/>
              <a:t>郭振泰、吳俊宗、吳先琪 </a:t>
            </a:r>
            <a:r>
              <a:rPr lang="en-US" altLang="zh-TW" dirty="0"/>
              <a:t>(2005)</a:t>
            </a:r>
            <a:r>
              <a:rPr lang="zh-TW" altLang="en-US" dirty="0"/>
              <a:t>。以生態工法淨化水庫水質控制優養化研究 計畫。國立台灣大學。</a:t>
            </a:r>
            <a:r>
              <a:rPr lang="en-US" altLang="zh-TW" dirty="0"/>
              <a:t>http://ntur.lib.ntu.edu.tw/retrieve/168487/10.pdf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引注資料</a:t>
            </a:r>
          </a:p>
        </p:txBody>
      </p:sp>
    </p:spTree>
    <p:extLst>
      <p:ext uri="{BB962C8B-B14F-4D97-AF65-F5344CB8AC3E}">
        <p14:creationId xmlns:p14="http://schemas.microsoft.com/office/powerpoint/2010/main" val="387961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 深入認識優養化：探討優養化的定義、成因、影 </a:t>
            </a:r>
            <a:endParaRPr lang="en-US" altLang="zh-TW" dirty="0"/>
          </a:p>
          <a:p>
            <a:pPr marL="109728" indent="0">
              <a:lnSpc>
                <a:spcPct val="150000"/>
              </a:lnSpc>
              <a:buNone/>
            </a:pPr>
            <a:r>
              <a:rPr lang="zh-TW" altLang="en-US" dirty="0"/>
              <a:t>   響、過程及解決辦法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 釐清民眾的優養化認知 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 研擬後續研究方向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研究目的</a:t>
            </a:r>
          </a:p>
        </p:txBody>
      </p:sp>
      <p:pic>
        <p:nvPicPr>
          <p:cNvPr id="4" name="Picture 20" descr="圖像裡可能有5 個人、包括 Nming Lee、大家坐著和室內">
            <a:extLst>
              <a:ext uri="{FF2B5EF4-FFF2-40B4-BE49-F238E27FC236}">
                <a16:creationId xmlns:a16="http://schemas.microsoft.com/office/drawing/2014/main" xmlns="" id="{568D3E11-BD69-45CB-AD05-99F7DDB3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503269" cy="2520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研究流程</a:t>
            </a:r>
          </a:p>
        </p:txBody>
      </p:sp>
      <p:graphicFrame>
        <p:nvGraphicFramePr>
          <p:cNvPr id="4" name="內容版面配置區 2">
            <a:extLst>
              <a:ext uri="{FF2B5EF4-FFF2-40B4-BE49-F238E27FC236}">
                <a16:creationId xmlns:a16="http://schemas.microsoft.com/office/drawing/2014/main" xmlns="" id="{DFB3F680-9E6C-492D-90E2-4476AC9B8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59929"/>
              </p:ext>
            </p:extLst>
          </p:nvPr>
        </p:nvGraphicFramePr>
        <p:xfrm>
          <a:off x="467544" y="126876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1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優養化是指：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｢</a:t>
            </a:r>
            <a:r>
              <a:rPr lang="zh-TW" altLang="en-US" dirty="0"/>
              <a:t>湖泊、河流、水庫等水體中</a:t>
            </a:r>
            <a:r>
              <a:rPr lang="zh-TW" altLang="en-US" dirty="0">
                <a:solidFill>
                  <a:srgbClr val="FF0000"/>
                </a:solidFill>
              </a:rPr>
              <a:t>氮、磷</a:t>
            </a:r>
            <a:r>
              <a:rPr lang="zh-TW" altLang="en-US" dirty="0"/>
              <a:t>等植物營養物質含量過多所引起的水質污染現象</a:t>
            </a:r>
            <a:r>
              <a:rPr lang="en-US" altLang="zh-TW" dirty="0"/>
              <a:t>｣</a:t>
            </a:r>
            <a:r>
              <a:rPr lang="zh-TW" altLang="en-US" dirty="0"/>
              <a:t>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優養化之定義</a:t>
            </a:r>
          </a:p>
        </p:txBody>
      </p:sp>
    </p:spTree>
    <p:extLst>
      <p:ext uri="{BB962C8B-B14F-4D97-AF65-F5344CB8AC3E}">
        <p14:creationId xmlns:p14="http://schemas.microsoft.com/office/powerpoint/2010/main" val="40276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268800"/>
            <a:ext cx="7431335" cy="33060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當水域中的營養鹽增加以後：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1.</a:t>
            </a:r>
            <a:r>
              <a:rPr lang="zh-TW" altLang="en-US" dirty="0"/>
              <a:t> 水體表層的藻類大量繁殖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2.</a:t>
            </a:r>
            <a:r>
              <a:rPr lang="zh-TW" altLang="en-US" dirty="0"/>
              <a:t> 在水體底層的缺氧區，會使得厭氧細菌增生</a:t>
            </a:r>
            <a:endParaRPr lang="en-US" altLang="zh-TW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/>
              <a:t>3.</a:t>
            </a:r>
            <a:r>
              <a:rPr lang="zh-TW" altLang="en-US" dirty="0"/>
              <a:t> 水中的細菌需要消耗氧氣以分解藻類殘骸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優養化之過程</a:t>
            </a:r>
          </a:p>
        </p:txBody>
      </p:sp>
      <p:pic>
        <p:nvPicPr>
          <p:cNvPr id="1030" name="Picture 6" descr="http://1.bp.blogspot.com/-obbiiTsJsgc/VWfRA0uxSDI/AAAAAAAAAmg/A30hifNcK8Q/s1600/%25E6%25B0%25B4%25E9%25AB%2594%25E4%25B8%25AD%25E9%25A4%258A%25E5%2588%2586%25E7%259A%2584%25E5%25BE%25AA%25E7%2592%25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1348" r="2389" b="5941"/>
          <a:stretch/>
        </p:blipFill>
        <p:spPr bwMode="auto">
          <a:xfrm>
            <a:off x="4883045" y="209076"/>
            <a:ext cx="4149852" cy="28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211960" y="2852936"/>
            <a:ext cx="470353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圖一</a:t>
            </a:r>
            <a:endParaRPr lang="en-US" altLang="zh-TW" dirty="0"/>
          </a:p>
          <a:p>
            <a:r>
              <a:rPr lang="en-US" altLang="zh-TW" sz="1100" dirty="0"/>
              <a:t>http://chunmingchang.blogspot.com/2015/05/blog-post_4.html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749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3836DC3-A560-452A-9F7C-EBBF6FA81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sz="3000" dirty="0"/>
              <a:t>天然性優養化</a:t>
            </a:r>
            <a:endParaRPr lang="en-US" altLang="zh-TW" sz="3000" dirty="0"/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zh-TW" altLang="en-US" sz="3000" dirty="0"/>
              <a:t>             →光合作用要素</a:t>
            </a:r>
            <a:endParaRPr lang="en-US" altLang="zh-TW" sz="3000" dirty="0"/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sz="3000" dirty="0"/>
              <a:t>人為性優養化      </a:t>
            </a:r>
            <a:endParaRPr lang="en-US" altLang="zh-TW" sz="3000" dirty="0"/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zh-TW" altLang="en-US" sz="3000" dirty="0"/>
              <a:t>             →含有氮、磷物質的</a:t>
            </a:r>
            <a:endParaRPr lang="en-US" altLang="zh-TW" sz="3000" dirty="0"/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zh-TW" altLang="en-US" sz="3000" dirty="0"/>
              <a:t>                農藥、肥料、廢水</a:t>
            </a:r>
            <a:endParaRPr lang="en-US" altLang="zh-TW" sz="3000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DB74E8E-BA65-4782-9703-62FC527E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優養化的成因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7C51B24-E8FC-4537-A696-E5E3E1237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1" b="96030" l="8889" r="97963">
                        <a14:foregroundMark x1="33889" y1="81141" x2="23704" y2="91315"/>
                        <a14:foregroundMark x1="23704" y1="91315" x2="9815" y2="92308"/>
                        <a14:foregroundMark x1="9815" y1="92308" x2="741" y2="78908"/>
                        <a14:foregroundMark x1="741" y1="78908" x2="8889" y2="63275"/>
                        <a14:foregroundMark x1="15435" y1="62147" x2="17807" y2="61739"/>
                        <a14:foregroundMark x1="8889" y1="63275" x2="14436" y2="62320"/>
                        <a14:foregroundMark x1="23720" y1="61323" x2="38333" y2="63524"/>
                        <a14:foregroundMark x1="38333" y1="63524" x2="38889" y2="64516"/>
                        <a14:foregroundMark x1="30926" y1="88586" x2="15741" y2="90323"/>
                        <a14:foregroundMark x1="15741" y1="90323" x2="28889" y2="87593"/>
                        <a14:foregroundMark x1="28889" y1="87593" x2="18333" y2="81141"/>
                        <a14:foregroundMark x1="92963" y1="94789" x2="60926" y2="97022"/>
                        <a14:foregroundMark x1="60926" y1="97022" x2="48519" y2="92060"/>
                        <a14:foregroundMark x1="48519" y1="92060" x2="54444" y2="75186"/>
                        <a14:foregroundMark x1="54444" y1="75186" x2="74815" y2="65509"/>
                        <a14:foregroundMark x1="74815" y1="65509" x2="90741" y2="66005"/>
                        <a14:foregroundMark x1="90741" y1="66005" x2="91488" y2="68165"/>
                        <a14:foregroundMark x1="93660" y1="89847" x2="92222" y2="91067"/>
                        <a14:foregroundMark x1="90370" y1="93052" x2="73889" y2="91563"/>
                        <a14:foregroundMark x1="73889" y1="91563" x2="91111" y2="80149"/>
                        <a14:foregroundMark x1="91111" y1="80149" x2="92688" y2="80149"/>
                        <a14:foregroundMark x1="52407" y1="58561" x2="42037" y2="43424"/>
                        <a14:foregroundMark x1="42037" y1="43424" x2="38519" y2="24814"/>
                        <a14:foregroundMark x1="38519" y1="24814" x2="45741" y2="11166"/>
                        <a14:foregroundMark x1="45741" y1="11166" x2="67778" y2="13400"/>
                        <a14:foregroundMark x1="67778" y1="13400" x2="53148" y2="22084"/>
                        <a14:foregroundMark x1="53148" y1="22084" x2="44630" y2="22829"/>
                        <a14:foregroundMark x1="35000" y1="13151" x2="63148" y2="20596"/>
                        <a14:foregroundMark x1="63148" y1="20596" x2="43148" y2="25806"/>
                        <a14:foregroundMark x1="43148" y1="25806" x2="57593" y2="8933"/>
                        <a14:foregroundMark x1="57593" y1="8933" x2="42778" y2="32010"/>
                        <a14:foregroundMark x1="42778" y1="32010" x2="50556" y2="12159"/>
                        <a14:foregroundMark x1="50556" y1="12159" x2="59259" y2="24318"/>
                        <a14:foregroundMark x1="59259" y1="24318" x2="59815" y2="27792"/>
                        <a14:foregroundMark x1="37037" y1="34988" x2="30185" y2="19851"/>
                        <a14:foregroundMark x1="30185" y1="19851" x2="36667" y2="4963"/>
                        <a14:foregroundMark x1="36667" y1="4963" x2="50370" y2="4963"/>
                        <a14:foregroundMark x1="50370" y1="4963" x2="63519" y2="5459"/>
                        <a14:foregroundMark x1="63519" y1="5459" x2="65926" y2="9181"/>
                        <a14:foregroundMark x1="9630" y1="73449" x2="9444" y2="85360"/>
                        <a14:foregroundMark x1="66852" y1="62283" x2="38889" y2="63027"/>
                        <a14:foregroundMark x1="38889" y1="63027" x2="28519" y2="53102"/>
                        <a14:foregroundMark x1="28519" y1="53102" x2="40370" y2="45409"/>
                        <a14:foregroundMark x1="40370" y1="45409" x2="66111" y2="49876"/>
                        <a14:foregroundMark x1="66111" y1="49876" x2="66667" y2="58561"/>
                        <a14:foregroundMark x1="89074" y1="74194" x2="94259" y2="89826"/>
                        <a14:foregroundMark x1="94259" y1="89826" x2="91111" y2="90819"/>
                        <a14:foregroundMark x1="92593" y1="76923" x2="93519" y2="89330"/>
                        <a14:foregroundMark x1="91111" y1="74938" x2="98148" y2="90074"/>
                        <a14:foregroundMark x1="98148" y1="90074" x2="92593" y2="76179"/>
                        <a14:foregroundMark x1="62963" y1="87097" x2="73333" y2="96030"/>
                        <a14:foregroundMark x1="73333" y1="96030" x2="64444" y2="85856"/>
                        <a14:backgroundMark x1="17593" y1="62531" x2="16852" y2="69975"/>
                        <a14:backgroundMark x1="21481" y1="64516" x2="17222" y2="49132"/>
                        <a14:backgroundMark x1="17222" y1="49132" x2="21481" y2="62531"/>
                        <a14:backgroundMark x1="77407" y1="7692" x2="85000" y2="44913"/>
                        <a14:backgroundMark x1="85000" y1="44913" x2="93704" y2="58561"/>
                        <a14:backgroundMark x1="96950" y1="90969" x2="97407" y2="95533"/>
                        <a14:backgroundMark x1="93704" y1="58561" x2="95504" y2="7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69" y="2204864"/>
            <a:ext cx="501733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5A8D217-9DAA-4C9A-AEE4-75B246FF5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生物增加 → 藻類、厭氧細菌</a:t>
            </a:r>
            <a:endParaRPr lang="zh-TW" altLang="en-US" dirty="0">
              <a:effectLst/>
            </a:endParaRPr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生物減少 </a:t>
            </a:r>
            <a:endParaRPr lang="zh-TW" altLang="en-US" dirty="0">
              <a:effectLst/>
            </a:endParaRPr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生態系平衡失調</a:t>
            </a:r>
            <a:endParaRPr lang="zh-TW" altLang="en-US" dirty="0">
              <a:effectLst/>
            </a:endParaRPr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破壞水質環境→</a:t>
            </a:r>
            <a:r>
              <a:rPr lang="zh-TW" altLang="en-US" sz="2800" dirty="0"/>
              <a:t>溶氧量不足、湖泊變成陸地、水質發臭及濁度增加</a:t>
            </a:r>
            <a:endParaRPr lang="zh-TW" altLang="en-US" dirty="0">
              <a:effectLst/>
            </a:endParaRPr>
          </a:p>
          <a:p>
            <a:pPr marL="457200" indent="-457200">
              <a:lnSpc>
                <a:spcPct val="150000"/>
              </a:lnSpc>
              <a:buSzPct val="100000"/>
            </a:pPr>
            <a:r>
              <a:rPr lang="zh-TW" altLang="en-US" dirty="0"/>
              <a:t>人體影響→藻類毒素</a:t>
            </a:r>
            <a:endParaRPr lang="zh-TW" altLang="en-US" dirty="0">
              <a:effectLst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8B2AF3E-E940-4802-A1DC-EBFD59AE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優養化的影響</a:t>
            </a:r>
          </a:p>
        </p:txBody>
      </p:sp>
    </p:spTree>
    <p:extLst>
      <p:ext uri="{BB962C8B-B14F-4D97-AF65-F5344CB8AC3E}">
        <p14:creationId xmlns:p14="http://schemas.microsoft.com/office/powerpoint/2010/main" val="9737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</a:pPr>
            <a:r>
              <a:rPr lang="zh-TW" altLang="en-US" dirty="0"/>
              <a:t>調整營養鹽的比例</a:t>
            </a:r>
            <a:endParaRPr lang="en-US" altLang="zh-TW" dirty="0"/>
          </a:p>
          <a:p>
            <a:pPr>
              <a:lnSpc>
                <a:spcPct val="150000"/>
              </a:lnSpc>
              <a:buSzPct val="100000"/>
            </a:pPr>
            <a:r>
              <a:rPr lang="zh-TW" altLang="en-US" dirty="0"/>
              <a:t>物理性混合水體</a:t>
            </a:r>
            <a:endParaRPr lang="en-US" altLang="zh-TW" dirty="0"/>
          </a:p>
          <a:p>
            <a:pPr>
              <a:lnSpc>
                <a:spcPct val="150000"/>
              </a:lnSpc>
              <a:buSzPct val="100000"/>
            </a:pPr>
            <a:r>
              <a:rPr lang="zh-TW" altLang="en-US" dirty="0"/>
              <a:t>以不透明襯墊遮蔽水體</a:t>
            </a:r>
            <a:endParaRPr lang="en-US" altLang="zh-TW" dirty="0"/>
          </a:p>
          <a:p>
            <a:pPr>
              <a:lnSpc>
                <a:spcPct val="150000"/>
              </a:lnSpc>
              <a:buSzPct val="100000"/>
            </a:pPr>
            <a:r>
              <a:rPr lang="zh-TW" altLang="en-US" dirty="0"/>
              <a:t>運用強力的殺藻劑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過去的解決方法</a:t>
            </a:r>
          </a:p>
        </p:txBody>
      </p:sp>
    </p:spTree>
    <p:extLst>
      <p:ext uri="{BB962C8B-B14F-4D97-AF65-F5344CB8AC3E}">
        <p14:creationId xmlns:p14="http://schemas.microsoft.com/office/powerpoint/2010/main" val="7316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1140</Words>
  <Application>Microsoft Office PowerPoint</Application>
  <PresentationFormat>如螢幕大小 (4:3)</PresentationFormat>
  <Paragraphs>144</Paragraphs>
  <Slides>23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匯合</vt:lpstr>
      <vt:lpstr>水質優養化之探討</vt:lpstr>
      <vt:lpstr>研究動機</vt:lpstr>
      <vt:lpstr>研究目的</vt:lpstr>
      <vt:lpstr>研究流程</vt:lpstr>
      <vt:lpstr>優養化之定義</vt:lpstr>
      <vt:lpstr>優養化之過程</vt:lpstr>
      <vt:lpstr>優養化的成因</vt:lpstr>
      <vt:lpstr>優養化的影響</vt:lpstr>
      <vt:lpstr>過去的解決方法</vt:lpstr>
      <vt:lpstr>優養化的預防辦法</vt:lpstr>
      <vt:lpstr>優養化的解決辦法</vt:lpstr>
      <vt:lpstr>問卷調查&amp; 問卷基本資料                              </vt:lpstr>
      <vt:lpstr>1.是否曾聽聞過「水質優養化」?</vt:lpstr>
      <vt:lpstr>2.您覺得優養化是否會影響到您的生活？</vt:lpstr>
      <vt:lpstr>問卷結果–3、4、5、7題</vt:lpstr>
      <vt:lpstr>6.試問下列水質優養化的影響何者正確</vt:lpstr>
      <vt:lpstr> 8.試問下列水質優養化的影響何者正確？</vt:lpstr>
      <vt:lpstr>9.試問海洋是否會優養化?</vt:lpstr>
      <vt:lpstr>10.是否具有解決優養化的辦法?</vt:lpstr>
      <vt:lpstr>結論</vt:lpstr>
      <vt:lpstr>結論</vt:lpstr>
      <vt:lpstr>未來展望</vt:lpstr>
      <vt:lpstr>引注資料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水質優養化之探討</dc:title>
  <dc:creator>Yu-Jung Chen</dc:creator>
  <cp:lastModifiedBy>user</cp:lastModifiedBy>
  <cp:revision>4</cp:revision>
  <dcterms:created xsi:type="dcterms:W3CDTF">2019-10-30T11:28:24Z</dcterms:created>
  <dcterms:modified xsi:type="dcterms:W3CDTF">2019-10-31T03:54:34Z</dcterms:modified>
</cp:coreProperties>
</file>