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58" r:id="rId3"/>
    <p:sldId id="259" r:id="rId4"/>
    <p:sldId id="286" r:id="rId5"/>
    <p:sldId id="287" r:id="rId6"/>
    <p:sldId id="288" r:id="rId7"/>
    <p:sldId id="284" r:id="rId8"/>
    <p:sldId id="319" r:id="rId9"/>
    <p:sldId id="290" r:id="rId10"/>
    <p:sldId id="291" r:id="rId11"/>
    <p:sldId id="308" r:id="rId12"/>
    <p:sldId id="307" r:id="rId13"/>
    <p:sldId id="293" r:id="rId14"/>
    <p:sldId id="294" r:id="rId15"/>
    <p:sldId id="295" r:id="rId16"/>
    <p:sldId id="296" r:id="rId17"/>
    <p:sldId id="297" r:id="rId18"/>
    <p:sldId id="268" r:id="rId19"/>
    <p:sldId id="298" r:id="rId20"/>
    <p:sldId id="299" r:id="rId21"/>
    <p:sldId id="300" r:id="rId22"/>
    <p:sldId id="320" r:id="rId23"/>
    <p:sldId id="302" r:id="rId24"/>
    <p:sldId id="310" r:id="rId25"/>
    <p:sldId id="311" r:id="rId26"/>
    <p:sldId id="313" r:id="rId27"/>
    <p:sldId id="267" r:id="rId28"/>
    <p:sldId id="315" r:id="rId29"/>
    <p:sldId id="316" r:id="rId30"/>
    <p:sldId id="317" r:id="rId31"/>
    <p:sldId id="321" r:id="rId32"/>
    <p:sldId id="305" r:id="rId33"/>
    <p:sldId id="306" r:id="rId3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DC5D3D"/>
    <a:srgbClr val="202020"/>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p:scale>
          <a:sx n="90" d="100"/>
          <a:sy n="90" d="100"/>
        </p:scale>
        <p:origin x="-1344"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2019/10/29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90504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6139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81013" y="1279525"/>
            <a:ext cx="6140450"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8822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33556A7-D5B2-4C08-BDDE-51F0784DE1BE}"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52DF46CF-9F03-4769-92B7-439CE3999088}"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780FE18-C6C6-4BAF-9DF7-6F7053A0E893}"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64B6175-05D6-4888-A601-69A5304D15AB}" type="datetime1">
              <a:rPr lang="zh-CN" altLang="en-US" smtClean="0"/>
              <a:t>2019/10/29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EA9FC72D-DE2D-4E66-8EA3-85DBABA092C7}"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B901066F-FD2C-4812-BCE7-076426106C22}"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41C22AA0-9C20-423A-9E27-C912804B6852}" type="datetime1">
              <a:rPr lang="zh-CN" altLang="en-US" smtClean="0"/>
              <a:t>2019/10/29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212CB0F2-7FED-4A62-A1ED-B3422ECEB41D}" type="datetime1">
              <a:rPr lang="zh-CN" altLang="en-US" smtClean="0"/>
              <a:t>2019/10/29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575EA3B8-CC97-4924-875F-D7A49719EB19}"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0967D085-2B62-464C-A57E-CEDF5753B3B2}" type="datetime1">
              <a:rPr lang="zh-CN" altLang="en-US" smtClean="0"/>
              <a:t>2019/10/29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3AE43DE6-401E-4805-899C-065461233DED}" type="datetime1">
              <a:rPr lang="zh-CN" altLang="en-US" smtClean="0"/>
              <a:t>2019/10/29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A2A1F56D-E82D-4905-9E7A-A67A6145F274}" type="datetime1">
              <a:rPr lang="zh-CN" altLang="en-US" smtClean="0"/>
              <a:t>2019/10/29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hf hdr="0" ftr="0" dt="0"/>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3.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22.png"/><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12.xml"/><Relationship Id="rId10" Type="http://schemas.openxmlformats.org/officeDocument/2006/relationships/tags" Target="../tags/tag12.xml"/><Relationship Id="rId19" Type="http://schemas.openxmlformats.org/officeDocument/2006/relationships/image" Target="../media/image23.jpe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1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13.png"/><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blog.yam.com/ydog/article/3060750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2"/>
          <a:srcRect l="11908" t="16713" b="14111"/>
          <a:stretch>
            <a:fillRect/>
          </a:stretch>
        </p:blipFill>
        <p:spPr>
          <a:xfrm>
            <a:off x="1947041" y="95693"/>
            <a:ext cx="7882759" cy="6407583"/>
          </a:xfrm>
          <a:prstGeom prst="rect">
            <a:avLst/>
          </a:prstGeom>
          <a:noFill/>
          <a:ln w="9525">
            <a:noFill/>
          </a:ln>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311683" y="2315843"/>
            <a:ext cx="5002213" cy="1549970"/>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88801" y="1840378"/>
            <a:ext cx="51968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TW" altLang="en-US" sz="4400" b="1" dirty="0" smtClean="0">
                <a:solidFill>
                  <a:srgbClr val="DC5D3D"/>
                </a:solidFill>
                <a:latin typeface="標楷體" panose="03000509000000000000" pitchFamily="65" charset="-120"/>
                <a:ea typeface="標楷體" panose="03000509000000000000" pitchFamily="65" charset="-120"/>
              </a:rPr>
              <a:t>老</a:t>
            </a:r>
            <a:r>
              <a:rPr lang="zh-TW" altLang="en-US" sz="4400" b="1" dirty="0" smtClean="0">
                <a:solidFill>
                  <a:srgbClr val="DC5D3D"/>
                </a:solidFill>
                <a:latin typeface="+mj-ea"/>
                <a:ea typeface="+mj-ea"/>
              </a:rPr>
              <a:t>ㄆㄤˋ</a:t>
            </a:r>
            <a:r>
              <a:rPr lang="zh-TW" altLang="en-US" sz="4400" b="1" dirty="0" smtClean="0">
                <a:solidFill>
                  <a:srgbClr val="DC5D3D"/>
                </a:solidFill>
                <a:latin typeface="標楷體" panose="03000509000000000000" pitchFamily="65" charset="-120"/>
                <a:ea typeface="標楷體" panose="03000509000000000000" pitchFamily="65" charset="-120"/>
              </a:rPr>
              <a:t>真健康</a:t>
            </a:r>
            <a:endParaRPr lang="zh-CN" altLang="en-US" sz="4400" b="1" dirty="0">
              <a:solidFill>
                <a:srgbClr val="DC5D3D"/>
              </a:solidFill>
              <a:latin typeface="標楷體" panose="03000509000000000000" pitchFamily="65" charset="-120"/>
              <a:ea typeface="標楷體" panose="03000509000000000000" pitchFamily="65" charset="-120"/>
            </a:endParaRPr>
          </a:p>
        </p:txBody>
      </p:sp>
      <p:sp>
        <p:nvSpPr>
          <p:cNvPr id="3" name="文本框 2"/>
          <p:cNvSpPr txBox="1"/>
          <p:nvPr/>
        </p:nvSpPr>
        <p:spPr>
          <a:xfrm>
            <a:off x="3915277" y="3621743"/>
            <a:ext cx="4031873" cy="1969770"/>
          </a:xfrm>
          <a:prstGeom prst="rect">
            <a:avLst/>
          </a:prstGeom>
          <a:noFill/>
        </p:spPr>
        <p:txBody>
          <a:bodyPr wrap="none" rtlCol="0" anchor="t">
            <a:spAutoFit/>
          </a:bodyPr>
          <a:lstStyle/>
          <a:p>
            <a:pPr algn="ctr">
              <a:spcBef>
                <a:spcPct val="0"/>
              </a:spcBef>
              <a:buFontTx/>
              <a:buNone/>
            </a:pPr>
            <a:r>
              <a:rPr lang="zh-TW" altLang="en-US" sz="3200" b="1" u="dbl" dirty="0" smtClean="0">
                <a:solidFill>
                  <a:srgbClr val="0070C0"/>
                </a:solidFill>
                <a:latin typeface="標楷體" panose="03000509000000000000" pitchFamily="65" charset="-120"/>
                <a:ea typeface="標楷體" panose="03000509000000000000" pitchFamily="65" charset="-120"/>
                <a:sym typeface="+mn-ea"/>
              </a:rPr>
              <a:t>老</a:t>
            </a:r>
            <a:r>
              <a:rPr lang="zh-TW" altLang="en-US" sz="3200" b="1" u="dbl" dirty="0">
                <a:solidFill>
                  <a:srgbClr val="0070C0"/>
                </a:solidFill>
                <a:latin typeface="標楷體" panose="03000509000000000000" pitchFamily="65" charset="-120"/>
                <a:ea typeface="標楷體" panose="03000509000000000000" pitchFamily="65" charset="-120"/>
                <a:sym typeface="+mn-ea"/>
              </a:rPr>
              <a:t>麵</a:t>
            </a:r>
            <a:r>
              <a:rPr lang="zh-TW" altLang="en-US" sz="3200" b="1" u="dbl" dirty="0" smtClean="0">
                <a:solidFill>
                  <a:srgbClr val="0070C0"/>
                </a:solidFill>
                <a:latin typeface="標楷體" panose="03000509000000000000" pitchFamily="65" charset="-120"/>
                <a:ea typeface="標楷體" panose="03000509000000000000" pitchFamily="65" charset="-120"/>
                <a:sym typeface="+mn-ea"/>
              </a:rPr>
              <a:t>貝果隊</a:t>
            </a:r>
            <a:endParaRPr lang="en-US" altLang="zh-TW" sz="3200" b="1" u="dbl" dirty="0" smtClean="0">
              <a:solidFill>
                <a:srgbClr val="0070C0"/>
              </a:solidFill>
              <a:latin typeface="標楷體" panose="03000509000000000000" pitchFamily="65" charset="-120"/>
              <a:ea typeface="標楷體" panose="03000509000000000000" pitchFamily="65" charset="-120"/>
              <a:sym typeface="+mn-ea"/>
            </a:endParaRPr>
          </a:p>
          <a:p>
            <a:pPr algn="ctr">
              <a:lnSpc>
                <a:spcPct val="150000"/>
              </a:lnSpc>
              <a:spcBef>
                <a:spcPct val="0"/>
              </a:spcBef>
              <a:buFontTx/>
              <a:buNone/>
            </a:pPr>
            <a:endParaRPr lang="en-US" altLang="zh-TW" sz="1100" b="1" dirty="0" smtClean="0">
              <a:solidFill>
                <a:srgbClr val="0070C0"/>
              </a:solidFill>
              <a:latin typeface="標楷體" panose="03000509000000000000" pitchFamily="65" charset="-120"/>
              <a:ea typeface="標楷體" panose="03000509000000000000" pitchFamily="65" charset="-120"/>
              <a:sym typeface="+mn-ea"/>
            </a:endParaRPr>
          </a:p>
          <a:p>
            <a:pPr algn="ctr">
              <a:spcBef>
                <a:spcPct val="0"/>
              </a:spcBef>
              <a:buFontTx/>
              <a:buNone/>
            </a:pPr>
            <a:r>
              <a:rPr lang="zh-TW" altLang="en-US" sz="2400" b="1" dirty="0" smtClean="0">
                <a:solidFill>
                  <a:srgbClr val="0070C0"/>
                </a:solidFill>
                <a:latin typeface="標楷體" panose="03000509000000000000" pitchFamily="65" charset="-120"/>
                <a:ea typeface="標楷體" panose="03000509000000000000" pitchFamily="65" charset="-120"/>
                <a:sym typeface="+mn-ea"/>
              </a:rPr>
              <a:t>王立妍。明義國小。六年</a:t>
            </a:r>
            <a:r>
              <a:rPr lang="en-US" altLang="zh-TW" sz="2400" b="1" dirty="0" smtClean="0">
                <a:solidFill>
                  <a:srgbClr val="0070C0"/>
                </a:solidFill>
                <a:latin typeface="標楷體" panose="03000509000000000000" pitchFamily="65" charset="-120"/>
                <a:ea typeface="標楷體" panose="03000509000000000000" pitchFamily="65" charset="-120"/>
                <a:sym typeface="+mn-ea"/>
              </a:rPr>
              <a:t>1</a:t>
            </a:r>
            <a:r>
              <a:rPr lang="zh-TW" altLang="en-US" sz="2400" b="1" dirty="0" smtClean="0">
                <a:solidFill>
                  <a:srgbClr val="0070C0"/>
                </a:solidFill>
                <a:latin typeface="標楷體" panose="03000509000000000000" pitchFamily="65" charset="-120"/>
                <a:ea typeface="標楷體" panose="03000509000000000000" pitchFamily="65" charset="-120"/>
                <a:sym typeface="+mn-ea"/>
              </a:rPr>
              <a:t>班</a:t>
            </a:r>
            <a:endParaRPr lang="en-US" altLang="zh-TW" sz="2400" b="1" dirty="0" smtClean="0">
              <a:solidFill>
                <a:srgbClr val="0070C0"/>
              </a:solidFill>
              <a:latin typeface="標楷體" panose="03000509000000000000" pitchFamily="65" charset="-120"/>
              <a:ea typeface="標楷體" panose="03000509000000000000" pitchFamily="65" charset="-120"/>
              <a:sym typeface="+mn-ea"/>
            </a:endParaRPr>
          </a:p>
          <a:p>
            <a:pPr algn="ctr">
              <a:spcBef>
                <a:spcPct val="0"/>
              </a:spcBef>
              <a:buFontTx/>
              <a:buNone/>
            </a:pPr>
            <a:r>
              <a:rPr lang="zh-TW" altLang="en-US" sz="2400" b="1" dirty="0" smtClean="0">
                <a:solidFill>
                  <a:srgbClr val="0070C0"/>
                </a:solidFill>
                <a:latin typeface="標楷體" panose="03000509000000000000" pitchFamily="65" charset="-120"/>
                <a:ea typeface="標楷體" panose="03000509000000000000" pitchFamily="65" charset="-120"/>
                <a:sym typeface="+mn-ea"/>
              </a:rPr>
              <a:t>陳品菲。明義國小。六年</a:t>
            </a:r>
            <a:r>
              <a:rPr lang="en-US" altLang="zh-TW" sz="2400" b="1" dirty="0" smtClean="0">
                <a:solidFill>
                  <a:srgbClr val="0070C0"/>
                </a:solidFill>
                <a:latin typeface="標楷體" panose="03000509000000000000" pitchFamily="65" charset="-120"/>
                <a:ea typeface="標楷體" panose="03000509000000000000" pitchFamily="65" charset="-120"/>
                <a:sym typeface="+mn-ea"/>
              </a:rPr>
              <a:t>1</a:t>
            </a:r>
            <a:r>
              <a:rPr lang="zh-TW" altLang="en-US" sz="2400" b="1" dirty="0" smtClean="0">
                <a:solidFill>
                  <a:srgbClr val="0070C0"/>
                </a:solidFill>
                <a:latin typeface="標楷體" panose="03000509000000000000" pitchFamily="65" charset="-120"/>
                <a:ea typeface="標楷體" panose="03000509000000000000" pitchFamily="65" charset="-120"/>
                <a:sym typeface="+mn-ea"/>
              </a:rPr>
              <a:t>班</a:t>
            </a:r>
            <a:endParaRPr lang="en-US" altLang="zh-TW" sz="2400" b="1" dirty="0" smtClean="0">
              <a:solidFill>
                <a:srgbClr val="0070C0"/>
              </a:solidFill>
              <a:latin typeface="標楷體" panose="03000509000000000000" pitchFamily="65" charset="-120"/>
              <a:ea typeface="標楷體" panose="03000509000000000000" pitchFamily="65" charset="-120"/>
              <a:sym typeface="+mn-ea"/>
            </a:endParaRPr>
          </a:p>
          <a:p>
            <a:pPr algn="ctr">
              <a:spcBef>
                <a:spcPct val="0"/>
              </a:spcBef>
              <a:buFontTx/>
              <a:buNone/>
            </a:pPr>
            <a:r>
              <a:rPr lang="zh-TW" altLang="en-US" sz="2400" b="1" dirty="0" smtClean="0">
                <a:solidFill>
                  <a:srgbClr val="0070C0"/>
                </a:solidFill>
                <a:latin typeface="標楷體" panose="03000509000000000000" pitchFamily="65" charset="-120"/>
                <a:ea typeface="標楷體" panose="03000509000000000000" pitchFamily="65" charset="-120"/>
                <a:sym typeface="+mn-ea"/>
              </a:rPr>
              <a:t>王祐宸。明義國小。四年</a:t>
            </a:r>
            <a:r>
              <a:rPr lang="en-US" altLang="zh-TW" sz="2400" b="1" dirty="0" smtClean="0">
                <a:solidFill>
                  <a:srgbClr val="0070C0"/>
                </a:solidFill>
                <a:latin typeface="標楷體" panose="03000509000000000000" pitchFamily="65" charset="-120"/>
                <a:ea typeface="標楷體" panose="03000509000000000000" pitchFamily="65" charset="-120"/>
                <a:sym typeface="+mn-ea"/>
              </a:rPr>
              <a:t>5</a:t>
            </a:r>
            <a:r>
              <a:rPr lang="zh-TW" altLang="en-US" sz="2400" b="1" dirty="0" smtClean="0">
                <a:solidFill>
                  <a:srgbClr val="0070C0"/>
                </a:solidFill>
                <a:latin typeface="標楷體" panose="03000509000000000000" pitchFamily="65" charset="-120"/>
                <a:ea typeface="標楷體" panose="03000509000000000000" pitchFamily="65" charset="-120"/>
                <a:sym typeface="+mn-ea"/>
              </a:rPr>
              <a:t>班</a:t>
            </a:r>
            <a:endParaRPr lang="zh-CN" altLang="en-US" sz="2400" b="1" dirty="0">
              <a:solidFill>
                <a:srgbClr val="0070C0"/>
              </a:solidFill>
              <a:latin typeface="標楷體" panose="03000509000000000000" pitchFamily="65" charset="-120"/>
              <a:ea typeface="標楷體" panose="03000509000000000000" pitchFamily="65" charset="-120"/>
              <a:sym typeface="+mn-ea"/>
            </a:endParaRPr>
          </a:p>
        </p:txBody>
      </p:sp>
      <p:pic>
        <p:nvPicPr>
          <p:cNvPr id="7173" name="图片 20"/>
          <p:cNvPicPr>
            <a:picLocks noChangeAspect="1"/>
          </p:cNvPicPr>
          <p:nvPr/>
        </p:nvPicPr>
        <p:blipFill>
          <a:blip r:embed="rId5"/>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6"/>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投影片編號版面配置區 4"/>
          <p:cNvSpPr>
            <a:spLocks noGrp="1"/>
          </p:cNvSpPr>
          <p:nvPr>
            <p:ph type="sldNum" sz="quarter" idx="12"/>
          </p:nvPr>
        </p:nvSpPr>
        <p:spPr>
          <a:xfrm>
            <a:off x="11688678" y="116310"/>
            <a:ext cx="352900" cy="365125"/>
          </a:xfrm>
        </p:spPr>
        <p:txBody>
          <a:bodyPr/>
          <a:lstStyle/>
          <a:p>
            <a:fld id="{7D9BB5D0-35E4-459D-AEF3-FE4D7C45CC19}" type="slidenum">
              <a:rPr lang="zh-CN" altLang="en-US" smtClean="0"/>
              <a:t>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9869">
            <a:off x="714039" y="-872953"/>
            <a:ext cx="12338849" cy="9504841"/>
          </a:xfrm>
          <a:prstGeom prst="rect">
            <a:avLst/>
          </a:prstGeom>
        </p:spPr>
      </p:pic>
      <p:grpSp>
        <p:nvGrpSpPr>
          <p:cNvPr id="3" name="组合 2"/>
          <p:cNvGrpSpPr/>
          <p:nvPr/>
        </p:nvGrpSpPr>
        <p:grpSpPr>
          <a:xfrm>
            <a:off x="3134221" y="1443273"/>
            <a:ext cx="7636700" cy="4904363"/>
            <a:chOff x="6376430" y="486230"/>
            <a:chExt cx="7292412" cy="4758182"/>
          </a:xfrm>
        </p:grpSpPr>
        <p:sp>
          <p:nvSpPr>
            <p:cNvPr id="6" name="矩形 39"/>
            <p:cNvSpPr>
              <a:spLocks noChangeArrowheads="1"/>
            </p:cNvSpPr>
            <p:nvPr/>
          </p:nvSpPr>
          <p:spPr bwMode="auto">
            <a:xfrm>
              <a:off x="6376430" y="1274094"/>
              <a:ext cx="72924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457200" indent="-457200">
                <a:buFont typeface="Wingdings" panose="05000000000000000000" pitchFamily="2" charset="2"/>
                <a:buChar char="p"/>
              </a:pPr>
              <a:r>
                <a:rPr lang="zh-TW" altLang="en-US" sz="2800" dirty="0">
                  <a:latin typeface="標楷體" pitchFamily="65" charset="-120"/>
                  <a:ea typeface="標楷體" pitchFamily="65" charset="-120"/>
                </a:rPr>
                <a:t>毒奶粉、毒澱粉、塑化劑及黑心</a:t>
              </a:r>
              <a:r>
                <a:rPr lang="zh-TW" altLang="en-US" sz="2800" dirty="0" smtClean="0">
                  <a:latin typeface="標楷體" pitchFamily="65" charset="-120"/>
                  <a:ea typeface="標楷體" pitchFamily="65" charset="-120"/>
                </a:rPr>
                <a:t>油接連發生</a:t>
              </a:r>
              <a:endParaRPr lang="en-US" altLang="zh-TW" sz="2800" dirty="0" smtClean="0">
                <a:latin typeface="標楷體" pitchFamily="65" charset="-120"/>
                <a:ea typeface="標楷體" pitchFamily="65" charset="-120"/>
              </a:endParaRPr>
            </a:p>
            <a:p>
              <a:pPr marL="457200" indent="-457200">
                <a:buFont typeface="Wingdings" panose="05000000000000000000" pitchFamily="2" charset="2"/>
                <a:buChar char="p"/>
              </a:pPr>
              <a:r>
                <a:rPr lang="zh-TW" altLang="en-US" sz="2800" dirty="0">
                  <a:latin typeface="標楷體" pitchFamily="65" charset="-120"/>
                  <a:ea typeface="標楷體" pitchFamily="65" charset="-120"/>
                </a:rPr>
                <a:t>消費者選擇麵包只要以柔軟度為考量</a:t>
              </a:r>
              <a:r>
                <a:rPr lang="zh-TW" altLang="en-US" sz="2800" dirty="0" smtClean="0">
                  <a:latin typeface="標楷體" pitchFamily="65" charset="-120"/>
                  <a:ea typeface="標楷體" pitchFamily="65" charset="-120"/>
                </a:rPr>
                <a:t>要素</a:t>
              </a:r>
              <a:endParaRPr lang="en-US" altLang="zh-TW" sz="2800" dirty="0" smtClean="0">
                <a:latin typeface="標楷體" pitchFamily="65" charset="-120"/>
                <a:ea typeface="標楷體" pitchFamily="65" charset="-120"/>
              </a:endParaRPr>
            </a:p>
            <a:p>
              <a:pPr marL="457200" indent="-457200">
                <a:buFont typeface="Wingdings" panose="05000000000000000000" pitchFamily="2" charset="2"/>
                <a:buChar char="p"/>
              </a:pPr>
              <a:r>
                <a:rPr lang="zh-TW" altLang="en-US" sz="2800" dirty="0">
                  <a:latin typeface="標楷體" pitchFamily="65" charset="-120"/>
                  <a:ea typeface="標楷體" pitchFamily="65" charset="-120"/>
                </a:rPr>
                <a:t>業者為製造符合需求的麵包，添加許多麵粉改良劑、防腐劑、人工色素（調色劑）、膨鬆劑及</a:t>
              </a:r>
              <a:r>
                <a:rPr lang="zh-TW" altLang="en-US" sz="2800" dirty="0" smtClean="0">
                  <a:latin typeface="標楷體" pitchFamily="65" charset="-120"/>
                  <a:ea typeface="標楷體" pitchFamily="65" charset="-120"/>
                </a:rPr>
                <a:t>香精</a:t>
              </a:r>
              <a:endParaRPr lang="en-US" altLang="zh-TW" sz="2800" dirty="0" smtClean="0">
                <a:latin typeface="標楷體" pitchFamily="65" charset="-120"/>
                <a:ea typeface="標楷體" pitchFamily="65" charset="-120"/>
              </a:endParaRPr>
            </a:p>
            <a:p>
              <a:pPr marL="457200" indent="-457200">
                <a:buFont typeface="Wingdings" panose="05000000000000000000" pitchFamily="2" charset="2"/>
                <a:buChar char="p"/>
              </a:pPr>
              <a:r>
                <a:rPr lang="zh-TW" altLang="zh-TW" sz="2800" dirty="0" smtClean="0">
                  <a:latin typeface="標楷體" pitchFamily="65" charset="-120"/>
                  <a:ea typeface="標楷體" pitchFamily="65" charset="-120"/>
                </a:rPr>
                <a:t>麵包最主要的原料是麵粉</a:t>
              </a:r>
              <a:endParaRPr lang="en-US" altLang="zh-TW" sz="2800" dirty="0" smtClean="0">
                <a:latin typeface="標楷體" pitchFamily="65" charset="-120"/>
                <a:ea typeface="標楷體" pitchFamily="65" charset="-120"/>
              </a:endParaRPr>
            </a:p>
            <a:p>
              <a:pPr marL="457200" indent="-457200">
                <a:buFont typeface="Wingdings" panose="05000000000000000000" pitchFamily="2" charset="2"/>
                <a:buChar char="p"/>
              </a:pPr>
              <a:r>
                <a:rPr lang="zh-TW" altLang="zh-TW" sz="2800" dirty="0" smtClean="0">
                  <a:latin typeface="標楷體" pitchFamily="65" charset="-120"/>
                  <a:ea typeface="標楷體" pitchFamily="65" charset="-120"/>
                </a:rPr>
                <a:t>國內</a:t>
              </a:r>
              <a:r>
                <a:rPr lang="zh-TW" altLang="en-US"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外生產的價格差</a:t>
              </a:r>
              <a:r>
                <a:rPr lang="zh-TW" altLang="en-US" sz="2800" dirty="0" smtClean="0">
                  <a:latin typeface="標楷體" pitchFamily="65" charset="-120"/>
                  <a:ea typeface="標楷體" pitchFamily="65" charset="-120"/>
                </a:rPr>
                <a:t>異大</a:t>
              </a:r>
              <a:endParaRPr lang="en-US" altLang="zh-TW" sz="2800" dirty="0" smtClean="0">
                <a:latin typeface="標楷體" pitchFamily="65" charset="-120"/>
                <a:ea typeface="標楷體" pitchFamily="65" charset="-120"/>
              </a:endParaRPr>
            </a:p>
            <a:p>
              <a:pPr marL="457200" indent="-457200">
                <a:buFont typeface="Wingdings" panose="05000000000000000000" pitchFamily="2" charset="2"/>
                <a:buChar char="p"/>
              </a:pPr>
              <a:r>
                <a:rPr lang="zh-TW" altLang="zh-TW" sz="2800" dirty="0" smtClean="0">
                  <a:latin typeface="標楷體" pitchFamily="65" charset="-120"/>
                  <a:ea typeface="標楷體" pitchFamily="65" charset="-120"/>
                </a:rPr>
                <a:t>使用無品牌的麵粉，價錢</a:t>
              </a:r>
              <a:r>
                <a:rPr lang="zh-TW" altLang="en-US" sz="2800" dirty="0" smtClean="0">
                  <a:latin typeface="標楷體" pitchFamily="65" charset="-120"/>
                  <a:ea typeface="標楷體" pitchFamily="65" charset="-120"/>
                </a:rPr>
                <a:t>低</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或</a:t>
              </a:r>
              <a:r>
                <a:rPr lang="zh-TW" altLang="zh-TW" sz="2800" dirty="0" smtClean="0">
                  <a:latin typeface="標楷體" pitchFamily="65" charset="-120"/>
                  <a:ea typeface="標楷體" pitchFamily="65" charset="-120"/>
                </a:rPr>
                <a:t>即期品或過期品改包裝出售</a:t>
              </a:r>
              <a:endParaRPr lang="zh-CN" altLang="en-US" sz="28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7" name="矩形 39"/>
            <p:cNvSpPr>
              <a:spLocks noChangeArrowheads="1"/>
            </p:cNvSpPr>
            <p:nvPr/>
          </p:nvSpPr>
          <p:spPr bwMode="auto">
            <a:xfrm>
              <a:off x="7501910" y="486230"/>
              <a:ext cx="3921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TW" altLang="en-US" sz="3600" b="1" dirty="0" smtClean="0">
                  <a:solidFill>
                    <a:srgbClr val="DC5D3D"/>
                  </a:solidFill>
                  <a:latin typeface="標楷體" pitchFamily="65" charset="-120"/>
                  <a:ea typeface="標楷體" pitchFamily="65" charset="-120"/>
                  <a:cs typeface="宋体" panose="02010600030101010101" pitchFamily="2" charset="-122"/>
                  <a:sym typeface="Wingdings"/>
                </a:rPr>
                <a:t></a:t>
              </a:r>
              <a:r>
                <a:rPr lang="zh-TW" altLang="en-US" sz="3600" b="1" dirty="0" smtClean="0">
                  <a:solidFill>
                    <a:srgbClr val="DC5D3D"/>
                  </a:solidFill>
                  <a:latin typeface="標楷體" pitchFamily="65" charset="-120"/>
                  <a:ea typeface="標楷體" pitchFamily="65" charset="-120"/>
                  <a:cs typeface="宋体" panose="02010600030101010101" pitchFamily="2" charset="-122"/>
                </a:rPr>
                <a:t>麵包的食安問題</a:t>
              </a:r>
              <a:endParaRPr lang="zh-CN" altLang="en-US" sz="3600" b="1" dirty="0">
                <a:solidFill>
                  <a:srgbClr val="DC5D3D"/>
                </a:solidFill>
                <a:latin typeface="標楷體" pitchFamily="65" charset="-120"/>
                <a:ea typeface="標楷體" pitchFamily="65" charset="-120"/>
                <a:cs typeface="宋体" panose="02010600030101010101" pitchFamily="2"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323" y="699122"/>
            <a:ext cx="1911274" cy="1958313"/>
          </a:xfrm>
          <a:prstGeom prst="rect">
            <a:avLst/>
          </a:prstGeom>
        </p:spPr>
      </p:pic>
      <p:sp>
        <p:nvSpPr>
          <p:cNvPr id="1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5" name="投影片編號版面配置區 4"/>
          <p:cNvSpPr>
            <a:spLocks noGrp="1"/>
          </p:cNvSpPr>
          <p:nvPr>
            <p:ph type="sldNum" sz="quarter" idx="12"/>
          </p:nvPr>
        </p:nvSpPr>
        <p:spPr>
          <a:xfrm>
            <a:off x="11578443" y="110493"/>
            <a:ext cx="500144" cy="365125"/>
          </a:xfrm>
        </p:spPr>
        <p:txBody>
          <a:bodyPr/>
          <a:lstStyle/>
          <a:p>
            <a:fld id="{10B49C96-558A-49EC-AD52-79C3D5970B39}" type="slidenum">
              <a:rPr lang="zh-CN" altLang="en-US" smtClean="0"/>
              <a:t>10</a:t>
            </a:fld>
            <a:endParaRPr lang="zh-CN" altLang="en-US" dirty="0"/>
          </a:p>
        </p:txBody>
      </p:sp>
    </p:spTree>
    <p:extLst>
      <p:ext uri="{BB962C8B-B14F-4D97-AF65-F5344CB8AC3E}">
        <p14:creationId xmlns:p14="http://schemas.microsoft.com/office/powerpoint/2010/main" val="1219473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97" y="1335655"/>
            <a:ext cx="3545103" cy="3545103"/>
          </a:xfrm>
          <a:prstGeom prst="rect">
            <a:avLst/>
          </a:prstGeom>
        </p:spPr>
      </p:pic>
      <p:grpSp>
        <p:nvGrpSpPr>
          <p:cNvPr id="3" name="群組 2"/>
          <p:cNvGrpSpPr/>
          <p:nvPr/>
        </p:nvGrpSpPr>
        <p:grpSpPr>
          <a:xfrm>
            <a:off x="3158836" y="854183"/>
            <a:ext cx="9033163" cy="6199760"/>
            <a:chOff x="3158836" y="854183"/>
            <a:chExt cx="9033163" cy="6199760"/>
          </a:xfrm>
        </p:grpSpPr>
        <p:pic>
          <p:nvPicPr>
            <p:cNvPr id="13" name="图片 12" descr="8c028dabe04d64ea3c3aa11767f6d819"/>
            <p:cNvPicPr>
              <a:picLocks noChangeAspect="1"/>
            </p:cNvPicPr>
            <p:nvPr/>
          </p:nvPicPr>
          <p:blipFill>
            <a:blip r:embed="rId4"/>
            <a:stretch>
              <a:fillRect/>
            </a:stretch>
          </p:blipFill>
          <p:spPr>
            <a:xfrm>
              <a:off x="3158836" y="854183"/>
              <a:ext cx="9033163" cy="6199760"/>
            </a:xfrm>
            <a:prstGeom prst="rect">
              <a:avLst/>
            </a:prstGeom>
          </p:spPr>
        </p:pic>
        <p:sp>
          <p:nvSpPr>
            <p:cNvPr id="12" name="文本框 14"/>
            <p:cNvSpPr txBox="1"/>
            <p:nvPr/>
          </p:nvSpPr>
          <p:spPr>
            <a:xfrm>
              <a:off x="6041650" y="1522853"/>
              <a:ext cx="3446733" cy="1077218"/>
            </a:xfrm>
            <a:prstGeom prst="rect">
              <a:avLst/>
            </a:prstGeom>
            <a:noFill/>
          </p:spPr>
          <p:txBody>
            <a:bodyPr wrap="square" rtlCol="0">
              <a:spAutoFit/>
            </a:bodyPr>
            <a:lstStyle/>
            <a:p>
              <a:pPr lvl="0"/>
              <a:r>
                <a:rPr lang="zh-TW" altLang="zh-TW" sz="3200" dirty="0" smtClean="0">
                  <a:solidFill>
                    <a:srgbClr val="323232"/>
                  </a:solidFill>
                  <a:latin typeface="標楷體" pitchFamily="65" charset="-120"/>
                  <a:ea typeface="標楷體" pitchFamily="65" charset="-120"/>
                </a:rPr>
                <a:t>食品添加物的介紹與其對健康的影響</a:t>
              </a:r>
            </a:p>
          </p:txBody>
        </p:sp>
      </p:grpSp>
      <p:sp>
        <p:nvSpPr>
          <p:cNvPr id="16" name="文字方塊 15"/>
          <p:cNvSpPr txBox="1"/>
          <p:nvPr/>
        </p:nvSpPr>
        <p:spPr>
          <a:xfrm>
            <a:off x="3944372" y="2709793"/>
            <a:ext cx="4986977" cy="646331"/>
          </a:xfrm>
          <a:prstGeom prst="rect">
            <a:avLst/>
          </a:prstGeom>
          <a:noFill/>
        </p:spPr>
        <p:txBody>
          <a:bodyPr wrap="square" rtlCol="0">
            <a:spAutoFit/>
          </a:bodyPr>
          <a:lstStyle/>
          <a:p>
            <a:pPr lvl="0"/>
            <a:r>
              <a:rPr lang="en-US" altLang="zh-TW" sz="3600" b="1" dirty="0" smtClean="0">
                <a:solidFill>
                  <a:srgbClr val="DC5D3D"/>
                </a:solidFill>
                <a:latin typeface="標楷體" pitchFamily="65" charset="-120"/>
                <a:ea typeface="標楷體" pitchFamily="65" charset="-120"/>
                <a:sym typeface="Wingdings"/>
              </a:rPr>
              <a:t></a:t>
            </a:r>
            <a:r>
              <a:rPr lang="zh-TW" altLang="zh-TW" sz="2800" b="1" dirty="0" smtClean="0">
                <a:solidFill>
                  <a:srgbClr val="DC5D3D"/>
                </a:solidFill>
                <a:latin typeface="標楷體" pitchFamily="65" charset="-120"/>
                <a:ea typeface="標楷體" pitchFamily="65" charset="-120"/>
              </a:rPr>
              <a:t>食品添加物的</a:t>
            </a:r>
            <a:r>
              <a:rPr lang="zh-TW" altLang="en-US" sz="2800" b="1" dirty="0" smtClean="0">
                <a:solidFill>
                  <a:srgbClr val="DC5D3D"/>
                </a:solidFill>
                <a:latin typeface="標楷體" pitchFamily="65" charset="-120"/>
                <a:ea typeface="標楷體" pitchFamily="65" charset="-120"/>
              </a:rPr>
              <a:t>介紹與目的</a:t>
            </a:r>
            <a:endParaRPr lang="zh-TW" altLang="zh-TW" sz="3200" b="1" dirty="0" smtClean="0">
              <a:solidFill>
                <a:srgbClr val="DC5D3D"/>
              </a:solidFill>
              <a:latin typeface="標楷體" pitchFamily="65" charset="-120"/>
              <a:ea typeface="標楷體" pitchFamily="65" charset="-120"/>
            </a:endParaRPr>
          </a:p>
        </p:txBody>
      </p:sp>
      <p:sp>
        <p:nvSpPr>
          <p:cNvPr id="18" name="文本框 15"/>
          <p:cNvSpPr txBox="1"/>
          <p:nvPr/>
        </p:nvSpPr>
        <p:spPr>
          <a:xfrm>
            <a:off x="4488879" y="3232779"/>
            <a:ext cx="5842659" cy="3022815"/>
          </a:xfrm>
          <a:prstGeom prst="rect">
            <a:avLst/>
          </a:prstGeom>
          <a:noFill/>
        </p:spPr>
        <p:txBody>
          <a:bodyPr wrap="square" rtlCol="0" anchor="t">
            <a:spAutoFit/>
          </a:bodyPr>
          <a:lstStyle/>
          <a:p>
            <a:pPr lvl="0">
              <a:lnSpc>
                <a:spcPct val="150000"/>
              </a:lnSpc>
              <a:buFont typeface="Wingdings" pitchFamily="2" charset="2"/>
              <a:buChar char="Ø"/>
            </a:pPr>
            <a:r>
              <a:rPr lang="zh-TW" altLang="en-US" sz="2600" dirty="0">
                <a:latin typeface="標楷體" pitchFamily="65" charset="-120"/>
                <a:ea typeface="標楷體" pitchFamily="65" charset="-120"/>
              </a:rPr>
              <a:t>延長保存期限</a:t>
            </a:r>
            <a:r>
              <a:rPr lang="zh-TW" altLang="en-US" sz="2600" dirty="0" smtClean="0">
                <a:latin typeface="標楷體" pitchFamily="65" charset="-120"/>
                <a:ea typeface="標楷體" pitchFamily="65" charset="-120"/>
              </a:rPr>
              <a:t>用</a:t>
            </a:r>
            <a:endParaRPr lang="en-US" altLang="zh-TW" sz="2600" dirty="0" smtClean="0">
              <a:latin typeface="標楷體" pitchFamily="65" charset="-120"/>
              <a:ea typeface="標楷體" pitchFamily="65" charset="-120"/>
            </a:endParaRPr>
          </a:p>
          <a:p>
            <a:pPr lvl="0">
              <a:lnSpc>
                <a:spcPct val="150000"/>
              </a:lnSpc>
              <a:buFont typeface="Wingdings" pitchFamily="2" charset="2"/>
              <a:buChar char="Ø"/>
            </a:pPr>
            <a:r>
              <a:rPr lang="zh-TW" altLang="en-US" sz="2600" dirty="0" smtClean="0">
                <a:latin typeface="標楷體" pitchFamily="65" charset="-120"/>
                <a:ea typeface="標楷體" pitchFamily="65" charset="-120"/>
              </a:rPr>
              <a:t>視覺調整、味覺調整</a:t>
            </a:r>
            <a:endParaRPr lang="en-US" altLang="zh-TW" sz="2600" dirty="0" smtClean="0">
              <a:latin typeface="標楷體" pitchFamily="65" charset="-120"/>
              <a:ea typeface="標楷體" pitchFamily="65" charset="-120"/>
            </a:endParaRPr>
          </a:p>
          <a:p>
            <a:pPr lvl="0">
              <a:lnSpc>
                <a:spcPct val="150000"/>
              </a:lnSpc>
              <a:buFont typeface="Wingdings" pitchFamily="2" charset="2"/>
              <a:buChar char="Ø"/>
            </a:pPr>
            <a:r>
              <a:rPr lang="zh-TW" altLang="en-US" sz="2600" dirty="0" smtClean="0">
                <a:latin typeface="標楷體" pitchFamily="65" charset="-120"/>
                <a:ea typeface="標楷體" pitchFamily="65" charset="-120"/>
              </a:rPr>
              <a:t>改善</a:t>
            </a:r>
            <a:r>
              <a:rPr lang="zh-TW" altLang="en-US" sz="2600" dirty="0">
                <a:latin typeface="標楷體" pitchFamily="65" charset="-120"/>
                <a:ea typeface="標楷體" pitchFamily="65" charset="-120"/>
              </a:rPr>
              <a:t>食品</a:t>
            </a:r>
            <a:r>
              <a:rPr lang="zh-TW" altLang="en-US" sz="2600" dirty="0" smtClean="0">
                <a:latin typeface="標楷體" pitchFamily="65" charset="-120"/>
                <a:ea typeface="標楷體" pitchFamily="65" charset="-120"/>
              </a:rPr>
              <a:t>品質</a:t>
            </a:r>
            <a:endParaRPr lang="en-US" altLang="zh-TW" sz="2600" dirty="0" smtClean="0">
              <a:latin typeface="標楷體" pitchFamily="65" charset="-120"/>
              <a:ea typeface="標楷體" pitchFamily="65" charset="-120"/>
            </a:endParaRPr>
          </a:p>
          <a:p>
            <a:pPr lvl="0">
              <a:lnSpc>
                <a:spcPct val="150000"/>
              </a:lnSpc>
              <a:buFont typeface="Wingdings" pitchFamily="2" charset="2"/>
              <a:buChar char="Ø"/>
            </a:pPr>
            <a:r>
              <a:rPr lang="zh-TW" altLang="en-US" sz="2600" dirty="0" smtClean="0">
                <a:latin typeface="標楷體" pitchFamily="65" charset="-120"/>
                <a:ea typeface="標楷體" pitchFamily="65" charset="-120"/>
              </a:rPr>
              <a:t>提高</a:t>
            </a:r>
            <a:r>
              <a:rPr lang="zh-TW" altLang="en-US" sz="2600" dirty="0">
                <a:latin typeface="標楷體" pitchFamily="65" charset="-120"/>
                <a:ea typeface="標楷體" pitchFamily="65" charset="-120"/>
              </a:rPr>
              <a:t>營養</a:t>
            </a:r>
            <a:r>
              <a:rPr lang="zh-TW" altLang="en-US" sz="2600" dirty="0" smtClean="0">
                <a:latin typeface="標楷體" pitchFamily="65" charset="-120"/>
                <a:ea typeface="標楷體" pitchFamily="65" charset="-120"/>
              </a:rPr>
              <a:t>價值</a:t>
            </a:r>
            <a:endParaRPr lang="en-US" altLang="zh-TW" sz="2600" dirty="0" smtClean="0">
              <a:latin typeface="標楷體" pitchFamily="65" charset="-120"/>
              <a:ea typeface="標楷體" pitchFamily="65" charset="-120"/>
            </a:endParaRPr>
          </a:p>
          <a:p>
            <a:pPr lvl="0">
              <a:lnSpc>
                <a:spcPct val="150000"/>
              </a:lnSpc>
              <a:buFont typeface="Wingdings" pitchFamily="2" charset="2"/>
              <a:buChar char="Ø"/>
            </a:pPr>
            <a:r>
              <a:rPr lang="zh-TW" altLang="en-US" sz="2600" dirty="0" smtClean="0">
                <a:latin typeface="標楷體" pitchFamily="65" charset="-120"/>
                <a:ea typeface="標楷體" pitchFamily="65" charset="-120"/>
              </a:rPr>
              <a:t>方便</a:t>
            </a:r>
            <a:r>
              <a:rPr lang="zh-TW" altLang="en-US" sz="2600" dirty="0">
                <a:latin typeface="標楷體" pitchFamily="65" charset="-120"/>
                <a:ea typeface="標楷體" pitchFamily="65" charset="-120"/>
              </a:rPr>
              <a:t>製造</a:t>
            </a:r>
            <a:endParaRPr lang="zh-TW" altLang="zh-TW" sz="2600" dirty="0" smtClean="0">
              <a:latin typeface="標楷體" pitchFamily="65" charset="-120"/>
              <a:ea typeface="標楷體" pitchFamily="65" charset="-120"/>
            </a:endParaRPr>
          </a:p>
        </p:txBody>
      </p:sp>
      <p:pic>
        <p:nvPicPr>
          <p:cNvPr id="11" name="Picture 2" descr="「可愛圖片」的圖片搜尋結果"/>
          <p:cNvPicPr>
            <a:picLocks noChangeAspect="1" noChangeArrowheads="1"/>
          </p:cNvPicPr>
          <p:nvPr/>
        </p:nvPicPr>
        <p:blipFill>
          <a:blip r:embed="rId5" cstate="print"/>
          <a:srcRect/>
          <a:stretch>
            <a:fillRect/>
          </a:stretch>
        </p:blipFill>
        <p:spPr bwMode="auto">
          <a:xfrm>
            <a:off x="9488383" y="4254494"/>
            <a:ext cx="1795563" cy="1795564"/>
          </a:xfrm>
          <a:prstGeom prst="rect">
            <a:avLst/>
          </a:prstGeom>
          <a:noFill/>
        </p:spPr>
      </p:pic>
      <p:sp>
        <p:nvSpPr>
          <p:cNvPr id="1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4" name="投影片編號版面配置區 3"/>
          <p:cNvSpPr>
            <a:spLocks noGrp="1"/>
          </p:cNvSpPr>
          <p:nvPr>
            <p:ph type="sldNum" sz="quarter" idx="12"/>
          </p:nvPr>
        </p:nvSpPr>
        <p:spPr>
          <a:xfrm>
            <a:off x="11626933" y="110493"/>
            <a:ext cx="451653" cy="365125"/>
          </a:xfrm>
        </p:spPr>
        <p:txBody>
          <a:bodyPr/>
          <a:lstStyle/>
          <a:p>
            <a:fld id="{10B49C96-558A-49EC-AD52-79C3D5970B39}" type="slidenum">
              <a:rPr lang="zh-CN" altLang="en-US" smtClean="0"/>
              <a:t>11</a:t>
            </a:fld>
            <a:endParaRPr lang="zh-CN" altLang="en-US" dirty="0"/>
          </a:p>
        </p:txBody>
      </p:sp>
    </p:spTree>
    <p:extLst>
      <p:ext uri="{BB962C8B-B14F-4D97-AF65-F5344CB8AC3E}">
        <p14:creationId xmlns:p14="http://schemas.microsoft.com/office/powerpoint/2010/main" val="201114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97" y="1335655"/>
            <a:ext cx="3545103" cy="3545103"/>
          </a:xfrm>
          <a:prstGeom prst="rect">
            <a:avLst/>
          </a:prstGeom>
        </p:spPr>
      </p:pic>
      <p:pic>
        <p:nvPicPr>
          <p:cNvPr id="13" name="图片 12" descr="8c028dabe04d64ea3c3aa11767f6d819"/>
          <p:cNvPicPr>
            <a:picLocks noChangeAspect="1"/>
          </p:cNvPicPr>
          <p:nvPr/>
        </p:nvPicPr>
        <p:blipFill>
          <a:blip r:embed="rId4"/>
          <a:stretch>
            <a:fillRect/>
          </a:stretch>
        </p:blipFill>
        <p:spPr>
          <a:xfrm>
            <a:off x="3158836" y="854183"/>
            <a:ext cx="9033163" cy="6199760"/>
          </a:xfrm>
          <a:prstGeom prst="rect">
            <a:avLst/>
          </a:prstGeom>
        </p:spPr>
      </p:pic>
      <p:sp>
        <p:nvSpPr>
          <p:cNvPr id="12" name="文本框 14"/>
          <p:cNvSpPr txBox="1"/>
          <p:nvPr/>
        </p:nvSpPr>
        <p:spPr>
          <a:xfrm>
            <a:off x="6041650" y="1522853"/>
            <a:ext cx="3446733" cy="1077218"/>
          </a:xfrm>
          <a:prstGeom prst="rect">
            <a:avLst/>
          </a:prstGeom>
          <a:noFill/>
        </p:spPr>
        <p:txBody>
          <a:bodyPr wrap="square" rtlCol="0">
            <a:spAutoFit/>
          </a:bodyPr>
          <a:lstStyle/>
          <a:p>
            <a:pPr lvl="0"/>
            <a:r>
              <a:rPr lang="zh-TW" altLang="zh-TW" sz="3200" dirty="0" smtClean="0">
                <a:solidFill>
                  <a:srgbClr val="323232"/>
                </a:solidFill>
                <a:latin typeface="標楷體" pitchFamily="65" charset="-120"/>
                <a:ea typeface="標楷體" pitchFamily="65" charset="-120"/>
              </a:rPr>
              <a:t>食品添加物的介紹與其對健康的影響</a:t>
            </a:r>
          </a:p>
        </p:txBody>
      </p:sp>
      <p:sp>
        <p:nvSpPr>
          <p:cNvPr id="16" name="文字方塊 15"/>
          <p:cNvSpPr txBox="1"/>
          <p:nvPr/>
        </p:nvSpPr>
        <p:spPr>
          <a:xfrm>
            <a:off x="3964208" y="2709790"/>
            <a:ext cx="3493495" cy="646331"/>
          </a:xfrm>
          <a:prstGeom prst="rect">
            <a:avLst/>
          </a:prstGeom>
          <a:noFill/>
        </p:spPr>
        <p:txBody>
          <a:bodyPr wrap="square" rtlCol="0">
            <a:spAutoFit/>
          </a:bodyPr>
          <a:lstStyle/>
          <a:p>
            <a:pPr lvl="0"/>
            <a:r>
              <a:rPr lang="en-US" altLang="zh-TW" sz="3600" b="1" dirty="0" smtClean="0">
                <a:solidFill>
                  <a:srgbClr val="DC5D3D"/>
                </a:solidFill>
                <a:latin typeface="標楷體" pitchFamily="65" charset="-120"/>
                <a:ea typeface="標楷體" pitchFamily="65" charset="-120"/>
                <a:sym typeface="Wingdings"/>
              </a:rPr>
              <a:t></a:t>
            </a:r>
            <a:r>
              <a:rPr lang="zh-TW" altLang="zh-TW" sz="2800" b="1" dirty="0" smtClean="0">
                <a:solidFill>
                  <a:srgbClr val="DC5D3D"/>
                </a:solidFill>
                <a:latin typeface="標楷體" pitchFamily="65" charset="-120"/>
                <a:ea typeface="標楷體" pitchFamily="65" charset="-120"/>
              </a:rPr>
              <a:t>食品添加物的</a:t>
            </a:r>
            <a:r>
              <a:rPr lang="zh-TW" altLang="en-US" sz="2800" b="1" dirty="0" smtClean="0">
                <a:solidFill>
                  <a:srgbClr val="DC5D3D"/>
                </a:solidFill>
                <a:latin typeface="標楷體" pitchFamily="65" charset="-120"/>
                <a:ea typeface="標楷體" pitchFamily="65" charset="-120"/>
              </a:rPr>
              <a:t>功能</a:t>
            </a:r>
            <a:endParaRPr lang="zh-TW" altLang="zh-TW" sz="3200" b="1" dirty="0" smtClean="0">
              <a:solidFill>
                <a:srgbClr val="DC5D3D"/>
              </a:solidFill>
              <a:latin typeface="標楷體" pitchFamily="65" charset="-120"/>
              <a:ea typeface="標楷體" pitchFamily="65" charset="-120"/>
            </a:endParaRPr>
          </a:p>
        </p:txBody>
      </p:sp>
      <p:sp>
        <p:nvSpPr>
          <p:cNvPr id="18" name="文本框 15"/>
          <p:cNvSpPr txBox="1"/>
          <p:nvPr/>
        </p:nvSpPr>
        <p:spPr>
          <a:xfrm>
            <a:off x="4281034" y="3308621"/>
            <a:ext cx="7226155" cy="2862322"/>
          </a:xfrm>
          <a:prstGeom prst="rect">
            <a:avLst/>
          </a:prstGeom>
          <a:noFill/>
        </p:spPr>
        <p:txBody>
          <a:bodyPr wrap="square" rtlCol="0" anchor="t">
            <a:spAutoFit/>
          </a:bodyPr>
          <a:lstStyle/>
          <a:p>
            <a:pPr lvl="0">
              <a:lnSpc>
                <a:spcPct val="150000"/>
              </a:lnSpc>
              <a:buFont typeface="Wingdings" pitchFamily="2" charset="2"/>
              <a:buChar char="Ø"/>
            </a:pPr>
            <a:r>
              <a:rPr lang="zh-TW" altLang="zh-TW" sz="2400" dirty="0" smtClean="0">
                <a:latin typeface="標楷體" pitchFamily="65" charset="-120"/>
                <a:ea typeface="標楷體" pitchFamily="65" charset="-120"/>
              </a:rPr>
              <a:t>防腐劑：在部分情況會稱為品質改良劑，常被添加</a:t>
            </a:r>
            <a:endParaRPr lang="en-US" altLang="zh-TW" sz="2400" dirty="0" smtClean="0">
              <a:latin typeface="標楷體" pitchFamily="65" charset="-120"/>
              <a:ea typeface="標楷體" pitchFamily="65" charset="-120"/>
            </a:endParaRPr>
          </a:p>
          <a:p>
            <a:pPr lvl="0"/>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在即食類食品。</a:t>
            </a:r>
          </a:p>
          <a:p>
            <a:pPr lvl="0">
              <a:buFont typeface="Wingdings" pitchFamily="2" charset="2"/>
              <a:buChar char="Ø"/>
            </a:pPr>
            <a:r>
              <a:rPr lang="zh-TW" altLang="zh-TW" sz="2400" dirty="0" smtClean="0">
                <a:latin typeface="標楷體" pitchFamily="65" charset="-120"/>
                <a:ea typeface="標楷體" pitchFamily="65" charset="-120"/>
              </a:rPr>
              <a:t>膨鬆劑：指通過化學反應釋放氣體的物質，俗稱</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小蘇打膨脹劑。</a:t>
            </a:r>
          </a:p>
          <a:p>
            <a:pPr lvl="0">
              <a:buFont typeface="Wingdings" pitchFamily="2" charset="2"/>
              <a:buChar char="Ø"/>
            </a:pPr>
            <a:r>
              <a:rPr lang="zh-TW" altLang="zh-TW" sz="2400" dirty="0" smtClean="0">
                <a:latin typeface="標楷體" pitchFamily="65" charset="-120"/>
                <a:ea typeface="標楷體" pitchFamily="65" charset="-120"/>
              </a:rPr>
              <a:t>麵粉改良劑：很好</a:t>
            </a:r>
            <a:r>
              <a:rPr lang="zh-TW" altLang="en-US" sz="2400" dirty="0" smtClean="0">
                <a:latin typeface="標楷體" pitchFamily="65" charset="-120"/>
                <a:ea typeface="標楷體" pitchFamily="65" charset="-120"/>
              </a:rPr>
              <a:t>的</a:t>
            </a:r>
            <a:r>
              <a:rPr lang="zh-TW" altLang="zh-TW" sz="2400" dirty="0" smtClean="0">
                <a:latin typeface="標楷體" pitchFamily="65" charset="-120"/>
                <a:ea typeface="標楷體" pitchFamily="65" charset="-120"/>
              </a:rPr>
              <a:t>漂白作用，增加麵粉的白度。</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主要作用是穩定改善麵粉的品質，</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增白麵粉是次要作用。</a:t>
            </a:r>
          </a:p>
        </p:txBody>
      </p:sp>
      <p:sp>
        <p:nvSpPr>
          <p:cNvPr id="19"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3" name="投影片編號版面配置區 2"/>
          <p:cNvSpPr>
            <a:spLocks noGrp="1"/>
          </p:cNvSpPr>
          <p:nvPr>
            <p:ph type="sldNum" sz="quarter" idx="12"/>
          </p:nvPr>
        </p:nvSpPr>
        <p:spPr>
          <a:xfrm>
            <a:off x="11626932" y="110493"/>
            <a:ext cx="451654" cy="365125"/>
          </a:xfrm>
        </p:spPr>
        <p:txBody>
          <a:bodyPr/>
          <a:lstStyle/>
          <a:p>
            <a:fld id="{10B49C96-558A-49EC-AD52-79C3D5970B39}" type="slidenum">
              <a:rPr lang="zh-CN" altLang="en-US" smtClean="0"/>
              <a:t>12</a:t>
            </a:fld>
            <a:endParaRPr lang="zh-CN" altLang="en-US" dirty="0"/>
          </a:p>
        </p:txBody>
      </p:sp>
    </p:spTree>
    <p:extLst>
      <p:ext uri="{BB962C8B-B14F-4D97-AF65-F5344CB8AC3E}">
        <p14:creationId xmlns:p14="http://schemas.microsoft.com/office/powerpoint/2010/main" val="389612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36" name="图片 35" descr="图片包含 镜子, 汽车, 室内, 反射&#10;&#10;已生成高可信度的说明"/>
          <p:cNvPicPr>
            <a:picLocks noChangeAspect="1"/>
          </p:cNvPicPr>
          <p:nvPr/>
        </p:nvPicPr>
        <p:blipFill>
          <a:blip r:embed="rId4" cstate="print">
            <a:extLst>
              <a:ext uri="{28A0092B-C50C-407E-A947-70E740481C1C}">
                <a14:useLocalDpi xmlns:a14="http://schemas.microsoft.com/office/drawing/2010/main" val="0"/>
              </a:ext>
            </a:extLst>
          </a:blip>
          <a:srcRect t="21542"/>
          <a:stretch>
            <a:fillRect/>
          </a:stretch>
        </p:blipFill>
        <p:spPr>
          <a:xfrm>
            <a:off x="-628870" y="831352"/>
            <a:ext cx="13727353" cy="8229521"/>
          </a:xfrm>
          <a:prstGeom prst="rect">
            <a:avLst/>
          </a:prstGeom>
        </p:spPr>
      </p:pic>
      <p:grpSp>
        <p:nvGrpSpPr>
          <p:cNvPr id="24" name="组合 23"/>
          <p:cNvGrpSpPr/>
          <p:nvPr/>
        </p:nvGrpSpPr>
        <p:grpSpPr>
          <a:xfrm>
            <a:off x="106457" y="78580"/>
            <a:ext cx="3617587" cy="1593311"/>
            <a:chOff x="9595" y="1134"/>
            <a:chExt cx="5630" cy="2410"/>
          </a:xfrm>
        </p:grpSpPr>
        <p:pic>
          <p:nvPicPr>
            <p:cNvPr id="15" name="图片 14" descr="1d28833ffe786f95cc25281202a15b48"/>
            <p:cNvPicPr>
              <a:picLocks noChangeAspect="1"/>
            </p:cNvPicPr>
            <p:nvPr/>
          </p:nvPicPr>
          <p:blipFill>
            <a:blip r:embed="rId5" cstate="print"/>
            <a:stretch>
              <a:fillRect/>
            </a:stretch>
          </p:blipFill>
          <p:spPr>
            <a:xfrm>
              <a:off x="9595" y="1134"/>
              <a:ext cx="5630" cy="2410"/>
            </a:xfrm>
            <a:prstGeom prst="rect">
              <a:avLst/>
            </a:prstGeom>
          </p:spPr>
        </p:pic>
        <p:sp>
          <p:nvSpPr>
            <p:cNvPr id="16" name="文本框 15"/>
            <p:cNvSpPr txBox="1"/>
            <p:nvPr/>
          </p:nvSpPr>
          <p:spPr>
            <a:xfrm>
              <a:off x="9866" y="2597"/>
              <a:ext cx="5359" cy="885"/>
            </a:xfrm>
            <a:prstGeom prst="rect">
              <a:avLst/>
            </a:prstGeom>
            <a:noFill/>
          </p:spPr>
          <p:txBody>
            <a:bodyPr wrap="square" rtlCol="0">
              <a:spAutoFit/>
            </a:bodyPr>
            <a:lstStyle/>
            <a:p>
              <a:r>
                <a:rPr lang="en-US" altLang="zh-TW" sz="3200" b="1" dirty="0" smtClean="0">
                  <a:solidFill>
                    <a:srgbClr val="DC5D3D"/>
                  </a:solidFill>
                  <a:latin typeface="標楷體" pitchFamily="65" charset="-120"/>
                  <a:ea typeface="標楷體" pitchFamily="65" charset="-120"/>
                  <a:sym typeface="Wingdings"/>
                </a:rPr>
                <a:t></a:t>
              </a:r>
              <a:r>
                <a:rPr lang="zh-TW" altLang="en-US" sz="2800" b="1" dirty="0" smtClean="0">
                  <a:solidFill>
                    <a:srgbClr val="DC5D3D"/>
                  </a:solidFill>
                  <a:latin typeface="標楷體" pitchFamily="65" charset="-120"/>
                  <a:ea typeface="標楷體" pitchFamily="65" charset="-120"/>
                </a:rPr>
                <a:t>麵包常見的添加物</a:t>
              </a:r>
              <a:endParaRPr lang="zh-CN" altLang="en-US" sz="2800" b="1" dirty="0">
                <a:solidFill>
                  <a:srgbClr val="DC5D3D"/>
                </a:solidFill>
                <a:latin typeface="標楷體" pitchFamily="65" charset="-120"/>
                <a:ea typeface="標楷體" pitchFamily="65" charset="-120"/>
              </a:endParaRPr>
            </a:p>
          </p:txBody>
        </p:sp>
      </p:grpSp>
      <p:graphicFrame>
        <p:nvGraphicFramePr>
          <p:cNvPr id="17" name="表格 16"/>
          <p:cNvGraphicFramePr>
            <a:graphicFrameLocks noGrp="1"/>
          </p:cNvGraphicFramePr>
          <p:nvPr>
            <p:extLst>
              <p:ext uri="{D42A27DB-BD31-4B8C-83A1-F6EECF244321}">
                <p14:modId xmlns:p14="http://schemas.microsoft.com/office/powerpoint/2010/main" val="613166923"/>
              </p:ext>
            </p:extLst>
          </p:nvPr>
        </p:nvGraphicFramePr>
        <p:xfrm>
          <a:off x="2397031" y="1709654"/>
          <a:ext cx="8373888" cy="4379392"/>
        </p:xfrm>
        <a:graphic>
          <a:graphicData uri="http://schemas.openxmlformats.org/drawingml/2006/table">
            <a:tbl>
              <a:tblPr/>
              <a:tblGrid>
                <a:gridCol w="1438699"/>
                <a:gridCol w="2386940"/>
                <a:gridCol w="4548249"/>
              </a:tblGrid>
              <a:tr h="237527">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名稱</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添加原因</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0" algn="ctr">
                        <a:spcAft>
                          <a:spcPts val="0"/>
                        </a:spcAft>
                      </a:pPr>
                      <a:r>
                        <a:rPr lang="zh-TW" sz="1800" kern="100" dirty="0">
                          <a:solidFill>
                            <a:srgbClr val="000000"/>
                          </a:solidFill>
                          <a:latin typeface="標楷體" pitchFamily="65" charset="-120"/>
                          <a:ea typeface="標楷體" pitchFamily="65" charset="-120"/>
                          <a:cs typeface="Times New Roman"/>
                        </a:rPr>
                        <a:t>對健康的影響</a:t>
                      </a:r>
                      <a:endParaRPr lang="zh-TW" sz="1800" kern="100" dirty="0">
                        <a:latin typeface="標楷體" pitchFamily="65" charset="-120"/>
                        <a:ea typeface="標楷體" pitchFamily="65" charset="-120"/>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908082">
                <a:tc>
                  <a:txBody>
                    <a:bodyPr/>
                    <a:lstStyle/>
                    <a:p>
                      <a:pPr marL="304800" algn="l">
                        <a:spcAft>
                          <a:spcPts val="0"/>
                        </a:spcAft>
                      </a:pPr>
                      <a:r>
                        <a:rPr lang="zh-TW" sz="1800" kern="100" dirty="0" smtClean="0">
                          <a:solidFill>
                            <a:srgbClr val="000000"/>
                          </a:solidFill>
                          <a:latin typeface="標楷體" pitchFamily="65" charset="-120"/>
                          <a:ea typeface="標楷體" pitchFamily="65" charset="-120"/>
                          <a:cs typeface="Times New Roman"/>
                        </a:rPr>
                        <a:t>人工香精</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增加香氣</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人工香精可能使人過敏，</a:t>
                      </a:r>
                      <a:r>
                        <a:rPr lang="zh-TW" sz="1800" kern="100" dirty="0" smtClean="0">
                          <a:solidFill>
                            <a:srgbClr val="000000"/>
                          </a:solidFill>
                          <a:latin typeface="標楷體" pitchFamily="65" charset="-120"/>
                          <a:ea typeface="標楷體" pitchFamily="65" charset="-120"/>
                          <a:cs typeface="Times New Roman"/>
                        </a:rPr>
                        <a:t>其中又以「丙</a:t>
                      </a:r>
                      <a:r>
                        <a:rPr lang="zh-TW" sz="1800" kern="100" dirty="0">
                          <a:solidFill>
                            <a:srgbClr val="000000"/>
                          </a:solidFill>
                          <a:latin typeface="標楷體" pitchFamily="65" charset="-120"/>
                          <a:ea typeface="標楷體" pitchFamily="65" charset="-120"/>
                          <a:cs typeface="Times New Roman"/>
                        </a:rPr>
                        <a:t>二</a:t>
                      </a:r>
                      <a:r>
                        <a:rPr lang="zh-TW" sz="1800" kern="100" dirty="0" smtClean="0">
                          <a:solidFill>
                            <a:srgbClr val="000000"/>
                          </a:solidFill>
                          <a:latin typeface="標楷體" pitchFamily="65" charset="-120"/>
                          <a:ea typeface="標楷體" pitchFamily="65" charset="-120"/>
                          <a:cs typeface="Times New Roman"/>
                        </a:rPr>
                        <a:t>醇」對</a:t>
                      </a:r>
                      <a:r>
                        <a:rPr lang="zh-TW" sz="1800" kern="100" dirty="0">
                          <a:solidFill>
                            <a:srgbClr val="000000"/>
                          </a:solidFill>
                          <a:latin typeface="標楷體" pitchFamily="65" charset="-120"/>
                          <a:ea typeface="標楷體" pitchFamily="65" charset="-120"/>
                          <a:cs typeface="Times New Roman"/>
                        </a:rPr>
                        <a:t>人體危害較大，長期且大量地吃，恐</a:t>
                      </a:r>
                      <a:r>
                        <a:rPr lang="zh-TW" sz="1800" kern="100" dirty="0" smtClean="0">
                          <a:solidFill>
                            <a:srgbClr val="000000"/>
                          </a:solidFill>
                          <a:latin typeface="標楷體" pitchFamily="65" charset="-120"/>
                          <a:ea typeface="標楷體" pitchFamily="65" charset="-120"/>
                          <a:cs typeface="Times New Roman"/>
                        </a:rPr>
                        <a:t>造成腎</a:t>
                      </a:r>
                      <a:r>
                        <a:rPr lang="zh-TW" sz="1800" kern="100" dirty="0">
                          <a:solidFill>
                            <a:srgbClr val="000000"/>
                          </a:solidFill>
                          <a:latin typeface="標楷體" pitchFamily="65" charset="-120"/>
                          <a:ea typeface="標楷體" pitchFamily="65" charset="-120"/>
                          <a:cs typeface="Times New Roman"/>
                        </a:rPr>
                        <a:t>衰竭、代謝性酸中毒。</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871">
                <a:tc>
                  <a:txBody>
                    <a:bodyPr/>
                    <a:lstStyle/>
                    <a:p>
                      <a:pPr marL="304800" algn="l">
                        <a:spcAft>
                          <a:spcPts val="0"/>
                        </a:spcAft>
                      </a:pPr>
                      <a:r>
                        <a:rPr lang="zh-TW" sz="1800" kern="100" dirty="0" smtClean="0">
                          <a:solidFill>
                            <a:srgbClr val="000000"/>
                          </a:solidFill>
                          <a:latin typeface="標楷體" pitchFamily="65" charset="-120"/>
                          <a:ea typeface="標楷體" pitchFamily="65" charset="-120"/>
                          <a:cs typeface="Times New Roman"/>
                        </a:rPr>
                        <a:t>人工奶油</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容易儲存</a:t>
                      </a:r>
                      <a:endParaRPr lang="zh-TW" sz="1800" kern="100" dirty="0">
                        <a:latin typeface="標楷體" pitchFamily="65" charset="-120"/>
                        <a:ea typeface="標楷體" pitchFamily="65" charset="-120"/>
                        <a:cs typeface="Times New Roman"/>
                      </a:endParaRPr>
                    </a:p>
                    <a:p>
                      <a:pPr marL="304800" algn="l">
                        <a:spcAft>
                          <a:spcPts val="0"/>
                        </a:spcAft>
                      </a:pPr>
                      <a:r>
                        <a:rPr lang="zh-TW" sz="1800" kern="100" dirty="0">
                          <a:solidFill>
                            <a:srgbClr val="000000"/>
                          </a:solidFill>
                          <a:latin typeface="標楷體" pitchFamily="65" charset="-120"/>
                          <a:ea typeface="標楷體" pitchFamily="65" charset="-120"/>
                          <a:cs typeface="Times New Roman"/>
                        </a:rPr>
                        <a:t>增加風味</a:t>
                      </a:r>
                      <a:endParaRPr lang="zh-TW" sz="1800" kern="100" dirty="0">
                        <a:latin typeface="標楷體" pitchFamily="65" charset="-120"/>
                        <a:ea typeface="標楷體" pitchFamily="65" charset="-120"/>
                        <a:cs typeface="Times New Roman"/>
                      </a:endParaRPr>
                    </a:p>
                    <a:p>
                      <a:pPr marL="304800" algn="l">
                        <a:spcAft>
                          <a:spcPts val="0"/>
                        </a:spcAft>
                      </a:pPr>
                      <a:r>
                        <a:rPr lang="zh-TW" sz="1800" kern="100" dirty="0">
                          <a:solidFill>
                            <a:srgbClr val="000000"/>
                          </a:solidFill>
                          <a:latin typeface="標楷體" pitchFamily="65" charset="-120"/>
                          <a:ea typeface="標楷體" pitchFamily="65" charset="-120"/>
                          <a:cs typeface="Times New Roman"/>
                        </a:rPr>
                        <a:t>可重複高溫油炸</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反式脂肪酸的來源，攝取多了，就會危害心血管健康。</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55">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人工色素</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增加賣相</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與過敏、過動症和部分癌症都有關係。</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582">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膨鬆劑</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增加</a:t>
                      </a:r>
                      <a:r>
                        <a:rPr lang="en-US" sz="1800" kern="100" dirty="0">
                          <a:solidFill>
                            <a:srgbClr val="000000"/>
                          </a:solidFill>
                          <a:latin typeface="標楷體" pitchFamily="65" charset="-120"/>
                          <a:ea typeface="標楷體" pitchFamily="65" charset="-120"/>
                          <a:cs typeface="Times New Roman"/>
                        </a:rPr>
                        <a:t>Q</a:t>
                      </a:r>
                      <a:r>
                        <a:rPr lang="zh-TW" sz="1800" kern="100" dirty="0" smtClean="0">
                          <a:solidFill>
                            <a:srgbClr val="000000"/>
                          </a:solidFill>
                          <a:latin typeface="標楷體" pitchFamily="65" charset="-120"/>
                          <a:ea typeface="標楷體" pitchFamily="65" charset="-120"/>
                          <a:cs typeface="Times New Roman"/>
                        </a:rPr>
                        <a:t>彈口感</a:t>
                      </a:r>
                      <a:endParaRPr lang="zh-TW" sz="1800" kern="100" dirty="0">
                        <a:latin typeface="標楷體" pitchFamily="65" charset="-120"/>
                        <a:ea typeface="標楷體" pitchFamily="65" charset="-120"/>
                        <a:cs typeface="Times New Roman"/>
                      </a:endParaRPr>
                    </a:p>
                    <a:p>
                      <a:pPr marL="304800" algn="l">
                        <a:spcAft>
                          <a:spcPts val="0"/>
                        </a:spcAft>
                      </a:pPr>
                      <a:r>
                        <a:rPr lang="zh-TW" sz="1800" kern="100" dirty="0">
                          <a:solidFill>
                            <a:srgbClr val="000000"/>
                          </a:solidFill>
                          <a:latin typeface="標楷體" pitchFamily="65" charset="-120"/>
                          <a:ea typeface="標楷體" pitchFamily="65" charset="-120"/>
                          <a:cs typeface="Times New Roman"/>
                        </a:rPr>
                        <a:t>不易扁塌</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傷及腸胃；若含有「鋁」，則可能傷腦、傷腎或造成老人痴呆。</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338">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益麵劑</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縮短發酵時間</a:t>
                      </a:r>
                      <a:endParaRPr lang="zh-TW" sz="1800" kern="100" dirty="0">
                        <a:latin typeface="標楷體" pitchFamily="65" charset="-120"/>
                        <a:ea typeface="標楷體" pitchFamily="65" charset="-120"/>
                        <a:cs typeface="Times New Roman"/>
                      </a:endParaRPr>
                    </a:p>
                    <a:p>
                      <a:pPr marL="304800" algn="l">
                        <a:spcAft>
                          <a:spcPts val="0"/>
                        </a:spcAft>
                      </a:pPr>
                      <a:r>
                        <a:rPr lang="zh-TW" sz="1800" kern="100" dirty="0">
                          <a:solidFill>
                            <a:srgbClr val="000000"/>
                          </a:solidFill>
                          <a:latin typeface="標楷體" pitchFamily="65" charset="-120"/>
                          <a:ea typeface="標楷體" pitchFamily="65" charset="-120"/>
                          <a:cs typeface="Times New Roman"/>
                        </a:rPr>
                        <a:t>維持麵包柔軟度</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發酵不完全時，麵包容易掉屑，多吃肚子易發脹，腸胃不適。</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55">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改良劑</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smtClean="0">
                          <a:solidFill>
                            <a:srgbClr val="000000"/>
                          </a:solidFill>
                          <a:latin typeface="標楷體" pitchFamily="65" charset="-120"/>
                          <a:ea typeface="標楷體" pitchFamily="65" charset="-120"/>
                          <a:cs typeface="Times New Roman"/>
                        </a:rPr>
                        <a:t>快速讓麵包體積</a:t>
                      </a:r>
                      <a:r>
                        <a:rPr lang="zh-TW" sz="1800" kern="100" dirty="0">
                          <a:solidFill>
                            <a:srgbClr val="000000"/>
                          </a:solidFill>
                          <a:latin typeface="標楷體" pitchFamily="65" charset="-120"/>
                          <a:ea typeface="標楷體" pitchFamily="65" charset="-120"/>
                          <a:cs typeface="Times New Roman"/>
                        </a:rPr>
                        <a:t>膨脹</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spcAft>
                          <a:spcPts val="0"/>
                        </a:spcAft>
                      </a:pPr>
                      <a:r>
                        <a:rPr lang="zh-TW" sz="1800" kern="100" dirty="0">
                          <a:solidFill>
                            <a:srgbClr val="000000"/>
                          </a:solidFill>
                          <a:latin typeface="標楷體" pitchFamily="65" charset="-120"/>
                          <a:ea typeface="標楷體" pitchFamily="65" charset="-120"/>
                          <a:cs typeface="Times New Roman"/>
                        </a:rPr>
                        <a:t>食用後脹氣、反胃酸</a:t>
                      </a:r>
                      <a:endParaRPr lang="zh-TW" sz="1800" kern="100" dirty="0">
                        <a:latin typeface="標楷體" pitchFamily="65" charset="-120"/>
                        <a:ea typeface="標楷體" pitchFamily="65" charset="-120"/>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文字方塊 19"/>
          <p:cNvSpPr txBox="1"/>
          <p:nvPr/>
        </p:nvSpPr>
        <p:spPr>
          <a:xfrm>
            <a:off x="7489739" y="6489035"/>
            <a:ext cx="4682359" cy="276999"/>
          </a:xfrm>
          <a:prstGeom prst="rect">
            <a:avLst/>
          </a:prstGeom>
          <a:noFill/>
        </p:spPr>
        <p:txBody>
          <a:bodyPr wrap="square" rtlCol="0">
            <a:spAutoFit/>
          </a:bodyPr>
          <a:lstStyle/>
          <a:p>
            <a:r>
              <a:rPr lang="zh-TW" altLang="en-US" sz="1200" b="1" dirty="0" smtClean="0">
                <a:latin typeface="標楷體" pitchFamily="65" charset="-120"/>
                <a:ea typeface="標楷體" pitchFamily="65" charset="-120"/>
              </a:rPr>
              <a:t>資料來源：</a:t>
            </a:r>
            <a:r>
              <a:rPr lang="zh-TW" altLang="zh-TW" sz="1200" b="1" dirty="0" smtClean="0">
                <a:latin typeface="標楷體" pitchFamily="65" charset="-120"/>
                <a:ea typeface="標楷體" pitchFamily="65" charset="-120"/>
              </a:rPr>
              <a:t>恐怖的</a:t>
            </a:r>
            <a:r>
              <a:rPr lang="en-US" altLang="zh-TW" sz="1200" b="1" dirty="0" smtClean="0">
                <a:latin typeface="標楷體" pitchFamily="65" charset="-120"/>
                <a:ea typeface="標楷體" pitchFamily="65" charset="-120"/>
              </a:rPr>
              <a:t>10</a:t>
            </a:r>
            <a:r>
              <a:rPr lang="zh-TW" altLang="zh-TW" sz="1200" b="1" dirty="0" smtClean="0">
                <a:latin typeface="標楷體" pitchFamily="65" charset="-120"/>
                <a:ea typeface="標楷體" pitchFamily="65" charset="-120"/>
              </a:rPr>
              <a:t>大食品添加物，江晃榮，</a:t>
            </a:r>
            <a:r>
              <a:rPr lang="en-US" altLang="zh-TW" sz="1200" b="1" dirty="0" smtClean="0">
                <a:latin typeface="標楷體" pitchFamily="65" charset="-120"/>
                <a:ea typeface="標楷體" pitchFamily="65" charset="-120"/>
              </a:rPr>
              <a:t>2014</a:t>
            </a:r>
            <a:r>
              <a:rPr lang="zh-TW" altLang="zh-TW" sz="1200" b="1" dirty="0" smtClean="0">
                <a:latin typeface="標楷體" pitchFamily="65" charset="-120"/>
                <a:ea typeface="標楷體" pitchFamily="65" charset="-120"/>
              </a:rPr>
              <a:t>，方舟文化出版</a:t>
            </a:r>
          </a:p>
        </p:txBody>
      </p:sp>
      <p:sp>
        <p:nvSpPr>
          <p:cNvPr id="12"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3" name="投影片編號版面配置區 2"/>
          <p:cNvSpPr>
            <a:spLocks noGrp="1"/>
          </p:cNvSpPr>
          <p:nvPr>
            <p:ph type="sldNum" sz="quarter" idx="12"/>
          </p:nvPr>
        </p:nvSpPr>
        <p:spPr>
          <a:xfrm>
            <a:off x="11602192" y="110493"/>
            <a:ext cx="476394" cy="365125"/>
          </a:xfrm>
        </p:spPr>
        <p:txBody>
          <a:bodyPr/>
          <a:lstStyle/>
          <a:p>
            <a:fld id="{10B49C96-558A-49EC-AD52-79C3D5970B39}" type="slidenum">
              <a:rPr lang="zh-CN" altLang="en-US" smtClean="0"/>
              <a:t>13</a:t>
            </a:fld>
            <a:endParaRPr lang="zh-CN" altLang="en-US" dirty="0"/>
          </a:p>
        </p:txBody>
      </p:sp>
      <p:sp>
        <p:nvSpPr>
          <p:cNvPr id="4" name="文字方塊 3"/>
          <p:cNvSpPr txBox="1"/>
          <p:nvPr/>
        </p:nvSpPr>
        <p:spPr>
          <a:xfrm>
            <a:off x="1589852" y="2594344"/>
            <a:ext cx="615553" cy="2920030"/>
          </a:xfrm>
          <a:prstGeom prst="rect">
            <a:avLst/>
          </a:prstGeom>
          <a:noFill/>
        </p:spPr>
        <p:txBody>
          <a:bodyPr vert="eaVert" wrap="none" rtlCol="0">
            <a:spAutoFit/>
          </a:bodyPr>
          <a:lstStyle/>
          <a:p>
            <a:r>
              <a:rPr lang="zh-TW" altLang="en-US" sz="2800" b="1" dirty="0" smtClean="0">
                <a:solidFill>
                  <a:srgbClr val="FF0000"/>
                </a:solidFill>
                <a:latin typeface="標楷體" panose="03000509000000000000" pitchFamily="65" charset="-120"/>
                <a:ea typeface="標楷體" panose="03000509000000000000" pitchFamily="65" charset="-120"/>
              </a:rPr>
              <a:t>這些都是合法的</a:t>
            </a:r>
            <a:r>
              <a:rPr lang="en-US" altLang="zh-TW" sz="2800" b="1" dirty="0" smtClean="0">
                <a:solidFill>
                  <a:srgbClr val="FF0000"/>
                </a:solidFill>
                <a:latin typeface="標楷體" panose="03000509000000000000" pitchFamily="65" charset="-120"/>
                <a:ea typeface="標楷體" panose="03000509000000000000" pitchFamily="65" charset="-120"/>
              </a:rPr>
              <a:t>…</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5" name="爆炸 1 4"/>
          <p:cNvSpPr/>
          <p:nvPr/>
        </p:nvSpPr>
        <p:spPr>
          <a:xfrm rot="1630237">
            <a:off x="8911099" y="654367"/>
            <a:ext cx="2893245" cy="18717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smtClean="0">
                <a:latin typeface="標楷體" panose="03000509000000000000" pitchFamily="65" charset="-120"/>
                <a:ea typeface="標楷體" panose="03000509000000000000" pitchFamily="65" charset="-120"/>
              </a:rPr>
              <a:t>恐怖</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0821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6"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3" name="矩形 39"/>
          <p:cNvSpPr>
            <a:spLocks noChangeArrowheads="1"/>
          </p:cNvSpPr>
          <p:nvPr/>
        </p:nvSpPr>
        <p:spPr bwMode="auto">
          <a:xfrm>
            <a:off x="2215057" y="1805152"/>
            <a:ext cx="2646491" cy="70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endParaRPr lang="zh-CN" altLang="en-US" sz="3000" b="1" dirty="0">
              <a:solidFill>
                <a:schemeClr val="bg1"/>
              </a:solidFill>
              <a:latin typeface="標楷體" pitchFamily="65" charset="-120"/>
              <a:ea typeface="標楷體" pitchFamily="65" charset="-120"/>
              <a:cs typeface="宋体" panose="02010600030101010101" pitchFamily="2" charset="-122"/>
            </a:endParaRPr>
          </a:p>
        </p:txBody>
      </p:sp>
      <p:grpSp>
        <p:nvGrpSpPr>
          <p:cNvPr id="12" name="组合 11"/>
          <p:cNvGrpSpPr/>
          <p:nvPr/>
        </p:nvGrpSpPr>
        <p:grpSpPr>
          <a:xfrm>
            <a:off x="5818704" y="1552989"/>
            <a:ext cx="6170598" cy="3948393"/>
            <a:chOff x="1709" y="5200"/>
            <a:chExt cx="9306" cy="5096"/>
          </a:xfrm>
        </p:grpSpPr>
        <p:grpSp>
          <p:nvGrpSpPr>
            <p:cNvPr id="7" name="组合 6"/>
            <p:cNvGrpSpPr/>
            <p:nvPr>
              <p:custDataLst>
                <p:tags r:id="rId1"/>
              </p:custDataLst>
            </p:nvPr>
          </p:nvGrpSpPr>
          <p:grpSpPr>
            <a:xfrm>
              <a:off x="2482" y="6018"/>
              <a:ext cx="6584" cy="194"/>
              <a:chOff x="572580" y="3470410"/>
              <a:chExt cx="4182687" cy="122771"/>
            </a:xfrm>
          </p:grpSpPr>
          <p:sp>
            <p:nvSpPr>
              <p:cNvPr id="39" name="矩形 38"/>
              <p:cNvSpPr/>
              <p:nvPr>
                <p:custDataLst>
                  <p:tags r:id="rId4"/>
                </p:custDataLst>
              </p:nvPr>
            </p:nvSpPr>
            <p:spPr>
              <a:xfrm rot="16200000">
                <a:off x="713671"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0" name="矩形 39"/>
              <p:cNvSpPr/>
              <p:nvPr>
                <p:custDataLst>
                  <p:tags r:id="rId5"/>
                </p:custDataLst>
              </p:nvPr>
            </p:nvSpPr>
            <p:spPr>
              <a:xfrm rot="16200000">
                <a:off x="1091090"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矩形 40"/>
              <p:cNvSpPr/>
              <p:nvPr>
                <p:custDataLst>
                  <p:tags r:id="rId6"/>
                </p:custDataLst>
              </p:nvPr>
            </p:nvSpPr>
            <p:spPr>
              <a:xfrm rot="16200000">
                <a:off x="1468508"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矩形 41"/>
              <p:cNvSpPr/>
              <p:nvPr>
                <p:custDataLst>
                  <p:tags r:id="rId7"/>
                </p:custDataLst>
              </p:nvPr>
            </p:nvSpPr>
            <p:spPr>
              <a:xfrm rot="16200000">
                <a:off x="1845929"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矩形 42"/>
              <p:cNvSpPr/>
              <p:nvPr>
                <p:custDataLst>
                  <p:tags r:id="rId8"/>
                </p:custDataLst>
              </p:nvPr>
            </p:nvSpPr>
            <p:spPr>
              <a:xfrm rot="16200000">
                <a:off x="2223352"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4" name="矩形 43"/>
              <p:cNvSpPr/>
              <p:nvPr>
                <p:custDataLst>
                  <p:tags r:id="rId9"/>
                </p:custDataLst>
              </p:nvPr>
            </p:nvSpPr>
            <p:spPr>
              <a:xfrm rot="16200000">
                <a:off x="2609870"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5" name="矩形 44"/>
              <p:cNvSpPr/>
              <p:nvPr>
                <p:custDataLst>
                  <p:tags r:id="rId10"/>
                </p:custDataLst>
              </p:nvPr>
            </p:nvSpPr>
            <p:spPr>
              <a:xfrm rot="16200000">
                <a:off x="2987336" y="3343186"/>
                <a:ext cx="105582"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6" name="矩形 45"/>
              <p:cNvSpPr/>
              <p:nvPr>
                <p:custDataLst>
                  <p:tags r:id="rId11"/>
                </p:custDataLst>
              </p:nvPr>
            </p:nvSpPr>
            <p:spPr>
              <a:xfrm rot="16200000">
                <a:off x="3364757" y="3343186"/>
                <a:ext cx="105581"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矩形 46"/>
              <p:cNvSpPr/>
              <p:nvPr>
                <p:custDataLst>
                  <p:tags r:id="rId12"/>
                </p:custDataLst>
              </p:nvPr>
            </p:nvSpPr>
            <p:spPr>
              <a:xfrm rot="16200000">
                <a:off x="3742180" y="3343186"/>
                <a:ext cx="105582"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4" name="矩形 23"/>
              <p:cNvSpPr/>
              <p:nvPr>
                <p:custDataLst>
                  <p:tags r:id="rId13"/>
                </p:custDataLst>
              </p:nvPr>
            </p:nvSpPr>
            <p:spPr>
              <a:xfrm rot="16200000">
                <a:off x="4130910" y="3338629"/>
                <a:ext cx="105459" cy="388013"/>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5" name="矩形 24"/>
              <p:cNvSpPr/>
              <p:nvPr>
                <p:custDataLst>
                  <p:tags r:id="rId14"/>
                </p:custDataLst>
              </p:nvPr>
            </p:nvSpPr>
            <p:spPr>
              <a:xfrm rot="16200000">
                <a:off x="4508677" y="3328987"/>
                <a:ext cx="105168" cy="388013"/>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grpSp>
        <p:sp>
          <p:nvSpPr>
            <p:cNvPr id="8" name="文本框 7"/>
            <p:cNvSpPr txBox="1"/>
            <p:nvPr>
              <p:custDataLst>
                <p:tags r:id="rId2"/>
              </p:custDataLst>
            </p:nvPr>
          </p:nvSpPr>
          <p:spPr>
            <a:xfrm>
              <a:off x="1709" y="5200"/>
              <a:ext cx="8416" cy="796"/>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TW" altLang="en-US" sz="3200" dirty="0" smtClean="0">
                  <a:solidFill>
                    <a:srgbClr val="DC5D3D"/>
                  </a:solidFill>
                  <a:latin typeface="標楷體" pitchFamily="65" charset="-120"/>
                  <a:ea typeface="標楷體" pitchFamily="65" charset="-120"/>
                  <a:cs typeface="+mj-cs"/>
                  <a:sym typeface="Wingdings"/>
                </a:rPr>
                <a:t></a:t>
              </a:r>
              <a:r>
                <a:rPr lang="zh-TW" altLang="en-US" sz="3200" dirty="0" smtClean="0">
                  <a:solidFill>
                    <a:srgbClr val="DC5D3D"/>
                  </a:solidFill>
                  <a:latin typeface="標楷體" pitchFamily="65" charset="-120"/>
                  <a:ea typeface="標楷體" pitchFamily="65" charset="-120"/>
                  <a:cs typeface="+mj-cs"/>
                </a:rPr>
                <a:t>酵母</a:t>
              </a:r>
              <a:r>
                <a:rPr lang="en-US" altLang="zh-TW" sz="3200" dirty="0" smtClean="0">
                  <a:solidFill>
                    <a:srgbClr val="DC5D3D"/>
                  </a:solidFill>
                  <a:latin typeface="標楷體" pitchFamily="65" charset="-120"/>
                  <a:ea typeface="標楷體" pitchFamily="65" charset="-120"/>
                  <a:cs typeface="+mj-cs"/>
                </a:rPr>
                <a:t>(</a:t>
              </a:r>
              <a:r>
                <a:rPr lang="zh-TW" altLang="en-US" sz="3200" dirty="0" smtClean="0">
                  <a:solidFill>
                    <a:srgbClr val="DC5D3D"/>
                  </a:solidFill>
                  <a:latin typeface="標楷體" pitchFamily="65" charset="-120"/>
                  <a:ea typeface="標楷體" pitchFamily="65" charset="-120"/>
                  <a:cs typeface="+mj-cs"/>
                </a:rPr>
                <a:t>速溶乾酵母</a:t>
              </a:r>
              <a:r>
                <a:rPr lang="en-US" altLang="zh-TW" sz="3200" dirty="0" smtClean="0">
                  <a:solidFill>
                    <a:srgbClr val="DC5D3D"/>
                  </a:solidFill>
                  <a:latin typeface="標楷體" pitchFamily="65" charset="-120"/>
                  <a:ea typeface="標楷體" pitchFamily="65" charset="-120"/>
                  <a:cs typeface="+mj-cs"/>
                </a:rPr>
                <a:t>)</a:t>
              </a:r>
              <a:r>
                <a:rPr lang="zh-TW" altLang="en-US" sz="3200" dirty="0" smtClean="0">
                  <a:solidFill>
                    <a:srgbClr val="DC5D3D"/>
                  </a:solidFill>
                  <a:latin typeface="標楷體" pitchFamily="65" charset="-120"/>
                  <a:ea typeface="標楷體" pitchFamily="65" charset="-120"/>
                  <a:cs typeface="+mj-cs"/>
                </a:rPr>
                <a:t>的介紹</a:t>
              </a:r>
              <a:endParaRPr lang="zh-CN" altLang="en-US" sz="3200" dirty="0">
                <a:solidFill>
                  <a:srgbClr val="DC5D3D"/>
                </a:solidFill>
                <a:latin typeface="標楷體" pitchFamily="65" charset="-120"/>
                <a:ea typeface="標楷體" pitchFamily="65" charset="-120"/>
                <a:cs typeface="+mj-cs"/>
              </a:endParaRPr>
            </a:p>
          </p:txBody>
        </p:sp>
        <p:sp>
          <p:nvSpPr>
            <p:cNvPr id="10" name="文本框 9"/>
            <p:cNvSpPr txBox="1"/>
            <p:nvPr>
              <p:custDataLst>
                <p:tags r:id="rId3"/>
              </p:custDataLst>
            </p:nvPr>
          </p:nvSpPr>
          <p:spPr>
            <a:xfrm>
              <a:off x="1709" y="6399"/>
              <a:ext cx="9306" cy="3897"/>
            </a:xfrm>
            <a:prstGeom prst="rect">
              <a:avLst/>
            </a:prstGeom>
            <a:noFill/>
          </p:spPr>
          <p:txBody>
            <a:bodyPr wrap="square" lIns="90000" tIns="46800" rIns="90000" bIns="46800" rtlCol="0" anchor="t" anchorCtr="0">
              <a:noAutofit/>
            </a:bodyPr>
            <a:lstStyle>
              <a:defPPr>
                <a:defRPr lang="zh-CN"/>
              </a:defPPr>
              <a:lvl1pPr>
                <a:defRPr>
                  <a:solidFill>
                    <a:schemeClr val="tx1">
                      <a:lumMod val="75000"/>
                      <a:lumOff val="25000"/>
                    </a:schemeClr>
                  </a:solidFill>
                  <a:latin typeface="+mn-ea"/>
                </a:defRPr>
              </a:lvl1pPr>
            </a:lstStyle>
            <a:p>
              <a:r>
                <a:rPr lang="zh-TW" altLang="en-US" sz="2800" dirty="0" smtClean="0">
                  <a:solidFill>
                    <a:srgbClr val="FF0000"/>
                  </a:solidFill>
                  <a:latin typeface="標楷體" pitchFamily="65" charset="-120"/>
                  <a:ea typeface="標楷體" pitchFamily="65" charset="-120"/>
                </a:rPr>
                <a:t>一般業者在</a:t>
              </a:r>
              <a:r>
                <a:rPr lang="zh-TW" altLang="zh-TW" sz="2800" dirty="0" smtClean="0">
                  <a:solidFill>
                    <a:srgbClr val="FF0000"/>
                  </a:solidFill>
                  <a:latin typeface="標楷體" pitchFamily="65" charset="-120"/>
                  <a:ea typeface="標楷體" pitchFamily="65" charset="-120"/>
                </a:rPr>
                <a:t>烘焙</a:t>
              </a:r>
              <a:r>
                <a:rPr lang="zh-TW" altLang="en-US" sz="2800" dirty="0" smtClean="0">
                  <a:solidFill>
                    <a:srgbClr val="FF0000"/>
                  </a:solidFill>
                  <a:latin typeface="標楷體" pitchFamily="65" charset="-120"/>
                  <a:ea typeface="標楷體" pitchFamily="65" charset="-120"/>
                </a:rPr>
                <a:t>時</a:t>
              </a:r>
              <a:r>
                <a:rPr lang="zh-TW" altLang="zh-TW" sz="2800" dirty="0" smtClean="0">
                  <a:solidFill>
                    <a:srgbClr val="FF0000"/>
                  </a:solidFill>
                  <a:latin typeface="標楷體" pitchFamily="65" charset="-120"/>
                  <a:ea typeface="標楷體" pitchFamily="65" charset="-120"/>
                </a:rPr>
                <a:t>用的酵母</a:t>
              </a:r>
              <a:r>
                <a:rPr lang="zh-TW" altLang="zh-TW" sz="2800" dirty="0" smtClean="0">
                  <a:latin typeface="標楷體" pitchFamily="65" charset="-120"/>
                  <a:ea typeface="標楷體" pitchFamily="65" charset="-120"/>
                </a:rPr>
                <a:t>，是一種卵形、微小的單細胞微生物，沒有葉綠素不能行光合作用，在適當的環境下形出芽生殖，生長最適當的</a:t>
              </a:r>
              <a:r>
                <a:rPr lang="en-US" altLang="zh-TW" sz="2800" dirty="0" smtClean="0">
                  <a:latin typeface="標楷體" pitchFamily="65" charset="-120"/>
                  <a:ea typeface="標楷體" pitchFamily="65" charset="-120"/>
                </a:rPr>
                <a:t>PH</a:t>
              </a:r>
              <a:r>
                <a:rPr lang="zh-TW" altLang="zh-TW" sz="2800" dirty="0" smtClean="0">
                  <a:latin typeface="標楷體" pitchFamily="65" charset="-120"/>
                  <a:ea typeface="標楷體" pitchFamily="65" charset="-120"/>
                </a:rPr>
                <a:t>值為</a:t>
              </a:r>
              <a:r>
                <a:rPr lang="en-US" altLang="zh-TW" sz="2800" dirty="0" smtClean="0">
                  <a:latin typeface="標楷體" pitchFamily="65" charset="-120"/>
                  <a:ea typeface="標楷體" pitchFamily="65" charset="-120"/>
                </a:rPr>
                <a:t>4-6</a:t>
              </a:r>
              <a:r>
                <a:rPr lang="zh-TW" altLang="zh-TW" sz="2800" dirty="0" smtClean="0">
                  <a:latin typeface="標楷體" pitchFamily="65" charset="-120"/>
                  <a:ea typeface="標楷體" pitchFamily="65" charset="-120"/>
                </a:rPr>
                <a:t>，可發酵醣類產生二氧化碳、熱能使麵包產生醇味及酯味。</a:t>
              </a:r>
              <a:endParaRPr lang="zh-TW" altLang="zh-TW" sz="2800" dirty="0">
                <a:latin typeface="標楷體" pitchFamily="65" charset="-120"/>
                <a:ea typeface="標楷體" pitchFamily="65" charset="-120"/>
              </a:endParaRPr>
            </a:p>
          </p:txBody>
        </p:sp>
      </p:grpSp>
      <p:grpSp>
        <p:nvGrpSpPr>
          <p:cNvPr id="23" name="组合 13"/>
          <p:cNvGrpSpPr/>
          <p:nvPr/>
        </p:nvGrpSpPr>
        <p:grpSpPr>
          <a:xfrm>
            <a:off x="294815" y="1868914"/>
            <a:ext cx="5668034" cy="3663545"/>
            <a:chOff x="294815" y="1868914"/>
            <a:chExt cx="5668034" cy="3663545"/>
          </a:xfrm>
        </p:grpSpPr>
        <p:grpSp>
          <p:nvGrpSpPr>
            <p:cNvPr id="26" name="组合 3"/>
            <p:cNvGrpSpPr/>
            <p:nvPr/>
          </p:nvGrpSpPr>
          <p:grpSpPr>
            <a:xfrm>
              <a:off x="294815" y="1868914"/>
              <a:ext cx="5668034" cy="3663545"/>
              <a:chOff x="155126" y="1552462"/>
              <a:chExt cx="6822219" cy="4409555"/>
            </a:xfrm>
          </p:grpSpPr>
          <p:pic>
            <p:nvPicPr>
              <p:cNvPr id="28" name="图片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5126" y="1552462"/>
                <a:ext cx="6822219" cy="4409555"/>
              </a:xfrm>
              <a:prstGeom prst="rect">
                <a:avLst/>
              </a:prstGeom>
            </p:spPr>
          </p:pic>
          <p:sp>
            <p:nvSpPr>
              <p:cNvPr id="29"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7" name="图片 14"/>
            <p:cNvPicPr>
              <a:picLocks noChangeAspect="1"/>
            </p:cNvPicPr>
            <p:nvPr/>
          </p:nvPicPr>
          <p:blipFill rotWithShape="1">
            <a:blip r:embed="rId18" cstate="print">
              <a:extLst>
                <a:ext uri="{28A0092B-C50C-407E-A947-70E740481C1C}">
                  <a14:useLocalDpi xmlns:a14="http://schemas.microsoft.com/office/drawing/2010/main" val="0"/>
                </a:ext>
              </a:extLst>
            </a:blip>
            <a:srcRect l="4193" t="2191" r="2694" b="6031"/>
            <a:stretch>
              <a:fillRect/>
            </a:stretch>
          </p:blipFill>
          <p:spPr>
            <a:xfrm>
              <a:off x="1632588" y="2523266"/>
              <a:ext cx="2844820" cy="2586201"/>
            </a:xfrm>
            <a:prstGeom prst="rect">
              <a:avLst/>
            </a:prstGeom>
          </p:spPr>
        </p:pic>
      </p:grpSp>
      <p:sp>
        <p:nvSpPr>
          <p:cNvPr id="3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grpSp>
        <p:nvGrpSpPr>
          <p:cNvPr id="4" name="群組 3"/>
          <p:cNvGrpSpPr/>
          <p:nvPr/>
        </p:nvGrpSpPr>
        <p:grpSpPr>
          <a:xfrm>
            <a:off x="9493986" y="4879658"/>
            <a:ext cx="2495317" cy="1779993"/>
            <a:chOff x="9493986" y="4794594"/>
            <a:chExt cx="2495317" cy="1779993"/>
          </a:xfrm>
        </p:grpSpPr>
        <p:pic>
          <p:nvPicPr>
            <p:cNvPr id="2050" name="Picture 2" descr="https://3.bp.blogspot.com/-jYk_E3JQh5g/V-4lXxgmOAI/AAAAAAABBCc/gl9c1AKSw9Atg65_-hv9M6mSxH9KeYDNACLcB/s1600/01%25E9%2580%259F%25E7%2599%25BC%25E4%25B9%25BE%25E9%2585%25B5%25E6%25AF%258D.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93986" y="4794594"/>
              <a:ext cx="2495317" cy="17799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3.bp.blogspot.com/-jYk_E3JQh5g/V-4lXxgmOAI/AAAAAAABBCc/gl9c1AKSw9Atg65_-hv9M6mSxH9KeYDNACLcB/s1600/01%25E9%2580%259F%25E7%2599%25BC%25E4%25B9%25BE%25E9%2585%25B5%25E6%25AF%258D.jpg"/>
            <p:cNvPicPr>
              <a:picLocks noChangeAspect="1" noChangeArrowheads="1"/>
            </p:cNvPicPr>
            <p:nvPr/>
          </p:nvPicPr>
          <p:blipFill rotWithShape="1">
            <a:blip r:embed="rId19">
              <a:extLst>
                <a:ext uri="{28A0092B-C50C-407E-A947-70E740481C1C}">
                  <a14:useLocalDpi xmlns:a14="http://schemas.microsoft.com/office/drawing/2010/main" val="0"/>
                </a:ext>
              </a:extLst>
            </a:blip>
            <a:srcRect r="66380" b="87136"/>
            <a:stretch/>
          </p:blipFill>
          <p:spPr bwMode="auto">
            <a:xfrm>
              <a:off x="10916669" y="6312381"/>
              <a:ext cx="1072633" cy="26220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投影片編號版面配置區 4"/>
          <p:cNvSpPr>
            <a:spLocks noGrp="1"/>
          </p:cNvSpPr>
          <p:nvPr>
            <p:ph type="sldNum" sz="quarter" idx="12"/>
          </p:nvPr>
        </p:nvSpPr>
        <p:spPr>
          <a:xfrm>
            <a:off x="11650684" y="110493"/>
            <a:ext cx="427902" cy="365125"/>
          </a:xfrm>
        </p:spPr>
        <p:txBody>
          <a:bodyPr/>
          <a:lstStyle/>
          <a:p>
            <a:fld id="{10B49C96-558A-49EC-AD52-79C3D5970B39}" type="slidenum">
              <a:rPr lang="zh-CN" altLang="en-US" smtClean="0"/>
              <a:t>14</a:t>
            </a:fld>
            <a:endParaRPr lang="zh-CN" altLang="en-US" dirty="0"/>
          </a:p>
        </p:txBody>
      </p:sp>
    </p:spTree>
    <p:extLst>
      <p:ext uri="{BB962C8B-B14F-4D97-AF65-F5344CB8AC3E}">
        <p14:creationId xmlns:p14="http://schemas.microsoft.com/office/powerpoint/2010/main" val="38520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11" name="矩形 10"/>
          <p:cNvSpPr/>
          <p:nvPr/>
        </p:nvSpPr>
        <p:spPr>
          <a:xfrm>
            <a:off x="4746625" y="3319463"/>
            <a:ext cx="2041525" cy="914400"/>
          </a:xfrm>
          <a:prstGeom prst="rect">
            <a:avLst/>
          </a:prstGeom>
          <a:ln w="12700">
            <a:miter lim="400000"/>
          </a:ln>
        </p:spPr>
        <p:txBody>
          <a:bodyPr lIns="96000" tIns="96000" rIns="96000" bIns="9600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8195" name="图片 15"/>
          <p:cNvPicPr>
            <a:picLocks noChangeAspect="1"/>
          </p:cNvPicPr>
          <p:nvPr/>
        </p:nvPicPr>
        <p:blipFill>
          <a:blip r:embed="rId3" cstate="print"/>
          <a:stretch>
            <a:fillRect/>
          </a:stretch>
        </p:blipFill>
        <p:spPr>
          <a:xfrm>
            <a:off x="855663" y="1677353"/>
            <a:ext cx="3890962" cy="4705350"/>
          </a:xfrm>
          <a:prstGeom prst="rect">
            <a:avLst/>
          </a:prstGeom>
          <a:noFill/>
          <a:ln w="9525">
            <a:noFill/>
          </a:ln>
        </p:spPr>
      </p:pic>
      <p:grpSp>
        <p:nvGrpSpPr>
          <p:cNvPr id="3" name="组合 2"/>
          <p:cNvGrpSpPr/>
          <p:nvPr/>
        </p:nvGrpSpPr>
        <p:grpSpPr>
          <a:xfrm>
            <a:off x="5354450" y="2132751"/>
            <a:ext cx="6342745" cy="1737630"/>
            <a:chOff x="6096000" y="1902851"/>
            <a:chExt cx="6129888" cy="1738056"/>
          </a:xfrm>
        </p:grpSpPr>
        <p:sp>
          <p:nvSpPr>
            <p:cNvPr id="20" name="矩形 19"/>
            <p:cNvSpPr/>
            <p:nvPr/>
          </p:nvSpPr>
          <p:spPr bwMode="auto">
            <a:xfrm>
              <a:off x="7324639" y="2440284"/>
              <a:ext cx="4901249" cy="1200623"/>
            </a:xfrm>
            <a:prstGeom prst="rect">
              <a:avLst/>
            </a:prstGeom>
          </p:spPr>
          <p:txBody>
            <a:bodyPr wrap="square">
              <a:spAutoFit/>
            </a:bodyPr>
            <a:lstStyle/>
            <a:p>
              <a:pPr lvl="0">
                <a:defRPr/>
              </a:pPr>
              <a:r>
                <a:rPr lang="zh-TW" altLang="zh-TW" sz="2400" dirty="0" smtClean="0">
                  <a:latin typeface="標楷體" pitchFamily="65" charset="-120"/>
                  <a:ea typeface="標楷體" pitchFamily="65" charset="-120"/>
                </a:rPr>
                <a:t>老麵指任何以非麵包酵母菌在麵粉為成份的培養基中發酵而成的酵母，亦稱老麵種、酸麵糰、或「天然酵母」。</a:t>
              </a:r>
              <a:endParaRPr kumimoji="0" lang="zh-CN" altLang="en-US" sz="2400" b="0" i="0" u="none" strike="noStrike" kern="1200" cap="none" spc="0" normalizeH="0" baseline="0" noProof="0" dirty="0">
                <a:ln>
                  <a:noFill/>
                </a:ln>
                <a:solidFill>
                  <a:srgbClr val="DC5D3D"/>
                </a:solidFill>
                <a:effectLst/>
                <a:uLnTx/>
                <a:uFillTx/>
                <a:latin typeface="標楷體" pitchFamily="65" charset="-120"/>
                <a:ea typeface="標楷體" pitchFamily="65" charset="-120"/>
                <a:sym typeface="Arial" panose="020B0604020202020204" pitchFamily="34" charset="0"/>
              </a:endParaRPr>
            </a:p>
          </p:txBody>
        </p:sp>
        <p:sp>
          <p:nvSpPr>
            <p:cNvPr id="14348" name="矩形 19"/>
            <p:cNvSpPr/>
            <p:nvPr/>
          </p:nvSpPr>
          <p:spPr>
            <a:xfrm>
              <a:off x="7173562" y="1902851"/>
              <a:ext cx="2712788" cy="652646"/>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en-US" altLang="zh-TW" b="1" dirty="0" smtClean="0">
                  <a:solidFill>
                    <a:srgbClr val="DC5D3D"/>
                  </a:solidFill>
                  <a:latin typeface="標楷體" pitchFamily="65" charset="-120"/>
                  <a:ea typeface="標楷體" pitchFamily="65" charset="-120"/>
                </a:rPr>
                <a:t>(</a:t>
              </a:r>
              <a:r>
                <a:rPr lang="zh-TW" altLang="en-US" b="1" dirty="0" smtClean="0">
                  <a:solidFill>
                    <a:srgbClr val="DC5D3D"/>
                  </a:solidFill>
                  <a:latin typeface="標楷體" pitchFamily="65" charset="-120"/>
                  <a:ea typeface="標楷體" pitchFamily="65" charset="-120"/>
                </a:rPr>
                <a:t>一</a:t>
              </a:r>
              <a:r>
                <a:rPr lang="en-US" altLang="zh-TW" b="1" dirty="0" smtClean="0">
                  <a:solidFill>
                    <a:srgbClr val="DC5D3D"/>
                  </a:solidFill>
                  <a:latin typeface="標楷體" pitchFamily="65" charset="-120"/>
                  <a:ea typeface="標楷體" pitchFamily="65" charset="-120"/>
                </a:rPr>
                <a:t>)</a:t>
              </a:r>
              <a:r>
                <a:rPr lang="zh-TW" altLang="en-US" b="1" dirty="0" smtClean="0">
                  <a:solidFill>
                    <a:srgbClr val="DC5D3D"/>
                  </a:solidFill>
                  <a:latin typeface="標楷體" pitchFamily="65" charset="-120"/>
                  <a:ea typeface="標楷體" pitchFamily="65" charset="-120"/>
                </a:rPr>
                <a:t>老麵的介紹</a:t>
              </a:r>
              <a:r>
                <a:rPr lang="zh-CN" altLang="en-US" dirty="0" smtClean="0">
                  <a:solidFill>
                    <a:srgbClr val="DC5D3D"/>
                  </a:solidFill>
                  <a:latin typeface="幼圆" panose="02010509060101010101" charset="-122"/>
                  <a:ea typeface="幼圆" panose="02010509060101010101" charset="-122"/>
                </a:rPr>
                <a:t> </a:t>
              </a:r>
              <a:endParaRPr lang="zh-CN" altLang="en-US" dirty="0">
                <a:solidFill>
                  <a:srgbClr val="DC5D3D"/>
                </a:solidFill>
                <a:latin typeface="幼圆" panose="02010509060101010101" charset="-122"/>
                <a:ea typeface="幼圆" panose="02010509060101010101" charset="-122"/>
              </a:endParaRPr>
            </a:p>
          </p:txBody>
        </p:sp>
        <p:grpSp>
          <p:nvGrpSpPr>
            <p:cNvPr id="14349" name="组合 1"/>
            <p:cNvGrpSpPr/>
            <p:nvPr/>
          </p:nvGrpSpPr>
          <p:grpSpPr>
            <a:xfrm>
              <a:off x="6096000" y="2072602"/>
              <a:ext cx="1072427" cy="1079918"/>
              <a:chOff x="6096000" y="2072602"/>
              <a:chExt cx="1072427" cy="1079918"/>
            </a:xfrm>
          </p:grpSpPr>
          <p:grpSp>
            <p:nvGrpSpPr>
              <p:cNvPr id="18" name="组合 17"/>
              <p:cNvGrpSpPr>
                <a:grpSpLocks noChangeAspect="1"/>
              </p:cNvGrpSpPr>
              <p:nvPr/>
            </p:nvGrpSpPr>
            <p:grpSpPr bwMode="auto">
              <a:xfrm>
                <a:off x="6096000" y="2072602"/>
                <a:ext cx="1072427" cy="1079918"/>
                <a:chOff x="1983909" y="2663640"/>
                <a:chExt cx="1657350" cy="1668463"/>
              </a:xfrm>
              <a:solidFill>
                <a:schemeClr val="accent1"/>
              </a:solidFill>
            </p:grpSpPr>
            <p:sp>
              <p:nvSpPr>
                <p:cNvPr id="2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51" name="图片 8"/>
              <p:cNvPicPr>
                <a:picLocks noChangeAspect="1"/>
              </p:cNvPicPr>
              <p:nvPr/>
            </p:nvPicPr>
            <p:blipFill>
              <a:blip r:embed="rId4" cstate="print"/>
              <a:srcRect r="86771"/>
              <a:stretch>
                <a:fillRect/>
              </a:stretch>
            </p:blipFill>
            <p:spPr>
              <a:xfrm>
                <a:off x="6096000" y="2205690"/>
                <a:ext cx="1067157" cy="913868"/>
              </a:xfrm>
              <a:prstGeom prst="rect">
                <a:avLst/>
              </a:prstGeom>
              <a:noFill/>
              <a:ln w="9525">
                <a:noFill/>
              </a:ln>
            </p:spPr>
          </p:pic>
        </p:grpSp>
      </p:grpSp>
      <p:grpSp>
        <p:nvGrpSpPr>
          <p:cNvPr id="29" name="组合 28"/>
          <p:cNvGrpSpPr/>
          <p:nvPr/>
        </p:nvGrpSpPr>
        <p:grpSpPr>
          <a:xfrm>
            <a:off x="5352988" y="4089834"/>
            <a:ext cx="6105115" cy="2142586"/>
            <a:chOff x="6096000" y="1902851"/>
            <a:chExt cx="6106143" cy="2143110"/>
          </a:xfrm>
        </p:grpSpPr>
        <p:sp>
          <p:nvSpPr>
            <p:cNvPr id="34" name="矩形 33"/>
            <p:cNvSpPr/>
            <p:nvPr/>
          </p:nvSpPr>
          <p:spPr bwMode="auto">
            <a:xfrm>
              <a:off x="7608110" y="2475917"/>
              <a:ext cx="4594033" cy="1570044"/>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 typeface="Wingdings" pitchFamily="2" charset="2"/>
                <a:buChar char="Ø"/>
                <a:defRPr/>
              </a:pPr>
              <a:r>
                <a:rPr lang="zh-TW" altLang="en-US" sz="2400" dirty="0" smtClean="0">
                  <a:latin typeface="標楷體" pitchFamily="65" charset="-120"/>
                  <a:ea typeface="標楷體" pitchFamily="65" charset="-120"/>
                  <a:sym typeface="Arial" panose="020B0604020202020204" pitchFamily="34" charset="0"/>
                </a:rPr>
                <a:t>增加麵食的</a:t>
              </a:r>
              <a:r>
                <a:rPr lang="en-US" altLang="zh-TW" sz="2400" dirty="0" smtClean="0">
                  <a:latin typeface="標楷體" pitchFamily="65" charset="-120"/>
                  <a:ea typeface="標楷體" pitchFamily="65" charset="-120"/>
                  <a:sym typeface="Arial" panose="020B0604020202020204" pitchFamily="34" charset="0"/>
                </a:rPr>
                <a:t>Q</a:t>
              </a:r>
              <a:r>
                <a:rPr lang="zh-TW" altLang="en-US" sz="2400" dirty="0" smtClean="0">
                  <a:latin typeface="標楷體" pitchFamily="65" charset="-120"/>
                  <a:ea typeface="標楷體" pitchFamily="65" charset="-120"/>
                  <a:sym typeface="Arial" panose="020B0604020202020204" pitchFamily="34" charset="0"/>
                </a:rPr>
                <a:t>度與咬勁</a:t>
              </a:r>
              <a:endParaRPr lang="en-US" altLang="zh-TW" sz="2400" dirty="0" smtClean="0">
                <a:latin typeface="標楷體" pitchFamily="65" charset="-120"/>
                <a:ea typeface="標楷體" pitchFamily="65" charset="-120"/>
                <a:sym typeface="Arial" panose="020B0604020202020204" pitchFamily="34" charset="0"/>
              </a:endParaRPr>
            </a:p>
            <a:p>
              <a:pPr marL="0" marR="0" lvl="0" indent="0" algn="l" defTabSz="914400" rtl="0" eaLnBrk="1" fontAlgn="auto" latinLnBrk="0" hangingPunct="1">
                <a:spcBef>
                  <a:spcPts val="0"/>
                </a:spcBef>
                <a:spcAft>
                  <a:spcPts val="0"/>
                </a:spcAft>
                <a:buClrTx/>
                <a:buSzTx/>
                <a:buFont typeface="Wingdings" pitchFamily="2" charset="2"/>
                <a:buChar char="Ø"/>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sym typeface="Arial" panose="020B0604020202020204" pitchFamily="34" charset="0"/>
                </a:rPr>
                <a:t>幫助酵母發酵</a:t>
              </a:r>
              <a:endParaRPr kumimoji="0" lang="en-US" altLang="zh-TW" sz="2400" b="0" i="0" u="none" strike="noStrike" kern="1200" cap="none" spc="0" normalizeH="0" baseline="0" noProof="0" dirty="0" smtClean="0">
                <a:ln>
                  <a:noFill/>
                </a:ln>
                <a:effectLst/>
                <a:uLnTx/>
                <a:uFillTx/>
                <a:latin typeface="標楷體" pitchFamily="65" charset="-120"/>
                <a:ea typeface="標楷體" pitchFamily="65" charset="-120"/>
                <a:sym typeface="Arial" panose="020B0604020202020204" pitchFamily="34" charset="0"/>
              </a:endParaRPr>
            </a:p>
            <a:p>
              <a:pPr marL="0" marR="0" lvl="0" indent="0" algn="l" defTabSz="914400" rtl="0" eaLnBrk="1" fontAlgn="auto" latinLnBrk="0" hangingPunct="1">
                <a:spcBef>
                  <a:spcPts val="0"/>
                </a:spcBef>
                <a:spcAft>
                  <a:spcPts val="0"/>
                </a:spcAft>
                <a:buClrTx/>
                <a:buSzTx/>
                <a:buFont typeface="Wingdings" pitchFamily="2" charset="2"/>
                <a:buChar char="Ø"/>
                <a:defRPr/>
              </a:pPr>
              <a:r>
                <a:rPr lang="zh-TW" altLang="en-US" sz="2400" dirty="0" smtClean="0">
                  <a:latin typeface="標楷體" pitchFamily="65" charset="-120"/>
                  <a:ea typeface="標楷體" pitchFamily="65" charset="-120"/>
                  <a:sym typeface="Arial" panose="020B0604020202020204" pitchFamily="34" charset="0"/>
                </a:rPr>
                <a:t>減少身體負擔</a:t>
              </a:r>
              <a:endParaRPr lang="en-US" altLang="zh-TW" sz="2400" dirty="0" smtClean="0">
                <a:latin typeface="標楷體" pitchFamily="65" charset="-120"/>
                <a:ea typeface="標楷體" pitchFamily="65" charset="-120"/>
                <a:sym typeface="Arial" panose="020B0604020202020204" pitchFamily="34" charset="0"/>
              </a:endParaRPr>
            </a:p>
            <a:p>
              <a:pPr marL="0" marR="0" lvl="0" indent="0" algn="l" defTabSz="914400" rtl="0" eaLnBrk="1" fontAlgn="auto" latinLnBrk="0" hangingPunct="1">
                <a:spcBef>
                  <a:spcPts val="0"/>
                </a:spcBef>
                <a:spcAft>
                  <a:spcPts val="0"/>
                </a:spcAft>
                <a:buClrTx/>
                <a:buSzTx/>
                <a:buFont typeface="Wingdings" pitchFamily="2" charset="2"/>
                <a:buChar char="Ø"/>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sym typeface="Arial" panose="020B0604020202020204" pitchFamily="34" charset="0"/>
                </a:rPr>
                <a:t>增進腸胃健康</a:t>
              </a:r>
              <a:endParaRPr kumimoji="0" lang="zh-CN" altLang="en-US" sz="2400" b="0" i="0" u="none" strike="noStrike" kern="1200" cap="none" spc="0" normalizeH="0" baseline="0" noProof="0" dirty="0">
                <a:ln>
                  <a:noFill/>
                </a:ln>
                <a:effectLst/>
                <a:uLnTx/>
                <a:uFillTx/>
                <a:latin typeface="標楷體" pitchFamily="65" charset="-120"/>
                <a:ea typeface="標楷體" pitchFamily="65" charset="-120"/>
                <a:sym typeface="Arial" panose="020B0604020202020204" pitchFamily="34" charset="0"/>
              </a:endParaRPr>
            </a:p>
          </p:txBody>
        </p:sp>
        <p:sp>
          <p:nvSpPr>
            <p:cNvPr id="14343" name="矩形 19"/>
            <p:cNvSpPr/>
            <p:nvPr/>
          </p:nvSpPr>
          <p:spPr>
            <a:xfrm>
              <a:off x="7212630" y="1902851"/>
              <a:ext cx="2807461" cy="652646"/>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en-US" altLang="zh-TW" b="1" dirty="0" smtClean="0">
                  <a:solidFill>
                    <a:srgbClr val="DC5D3D"/>
                  </a:solidFill>
                  <a:latin typeface="標楷體" pitchFamily="65" charset="-120"/>
                  <a:ea typeface="標楷體" pitchFamily="65" charset="-120"/>
                </a:rPr>
                <a:t>(</a:t>
              </a:r>
              <a:r>
                <a:rPr lang="zh-TW" altLang="en-US" b="1" dirty="0" smtClean="0">
                  <a:solidFill>
                    <a:srgbClr val="DC5D3D"/>
                  </a:solidFill>
                  <a:latin typeface="標楷體" pitchFamily="65" charset="-120"/>
                  <a:ea typeface="標楷體" pitchFamily="65" charset="-120"/>
                </a:rPr>
                <a:t>二</a:t>
              </a:r>
              <a:r>
                <a:rPr lang="en-US" altLang="zh-TW" b="1" dirty="0" smtClean="0">
                  <a:solidFill>
                    <a:srgbClr val="DC5D3D"/>
                  </a:solidFill>
                  <a:latin typeface="標楷體" pitchFamily="65" charset="-120"/>
                  <a:ea typeface="標楷體" pitchFamily="65" charset="-120"/>
                </a:rPr>
                <a:t>)</a:t>
              </a:r>
              <a:r>
                <a:rPr lang="zh-TW" altLang="en-US" b="1" dirty="0" smtClean="0">
                  <a:solidFill>
                    <a:srgbClr val="DC5D3D"/>
                  </a:solidFill>
                  <a:latin typeface="標楷體" pitchFamily="65" charset="-120"/>
                  <a:ea typeface="標楷體" pitchFamily="65" charset="-120"/>
                </a:rPr>
                <a:t>老麵的好處</a:t>
              </a:r>
              <a:r>
                <a:rPr lang="zh-CN" altLang="en-US" dirty="0" smtClean="0">
                  <a:solidFill>
                    <a:srgbClr val="DC5D3D"/>
                  </a:solidFill>
                  <a:latin typeface="標楷體" pitchFamily="65" charset="-120"/>
                  <a:ea typeface="標楷體" pitchFamily="65" charset="-120"/>
                </a:rPr>
                <a:t> </a:t>
              </a:r>
              <a:endParaRPr lang="zh-CN" altLang="en-US" dirty="0">
                <a:solidFill>
                  <a:srgbClr val="DC5D3D"/>
                </a:solidFill>
                <a:latin typeface="標楷體" pitchFamily="65" charset="-120"/>
                <a:ea typeface="標楷體" pitchFamily="65" charset="-120"/>
              </a:endParaRPr>
            </a:p>
          </p:txBody>
        </p:sp>
        <p:grpSp>
          <p:nvGrpSpPr>
            <p:cNvPr id="14344" name="组合 35"/>
            <p:cNvGrpSpPr/>
            <p:nvPr/>
          </p:nvGrpSpPr>
          <p:grpSpPr>
            <a:xfrm>
              <a:off x="6096000" y="2072602"/>
              <a:ext cx="1072427" cy="1079918"/>
              <a:chOff x="6096000" y="2072602"/>
              <a:chExt cx="1072427" cy="1079918"/>
            </a:xfrm>
          </p:grpSpPr>
          <p:grpSp>
            <p:nvGrpSpPr>
              <p:cNvPr id="37" name="组合 36"/>
              <p:cNvGrpSpPr>
                <a:grpSpLocks noChangeAspect="1"/>
              </p:cNvGrpSpPr>
              <p:nvPr/>
            </p:nvGrpSpPr>
            <p:grpSpPr bwMode="auto">
              <a:xfrm>
                <a:off x="6096000" y="2072602"/>
                <a:ext cx="1072427" cy="1079918"/>
                <a:chOff x="1983909" y="2663640"/>
                <a:chExt cx="1657350" cy="1668463"/>
              </a:xfrm>
              <a:solidFill>
                <a:schemeClr val="accent1"/>
              </a:solidFill>
            </p:grpSpPr>
            <p:sp>
              <p:nvSpPr>
                <p:cNvPr id="39"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0"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1"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2"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46" name="图片 8"/>
              <p:cNvPicPr>
                <a:picLocks noChangeAspect="1"/>
              </p:cNvPicPr>
              <p:nvPr/>
            </p:nvPicPr>
            <p:blipFill>
              <a:blip r:embed="rId4" cstate="print"/>
              <a:srcRect r="86771"/>
              <a:stretch>
                <a:fillRect/>
              </a:stretch>
            </p:blipFill>
            <p:spPr>
              <a:xfrm>
                <a:off x="6096000" y="2205690"/>
                <a:ext cx="1067157" cy="913868"/>
              </a:xfrm>
              <a:prstGeom prst="rect">
                <a:avLst/>
              </a:prstGeom>
              <a:noFill/>
              <a:ln w="9525">
                <a:noFill/>
              </a:ln>
            </p:spPr>
          </p:pic>
        </p:grpSp>
      </p:grpSp>
      <p:sp>
        <p:nvSpPr>
          <p:cNvPr id="27" name="文字方塊 26"/>
          <p:cNvSpPr txBox="1"/>
          <p:nvPr/>
        </p:nvSpPr>
        <p:spPr>
          <a:xfrm>
            <a:off x="5935096" y="1487608"/>
            <a:ext cx="4230182" cy="584775"/>
          </a:xfrm>
          <a:prstGeom prst="rect">
            <a:avLst/>
          </a:prstGeom>
          <a:noFill/>
        </p:spPr>
        <p:txBody>
          <a:bodyPr wrap="square" rtlCol="0">
            <a:spAutoFit/>
          </a:bodyPr>
          <a:lstStyle/>
          <a:p>
            <a:r>
              <a:rPr lang="zh-TW" altLang="en-US" sz="3200" b="1" dirty="0" smtClean="0">
                <a:solidFill>
                  <a:srgbClr val="DC5D3D"/>
                </a:solidFill>
                <a:latin typeface="標楷體" pitchFamily="65" charset="-120"/>
                <a:ea typeface="標楷體" pitchFamily="65" charset="-120"/>
                <a:sym typeface="Wingdings"/>
              </a:rPr>
              <a:t></a:t>
            </a:r>
            <a:r>
              <a:rPr lang="zh-TW" altLang="en-US" sz="3200" b="1" dirty="0" smtClean="0">
                <a:solidFill>
                  <a:srgbClr val="DC5D3D"/>
                </a:solidFill>
                <a:latin typeface="標楷體" pitchFamily="65" charset="-120"/>
                <a:ea typeface="標楷體" pitchFamily="65" charset="-120"/>
              </a:rPr>
              <a:t>老麵的介紹與好處</a:t>
            </a:r>
            <a:endParaRPr lang="zh-TW" altLang="en-US" sz="3200" b="1" dirty="0">
              <a:solidFill>
                <a:srgbClr val="DC5D3D"/>
              </a:solidFill>
              <a:latin typeface="標楷體" pitchFamily="65" charset="-120"/>
              <a:ea typeface="標楷體" pitchFamily="65" charset="-120"/>
            </a:endParaRPr>
          </a:p>
        </p:txBody>
      </p:sp>
      <p:sp>
        <p:nvSpPr>
          <p:cNvPr id="3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4" name="投影片編號版面配置區 3"/>
          <p:cNvSpPr>
            <a:spLocks noGrp="1"/>
          </p:cNvSpPr>
          <p:nvPr>
            <p:ph type="sldNum" sz="quarter" idx="12"/>
          </p:nvPr>
        </p:nvSpPr>
        <p:spPr>
          <a:xfrm>
            <a:off x="11602193" y="92397"/>
            <a:ext cx="476394" cy="365125"/>
          </a:xfrm>
        </p:spPr>
        <p:txBody>
          <a:bodyPr/>
          <a:lstStyle/>
          <a:p>
            <a:fld id="{10B49C96-558A-49EC-AD52-79C3D5970B39}" type="slidenum">
              <a:rPr lang="zh-CN" altLang="en-US" smtClean="0"/>
              <a:t>15</a:t>
            </a:fld>
            <a:endParaRPr lang="zh-CN" altLang="en-US" dirty="0"/>
          </a:p>
        </p:txBody>
      </p:sp>
    </p:spTree>
    <p:extLst>
      <p:ext uri="{BB962C8B-B14F-4D97-AF65-F5344CB8AC3E}">
        <p14:creationId xmlns:p14="http://schemas.microsoft.com/office/powerpoint/2010/main" val="3298815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8" name="文本框 18"/>
          <p:cNvSpPr txBox="1">
            <a:spLocks noChangeArrowheads="1"/>
          </p:cNvSpPr>
          <p:nvPr/>
        </p:nvSpPr>
        <p:spPr bwMode="auto">
          <a:xfrm>
            <a:off x="5751612" y="3509393"/>
            <a:ext cx="5993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buNone/>
            </a:pPr>
            <a:r>
              <a:rPr lang="zh-TW" altLang="zh-TW" sz="2400" dirty="0" smtClean="0">
                <a:solidFill>
                  <a:srgbClr val="DC5D3D"/>
                </a:solidFill>
                <a:latin typeface="標楷體" pitchFamily="65" charset="-120"/>
                <a:ea typeface="標楷體" pitchFamily="65" charset="-120"/>
              </a:rPr>
              <a:t>高筋麵粉</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水手牌</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、鹽</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台鹽股份有限公司</a:t>
            </a:r>
            <a:r>
              <a:rPr lang="en-US" altLang="zh-TW" sz="2400" dirty="0" smtClean="0">
                <a:solidFill>
                  <a:srgbClr val="DC5D3D"/>
                </a:solidFill>
                <a:latin typeface="標楷體" pitchFamily="65" charset="-120"/>
                <a:ea typeface="標楷體" pitchFamily="65" charset="-120"/>
              </a:rPr>
              <a:t>)</a:t>
            </a:r>
            <a:br>
              <a:rPr lang="en-US" altLang="zh-TW" sz="2400" dirty="0" smtClean="0">
                <a:solidFill>
                  <a:srgbClr val="DC5D3D"/>
                </a:solidFill>
                <a:latin typeface="標楷體" pitchFamily="65" charset="-120"/>
                <a:ea typeface="標楷體" pitchFamily="65" charset="-120"/>
              </a:rPr>
            </a:br>
            <a:r>
              <a:rPr lang="zh-TW" altLang="zh-TW" sz="2400" dirty="0" smtClean="0">
                <a:solidFill>
                  <a:srgbClr val="DC5D3D"/>
                </a:solidFill>
                <a:latin typeface="標楷體" pitchFamily="65" charset="-120"/>
                <a:ea typeface="標楷體" pitchFamily="65" charset="-120"/>
              </a:rPr>
              <a:t>、天然酵母、砂糖</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台糖股份有限公司</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a:t>
            </a:r>
            <a:r>
              <a:rPr lang="en-US" altLang="zh-TW" sz="2400" dirty="0" smtClean="0">
                <a:solidFill>
                  <a:srgbClr val="DC5D3D"/>
                </a:solidFill>
                <a:latin typeface="標楷體" pitchFamily="65" charset="-120"/>
                <a:ea typeface="標楷體" pitchFamily="65" charset="-120"/>
              </a:rPr>
              <a:t/>
            </a:r>
            <a:br>
              <a:rPr lang="en-US" altLang="zh-TW" sz="2400" dirty="0" smtClean="0">
                <a:solidFill>
                  <a:srgbClr val="DC5D3D"/>
                </a:solidFill>
                <a:latin typeface="標楷體" pitchFamily="65" charset="-120"/>
                <a:ea typeface="標楷體" pitchFamily="65" charset="-120"/>
              </a:rPr>
            </a:br>
            <a:r>
              <a:rPr lang="zh-TW" altLang="zh-TW" sz="2400" dirty="0" smtClean="0">
                <a:solidFill>
                  <a:srgbClr val="DC5D3D"/>
                </a:solidFill>
                <a:latin typeface="標楷體" pitchFamily="65" charset="-120"/>
                <a:ea typeface="標楷體" pitchFamily="65" charset="-120"/>
              </a:rPr>
              <a:t>冰水、老麵、奶油</a:t>
            </a:r>
            <a:r>
              <a:rPr lang="en-US" altLang="zh-TW" sz="2400" dirty="0" smtClean="0">
                <a:solidFill>
                  <a:srgbClr val="DC5D3D"/>
                </a:solidFill>
                <a:latin typeface="標楷體" pitchFamily="65" charset="-120"/>
                <a:ea typeface="標楷體" pitchFamily="65" charset="-120"/>
              </a:rPr>
              <a:t>(</a:t>
            </a:r>
            <a:r>
              <a:rPr lang="zh-TW" altLang="zh-TW" sz="2400" dirty="0" smtClean="0">
                <a:solidFill>
                  <a:srgbClr val="DC5D3D"/>
                </a:solidFill>
                <a:latin typeface="標楷體" pitchFamily="65" charset="-120"/>
                <a:ea typeface="標楷體" pitchFamily="65" charset="-120"/>
              </a:rPr>
              <a:t>伊尼思發酵奶油</a:t>
            </a:r>
            <a:r>
              <a:rPr lang="en-US" altLang="zh-TW" sz="2400" dirty="0" smtClean="0">
                <a:solidFill>
                  <a:srgbClr val="DC5D3D"/>
                </a:solidFill>
                <a:latin typeface="標楷體" pitchFamily="65" charset="-120"/>
                <a:ea typeface="標楷體" pitchFamily="65" charset="-120"/>
              </a:rPr>
              <a:t>)</a:t>
            </a:r>
            <a:endParaRPr lang="zh-TW" altLang="zh-TW" sz="2400" dirty="0">
              <a:solidFill>
                <a:srgbClr val="DC5D3D"/>
              </a:solidFill>
              <a:latin typeface="標楷體" pitchFamily="65" charset="-120"/>
              <a:ea typeface="標楷體" pitchFamily="65" charset="-120"/>
            </a:endParaRPr>
          </a:p>
        </p:txBody>
      </p:sp>
      <p:grpSp>
        <p:nvGrpSpPr>
          <p:cNvPr id="3" name="组合 2"/>
          <p:cNvGrpSpPr/>
          <p:nvPr/>
        </p:nvGrpSpPr>
        <p:grpSpPr>
          <a:xfrm>
            <a:off x="5407010" y="4661790"/>
            <a:ext cx="5424040" cy="1943866"/>
            <a:chOff x="5817767" y="3038696"/>
            <a:chExt cx="5424040" cy="1943866"/>
          </a:xfrm>
        </p:grpSpPr>
        <p:sp>
          <p:nvSpPr>
            <p:cNvPr id="10" name="矩形 19"/>
            <p:cNvSpPr>
              <a:spLocks noChangeArrowheads="1"/>
            </p:cNvSpPr>
            <p:nvPr/>
          </p:nvSpPr>
          <p:spPr bwMode="auto">
            <a:xfrm>
              <a:off x="5817767" y="3038696"/>
              <a:ext cx="1370889" cy="7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TW" altLang="en-US" sz="3200" b="1" dirty="0">
                  <a:solidFill>
                    <a:srgbClr val="DC5D3D"/>
                  </a:solidFill>
                  <a:latin typeface="標楷體" pitchFamily="65" charset="-120"/>
                  <a:ea typeface="標楷體" pitchFamily="65" charset="-120"/>
                  <a:sym typeface="Wingdings"/>
                </a:rPr>
                <a:t></a:t>
              </a:r>
              <a:r>
                <a:rPr lang="zh-TW" altLang="en-US" sz="3200" b="1" dirty="0" smtClean="0">
                  <a:solidFill>
                    <a:srgbClr val="DC5D3D"/>
                  </a:solidFill>
                  <a:latin typeface="標楷體" pitchFamily="65" charset="-120"/>
                  <a:ea typeface="標楷體" pitchFamily="65" charset="-120"/>
                  <a:sym typeface="微软雅黑" panose="020B0503020204020204" charset="-122"/>
                </a:rPr>
                <a:t>設備</a:t>
              </a:r>
              <a:endParaRPr lang="zh-CN" altLang="en-US" sz="3200" b="1" dirty="0">
                <a:solidFill>
                  <a:srgbClr val="DC5D3D"/>
                </a:solidFill>
                <a:latin typeface="標楷體" pitchFamily="65" charset="-120"/>
                <a:ea typeface="標楷體" pitchFamily="65" charset="-120"/>
                <a:sym typeface="微软雅黑" panose="020B0503020204020204" charset="-122"/>
              </a:endParaRPr>
            </a:p>
          </p:txBody>
        </p:sp>
        <p:sp>
          <p:nvSpPr>
            <p:cNvPr id="11" name="文本框 18"/>
            <p:cNvSpPr txBox="1">
              <a:spLocks noChangeArrowheads="1"/>
            </p:cNvSpPr>
            <p:nvPr/>
          </p:nvSpPr>
          <p:spPr bwMode="auto">
            <a:xfrm>
              <a:off x="6109931" y="3782233"/>
              <a:ext cx="51318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buNone/>
              </a:pPr>
              <a:r>
                <a:rPr lang="zh-TW" altLang="zh-TW" sz="2400" dirty="0" smtClean="0">
                  <a:solidFill>
                    <a:srgbClr val="DC5D3D"/>
                  </a:solidFill>
                  <a:latin typeface="標楷體" pitchFamily="65" charset="-120"/>
                  <a:ea typeface="標楷體" pitchFamily="65" charset="-120"/>
                </a:rPr>
                <a:t>電腦、鉛筆（原子筆）、紙、影印機、烤箱、烤盤、攪拌機、鋼盆、刮刀、電子秤、發酵箱</a:t>
              </a:r>
              <a:endParaRPr lang="zh-TW" altLang="zh-TW" sz="2400" dirty="0">
                <a:solidFill>
                  <a:srgbClr val="DC5D3D"/>
                </a:solidFill>
                <a:latin typeface="標楷體" pitchFamily="65" charset="-120"/>
                <a:ea typeface="標楷體" pitchFamily="65" charset="-120"/>
              </a:endParaRPr>
            </a:p>
          </p:txBody>
        </p:sp>
      </p:grpSp>
      <p:sp>
        <p:nvSpPr>
          <p:cNvPr id="16" name="矩形 19"/>
          <p:cNvSpPr>
            <a:spLocks noChangeArrowheads="1"/>
          </p:cNvSpPr>
          <p:nvPr/>
        </p:nvSpPr>
        <p:spPr bwMode="auto">
          <a:xfrm>
            <a:off x="5407008" y="2754006"/>
            <a:ext cx="1370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TW" altLang="en-US" sz="3200" b="1" dirty="0" smtClean="0">
                <a:solidFill>
                  <a:srgbClr val="DC5D3D"/>
                </a:solidFill>
                <a:latin typeface="標楷體" pitchFamily="65" charset="-120"/>
                <a:ea typeface="標楷體" pitchFamily="65" charset="-120"/>
                <a:sym typeface="Wingdings"/>
              </a:rPr>
              <a:t></a:t>
            </a:r>
            <a:r>
              <a:rPr lang="zh-TW" altLang="en-US" sz="3200" b="1" dirty="0" smtClean="0">
                <a:solidFill>
                  <a:srgbClr val="DC5D3D"/>
                </a:solidFill>
                <a:latin typeface="標楷體" pitchFamily="65" charset="-120"/>
                <a:ea typeface="標楷體" pitchFamily="65" charset="-120"/>
                <a:sym typeface="微软雅黑" panose="020B0503020204020204" charset="-122"/>
              </a:rPr>
              <a:t>材料</a:t>
            </a:r>
            <a:endParaRPr lang="zh-CN" altLang="en-US" sz="3200" b="1" dirty="0">
              <a:solidFill>
                <a:srgbClr val="DC5D3D"/>
              </a:solidFill>
              <a:latin typeface="標楷體" pitchFamily="65" charset="-120"/>
              <a:ea typeface="標楷體" pitchFamily="65" charset="-120"/>
              <a:sym typeface="微软雅黑" panose="020B0503020204020204" charset="-122"/>
            </a:endParaRPr>
          </a:p>
        </p:txBody>
      </p:sp>
      <p:pic>
        <p:nvPicPr>
          <p:cNvPr id="20"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41" y="1885722"/>
            <a:ext cx="3771405" cy="4346172"/>
          </a:xfrm>
          <a:prstGeom prst="rect">
            <a:avLst/>
          </a:prstGeom>
        </p:spPr>
      </p:pic>
      <p:sp>
        <p:nvSpPr>
          <p:cNvPr id="21" name="文字方塊 20"/>
          <p:cNvSpPr txBox="1"/>
          <p:nvPr/>
        </p:nvSpPr>
        <p:spPr>
          <a:xfrm>
            <a:off x="5261465" y="2178299"/>
            <a:ext cx="3680516" cy="584775"/>
          </a:xfrm>
          <a:prstGeom prst="rect">
            <a:avLst/>
          </a:prstGeom>
          <a:noFill/>
        </p:spPr>
        <p:txBody>
          <a:bodyPr wrap="square" rtlCol="0">
            <a:spAutoFit/>
          </a:bodyPr>
          <a:lstStyle/>
          <a:p>
            <a:r>
              <a:rPr lang="zh-TW" altLang="en-US" sz="3200" dirty="0" smtClean="0">
                <a:solidFill>
                  <a:srgbClr val="C00000"/>
                </a:solidFill>
                <a:latin typeface="標楷體" pitchFamily="65" charset="-120"/>
                <a:ea typeface="標楷體" pitchFamily="65" charset="-120"/>
              </a:rPr>
              <a:t>一、材料與設備</a:t>
            </a:r>
            <a:endParaRPr lang="zh-TW" altLang="en-US" sz="3200" dirty="0">
              <a:solidFill>
                <a:srgbClr val="C00000"/>
              </a:solidFill>
              <a:latin typeface="標楷體" pitchFamily="65" charset="-120"/>
              <a:ea typeface="標楷體" pitchFamily="65" charset="-120"/>
            </a:endParaRPr>
          </a:p>
        </p:txBody>
      </p:sp>
      <p:sp>
        <p:nvSpPr>
          <p:cNvPr id="12"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13" name="文字方塊 12"/>
          <p:cNvSpPr txBox="1"/>
          <p:nvPr/>
        </p:nvSpPr>
        <p:spPr>
          <a:xfrm>
            <a:off x="4432695" y="1497641"/>
            <a:ext cx="5045747" cy="646331"/>
          </a:xfrm>
          <a:prstGeom prst="rect">
            <a:avLst/>
          </a:prstGeom>
          <a:noFill/>
        </p:spPr>
        <p:txBody>
          <a:bodyPr wrap="square" rtlCol="0">
            <a:spAutoFit/>
          </a:bodyPr>
          <a:lstStyle/>
          <a:p>
            <a:r>
              <a:rPr lang="zh-TW" altLang="en-US" sz="3600" dirty="0" smtClean="0">
                <a:solidFill>
                  <a:srgbClr val="C00000"/>
                </a:solidFill>
                <a:latin typeface="標楷體" pitchFamily="65" charset="-120"/>
                <a:ea typeface="標楷體" pitchFamily="65" charset="-120"/>
                <a:sym typeface="Webdings"/>
              </a:rPr>
              <a:t>實際實作</a:t>
            </a:r>
            <a:r>
              <a:rPr lang="en-US" altLang="zh-TW" sz="3600" dirty="0" smtClean="0">
                <a:solidFill>
                  <a:srgbClr val="C00000"/>
                </a:solidFill>
                <a:latin typeface="標楷體" pitchFamily="65" charset="-120"/>
                <a:ea typeface="標楷體" pitchFamily="65" charset="-120"/>
                <a:sym typeface="Webdings"/>
              </a:rPr>
              <a:t>-</a:t>
            </a:r>
            <a:r>
              <a:rPr lang="zh-TW" altLang="en-US" sz="3600" dirty="0" smtClean="0">
                <a:solidFill>
                  <a:srgbClr val="C00000"/>
                </a:solidFill>
                <a:latin typeface="標楷體" pitchFamily="65" charset="-120"/>
                <a:ea typeface="標楷體" pitchFamily="65" charset="-120"/>
              </a:rPr>
              <a:t>實作過程</a:t>
            </a:r>
            <a:endParaRPr lang="zh-TW" altLang="en-US" sz="3600" dirty="0">
              <a:solidFill>
                <a:srgbClr val="C0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11625944" y="110493"/>
            <a:ext cx="452642" cy="365125"/>
          </a:xfrm>
        </p:spPr>
        <p:txBody>
          <a:bodyPr/>
          <a:lstStyle/>
          <a:p>
            <a:fld id="{10B49C96-558A-49EC-AD52-79C3D5970B39}" type="slidenum">
              <a:rPr lang="zh-CN" altLang="en-US" smtClean="0"/>
              <a:t>16</a:t>
            </a:fld>
            <a:endParaRPr lang="zh-CN" altLang="en-US" dirty="0"/>
          </a:p>
        </p:txBody>
      </p:sp>
    </p:spTree>
    <p:extLst>
      <p:ext uri="{BB962C8B-B14F-4D97-AF65-F5344CB8AC3E}">
        <p14:creationId xmlns:p14="http://schemas.microsoft.com/office/powerpoint/2010/main" val="4279337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4"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2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pic>
        <p:nvPicPr>
          <p:cNvPr id="22" name="Picture 2" descr="F:\1-原创素材\1_mm1102\PPT\PPT_014\materaials\pageimg_g16.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3527" y="475618"/>
            <a:ext cx="11350546" cy="613893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11"/>
          <p:cNvGrpSpPr/>
          <p:nvPr/>
        </p:nvGrpSpPr>
        <p:grpSpPr>
          <a:xfrm>
            <a:off x="1591603" y="2204222"/>
            <a:ext cx="9214941" cy="3816702"/>
            <a:chOff x="1453" y="5200"/>
            <a:chExt cx="13334" cy="5586"/>
          </a:xfrm>
        </p:grpSpPr>
        <p:grpSp>
          <p:nvGrpSpPr>
            <p:cNvPr id="11" name="组合 6"/>
            <p:cNvGrpSpPr/>
            <p:nvPr>
              <p:custDataLst>
                <p:tags r:id="rId1"/>
              </p:custDataLst>
            </p:nvPr>
          </p:nvGrpSpPr>
          <p:grpSpPr>
            <a:xfrm>
              <a:off x="3078" y="6039"/>
              <a:ext cx="5378" cy="172"/>
              <a:chOff x="949949" y="3498093"/>
              <a:chExt cx="3415969" cy="109724"/>
            </a:xfrm>
          </p:grpSpPr>
          <p:sp>
            <p:nvSpPr>
              <p:cNvPr id="39" name="矩形 38"/>
              <p:cNvSpPr/>
              <p:nvPr>
                <p:custDataLst>
                  <p:tags r:id="rId4"/>
                </p:custDataLst>
              </p:nvPr>
            </p:nvSpPr>
            <p:spPr>
              <a:xfrm rot="16200000">
                <a:off x="1090599" y="3360649"/>
                <a:ext cx="106517" cy="38781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0" name="矩形 39"/>
              <p:cNvSpPr/>
              <p:nvPr>
                <p:custDataLst>
                  <p:tags r:id="rId5"/>
                </p:custDataLst>
              </p:nvPr>
            </p:nvSpPr>
            <p:spPr>
              <a:xfrm rot="16200000">
                <a:off x="1467917" y="3360645"/>
                <a:ext cx="106516" cy="38782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矩形 40"/>
              <p:cNvSpPr/>
              <p:nvPr>
                <p:custDataLst>
                  <p:tags r:id="rId6"/>
                </p:custDataLst>
              </p:nvPr>
            </p:nvSpPr>
            <p:spPr>
              <a:xfrm rot="16200000">
                <a:off x="1845305" y="3360645"/>
                <a:ext cx="106517" cy="38782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矩形 41"/>
              <p:cNvSpPr/>
              <p:nvPr>
                <p:custDataLst>
                  <p:tags r:id="rId7"/>
                </p:custDataLst>
              </p:nvPr>
            </p:nvSpPr>
            <p:spPr>
              <a:xfrm rot="16200000">
                <a:off x="2222695" y="3360645"/>
                <a:ext cx="106517" cy="38782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矩形 42"/>
              <p:cNvSpPr/>
              <p:nvPr>
                <p:custDataLst>
                  <p:tags r:id="rId8"/>
                </p:custDataLst>
              </p:nvPr>
            </p:nvSpPr>
            <p:spPr>
              <a:xfrm rot="16200000">
                <a:off x="2600087" y="3360645"/>
                <a:ext cx="106517" cy="38782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4" name="矩形 43"/>
              <p:cNvSpPr/>
              <p:nvPr>
                <p:custDataLst>
                  <p:tags r:id="rId9"/>
                </p:custDataLst>
              </p:nvPr>
            </p:nvSpPr>
            <p:spPr>
              <a:xfrm rot="16200000">
                <a:off x="2986575" y="3360645"/>
                <a:ext cx="106517" cy="387826"/>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5" name="矩形 44"/>
              <p:cNvSpPr/>
              <p:nvPr>
                <p:custDataLst>
                  <p:tags r:id="rId10"/>
                </p:custDataLst>
              </p:nvPr>
            </p:nvSpPr>
            <p:spPr>
              <a:xfrm rot="16200000">
                <a:off x="3364011" y="3357391"/>
                <a:ext cx="106421" cy="387826"/>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6" name="矩形 45"/>
              <p:cNvSpPr/>
              <p:nvPr>
                <p:custDataLst>
                  <p:tags r:id="rId11"/>
                </p:custDataLst>
              </p:nvPr>
            </p:nvSpPr>
            <p:spPr>
              <a:xfrm rot="16200000">
                <a:off x="3741402" y="3357391"/>
                <a:ext cx="106420" cy="387826"/>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矩形 46"/>
              <p:cNvSpPr/>
              <p:nvPr>
                <p:custDataLst>
                  <p:tags r:id="rId12"/>
                </p:custDataLst>
              </p:nvPr>
            </p:nvSpPr>
            <p:spPr>
              <a:xfrm rot="16200000">
                <a:off x="4118789" y="3358024"/>
                <a:ext cx="106431" cy="387826"/>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grpSp>
        <p:sp>
          <p:nvSpPr>
            <p:cNvPr id="8" name="文本框 7"/>
            <p:cNvSpPr txBox="1"/>
            <p:nvPr>
              <p:custDataLst>
                <p:tags r:id="rId2"/>
              </p:custDataLst>
            </p:nvPr>
          </p:nvSpPr>
          <p:spPr>
            <a:xfrm>
              <a:off x="1936" y="5200"/>
              <a:ext cx="7318" cy="796"/>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TW" altLang="en-US" sz="3200" dirty="0" smtClean="0">
                  <a:solidFill>
                    <a:srgbClr val="DC5D3D"/>
                  </a:solidFill>
                  <a:latin typeface="標楷體" pitchFamily="65" charset="-120"/>
                  <a:ea typeface="標楷體" pitchFamily="65" charset="-120"/>
                  <a:cs typeface="+mj-cs"/>
                </a:rPr>
                <a:t>二</a:t>
              </a:r>
              <a:r>
                <a:rPr lang="zh-TW" altLang="en-US" sz="3200" dirty="0">
                  <a:solidFill>
                    <a:srgbClr val="DC5D3D"/>
                  </a:solidFill>
                  <a:latin typeface="標楷體" pitchFamily="65" charset="-120"/>
                  <a:ea typeface="標楷體" pitchFamily="65" charset="-120"/>
                  <a:cs typeface="+mj-cs"/>
                </a:rPr>
                <a:t>、</a:t>
              </a:r>
              <a:r>
                <a:rPr lang="zh-TW" altLang="en-US" sz="3200" dirty="0" smtClean="0">
                  <a:solidFill>
                    <a:srgbClr val="DC5D3D"/>
                  </a:solidFill>
                  <a:latin typeface="標楷體" pitchFamily="65" charset="-120"/>
                  <a:ea typeface="標楷體" pitchFamily="65" charset="-120"/>
                  <a:cs typeface="+mj-cs"/>
                </a:rPr>
                <a:t>實驗過程及方法</a:t>
              </a:r>
              <a:endParaRPr lang="zh-CN" altLang="en-US" sz="3200" dirty="0">
                <a:solidFill>
                  <a:srgbClr val="DC5D3D"/>
                </a:solidFill>
                <a:latin typeface="標楷體" pitchFamily="65" charset="-120"/>
                <a:ea typeface="標楷體" pitchFamily="65" charset="-120"/>
                <a:cs typeface="+mj-cs"/>
              </a:endParaRPr>
            </a:p>
          </p:txBody>
        </p:sp>
        <p:sp>
          <p:nvSpPr>
            <p:cNvPr id="10" name="文本框 9"/>
            <p:cNvSpPr txBox="1"/>
            <p:nvPr>
              <p:custDataLst>
                <p:tags r:id="rId3"/>
              </p:custDataLst>
            </p:nvPr>
          </p:nvSpPr>
          <p:spPr>
            <a:xfrm>
              <a:off x="1453" y="6466"/>
              <a:ext cx="13334" cy="4320"/>
            </a:xfrm>
            <a:prstGeom prst="rect">
              <a:avLst/>
            </a:prstGeom>
            <a:noFill/>
          </p:spPr>
          <p:txBody>
            <a:bodyPr wrap="square" lIns="90000" tIns="46800" rIns="90000" bIns="46800" rtlCol="0" anchor="t" anchorCtr="0">
              <a:noAutofit/>
            </a:bodyPr>
            <a:lstStyle>
              <a:defPPr>
                <a:defRPr lang="zh-CN"/>
              </a:defPPr>
              <a:lvl1pPr>
                <a:defRPr>
                  <a:solidFill>
                    <a:schemeClr val="tx1">
                      <a:lumMod val="75000"/>
                      <a:lumOff val="25000"/>
                    </a:schemeClr>
                  </a:solidFill>
                  <a:latin typeface="+mn-ea"/>
                </a:defRPr>
              </a:lvl1pPr>
            </a:lstStyle>
            <a:p>
              <a:pPr>
                <a:buFont typeface="Wingdings" pitchFamily="2" charset="2"/>
                <a:buChar char="Ø"/>
              </a:pPr>
              <a:r>
                <a:rPr lang="zh-TW" altLang="zh-TW" sz="2800" dirty="0" smtClean="0">
                  <a:solidFill>
                    <a:srgbClr val="FF0000"/>
                  </a:solidFill>
                  <a:latin typeface="標楷體" pitchFamily="65" charset="-120"/>
                  <a:ea typeface="標楷體" pitchFamily="65" charset="-120"/>
                </a:rPr>
                <a:t>為減少過多的變因影響研究，選用貝果</a:t>
              </a:r>
              <a:r>
                <a:rPr lang="en-US" altLang="zh-TW" sz="2800" dirty="0" smtClean="0">
                  <a:solidFill>
                    <a:srgbClr val="FF0000"/>
                  </a:solidFill>
                  <a:latin typeface="標楷體" pitchFamily="65" charset="-120"/>
                  <a:ea typeface="標楷體" pitchFamily="65" charset="-120"/>
                </a:rPr>
                <a:t>(Bagel)</a:t>
              </a:r>
              <a:r>
                <a:rPr lang="zh-TW" altLang="en-US" sz="2800" dirty="0" smtClean="0">
                  <a:solidFill>
                    <a:srgbClr val="FF0000"/>
                  </a:solidFill>
                  <a:latin typeface="標楷體" pitchFamily="65" charset="-120"/>
                  <a:ea typeface="標楷體" pitchFamily="65" charset="-120"/>
                </a:rPr>
                <a:t>這一</a:t>
              </a:r>
              <a:r>
                <a:rPr lang="zh-TW" altLang="zh-TW" sz="2800" dirty="0" smtClean="0">
                  <a:solidFill>
                    <a:srgbClr val="FF0000"/>
                  </a:solidFill>
                  <a:latin typeface="標楷體" pitchFamily="65" charset="-120"/>
                  <a:ea typeface="標楷體" pitchFamily="65" charset="-120"/>
                </a:rPr>
                <a:t>種純</a:t>
              </a:r>
              <a:r>
                <a:rPr lang="en-US" altLang="zh-TW" sz="2800" dirty="0" smtClean="0">
                  <a:solidFill>
                    <a:srgbClr val="FF0000"/>
                  </a:solidFill>
                  <a:latin typeface="標楷體" pitchFamily="65" charset="-120"/>
                  <a:ea typeface="標楷體" pitchFamily="65" charset="-120"/>
                </a:rPr>
                <a:t/>
              </a:r>
              <a:br>
                <a:rPr lang="en-US" altLang="zh-TW" sz="2800" dirty="0" smtClean="0">
                  <a:solidFill>
                    <a:srgbClr val="FF0000"/>
                  </a:solidFill>
                  <a:latin typeface="標楷體" pitchFamily="65" charset="-120"/>
                  <a:ea typeface="標楷體" pitchFamily="65" charset="-120"/>
                </a:rPr>
              </a:br>
              <a:r>
                <a:rPr lang="en-US" altLang="zh-TW" sz="2800" dirty="0" smtClean="0">
                  <a:solidFill>
                    <a:srgbClr val="FF0000"/>
                  </a:solidFill>
                  <a:latin typeface="標楷體" pitchFamily="65" charset="-120"/>
                  <a:ea typeface="標楷體" pitchFamily="65" charset="-120"/>
                </a:rPr>
                <a:t>  </a:t>
              </a:r>
              <a:r>
                <a:rPr lang="zh-TW" altLang="zh-TW" sz="2800" dirty="0" smtClean="0">
                  <a:solidFill>
                    <a:srgbClr val="FF0000"/>
                  </a:solidFill>
                  <a:latin typeface="標楷體" pitchFamily="65" charset="-120"/>
                  <a:ea typeface="標楷體" pitchFamily="65" charset="-120"/>
                </a:rPr>
                <a:t>發酵的麵糰，經捏成圓環、水煮過，直接放入烤箱烤的</a:t>
              </a:r>
              <a:r>
                <a:rPr lang="en-US" altLang="zh-TW" sz="2800" dirty="0" smtClean="0">
                  <a:solidFill>
                    <a:srgbClr val="FF0000"/>
                  </a:solidFill>
                  <a:latin typeface="標楷體" pitchFamily="65" charset="-120"/>
                  <a:ea typeface="標楷體" pitchFamily="65" charset="-120"/>
                </a:rPr>
                <a:t/>
              </a:r>
              <a:br>
                <a:rPr lang="en-US" altLang="zh-TW" sz="2800" dirty="0" smtClean="0">
                  <a:solidFill>
                    <a:srgbClr val="FF0000"/>
                  </a:solidFill>
                  <a:latin typeface="標楷體" pitchFamily="65" charset="-120"/>
                  <a:ea typeface="標楷體" pitchFamily="65" charset="-120"/>
                </a:rPr>
              </a:br>
              <a:r>
                <a:rPr lang="en-US" altLang="zh-TW" sz="2800" dirty="0" smtClean="0">
                  <a:solidFill>
                    <a:srgbClr val="FF0000"/>
                  </a:solidFill>
                  <a:latin typeface="標楷體" pitchFamily="65" charset="-120"/>
                  <a:ea typeface="標楷體" pitchFamily="65" charset="-120"/>
                </a:rPr>
                <a:t>  </a:t>
              </a:r>
              <a:r>
                <a:rPr lang="zh-TW" altLang="zh-TW" sz="2800" dirty="0" smtClean="0">
                  <a:solidFill>
                    <a:srgbClr val="FF0000"/>
                  </a:solidFill>
                  <a:latin typeface="標楷體" pitchFamily="65" charset="-120"/>
                  <a:ea typeface="標楷體" pitchFamily="65" charset="-120"/>
                </a:rPr>
                <a:t>麵包，作為本次研究製作的成品。</a:t>
              </a:r>
              <a:endParaRPr lang="en-US" altLang="zh-TW" sz="2800" dirty="0" smtClean="0">
                <a:solidFill>
                  <a:srgbClr val="FF0000"/>
                </a:solidFill>
                <a:latin typeface="標楷體" pitchFamily="65" charset="-120"/>
                <a:ea typeface="標楷體" pitchFamily="65" charset="-120"/>
              </a:endParaRPr>
            </a:p>
            <a:p>
              <a:endParaRPr lang="en-US" altLang="zh-TW" sz="1000" dirty="0" smtClean="0">
                <a:solidFill>
                  <a:srgbClr val="FF0000"/>
                </a:solidFill>
                <a:latin typeface="標楷體" pitchFamily="65" charset="-120"/>
                <a:ea typeface="標楷體" pitchFamily="65" charset="-120"/>
              </a:endParaRPr>
            </a:p>
            <a:p>
              <a:pPr>
                <a:buFont typeface="Wingdings" pitchFamily="2" charset="2"/>
                <a:buChar char="Ø"/>
              </a:pPr>
              <a:r>
                <a:rPr lang="zh-TW" altLang="zh-TW" sz="2800" dirty="0" smtClean="0">
                  <a:solidFill>
                    <a:srgbClr val="FF0000"/>
                  </a:solidFill>
                  <a:latin typeface="標楷體" pitchFamily="65" charset="-120"/>
                  <a:ea typeface="標楷體" pitchFamily="65" charset="-120"/>
                </a:rPr>
                <a:t>本實驗採實驗組</a:t>
              </a:r>
              <a:r>
                <a:rPr lang="en-US" altLang="zh-TW" sz="2800" dirty="0" smtClean="0">
                  <a:solidFill>
                    <a:srgbClr val="FF0000"/>
                  </a:solidFill>
                  <a:latin typeface="標楷體" pitchFamily="65" charset="-120"/>
                  <a:ea typeface="標楷體" pitchFamily="65" charset="-120"/>
                </a:rPr>
                <a:t>(</a:t>
              </a:r>
              <a:r>
                <a:rPr lang="zh-TW" altLang="zh-TW" sz="2800" dirty="0" smtClean="0">
                  <a:solidFill>
                    <a:srgbClr val="FF0000"/>
                  </a:solidFill>
                  <a:latin typeface="標楷體" pitchFamily="65" charset="-120"/>
                  <a:ea typeface="標楷體" pitchFamily="65" charset="-120"/>
                </a:rPr>
                <a:t>添加老麵</a:t>
              </a:r>
              <a:r>
                <a:rPr lang="en-US" altLang="zh-TW" sz="2800" dirty="0" smtClean="0">
                  <a:solidFill>
                    <a:srgbClr val="FF0000"/>
                  </a:solidFill>
                  <a:latin typeface="標楷體" pitchFamily="65" charset="-120"/>
                  <a:ea typeface="標楷體" pitchFamily="65" charset="-120"/>
                </a:rPr>
                <a:t>)</a:t>
              </a:r>
              <a:r>
                <a:rPr lang="zh-TW" altLang="zh-TW" sz="2800" dirty="0" smtClean="0">
                  <a:solidFill>
                    <a:srgbClr val="FF0000"/>
                  </a:solidFill>
                  <a:latin typeface="標楷體" pitchFamily="65" charset="-120"/>
                  <a:ea typeface="標楷體" pitchFamily="65" charset="-120"/>
                </a:rPr>
                <a:t>及對照組（一般天然酵母），</a:t>
              </a:r>
              <a:endParaRPr lang="en-US" altLang="zh-TW" sz="2800" dirty="0" smtClean="0">
                <a:solidFill>
                  <a:srgbClr val="FF0000"/>
                </a:solidFill>
                <a:latin typeface="標楷體" pitchFamily="65" charset="-120"/>
                <a:ea typeface="標楷體" pitchFamily="65" charset="-120"/>
              </a:endParaRPr>
            </a:p>
            <a:p>
              <a:r>
                <a:rPr lang="en-US" altLang="zh-TW" sz="2800" dirty="0">
                  <a:solidFill>
                    <a:srgbClr val="FF0000"/>
                  </a:solidFill>
                  <a:latin typeface="標楷體" pitchFamily="65" charset="-120"/>
                  <a:ea typeface="標楷體" pitchFamily="65" charset="-120"/>
                </a:rPr>
                <a:t> </a:t>
              </a:r>
              <a:r>
                <a:rPr lang="en-US" altLang="zh-TW" sz="2800" dirty="0" smtClean="0">
                  <a:solidFill>
                    <a:srgbClr val="FF0000"/>
                  </a:solidFill>
                  <a:latin typeface="標楷體" pitchFamily="65" charset="-120"/>
                  <a:ea typeface="標楷體" pitchFamily="65" charset="-120"/>
                </a:rPr>
                <a:t> </a:t>
              </a:r>
              <a:r>
                <a:rPr lang="zh-TW" altLang="zh-TW" sz="2800" dirty="0" smtClean="0">
                  <a:solidFill>
                    <a:srgbClr val="FF0000"/>
                  </a:solidFill>
                  <a:latin typeface="標楷體" pitchFamily="65" charset="-120"/>
                  <a:ea typeface="標楷體" pitchFamily="65" charset="-120"/>
                </a:rPr>
                <a:t>發酵時間及操作方式盡量保持一樣</a:t>
              </a:r>
              <a:r>
                <a:rPr lang="zh-TW" altLang="zh-TW" sz="2800" dirty="0">
                  <a:solidFill>
                    <a:srgbClr val="FF0000"/>
                  </a:solidFill>
                  <a:latin typeface="標楷體" pitchFamily="65" charset="-120"/>
                  <a:ea typeface="標楷體" pitchFamily="65" charset="-120"/>
                </a:rPr>
                <a:t>，</a:t>
              </a:r>
              <a:r>
                <a:rPr lang="zh-TW" altLang="zh-TW" sz="2800" dirty="0" smtClean="0">
                  <a:solidFill>
                    <a:srgbClr val="FF0000"/>
                  </a:solidFill>
                  <a:latin typeface="標楷體" pitchFamily="65" charset="-120"/>
                  <a:ea typeface="標楷體" pitchFamily="65" charset="-120"/>
                </a:rPr>
                <a:t>減少</a:t>
              </a:r>
              <a:r>
                <a:rPr lang="en-US" altLang="zh-TW" sz="2800" dirty="0" smtClean="0">
                  <a:solidFill>
                    <a:srgbClr val="FF0000"/>
                  </a:solidFill>
                  <a:latin typeface="標楷體" pitchFamily="65" charset="-120"/>
                  <a:ea typeface="標楷體" pitchFamily="65" charset="-120"/>
                </a:rPr>
                <a:t/>
              </a:r>
              <a:br>
                <a:rPr lang="en-US" altLang="zh-TW" sz="2800" dirty="0" smtClean="0">
                  <a:solidFill>
                    <a:srgbClr val="FF0000"/>
                  </a:solidFill>
                  <a:latin typeface="標楷體" pitchFamily="65" charset="-120"/>
                  <a:ea typeface="標楷體" pitchFamily="65" charset="-120"/>
                </a:rPr>
              </a:br>
              <a:r>
                <a:rPr lang="en-US" altLang="zh-TW" sz="2800" dirty="0" smtClean="0">
                  <a:solidFill>
                    <a:srgbClr val="FF0000"/>
                  </a:solidFill>
                  <a:latin typeface="標楷體" pitchFamily="65" charset="-120"/>
                  <a:ea typeface="標楷體" pitchFamily="65" charset="-120"/>
                </a:rPr>
                <a:t>  </a:t>
              </a:r>
              <a:r>
                <a:rPr lang="zh-TW" altLang="zh-TW" sz="2800" dirty="0" smtClean="0">
                  <a:solidFill>
                    <a:srgbClr val="FF0000"/>
                  </a:solidFill>
                  <a:latin typeface="標楷體" pitchFamily="65" charset="-120"/>
                  <a:ea typeface="標楷體" pitchFamily="65" charset="-120"/>
                </a:rPr>
                <a:t>人為或是情境條件的誤差。</a:t>
              </a:r>
              <a:endParaRPr lang="zh-TW" altLang="zh-TW" sz="2800" dirty="0">
                <a:solidFill>
                  <a:srgbClr val="FF0000"/>
                </a:solidFill>
                <a:latin typeface="標楷體" pitchFamily="65" charset="-120"/>
                <a:ea typeface="標楷體" pitchFamily="65" charset="-120"/>
              </a:endParaRPr>
            </a:p>
          </p:txBody>
        </p:sp>
      </p:grpSp>
      <p:sp>
        <p:nvSpPr>
          <p:cNvPr id="3" name="投影片編號版面配置區 2"/>
          <p:cNvSpPr>
            <a:spLocks noGrp="1"/>
          </p:cNvSpPr>
          <p:nvPr>
            <p:ph type="sldNum" sz="quarter" idx="12"/>
          </p:nvPr>
        </p:nvSpPr>
        <p:spPr>
          <a:xfrm>
            <a:off x="11542815" y="97053"/>
            <a:ext cx="535771" cy="365125"/>
          </a:xfrm>
        </p:spPr>
        <p:txBody>
          <a:bodyPr/>
          <a:lstStyle/>
          <a:p>
            <a:fld id="{10B49C96-558A-49EC-AD52-79C3D5970B39}" type="slidenum">
              <a:rPr lang="zh-CN" altLang="en-US" smtClean="0"/>
              <a:t>17</a:t>
            </a:fld>
            <a:endParaRPr lang="zh-CN" altLang="en-US" dirty="0"/>
          </a:p>
        </p:txBody>
      </p:sp>
    </p:spTree>
    <p:extLst>
      <p:ext uri="{BB962C8B-B14F-4D97-AF65-F5344CB8AC3E}">
        <p14:creationId xmlns:p14="http://schemas.microsoft.com/office/powerpoint/2010/main" val="1333865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34" name="矩形 33"/>
          <p:cNvSpPr/>
          <p:nvPr/>
        </p:nvSpPr>
        <p:spPr>
          <a:xfrm>
            <a:off x="8695098" y="3449276"/>
            <a:ext cx="3383487" cy="1200329"/>
          </a:xfrm>
          <a:prstGeom prst="rect">
            <a:avLst/>
          </a:prstGeom>
        </p:spPr>
        <p:txBody>
          <a:bodyPr wrap="square">
            <a:spAutoFit/>
          </a:bodyPr>
          <a:lstStyle/>
          <a:p>
            <a:pPr algn="ctr">
              <a:defRPr/>
            </a:pPr>
            <a:r>
              <a:rPr lang="zh-TW" altLang="en-US"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對照組</a:t>
            </a:r>
            <a:endParaRPr lang="en-US" altLang="zh-TW"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endParaRPr>
          </a:p>
          <a:p>
            <a:pPr algn="ctr">
              <a:defRPr/>
            </a:pPr>
            <a:r>
              <a:rPr lang="en-US" altLang="zh-TW"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a:t>
            </a:r>
            <a:r>
              <a:rPr lang="zh-TW" altLang="en-US"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一般酵母</a:t>
            </a:r>
            <a:r>
              <a:rPr lang="en-US" altLang="zh-TW"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a:t>
            </a:r>
            <a:endParaRPr lang="zh-CN" altLang="en-US" sz="3600" b="1" spc="300" dirty="0">
              <a:solidFill>
                <a:srgbClr val="DC5D3D"/>
              </a:solidFill>
              <a:latin typeface="標楷體" panose="03000509000000000000" pitchFamily="65" charset="-120"/>
              <a:ea typeface="標楷體" panose="03000509000000000000" pitchFamily="65" charset="-120"/>
              <a:sym typeface="微软雅黑" panose="020B0503020204020204" charset="-122"/>
            </a:endParaRPr>
          </a:p>
        </p:txBody>
      </p:sp>
      <p:sp>
        <p:nvSpPr>
          <p:cNvPr id="3" name="PA_文本框 1"/>
          <p:cNvSpPr txBox="1"/>
          <p:nvPr>
            <p:custDataLst>
              <p:tags r:id="rId1"/>
            </p:custDataLst>
          </p:nvPr>
        </p:nvSpPr>
        <p:spPr>
          <a:xfrm>
            <a:off x="5350823" y="1766156"/>
            <a:ext cx="1588144" cy="1445260"/>
          </a:xfrm>
          <a:prstGeom prst="rect">
            <a:avLst/>
          </a:prstGeom>
          <a:noFill/>
        </p:spPr>
        <p:txBody>
          <a:bodyPr wrap="square" rtlCol="0">
            <a:spAutoFit/>
          </a:bodyPr>
          <a:lstStyle/>
          <a:p>
            <a:r>
              <a:rPr lang="en-US" altLang="zh-CN" sz="8800" b="1" dirty="0">
                <a:solidFill>
                  <a:srgbClr val="DC5D3D"/>
                </a:solidFill>
                <a:latin typeface="幼圆" panose="02010509060101010101" charset="-122"/>
                <a:ea typeface="幼圆" panose="02010509060101010101" charset="-122"/>
              </a:rPr>
              <a:t>VS</a:t>
            </a:r>
          </a:p>
        </p:txBody>
      </p:sp>
      <p:sp>
        <p:nvSpPr>
          <p:cNvPr id="35" name="矩形 34"/>
          <p:cNvSpPr/>
          <p:nvPr/>
        </p:nvSpPr>
        <p:spPr>
          <a:xfrm>
            <a:off x="430088" y="3449276"/>
            <a:ext cx="3501750" cy="1200329"/>
          </a:xfrm>
          <a:prstGeom prst="rect">
            <a:avLst/>
          </a:prstGeom>
        </p:spPr>
        <p:txBody>
          <a:bodyPr wrap="square">
            <a:spAutoFit/>
          </a:bodyPr>
          <a:lstStyle/>
          <a:p>
            <a:pPr algn="ctr">
              <a:defRPr/>
            </a:pPr>
            <a:r>
              <a:rPr lang="zh-TW" altLang="en-US"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實驗組</a:t>
            </a:r>
            <a:r>
              <a:rPr lang="en-US" altLang="zh-TW"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
            </a:r>
            <a:br>
              <a:rPr lang="en-US" altLang="zh-TW"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br>
            <a:r>
              <a:rPr lang="zh-TW" altLang="en-US" sz="3600" b="1" spc="300" dirty="0" smtClean="0">
                <a:solidFill>
                  <a:srgbClr val="DC5D3D"/>
                </a:solidFill>
                <a:latin typeface="標楷體" panose="03000509000000000000" pitchFamily="65" charset="-120"/>
                <a:ea typeface="標楷體" panose="03000509000000000000" pitchFamily="65" charset="-120"/>
                <a:sym typeface="微软雅黑" panose="020B0503020204020204" charset="-122"/>
              </a:rPr>
              <a:t>（老麵）</a:t>
            </a:r>
            <a:endParaRPr lang="zh-CN" altLang="en-US" sz="3600" b="1" spc="300" dirty="0">
              <a:solidFill>
                <a:srgbClr val="DC5D3D"/>
              </a:solidFill>
              <a:latin typeface="標楷體" panose="03000509000000000000" pitchFamily="65" charset="-120"/>
              <a:ea typeface="標楷體" panose="03000509000000000000" pitchFamily="65" charset="-120"/>
              <a:sym typeface="微软雅黑" panose="020B0503020204020204" charset="-122"/>
            </a:endParaRPr>
          </a:p>
        </p:txBody>
      </p:sp>
      <p:sp>
        <p:nvSpPr>
          <p:cNvPr id="14"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pic>
        <p:nvPicPr>
          <p:cNvPr id="15" name="图片 31"/>
          <p:cNvPicPr>
            <a:picLocks noChangeAspect="1"/>
          </p:cNvPicPr>
          <p:nvPr/>
        </p:nvPicPr>
        <p:blipFill rotWithShape="1">
          <a:blip r:embed="rId4" cstate="hqprint"/>
          <a:srcRect/>
          <a:stretch>
            <a:fillRect/>
          </a:stretch>
        </p:blipFill>
        <p:spPr>
          <a:xfrm>
            <a:off x="1090861" y="4738254"/>
            <a:ext cx="1911237" cy="2016000"/>
          </a:xfrm>
          <a:prstGeom prst="rect">
            <a:avLst/>
          </a:prstGeom>
        </p:spPr>
      </p:pic>
      <p:pic>
        <p:nvPicPr>
          <p:cNvPr id="16" name="图片 32"/>
          <p:cNvPicPr>
            <a:picLocks noChangeAspect="1"/>
          </p:cNvPicPr>
          <p:nvPr/>
        </p:nvPicPr>
        <p:blipFill rotWithShape="1">
          <a:blip r:embed="rId5" cstate="hqprint">
            <a:extLst/>
          </a:blip>
          <a:srcRect/>
          <a:stretch>
            <a:fillRect/>
          </a:stretch>
        </p:blipFill>
        <p:spPr>
          <a:xfrm>
            <a:off x="9808714" y="4680476"/>
            <a:ext cx="1412305" cy="2016000"/>
          </a:xfrm>
          <a:prstGeom prst="rect">
            <a:avLst/>
          </a:prstGeom>
        </p:spPr>
      </p:pic>
      <p:graphicFrame>
        <p:nvGraphicFramePr>
          <p:cNvPr id="17" name="表格 16"/>
          <p:cNvGraphicFramePr>
            <a:graphicFrameLocks noGrp="1"/>
          </p:cNvGraphicFramePr>
          <p:nvPr>
            <p:extLst>
              <p:ext uri="{D42A27DB-BD31-4B8C-83A1-F6EECF244321}">
                <p14:modId xmlns:p14="http://schemas.microsoft.com/office/powerpoint/2010/main" val="1229238482"/>
              </p:ext>
            </p:extLst>
          </p:nvPr>
        </p:nvGraphicFramePr>
        <p:xfrm>
          <a:off x="3396343" y="3570099"/>
          <a:ext cx="5605152" cy="3011216"/>
        </p:xfrm>
        <a:graphic>
          <a:graphicData uri="http://schemas.openxmlformats.org/drawingml/2006/table">
            <a:tbl>
              <a:tblPr/>
              <a:tblGrid>
                <a:gridCol w="1406168"/>
                <a:gridCol w="1305446"/>
                <a:gridCol w="1305446"/>
                <a:gridCol w="1588092"/>
              </a:tblGrid>
              <a:tr h="332126">
                <a:tc gridSpan="2">
                  <a:txBody>
                    <a:bodyPr/>
                    <a:lstStyle/>
                    <a:p>
                      <a:pPr algn="ctr">
                        <a:spcAft>
                          <a:spcPts val="0"/>
                        </a:spcAft>
                      </a:pPr>
                      <a:r>
                        <a:rPr lang="zh-TW" sz="1800" b="1" kern="100" dirty="0">
                          <a:solidFill>
                            <a:srgbClr val="000000"/>
                          </a:solidFill>
                          <a:latin typeface="標楷體" pitchFamily="65" charset="-120"/>
                          <a:ea typeface="標楷體" pitchFamily="65" charset="-120"/>
                          <a:cs typeface="Times New Roman"/>
                        </a:rPr>
                        <a:t>實驗組</a:t>
                      </a:r>
                      <a:r>
                        <a:rPr lang="en-US" sz="1800" b="1" kern="100" dirty="0">
                          <a:solidFill>
                            <a:srgbClr val="000000"/>
                          </a:solidFill>
                          <a:latin typeface="標楷體" pitchFamily="65" charset="-120"/>
                          <a:ea typeface="標楷體" pitchFamily="65" charset="-120"/>
                          <a:cs typeface="Times New Roman"/>
                        </a:rPr>
                        <a:t>(</a:t>
                      </a:r>
                      <a:r>
                        <a:rPr lang="zh-TW" sz="1800" b="1" kern="100" dirty="0">
                          <a:solidFill>
                            <a:srgbClr val="000000"/>
                          </a:solidFill>
                          <a:latin typeface="標楷體" pitchFamily="65" charset="-120"/>
                          <a:ea typeface="標楷體" pitchFamily="65" charset="-120"/>
                          <a:cs typeface="Times New Roman"/>
                        </a:rPr>
                        <a:t>添加老麵</a:t>
                      </a:r>
                      <a:r>
                        <a:rPr lang="en-US" sz="1800" b="1" kern="100" dirty="0">
                          <a:solidFill>
                            <a:srgbClr val="000000"/>
                          </a:solidFill>
                          <a:latin typeface="標楷體" pitchFamily="65" charset="-120"/>
                          <a:ea typeface="標楷體" pitchFamily="65" charset="-120"/>
                          <a:cs typeface="Times New Roman"/>
                        </a:rPr>
                        <a:t>)</a:t>
                      </a:r>
                      <a:r>
                        <a:rPr lang="zh-TW" sz="1800" b="1" kern="100" dirty="0">
                          <a:solidFill>
                            <a:srgbClr val="000000"/>
                          </a:solidFill>
                          <a:latin typeface="標楷體" pitchFamily="65" charset="-120"/>
                          <a:ea typeface="標楷體" pitchFamily="65" charset="-120"/>
                          <a:cs typeface="Times New Roman"/>
                        </a:rPr>
                        <a:t>配方表</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gridSpan="2">
                  <a:txBody>
                    <a:bodyPr/>
                    <a:lstStyle/>
                    <a:p>
                      <a:pPr algn="ctr">
                        <a:spcAft>
                          <a:spcPts val="0"/>
                        </a:spcAft>
                      </a:pPr>
                      <a:r>
                        <a:rPr lang="zh-TW" sz="1800" b="1" kern="100">
                          <a:solidFill>
                            <a:srgbClr val="000000"/>
                          </a:solidFill>
                          <a:latin typeface="標楷體" pitchFamily="65" charset="-120"/>
                          <a:ea typeface="標楷體" pitchFamily="65" charset="-120"/>
                          <a:cs typeface="Times New Roman"/>
                        </a:rPr>
                        <a:t>對照組</a:t>
                      </a:r>
                      <a:r>
                        <a:rPr lang="en-US" sz="1800" b="1" kern="100">
                          <a:solidFill>
                            <a:srgbClr val="000000"/>
                          </a:solidFill>
                          <a:latin typeface="標楷體" pitchFamily="65" charset="-120"/>
                          <a:ea typeface="標楷體" pitchFamily="65" charset="-120"/>
                          <a:cs typeface="Times New Roman"/>
                        </a:rPr>
                        <a:t>(</a:t>
                      </a:r>
                      <a:r>
                        <a:rPr lang="zh-TW" sz="1800" b="1" kern="100">
                          <a:solidFill>
                            <a:srgbClr val="000000"/>
                          </a:solidFill>
                          <a:latin typeface="標楷體" pitchFamily="65" charset="-120"/>
                          <a:ea typeface="標楷體" pitchFamily="65" charset="-120"/>
                          <a:cs typeface="Times New Roman"/>
                        </a:rPr>
                        <a:t>無添加老麵</a:t>
                      </a:r>
                      <a:r>
                        <a:rPr lang="en-US" sz="1800" b="1" kern="100">
                          <a:solidFill>
                            <a:srgbClr val="000000"/>
                          </a:solidFill>
                          <a:latin typeface="標楷體" pitchFamily="65" charset="-120"/>
                          <a:ea typeface="標楷體" pitchFamily="65" charset="-120"/>
                          <a:cs typeface="Times New Roman"/>
                        </a:rPr>
                        <a:t>)</a:t>
                      </a:r>
                      <a:r>
                        <a:rPr lang="zh-TW" sz="1800" b="1" kern="100">
                          <a:solidFill>
                            <a:srgbClr val="000000"/>
                          </a:solidFill>
                          <a:latin typeface="標楷體" pitchFamily="65" charset="-120"/>
                          <a:ea typeface="標楷體" pitchFamily="65" charset="-120"/>
                          <a:cs typeface="Times New Roman"/>
                        </a:rPr>
                        <a:t>配方表</a:t>
                      </a:r>
                      <a:endParaRPr lang="zh-TW" sz="1800" kern="10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332126">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材料</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zh-TW" sz="1800" kern="100" dirty="0">
                          <a:solidFill>
                            <a:srgbClr val="000000"/>
                          </a:solidFill>
                          <a:latin typeface="標楷體" pitchFamily="65" charset="-120"/>
                          <a:ea typeface="標楷體" pitchFamily="65" charset="-120"/>
                          <a:cs typeface="Times New Roman"/>
                        </a:rPr>
                        <a:t>公克</a:t>
                      </a:r>
                      <a:r>
                        <a:rPr lang="en-US" sz="1800" kern="100" dirty="0">
                          <a:solidFill>
                            <a:srgbClr val="000000"/>
                          </a:solidFill>
                          <a:latin typeface="標楷體" pitchFamily="65" charset="-120"/>
                          <a:ea typeface="標楷體" pitchFamily="65" charset="-120"/>
                          <a:cs typeface="Times New Roman"/>
                        </a:rPr>
                        <a:t>(g)</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材料</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solidFill>
                            <a:srgbClr val="000000"/>
                          </a:solidFill>
                          <a:latin typeface="標楷體" pitchFamily="65" charset="-120"/>
                          <a:ea typeface="標楷體" pitchFamily="65" charset="-120"/>
                          <a:cs typeface="Times New Roman"/>
                        </a:rPr>
                        <a:t>公克</a:t>
                      </a:r>
                      <a:r>
                        <a:rPr lang="en-US" sz="1800" kern="100">
                          <a:solidFill>
                            <a:srgbClr val="000000"/>
                          </a:solidFill>
                          <a:latin typeface="標楷體" pitchFamily="65" charset="-120"/>
                          <a:ea typeface="標楷體" pitchFamily="65" charset="-120"/>
                          <a:cs typeface="Times New Roman"/>
                        </a:rPr>
                        <a:t>(g)</a:t>
                      </a:r>
                      <a:endParaRPr lang="zh-TW" sz="1800" kern="10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26">
                <a:tc>
                  <a:txBody>
                    <a:bodyPr/>
                    <a:lstStyle/>
                    <a:p>
                      <a:pPr algn="ctr">
                        <a:spcAft>
                          <a:spcPts val="0"/>
                        </a:spcAft>
                      </a:pPr>
                      <a:r>
                        <a:rPr lang="zh-TW" altLang="zh-TW" sz="1800" kern="100" dirty="0" smtClean="0">
                          <a:solidFill>
                            <a:srgbClr val="000000"/>
                          </a:solidFill>
                          <a:latin typeface="標楷體" pitchFamily="65" charset="-120"/>
                          <a:ea typeface="標楷體" pitchFamily="65" charset="-120"/>
                          <a:cs typeface="Times New Roman"/>
                        </a:rPr>
                        <a:t>高筋麵粉</a:t>
                      </a:r>
                      <a:endParaRPr lang="zh-TW" alt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450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高筋麵粉</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600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26">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冰水</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350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冰水</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400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26">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砂糖</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30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砂糖</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30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26">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鹽</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2</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鹽</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2</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26">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老麵</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200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老麵</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rgbClr val="000000"/>
                          </a:solidFill>
                          <a:latin typeface="標楷體" pitchFamily="65" charset="-120"/>
                          <a:ea typeface="標楷體" pitchFamily="65" charset="-120"/>
                          <a:cs typeface="Times New Roman"/>
                        </a:rPr>
                        <a:t>無</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7">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天然酵母</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3</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天然酵母</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10</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7">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總計</a:t>
                      </a:r>
                      <a:endParaRPr lang="zh-TW" sz="1800" kern="100" dirty="0">
                        <a:latin typeface="標楷體" pitchFamily="65" charset="-120"/>
                        <a:ea typeface="標楷體" pitchFamily="65" charset="-120"/>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kern="100">
                          <a:solidFill>
                            <a:srgbClr val="000000"/>
                          </a:solidFill>
                          <a:latin typeface="標楷體" pitchFamily="65" charset="-120"/>
                          <a:ea typeface="標楷體" pitchFamily="65" charset="-120"/>
                          <a:cs typeface="Times New Roman"/>
                        </a:rPr>
                        <a:t>1035</a:t>
                      </a:r>
                      <a:endParaRPr lang="zh-TW" sz="1800" kern="10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800" kern="100" dirty="0">
                          <a:solidFill>
                            <a:srgbClr val="000000"/>
                          </a:solidFill>
                          <a:latin typeface="標楷體" pitchFamily="65" charset="-120"/>
                          <a:ea typeface="標楷體" pitchFamily="65" charset="-120"/>
                          <a:cs typeface="Times New Roman"/>
                        </a:rPr>
                        <a:t>總計</a:t>
                      </a:r>
                      <a:endParaRPr lang="zh-TW" sz="1800" kern="100" dirty="0">
                        <a:latin typeface="標楷體" pitchFamily="65" charset="-120"/>
                        <a:ea typeface="標楷體" pitchFamily="65" charset="-120"/>
                        <a:cs typeface="Times New Roman"/>
                      </a:endParaRPr>
                    </a:p>
                  </a:txBody>
                  <a:tcPr marL="68580" marR="6858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latin typeface="標楷體" pitchFamily="65" charset="-120"/>
                          <a:ea typeface="標楷體" pitchFamily="65" charset="-120"/>
                          <a:cs typeface="Times New Roman"/>
                        </a:rPr>
                        <a:t>1042</a:t>
                      </a:r>
                      <a:endParaRPr lang="zh-TW" sz="1800" kern="100" dirty="0">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1"/>
          <p:cNvSpPr>
            <a:spLocks noChangeArrowheads="1"/>
          </p:cNvSpPr>
          <p:nvPr/>
        </p:nvSpPr>
        <p:spPr bwMode="auto">
          <a:xfrm>
            <a:off x="5164806" y="3108451"/>
            <a:ext cx="196017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63513" algn="ctr" defTabSz="914400" rtl="0" eaLnBrk="1" fontAlgn="base" latinLnBrk="0" hangingPunct="1">
              <a:lnSpc>
                <a:spcPct val="100000"/>
              </a:lnSpc>
              <a:spcBef>
                <a:spcPct val="0"/>
              </a:spcBef>
              <a:spcAft>
                <a:spcPct val="0"/>
              </a:spcAft>
              <a:buClrTx/>
              <a:buSzTx/>
              <a:tabLst/>
            </a:pPr>
            <a:r>
              <a:rPr kumimoji="1" 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麵糰配方表</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pic>
        <p:nvPicPr>
          <p:cNvPr id="19" name="Picture 4" descr="相關圖片"/>
          <p:cNvPicPr>
            <a:picLocks noChangeAspect="1" noChangeArrowheads="1"/>
          </p:cNvPicPr>
          <p:nvPr/>
        </p:nvPicPr>
        <p:blipFill>
          <a:blip r:embed="rId6" cstate="print"/>
          <a:srcRect/>
          <a:stretch>
            <a:fillRect/>
          </a:stretch>
        </p:blipFill>
        <p:spPr bwMode="auto">
          <a:xfrm>
            <a:off x="677295" y="1071138"/>
            <a:ext cx="3410744" cy="2268145"/>
          </a:xfrm>
          <a:prstGeom prst="rect">
            <a:avLst/>
          </a:prstGeom>
          <a:noFill/>
        </p:spPr>
      </p:pic>
      <p:pic>
        <p:nvPicPr>
          <p:cNvPr id="20" name="Picture 2" descr="https://3.bp.blogspot.com/-jYk_E3JQh5g/V-4lXxgmOAI/AAAAAAABBCc/gl9c1AKSw9Atg65_-hv9M6mSxH9KeYDNACLcB/s1600/01%25E9%2580%259F%25E7%2599%25BC%25E4%25B9%25BE%25E9%2585%25B5%25E6%25AF%258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2105" y="1071138"/>
            <a:ext cx="3333838" cy="23781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3.bp.blogspot.com/-jYk_E3JQh5g/V-4lXxgmOAI/AAAAAAABBCc/gl9c1AKSw9Atg65_-hv9M6mSxH9KeYDNACLcB/s1600/01%25E9%2580%259F%25E7%2599%25BC%25E4%25B9%25BE%25E9%2585%25B5%25E6%25AF%258D.jpg"/>
          <p:cNvPicPr>
            <a:picLocks noChangeAspect="1" noChangeArrowheads="1"/>
          </p:cNvPicPr>
          <p:nvPr/>
        </p:nvPicPr>
        <p:blipFill rotWithShape="1">
          <a:blip r:embed="rId7">
            <a:extLst>
              <a:ext uri="{28A0092B-C50C-407E-A947-70E740481C1C}">
                <a14:useLocalDpi xmlns:a14="http://schemas.microsoft.com/office/drawing/2010/main" val="0"/>
              </a:ext>
            </a:extLst>
          </a:blip>
          <a:srcRect r="66380" b="87136"/>
          <a:stretch/>
        </p:blipFill>
        <p:spPr bwMode="auto">
          <a:xfrm rot="10800000">
            <a:off x="10267295" y="3086304"/>
            <a:ext cx="1358648" cy="332123"/>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11625943" y="95693"/>
            <a:ext cx="452642" cy="365125"/>
          </a:xfrm>
        </p:spPr>
        <p:txBody>
          <a:bodyPr/>
          <a:lstStyle/>
          <a:p>
            <a:fld id="{10B49C96-558A-49EC-AD52-79C3D5970B39}" type="slidenum">
              <a:rPr lang="zh-CN" altLang="en-US" smtClean="0"/>
              <a:t>18</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標楷體" pitchFamily="65" charset="-120"/>
              <a:ea typeface="標楷體" pitchFamily="65" charset="-12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34" name="矩形 33"/>
          <p:cNvSpPr/>
          <p:nvPr/>
        </p:nvSpPr>
        <p:spPr>
          <a:xfrm>
            <a:off x="7161450" y="3846236"/>
            <a:ext cx="4298238" cy="1384995"/>
          </a:xfrm>
          <a:prstGeom prst="rect">
            <a:avLst/>
          </a:prstGeom>
        </p:spPr>
        <p:txBody>
          <a:bodyPr wrap="square">
            <a:spAutoFit/>
          </a:bodyPr>
          <a:lstStyle/>
          <a:p>
            <a:pPr>
              <a:defRPr/>
            </a:pPr>
            <a:r>
              <a:rPr lang="zh-TW" altLang="en-US" sz="2000" b="1" spc="300" dirty="0" smtClean="0">
                <a:latin typeface="標楷體" pitchFamily="65" charset="-120"/>
                <a:ea typeface="標楷體" pitchFamily="65" charset="-120"/>
                <a:sym typeface="微软雅黑" panose="020B0503020204020204" charset="-122"/>
              </a:rPr>
              <a:t>放入保鮮盒中，置入冰箱冷藏中</a:t>
            </a:r>
            <a:endParaRPr lang="en-US" altLang="zh-TW" sz="2000" b="1" spc="300" dirty="0" smtClean="0">
              <a:latin typeface="標楷體" pitchFamily="65" charset="-120"/>
              <a:ea typeface="標楷體" pitchFamily="65" charset="-120"/>
              <a:sym typeface="微软雅黑" panose="020B0503020204020204" charset="-122"/>
            </a:endParaRPr>
          </a:p>
          <a:p>
            <a:pPr>
              <a:defRPr/>
            </a:pPr>
            <a:r>
              <a:rPr lang="zh-TW" altLang="en-US" sz="2000" b="1" spc="300" dirty="0" smtClean="0">
                <a:latin typeface="標楷體" pitchFamily="65" charset="-120"/>
                <a:ea typeface="標楷體" pitchFamily="65" charset="-120"/>
                <a:sym typeface="微软雅黑" panose="020B0503020204020204" charset="-122"/>
              </a:rPr>
              <a:t>完成的老麵，麵糰充滿氣泡，有怡人的香氣</a:t>
            </a:r>
            <a:endParaRPr lang="en-US" altLang="zh-TW" sz="2000" b="1" spc="300" dirty="0" smtClean="0">
              <a:latin typeface="標楷體" pitchFamily="65" charset="-120"/>
              <a:ea typeface="標楷體" pitchFamily="65" charset="-120"/>
              <a:sym typeface="微软雅黑" panose="020B0503020204020204" charset="-122"/>
            </a:endParaRPr>
          </a:p>
          <a:p>
            <a:pPr>
              <a:defRPr/>
            </a:pPr>
            <a:r>
              <a:rPr lang="zh-TW" altLang="en-US" sz="2400" b="1" u="sng" spc="300" dirty="0" smtClean="0">
                <a:solidFill>
                  <a:srgbClr val="FF0000"/>
                </a:solidFill>
                <a:latin typeface="標楷體" pitchFamily="65" charset="-120"/>
                <a:ea typeface="標楷體" pitchFamily="65" charset="-120"/>
                <a:sym typeface="微软雅黑" panose="020B0503020204020204" charset="-122"/>
              </a:rPr>
              <a:t>三天</a:t>
            </a:r>
            <a:r>
              <a:rPr lang="zh-TW" altLang="en-US" sz="2400" b="1" u="sng" spc="300" dirty="0" smtClean="0">
                <a:latin typeface="標楷體" pitchFamily="65" charset="-120"/>
                <a:ea typeface="標楷體" pitchFamily="65" charset="-120"/>
                <a:sym typeface="微软雅黑" panose="020B0503020204020204" charset="-122"/>
              </a:rPr>
              <a:t>後取出</a:t>
            </a:r>
            <a:endParaRPr lang="en-US" altLang="zh-TW" sz="2400" b="1" u="sng" spc="300" dirty="0" smtClean="0">
              <a:latin typeface="標楷體" pitchFamily="65" charset="-120"/>
              <a:ea typeface="標楷體" pitchFamily="65" charset="-120"/>
              <a:sym typeface="微软雅黑" panose="020B0503020204020204" charset="-122"/>
            </a:endParaRPr>
          </a:p>
        </p:txBody>
      </p:sp>
      <p:sp>
        <p:nvSpPr>
          <p:cNvPr id="35" name="矩形 34"/>
          <p:cNvSpPr/>
          <p:nvPr/>
        </p:nvSpPr>
        <p:spPr>
          <a:xfrm>
            <a:off x="1617620" y="3657462"/>
            <a:ext cx="3501750" cy="581057"/>
          </a:xfrm>
          <a:prstGeom prst="rect">
            <a:avLst/>
          </a:prstGeom>
        </p:spPr>
        <p:txBody>
          <a:bodyPr wrap="square">
            <a:spAutoFit/>
          </a:bodyPr>
          <a:lstStyle/>
          <a:p>
            <a:pPr>
              <a:lnSpc>
                <a:spcPct val="150000"/>
              </a:lnSpc>
              <a:defRPr/>
            </a:pPr>
            <a:r>
              <a:rPr lang="zh-TW" altLang="en-US" sz="2400" b="1" spc="300" dirty="0" smtClean="0">
                <a:solidFill>
                  <a:srgbClr val="DC5D3D"/>
                </a:solidFill>
                <a:latin typeface="標楷體" pitchFamily="65" charset="-120"/>
                <a:ea typeface="標楷體" pitchFamily="65" charset="-120"/>
                <a:sym typeface="微软雅黑" panose="020B0503020204020204" charset="-122"/>
              </a:rPr>
              <a:t>    材料：</a:t>
            </a:r>
            <a:endParaRPr lang="zh-CN" altLang="en-US" sz="2400" b="1" spc="300" dirty="0">
              <a:solidFill>
                <a:srgbClr val="DC5D3D"/>
              </a:solidFill>
              <a:latin typeface="標楷體" pitchFamily="65" charset="-120"/>
              <a:ea typeface="標楷體" pitchFamily="65" charset="-120"/>
              <a:sym typeface="微软雅黑" panose="020B0503020204020204" charset="-122"/>
            </a:endParaRPr>
          </a:p>
        </p:txBody>
      </p:sp>
      <p:sp>
        <p:nvSpPr>
          <p:cNvPr id="7" name="文本框 18"/>
          <p:cNvSpPr txBox="1">
            <a:spLocks noChangeArrowheads="1"/>
          </p:cNvSpPr>
          <p:nvPr/>
        </p:nvSpPr>
        <p:spPr bwMode="auto">
          <a:xfrm>
            <a:off x="2238703" y="4217116"/>
            <a:ext cx="30263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TW" altLang="en-US" sz="2000" b="1" dirty="0" smtClean="0">
                <a:solidFill>
                  <a:schemeClr val="tx1">
                    <a:lumMod val="95000"/>
                    <a:lumOff val="5000"/>
                  </a:schemeClr>
                </a:solidFill>
                <a:latin typeface="標楷體" pitchFamily="65" charset="-120"/>
                <a:ea typeface="標楷體" pitchFamily="65" charset="-120"/>
              </a:rPr>
              <a:t>新鮮酵母、水、高筋麵粉</a:t>
            </a:r>
            <a:endParaRPr lang="zh-CN" altLang="en-US" sz="2000" b="1" dirty="0">
              <a:solidFill>
                <a:schemeClr val="tx1">
                  <a:lumMod val="95000"/>
                  <a:lumOff val="5000"/>
                </a:schemeClr>
              </a:solidFill>
              <a:latin typeface="標楷體" pitchFamily="65" charset="-120"/>
              <a:ea typeface="標楷體" pitchFamily="65" charset="-120"/>
            </a:endParaRPr>
          </a:p>
        </p:txBody>
      </p:sp>
      <p:pic>
        <p:nvPicPr>
          <p:cNvPr id="14" name="圖片 13"/>
          <p:cNvPicPr/>
          <p:nvPr/>
        </p:nvPicPr>
        <p:blipFill>
          <a:blip r:embed="rId3" cstate="print">
            <a:extLst>
              <a:ext uri="{28A0092B-C50C-407E-A947-70E740481C1C}">
                <a14:useLocalDpi xmlns:a14="http://schemas.microsoft.com/office/drawing/2010/main" val="0"/>
              </a:ext>
            </a:extLst>
          </a:blip>
          <a:stretch>
            <a:fillRect/>
          </a:stretch>
        </p:blipFill>
        <p:spPr>
          <a:xfrm>
            <a:off x="2495502" y="1904211"/>
            <a:ext cx="2163207" cy="1813035"/>
          </a:xfrm>
          <a:prstGeom prst="rect">
            <a:avLst/>
          </a:prstGeom>
          <a:ln>
            <a:noFill/>
          </a:ln>
          <a:effectLst/>
        </p:spPr>
      </p:pic>
      <p:pic>
        <p:nvPicPr>
          <p:cNvPr id="16" name="圖片 15"/>
          <p:cNvPicPr/>
          <p:nvPr/>
        </p:nvPicPr>
        <p:blipFill>
          <a:blip r:embed="rId4" cstate="print">
            <a:extLst>
              <a:ext uri="{28A0092B-C50C-407E-A947-70E740481C1C}">
                <a14:useLocalDpi xmlns:a14="http://schemas.microsoft.com/office/drawing/2010/main" val="0"/>
              </a:ext>
            </a:extLst>
          </a:blip>
          <a:stretch>
            <a:fillRect/>
          </a:stretch>
        </p:blipFill>
        <p:spPr>
          <a:xfrm>
            <a:off x="7543800" y="1912095"/>
            <a:ext cx="2136228" cy="1789386"/>
          </a:xfrm>
          <a:prstGeom prst="rect">
            <a:avLst/>
          </a:prstGeom>
          <a:ln>
            <a:noFill/>
          </a:ln>
          <a:effectLst/>
        </p:spPr>
      </p:pic>
      <p:sp>
        <p:nvSpPr>
          <p:cNvPr id="20" name="矩形 19"/>
          <p:cNvSpPr/>
          <p:nvPr/>
        </p:nvSpPr>
        <p:spPr>
          <a:xfrm>
            <a:off x="1643898" y="4542959"/>
            <a:ext cx="3501750" cy="581057"/>
          </a:xfrm>
          <a:prstGeom prst="rect">
            <a:avLst/>
          </a:prstGeom>
        </p:spPr>
        <p:txBody>
          <a:bodyPr wrap="square">
            <a:spAutoFit/>
          </a:bodyPr>
          <a:lstStyle/>
          <a:p>
            <a:pPr>
              <a:lnSpc>
                <a:spcPct val="150000"/>
              </a:lnSpc>
              <a:defRPr/>
            </a:pPr>
            <a:r>
              <a:rPr lang="zh-TW" altLang="en-US" sz="2400" b="1" spc="300" dirty="0" smtClean="0">
                <a:solidFill>
                  <a:srgbClr val="DC5D3D"/>
                </a:solidFill>
                <a:latin typeface="標楷體" pitchFamily="65" charset="-120"/>
                <a:ea typeface="標楷體" pitchFamily="65" charset="-120"/>
                <a:sym typeface="微软雅黑" panose="020B0503020204020204" charset="-122"/>
              </a:rPr>
              <a:t>    作法：</a:t>
            </a:r>
            <a:endParaRPr lang="zh-CN" altLang="en-US" sz="2400" b="1" spc="300" dirty="0">
              <a:solidFill>
                <a:srgbClr val="DC5D3D"/>
              </a:solidFill>
              <a:latin typeface="標楷體" pitchFamily="65" charset="-120"/>
              <a:ea typeface="標楷體" pitchFamily="65" charset="-120"/>
              <a:sym typeface="微软雅黑" panose="020B0503020204020204" charset="-122"/>
            </a:endParaRPr>
          </a:p>
        </p:txBody>
      </p:sp>
      <p:sp>
        <p:nvSpPr>
          <p:cNvPr id="21" name="文本框 18"/>
          <p:cNvSpPr txBox="1">
            <a:spLocks noChangeArrowheads="1"/>
          </p:cNvSpPr>
          <p:nvPr/>
        </p:nvSpPr>
        <p:spPr bwMode="auto">
          <a:xfrm>
            <a:off x="2309648" y="5063197"/>
            <a:ext cx="3117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342900" indent="-342900">
              <a:lnSpc>
                <a:spcPct val="100000"/>
              </a:lnSpc>
              <a:spcBef>
                <a:spcPct val="0"/>
              </a:spcBef>
              <a:buFont typeface="+mj-lt"/>
              <a:buAutoNum type="arabicPeriod"/>
            </a:pPr>
            <a:r>
              <a:rPr lang="zh-TW" altLang="en-US" sz="2000" b="1" dirty="0" smtClean="0">
                <a:solidFill>
                  <a:schemeClr val="tx1">
                    <a:lumMod val="95000"/>
                    <a:lumOff val="5000"/>
                  </a:schemeClr>
                </a:solidFill>
                <a:latin typeface="標楷體" pitchFamily="65" charset="-120"/>
                <a:ea typeface="標楷體" pitchFamily="65" charset="-120"/>
              </a:rPr>
              <a:t>高筋麵粉＋酵母＋冰水</a:t>
            </a:r>
            <a:endParaRPr lang="en-US" altLang="zh-TW" sz="2000" b="1" dirty="0" smtClean="0">
              <a:solidFill>
                <a:schemeClr val="tx1">
                  <a:lumMod val="95000"/>
                  <a:lumOff val="5000"/>
                </a:schemeClr>
              </a:solidFill>
              <a:latin typeface="標楷體" pitchFamily="65" charset="-120"/>
              <a:ea typeface="標楷體" pitchFamily="65" charset="-120"/>
            </a:endParaRPr>
          </a:p>
          <a:p>
            <a:pPr marL="342900" indent="-342900">
              <a:lnSpc>
                <a:spcPct val="100000"/>
              </a:lnSpc>
              <a:spcBef>
                <a:spcPct val="0"/>
              </a:spcBef>
              <a:buFont typeface="+mj-lt"/>
              <a:buAutoNum type="arabicPeriod"/>
            </a:pPr>
            <a:r>
              <a:rPr lang="zh-TW" altLang="en-US" sz="2000" b="1" dirty="0" smtClean="0">
                <a:solidFill>
                  <a:schemeClr val="tx1">
                    <a:lumMod val="95000"/>
                    <a:lumOff val="5000"/>
                  </a:schemeClr>
                </a:solidFill>
                <a:latin typeface="標楷體" pitchFamily="65" charset="-120"/>
                <a:ea typeface="標楷體" pitchFamily="65" charset="-120"/>
              </a:rPr>
              <a:t>使用攪拌機拌勻</a:t>
            </a:r>
            <a:endParaRPr lang="zh-CN" altLang="en-US" sz="2000" b="1" dirty="0">
              <a:solidFill>
                <a:schemeClr val="tx1">
                  <a:lumMod val="95000"/>
                  <a:lumOff val="5000"/>
                </a:schemeClr>
              </a:solidFill>
              <a:latin typeface="標楷體" pitchFamily="65" charset="-120"/>
              <a:ea typeface="標楷體" pitchFamily="65" charset="-120"/>
            </a:endParaRPr>
          </a:p>
        </p:txBody>
      </p:sp>
      <p:pic>
        <p:nvPicPr>
          <p:cNvPr id="13314" name="Picture 2" descr="「可愛的圖案」的圖片搜尋結果"/>
          <p:cNvPicPr>
            <a:picLocks noChangeAspect="1" noChangeArrowheads="1"/>
          </p:cNvPicPr>
          <p:nvPr/>
        </p:nvPicPr>
        <p:blipFill>
          <a:blip r:embed="rId5" cstate="print">
            <a:lum/>
          </a:blip>
          <a:srcRect/>
          <a:stretch>
            <a:fillRect/>
          </a:stretch>
        </p:blipFill>
        <p:spPr bwMode="auto">
          <a:xfrm>
            <a:off x="9874701" y="4998033"/>
            <a:ext cx="1898060" cy="1681304"/>
          </a:xfrm>
          <a:prstGeom prst="rect">
            <a:avLst/>
          </a:prstGeom>
          <a:ln>
            <a:noFill/>
          </a:ln>
          <a:effectLst>
            <a:softEdge rad="112500"/>
          </a:effectLst>
        </p:spPr>
      </p:pic>
      <p:pic>
        <p:nvPicPr>
          <p:cNvPr id="22" name="圖片 21" descr="「箭頭圖案」的圖片搜尋結果"/>
          <p:cNvPicPr/>
          <p:nvPr/>
        </p:nvPicPr>
        <p:blipFill>
          <a:blip r:embed="rId6" cstate="print">
            <a:lum contrast="-10000"/>
          </a:blip>
          <a:srcRect l="5520" t="50862" r="62964" b="15302"/>
          <a:stretch>
            <a:fillRect/>
          </a:stretch>
        </p:blipFill>
        <p:spPr bwMode="auto">
          <a:xfrm>
            <a:off x="5265089" y="2367854"/>
            <a:ext cx="1661822" cy="1248355"/>
          </a:xfrm>
          <a:prstGeom prst="rect">
            <a:avLst/>
          </a:prstGeom>
          <a:noFill/>
          <a:ln w="9525">
            <a:noFill/>
            <a:miter lim="800000"/>
            <a:headEnd/>
            <a:tailEnd/>
          </a:ln>
        </p:spPr>
      </p:pic>
      <p:sp>
        <p:nvSpPr>
          <p:cNvPr id="13316" name="AutoShape 4" descr="「可愛的圖案」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3318" name="AutoShape 6" descr="「可愛的圖案」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7"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grpSp>
        <p:nvGrpSpPr>
          <p:cNvPr id="18" name="组合 23"/>
          <p:cNvGrpSpPr/>
          <p:nvPr/>
        </p:nvGrpSpPr>
        <p:grpSpPr>
          <a:xfrm>
            <a:off x="132735" y="231669"/>
            <a:ext cx="3262038" cy="1511553"/>
            <a:chOff x="9595" y="1134"/>
            <a:chExt cx="5630" cy="2410"/>
          </a:xfrm>
        </p:grpSpPr>
        <p:pic>
          <p:nvPicPr>
            <p:cNvPr id="19" name="图片 14" descr="1d28833ffe786f95cc25281202a15b48"/>
            <p:cNvPicPr>
              <a:picLocks noChangeAspect="1"/>
            </p:cNvPicPr>
            <p:nvPr/>
          </p:nvPicPr>
          <p:blipFill>
            <a:blip r:embed="rId7" cstate="print"/>
            <a:stretch>
              <a:fillRect/>
            </a:stretch>
          </p:blipFill>
          <p:spPr>
            <a:xfrm>
              <a:off x="9595" y="1134"/>
              <a:ext cx="5630" cy="2410"/>
            </a:xfrm>
            <a:prstGeom prst="rect">
              <a:avLst/>
            </a:prstGeom>
          </p:spPr>
        </p:pic>
        <p:sp>
          <p:nvSpPr>
            <p:cNvPr id="23" name="文本框 15"/>
            <p:cNvSpPr txBox="1"/>
            <p:nvPr/>
          </p:nvSpPr>
          <p:spPr>
            <a:xfrm>
              <a:off x="9866" y="2597"/>
              <a:ext cx="5359" cy="885"/>
            </a:xfrm>
            <a:prstGeom prst="rect">
              <a:avLst/>
            </a:prstGeom>
            <a:noFill/>
          </p:spPr>
          <p:txBody>
            <a:bodyPr wrap="square" rtlCol="0">
              <a:spAutoFit/>
            </a:bodyPr>
            <a:lstStyle/>
            <a:p>
              <a:pPr algn="ctr"/>
              <a:r>
                <a:rPr lang="zh-TW" altLang="en-US" sz="3200" b="1" dirty="0">
                  <a:solidFill>
                    <a:srgbClr val="DC5D3D"/>
                  </a:solidFill>
                  <a:latin typeface="標楷體" pitchFamily="65" charset="-120"/>
                  <a:ea typeface="標楷體" pitchFamily="65" charset="-120"/>
                </a:rPr>
                <a:t>老麵製作</a:t>
              </a:r>
            </a:p>
          </p:txBody>
        </p:sp>
      </p:grpSp>
      <p:sp>
        <p:nvSpPr>
          <p:cNvPr id="3" name="投影片編號版面配置區 2"/>
          <p:cNvSpPr>
            <a:spLocks noGrp="1"/>
          </p:cNvSpPr>
          <p:nvPr>
            <p:ph type="sldNum" sz="quarter" idx="12"/>
          </p:nvPr>
        </p:nvSpPr>
        <p:spPr>
          <a:xfrm>
            <a:off x="11650685" y="97951"/>
            <a:ext cx="427901" cy="365125"/>
          </a:xfrm>
        </p:spPr>
        <p:txBody>
          <a:bodyPr/>
          <a:lstStyle/>
          <a:p>
            <a:fld id="{10B49C96-558A-49EC-AD52-79C3D5970B39}" type="slidenum">
              <a:rPr lang="zh-CN" altLang="en-US" smtClean="0"/>
              <a:t>19</a:t>
            </a:fld>
            <a:endParaRPr lang="zh-CN" altLang="en-US" dirty="0"/>
          </a:p>
        </p:txBody>
      </p:sp>
    </p:spTree>
    <p:extLst>
      <p:ext uri="{BB962C8B-B14F-4D97-AF65-F5344CB8AC3E}">
        <p14:creationId xmlns:p14="http://schemas.microsoft.com/office/powerpoint/2010/main" val="501869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7"/>
          <p:cNvSpPr txBox="1">
            <a:spLocks noChangeArrowheads="1"/>
          </p:cNvSpPr>
          <p:nvPr/>
        </p:nvSpPr>
        <p:spPr bwMode="auto">
          <a:xfrm>
            <a:off x="5187158" y="369687"/>
            <a:ext cx="1838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TW" altLang="en-US" sz="5400" b="1" dirty="0" smtClean="0">
                <a:solidFill>
                  <a:srgbClr val="DC5D3D"/>
                </a:solidFill>
                <a:latin typeface="標楷體" panose="03000509000000000000" pitchFamily="65" charset="-120"/>
                <a:ea typeface="標楷體" panose="03000509000000000000" pitchFamily="65" charset="-120"/>
              </a:rPr>
              <a:t>目錄</a:t>
            </a:r>
            <a:endParaRPr lang="zh-CN" altLang="en-US" sz="5400" b="1" dirty="0">
              <a:solidFill>
                <a:srgbClr val="DC5D3D"/>
              </a:solidFill>
              <a:latin typeface="標楷體" panose="03000509000000000000" pitchFamily="65" charset="-120"/>
              <a:ea typeface="標楷體" panose="03000509000000000000" pitchFamily="65" charset="-120"/>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41651" y="831352"/>
            <a:ext cx="5002213" cy="1549970"/>
          </a:xfrm>
          <a:prstGeom prst="rect">
            <a:avLst/>
          </a:prstGeom>
        </p:spPr>
      </p:pic>
      <p:sp>
        <p:nvSpPr>
          <p:cNvPr id="10" name="矩形 9"/>
          <p:cNvSpPr/>
          <p:nvPr/>
        </p:nvSpPr>
        <p:spPr>
          <a:xfrm>
            <a:off x="5231871" y="1095836"/>
            <a:ext cx="1743253" cy="400110"/>
          </a:xfrm>
          <a:prstGeom prst="rect">
            <a:avLst/>
          </a:prstGeom>
        </p:spPr>
        <p:txBody>
          <a:bodyPr wrap="square">
            <a:spAutoFit/>
          </a:bodyPr>
          <a:lstStyle/>
          <a:p>
            <a:pPr algn="dist"/>
            <a:r>
              <a:rPr lang="en-US" altLang="zh-CN" sz="2000" b="1" dirty="0">
                <a:solidFill>
                  <a:srgbClr val="DC5D3D"/>
                </a:solidFill>
                <a:latin typeface="幼圆" panose="02010509060101010101" pitchFamily="49" charset="-122"/>
                <a:ea typeface="幼圆" panose="02010509060101010101" pitchFamily="49" charset="-122"/>
              </a:rPr>
              <a:t>CONTENTS</a:t>
            </a:r>
            <a:endParaRPr lang="zh-CN" altLang="en-US" sz="2000" b="1" dirty="0">
              <a:solidFill>
                <a:srgbClr val="DC5D3D"/>
              </a:solidFill>
              <a:latin typeface="幼圆" panose="02010509060101010101" pitchFamily="49" charset="-122"/>
              <a:ea typeface="幼圆" panose="02010509060101010101" pitchFamily="49" charset="-122"/>
            </a:endParaRPr>
          </a:p>
        </p:txBody>
      </p:sp>
      <p:grpSp>
        <p:nvGrpSpPr>
          <p:cNvPr id="27" name="群組 26"/>
          <p:cNvGrpSpPr/>
          <p:nvPr/>
        </p:nvGrpSpPr>
        <p:grpSpPr>
          <a:xfrm>
            <a:off x="3541651" y="2768609"/>
            <a:ext cx="5132158" cy="3227978"/>
            <a:chOff x="3541651" y="2768609"/>
            <a:chExt cx="5132158" cy="3227978"/>
          </a:xfrm>
        </p:grpSpPr>
        <p:sp>
          <p:nvSpPr>
            <p:cNvPr id="5" name="文本框 4"/>
            <p:cNvSpPr txBox="1">
              <a:spLocks noChangeArrowheads="1"/>
            </p:cNvSpPr>
            <p:nvPr/>
          </p:nvSpPr>
          <p:spPr bwMode="auto">
            <a:xfrm>
              <a:off x="3545796" y="2768609"/>
              <a:ext cx="5100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4000" b="1" dirty="0" smtClean="0">
                  <a:solidFill>
                    <a:srgbClr val="002060"/>
                  </a:solidFill>
                  <a:latin typeface="標楷體" panose="03000509000000000000" pitchFamily="65" charset="-120"/>
                  <a:ea typeface="標楷體" panose="03000509000000000000" pitchFamily="65" charset="-120"/>
                  <a:cs typeface="+mn-ea"/>
                  <a:sym typeface="+mn-lt"/>
                </a:rPr>
                <a:t>壹、前    言</a:t>
              </a:r>
              <a:endParaRPr lang="zh-CN" altLang="en-US" sz="4000" b="1" dirty="0">
                <a:solidFill>
                  <a:srgbClr val="002060"/>
                </a:solidFill>
                <a:latin typeface="標楷體" panose="03000509000000000000" pitchFamily="65" charset="-120"/>
                <a:ea typeface="標楷體" panose="03000509000000000000" pitchFamily="65" charset="-120"/>
                <a:cs typeface="+mn-ea"/>
                <a:sym typeface="+mn-lt"/>
              </a:endParaRPr>
            </a:p>
          </p:txBody>
        </p:sp>
        <p:cxnSp>
          <p:nvCxnSpPr>
            <p:cNvPr id="6" name="直接连接符 5"/>
            <p:cNvCxnSpPr/>
            <p:nvPr/>
          </p:nvCxnSpPr>
          <p:spPr>
            <a:xfrm>
              <a:off x="3651879" y="2816959"/>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879" y="3346818"/>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a:spLocks noChangeArrowheads="1"/>
            </p:cNvSpPr>
            <p:nvPr/>
          </p:nvSpPr>
          <p:spPr bwMode="auto">
            <a:xfrm>
              <a:off x="3549941" y="3657659"/>
              <a:ext cx="5100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4000" b="1" dirty="0" smtClean="0">
                  <a:solidFill>
                    <a:srgbClr val="002060"/>
                  </a:solidFill>
                  <a:latin typeface="標楷體" panose="03000509000000000000" pitchFamily="65" charset="-120"/>
                  <a:ea typeface="標楷體" panose="03000509000000000000" pitchFamily="65" charset="-120"/>
                  <a:cs typeface="+mn-ea"/>
                  <a:sym typeface="+mn-lt"/>
                </a:rPr>
                <a:t>貳、正    文</a:t>
              </a:r>
              <a:endParaRPr lang="zh-CN" altLang="en-US" sz="4000" b="1" dirty="0">
                <a:solidFill>
                  <a:srgbClr val="002060"/>
                </a:solidFill>
                <a:latin typeface="標楷體" panose="03000509000000000000" pitchFamily="65" charset="-120"/>
                <a:ea typeface="標楷體" panose="03000509000000000000" pitchFamily="65" charset="-120"/>
                <a:cs typeface="+mn-ea"/>
                <a:sym typeface="+mn-lt"/>
              </a:endParaRPr>
            </a:p>
          </p:txBody>
        </p:sp>
        <p:cxnSp>
          <p:nvCxnSpPr>
            <p:cNvPr id="14" name="直接连接符 13"/>
            <p:cNvCxnSpPr/>
            <p:nvPr/>
          </p:nvCxnSpPr>
          <p:spPr>
            <a:xfrm>
              <a:off x="3656024" y="3706009"/>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56024" y="4235868"/>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a:spLocks noChangeArrowheads="1"/>
            </p:cNvSpPr>
            <p:nvPr/>
          </p:nvSpPr>
          <p:spPr bwMode="auto">
            <a:xfrm>
              <a:off x="3541651" y="4499991"/>
              <a:ext cx="5100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4000" b="1" dirty="0" smtClean="0">
                  <a:solidFill>
                    <a:srgbClr val="002060"/>
                  </a:solidFill>
                  <a:latin typeface="標楷體" panose="03000509000000000000" pitchFamily="65" charset="-120"/>
                  <a:ea typeface="標楷體" panose="03000509000000000000" pitchFamily="65" charset="-120"/>
                  <a:cs typeface="+mn-ea"/>
                  <a:sym typeface="+mn-lt"/>
                </a:rPr>
                <a:t>參、結    論</a:t>
              </a:r>
              <a:endParaRPr lang="zh-CN" altLang="en-US" sz="4000" b="1" dirty="0">
                <a:solidFill>
                  <a:srgbClr val="002060"/>
                </a:solidFill>
                <a:latin typeface="標楷體" panose="03000509000000000000" pitchFamily="65" charset="-120"/>
                <a:ea typeface="標楷體" panose="03000509000000000000" pitchFamily="65" charset="-120"/>
                <a:cs typeface="+mn-ea"/>
                <a:sym typeface="+mn-lt"/>
              </a:endParaRPr>
            </a:p>
          </p:txBody>
        </p:sp>
        <p:cxnSp>
          <p:nvCxnSpPr>
            <p:cNvPr id="18" name="直接连接符 17"/>
            <p:cNvCxnSpPr/>
            <p:nvPr/>
          </p:nvCxnSpPr>
          <p:spPr>
            <a:xfrm>
              <a:off x="3647734" y="454834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47734" y="507820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nvSpPr>
          <p:spPr bwMode="auto">
            <a:xfrm>
              <a:off x="3573401" y="5350256"/>
              <a:ext cx="5100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4000" b="1" dirty="0" smtClean="0">
                  <a:solidFill>
                    <a:srgbClr val="002060"/>
                  </a:solidFill>
                  <a:latin typeface="標楷體" panose="03000509000000000000" pitchFamily="65" charset="-120"/>
                  <a:ea typeface="標楷體" panose="03000509000000000000" pitchFamily="65" charset="-120"/>
                  <a:cs typeface="+mn-ea"/>
                  <a:sym typeface="+mn-lt"/>
                </a:rPr>
                <a:t>肆、引註資料</a:t>
              </a:r>
              <a:endParaRPr lang="zh-CN" altLang="en-US" sz="4000" b="1" dirty="0">
                <a:solidFill>
                  <a:srgbClr val="002060"/>
                </a:solidFill>
                <a:latin typeface="標楷體" panose="03000509000000000000" pitchFamily="65" charset="-120"/>
                <a:ea typeface="標楷體" panose="03000509000000000000" pitchFamily="65" charset="-120"/>
                <a:cs typeface="+mn-ea"/>
                <a:sym typeface="+mn-lt"/>
              </a:endParaRPr>
            </a:p>
          </p:txBody>
        </p:sp>
        <p:cxnSp>
          <p:nvCxnSpPr>
            <p:cNvPr id="20" name="直接连接符 19"/>
            <p:cNvCxnSpPr/>
            <p:nvPr/>
          </p:nvCxnSpPr>
          <p:spPr>
            <a:xfrm>
              <a:off x="3679484" y="5398606"/>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9484" y="5928465"/>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4"/>
          <a:stretch>
            <a:fillRect/>
          </a:stretch>
        </p:blipFill>
        <p:spPr>
          <a:xfrm>
            <a:off x="648335" y="408940"/>
            <a:ext cx="1630363" cy="1485900"/>
          </a:xfrm>
          <a:prstGeom prst="rect">
            <a:avLst/>
          </a:prstGeom>
          <a:noFill/>
          <a:ln w="9525">
            <a:noFill/>
          </a:ln>
        </p:spPr>
      </p:pic>
      <p:sp>
        <p:nvSpPr>
          <p:cNvPr id="4" name="投影片編號版面配置區 3"/>
          <p:cNvSpPr>
            <a:spLocks noGrp="1"/>
          </p:cNvSpPr>
          <p:nvPr>
            <p:ph type="sldNum" sz="quarter" idx="12"/>
          </p:nvPr>
        </p:nvSpPr>
        <p:spPr>
          <a:xfrm>
            <a:off x="11733802" y="95693"/>
            <a:ext cx="344784" cy="365125"/>
          </a:xfrm>
        </p:spPr>
        <p:txBody>
          <a:bodyPr/>
          <a:lstStyle/>
          <a:p>
            <a:fld id="{10B49C96-558A-49EC-AD52-79C3D5970B39}" type="slidenum">
              <a:rPr lang="zh-CN" altLang="en-US" smtClean="0"/>
              <a:t>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2" name="圖片 11"/>
          <p:cNvPicPr/>
          <p:nvPr/>
        </p:nvPicPr>
        <p:blipFill rotWithShape="1">
          <a:blip r:embed="rId3" cstate="print">
            <a:extLst>
              <a:ext uri="{28A0092B-C50C-407E-A947-70E740481C1C}">
                <a14:useLocalDpi xmlns:a14="http://schemas.microsoft.com/office/drawing/2010/main" val="0"/>
              </a:ext>
            </a:extLst>
          </a:blip>
          <a:srcRect t="49545" r="48944" b="-1"/>
          <a:stretch/>
        </p:blipFill>
        <p:spPr bwMode="auto">
          <a:xfrm>
            <a:off x="1775097" y="1861888"/>
            <a:ext cx="1617920" cy="1224501"/>
          </a:xfrm>
          <a:prstGeom prst="rect">
            <a:avLst/>
          </a:prstGeom>
          <a:ln>
            <a:noFill/>
          </a:ln>
          <a:effectLst/>
          <a:extLst>
            <a:ext uri="{53640926-AAD7-44D8-BBD7-CCE9431645EC}">
              <a14:shadowObscured xmlns:a14="http://schemas.microsoft.com/office/drawing/2010/main"/>
            </a:ext>
          </a:extLst>
        </p:spPr>
      </p:pic>
      <p:pic>
        <p:nvPicPr>
          <p:cNvPr id="13" name="圖片 12"/>
          <p:cNvPicPr/>
          <p:nvPr/>
        </p:nvPicPr>
        <p:blipFill>
          <a:blip r:embed="rId4" cstate="print">
            <a:extLst>
              <a:ext uri="{28A0092B-C50C-407E-A947-70E740481C1C}">
                <a14:useLocalDpi xmlns:a14="http://schemas.microsoft.com/office/drawing/2010/main" val="0"/>
              </a:ext>
            </a:extLst>
          </a:blip>
          <a:stretch>
            <a:fillRect/>
          </a:stretch>
        </p:blipFill>
        <p:spPr>
          <a:xfrm>
            <a:off x="5375014" y="1836282"/>
            <a:ext cx="1620000" cy="1227162"/>
          </a:xfrm>
          <a:prstGeom prst="rect">
            <a:avLst/>
          </a:prstGeom>
          <a:ln>
            <a:noFill/>
          </a:ln>
          <a:effectLst/>
        </p:spPr>
      </p:pic>
      <p:pic>
        <p:nvPicPr>
          <p:cNvPr id="14" name="圖片 13"/>
          <p:cNvPicPr/>
          <p:nvPr/>
        </p:nvPicPr>
        <p:blipFill>
          <a:blip r:embed="rId5" cstate="print">
            <a:extLst>
              <a:ext uri="{28A0092B-C50C-407E-A947-70E740481C1C}">
                <a14:useLocalDpi xmlns:a14="http://schemas.microsoft.com/office/drawing/2010/main" val="0"/>
              </a:ext>
            </a:extLst>
          </a:blip>
          <a:stretch>
            <a:fillRect/>
          </a:stretch>
        </p:blipFill>
        <p:spPr>
          <a:xfrm>
            <a:off x="8967877" y="1838256"/>
            <a:ext cx="1620000" cy="1223214"/>
          </a:xfrm>
          <a:prstGeom prst="rect">
            <a:avLst/>
          </a:prstGeom>
          <a:ln>
            <a:noFill/>
          </a:ln>
          <a:effectLst/>
        </p:spPr>
      </p:pic>
      <p:pic>
        <p:nvPicPr>
          <p:cNvPr id="15" name="圖片 14"/>
          <p:cNvPicPr/>
          <p:nvPr/>
        </p:nvPicPr>
        <p:blipFill>
          <a:blip r:embed="rId6" cstate="print">
            <a:extLst>
              <a:ext uri="{28A0092B-C50C-407E-A947-70E740481C1C}">
                <a14:useLocalDpi xmlns:a14="http://schemas.microsoft.com/office/drawing/2010/main" val="0"/>
              </a:ext>
            </a:extLst>
          </a:blip>
          <a:stretch>
            <a:fillRect/>
          </a:stretch>
        </p:blipFill>
        <p:spPr>
          <a:xfrm>
            <a:off x="1757872" y="4176779"/>
            <a:ext cx="1620000" cy="1223365"/>
          </a:xfrm>
          <a:prstGeom prst="rect">
            <a:avLst/>
          </a:prstGeom>
          <a:ln>
            <a:noFill/>
          </a:ln>
          <a:effectLst/>
        </p:spPr>
      </p:pic>
      <p:pic>
        <p:nvPicPr>
          <p:cNvPr id="16" name="圖片 15"/>
          <p:cNvPicPr/>
          <p:nvPr/>
        </p:nvPicPr>
        <p:blipFill>
          <a:blip r:embed="rId7" cstate="print">
            <a:extLst>
              <a:ext uri="{28A0092B-C50C-407E-A947-70E740481C1C}">
                <a14:useLocalDpi xmlns:a14="http://schemas.microsoft.com/office/drawing/2010/main" val="0"/>
              </a:ext>
            </a:extLst>
          </a:blip>
          <a:stretch>
            <a:fillRect/>
          </a:stretch>
        </p:blipFill>
        <p:spPr>
          <a:xfrm>
            <a:off x="5366919" y="4175967"/>
            <a:ext cx="1620000" cy="1224992"/>
          </a:xfrm>
          <a:prstGeom prst="rect">
            <a:avLst/>
          </a:prstGeom>
          <a:ln>
            <a:noFill/>
          </a:ln>
          <a:effectLst/>
        </p:spPr>
      </p:pic>
      <p:pic>
        <p:nvPicPr>
          <p:cNvPr id="17" name="圖片 16"/>
          <p:cNvPicPr/>
          <p:nvPr/>
        </p:nvPicPr>
        <p:blipFill>
          <a:blip r:embed="rId8" cstate="print">
            <a:extLst>
              <a:ext uri="{28A0092B-C50C-407E-A947-70E740481C1C}">
                <a14:useLocalDpi xmlns:a14="http://schemas.microsoft.com/office/drawing/2010/main" val="0"/>
              </a:ext>
            </a:extLst>
          </a:blip>
          <a:stretch>
            <a:fillRect/>
          </a:stretch>
        </p:blipFill>
        <p:spPr>
          <a:xfrm>
            <a:off x="8967874" y="4183166"/>
            <a:ext cx="1620000" cy="1226778"/>
          </a:xfrm>
          <a:prstGeom prst="rect">
            <a:avLst/>
          </a:prstGeom>
          <a:ln>
            <a:noFill/>
          </a:ln>
          <a:effectLst/>
        </p:spPr>
      </p:pic>
      <p:sp>
        <p:nvSpPr>
          <p:cNvPr id="21" name="文字方塊 20"/>
          <p:cNvSpPr txBox="1"/>
          <p:nvPr/>
        </p:nvSpPr>
        <p:spPr>
          <a:xfrm>
            <a:off x="1683142" y="3147802"/>
            <a:ext cx="3044423" cy="954107"/>
          </a:xfrm>
          <a:prstGeom prst="rect">
            <a:avLst/>
          </a:prstGeom>
          <a:noFill/>
        </p:spPr>
        <p:txBody>
          <a:bodyPr wrap="none" rtlCol="0">
            <a:spAutoFit/>
          </a:bodyPr>
          <a:lstStyle/>
          <a:p>
            <a:pPr marL="342900" indent="-342900">
              <a:buFont typeface="+mj-lt"/>
              <a:buAutoNum type="arabicPeriod"/>
            </a:pPr>
            <a:r>
              <a:rPr lang="zh-TW" altLang="en-US" sz="1400" dirty="0" smtClean="0">
                <a:latin typeface="標楷體" pitchFamily="65" charset="-120"/>
                <a:ea typeface="標楷體" pitchFamily="65" charset="-120"/>
              </a:rPr>
              <a:t>放入材料</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高筋麵粉、砂糖、鹽</a:t>
            </a:r>
            <a:r>
              <a:rPr lang="en-US" altLang="zh-TW" sz="1400" dirty="0" smtClean="0">
                <a:latin typeface="標楷體" pitchFamily="65" charset="-120"/>
                <a:ea typeface="標楷體" pitchFamily="65" charset="-120"/>
              </a:rPr>
              <a:t>)</a:t>
            </a:r>
          </a:p>
          <a:p>
            <a:pPr marL="342900" indent="-342900">
              <a:buFont typeface="+mj-lt"/>
              <a:buAutoNum type="arabicPeriod"/>
            </a:pPr>
            <a:r>
              <a:rPr lang="zh-TW" altLang="en-US" sz="1400" dirty="0" smtClean="0">
                <a:latin typeface="標楷體" pitchFamily="65" charset="-120"/>
                <a:ea typeface="標楷體" pitchFamily="65" charset="-120"/>
              </a:rPr>
              <a:t>實驗組加入三天前的老麵麵糰</a:t>
            </a:r>
            <a:endParaRPr lang="en-US" altLang="zh-TW" sz="1400" dirty="0" smtClean="0">
              <a:latin typeface="標楷體" pitchFamily="65" charset="-120"/>
              <a:ea typeface="標楷體" pitchFamily="65" charset="-120"/>
            </a:endParaRPr>
          </a:p>
          <a:p>
            <a:pPr marL="342900" indent="-342900">
              <a:buFont typeface="+mj-lt"/>
              <a:buAutoNum type="arabicPeriod"/>
            </a:pPr>
            <a:r>
              <a:rPr lang="zh-TW" altLang="en-US" sz="1400" dirty="0" smtClean="0">
                <a:latin typeface="標楷體" pitchFamily="65" charset="-120"/>
                <a:ea typeface="標楷體" pitchFamily="65" charset="-120"/>
              </a:rPr>
              <a:t>對照組直接加入天然酵母</a:t>
            </a:r>
            <a:endParaRPr lang="en-US" altLang="zh-TW" sz="1400" dirty="0" smtClean="0">
              <a:latin typeface="標楷體" pitchFamily="65" charset="-120"/>
              <a:ea typeface="標楷體" pitchFamily="65" charset="-120"/>
            </a:endParaRPr>
          </a:p>
          <a:p>
            <a:pPr marL="342900" indent="-342900">
              <a:buFont typeface="+mj-lt"/>
              <a:buAutoNum type="arabicPeriod"/>
            </a:pPr>
            <a:r>
              <a:rPr lang="zh-TW" altLang="en-US" sz="1400" dirty="0" smtClean="0">
                <a:latin typeface="標楷體" pitchFamily="65" charset="-120"/>
                <a:ea typeface="標楷體" pitchFamily="65" charset="-120"/>
              </a:rPr>
              <a:t>最後加入冰水</a:t>
            </a:r>
            <a:endParaRPr lang="en-US" altLang="zh-TW" sz="1400" dirty="0" smtClean="0">
              <a:latin typeface="標楷體" pitchFamily="65" charset="-120"/>
              <a:ea typeface="標楷體" pitchFamily="65" charset="-120"/>
            </a:endParaRPr>
          </a:p>
        </p:txBody>
      </p:sp>
      <p:sp>
        <p:nvSpPr>
          <p:cNvPr id="23" name="文字方塊 22"/>
          <p:cNvSpPr txBox="1"/>
          <p:nvPr/>
        </p:nvSpPr>
        <p:spPr>
          <a:xfrm>
            <a:off x="5284100" y="3091156"/>
            <a:ext cx="2468070" cy="954107"/>
          </a:xfrm>
          <a:prstGeom prst="rect">
            <a:avLst/>
          </a:prstGeom>
          <a:noFill/>
        </p:spPr>
        <p:txBody>
          <a:bodyPr wrap="square" rtlCol="0">
            <a:spAutoFit/>
          </a:bodyPr>
          <a:lstStyle/>
          <a:p>
            <a:pPr marL="342900" indent="-342900"/>
            <a:r>
              <a:rPr lang="zh-TW" altLang="en-US" sz="1400" dirty="0" smtClean="0">
                <a:latin typeface="標楷體" pitchFamily="65" charset="-120"/>
                <a:ea typeface="標楷體" pitchFamily="65" charset="-120"/>
              </a:rPr>
              <a:t>分別使用攪拌機攪拌中</a:t>
            </a:r>
            <a:endParaRPr lang="en-US" altLang="zh-TW" sz="1400" dirty="0" smtClean="0">
              <a:latin typeface="標楷體" pitchFamily="65" charset="-120"/>
              <a:ea typeface="標楷體" pitchFamily="65" charset="-120"/>
            </a:endParaRPr>
          </a:p>
          <a:p>
            <a:pPr marL="342900" indent="-342900"/>
            <a:r>
              <a:rPr lang="zh-TW" altLang="zh-TW" sz="1400" dirty="0" smtClean="0">
                <a:latin typeface="標楷體" pitchFamily="65" charset="-120"/>
                <a:ea typeface="標楷體" pitchFamily="65" charset="-120"/>
              </a:rPr>
              <a:t>為避免機器轉速問題造成</a:t>
            </a:r>
            <a:r>
              <a:rPr lang="zh-TW" altLang="en-US" sz="1400" dirty="0" smtClean="0">
                <a:latin typeface="標楷體" pitchFamily="65" charset="-120"/>
                <a:ea typeface="標楷體" pitchFamily="65" charset="-120"/>
              </a:rPr>
              <a:t>麵</a:t>
            </a:r>
            <a:endParaRPr lang="en-US" altLang="zh-TW" sz="1400" dirty="0" smtClean="0">
              <a:latin typeface="標楷體" pitchFamily="65" charset="-120"/>
              <a:ea typeface="標楷體" pitchFamily="65" charset="-120"/>
            </a:endParaRPr>
          </a:p>
          <a:p>
            <a:pPr marL="342900" indent="-342900"/>
            <a:r>
              <a:rPr lang="zh-TW" altLang="en-US" sz="1400" dirty="0" smtClean="0">
                <a:latin typeface="標楷體" pitchFamily="65" charset="-120"/>
                <a:ea typeface="標楷體" pitchFamily="65" charset="-120"/>
              </a:rPr>
              <a:t>糰高溫，而酵母失去活性，</a:t>
            </a:r>
            <a:endParaRPr lang="en-US" altLang="zh-TW" sz="1400" dirty="0" smtClean="0">
              <a:latin typeface="標楷體" pitchFamily="65" charset="-120"/>
              <a:ea typeface="標楷體" pitchFamily="65" charset="-120"/>
            </a:endParaRPr>
          </a:p>
          <a:p>
            <a:pPr marL="342900" indent="-342900"/>
            <a:r>
              <a:rPr lang="zh-TW" altLang="en-US" sz="1400" dirty="0" smtClean="0">
                <a:latin typeface="標楷體" pitchFamily="65" charset="-120"/>
                <a:ea typeface="標楷體" pitchFamily="65" charset="-120"/>
              </a:rPr>
              <a:t>故使用冰水。</a:t>
            </a:r>
            <a:endParaRPr lang="en-US" altLang="zh-TW" sz="1400" dirty="0" smtClean="0">
              <a:latin typeface="標楷體" pitchFamily="65" charset="-120"/>
              <a:ea typeface="標楷體" pitchFamily="65" charset="-120"/>
            </a:endParaRPr>
          </a:p>
        </p:txBody>
      </p:sp>
      <p:sp>
        <p:nvSpPr>
          <p:cNvPr id="14337" name="Rectangle 1"/>
          <p:cNvSpPr>
            <a:spLocks noChangeArrowheads="1"/>
          </p:cNvSpPr>
          <p:nvPr/>
        </p:nvSpPr>
        <p:spPr bwMode="auto">
          <a:xfrm>
            <a:off x="8779857" y="3026296"/>
            <a:ext cx="3889573"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秤重麵糰重量</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將麵糰攪拌拌勻至有薄膜狀後，整型秤重</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將實驗組與對照組相較，重量相若</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實驗組之麵糰較有光澤且柔軟</a:t>
            </a:r>
            <a:endPar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對照組之麵糰霧霧的麵粉色，柔軟較次之</a:t>
            </a: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t>
            </a:r>
          </a:p>
        </p:txBody>
      </p:sp>
      <p:sp>
        <p:nvSpPr>
          <p:cNvPr id="14338" name="Rectangle 2"/>
          <p:cNvSpPr>
            <a:spLocks noChangeArrowheads="1"/>
          </p:cNvSpPr>
          <p:nvPr/>
        </p:nvSpPr>
        <p:spPr bwMode="auto">
          <a:xfrm>
            <a:off x="1658866" y="5399788"/>
            <a:ext cx="326109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分別放入發酵箱，進行發酵中</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等待過程中，同步進行觀察及烤箱預熱</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當日戶外氣溫約</a:t>
            </a:r>
            <a:r>
              <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33</a:t>
            </a: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度，室內溫度約</a:t>
            </a:r>
            <a:r>
              <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27</a:t>
            </a: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度</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麵糰發酵約</a:t>
            </a:r>
            <a:r>
              <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50</a:t>
            </a: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分鐘</a:t>
            </a: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t>
            </a:r>
          </a:p>
        </p:txBody>
      </p:sp>
      <p:sp>
        <p:nvSpPr>
          <p:cNvPr id="14339" name="Rectangle 3"/>
          <p:cNvSpPr>
            <a:spLocks noChangeArrowheads="1"/>
          </p:cNvSpPr>
          <p:nvPr/>
        </p:nvSpPr>
        <p:spPr bwMode="auto">
          <a:xfrm>
            <a:off x="5292190" y="5399789"/>
            <a:ext cx="309115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為瞭解其發酵狀況，故發酵時間一樣</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麵糰開始進行分割，一個</a:t>
            </a:r>
            <a:r>
              <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90g</a:t>
            </a:r>
            <a:endParaRPr kumimoji="1" lang="en-US" alt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揉圓整形後鬆弛，經捏成圓環</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等待最後發酵，發酵時間約</a:t>
            </a:r>
            <a:r>
              <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20</a:t>
            </a: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分鐘</a:t>
            </a: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t>
            </a:r>
          </a:p>
        </p:txBody>
      </p:sp>
      <p:sp>
        <p:nvSpPr>
          <p:cNvPr id="14340" name="Rectangle 4"/>
          <p:cNvSpPr>
            <a:spLocks noChangeArrowheads="1"/>
          </p:cNvSpPr>
          <p:nvPr/>
        </p:nvSpPr>
        <p:spPr bwMode="auto">
          <a:xfrm>
            <a:off x="8885055" y="5407880"/>
            <a:ext cx="231102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出爐後，分別放置於盤中</a:t>
            </a: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進行討論中，</a:t>
            </a:r>
            <a:endPar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探討老麵貝果與一般貝果的差異</a:t>
            </a: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t>
            </a:r>
          </a:p>
        </p:txBody>
      </p:sp>
      <p:sp>
        <p:nvSpPr>
          <p:cNvPr id="36" name="Oval 8"/>
          <p:cNvSpPr/>
          <p:nvPr/>
        </p:nvSpPr>
        <p:spPr>
          <a:xfrm>
            <a:off x="4693632" y="1499973"/>
            <a:ext cx="673640" cy="673656"/>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02</a:t>
            </a:r>
          </a:p>
        </p:txBody>
      </p:sp>
      <p:sp>
        <p:nvSpPr>
          <p:cNvPr id="37" name="Oval 9"/>
          <p:cNvSpPr/>
          <p:nvPr/>
        </p:nvSpPr>
        <p:spPr>
          <a:xfrm>
            <a:off x="8278472" y="1507759"/>
            <a:ext cx="673640" cy="673656"/>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03</a:t>
            </a:r>
          </a:p>
        </p:txBody>
      </p:sp>
      <p:sp>
        <p:nvSpPr>
          <p:cNvPr id="38" name="Oval 10"/>
          <p:cNvSpPr/>
          <p:nvPr/>
        </p:nvSpPr>
        <p:spPr>
          <a:xfrm>
            <a:off x="1076820" y="3830655"/>
            <a:ext cx="673640" cy="673656"/>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04</a:t>
            </a:r>
          </a:p>
        </p:txBody>
      </p:sp>
      <p:sp>
        <p:nvSpPr>
          <p:cNvPr id="39" name="Oval 11"/>
          <p:cNvSpPr/>
          <p:nvPr/>
        </p:nvSpPr>
        <p:spPr>
          <a:xfrm>
            <a:off x="4692284" y="3846625"/>
            <a:ext cx="673640" cy="673656"/>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05</a:t>
            </a:r>
          </a:p>
        </p:txBody>
      </p:sp>
      <p:sp>
        <p:nvSpPr>
          <p:cNvPr id="40" name="Oval 10"/>
          <p:cNvSpPr/>
          <p:nvPr/>
        </p:nvSpPr>
        <p:spPr>
          <a:xfrm>
            <a:off x="8277383" y="3918319"/>
            <a:ext cx="673640" cy="673656"/>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smtClean="0">
                <a:ln>
                  <a:noFill/>
                </a:ln>
                <a:solidFill>
                  <a:schemeClr val="lt1"/>
                </a:solidFill>
                <a:effectLst/>
                <a:uLnTx/>
                <a:uFillTx/>
                <a:latin typeface="+mn-lt"/>
                <a:ea typeface="+mn-ea"/>
                <a:cs typeface="+mn-cs"/>
              </a:rPr>
              <a:t>0</a:t>
            </a:r>
            <a:r>
              <a:rPr kumimoji="0" lang="en-US" altLang="zh-TW" sz="1800" b="0" i="0" u="none" strike="noStrike" kern="1200" cap="none" spc="0" normalizeH="0" baseline="0" noProof="0" dirty="0" smtClean="0">
                <a:ln>
                  <a:noFill/>
                </a:ln>
                <a:solidFill>
                  <a:schemeClr val="lt1"/>
                </a:solidFill>
                <a:effectLst/>
                <a:uLnTx/>
                <a:uFillTx/>
                <a:latin typeface="+mn-lt"/>
                <a:ea typeface="+mn-ea"/>
                <a:cs typeface="+mn-cs"/>
              </a:rPr>
              <a:t>6</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grpSp>
        <p:nvGrpSpPr>
          <p:cNvPr id="26" name="组合 23"/>
          <p:cNvGrpSpPr/>
          <p:nvPr/>
        </p:nvGrpSpPr>
        <p:grpSpPr>
          <a:xfrm>
            <a:off x="132735" y="53544"/>
            <a:ext cx="3262038" cy="1511553"/>
            <a:chOff x="9595" y="1134"/>
            <a:chExt cx="5630" cy="2410"/>
          </a:xfrm>
        </p:grpSpPr>
        <p:pic>
          <p:nvPicPr>
            <p:cNvPr id="27" name="图片 14" descr="1d28833ffe786f95cc25281202a15b48"/>
            <p:cNvPicPr>
              <a:picLocks noChangeAspect="1"/>
            </p:cNvPicPr>
            <p:nvPr/>
          </p:nvPicPr>
          <p:blipFill>
            <a:blip r:embed="rId9" cstate="print"/>
            <a:stretch>
              <a:fillRect/>
            </a:stretch>
          </p:blipFill>
          <p:spPr>
            <a:xfrm>
              <a:off x="9595" y="1134"/>
              <a:ext cx="5630" cy="2410"/>
            </a:xfrm>
            <a:prstGeom prst="rect">
              <a:avLst/>
            </a:prstGeom>
          </p:spPr>
        </p:pic>
        <p:sp>
          <p:nvSpPr>
            <p:cNvPr id="28" name="文本框 15"/>
            <p:cNvSpPr txBox="1"/>
            <p:nvPr/>
          </p:nvSpPr>
          <p:spPr>
            <a:xfrm>
              <a:off x="9866" y="2559"/>
              <a:ext cx="5359" cy="932"/>
            </a:xfrm>
            <a:prstGeom prst="rect">
              <a:avLst/>
            </a:prstGeom>
            <a:noFill/>
          </p:spPr>
          <p:txBody>
            <a:bodyPr wrap="square" rtlCol="0">
              <a:spAutoFit/>
            </a:bodyPr>
            <a:lstStyle/>
            <a:p>
              <a:pPr algn="ctr"/>
              <a:r>
                <a:rPr lang="zh-TW" altLang="en-US" sz="3200" b="1" dirty="0">
                  <a:solidFill>
                    <a:srgbClr val="DC5D3D"/>
                  </a:solidFill>
                  <a:latin typeface="標楷體" pitchFamily="65" charset="-120"/>
                  <a:ea typeface="標楷體" pitchFamily="65" charset="-120"/>
                </a:rPr>
                <a:t>貝果麵包</a:t>
              </a:r>
              <a:r>
                <a:rPr lang="zh-TW" altLang="en-US" sz="3200" b="1" dirty="0" smtClean="0">
                  <a:solidFill>
                    <a:srgbClr val="DC5D3D"/>
                  </a:solidFill>
                  <a:latin typeface="標楷體" pitchFamily="65" charset="-120"/>
                  <a:ea typeface="標楷體" pitchFamily="65" charset="-120"/>
                </a:rPr>
                <a:t>製作</a:t>
              </a:r>
              <a:endParaRPr lang="zh-TW" altLang="en-US" sz="3200" b="1" dirty="0">
                <a:solidFill>
                  <a:srgbClr val="DC5D3D"/>
                </a:solidFill>
                <a:latin typeface="標楷體" pitchFamily="65" charset="-120"/>
                <a:ea typeface="標楷體" pitchFamily="65" charset="-120"/>
              </a:endParaRPr>
            </a:p>
          </p:txBody>
        </p:sp>
      </p:grpSp>
      <p:sp>
        <p:nvSpPr>
          <p:cNvPr id="35" name="Oval 4"/>
          <p:cNvSpPr/>
          <p:nvPr/>
        </p:nvSpPr>
        <p:spPr>
          <a:xfrm>
            <a:off x="1097761" y="1492288"/>
            <a:ext cx="673640" cy="673656"/>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01</a:t>
            </a:r>
          </a:p>
        </p:txBody>
      </p:sp>
      <p:sp>
        <p:nvSpPr>
          <p:cNvPr id="3" name="投影片編號版面配置區 2"/>
          <p:cNvSpPr>
            <a:spLocks noGrp="1"/>
          </p:cNvSpPr>
          <p:nvPr>
            <p:ph type="sldNum" sz="quarter" idx="12"/>
          </p:nvPr>
        </p:nvSpPr>
        <p:spPr>
          <a:xfrm>
            <a:off x="11625943" y="109525"/>
            <a:ext cx="452643" cy="365125"/>
          </a:xfrm>
        </p:spPr>
        <p:txBody>
          <a:bodyPr/>
          <a:lstStyle/>
          <a:p>
            <a:fld id="{10B49C96-558A-49EC-AD52-79C3D5970B39}" type="slidenum">
              <a:rPr lang="zh-CN" altLang="en-US" smtClean="0"/>
              <a:t>20</a:t>
            </a:fld>
            <a:endParaRPr lang="zh-CN" altLang="en-US" dirty="0"/>
          </a:p>
        </p:txBody>
      </p:sp>
    </p:spTree>
    <p:extLst>
      <p:ext uri="{BB962C8B-B14F-4D97-AF65-F5344CB8AC3E}">
        <p14:creationId xmlns:p14="http://schemas.microsoft.com/office/powerpoint/2010/main" val="3701651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graphicFrame>
        <p:nvGraphicFramePr>
          <p:cNvPr id="16" name="表格 15"/>
          <p:cNvGraphicFramePr>
            <a:graphicFrameLocks noGrp="1"/>
          </p:cNvGraphicFramePr>
          <p:nvPr>
            <p:extLst>
              <p:ext uri="{D42A27DB-BD31-4B8C-83A1-F6EECF244321}">
                <p14:modId xmlns:p14="http://schemas.microsoft.com/office/powerpoint/2010/main" val="2592923674"/>
              </p:ext>
            </p:extLst>
          </p:nvPr>
        </p:nvGraphicFramePr>
        <p:xfrm>
          <a:off x="1151381" y="1336429"/>
          <a:ext cx="10398268" cy="5171249"/>
        </p:xfrm>
        <a:graphic>
          <a:graphicData uri="http://schemas.openxmlformats.org/drawingml/2006/table">
            <a:tbl>
              <a:tblPr firstRow="1" bandRow="1">
                <a:tableStyleId>{5C22544A-7EE6-4342-B048-85BDC9FD1C3A}</a:tableStyleId>
              </a:tblPr>
              <a:tblGrid>
                <a:gridCol w="2209336"/>
                <a:gridCol w="4094466"/>
                <a:gridCol w="4094466"/>
              </a:tblGrid>
              <a:tr h="667675">
                <a:tc>
                  <a:txBody>
                    <a:bodyPr/>
                    <a:lstStyle/>
                    <a:p>
                      <a:pPr algn="r"/>
                      <a:r>
                        <a:rPr lang="zh-TW" altLang="en-US" dirty="0" smtClean="0">
                          <a:latin typeface="標楷體" pitchFamily="65" charset="-120"/>
                          <a:ea typeface="標楷體" pitchFamily="65" charset="-120"/>
                        </a:rPr>
                        <a:t>種類</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觀察向度</a:t>
                      </a:r>
                      <a:endParaRPr lang="zh-TW" altLang="en-US" dirty="0">
                        <a:solidFill>
                          <a:srgbClr val="FF0000"/>
                        </a:solidFill>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實驗組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添加老麵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對照組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無添加老麵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81529">
                <a:tc>
                  <a:txBody>
                    <a:bodyPr/>
                    <a:lstStyle/>
                    <a:p>
                      <a:r>
                        <a:rPr lang="zh-TW" altLang="en-US" dirty="0" smtClean="0">
                          <a:latin typeface="標楷體" pitchFamily="65" charset="-120"/>
                          <a:ea typeface="標楷體" pitchFamily="65" charset="-120"/>
                        </a:rPr>
                        <a:t>外觀</a:t>
                      </a:r>
                      <a:endParaRPr lang="zh-TW" altLang="en-US" dirty="0">
                        <a:latin typeface="標楷體" pitchFamily="65" charset="-120"/>
                        <a:ea typeface="標楷體" pitchFamily="65" charset="-120"/>
                      </a:endParaRPr>
                    </a:p>
                  </a:txBody>
                  <a:tcPr anchor="ctr"/>
                </a:tc>
                <a:tc>
                  <a:txBody>
                    <a:bodyPr/>
                    <a:lstStyle/>
                    <a:p>
                      <a:r>
                        <a:rPr lang="zh-TW" altLang="en-US" dirty="0" smtClean="0">
                          <a:solidFill>
                            <a:srgbClr val="FF0000"/>
                          </a:solidFill>
                          <a:latin typeface="標楷體" pitchFamily="65" charset="-120"/>
                          <a:ea typeface="標楷體" pitchFamily="65" charset="-120"/>
                        </a:rPr>
                        <a:t>表面較平滑</a:t>
                      </a:r>
                      <a:endParaRPr lang="zh-TW" altLang="en-US" dirty="0">
                        <a:solidFill>
                          <a:srgbClr val="FF0000"/>
                        </a:solidFill>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沒有特殊狀況</a:t>
                      </a:r>
                      <a:endParaRPr lang="zh-TW" altLang="en-US" dirty="0">
                        <a:latin typeface="標楷體" pitchFamily="65" charset="-120"/>
                        <a:ea typeface="標楷體" pitchFamily="65" charset="-120"/>
                      </a:endParaRPr>
                    </a:p>
                  </a:txBody>
                  <a:tcPr anchor="ctr"/>
                </a:tc>
              </a:tr>
              <a:tr h="381529">
                <a:tc>
                  <a:txBody>
                    <a:bodyPr/>
                    <a:lstStyle/>
                    <a:p>
                      <a:r>
                        <a:rPr lang="zh-TW" altLang="en-US" dirty="0" smtClean="0">
                          <a:latin typeface="標楷體" pitchFamily="65" charset="-120"/>
                          <a:ea typeface="標楷體" pitchFamily="65" charset="-120"/>
                        </a:rPr>
                        <a:t>氣孔大小</a:t>
                      </a:r>
                      <a:endParaRPr lang="zh-TW" altLang="en-US" dirty="0">
                        <a:latin typeface="標楷體" pitchFamily="65" charset="-120"/>
                        <a:ea typeface="標楷體" pitchFamily="65" charset="-120"/>
                      </a:endParaRPr>
                    </a:p>
                  </a:txBody>
                  <a:tcPr anchor="ctr"/>
                </a:tc>
                <a:tc>
                  <a:txBody>
                    <a:bodyPr/>
                    <a:lstStyle/>
                    <a:p>
                      <a:r>
                        <a:rPr lang="zh-TW" altLang="en-US" dirty="0" smtClean="0">
                          <a:latin typeface="標楷體" pitchFamily="65" charset="-120"/>
                          <a:ea typeface="標楷體" pitchFamily="65" charset="-120"/>
                        </a:rPr>
                        <a:t>氣孔有大有小</a:t>
                      </a:r>
                      <a:endParaRPr lang="zh-TW" altLang="en-US" dirty="0">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氣孔大小較相近</a:t>
                      </a:r>
                      <a:endParaRPr lang="zh-TW" altLang="en-US" dirty="0">
                        <a:latin typeface="標楷體" pitchFamily="65" charset="-120"/>
                        <a:ea typeface="標楷體" pitchFamily="65" charset="-120"/>
                      </a:endParaRPr>
                    </a:p>
                  </a:txBody>
                  <a:tcPr anchor="ctr"/>
                </a:tc>
              </a:tr>
              <a:tr h="676682">
                <a:tc>
                  <a:txBody>
                    <a:bodyPr/>
                    <a:lstStyle/>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香氣</a:t>
                      </a:r>
                      <a:endParaRPr lang="zh-TW" altLang="en-US" dirty="0">
                        <a:latin typeface="標楷體" pitchFamily="65" charset="-120"/>
                        <a:ea typeface="標楷體" pitchFamily="65" charset="-120"/>
                      </a:endParaRPr>
                    </a:p>
                  </a:txBody>
                  <a:tcPr anchor="ctr"/>
                </a:tc>
                <a:tc>
                  <a:txBody>
                    <a:bodyPr/>
                    <a:lstStyle/>
                    <a:p>
                      <a:r>
                        <a:rPr lang="zh-TW" altLang="en-US" dirty="0" smtClean="0">
                          <a:latin typeface="標楷體" pitchFamily="65" charset="-120"/>
                          <a:ea typeface="標楷體" pitchFamily="65" charset="-120"/>
                        </a:rPr>
                        <a:t>剛出爐時，貝果有一種酸酸的味道，帶放涼後，聞起來</a:t>
                      </a:r>
                      <a:r>
                        <a:rPr lang="zh-TW" altLang="en-US" dirty="0" smtClean="0">
                          <a:solidFill>
                            <a:srgbClr val="FF0000"/>
                          </a:solidFill>
                          <a:latin typeface="標楷體" pitchFamily="65" charset="-120"/>
                          <a:ea typeface="標楷體" pitchFamily="65" charset="-120"/>
                        </a:rPr>
                        <a:t>有淡淡的香氣</a:t>
                      </a:r>
                      <a:endParaRPr lang="zh-TW" altLang="en-US" dirty="0">
                        <a:solidFill>
                          <a:srgbClr val="FF0000"/>
                        </a:solidFill>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沒有淡淡的香味，有一般的麵包香味</a:t>
                      </a:r>
                      <a:endParaRPr lang="zh-TW" altLang="en-US" dirty="0">
                        <a:latin typeface="標楷體" pitchFamily="65" charset="-120"/>
                        <a:ea typeface="標楷體" pitchFamily="65" charset="-120"/>
                      </a:endParaRPr>
                    </a:p>
                  </a:txBody>
                  <a:tcPr anchor="ctr"/>
                </a:tc>
              </a:tr>
              <a:tr h="670591">
                <a:tc>
                  <a:txBody>
                    <a:bodyPr/>
                    <a:lstStyle/>
                    <a:p>
                      <a:r>
                        <a:rPr lang="zh-TW" altLang="en-US" dirty="0" smtClean="0">
                          <a:latin typeface="標楷體" pitchFamily="65" charset="-120"/>
                          <a:ea typeface="標楷體" pitchFamily="65" charset="-120"/>
                        </a:rPr>
                        <a:t>口感</a:t>
                      </a:r>
                      <a:endParaRPr lang="zh-TW" altLang="en-US" dirty="0">
                        <a:latin typeface="標楷體" pitchFamily="65" charset="-120"/>
                        <a:ea typeface="標楷體" pitchFamily="65" charset="-120"/>
                      </a:endParaRPr>
                    </a:p>
                  </a:txBody>
                  <a:tcPr anchor="ctr"/>
                </a:tc>
                <a:tc>
                  <a:txBody>
                    <a:bodyPr/>
                    <a:lstStyle/>
                    <a:p>
                      <a:r>
                        <a:rPr lang="zh-TW" altLang="en-US" dirty="0" smtClean="0">
                          <a:latin typeface="標楷體" pitchFamily="65" charset="-120"/>
                          <a:ea typeface="標楷體" pitchFamily="65" charset="-120"/>
                        </a:rPr>
                        <a:t>吃起來不黏牙，咀嚼時在嘴巴裡有彈性，</a:t>
                      </a:r>
                      <a:r>
                        <a:rPr lang="zh-TW" altLang="en-US" dirty="0" smtClean="0">
                          <a:solidFill>
                            <a:srgbClr val="FF0000"/>
                          </a:solidFill>
                          <a:latin typeface="標楷體" pitchFamily="65" charset="-120"/>
                          <a:ea typeface="標楷體" pitchFamily="65" charset="-120"/>
                        </a:rPr>
                        <a:t>會一口接著一口</a:t>
                      </a:r>
                      <a:endParaRPr lang="en-US" altLang="zh-TW" dirty="0" smtClean="0">
                        <a:solidFill>
                          <a:srgbClr val="FF0000"/>
                        </a:solidFill>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會有一點點黏牙，咀嚼的時侯，比較沒有彈性</a:t>
                      </a:r>
                      <a:endParaRPr lang="zh-TW" altLang="en-US" dirty="0">
                        <a:latin typeface="標楷體" pitchFamily="65" charset="-120"/>
                        <a:ea typeface="標楷體" pitchFamily="65" charset="-120"/>
                      </a:endParaRPr>
                    </a:p>
                  </a:txBody>
                  <a:tcPr anchor="ctr"/>
                </a:tc>
              </a:tr>
              <a:tr h="445690">
                <a:tc>
                  <a:txBody>
                    <a:bodyPr/>
                    <a:lstStyle/>
                    <a:p>
                      <a:pPr algn="l"/>
                      <a:r>
                        <a:rPr lang="zh-TW" altLang="en-US" dirty="0" smtClean="0">
                          <a:latin typeface="標楷體" pitchFamily="65" charset="-120"/>
                          <a:ea typeface="標楷體" pitchFamily="65" charset="-120"/>
                        </a:rPr>
                        <a:t>彈性</a:t>
                      </a:r>
                      <a:endParaRPr lang="zh-TW" altLang="en-US" dirty="0">
                        <a:latin typeface="標楷體" pitchFamily="65" charset="-120"/>
                        <a:ea typeface="標楷體" pitchFamily="65" charset="-120"/>
                      </a:endParaRPr>
                    </a:p>
                  </a:txBody>
                  <a:tcPr anchor="ctr"/>
                </a:tc>
                <a:tc>
                  <a:txBody>
                    <a:bodyPr/>
                    <a:lstStyle/>
                    <a:p>
                      <a:pPr algn="l"/>
                      <a:r>
                        <a:rPr lang="zh-TW" altLang="en-US" dirty="0" smtClean="0">
                          <a:solidFill>
                            <a:srgbClr val="FF0000"/>
                          </a:solidFill>
                          <a:latin typeface="標楷體" pitchFamily="65" charset="-120"/>
                          <a:ea typeface="標楷體" pitchFamily="65" charset="-120"/>
                        </a:rPr>
                        <a:t>較軟</a:t>
                      </a:r>
                      <a:r>
                        <a:rPr lang="en-US" altLang="zh-TW" dirty="0" smtClean="0">
                          <a:solidFill>
                            <a:srgbClr val="FF0000"/>
                          </a:solidFill>
                          <a:latin typeface="標楷體" pitchFamily="65" charset="-120"/>
                          <a:ea typeface="標楷體" pitchFamily="65" charset="-120"/>
                        </a:rPr>
                        <a:t>Q</a:t>
                      </a:r>
                      <a:endParaRPr lang="zh-TW" altLang="en-US" dirty="0">
                        <a:solidFill>
                          <a:srgbClr val="FF0000"/>
                        </a:solidFill>
                        <a:latin typeface="標楷體" pitchFamily="65" charset="-120"/>
                        <a:ea typeface="標楷體" pitchFamily="65" charset="-120"/>
                      </a:endParaRPr>
                    </a:p>
                  </a:txBody>
                  <a:tcPr anchor="ctr"/>
                </a:tc>
                <a:tc>
                  <a:txBody>
                    <a:bodyPr/>
                    <a:lstStyle/>
                    <a:p>
                      <a:pPr algn="l"/>
                      <a:r>
                        <a:rPr lang="zh-TW" altLang="zh-TW" sz="1800" kern="1200" dirty="0" smtClean="0">
                          <a:solidFill>
                            <a:schemeClr val="dk1"/>
                          </a:solidFill>
                          <a:latin typeface="標楷體" pitchFamily="65" charset="-120"/>
                          <a:ea typeface="標楷體" pitchFamily="65" charset="-120"/>
                          <a:cs typeface="+mn-cs"/>
                        </a:rPr>
                        <a:t>較無彈性</a:t>
                      </a:r>
                      <a:endParaRPr lang="zh-TW" altLang="en-US" dirty="0">
                        <a:latin typeface="標楷體" pitchFamily="65" charset="-120"/>
                        <a:ea typeface="標楷體" pitchFamily="65" charset="-120"/>
                      </a:endParaRPr>
                    </a:p>
                  </a:txBody>
                  <a:tcPr anchor="ctr"/>
                </a:tc>
              </a:tr>
              <a:tr h="463137">
                <a:tc>
                  <a:txBody>
                    <a:bodyPr/>
                    <a:lstStyle/>
                    <a:p>
                      <a:r>
                        <a:rPr lang="zh-TW" altLang="en-US" dirty="0" smtClean="0">
                          <a:latin typeface="標楷體" pitchFamily="65" charset="-120"/>
                          <a:ea typeface="標楷體" pitchFamily="65" charset="-120"/>
                        </a:rPr>
                        <a:t>食用後一小時</a:t>
                      </a:r>
                      <a:endParaRPr lang="zh-TW" altLang="en-US" dirty="0">
                        <a:latin typeface="標楷體" pitchFamily="65" charset="-120"/>
                        <a:ea typeface="標楷體" pitchFamily="65" charset="-120"/>
                      </a:endParaRPr>
                    </a:p>
                  </a:txBody>
                  <a:tcPr anchor="ctr"/>
                </a:tc>
                <a:tc>
                  <a:txBody>
                    <a:bodyPr/>
                    <a:lstStyle/>
                    <a:p>
                      <a:r>
                        <a:rPr lang="zh-TW" altLang="en-US" dirty="0" smtClean="0">
                          <a:latin typeface="標楷體" pitchFamily="65" charset="-120"/>
                          <a:ea typeface="標楷體" pitchFamily="65" charset="-120"/>
                        </a:rPr>
                        <a:t>沒有感覺肚子不舒服或是胃酸的感覺</a:t>
                      </a:r>
                      <a:endParaRPr lang="zh-TW" altLang="en-US" dirty="0">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無特別感覺</a:t>
                      </a:r>
                      <a:endParaRPr lang="zh-TW" altLang="en-US" dirty="0">
                        <a:latin typeface="標楷體" pitchFamily="65" charset="-120"/>
                        <a:ea typeface="標楷體" pitchFamily="65" charset="-120"/>
                      </a:endParaRPr>
                    </a:p>
                  </a:txBody>
                  <a:tcPr anchor="ctr"/>
                </a:tc>
              </a:tr>
              <a:tr h="486889">
                <a:tc>
                  <a:txBody>
                    <a:bodyPr/>
                    <a:lstStyle/>
                    <a:p>
                      <a:r>
                        <a:rPr lang="zh-TW" altLang="en-US" dirty="0" smtClean="0">
                          <a:latin typeface="標楷體" pitchFamily="65" charset="-120"/>
                          <a:ea typeface="標楷體" pitchFamily="65" charset="-120"/>
                        </a:rPr>
                        <a:t>喜歡程度</a:t>
                      </a:r>
                      <a:endParaRPr lang="zh-TW" altLang="en-US" dirty="0">
                        <a:latin typeface="標楷體" pitchFamily="65" charset="-120"/>
                        <a:ea typeface="標楷體" pitchFamily="65" charset="-120"/>
                      </a:endParaRPr>
                    </a:p>
                  </a:txBody>
                  <a:tcPr anchor="ctr"/>
                </a:tc>
                <a:tc>
                  <a:txBody>
                    <a:bodyPr/>
                    <a:lstStyle/>
                    <a:p>
                      <a:r>
                        <a:rPr lang="en-US" altLang="zh-TW" dirty="0" smtClean="0">
                          <a:solidFill>
                            <a:srgbClr val="FF0000"/>
                          </a:solidFill>
                          <a:latin typeface="標楷體" pitchFamily="65" charset="-120"/>
                          <a:ea typeface="標楷體" pitchFamily="65" charset="-120"/>
                        </a:rPr>
                        <a:t>100</a:t>
                      </a:r>
                      <a:r>
                        <a:rPr lang="zh-TW" altLang="en-US"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a:txBody>
                  <a:tcPr anchor="ctr"/>
                </a:tc>
                <a:tc>
                  <a:txBody>
                    <a:bodyPr/>
                    <a:lstStyle/>
                    <a:p>
                      <a:r>
                        <a:rPr lang="en-US" altLang="zh-TW" dirty="0" smtClean="0">
                          <a:latin typeface="標楷體" pitchFamily="65" charset="-120"/>
                          <a:ea typeface="標楷體" pitchFamily="65" charset="-120"/>
                        </a:rPr>
                        <a:t>0</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nchor="ctr"/>
                </a:tc>
              </a:tr>
              <a:tr h="997527">
                <a:tc>
                  <a:txBody>
                    <a:bodyPr/>
                    <a:lstStyle/>
                    <a:p>
                      <a:r>
                        <a:rPr lang="zh-TW" altLang="en-US" dirty="0" smtClean="0">
                          <a:solidFill>
                            <a:srgbClr val="FF0000"/>
                          </a:solidFill>
                          <a:latin typeface="標楷體" pitchFamily="65" charset="-120"/>
                          <a:ea typeface="標楷體" pitchFamily="65" charset="-120"/>
                        </a:rPr>
                        <a:t>一天後</a:t>
                      </a:r>
                      <a:r>
                        <a:rPr lang="zh-TW" altLang="en-US" dirty="0" smtClean="0">
                          <a:latin typeface="標楷體" pitchFamily="65" charset="-120"/>
                          <a:ea typeface="標楷體" pitchFamily="65" charset="-120"/>
                        </a:rPr>
                        <a:t>整體狀況</a:t>
                      </a:r>
                      <a:endParaRPr lang="zh-TW" altLang="en-US" dirty="0">
                        <a:latin typeface="標楷體" pitchFamily="65" charset="-120"/>
                        <a:ea typeface="標楷體" pitchFamily="65" charset="-120"/>
                      </a:endParaRPr>
                    </a:p>
                  </a:txBody>
                  <a:tcPr anchor="ctr"/>
                </a:tc>
                <a:tc>
                  <a:txBody>
                    <a:bodyPr/>
                    <a:lstStyle/>
                    <a:p>
                      <a:r>
                        <a:rPr lang="zh-TW" altLang="zh-TW" sz="1800" kern="1200" dirty="0" smtClean="0">
                          <a:solidFill>
                            <a:schemeClr val="dk1"/>
                          </a:solidFill>
                          <a:latin typeface="標楷體" pitchFamily="65" charset="-120"/>
                          <a:ea typeface="標楷體" pitchFamily="65" charset="-120"/>
                          <a:cs typeface="+mn-cs"/>
                        </a:rPr>
                        <a:t>外觀無特殊，味道要近聞才能聞到香氣，</a:t>
                      </a:r>
                      <a:r>
                        <a:rPr lang="zh-TW" altLang="zh-TW" sz="1800" kern="1200" dirty="0" smtClean="0">
                          <a:solidFill>
                            <a:srgbClr val="FF0000"/>
                          </a:solidFill>
                          <a:latin typeface="標楷體" pitchFamily="65" charset="-120"/>
                          <a:ea typeface="標楷體" pitchFamily="65" charset="-120"/>
                          <a:cs typeface="+mn-cs"/>
                        </a:rPr>
                        <a:t>口感不變</a:t>
                      </a:r>
                      <a:r>
                        <a:rPr lang="zh-TW" altLang="zh-TW" sz="1800" kern="1200" dirty="0" smtClean="0">
                          <a:solidFill>
                            <a:schemeClr val="dk1"/>
                          </a:solidFill>
                          <a:latin typeface="標楷體" pitchFamily="65" charset="-120"/>
                          <a:ea typeface="標楷體" pitchFamily="65" charset="-120"/>
                          <a:cs typeface="+mn-cs"/>
                        </a:rPr>
                        <a:t>有彈性，食用一小時後，無任何狀況</a:t>
                      </a:r>
                      <a:endParaRPr lang="zh-TW" altLang="en-US" dirty="0">
                        <a:latin typeface="標楷體" pitchFamily="65" charset="-120"/>
                        <a:ea typeface="標楷體" pitchFamily="65" charset="-120"/>
                      </a:endParaRPr>
                    </a:p>
                  </a:txBody>
                  <a:tcPr anchor="ctr"/>
                </a:tc>
                <a:tc>
                  <a:txBody>
                    <a:bodyPr/>
                    <a:lstStyle/>
                    <a:p>
                      <a:r>
                        <a:rPr lang="zh-TW" altLang="zh-TW" sz="1800" kern="1200" dirty="0" smtClean="0">
                          <a:solidFill>
                            <a:srgbClr val="FF0000"/>
                          </a:solidFill>
                          <a:latin typeface="標楷體" pitchFamily="65" charset="-120"/>
                          <a:ea typeface="標楷體" pitchFamily="65" charset="-120"/>
                          <a:cs typeface="+mn-cs"/>
                        </a:rPr>
                        <a:t>外觀較乾硬</a:t>
                      </a:r>
                      <a:r>
                        <a:rPr lang="zh-TW" altLang="zh-TW" sz="1800" kern="1200" dirty="0" smtClean="0">
                          <a:solidFill>
                            <a:schemeClr val="dk1"/>
                          </a:solidFill>
                          <a:latin typeface="標楷體" pitchFamily="65" charset="-120"/>
                          <a:ea typeface="標楷體" pitchFamily="65" charset="-120"/>
                          <a:cs typeface="+mn-cs"/>
                        </a:rPr>
                        <a:t>，近聞也聞不出麵包香，</a:t>
                      </a:r>
                      <a:r>
                        <a:rPr lang="en-US" altLang="zh-TW" sz="1800" kern="1200" dirty="0" smtClean="0">
                          <a:solidFill>
                            <a:schemeClr val="dk1"/>
                          </a:solidFill>
                          <a:latin typeface="標楷體" pitchFamily="65" charset="-120"/>
                          <a:ea typeface="標楷體" pitchFamily="65" charset="-120"/>
                          <a:cs typeface="+mn-cs"/>
                        </a:rPr>
                        <a:t/>
                      </a:r>
                      <a:br>
                        <a:rPr lang="en-US" altLang="zh-TW" sz="1800" kern="1200" dirty="0" smtClean="0">
                          <a:solidFill>
                            <a:schemeClr val="dk1"/>
                          </a:solidFill>
                          <a:latin typeface="標楷體" pitchFamily="65" charset="-120"/>
                          <a:ea typeface="標楷體" pitchFamily="65" charset="-120"/>
                          <a:cs typeface="+mn-cs"/>
                        </a:rPr>
                      </a:br>
                      <a:r>
                        <a:rPr lang="zh-TW" altLang="zh-TW" sz="1800" kern="1200" dirty="0" smtClean="0">
                          <a:solidFill>
                            <a:schemeClr val="dk1"/>
                          </a:solidFill>
                          <a:latin typeface="標楷體" pitchFamily="65" charset="-120"/>
                          <a:ea typeface="標楷體" pitchFamily="65" charset="-120"/>
                          <a:cs typeface="+mn-cs"/>
                        </a:rPr>
                        <a:t>口感</a:t>
                      </a:r>
                      <a:r>
                        <a:rPr lang="zh-TW" altLang="zh-TW" sz="1800" kern="1200" dirty="0" smtClean="0">
                          <a:solidFill>
                            <a:srgbClr val="FF0000"/>
                          </a:solidFill>
                          <a:latin typeface="標楷體" pitchFamily="65" charset="-120"/>
                          <a:ea typeface="標楷體" pitchFamily="65" charset="-120"/>
                          <a:cs typeface="+mn-cs"/>
                        </a:rPr>
                        <a:t>偏硬且韌</a:t>
                      </a:r>
                      <a:r>
                        <a:rPr lang="zh-TW" altLang="zh-TW" sz="1800" kern="1200" dirty="0" smtClean="0">
                          <a:solidFill>
                            <a:schemeClr val="dk1"/>
                          </a:solidFill>
                          <a:latin typeface="標楷體" pitchFamily="65" charset="-120"/>
                          <a:ea typeface="標楷體" pitchFamily="65" charset="-120"/>
                          <a:cs typeface="+mn-cs"/>
                        </a:rPr>
                        <a:t>，不易咬斷，</a:t>
                      </a:r>
                      <a:r>
                        <a:rPr lang="zh-TW" altLang="zh-TW" sz="1800" kern="1200" dirty="0" smtClean="0">
                          <a:solidFill>
                            <a:srgbClr val="FF0000"/>
                          </a:solidFill>
                          <a:latin typeface="標楷體" pitchFamily="65" charset="-120"/>
                          <a:ea typeface="標楷體" pitchFamily="65" charset="-120"/>
                          <a:cs typeface="+mn-cs"/>
                        </a:rPr>
                        <a:t>食用一小時後，有不舒服的感覺</a:t>
                      </a:r>
                      <a:r>
                        <a:rPr lang="zh-TW" altLang="en-US" sz="1800" kern="1200" dirty="0" smtClean="0">
                          <a:solidFill>
                            <a:srgbClr val="FF0000"/>
                          </a:solidFill>
                          <a:latin typeface="標楷體" pitchFamily="65" charset="-120"/>
                          <a:ea typeface="標楷體" pitchFamily="65" charset="-120"/>
                          <a:cs typeface="+mn-cs"/>
                        </a:rPr>
                        <a:t>。</a:t>
                      </a:r>
                      <a:endParaRPr lang="zh-TW" altLang="en-US" dirty="0">
                        <a:solidFill>
                          <a:srgbClr val="FF0000"/>
                        </a:solidFill>
                        <a:latin typeface="標楷體" pitchFamily="65" charset="-120"/>
                        <a:ea typeface="標楷體" pitchFamily="65" charset="-120"/>
                      </a:endParaRPr>
                    </a:p>
                  </a:txBody>
                  <a:tcPr anchor="ctr"/>
                </a:tc>
              </a:tr>
            </a:tbl>
          </a:graphicData>
        </a:graphic>
      </p:graphicFrame>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線接點 17"/>
          <p:cNvCxnSpPr/>
          <p:nvPr/>
        </p:nvCxnSpPr>
        <p:spPr>
          <a:xfrm>
            <a:off x="1163782" y="1390060"/>
            <a:ext cx="2173709" cy="59881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7"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sp>
        <p:nvSpPr>
          <p:cNvPr id="3" name="投影片編號版面配置區 2"/>
          <p:cNvSpPr>
            <a:spLocks noGrp="1"/>
          </p:cNvSpPr>
          <p:nvPr>
            <p:ph type="sldNum" sz="quarter" idx="12"/>
          </p:nvPr>
        </p:nvSpPr>
        <p:spPr>
          <a:xfrm>
            <a:off x="11614068" y="110493"/>
            <a:ext cx="464518" cy="365125"/>
          </a:xfrm>
        </p:spPr>
        <p:txBody>
          <a:bodyPr/>
          <a:lstStyle/>
          <a:p>
            <a:fld id="{10B49C96-558A-49EC-AD52-79C3D5970B39}" type="slidenum">
              <a:rPr lang="zh-CN" altLang="en-US" smtClean="0"/>
              <a:t>21</a:t>
            </a:fld>
            <a:endParaRPr lang="zh-CN" altLang="en-US" dirty="0"/>
          </a:p>
        </p:txBody>
      </p:sp>
    </p:spTree>
    <p:extLst>
      <p:ext uri="{BB962C8B-B14F-4D97-AF65-F5344CB8AC3E}">
        <p14:creationId xmlns:p14="http://schemas.microsoft.com/office/powerpoint/2010/main" val="1598223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A_图片 2"/>
          <p:cNvPicPr>
            <a:picLocks noChangeAspect="1"/>
          </p:cNvPicPr>
          <p:nvPr>
            <p:custDataLst>
              <p:tags r:id="rId1"/>
            </p:custDataLst>
          </p:nvPr>
        </p:nvPicPr>
        <p:blipFill>
          <a:blip r:embed="rId3"/>
          <a:stretch>
            <a:fillRect/>
          </a:stretch>
        </p:blipFill>
        <p:spPr>
          <a:xfrm>
            <a:off x="1846053" y="-132730"/>
            <a:ext cx="8643488" cy="6953583"/>
          </a:xfrm>
          <a:prstGeom prst="rect">
            <a:avLst/>
          </a:prstGeom>
          <a:noFill/>
          <a:ln w="9525">
            <a:noFill/>
          </a:ln>
        </p:spPr>
      </p:pic>
      <p:sp>
        <p:nvSpPr>
          <p:cNvPr id="5" name="文本框 4"/>
          <p:cNvSpPr txBox="1">
            <a:spLocks noChangeArrowheads="1"/>
          </p:cNvSpPr>
          <p:nvPr/>
        </p:nvSpPr>
        <p:spPr bwMode="auto">
          <a:xfrm>
            <a:off x="3473240" y="2241875"/>
            <a:ext cx="510040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6600" b="1" dirty="0">
                <a:solidFill>
                  <a:srgbClr val="0070C0"/>
                </a:solidFill>
                <a:latin typeface="標楷體" panose="03000509000000000000" pitchFamily="65" charset="-120"/>
                <a:ea typeface="標楷體" panose="03000509000000000000" pitchFamily="65" charset="-120"/>
                <a:cs typeface="+mn-ea"/>
                <a:sym typeface="+mn-lt"/>
              </a:rPr>
              <a:t>結</a:t>
            </a:r>
            <a:r>
              <a:rPr lang="zh-TW" altLang="en-US" sz="6600" b="1" dirty="0" smtClean="0">
                <a:solidFill>
                  <a:srgbClr val="0070C0"/>
                </a:solidFill>
                <a:latin typeface="標楷體" panose="03000509000000000000" pitchFamily="65" charset="-120"/>
                <a:ea typeface="標楷體" panose="03000509000000000000" pitchFamily="65" charset="-120"/>
                <a:cs typeface="+mn-ea"/>
                <a:sym typeface="+mn-lt"/>
              </a:rPr>
              <a:t>  論</a:t>
            </a:r>
            <a:endParaRPr lang="zh-CN" altLang="en-US" sz="6600" b="1" dirty="0">
              <a:solidFill>
                <a:srgbClr val="0070C0"/>
              </a:solidFill>
              <a:latin typeface="標楷體" panose="03000509000000000000" pitchFamily="65" charset="-120"/>
              <a:ea typeface="標楷體" panose="03000509000000000000" pitchFamily="65" charset="-120"/>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
        <p:nvSpPr>
          <p:cNvPr id="3" name="投影片編號版面配置區 2"/>
          <p:cNvSpPr>
            <a:spLocks noGrp="1"/>
          </p:cNvSpPr>
          <p:nvPr>
            <p:ph type="sldNum" sz="quarter" idx="12"/>
          </p:nvPr>
        </p:nvSpPr>
        <p:spPr>
          <a:xfrm>
            <a:off x="11621770" y="95693"/>
            <a:ext cx="456816" cy="365125"/>
          </a:xfrm>
        </p:spPr>
        <p:txBody>
          <a:bodyPr/>
          <a:lstStyle/>
          <a:p>
            <a:fld id="{10B49C96-558A-49EC-AD52-79C3D5970B39}" type="slidenum">
              <a:rPr lang="zh-CN" altLang="en-US" smtClean="0"/>
              <a:t>22</a:t>
            </a:fld>
            <a:endParaRPr lang="zh-CN" altLang="en-US" dirty="0"/>
          </a:p>
        </p:txBody>
      </p:sp>
    </p:spTree>
    <p:extLst>
      <p:ext uri="{BB962C8B-B14F-4D97-AF65-F5344CB8AC3E}">
        <p14:creationId xmlns:p14="http://schemas.microsoft.com/office/powerpoint/2010/main" val="214164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145379"/>
            <a:ext cx="5002213" cy="1549970"/>
          </a:xfrm>
          <a:prstGeom prst="rect">
            <a:avLst/>
          </a:prstGeom>
        </p:spPr>
      </p:pic>
      <p:grpSp>
        <p:nvGrpSpPr>
          <p:cNvPr id="4" name="群組 3"/>
          <p:cNvGrpSpPr/>
          <p:nvPr/>
        </p:nvGrpSpPr>
        <p:grpSpPr>
          <a:xfrm>
            <a:off x="779085" y="1562621"/>
            <a:ext cx="3443844" cy="2195870"/>
            <a:chOff x="779085" y="1562621"/>
            <a:chExt cx="3443844" cy="219587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046" y="1562621"/>
              <a:ext cx="1772914" cy="139300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0031" y="2163211"/>
              <a:ext cx="341348" cy="792414"/>
            </a:xfrm>
            <a:prstGeom prst="rect">
              <a:avLst/>
            </a:prstGeom>
          </p:spPr>
        </p:pic>
        <p:sp>
          <p:nvSpPr>
            <p:cNvPr id="34" name="TextBox 45"/>
            <p:cNvSpPr txBox="1"/>
            <p:nvPr/>
          </p:nvSpPr>
          <p:spPr>
            <a:xfrm>
              <a:off x="779085" y="3276138"/>
              <a:ext cx="3443844" cy="482353"/>
            </a:xfrm>
            <a:prstGeom prst="rect">
              <a:avLst/>
            </a:prstGeom>
          </p:spPr>
          <p:txBody>
            <a:bodyPr vert="horz" wrap="none" lIns="0" tIns="0" rIns="0" bIns="0" anchor="b" anchorCtr="1">
              <a:noAutofit/>
            </a:bodyPr>
            <a:lstStyle/>
            <a:p>
              <a:pPr algn="ctr"/>
              <a:r>
                <a:rPr lang="zh-TW" altLang="en-US" sz="3200" b="1" kern="900" dirty="0" smtClean="0">
                  <a:solidFill>
                    <a:srgbClr val="DC5D3D"/>
                  </a:solidFill>
                  <a:latin typeface="標楷體" pitchFamily="65" charset="-120"/>
                  <a:ea typeface="標楷體" pitchFamily="65" charset="-120"/>
                  <a:cs typeface="+mn-ea"/>
                  <a:sym typeface="+mn-lt"/>
                </a:rPr>
                <a:t>探討老麵的益處</a:t>
              </a:r>
              <a:endParaRPr lang="zh-CN" altLang="en-US" sz="3200" b="1" kern="900" dirty="0">
                <a:solidFill>
                  <a:srgbClr val="DC5D3D"/>
                </a:solidFill>
                <a:latin typeface="標楷體" pitchFamily="65" charset="-120"/>
                <a:ea typeface="標楷體" pitchFamily="65" charset="-120"/>
                <a:cs typeface="+mn-ea"/>
                <a:sym typeface="+mn-lt"/>
              </a:endParaRPr>
            </a:p>
          </p:txBody>
        </p:sp>
        <p:pic>
          <p:nvPicPr>
            <p:cNvPr id="4098" name="Picture 2" descr="「讚」的圖片搜尋結果"/>
            <p:cNvPicPr>
              <a:picLocks noChangeAspect="1" noChangeArrowheads="1"/>
            </p:cNvPicPr>
            <p:nvPr/>
          </p:nvPicPr>
          <p:blipFill>
            <a:blip r:embed="rId5" cstate="print">
              <a:lum contrast="40000"/>
            </a:blip>
            <a:srcRect/>
            <a:stretch>
              <a:fillRect/>
            </a:stretch>
          </p:blipFill>
          <p:spPr bwMode="auto">
            <a:xfrm>
              <a:off x="1954361" y="1929492"/>
              <a:ext cx="713735" cy="837863"/>
            </a:xfrm>
            <a:prstGeom prst="rect">
              <a:avLst/>
            </a:prstGeom>
            <a:noFill/>
          </p:spPr>
        </p:pic>
      </p:grpSp>
      <p:grpSp>
        <p:nvGrpSpPr>
          <p:cNvPr id="11" name="群組 10"/>
          <p:cNvGrpSpPr/>
          <p:nvPr/>
        </p:nvGrpSpPr>
        <p:grpSpPr>
          <a:xfrm>
            <a:off x="8007303" y="1170368"/>
            <a:ext cx="3503077" cy="2523526"/>
            <a:chOff x="8007303" y="1170368"/>
            <a:chExt cx="3503077" cy="2523526"/>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439" y="1170368"/>
              <a:ext cx="1772914" cy="139300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8449" y="1697812"/>
              <a:ext cx="560786" cy="865560"/>
            </a:xfrm>
            <a:prstGeom prst="rect">
              <a:avLst/>
            </a:prstGeom>
          </p:spPr>
        </p:pic>
        <p:sp>
          <p:nvSpPr>
            <p:cNvPr id="15" name="TextBox 45"/>
            <p:cNvSpPr txBox="1"/>
            <p:nvPr/>
          </p:nvSpPr>
          <p:spPr>
            <a:xfrm>
              <a:off x="8007303" y="2689547"/>
              <a:ext cx="3503077" cy="1004347"/>
            </a:xfrm>
            <a:prstGeom prst="rect">
              <a:avLst/>
            </a:prstGeom>
          </p:spPr>
          <p:txBody>
            <a:bodyPr vert="horz" wrap="none" lIns="0" tIns="0" rIns="0" bIns="0" anchor="b" anchorCtr="1">
              <a:noAutofit/>
            </a:bodyPr>
            <a:lstStyle/>
            <a:p>
              <a:pPr algn="ctr"/>
              <a:r>
                <a:rPr lang="zh-TW" altLang="en-US" sz="3200" b="1" kern="900" dirty="0" smtClean="0">
                  <a:solidFill>
                    <a:srgbClr val="DC5D3D"/>
                  </a:solidFill>
                  <a:latin typeface="標楷體" pitchFamily="65" charset="-120"/>
                  <a:ea typeface="標楷體" pitchFamily="65" charset="-120"/>
                  <a:cs typeface="+mn-ea"/>
                  <a:sym typeface="+mn-lt"/>
                </a:rPr>
                <a:t>探討推廣</a:t>
              </a:r>
              <a:endParaRPr lang="en-US" altLang="zh-TW" sz="3200" b="1" kern="900" dirty="0" smtClean="0">
                <a:solidFill>
                  <a:srgbClr val="DC5D3D"/>
                </a:solidFill>
                <a:latin typeface="標楷體" pitchFamily="65" charset="-120"/>
                <a:ea typeface="標楷體" pitchFamily="65" charset="-120"/>
                <a:cs typeface="+mn-ea"/>
                <a:sym typeface="+mn-lt"/>
              </a:endParaRPr>
            </a:p>
            <a:p>
              <a:pPr algn="ctr"/>
              <a:r>
                <a:rPr lang="zh-TW" altLang="en-US" sz="3200" b="1" kern="900" dirty="0" smtClean="0">
                  <a:solidFill>
                    <a:srgbClr val="DC5D3D"/>
                  </a:solidFill>
                  <a:latin typeface="標楷體" pitchFamily="65" charset="-120"/>
                  <a:ea typeface="標楷體" pitchFamily="65" charset="-120"/>
                  <a:cs typeface="+mn-ea"/>
                  <a:sym typeface="+mn-lt"/>
                </a:rPr>
                <a:t>老</a:t>
              </a:r>
              <a:r>
                <a:rPr lang="zh-TW" altLang="en-US" sz="3200" b="1" kern="900" dirty="0">
                  <a:solidFill>
                    <a:srgbClr val="DC5D3D"/>
                  </a:solidFill>
                  <a:latin typeface="標楷體" pitchFamily="65" charset="-120"/>
                  <a:ea typeface="標楷體" pitchFamily="65" charset="-120"/>
                  <a:cs typeface="+mn-ea"/>
                  <a:sym typeface="+mn-lt"/>
                </a:rPr>
                <a:t>麵麵包的可行性</a:t>
              </a:r>
              <a:endParaRPr lang="zh-CN" altLang="en-US" sz="3200" b="1" kern="900" dirty="0">
                <a:solidFill>
                  <a:srgbClr val="DC5D3D"/>
                </a:solidFill>
                <a:latin typeface="標楷體" pitchFamily="65" charset="-120"/>
                <a:ea typeface="標楷體" pitchFamily="65" charset="-120"/>
                <a:cs typeface="+mn-ea"/>
                <a:sym typeface="+mn-lt"/>
              </a:endParaRPr>
            </a:p>
          </p:txBody>
        </p:sp>
        <p:pic>
          <p:nvPicPr>
            <p:cNvPr id="4100" name="Picture 4" descr="相關圖片"/>
            <p:cNvPicPr>
              <a:picLocks noChangeAspect="1" noChangeArrowheads="1"/>
            </p:cNvPicPr>
            <p:nvPr/>
          </p:nvPicPr>
          <p:blipFill>
            <a:blip r:embed="rId7" cstate="print"/>
            <a:srcRect/>
            <a:stretch>
              <a:fillRect/>
            </a:stretch>
          </p:blipFill>
          <p:spPr bwMode="auto">
            <a:xfrm>
              <a:off x="8799119" y="1526547"/>
              <a:ext cx="647852" cy="849480"/>
            </a:xfrm>
            <a:prstGeom prst="rect">
              <a:avLst/>
            </a:prstGeom>
            <a:noFill/>
          </p:spPr>
        </p:pic>
      </p:grpSp>
      <p:sp>
        <p:nvSpPr>
          <p:cNvPr id="4102" name="AutoShape 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4" name="AutoShape 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6" name="AutoShape 1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8" name="AutoShape 1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0" name="AutoShape 1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2" name="AutoShape 1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4" name="AutoShape 1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6" name="AutoShape 2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8" name="AutoShape 2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0" name="AutoShape 2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pSp>
        <p:nvGrpSpPr>
          <p:cNvPr id="10" name="群組 9"/>
          <p:cNvGrpSpPr/>
          <p:nvPr/>
        </p:nvGrpSpPr>
        <p:grpSpPr>
          <a:xfrm>
            <a:off x="4195676" y="2997392"/>
            <a:ext cx="4310743" cy="2402407"/>
            <a:chOff x="4195676" y="2997392"/>
            <a:chExt cx="4310743" cy="2402407"/>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745" y="2997392"/>
              <a:ext cx="1772914" cy="1393004"/>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1608" y="3597982"/>
              <a:ext cx="469353" cy="792414"/>
            </a:xfrm>
            <a:prstGeom prst="rect">
              <a:avLst/>
            </a:prstGeom>
          </p:spPr>
        </p:pic>
        <p:sp>
          <p:nvSpPr>
            <p:cNvPr id="37" name="TextBox 45"/>
            <p:cNvSpPr txBox="1"/>
            <p:nvPr/>
          </p:nvSpPr>
          <p:spPr>
            <a:xfrm>
              <a:off x="4195676" y="4402272"/>
              <a:ext cx="4310743" cy="997527"/>
            </a:xfrm>
            <a:prstGeom prst="rect">
              <a:avLst/>
            </a:prstGeom>
          </p:spPr>
          <p:txBody>
            <a:bodyPr vert="horz" wrap="none" lIns="0" tIns="0" rIns="0" bIns="0" anchor="b" anchorCtr="1">
              <a:noAutofit/>
            </a:bodyPr>
            <a:lstStyle/>
            <a:p>
              <a:pPr algn="ctr"/>
              <a:r>
                <a:rPr lang="zh-TW" altLang="en-US" sz="3200" b="1" kern="900" dirty="0" smtClean="0">
                  <a:solidFill>
                    <a:srgbClr val="DC5D3D"/>
                  </a:solidFill>
                  <a:latin typeface="標楷體" pitchFamily="65" charset="-120"/>
                  <a:ea typeface="標楷體" pitchFamily="65" charset="-120"/>
                  <a:cs typeface="+mn-ea"/>
                  <a:sym typeface="+mn-lt"/>
                </a:rPr>
                <a:t>分析與比較</a:t>
              </a:r>
              <a:endParaRPr lang="en-US" altLang="zh-TW" sz="3200" b="1" kern="900" dirty="0" smtClean="0">
                <a:solidFill>
                  <a:srgbClr val="DC5D3D"/>
                </a:solidFill>
                <a:latin typeface="標楷體" pitchFamily="65" charset="-120"/>
                <a:ea typeface="標楷體" pitchFamily="65" charset="-120"/>
                <a:cs typeface="+mn-ea"/>
                <a:sym typeface="+mn-lt"/>
              </a:endParaRPr>
            </a:p>
            <a:p>
              <a:pPr algn="ctr"/>
              <a:r>
                <a:rPr lang="zh-TW" altLang="en-US" sz="3200" b="1" kern="900" dirty="0" smtClean="0">
                  <a:solidFill>
                    <a:srgbClr val="DC5D3D"/>
                  </a:solidFill>
                  <a:latin typeface="標楷體" pitchFamily="65" charset="-120"/>
                  <a:ea typeface="標楷體" pitchFamily="65" charset="-120"/>
                  <a:cs typeface="+mn-ea"/>
                  <a:sym typeface="+mn-lt"/>
                </a:rPr>
                <a:t>老麵貝果與一般貝果的差別</a:t>
              </a:r>
              <a:endParaRPr lang="zh-CN" altLang="en-US" sz="3200" b="1" kern="900" dirty="0">
                <a:solidFill>
                  <a:srgbClr val="DC5D3D"/>
                </a:solidFill>
                <a:latin typeface="標楷體" pitchFamily="65" charset="-120"/>
                <a:ea typeface="標楷體" pitchFamily="65" charset="-120"/>
                <a:cs typeface="+mn-ea"/>
                <a:sym typeface="+mn-lt"/>
              </a:endParaRPr>
            </a:p>
          </p:txBody>
        </p:sp>
        <p:pic>
          <p:nvPicPr>
            <p:cNvPr id="4132" name="Picture 36" descr="相關圖片"/>
            <p:cNvPicPr>
              <a:picLocks noChangeAspect="1" noChangeArrowheads="1"/>
            </p:cNvPicPr>
            <p:nvPr/>
          </p:nvPicPr>
          <p:blipFill>
            <a:blip r:embed="rId9" cstate="print"/>
            <a:srcRect/>
            <a:stretch>
              <a:fillRect/>
            </a:stretch>
          </p:blipFill>
          <p:spPr bwMode="auto">
            <a:xfrm>
              <a:off x="5757508" y="3310161"/>
              <a:ext cx="677649" cy="900057"/>
            </a:xfrm>
            <a:prstGeom prst="rect">
              <a:avLst/>
            </a:prstGeom>
            <a:noFill/>
          </p:spPr>
        </p:pic>
      </p:grpSp>
      <p:sp>
        <p:nvSpPr>
          <p:cNvPr id="4122" name="AutoShape 2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6" name="AutoShape 30"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8" name="AutoShape 32"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30" name="AutoShape 34"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9"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5" name="投影片編號版面配置區 4"/>
          <p:cNvSpPr>
            <a:spLocks noGrp="1"/>
          </p:cNvSpPr>
          <p:nvPr>
            <p:ph type="sldNum" sz="quarter" idx="12"/>
          </p:nvPr>
        </p:nvSpPr>
        <p:spPr>
          <a:xfrm>
            <a:off x="11632019" y="149705"/>
            <a:ext cx="446567" cy="365125"/>
          </a:xfrm>
        </p:spPr>
        <p:txBody>
          <a:bodyPr/>
          <a:lstStyle/>
          <a:p>
            <a:fld id="{10B49C96-558A-49EC-AD52-79C3D5970B39}" type="slidenum">
              <a:rPr lang="zh-CN" altLang="en-US" smtClean="0"/>
              <a:t>23</a:t>
            </a:fld>
            <a:endParaRPr lang="zh-CN" altLang="en-US" dirty="0"/>
          </a:p>
        </p:txBody>
      </p:sp>
    </p:spTree>
    <p:extLst>
      <p:ext uri="{BB962C8B-B14F-4D97-AF65-F5344CB8AC3E}">
        <p14:creationId xmlns:p14="http://schemas.microsoft.com/office/powerpoint/2010/main" val="970650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strVal val="#ppt_x"/>
                                          </p:val>
                                        </p:tav>
                                        <p:tav tm="100000">
                                          <p:val>
                                            <p:strVal val="#ppt_x"/>
                                          </p:val>
                                        </p:tav>
                                      </p:tavLst>
                                    </p:anim>
                                    <p:anim calcmode="lin" valueType="num">
                                      <p:cBhvr>
                                        <p:cTn id="15" dur="2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202" y="132391"/>
            <a:ext cx="5002213" cy="154997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39" y="2520223"/>
            <a:ext cx="2290909" cy="1800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308" y="3161273"/>
            <a:ext cx="453307" cy="1052318"/>
          </a:xfrm>
          <a:prstGeom prst="rect">
            <a:avLst/>
          </a:prstGeom>
        </p:spPr>
      </p:pic>
      <p:pic>
        <p:nvPicPr>
          <p:cNvPr id="4098" name="Picture 2" descr="「讚」的圖片搜尋結果"/>
          <p:cNvPicPr>
            <a:picLocks noChangeAspect="1" noChangeArrowheads="1"/>
          </p:cNvPicPr>
          <p:nvPr/>
        </p:nvPicPr>
        <p:blipFill>
          <a:blip r:embed="rId5" cstate="print">
            <a:lum contrast="40000"/>
          </a:blip>
          <a:srcRect/>
          <a:stretch>
            <a:fillRect/>
          </a:stretch>
        </p:blipFill>
        <p:spPr bwMode="auto">
          <a:xfrm>
            <a:off x="1422848" y="2934113"/>
            <a:ext cx="947832" cy="1112673"/>
          </a:xfrm>
          <a:prstGeom prst="rect">
            <a:avLst/>
          </a:prstGeom>
          <a:noFill/>
        </p:spPr>
      </p:pic>
      <p:sp>
        <p:nvSpPr>
          <p:cNvPr id="4102" name="AutoShape 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4" name="AutoShape 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6" name="AutoShape 1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8" name="AutoShape 1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0" name="AutoShape 1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2" name="AutoShape 1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4" name="AutoShape 1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6" name="AutoShape 2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8" name="AutoShape 2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0" name="AutoShape 2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2" name="AutoShape 2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6" name="AutoShape 30"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8" name="AutoShape 32"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30" name="AutoShape 34"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9" name="文本框 4"/>
          <p:cNvSpPr txBox="1">
            <a:spLocks noChangeArrowheads="1"/>
          </p:cNvSpPr>
          <p:nvPr/>
        </p:nvSpPr>
        <p:spPr bwMode="auto">
          <a:xfrm>
            <a:off x="0" y="84065"/>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40" name="TextBox 45"/>
          <p:cNvSpPr txBox="1"/>
          <p:nvPr/>
        </p:nvSpPr>
        <p:spPr>
          <a:xfrm>
            <a:off x="5292861" y="322136"/>
            <a:ext cx="4415601" cy="617867"/>
          </a:xfrm>
          <a:prstGeom prst="rect">
            <a:avLst/>
          </a:prstGeom>
        </p:spPr>
        <p:txBody>
          <a:bodyPr vert="horz" wrap="none" lIns="0" tIns="0" rIns="0" bIns="0" anchor="b" anchorCtr="1">
            <a:noAutofit/>
          </a:bodyPr>
          <a:lstStyle/>
          <a:p>
            <a:r>
              <a:rPr lang="zh-TW" altLang="en-US" sz="4400" b="1" kern="900" dirty="0" smtClean="0">
                <a:solidFill>
                  <a:srgbClr val="DC5D3D"/>
                </a:solidFill>
                <a:latin typeface="標楷體" pitchFamily="65" charset="-120"/>
                <a:ea typeface="標楷體" pitchFamily="65" charset="-120"/>
                <a:cs typeface="+mn-ea"/>
                <a:sym typeface="Wingdings"/>
              </a:rPr>
              <a:t></a:t>
            </a:r>
            <a:r>
              <a:rPr lang="zh-TW" altLang="en-US" sz="3600" b="1" kern="900" dirty="0" smtClean="0">
                <a:solidFill>
                  <a:srgbClr val="DC5D3D"/>
                </a:solidFill>
                <a:latin typeface="標楷體" pitchFamily="65" charset="-120"/>
                <a:ea typeface="標楷體" pitchFamily="65" charset="-120"/>
                <a:cs typeface="+mn-ea"/>
                <a:sym typeface="+mn-lt"/>
              </a:rPr>
              <a:t>探討老麵的益處</a:t>
            </a:r>
            <a:endParaRPr lang="zh-CN" altLang="en-US" sz="3600" b="1" kern="900" dirty="0">
              <a:solidFill>
                <a:srgbClr val="DC5D3D"/>
              </a:solidFill>
              <a:latin typeface="標楷體" pitchFamily="65" charset="-120"/>
              <a:ea typeface="標楷體" pitchFamily="65" charset="-120"/>
              <a:cs typeface="+mn-ea"/>
              <a:sym typeface="+mn-lt"/>
            </a:endParaRPr>
          </a:p>
        </p:txBody>
      </p:sp>
      <p:sp>
        <p:nvSpPr>
          <p:cNvPr id="41" name="TextBox 46"/>
          <p:cNvSpPr txBox="1"/>
          <p:nvPr/>
        </p:nvSpPr>
        <p:spPr>
          <a:xfrm>
            <a:off x="3400698" y="1411562"/>
            <a:ext cx="8526483" cy="5318847"/>
          </a:xfrm>
          <a:prstGeom prst="rect">
            <a:avLst/>
          </a:prstGeom>
        </p:spPr>
        <p:txBody>
          <a:bodyPr vert="horz" wrap="square" lIns="0" tIns="0" rIns="0" bIns="0" anchor="t" anchorCtr="1">
            <a:noAutofit/>
          </a:bodyPr>
          <a:lstStyle/>
          <a:p>
            <a:pPr marL="514350" lvl="0" indent="-514350">
              <a:lnSpc>
                <a:spcPct val="120000"/>
              </a:lnSpc>
              <a:buFont typeface="+mj-lt"/>
              <a:buAutoNum type="arabicPeriod"/>
            </a:pPr>
            <a:r>
              <a:rPr lang="zh-TW" altLang="zh-TW" sz="2400" dirty="0" smtClean="0">
                <a:solidFill>
                  <a:srgbClr val="DC5D3D"/>
                </a:solidFill>
                <a:latin typeface="標楷體" pitchFamily="65" charset="-120"/>
                <a:ea typeface="標楷體" pitchFamily="65" charset="-120"/>
              </a:rPr>
              <a:t>老麵低溫長時間發酵</a:t>
            </a:r>
            <a:r>
              <a:rPr lang="zh-TW" altLang="en-US" sz="2400" dirty="0" smtClean="0">
                <a:solidFill>
                  <a:srgbClr val="DC5D3D"/>
                </a:solidFill>
                <a:latin typeface="標楷體" pitchFamily="65" charset="-120"/>
                <a:ea typeface="標楷體" pitchFamily="65" charset="-120"/>
              </a:rPr>
              <a:t>後，再加入麵粉的自然發酵：</a:t>
            </a:r>
            <a:endParaRPr lang="en-US" altLang="zh-TW" sz="2400" dirty="0" smtClean="0">
              <a:solidFill>
                <a:srgbClr val="DC5D3D"/>
              </a:solidFill>
              <a:latin typeface="標楷體" pitchFamily="65" charset="-120"/>
              <a:ea typeface="標楷體" pitchFamily="65" charset="-120"/>
            </a:endParaRPr>
          </a:p>
          <a:p>
            <a:pPr marL="971550" lvl="1" indent="-514350">
              <a:lnSpc>
                <a:spcPct val="120000"/>
              </a:lnSpc>
              <a:buFont typeface="+mj-lt"/>
              <a:buAutoNum type="arabicParenR"/>
            </a:pPr>
            <a:r>
              <a:rPr lang="zh-TW" altLang="en-US" sz="2400" dirty="0">
                <a:solidFill>
                  <a:srgbClr val="FF0000"/>
                </a:solidFill>
                <a:latin typeface="標楷體" pitchFamily="65" charset="-120"/>
                <a:ea typeface="標楷體" pitchFamily="65" charset="-120"/>
              </a:rPr>
              <a:t>酸鹼值是</a:t>
            </a:r>
            <a:r>
              <a:rPr lang="zh-TW" altLang="en-US" sz="2400" dirty="0" smtClean="0">
                <a:solidFill>
                  <a:srgbClr val="FF0000"/>
                </a:solidFill>
                <a:latin typeface="標楷體" pitchFamily="65" charset="-120"/>
                <a:ea typeface="標楷體" pitchFamily="65" charset="-120"/>
              </a:rPr>
              <a:t>平衡</a:t>
            </a:r>
            <a:endParaRPr lang="en-US" altLang="zh-TW" sz="2400" dirty="0" smtClean="0">
              <a:solidFill>
                <a:srgbClr val="FF0000"/>
              </a:solidFill>
              <a:latin typeface="標楷體" pitchFamily="65" charset="-120"/>
              <a:ea typeface="標楷體" pitchFamily="65" charset="-120"/>
            </a:endParaRPr>
          </a:p>
          <a:p>
            <a:pPr marL="971550" lvl="1" indent="-514350">
              <a:lnSpc>
                <a:spcPct val="120000"/>
              </a:lnSpc>
              <a:buFont typeface="+mj-lt"/>
              <a:buAutoNum type="arabicParenR"/>
            </a:pPr>
            <a:r>
              <a:rPr lang="zh-TW" altLang="en-US" sz="2400" dirty="0" smtClean="0">
                <a:solidFill>
                  <a:srgbClr val="DC5D3D"/>
                </a:solidFill>
                <a:latin typeface="標楷體" pitchFamily="65" charset="-120"/>
                <a:ea typeface="標楷體" pitchFamily="65" charset="-120"/>
              </a:rPr>
              <a:t>自然的麵包香，咬一口，口齒留香</a:t>
            </a:r>
            <a:endParaRPr lang="en-US" altLang="zh-TW" sz="2400" dirty="0" smtClean="0">
              <a:solidFill>
                <a:srgbClr val="DC5D3D"/>
              </a:solidFill>
              <a:latin typeface="標楷體" pitchFamily="65" charset="-120"/>
              <a:ea typeface="標楷體" pitchFamily="65" charset="-120"/>
            </a:endParaRPr>
          </a:p>
          <a:p>
            <a:pPr marL="457200" lvl="0" indent="-457200">
              <a:lnSpc>
                <a:spcPct val="120000"/>
              </a:lnSpc>
              <a:buFont typeface="+mj-lt"/>
              <a:buAutoNum type="arabicPeriod"/>
            </a:pPr>
            <a:r>
              <a:rPr lang="zh-TW" altLang="en-US" sz="2400" dirty="0" smtClean="0">
                <a:solidFill>
                  <a:srgbClr val="DC5D3D"/>
                </a:solidFill>
                <a:latin typeface="標楷體" pitchFamily="65" charset="-120"/>
                <a:ea typeface="標楷體" pitchFamily="65" charset="-120"/>
              </a:rPr>
              <a:t>就促進身體健康方面：</a:t>
            </a:r>
            <a:endParaRPr lang="en-US" altLang="zh-TW" sz="2400" dirty="0" smtClean="0">
              <a:solidFill>
                <a:srgbClr val="DC5D3D"/>
              </a:solidFill>
              <a:latin typeface="標楷體" pitchFamily="65" charset="-120"/>
              <a:ea typeface="標楷體" pitchFamily="65" charset="-120"/>
            </a:endParaRPr>
          </a:p>
          <a:p>
            <a:pPr marL="971550" lvl="1" indent="-514350">
              <a:lnSpc>
                <a:spcPct val="120000"/>
              </a:lnSpc>
              <a:buFont typeface="+mj-lt"/>
              <a:buAutoNum type="arabicParenR"/>
            </a:pPr>
            <a:r>
              <a:rPr lang="zh-TW" altLang="zh-TW" sz="2400" dirty="0" smtClean="0">
                <a:solidFill>
                  <a:srgbClr val="DC5D3D"/>
                </a:solidFill>
                <a:latin typeface="標楷體" pitchFamily="65" charset="-120"/>
                <a:ea typeface="標楷體" pitchFamily="65" charset="-120"/>
              </a:rPr>
              <a:t>老麵製成的食品，可</a:t>
            </a:r>
            <a:r>
              <a:rPr lang="zh-TW" altLang="zh-TW" sz="2400" dirty="0" smtClean="0">
                <a:solidFill>
                  <a:srgbClr val="FF0000"/>
                </a:solidFill>
                <a:latin typeface="標楷體" pitchFamily="65" charset="-120"/>
                <a:ea typeface="標楷體" pitchFamily="65" charset="-120"/>
              </a:rPr>
              <a:t>降低餐後血糖值</a:t>
            </a:r>
            <a:endParaRPr lang="en-US" altLang="zh-TW" sz="2400" dirty="0" smtClean="0">
              <a:solidFill>
                <a:srgbClr val="FF0000"/>
              </a:solidFill>
              <a:latin typeface="標楷體" pitchFamily="65" charset="-120"/>
              <a:ea typeface="標楷體" pitchFamily="65" charset="-120"/>
            </a:endParaRPr>
          </a:p>
          <a:p>
            <a:pPr marL="971550" lvl="1" indent="-514350">
              <a:lnSpc>
                <a:spcPct val="120000"/>
              </a:lnSpc>
              <a:buFont typeface="+mj-lt"/>
              <a:buAutoNum type="arabicParenR"/>
            </a:pPr>
            <a:r>
              <a:rPr lang="zh-TW" altLang="zh-TW" sz="2400" dirty="0" smtClean="0">
                <a:solidFill>
                  <a:srgbClr val="FF0000"/>
                </a:solidFill>
                <a:latin typeface="標楷體" pitchFamily="65" charset="-120"/>
                <a:ea typeface="標楷體" pitchFamily="65" charset="-120"/>
              </a:rPr>
              <a:t>增</a:t>
            </a:r>
            <a:r>
              <a:rPr lang="zh-TW" altLang="en-US" sz="2400" dirty="0" smtClean="0">
                <a:solidFill>
                  <a:srgbClr val="FF0000"/>
                </a:solidFill>
                <a:latin typeface="標楷體" pitchFamily="65" charset="-120"/>
                <a:ea typeface="標楷體" pitchFamily="65" charset="-120"/>
              </a:rPr>
              <a:t>加</a:t>
            </a:r>
            <a:r>
              <a:rPr lang="zh-TW" altLang="zh-TW" sz="2400" dirty="0" smtClean="0">
                <a:solidFill>
                  <a:srgbClr val="DC5D3D"/>
                </a:solidFill>
                <a:latin typeface="標楷體" pitchFamily="65" charset="-120"/>
                <a:ea typeface="標楷體" pitchFamily="65" charset="-120"/>
              </a:rPr>
              <a:t>身體</a:t>
            </a:r>
            <a:r>
              <a:rPr lang="zh-TW" altLang="en-US" sz="2400" dirty="0" smtClean="0">
                <a:solidFill>
                  <a:srgbClr val="DC5D3D"/>
                </a:solidFill>
                <a:latin typeface="標楷體" pitchFamily="65" charset="-120"/>
                <a:ea typeface="標楷體" pitchFamily="65" charset="-120"/>
              </a:rPr>
              <a:t>內</a:t>
            </a:r>
            <a:r>
              <a:rPr lang="zh-TW" altLang="zh-TW" sz="2400" dirty="0" smtClean="0">
                <a:solidFill>
                  <a:srgbClr val="FF0000"/>
                </a:solidFill>
                <a:latin typeface="標楷體" pitchFamily="65" charset="-120"/>
                <a:ea typeface="標楷體" pitchFamily="65" charset="-120"/>
              </a:rPr>
              <a:t>對礦物質的使用率</a:t>
            </a:r>
            <a:endParaRPr lang="en-US" altLang="zh-TW" sz="2400" dirty="0" smtClean="0">
              <a:solidFill>
                <a:srgbClr val="FF0000"/>
              </a:solidFill>
              <a:latin typeface="標楷體" pitchFamily="65" charset="-120"/>
              <a:ea typeface="標楷體" pitchFamily="65" charset="-120"/>
            </a:endParaRPr>
          </a:p>
          <a:p>
            <a:pPr marL="971550" lvl="1" indent="-514350">
              <a:lnSpc>
                <a:spcPct val="120000"/>
              </a:lnSpc>
              <a:buFont typeface="+mj-lt"/>
              <a:buAutoNum type="arabicParenR"/>
            </a:pPr>
            <a:r>
              <a:rPr lang="zh-TW" altLang="zh-TW" sz="2400" dirty="0" smtClean="0">
                <a:solidFill>
                  <a:srgbClr val="DC5D3D"/>
                </a:solidFill>
                <a:latin typeface="標楷體" pitchFamily="65" charset="-120"/>
                <a:ea typeface="標楷體" pitchFamily="65" charset="-120"/>
              </a:rPr>
              <a:t>也可</a:t>
            </a:r>
            <a:r>
              <a:rPr lang="zh-TW" altLang="zh-TW" sz="2400" dirty="0" smtClean="0">
                <a:solidFill>
                  <a:srgbClr val="FF0000"/>
                </a:solidFill>
                <a:latin typeface="標楷體" pitchFamily="65" charset="-120"/>
                <a:ea typeface="標楷體" pitchFamily="65" charset="-120"/>
              </a:rPr>
              <a:t>降低體內植酸的含量</a:t>
            </a:r>
            <a:r>
              <a:rPr lang="zh-TW" altLang="en-US" sz="2400" dirty="0" smtClean="0">
                <a:solidFill>
                  <a:srgbClr val="DC5D3D"/>
                </a:solidFill>
                <a:latin typeface="標楷體" pitchFamily="65" charset="-120"/>
                <a:ea typeface="標楷體" pitchFamily="65" charset="-120"/>
              </a:rPr>
              <a:t>（對鈣質吸收的能力）</a:t>
            </a:r>
            <a:endParaRPr lang="en-US" altLang="zh-TW" sz="2400" dirty="0" smtClean="0">
              <a:solidFill>
                <a:srgbClr val="DC5D3D"/>
              </a:solidFill>
              <a:latin typeface="標楷體" pitchFamily="65" charset="-120"/>
              <a:ea typeface="標楷體" pitchFamily="65" charset="-120"/>
            </a:endParaRPr>
          </a:p>
          <a:p>
            <a:pPr marL="457200" lvl="0" indent="-457200">
              <a:lnSpc>
                <a:spcPct val="120000"/>
              </a:lnSpc>
              <a:buFont typeface="+mj-lt"/>
              <a:buAutoNum type="arabicPeriod"/>
            </a:pPr>
            <a:r>
              <a:rPr lang="zh-TW" altLang="en-US" sz="2400" dirty="0" smtClean="0">
                <a:solidFill>
                  <a:srgbClr val="DC5D3D"/>
                </a:solidFill>
                <a:latin typeface="標楷體" pitchFamily="65" charset="-120"/>
                <a:ea typeface="標楷體" pitchFamily="65" charset="-120"/>
              </a:rPr>
              <a:t>就老麵麵包的營養價值：</a:t>
            </a:r>
            <a:endParaRPr lang="en-US" altLang="zh-TW" sz="2400" dirty="0" smtClean="0">
              <a:solidFill>
                <a:srgbClr val="DC5D3D"/>
              </a:solidFill>
              <a:latin typeface="標楷體" pitchFamily="65" charset="-120"/>
              <a:ea typeface="標楷體" pitchFamily="65" charset="-120"/>
            </a:endParaRPr>
          </a:p>
          <a:p>
            <a:pPr marL="914400" lvl="1" indent="-457200">
              <a:lnSpc>
                <a:spcPct val="120000"/>
              </a:lnSpc>
              <a:buFont typeface="+mj-lt"/>
              <a:buAutoNum type="arabicParenR"/>
            </a:pPr>
            <a:r>
              <a:rPr lang="zh-TW" altLang="en-US" sz="2400" dirty="0">
                <a:solidFill>
                  <a:srgbClr val="DC5D3D"/>
                </a:solidFill>
                <a:latin typeface="標楷體" pitchFamily="65" charset="-120"/>
                <a:ea typeface="標楷體" pitchFamily="65" charset="-120"/>
              </a:rPr>
              <a:t>乳酸菌可</a:t>
            </a:r>
            <a:r>
              <a:rPr lang="zh-TW" altLang="en-US" sz="2400" dirty="0">
                <a:solidFill>
                  <a:srgbClr val="FF0000"/>
                </a:solidFill>
                <a:latin typeface="標楷體" pitchFamily="65" charset="-120"/>
                <a:ea typeface="標楷體" pitchFamily="65" charset="-120"/>
              </a:rPr>
              <a:t>促進維生素合成及酵素</a:t>
            </a:r>
            <a:r>
              <a:rPr lang="zh-TW" altLang="en-US" sz="2400" dirty="0" smtClean="0">
                <a:solidFill>
                  <a:srgbClr val="FF0000"/>
                </a:solidFill>
                <a:latin typeface="標楷體" pitchFamily="65" charset="-120"/>
                <a:ea typeface="標楷體" pitchFamily="65" charset="-120"/>
              </a:rPr>
              <a:t>產生</a:t>
            </a:r>
            <a:endParaRPr lang="en-US" altLang="zh-TW" sz="2400" dirty="0" smtClean="0">
              <a:solidFill>
                <a:srgbClr val="FF0000"/>
              </a:solidFill>
              <a:latin typeface="標楷體" pitchFamily="65" charset="-120"/>
              <a:ea typeface="標楷體" pitchFamily="65" charset="-120"/>
            </a:endParaRPr>
          </a:p>
          <a:p>
            <a:pPr marL="914400" lvl="1" indent="-457200">
              <a:lnSpc>
                <a:spcPct val="120000"/>
              </a:lnSpc>
              <a:buFont typeface="+mj-lt"/>
              <a:buAutoNum type="arabicParenR"/>
            </a:pPr>
            <a:r>
              <a:rPr lang="zh-TW" altLang="en-US" sz="2400" dirty="0">
                <a:solidFill>
                  <a:srgbClr val="FF0000"/>
                </a:solidFill>
                <a:latin typeface="標楷體" pitchFamily="65" charset="-120"/>
                <a:ea typeface="標楷體" pitchFamily="65" charset="-120"/>
              </a:rPr>
              <a:t>產生抗菌</a:t>
            </a:r>
            <a:r>
              <a:rPr lang="zh-TW" altLang="en-US" sz="2400" dirty="0" smtClean="0">
                <a:solidFill>
                  <a:srgbClr val="FF0000"/>
                </a:solidFill>
                <a:latin typeface="標楷體" pitchFamily="65" charset="-120"/>
                <a:ea typeface="標楷體" pitchFamily="65" charset="-120"/>
              </a:rPr>
              <a:t>物質</a:t>
            </a:r>
            <a:endParaRPr lang="en-US" altLang="zh-TW" sz="2400" dirty="0" smtClean="0">
              <a:solidFill>
                <a:srgbClr val="FF0000"/>
              </a:solidFill>
              <a:latin typeface="標楷體" pitchFamily="65" charset="-120"/>
              <a:ea typeface="標楷體" pitchFamily="65" charset="-120"/>
            </a:endParaRPr>
          </a:p>
          <a:p>
            <a:pPr marL="914400" lvl="1" indent="-457200">
              <a:lnSpc>
                <a:spcPct val="120000"/>
              </a:lnSpc>
              <a:buFont typeface="+mj-lt"/>
              <a:buAutoNum type="arabicParenR"/>
            </a:pPr>
            <a:r>
              <a:rPr lang="zh-TW" altLang="en-US" sz="2400" dirty="0">
                <a:solidFill>
                  <a:srgbClr val="FF0000"/>
                </a:solidFill>
                <a:latin typeface="標楷體" pitchFamily="65" charset="-120"/>
                <a:ea typeface="標楷體" pitchFamily="65" charset="-120"/>
              </a:rPr>
              <a:t>增強</a:t>
            </a:r>
            <a:r>
              <a:rPr lang="zh-TW" altLang="en-US" sz="2400" dirty="0" smtClean="0">
                <a:solidFill>
                  <a:srgbClr val="FF0000"/>
                </a:solidFill>
                <a:latin typeface="標楷體" pitchFamily="65" charset="-120"/>
                <a:ea typeface="標楷體" pitchFamily="65" charset="-120"/>
              </a:rPr>
              <a:t>免疫力</a:t>
            </a:r>
            <a:endParaRPr lang="en-US" altLang="zh-TW" sz="2400" dirty="0" smtClean="0">
              <a:solidFill>
                <a:srgbClr val="FF0000"/>
              </a:solidFill>
              <a:latin typeface="標楷體" pitchFamily="65" charset="-120"/>
              <a:ea typeface="標楷體" pitchFamily="65" charset="-120"/>
            </a:endParaRPr>
          </a:p>
          <a:p>
            <a:pPr marL="914400" lvl="1" indent="-457200">
              <a:lnSpc>
                <a:spcPct val="120000"/>
              </a:lnSpc>
              <a:buFont typeface="+mj-lt"/>
              <a:buAutoNum type="arabicParenR"/>
            </a:pPr>
            <a:r>
              <a:rPr lang="zh-TW" altLang="en-US" sz="2400" dirty="0">
                <a:solidFill>
                  <a:srgbClr val="FF0000"/>
                </a:solidFill>
                <a:latin typeface="標楷體" pitchFamily="65" charset="-120"/>
                <a:ea typeface="標楷體" pitchFamily="65" charset="-120"/>
              </a:rPr>
              <a:t>最天然的「風味改善劑</a:t>
            </a:r>
            <a:r>
              <a:rPr lang="zh-TW" altLang="en-US" sz="2400" dirty="0" smtClean="0">
                <a:solidFill>
                  <a:srgbClr val="FF0000"/>
                </a:solidFill>
                <a:latin typeface="標楷體" pitchFamily="65" charset="-120"/>
                <a:ea typeface="標楷體" pitchFamily="65" charset="-120"/>
              </a:rPr>
              <a:t>」</a:t>
            </a:r>
            <a:r>
              <a:rPr lang="en-US" altLang="zh-TW" sz="2400" dirty="0" smtClean="0">
                <a:solidFill>
                  <a:srgbClr val="FF0000"/>
                </a:solidFill>
                <a:latin typeface="標楷體" pitchFamily="65" charset="-120"/>
                <a:ea typeface="標楷體" pitchFamily="65" charset="-120"/>
              </a:rPr>
              <a:t>…</a:t>
            </a:r>
          </a:p>
          <a:p>
            <a:pPr marL="457200" lvl="0" indent="-457200">
              <a:lnSpc>
                <a:spcPct val="120000"/>
              </a:lnSpc>
              <a:buFont typeface="+mj-lt"/>
              <a:buAutoNum type="arabicPeriod"/>
            </a:pPr>
            <a:endParaRPr lang="zh-CN" altLang="en-US" sz="2400" dirty="0">
              <a:solidFill>
                <a:srgbClr val="DC5D3D"/>
              </a:solidFill>
              <a:latin typeface="標楷體" pitchFamily="65" charset="-120"/>
              <a:ea typeface="標楷體" pitchFamily="65" charset="-120"/>
              <a:cs typeface="+mn-ea"/>
              <a:sym typeface="+mn-lt"/>
            </a:endParaRPr>
          </a:p>
        </p:txBody>
      </p:sp>
      <p:sp>
        <p:nvSpPr>
          <p:cNvPr id="42" name="TextBox 45"/>
          <p:cNvSpPr txBox="1"/>
          <p:nvPr/>
        </p:nvSpPr>
        <p:spPr>
          <a:xfrm>
            <a:off x="3820335" y="793695"/>
            <a:ext cx="4415601" cy="617867"/>
          </a:xfrm>
          <a:prstGeom prst="rect">
            <a:avLst/>
          </a:prstGeom>
        </p:spPr>
        <p:txBody>
          <a:bodyPr vert="horz" wrap="none" lIns="0" tIns="0" rIns="0" bIns="0" anchor="b" anchorCtr="1">
            <a:noAutofit/>
          </a:bodyPr>
          <a:lstStyle/>
          <a:p>
            <a:r>
              <a:rPr lang="zh-TW" altLang="en-US" sz="2800" b="1" kern="900" dirty="0">
                <a:solidFill>
                  <a:srgbClr val="DC5D3D"/>
                </a:solidFill>
                <a:latin typeface="標楷體" pitchFamily="65" charset="-120"/>
                <a:ea typeface="標楷體" pitchFamily="65" charset="-120"/>
                <a:cs typeface="+mn-ea"/>
                <a:sym typeface="Wingdings"/>
              </a:rPr>
              <a:t>依據文獻資料分析結果</a:t>
            </a:r>
            <a:endParaRPr lang="zh-CN" altLang="en-US" sz="2000" b="1" kern="900" dirty="0">
              <a:solidFill>
                <a:srgbClr val="DC5D3D"/>
              </a:solidFill>
              <a:latin typeface="標楷體" pitchFamily="65" charset="-120"/>
              <a:ea typeface="標楷體" pitchFamily="65" charset="-120"/>
              <a:cs typeface="+mn-ea"/>
              <a:sym typeface="+mn-lt"/>
            </a:endParaRPr>
          </a:p>
        </p:txBody>
      </p:sp>
      <p:sp>
        <p:nvSpPr>
          <p:cNvPr id="4" name="投影片編號版面配置區 3"/>
          <p:cNvSpPr>
            <a:spLocks noGrp="1"/>
          </p:cNvSpPr>
          <p:nvPr>
            <p:ph type="sldNum" sz="quarter" idx="12"/>
          </p:nvPr>
        </p:nvSpPr>
        <p:spPr>
          <a:xfrm>
            <a:off x="11597571" y="94698"/>
            <a:ext cx="481015" cy="365125"/>
          </a:xfrm>
        </p:spPr>
        <p:txBody>
          <a:bodyPr/>
          <a:lstStyle/>
          <a:p>
            <a:fld id="{10B49C96-558A-49EC-AD52-79C3D5970B39}" type="slidenum">
              <a:rPr lang="zh-CN" altLang="en-US" smtClean="0"/>
              <a:t>24</a:t>
            </a:fld>
            <a:endParaRPr lang="zh-CN" altLang="en-US" dirty="0"/>
          </a:p>
        </p:txBody>
      </p:sp>
    </p:spTree>
    <p:extLst>
      <p:ext uri="{BB962C8B-B14F-4D97-AF65-F5344CB8AC3E}">
        <p14:creationId xmlns:p14="http://schemas.microsoft.com/office/powerpoint/2010/main" val="2314285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802" y="124713"/>
            <a:ext cx="5002213" cy="154997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97" y="2234307"/>
            <a:ext cx="2290909" cy="1800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294" y="2981593"/>
            <a:ext cx="599594" cy="1012302"/>
          </a:xfrm>
          <a:prstGeom prst="rect">
            <a:avLst/>
          </a:prstGeom>
        </p:spPr>
      </p:pic>
      <p:sp>
        <p:nvSpPr>
          <p:cNvPr id="38" name="TextBox 46"/>
          <p:cNvSpPr txBox="1"/>
          <p:nvPr/>
        </p:nvSpPr>
        <p:spPr>
          <a:xfrm>
            <a:off x="3966358" y="1923802"/>
            <a:ext cx="7897091" cy="4595751"/>
          </a:xfrm>
          <a:prstGeom prst="rect">
            <a:avLst/>
          </a:prstGeom>
        </p:spPr>
        <p:txBody>
          <a:bodyPr vert="horz" wrap="square" lIns="0" tIns="0" rIns="0" bIns="0" anchor="t" anchorCtr="1">
            <a:noAutofit/>
          </a:bodyPr>
          <a:lstStyle/>
          <a:p>
            <a:pPr marL="514350" indent="-514350">
              <a:buFont typeface="+mj-lt"/>
              <a:buAutoNum type="arabicPeriod"/>
            </a:pPr>
            <a:r>
              <a:rPr lang="zh-TW" altLang="zh-TW" sz="3200" dirty="0" smtClean="0">
                <a:solidFill>
                  <a:srgbClr val="DC5D3D"/>
                </a:solidFill>
                <a:latin typeface="標楷體" pitchFamily="65" charset="-120"/>
                <a:ea typeface="標楷體" pitchFamily="65" charset="-120"/>
              </a:rPr>
              <a:t>香氣方面：</a:t>
            </a:r>
            <a:r>
              <a:rPr lang="en-US" altLang="zh-TW" sz="3200" dirty="0" smtClean="0">
                <a:solidFill>
                  <a:srgbClr val="DC5D3D"/>
                </a:solidFill>
                <a:latin typeface="標楷體" pitchFamily="65" charset="-120"/>
                <a:ea typeface="標楷體" pitchFamily="65" charset="-120"/>
              </a:rPr>
              <a:t/>
            </a:r>
            <a:br>
              <a:rPr lang="en-US" altLang="zh-TW" sz="3200" dirty="0" smtClean="0">
                <a:solidFill>
                  <a:srgbClr val="DC5D3D"/>
                </a:solidFill>
                <a:latin typeface="標楷體" pitchFamily="65" charset="-120"/>
                <a:ea typeface="標楷體" pitchFamily="65" charset="-120"/>
              </a:rPr>
            </a:br>
            <a:r>
              <a:rPr lang="zh-TW" altLang="zh-TW" sz="3200" dirty="0" smtClean="0">
                <a:solidFill>
                  <a:srgbClr val="DC5D3D"/>
                </a:solidFill>
                <a:latin typeface="標楷體" pitchFamily="65" charset="-120"/>
                <a:ea typeface="標楷體" pitchFamily="65" charset="-120"/>
              </a:rPr>
              <a:t>老麵貝果比較好，老麵有特別的風味。</a:t>
            </a:r>
            <a:endParaRPr lang="en-US" altLang="zh-TW" sz="3200" dirty="0">
              <a:solidFill>
                <a:srgbClr val="DC5D3D"/>
              </a:solidFill>
              <a:latin typeface="標楷體" pitchFamily="65" charset="-120"/>
              <a:ea typeface="標楷體" pitchFamily="65" charset="-120"/>
            </a:endParaRPr>
          </a:p>
          <a:p>
            <a:pPr marL="514350" indent="-514350">
              <a:buFont typeface="+mj-lt"/>
              <a:buAutoNum type="arabicPeriod"/>
            </a:pPr>
            <a:r>
              <a:rPr lang="zh-TW" altLang="zh-TW" sz="3200" dirty="0" smtClean="0">
                <a:solidFill>
                  <a:srgbClr val="DC5D3D"/>
                </a:solidFill>
                <a:latin typeface="標楷體" pitchFamily="65" charset="-120"/>
                <a:ea typeface="標楷體" pitchFamily="65" charset="-120"/>
              </a:rPr>
              <a:t>口感與彈性方面：</a:t>
            </a:r>
            <a:r>
              <a:rPr lang="en-US" altLang="zh-TW" sz="3200" dirty="0" smtClean="0">
                <a:solidFill>
                  <a:srgbClr val="DC5D3D"/>
                </a:solidFill>
                <a:latin typeface="標楷體" pitchFamily="65" charset="-120"/>
                <a:ea typeface="標楷體" pitchFamily="65" charset="-120"/>
              </a:rPr>
              <a:t/>
            </a:r>
            <a:br>
              <a:rPr lang="en-US" altLang="zh-TW" sz="3200" dirty="0" smtClean="0">
                <a:solidFill>
                  <a:srgbClr val="DC5D3D"/>
                </a:solidFill>
                <a:latin typeface="標楷體" pitchFamily="65" charset="-120"/>
                <a:ea typeface="標楷體" pitchFamily="65" charset="-120"/>
              </a:rPr>
            </a:br>
            <a:r>
              <a:rPr lang="zh-TW" altLang="zh-TW" sz="3200" dirty="0" smtClean="0">
                <a:solidFill>
                  <a:srgbClr val="DC5D3D"/>
                </a:solidFill>
                <a:latin typeface="標楷體" pitchFamily="65" charset="-120"/>
                <a:ea typeface="標楷體" pitchFamily="65" charset="-120"/>
              </a:rPr>
              <a:t>老麵貝果比較好，在口感方面老麵做出來的麵包較有彈性</a:t>
            </a:r>
            <a:r>
              <a:rPr lang="zh-CN" altLang="en-US" sz="3200" dirty="0" smtClean="0">
                <a:solidFill>
                  <a:srgbClr val="DC5D3D"/>
                </a:solidFill>
                <a:latin typeface="標楷體" pitchFamily="65" charset="-120"/>
                <a:ea typeface="標楷體" pitchFamily="65" charset="-120"/>
                <a:cs typeface="+mn-ea"/>
                <a:sym typeface="+mn-lt"/>
              </a:rPr>
              <a:t>。</a:t>
            </a:r>
            <a:endParaRPr lang="en-US" altLang="zh-CN" sz="3200" dirty="0">
              <a:solidFill>
                <a:srgbClr val="DC5D3D"/>
              </a:solidFill>
              <a:latin typeface="標楷體" pitchFamily="65" charset="-120"/>
              <a:ea typeface="標楷體" pitchFamily="65" charset="-120"/>
              <a:cs typeface="+mn-ea"/>
              <a:sym typeface="+mn-lt"/>
            </a:endParaRPr>
          </a:p>
          <a:p>
            <a:pPr marL="514350" indent="-514350">
              <a:buFont typeface="+mj-lt"/>
              <a:buAutoNum type="arabicPeriod"/>
            </a:pPr>
            <a:r>
              <a:rPr lang="zh-TW" altLang="zh-TW" sz="3200" dirty="0" smtClean="0">
                <a:solidFill>
                  <a:srgbClr val="DC5D3D"/>
                </a:solidFill>
                <a:latin typeface="標楷體" pitchFamily="65" charset="-120"/>
                <a:ea typeface="標楷體" pitchFamily="65" charset="-120"/>
              </a:rPr>
              <a:t>整體受歡程度方面：</a:t>
            </a:r>
            <a:r>
              <a:rPr lang="en-US" altLang="zh-TW" sz="3200" dirty="0" smtClean="0">
                <a:solidFill>
                  <a:srgbClr val="DC5D3D"/>
                </a:solidFill>
                <a:latin typeface="標楷體" pitchFamily="65" charset="-120"/>
                <a:ea typeface="標楷體" pitchFamily="65" charset="-120"/>
              </a:rPr>
              <a:t/>
            </a:r>
            <a:br>
              <a:rPr lang="en-US" altLang="zh-TW" sz="3200" dirty="0" smtClean="0">
                <a:solidFill>
                  <a:srgbClr val="DC5D3D"/>
                </a:solidFill>
                <a:latin typeface="標楷體" pitchFamily="65" charset="-120"/>
                <a:ea typeface="標楷體" pitchFamily="65" charset="-120"/>
              </a:rPr>
            </a:br>
            <a:r>
              <a:rPr lang="zh-TW" altLang="zh-TW" sz="3200" dirty="0" smtClean="0">
                <a:solidFill>
                  <a:srgbClr val="DC5D3D"/>
                </a:solidFill>
                <a:latin typeface="標楷體" pitchFamily="65" charset="-120"/>
                <a:ea typeface="標楷體" pitchFamily="65" charset="-120"/>
              </a:rPr>
              <a:t>整體來看老麵</a:t>
            </a:r>
            <a:r>
              <a:rPr lang="zh-TW" altLang="en-US" sz="3200" dirty="0" smtClean="0">
                <a:solidFill>
                  <a:srgbClr val="DC5D3D"/>
                </a:solidFill>
                <a:latin typeface="標楷體" pitchFamily="65" charset="-120"/>
                <a:ea typeface="標楷體" pitchFamily="65" charset="-120"/>
              </a:rPr>
              <a:t>麵</a:t>
            </a:r>
            <a:r>
              <a:rPr lang="zh-TW" altLang="zh-TW" sz="3200" dirty="0" smtClean="0">
                <a:solidFill>
                  <a:srgbClr val="DC5D3D"/>
                </a:solidFill>
                <a:latin typeface="標楷體" pitchFamily="65" charset="-120"/>
                <a:ea typeface="標楷體" pitchFamily="65" charset="-120"/>
              </a:rPr>
              <a:t>糰的彈性、香氣及口感都較為好，因此老麵</a:t>
            </a:r>
            <a:r>
              <a:rPr lang="zh-TW" altLang="en-US" sz="3200" dirty="0" smtClean="0">
                <a:solidFill>
                  <a:srgbClr val="DC5D3D"/>
                </a:solidFill>
                <a:latin typeface="標楷體" pitchFamily="65" charset="-120"/>
                <a:ea typeface="標楷體" pitchFamily="65" charset="-120"/>
              </a:rPr>
              <a:t>麵</a:t>
            </a:r>
            <a:r>
              <a:rPr lang="zh-TW" altLang="zh-TW" sz="3200" dirty="0" smtClean="0">
                <a:solidFill>
                  <a:srgbClr val="DC5D3D"/>
                </a:solidFill>
                <a:latin typeface="標楷體" pitchFamily="65" charset="-120"/>
                <a:ea typeface="標楷體" pitchFamily="65" charset="-120"/>
              </a:rPr>
              <a:t>糰所製的麵包較為小組成員喜愛</a:t>
            </a:r>
            <a:r>
              <a:rPr lang="zh-TW" altLang="en-US" sz="3200" dirty="0" smtClean="0">
                <a:solidFill>
                  <a:srgbClr val="DC5D3D"/>
                </a:solidFill>
                <a:latin typeface="標楷體" pitchFamily="65" charset="-120"/>
                <a:ea typeface="標楷體" pitchFamily="65" charset="-120"/>
              </a:rPr>
              <a:t>。</a:t>
            </a:r>
            <a:endParaRPr lang="zh-TW" altLang="zh-TW" sz="3200" dirty="0" smtClean="0">
              <a:solidFill>
                <a:srgbClr val="DC5D3D"/>
              </a:solidFill>
              <a:latin typeface="標楷體" pitchFamily="65" charset="-120"/>
              <a:ea typeface="標楷體" pitchFamily="65" charset="-120"/>
            </a:endParaRPr>
          </a:p>
          <a:p>
            <a:pPr marL="228600" lvl="0" indent="-228600">
              <a:buFont typeface="+mj-lt"/>
              <a:buAutoNum type="arabicPeriod"/>
            </a:pPr>
            <a:endParaRPr lang="zh-TW" altLang="zh-TW" sz="3200" dirty="0" smtClean="0">
              <a:solidFill>
                <a:srgbClr val="DC5D3D"/>
              </a:solidFill>
              <a:latin typeface="標楷體" pitchFamily="65" charset="-120"/>
              <a:ea typeface="標楷體" pitchFamily="65" charset="-120"/>
            </a:endParaRPr>
          </a:p>
          <a:p>
            <a:pPr marL="228600" lvl="0" indent="-228600">
              <a:buFont typeface="+mj-lt"/>
              <a:buAutoNum type="arabicPeriod"/>
            </a:pPr>
            <a:endParaRPr lang="zh-TW" altLang="zh-TW" sz="3200" dirty="0" smtClean="0">
              <a:solidFill>
                <a:srgbClr val="DC5D3D"/>
              </a:solidFill>
              <a:latin typeface="標楷體" pitchFamily="65" charset="-120"/>
              <a:ea typeface="標楷體" pitchFamily="65" charset="-120"/>
            </a:endParaRPr>
          </a:p>
        </p:txBody>
      </p:sp>
      <p:sp>
        <p:nvSpPr>
          <p:cNvPr id="4102" name="AutoShape 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4" name="AutoShape 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6" name="AutoShape 1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8" name="AutoShape 1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0" name="AutoShape 1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2" name="AutoShape 1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4" name="AutoShape 1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6" name="AutoShape 2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8" name="AutoShape 2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0" name="AutoShape 2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132" name="Picture 36" descr="相關圖片"/>
          <p:cNvPicPr>
            <a:picLocks noChangeAspect="1" noChangeArrowheads="1"/>
          </p:cNvPicPr>
          <p:nvPr/>
        </p:nvPicPr>
        <p:blipFill rotWithShape="1">
          <a:blip r:embed="rId5" cstate="print"/>
          <a:srcRect t="12043" b="14889"/>
          <a:stretch/>
        </p:blipFill>
        <p:spPr bwMode="auto">
          <a:xfrm>
            <a:off x="1267972" y="2671947"/>
            <a:ext cx="1101272" cy="1068779"/>
          </a:xfrm>
          <a:prstGeom prst="rect">
            <a:avLst/>
          </a:prstGeom>
          <a:noFill/>
        </p:spPr>
      </p:pic>
      <p:sp>
        <p:nvSpPr>
          <p:cNvPr id="4122" name="AutoShape 2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6" name="AutoShape 30"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8" name="AutoShape 32"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30" name="AutoShape 34"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9" name="文本框 4"/>
          <p:cNvSpPr txBox="1">
            <a:spLocks noChangeArrowheads="1"/>
          </p:cNvSpPr>
          <p:nvPr/>
        </p:nvSpPr>
        <p:spPr bwMode="auto">
          <a:xfrm>
            <a:off x="600" y="88262"/>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40" name="TextBox 45"/>
          <p:cNvSpPr txBox="1"/>
          <p:nvPr/>
        </p:nvSpPr>
        <p:spPr>
          <a:xfrm>
            <a:off x="5003015" y="273133"/>
            <a:ext cx="5530398" cy="999060"/>
          </a:xfrm>
          <a:prstGeom prst="rect">
            <a:avLst/>
          </a:prstGeom>
        </p:spPr>
        <p:txBody>
          <a:bodyPr vert="horz" wrap="none" lIns="0" tIns="0" rIns="0" bIns="0" anchor="b" anchorCtr="1">
            <a:noAutofit/>
          </a:bodyPr>
          <a:lstStyle/>
          <a:p>
            <a:r>
              <a:rPr lang="zh-TW" altLang="en-US" sz="3200" b="1" kern="900" dirty="0" smtClean="0">
                <a:solidFill>
                  <a:srgbClr val="DC5D3D"/>
                </a:solidFill>
                <a:latin typeface="標楷體" pitchFamily="65" charset="-120"/>
                <a:ea typeface="標楷體" pitchFamily="65" charset="-120"/>
                <a:cs typeface="+mn-ea"/>
                <a:sym typeface="Wingdings"/>
              </a:rPr>
              <a:t></a:t>
            </a:r>
            <a:r>
              <a:rPr lang="zh-TW" altLang="en-US" sz="3200" b="1" kern="900" dirty="0" smtClean="0">
                <a:solidFill>
                  <a:srgbClr val="DC5D3D"/>
                </a:solidFill>
                <a:latin typeface="標楷體" pitchFamily="65" charset="-120"/>
                <a:ea typeface="標楷體" pitchFamily="65" charset="-120"/>
                <a:cs typeface="+mn-ea"/>
                <a:sym typeface="+mn-lt"/>
              </a:rPr>
              <a:t>分析與比較</a:t>
            </a:r>
            <a:endParaRPr lang="en-US" altLang="zh-TW" sz="3200" b="1" kern="900" dirty="0" smtClean="0">
              <a:solidFill>
                <a:srgbClr val="DC5D3D"/>
              </a:solidFill>
              <a:latin typeface="標楷體" pitchFamily="65" charset="-120"/>
              <a:ea typeface="標楷體" pitchFamily="65" charset="-120"/>
              <a:cs typeface="+mn-ea"/>
              <a:sym typeface="+mn-lt"/>
            </a:endParaRPr>
          </a:p>
          <a:p>
            <a:r>
              <a:rPr lang="zh-TW" altLang="en-US" sz="3200" b="1" kern="900" dirty="0" smtClean="0">
                <a:solidFill>
                  <a:srgbClr val="DC5D3D"/>
                </a:solidFill>
                <a:latin typeface="標楷體" pitchFamily="65" charset="-120"/>
                <a:ea typeface="標楷體" pitchFamily="65" charset="-120"/>
                <a:cs typeface="+mn-ea"/>
                <a:sym typeface="+mn-lt"/>
              </a:rPr>
              <a:t>  老麵貝果與一般貝果的差別</a:t>
            </a:r>
            <a:endParaRPr lang="zh-CN" altLang="en-US" sz="3200" b="1" kern="900" dirty="0">
              <a:solidFill>
                <a:srgbClr val="DC5D3D"/>
              </a:solidFill>
              <a:latin typeface="標楷體" pitchFamily="65" charset="-120"/>
              <a:ea typeface="標楷體" pitchFamily="65" charset="-120"/>
              <a:cs typeface="+mn-ea"/>
              <a:sym typeface="+mn-lt"/>
            </a:endParaRPr>
          </a:p>
        </p:txBody>
      </p:sp>
      <p:sp>
        <p:nvSpPr>
          <p:cNvPr id="41" name="TextBox 45"/>
          <p:cNvSpPr txBox="1"/>
          <p:nvPr/>
        </p:nvSpPr>
        <p:spPr>
          <a:xfrm>
            <a:off x="3820333" y="1175239"/>
            <a:ext cx="4415601" cy="617867"/>
          </a:xfrm>
          <a:prstGeom prst="rect">
            <a:avLst/>
          </a:prstGeom>
        </p:spPr>
        <p:txBody>
          <a:bodyPr vert="horz" wrap="none" lIns="0" tIns="0" rIns="0" bIns="0" anchor="b" anchorCtr="1">
            <a:noAutofit/>
          </a:bodyPr>
          <a:lstStyle/>
          <a:p>
            <a:r>
              <a:rPr lang="zh-TW" altLang="en-US" sz="2800" b="1" kern="900" dirty="0">
                <a:solidFill>
                  <a:srgbClr val="DC5D3D"/>
                </a:solidFill>
                <a:latin typeface="標楷體" pitchFamily="65" charset="-120"/>
                <a:ea typeface="標楷體" pitchFamily="65" charset="-120"/>
                <a:cs typeface="+mn-ea"/>
                <a:sym typeface="Wingdings"/>
              </a:rPr>
              <a:t>依據本研究的實作結果顯示</a:t>
            </a:r>
            <a:endParaRPr lang="zh-CN" altLang="en-US" sz="2000" b="1" kern="900" dirty="0">
              <a:solidFill>
                <a:srgbClr val="DC5D3D"/>
              </a:solidFill>
              <a:latin typeface="標楷體" pitchFamily="65" charset="-120"/>
              <a:ea typeface="標楷體" pitchFamily="65" charset="-120"/>
              <a:cs typeface="+mn-ea"/>
              <a:sym typeface="+mn-lt"/>
            </a:endParaRPr>
          </a:p>
        </p:txBody>
      </p:sp>
      <p:sp>
        <p:nvSpPr>
          <p:cNvPr id="3" name="投影片編號版面配置區 2"/>
          <p:cNvSpPr>
            <a:spLocks noGrp="1"/>
          </p:cNvSpPr>
          <p:nvPr>
            <p:ph type="sldNum" sz="quarter" idx="12"/>
          </p:nvPr>
        </p:nvSpPr>
        <p:spPr>
          <a:xfrm>
            <a:off x="11651511" y="124713"/>
            <a:ext cx="427075" cy="365125"/>
          </a:xfrm>
        </p:spPr>
        <p:txBody>
          <a:bodyPr/>
          <a:lstStyle/>
          <a:p>
            <a:fld id="{10B49C96-558A-49EC-AD52-79C3D5970B39}" type="slidenum">
              <a:rPr lang="zh-CN" altLang="en-US" smtClean="0"/>
              <a:t>25</a:t>
            </a:fld>
            <a:endParaRPr lang="zh-CN" altLang="en-US" dirty="0"/>
          </a:p>
        </p:txBody>
      </p:sp>
    </p:spTree>
    <p:extLst>
      <p:ext uri="{BB962C8B-B14F-4D97-AF65-F5344CB8AC3E}">
        <p14:creationId xmlns:p14="http://schemas.microsoft.com/office/powerpoint/2010/main" val="136032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802" y="124713"/>
            <a:ext cx="5002213" cy="1549970"/>
          </a:xfrm>
          <a:prstGeom prst="rect">
            <a:avLst/>
          </a:prstGeom>
        </p:spPr>
      </p:pic>
      <p:sp>
        <p:nvSpPr>
          <p:cNvPr id="38" name="TextBox 46"/>
          <p:cNvSpPr txBox="1"/>
          <p:nvPr/>
        </p:nvSpPr>
        <p:spPr>
          <a:xfrm>
            <a:off x="3966359" y="1674683"/>
            <a:ext cx="6472051" cy="4369858"/>
          </a:xfrm>
          <a:prstGeom prst="rect">
            <a:avLst/>
          </a:prstGeom>
        </p:spPr>
        <p:txBody>
          <a:bodyPr vert="horz" wrap="square" lIns="0" tIns="0" rIns="0" bIns="0" anchor="t" anchorCtr="1">
            <a:noAutofit/>
          </a:bodyPr>
          <a:lstStyle/>
          <a:p>
            <a:pPr marL="514350" indent="-514350">
              <a:buFont typeface="+mj-lt"/>
              <a:buAutoNum type="arabicPeriod"/>
            </a:pPr>
            <a:r>
              <a:rPr lang="zh-TW" altLang="en-US" sz="3200" dirty="0">
                <a:solidFill>
                  <a:srgbClr val="DC5D3D"/>
                </a:solidFill>
                <a:latin typeface="標楷體" pitchFamily="65" charset="-120"/>
                <a:ea typeface="標楷體" pitchFamily="65" charset="-120"/>
              </a:rPr>
              <a:t>老麵省錢、好操作</a:t>
            </a:r>
          </a:p>
          <a:p>
            <a:pPr marL="514350" indent="-514350">
              <a:buFont typeface="+mj-lt"/>
              <a:buAutoNum type="arabicPeriod"/>
            </a:pPr>
            <a:r>
              <a:rPr lang="zh-TW" altLang="en-US" sz="3200" dirty="0" smtClean="0">
                <a:solidFill>
                  <a:srgbClr val="DC5D3D"/>
                </a:solidFill>
                <a:latin typeface="標楷體" pitchFamily="65" charset="-120"/>
                <a:ea typeface="標楷體" pitchFamily="65" charset="-120"/>
              </a:rPr>
              <a:t>老麵發酵酸鹼平衡</a:t>
            </a:r>
          </a:p>
          <a:p>
            <a:pPr marL="514350" indent="-514350">
              <a:buFont typeface="+mj-lt"/>
              <a:buAutoNum type="arabicPeriod"/>
            </a:pPr>
            <a:r>
              <a:rPr lang="zh-TW" altLang="en-US" sz="3200" dirty="0" smtClean="0">
                <a:solidFill>
                  <a:srgbClr val="DC5D3D"/>
                </a:solidFill>
                <a:latin typeface="標楷體" pitchFamily="65" charset="-120"/>
                <a:ea typeface="標楷體" pitchFamily="65" charset="-120"/>
              </a:rPr>
              <a:t>組織</a:t>
            </a:r>
            <a:r>
              <a:rPr lang="zh-TW" altLang="en-US" sz="3200" dirty="0">
                <a:solidFill>
                  <a:srgbClr val="DC5D3D"/>
                </a:solidFill>
                <a:latin typeface="標楷體" pitchFamily="65" charset="-120"/>
                <a:ea typeface="標楷體" pitchFamily="65" charset="-120"/>
              </a:rPr>
              <a:t>結構均勻</a:t>
            </a:r>
            <a:r>
              <a:rPr lang="zh-TW" altLang="en-US" sz="3200" dirty="0" smtClean="0">
                <a:solidFill>
                  <a:srgbClr val="DC5D3D"/>
                </a:solidFill>
                <a:latin typeface="標楷體" pitchFamily="65" charset="-120"/>
                <a:ea typeface="標楷體" pitchFamily="65" charset="-120"/>
              </a:rPr>
              <a:t>細密</a:t>
            </a:r>
            <a:endParaRPr lang="en-US" altLang="zh-TW" sz="3200" dirty="0" smtClean="0">
              <a:solidFill>
                <a:srgbClr val="DC5D3D"/>
              </a:solidFill>
              <a:latin typeface="標楷體" pitchFamily="65" charset="-120"/>
              <a:ea typeface="標楷體" pitchFamily="65" charset="-120"/>
            </a:endParaRPr>
          </a:p>
          <a:p>
            <a:pPr marL="514350" indent="-514350">
              <a:buFont typeface="+mj-lt"/>
              <a:buAutoNum type="arabicPeriod"/>
            </a:pPr>
            <a:r>
              <a:rPr lang="zh-TW" altLang="en-US" sz="3200" dirty="0">
                <a:solidFill>
                  <a:srgbClr val="DC5D3D"/>
                </a:solidFill>
                <a:latin typeface="標楷體" pitchFamily="65" charset="-120"/>
                <a:ea typeface="標楷體" pitchFamily="65" charset="-120"/>
              </a:rPr>
              <a:t>產品</a:t>
            </a:r>
            <a:r>
              <a:rPr lang="zh-TW" altLang="en-US" sz="3200" dirty="0" smtClean="0">
                <a:solidFill>
                  <a:srgbClr val="DC5D3D"/>
                </a:solidFill>
                <a:latin typeface="標楷體" pitchFamily="65" charset="-120"/>
                <a:ea typeface="標楷體" pitchFamily="65" charset="-120"/>
              </a:rPr>
              <a:t>不易失敗</a:t>
            </a:r>
            <a:endParaRPr lang="zh-TW" altLang="en-US" sz="3200" dirty="0">
              <a:solidFill>
                <a:srgbClr val="DC5D3D"/>
              </a:solidFill>
              <a:latin typeface="標楷體" pitchFamily="65" charset="-120"/>
              <a:ea typeface="標楷體" pitchFamily="65" charset="-120"/>
            </a:endParaRPr>
          </a:p>
          <a:p>
            <a:pPr marL="514350" indent="-514350">
              <a:buFont typeface="+mj-lt"/>
              <a:buAutoNum type="arabicPeriod"/>
            </a:pPr>
            <a:r>
              <a:rPr lang="zh-TW" altLang="en-US" sz="3200" dirty="0">
                <a:solidFill>
                  <a:srgbClr val="DC5D3D"/>
                </a:solidFill>
                <a:latin typeface="標楷體" pitchFamily="65" charset="-120"/>
                <a:ea typeface="標楷體" pitchFamily="65" charset="-120"/>
              </a:rPr>
              <a:t>增加麵筋筋</a:t>
            </a:r>
            <a:r>
              <a:rPr lang="zh-TW" altLang="en-US" sz="3200" dirty="0" smtClean="0">
                <a:solidFill>
                  <a:srgbClr val="DC5D3D"/>
                </a:solidFill>
                <a:latin typeface="標楷體" pitchFamily="65" charset="-120"/>
                <a:ea typeface="標楷體" pitchFamily="65" charset="-120"/>
              </a:rPr>
              <a:t>度</a:t>
            </a:r>
            <a:endParaRPr lang="en-US" altLang="zh-TW" sz="3200" dirty="0" smtClean="0">
              <a:solidFill>
                <a:srgbClr val="DC5D3D"/>
              </a:solidFill>
              <a:latin typeface="標楷體" pitchFamily="65" charset="-120"/>
              <a:ea typeface="標楷體" pitchFamily="65" charset="-120"/>
            </a:endParaRPr>
          </a:p>
          <a:p>
            <a:pPr marL="514350" indent="-514350">
              <a:buFont typeface="+mj-lt"/>
              <a:buAutoNum type="arabicPeriod"/>
            </a:pPr>
            <a:r>
              <a:rPr lang="zh-TW" altLang="en-US" sz="3200" dirty="0">
                <a:solidFill>
                  <a:srgbClr val="DC5D3D"/>
                </a:solidFill>
                <a:latin typeface="標楷體" pitchFamily="65" charset="-120"/>
                <a:ea typeface="標楷體" pitchFamily="65" charset="-120"/>
              </a:rPr>
              <a:t>吃起來咬勁十足</a:t>
            </a:r>
          </a:p>
          <a:p>
            <a:pPr marL="514350" indent="-514350">
              <a:buFont typeface="+mj-lt"/>
              <a:buAutoNum type="arabicPeriod"/>
            </a:pPr>
            <a:r>
              <a:rPr lang="zh-TW" altLang="en-US" sz="3200" dirty="0" smtClean="0">
                <a:solidFill>
                  <a:srgbClr val="DC5D3D"/>
                </a:solidFill>
                <a:latin typeface="標楷體" pitchFamily="65" charset="-120"/>
                <a:ea typeface="標楷體" pitchFamily="65" charset="-120"/>
              </a:rPr>
              <a:t>消費者重視飲食健康</a:t>
            </a:r>
            <a:endParaRPr lang="zh-TW" altLang="en-US" sz="3200" dirty="0">
              <a:solidFill>
                <a:srgbClr val="DC5D3D"/>
              </a:solidFill>
              <a:latin typeface="標楷體" pitchFamily="65" charset="-120"/>
              <a:ea typeface="標楷體" pitchFamily="65" charset="-120"/>
            </a:endParaRPr>
          </a:p>
          <a:p>
            <a:pPr marL="514350" indent="-514350">
              <a:buFont typeface="+mj-lt"/>
              <a:buAutoNum type="arabicPeriod"/>
            </a:pPr>
            <a:r>
              <a:rPr lang="zh-TW" altLang="en-US" sz="3200" dirty="0">
                <a:solidFill>
                  <a:srgbClr val="DC5D3D"/>
                </a:solidFill>
                <a:latin typeface="標楷體" pitchFamily="65" charset="-120"/>
                <a:ea typeface="標楷體" pitchFamily="65" charset="-120"/>
              </a:rPr>
              <a:t>可代替人工添加物</a:t>
            </a:r>
          </a:p>
          <a:p>
            <a:pPr marL="228600" lvl="0" indent="-228600">
              <a:buFont typeface="+mj-lt"/>
              <a:buAutoNum type="arabicPeriod"/>
            </a:pPr>
            <a:endParaRPr lang="zh-TW" altLang="zh-TW" sz="3200" dirty="0" smtClean="0">
              <a:solidFill>
                <a:srgbClr val="DC5D3D"/>
              </a:solidFill>
              <a:latin typeface="標楷體" pitchFamily="65" charset="-120"/>
              <a:ea typeface="標楷體" pitchFamily="65" charset="-120"/>
            </a:endParaRPr>
          </a:p>
          <a:p>
            <a:pPr marL="228600" lvl="0" indent="-228600">
              <a:buFont typeface="+mj-lt"/>
              <a:buAutoNum type="arabicPeriod"/>
            </a:pPr>
            <a:endParaRPr lang="zh-TW" altLang="zh-TW" sz="3200" dirty="0" smtClean="0">
              <a:solidFill>
                <a:srgbClr val="DC5D3D"/>
              </a:solidFill>
              <a:latin typeface="標楷體" pitchFamily="65" charset="-120"/>
              <a:ea typeface="標楷體" pitchFamily="65" charset="-120"/>
            </a:endParaRPr>
          </a:p>
        </p:txBody>
      </p:sp>
      <p:sp>
        <p:nvSpPr>
          <p:cNvPr id="4102" name="AutoShape 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4" name="AutoShape 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6" name="AutoShape 1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08" name="AutoShape 1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0" name="AutoShape 1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2" name="AutoShape 1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4" name="AutoShape 18"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6" name="AutoShape 20"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18" name="AutoShape 22"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0" name="AutoShape 24"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2" name="AutoShape 26" descr="「分析」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6" name="AutoShape 30"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28" name="AutoShape 32"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130" name="AutoShape 34" descr="「比較」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9" name="文本框 4"/>
          <p:cNvSpPr txBox="1">
            <a:spLocks noChangeArrowheads="1"/>
          </p:cNvSpPr>
          <p:nvPr/>
        </p:nvSpPr>
        <p:spPr bwMode="auto">
          <a:xfrm>
            <a:off x="600" y="88262"/>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40" name="TextBox 45"/>
          <p:cNvSpPr txBox="1"/>
          <p:nvPr/>
        </p:nvSpPr>
        <p:spPr>
          <a:xfrm>
            <a:off x="4243409" y="684672"/>
            <a:ext cx="5530398" cy="764118"/>
          </a:xfrm>
          <a:prstGeom prst="rect">
            <a:avLst/>
          </a:prstGeom>
        </p:spPr>
        <p:txBody>
          <a:bodyPr vert="horz" wrap="none" lIns="0" tIns="0" rIns="0" bIns="0" anchor="b" anchorCtr="1">
            <a:noAutofit/>
          </a:bodyPr>
          <a:lstStyle/>
          <a:p>
            <a:r>
              <a:rPr lang="zh-TW" altLang="en-US" sz="3200" b="1" kern="900" dirty="0" smtClean="0">
                <a:solidFill>
                  <a:srgbClr val="DC5D3D"/>
                </a:solidFill>
                <a:latin typeface="標楷體" pitchFamily="65" charset="-120"/>
                <a:ea typeface="標楷體" pitchFamily="65" charset="-120"/>
                <a:cs typeface="+mn-ea"/>
                <a:sym typeface="Wingdings"/>
              </a:rPr>
              <a:t></a:t>
            </a:r>
            <a:r>
              <a:rPr lang="zh-TW" altLang="en-US" sz="3200" b="1" kern="900" dirty="0" smtClean="0">
                <a:solidFill>
                  <a:srgbClr val="DC5D3D"/>
                </a:solidFill>
                <a:latin typeface="標楷體" pitchFamily="65" charset="-120"/>
                <a:ea typeface="標楷體" pitchFamily="65" charset="-120"/>
                <a:cs typeface="+mn-ea"/>
                <a:sym typeface="+mn-lt"/>
              </a:rPr>
              <a:t>探討</a:t>
            </a:r>
            <a:r>
              <a:rPr lang="zh-TW" altLang="en-US" sz="3200" b="1" kern="900" dirty="0">
                <a:solidFill>
                  <a:srgbClr val="DC5D3D"/>
                </a:solidFill>
                <a:latin typeface="標楷體" pitchFamily="65" charset="-120"/>
                <a:ea typeface="標楷體" pitchFamily="65" charset="-120"/>
                <a:cs typeface="+mn-ea"/>
                <a:sym typeface="+mn-lt"/>
              </a:rPr>
              <a:t>推廣老麵麵包的</a:t>
            </a:r>
            <a:r>
              <a:rPr lang="zh-TW" altLang="en-US" sz="3200" b="1" kern="900" dirty="0" smtClean="0">
                <a:solidFill>
                  <a:srgbClr val="DC5D3D"/>
                </a:solidFill>
                <a:latin typeface="標楷體" pitchFamily="65" charset="-120"/>
                <a:ea typeface="標楷體" pitchFamily="65" charset="-120"/>
                <a:cs typeface="+mn-ea"/>
                <a:sym typeface="+mn-lt"/>
              </a:rPr>
              <a:t>可行性</a:t>
            </a:r>
            <a:endParaRPr lang="zh-CN" altLang="en-US" sz="3200" b="1" kern="900" dirty="0">
              <a:solidFill>
                <a:srgbClr val="DC5D3D"/>
              </a:solidFill>
              <a:latin typeface="標楷體" pitchFamily="65" charset="-120"/>
              <a:ea typeface="標楷體" pitchFamily="65" charset="-120"/>
              <a:cs typeface="+mn-ea"/>
              <a:sym typeface="+mn-lt"/>
            </a:endParaRPr>
          </a:p>
        </p:txBody>
      </p:sp>
      <p:pic>
        <p:nvPicPr>
          <p:cNvPr id="25"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18" y="2207391"/>
            <a:ext cx="2290909" cy="1800000"/>
          </a:xfrm>
          <a:prstGeom prst="rect">
            <a:avLst/>
          </a:prstGeom>
        </p:spPr>
      </p:pic>
      <p:pic>
        <p:nvPicPr>
          <p:cNvPr id="26"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05" y="2818042"/>
            <a:ext cx="770998" cy="1190017"/>
          </a:xfrm>
          <a:prstGeom prst="rect">
            <a:avLst/>
          </a:prstGeom>
        </p:spPr>
      </p:pic>
      <p:pic>
        <p:nvPicPr>
          <p:cNvPr id="27" name="Picture 4" descr="相關圖片"/>
          <p:cNvPicPr>
            <a:picLocks noChangeAspect="1" noChangeArrowheads="1"/>
          </p:cNvPicPr>
          <p:nvPr/>
        </p:nvPicPr>
        <p:blipFill rotWithShape="1">
          <a:blip r:embed="rId5" cstate="print"/>
          <a:srcRect t="7246" b="10392"/>
          <a:stretch/>
        </p:blipFill>
        <p:spPr bwMode="auto">
          <a:xfrm>
            <a:off x="1172343" y="2648196"/>
            <a:ext cx="1000663" cy="1080655"/>
          </a:xfrm>
          <a:prstGeom prst="rect">
            <a:avLst/>
          </a:prstGeom>
          <a:noFill/>
        </p:spPr>
      </p:pic>
      <p:sp>
        <p:nvSpPr>
          <p:cNvPr id="28" name="TextBox 45"/>
          <p:cNvSpPr txBox="1"/>
          <p:nvPr/>
        </p:nvSpPr>
        <p:spPr>
          <a:xfrm>
            <a:off x="4372536" y="5735607"/>
            <a:ext cx="5929309" cy="617867"/>
          </a:xfrm>
          <a:prstGeom prst="rect">
            <a:avLst/>
          </a:prstGeom>
        </p:spPr>
        <p:txBody>
          <a:bodyPr vert="horz" wrap="none" lIns="0" tIns="0" rIns="0" bIns="0" anchor="b" anchorCtr="1">
            <a:noAutofit/>
          </a:bodyPr>
          <a:lstStyle/>
          <a:p>
            <a:r>
              <a:rPr lang="zh-TW" altLang="en-US" sz="3200" b="1" kern="900" dirty="0">
                <a:solidFill>
                  <a:srgbClr val="DC5D3D"/>
                </a:solidFill>
                <a:latin typeface="標楷體" pitchFamily="65" charset="-120"/>
                <a:ea typeface="標楷體" pitchFamily="65" charset="-120"/>
                <a:cs typeface="+mn-ea"/>
                <a:sym typeface="Wingdings"/>
              </a:rPr>
              <a:t>相信你相信的，相信你的身體</a:t>
            </a:r>
            <a:endParaRPr lang="zh-CN" altLang="en-US" sz="2400" b="1" kern="900" dirty="0">
              <a:solidFill>
                <a:srgbClr val="DC5D3D"/>
              </a:solidFill>
              <a:latin typeface="標楷體" pitchFamily="65" charset="-120"/>
              <a:ea typeface="標楷體" pitchFamily="65" charset="-120"/>
              <a:cs typeface="+mn-ea"/>
              <a:sym typeface="+mn-lt"/>
            </a:endParaRPr>
          </a:p>
        </p:txBody>
      </p:sp>
      <p:sp>
        <p:nvSpPr>
          <p:cNvPr id="3" name="投影片編號版面配置區 2"/>
          <p:cNvSpPr>
            <a:spLocks noGrp="1"/>
          </p:cNvSpPr>
          <p:nvPr>
            <p:ph type="sldNum" sz="quarter" idx="12"/>
          </p:nvPr>
        </p:nvSpPr>
        <p:spPr>
          <a:xfrm>
            <a:off x="11608983" y="88262"/>
            <a:ext cx="469603" cy="365125"/>
          </a:xfrm>
        </p:spPr>
        <p:txBody>
          <a:bodyPr/>
          <a:lstStyle/>
          <a:p>
            <a:fld id="{10B49C96-558A-49EC-AD52-79C3D5970B39}" type="slidenum">
              <a:rPr lang="zh-CN" altLang="en-US" smtClean="0"/>
              <a:t>26</a:t>
            </a:fld>
            <a:endParaRPr lang="zh-CN" altLang="en-US" dirty="0"/>
          </a:p>
        </p:txBody>
      </p:sp>
    </p:spTree>
    <p:extLst>
      <p:ext uri="{BB962C8B-B14F-4D97-AF65-F5344CB8AC3E}">
        <p14:creationId xmlns:p14="http://schemas.microsoft.com/office/powerpoint/2010/main" val="1007478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106326" y="38841"/>
            <a:ext cx="5002213" cy="1549970"/>
          </a:xfrm>
          <a:prstGeom prst="rect">
            <a:avLst/>
          </a:prstGeom>
        </p:spPr>
      </p:pic>
      <p:sp>
        <p:nvSpPr>
          <p:cNvPr id="12" name="文本框 4"/>
          <p:cNvSpPr txBox="1">
            <a:spLocks noChangeArrowheads="1"/>
          </p:cNvSpPr>
          <p:nvPr/>
        </p:nvSpPr>
        <p:spPr bwMode="auto">
          <a:xfrm>
            <a:off x="106124" y="79527"/>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grpSp>
        <p:nvGrpSpPr>
          <p:cNvPr id="10" name="群組 9"/>
          <p:cNvGrpSpPr/>
          <p:nvPr/>
        </p:nvGrpSpPr>
        <p:grpSpPr>
          <a:xfrm>
            <a:off x="4391247" y="270913"/>
            <a:ext cx="7272595" cy="4120334"/>
            <a:chOff x="3277589" y="1126787"/>
            <a:chExt cx="5700155" cy="2703830"/>
          </a:xfrm>
        </p:grpSpPr>
        <p:pic>
          <p:nvPicPr>
            <p:cNvPr id="8" name="图片 7" descr="8691fc963511599ce3dc24771297d54e"/>
            <p:cNvPicPr>
              <a:picLocks noChangeAspect="1"/>
            </p:cNvPicPr>
            <p:nvPr/>
          </p:nvPicPr>
          <p:blipFill>
            <a:blip r:embed="rId3"/>
            <a:stretch>
              <a:fillRect/>
            </a:stretch>
          </p:blipFill>
          <p:spPr>
            <a:xfrm>
              <a:off x="3277589" y="1126787"/>
              <a:ext cx="5700155" cy="2703830"/>
            </a:xfrm>
            <a:prstGeom prst="rect">
              <a:avLst/>
            </a:prstGeom>
          </p:spPr>
        </p:pic>
        <p:sp>
          <p:nvSpPr>
            <p:cNvPr id="13" name="文本框 4"/>
            <p:cNvSpPr txBox="1">
              <a:spLocks noChangeArrowheads="1"/>
            </p:cNvSpPr>
            <p:nvPr/>
          </p:nvSpPr>
          <p:spPr bwMode="auto">
            <a:xfrm>
              <a:off x="3705100" y="1462715"/>
              <a:ext cx="4892005" cy="67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6600" b="1" u="dbl" dirty="0" smtClean="0">
                  <a:solidFill>
                    <a:schemeClr val="tx2">
                      <a:lumMod val="50000"/>
                    </a:schemeClr>
                  </a:solidFill>
                  <a:effectLst>
                    <a:outerShdw blurRad="38100" dist="38100" dir="2700000" algn="tl">
                      <a:srgbClr val="000000">
                        <a:alpha val="43137"/>
                      </a:srgbClr>
                    </a:outerShdw>
                  </a:effectLst>
                  <a:uFill>
                    <a:solidFill>
                      <a:srgbClr val="FF3300"/>
                    </a:solidFill>
                  </a:uFill>
                  <a:latin typeface="標楷體" pitchFamily="65" charset="-120"/>
                  <a:ea typeface="標楷體" pitchFamily="65" charset="-120"/>
                  <a:cs typeface="+mn-ea"/>
                  <a:sym typeface="+mn-lt"/>
                </a:rPr>
                <a:t>建  議</a:t>
              </a:r>
              <a:endParaRPr lang="zh-CN" altLang="en-US" sz="4000" b="1" u="dbl" dirty="0">
                <a:solidFill>
                  <a:schemeClr val="tx2">
                    <a:lumMod val="50000"/>
                  </a:schemeClr>
                </a:solidFill>
                <a:effectLst>
                  <a:outerShdw blurRad="38100" dist="38100" dir="2700000" algn="tl">
                    <a:srgbClr val="000000">
                      <a:alpha val="43137"/>
                    </a:srgbClr>
                  </a:outerShdw>
                </a:effectLst>
                <a:uFill>
                  <a:solidFill>
                    <a:srgbClr val="FF3300"/>
                  </a:solidFill>
                </a:uFill>
                <a:latin typeface="標楷體" pitchFamily="65" charset="-120"/>
                <a:ea typeface="標楷體" pitchFamily="65" charset="-120"/>
                <a:cs typeface="+mn-ea"/>
                <a:sym typeface="+mn-lt"/>
              </a:endParaRPr>
            </a:p>
          </p:txBody>
        </p:sp>
      </p:grpSp>
      <p:grpSp>
        <p:nvGrpSpPr>
          <p:cNvPr id="5" name="群組 4"/>
          <p:cNvGrpSpPr/>
          <p:nvPr/>
        </p:nvGrpSpPr>
        <p:grpSpPr>
          <a:xfrm>
            <a:off x="970914" y="4285738"/>
            <a:ext cx="10645753" cy="2343150"/>
            <a:chOff x="970914" y="3830617"/>
            <a:chExt cx="10645753" cy="2343150"/>
          </a:xfrm>
        </p:grpSpPr>
        <p:grpSp>
          <p:nvGrpSpPr>
            <p:cNvPr id="7" name="组合 6"/>
            <p:cNvGrpSpPr/>
            <p:nvPr/>
          </p:nvGrpSpPr>
          <p:grpSpPr>
            <a:xfrm>
              <a:off x="970914" y="3830617"/>
              <a:ext cx="10645753" cy="2343150"/>
              <a:chOff x="1021" y="1992"/>
              <a:chExt cx="17377" cy="4228"/>
            </a:xfrm>
          </p:grpSpPr>
          <p:pic>
            <p:nvPicPr>
              <p:cNvPr id="3" name="图片 2" descr="999ba5066198f2db59d550c4dbd2090b"/>
              <p:cNvPicPr>
                <a:picLocks noChangeAspect="1"/>
              </p:cNvPicPr>
              <p:nvPr/>
            </p:nvPicPr>
            <p:blipFill>
              <a:blip r:embed="rId4"/>
              <a:stretch>
                <a:fillRect/>
              </a:stretch>
            </p:blipFill>
            <p:spPr>
              <a:xfrm>
                <a:off x="1021" y="1992"/>
                <a:ext cx="17377" cy="4228"/>
              </a:xfrm>
              <a:prstGeom prst="rect">
                <a:avLst/>
              </a:prstGeom>
            </p:spPr>
          </p:pic>
          <p:sp>
            <p:nvSpPr>
              <p:cNvPr id="11" name="文本框 10"/>
              <p:cNvSpPr txBox="1"/>
              <p:nvPr/>
            </p:nvSpPr>
            <p:spPr>
              <a:xfrm>
                <a:off x="1995" y="3420"/>
                <a:ext cx="4148" cy="1277"/>
              </a:xfrm>
              <a:prstGeom prst="rect">
                <a:avLst/>
              </a:prstGeom>
              <a:noFill/>
            </p:spPr>
            <p:txBody>
              <a:bodyPr wrap="square" rtlCol="0">
                <a:spAutoFit/>
              </a:bodyPr>
              <a:lstStyle/>
              <a:p>
                <a:pPr algn="ctr"/>
                <a:r>
                  <a:rPr lang="zh-TW" altLang="en-US" sz="4000" b="1" dirty="0" smtClean="0">
                    <a:solidFill>
                      <a:srgbClr val="DC5D3D"/>
                    </a:solidFill>
                    <a:latin typeface="標楷體" panose="03000509000000000000" pitchFamily="65" charset="-120"/>
                    <a:ea typeface="標楷體" panose="03000509000000000000" pitchFamily="65" charset="-120"/>
                  </a:rPr>
                  <a:t>針對政府</a:t>
                </a:r>
                <a:endParaRPr lang="zh-CN" altLang="en-US" sz="4000" b="1" dirty="0">
                  <a:solidFill>
                    <a:srgbClr val="DC5D3D"/>
                  </a:solidFill>
                  <a:latin typeface="標楷體" panose="03000509000000000000" pitchFamily="65" charset="-120"/>
                  <a:ea typeface="標楷體" panose="03000509000000000000" pitchFamily="65" charset="-120"/>
                </a:endParaRPr>
              </a:p>
            </p:txBody>
          </p:sp>
        </p:grpSp>
        <p:sp>
          <p:nvSpPr>
            <p:cNvPr id="15" name="文本框 10"/>
            <p:cNvSpPr txBox="1"/>
            <p:nvPr/>
          </p:nvSpPr>
          <p:spPr>
            <a:xfrm>
              <a:off x="8488955" y="4622011"/>
              <a:ext cx="2541209" cy="707711"/>
            </a:xfrm>
            <a:prstGeom prst="rect">
              <a:avLst/>
            </a:prstGeom>
            <a:noFill/>
          </p:spPr>
          <p:txBody>
            <a:bodyPr wrap="square" rtlCol="0">
              <a:spAutoFit/>
            </a:bodyPr>
            <a:lstStyle/>
            <a:p>
              <a:pPr algn="ctr"/>
              <a:r>
                <a:rPr lang="zh-TW" altLang="en-US" sz="4000" b="1" dirty="0" smtClean="0">
                  <a:solidFill>
                    <a:srgbClr val="DC5D3D"/>
                  </a:solidFill>
                  <a:latin typeface="標楷體" panose="03000509000000000000" pitchFamily="65" charset="-120"/>
                  <a:ea typeface="標楷體" panose="03000509000000000000" pitchFamily="65" charset="-120"/>
                </a:rPr>
                <a:t>針對民眾</a:t>
              </a:r>
              <a:endParaRPr lang="zh-CN" altLang="en-US" sz="4000" b="1" dirty="0">
                <a:solidFill>
                  <a:srgbClr val="DC5D3D"/>
                </a:solidFill>
                <a:latin typeface="標楷體" panose="03000509000000000000" pitchFamily="65" charset="-120"/>
                <a:ea typeface="標楷體" panose="03000509000000000000" pitchFamily="65" charset="-120"/>
              </a:endParaRPr>
            </a:p>
          </p:txBody>
        </p:sp>
        <p:sp>
          <p:nvSpPr>
            <p:cNvPr id="16" name="文本框 10"/>
            <p:cNvSpPr txBox="1"/>
            <p:nvPr/>
          </p:nvSpPr>
          <p:spPr>
            <a:xfrm>
              <a:off x="5023185" y="4648336"/>
              <a:ext cx="2541209" cy="707711"/>
            </a:xfrm>
            <a:prstGeom prst="rect">
              <a:avLst/>
            </a:prstGeom>
            <a:noFill/>
          </p:spPr>
          <p:txBody>
            <a:bodyPr wrap="square" rtlCol="0">
              <a:spAutoFit/>
            </a:bodyPr>
            <a:lstStyle/>
            <a:p>
              <a:pPr algn="ctr"/>
              <a:r>
                <a:rPr lang="zh-TW" altLang="en-US" sz="4000" b="1" dirty="0" smtClean="0">
                  <a:solidFill>
                    <a:srgbClr val="DC5D3D"/>
                  </a:solidFill>
                  <a:latin typeface="標楷體" panose="03000509000000000000" pitchFamily="65" charset="-120"/>
                  <a:ea typeface="標楷體" panose="03000509000000000000" pitchFamily="65" charset="-120"/>
                </a:rPr>
                <a:t>針對店家</a:t>
              </a:r>
              <a:endParaRPr lang="zh-CN" altLang="en-US" sz="4000" b="1" dirty="0">
                <a:solidFill>
                  <a:srgbClr val="DC5D3D"/>
                </a:solidFill>
                <a:latin typeface="標楷體" panose="03000509000000000000" pitchFamily="65" charset="-120"/>
                <a:ea typeface="標楷體" panose="03000509000000000000" pitchFamily="65" charset="-120"/>
              </a:endParaRPr>
            </a:p>
          </p:txBody>
        </p:sp>
      </p:grpSp>
      <p:sp>
        <p:nvSpPr>
          <p:cNvPr id="4" name="投影片編號版面配置區 3"/>
          <p:cNvSpPr>
            <a:spLocks noGrp="1"/>
          </p:cNvSpPr>
          <p:nvPr>
            <p:ph type="sldNum" sz="quarter" idx="12"/>
          </p:nvPr>
        </p:nvSpPr>
        <p:spPr>
          <a:xfrm>
            <a:off x="11616667" y="110493"/>
            <a:ext cx="461919" cy="365125"/>
          </a:xfrm>
        </p:spPr>
        <p:txBody>
          <a:bodyPr/>
          <a:lstStyle/>
          <a:p>
            <a:fld id="{10B49C96-558A-49EC-AD52-79C3D5970B39}" type="slidenum">
              <a:rPr lang="zh-CN" altLang="en-US" smtClean="0"/>
              <a:t>27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6" name="六边形 8"/>
          <p:cNvSpPr>
            <a:spLocks noChangeArrowheads="1"/>
          </p:cNvSpPr>
          <p:nvPr/>
        </p:nvSpPr>
        <p:spPr bwMode="auto">
          <a:xfrm rot="5400000">
            <a:off x="406704" y="1961762"/>
            <a:ext cx="3469309" cy="2899481"/>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35" name="TextBox 46"/>
          <p:cNvSpPr txBox="1"/>
          <p:nvPr/>
        </p:nvSpPr>
        <p:spPr>
          <a:xfrm>
            <a:off x="4397267" y="2458192"/>
            <a:ext cx="5993642" cy="2612571"/>
          </a:xfrm>
          <a:prstGeom prst="rect">
            <a:avLst/>
          </a:prstGeom>
        </p:spPr>
        <p:txBody>
          <a:bodyPr vert="horz" wrap="square" lIns="0" tIns="0" rIns="0" bIns="0" anchor="t" anchorCtr="1">
            <a:noAutofit/>
          </a:bodyPr>
          <a:lstStyle/>
          <a:p>
            <a:r>
              <a:rPr lang="zh-TW" altLang="zh-TW" sz="3600" dirty="0" smtClean="0">
                <a:solidFill>
                  <a:srgbClr val="DC5D3D"/>
                </a:solidFill>
                <a:latin typeface="標楷體" pitchFamily="65" charset="-120"/>
                <a:ea typeface="標楷體" pitchFamily="65" charset="-120"/>
              </a:rPr>
              <a:t>建議政府多多推廣使用老麵製品，讓更多民眾，嘗到老</a:t>
            </a:r>
            <a:r>
              <a:rPr lang="zh-TW" altLang="zh-TW" sz="3600" dirty="0" smtClean="0">
                <a:solidFill>
                  <a:srgbClr val="DC5D3D"/>
                </a:solidFill>
                <a:latin typeface="標楷體" pitchFamily="65" charset="-120"/>
                <a:ea typeface="標楷體" pitchFamily="65" charset="-120"/>
              </a:rPr>
              <a:t>麵</a:t>
            </a:r>
            <a:r>
              <a:rPr lang="zh-TW" altLang="en-US" sz="3600" dirty="0" smtClean="0">
                <a:solidFill>
                  <a:srgbClr val="DC5D3D"/>
                </a:solidFill>
                <a:latin typeface="標楷體" pitchFamily="65" charset="-120"/>
                <a:ea typeface="標楷體" pitchFamily="65" charset="-120"/>
              </a:rPr>
              <a:t>麵包</a:t>
            </a:r>
            <a:r>
              <a:rPr lang="zh-TW" altLang="zh-TW" sz="3600" dirty="0" smtClean="0">
                <a:solidFill>
                  <a:srgbClr val="DC5D3D"/>
                </a:solidFill>
                <a:latin typeface="標楷體" pitchFamily="65" charset="-120"/>
                <a:ea typeface="標楷體" pitchFamily="65" charset="-120"/>
              </a:rPr>
              <a:t>的美味</a:t>
            </a:r>
            <a:r>
              <a:rPr lang="zh-TW" altLang="en-US" sz="3600" dirty="0" smtClean="0">
                <a:solidFill>
                  <a:srgbClr val="DC5D3D"/>
                </a:solidFill>
                <a:latin typeface="標楷體" pitchFamily="65" charset="-120"/>
                <a:ea typeface="標楷體" pitchFamily="65" charset="-120"/>
              </a:rPr>
              <a:t>，並</a:t>
            </a:r>
            <a:r>
              <a:rPr lang="zh-TW" altLang="zh-TW" sz="3600" dirty="0" smtClean="0">
                <a:solidFill>
                  <a:srgbClr val="DC5D3D"/>
                </a:solidFill>
                <a:latin typeface="標楷體" pitchFamily="65" charset="-120"/>
                <a:ea typeface="標楷體" pitchFamily="65" charset="-120"/>
              </a:rPr>
              <a:t>兼具</a:t>
            </a:r>
            <a:r>
              <a:rPr lang="zh-TW" altLang="zh-TW" sz="3600" dirty="0" smtClean="0">
                <a:solidFill>
                  <a:srgbClr val="DC5D3D"/>
                </a:solidFill>
                <a:latin typeface="標楷體" pitchFamily="65" charset="-120"/>
                <a:ea typeface="標楷體" pitchFamily="65" charset="-120"/>
              </a:rPr>
              <a:t>健康。</a:t>
            </a:r>
            <a:endParaRPr lang="zh-TW" altLang="zh-TW" sz="3600" dirty="0">
              <a:solidFill>
                <a:srgbClr val="DC5D3D"/>
              </a:solidFill>
              <a:latin typeface="標楷體" pitchFamily="65" charset="-120"/>
              <a:ea typeface="標楷體" pitchFamily="65" charset="-120"/>
            </a:endParaRPr>
          </a:p>
        </p:txBody>
      </p:sp>
      <p:sp>
        <p:nvSpPr>
          <p:cNvPr id="2056" name="AutoShape 8"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8" name="AutoShape 10"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6" name="文字方塊 25"/>
          <p:cNvSpPr txBox="1"/>
          <p:nvPr/>
        </p:nvSpPr>
        <p:spPr>
          <a:xfrm>
            <a:off x="492406" y="844383"/>
            <a:ext cx="1996968" cy="707886"/>
          </a:xfrm>
          <a:prstGeom prst="rect">
            <a:avLst/>
          </a:prstGeom>
          <a:noFill/>
        </p:spPr>
        <p:txBody>
          <a:bodyPr wrap="square" rtlCol="0">
            <a:spAutoFit/>
          </a:bodyPr>
          <a:lstStyle/>
          <a:p>
            <a:r>
              <a:rPr lang="zh-TW" altLang="en-US" sz="4000" b="1" dirty="0" smtClean="0">
                <a:solidFill>
                  <a:srgbClr val="DC5D3D"/>
                </a:solidFill>
                <a:latin typeface="標楷體" pitchFamily="65" charset="-120"/>
                <a:ea typeface="標楷體" pitchFamily="65" charset="-120"/>
                <a:sym typeface="Webdings"/>
              </a:rPr>
              <a:t> </a:t>
            </a:r>
            <a:r>
              <a:rPr lang="zh-TW" altLang="en-US" sz="4000" b="1" dirty="0" smtClean="0">
                <a:solidFill>
                  <a:srgbClr val="DC5D3D"/>
                </a:solidFill>
                <a:latin typeface="標楷體" pitchFamily="65" charset="-120"/>
                <a:ea typeface="標楷體" pitchFamily="65" charset="-120"/>
              </a:rPr>
              <a:t>建議</a:t>
            </a:r>
            <a:endParaRPr lang="zh-TW" altLang="en-US" sz="4000" b="1" dirty="0">
              <a:solidFill>
                <a:srgbClr val="DC5D3D"/>
              </a:solidFill>
              <a:latin typeface="標楷體" pitchFamily="65" charset="-120"/>
              <a:ea typeface="標楷體" pitchFamily="65" charset="-120"/>
            </a:endParaRPr>
          </a:p>
        </p:txBody>
      </p:sp>
      <p:pic>
        <p:nvPicPr>
          <p:cNvPr id="8194" name="Picture 2" descr="「台灣省政府」的圖片搜尋結果"/>
          <p:cNvPicPr>
            <a:picLocks noChangeAspect="1" noChangeArrowheads="1"/>
          </p:cNvPicPr>
          <p:nvPr/>
        </p:nvPicPr>
        <p:blipFill>
          <a:blip r:embed="rId3" cstate="print"/>
          <a:srcRect/>
          <a:stretch>
            <a:fillRect/>
          </a:stretch>
        </p:blipFill>
        <p:spPr bwMode="auto">
          <a:xfrm>
            <a:off x="658686" y="2458191"/>
            <a:ext cx="2957892" cy="2018115"/>
          </a:xfrm>
          <a:prstGeom prst="ellipse">
            <a:avLst/>
          </a:prstGeom>
          <a:ln>
            <a:noFill/>
          </a:ln>
          <a:effectLst>
            <a:softEdge rad="112500"/>
          </a:effectLst>
        </p:spPr>
      </p:pic>
      <p:sp>
        <p:nvSpPr>
          <p:cNvPr id="2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27" name="TextBox 45"/>
          <p:cNvSpPr txBox="1"/>
          <p:nvPr/>
        </p:nvSpPr>
        <p:spPr>
          <a:xfrm>
            <a:off x="3859481" y="1552269"/>
            <a:ext cx="2285414" cy="545585"/>
          </a:xfrm>
          <a:prstGeom prst="rect">
            <a:avLst/>
          </a:prstGeom>
        </p:spPr>
        <p:txBody>
          <a:bodyPr vert="horz" wrap="none" lIns="0" tIns="0" rIns="0" bIns="0" anchor="b" anchorCtr="1">
            <a:noAutofit/>
          </a:bodyPr>
          <a:lstStyle/>
          <a:p>
            <a:pPr algn="ctr"/>
            <a:r>
              <a:rPr lang="zh-TW" altLang="en-US" sz="3600" b="1" kern="900" dirty="0" smtClean="0">
                <a:solidFill>
                  <a:srgbClr val="DC5D3D"/>
                </a:solidFill>
                <a:latin typeface="標楷體" pitchFamily="65" charset="-120"/>
                <a:ea typeface="標楷體" pitchFamily="65" charset="-120"/>
                <a:cs typeface="+mn-ea"/>
                <a:sym typeface="+mn-lt"/>
              </a:rPr>
              <a:t>針對政府</a:t>
            </a:r>
            <a:endParaRPr lang="zh-CN" altLang="en-US" sz="3600" b="1" kern="900" dirty="0">
              <a:solidFill>
                <a:srgbClr val="DC5D3D"/>
              </a:solidFill>
              <a:latin typeface="標楷體" pitchFamily="65" charset="-120"/>
              <a:ea typeface="標楷體" pitchFamily="65" charset="-120"/>
              <a:cs typeface="+mn-ea"/>
              <a:sym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6526" y="4684053"/>
            <a:ext cx="2020186" cy="20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a:xfrm>
            <a:off x="11587716" y="117806"/>
            <a:ext cx="478996" cy="365125"/>
          </a:xfrm>
        </p:spPr>
        <p:txBody>
          <a:bodyPr/>
          <a:lstStyle/>
          <a:p>
            <a:fld id="{10B49C96-558A-49EC-AD52-79C3D5970B39}" type="slidenum">
              <a:rPr lang="zh-CN" altLang="en-US" smtClean="0"/>
              <a:t>28</a:t>
            </a:fld>
            <a:endParaRPr lang="zh-CN" altLang="en-US" dirty="0"/>
          </a:p>
        </p:txBody>
      </p:sp>
    </p:spTree>
    <p:extLst>
      <p:ext uri="{BB962C8B-B14F-4D97-AF65-F5344CB8AC3E}">
        <p14:creationId xmlns:p14="http://schemas.microsoft.com/office/powerpoint/2010/main" val="2377059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35" name="TextBox 46"/>
          <p:cNvSpPr txBox="1"/>
          <p:nvPr/>
        </p:nvSpPr>
        <p:spPr>
          <a:xfrm>
            <a:off x="4180114" y="2074105"/>
            <a:ext cx="6840187" cy="4445447"/>
          </a:xfrm>
          <a:prstGeom prst="rect">
            <a:avLst/>
          </a:prstGeom>
        </p:spPr>
        <p:txBody>
          <a:bodyPr vert="horz" wrap="square" lIns="0" tIns="0" rIns="0" bIns="0" anchor="t" anchorCtr="1">
            <a:noAutofit/>
          </a:bodyPr>
          <a:lstStyle/>
          <a:p>
            <a:r>
              <a:rPr lang="zh-TW" altLang="en-US" sz="3600" dirty="0" smtClean="0">
                <a:solidFill>
                  <a:srgbClr val="DC5D3D"/>
                </a:solidFill>
                <a:latin typeface="標楷體" pitchFamily="65" charset="-120"/>
                <a:ea typeface="標楷體" pitchFamily="65" charset="-120"/>
              </a:rPr>
              <a:t>    希望本資料能加深店家對</a:t>
            </a:r>
            <a:r>
              <a:rPr lang="zh-TW" altLang="en-US" sz="3600" dirty="0">
                <a:solidFill>
                  <a:srgbClr val="DC5D3D"/>
                </a:solidFill>
                <a:latin typeface="標楷體" pitchFamily="65" charset="-120"/>
                <a:ea typeface="標楷體" pitchFamily="65" charset="-120"/>
              </a:rPr>
              <a:t>麵包的研究</a:t>
            </a:r>
            <a:r>
              <a:rPr lang="zh-TW" altLang="en-US" sz="3600" dirty="0" smtClean="0">
                <a:solidFill>
                  <a:srgbClr val="DC5D3D"/>
                </a:solidFill>
                <a:latin typeface="標楷體" pitchFamily="65" charset="-120"/>
                <a:ea typeface="標楷體" pitchFamily="65" charset="-120"/>
              </a:rPr>
              <a:t>，使店家創造</a:t>
            </a:r>
            <a:r>
              <a:rPr lang="zh-TW" altLang="en-US" sz="3600" dirty="0">
                <a:solidFill>
                  <a:srgbClr val="DC5D3D"/>
                </a:solidFill>
                <a:latin typeface="標楷體" pitchFamily="65" charset="-120"/>
                <a:ea typeface="標楷體" pitchFamily="65" charset="-120"/>
              </a:rPr>
              <a:t>各種不同的</a:t>
            </a:r>
            <a:r>
              <a:rPr lang="zh-TW" altLang="en-US" sz="3600" dirty="0" smtClean="0">
                <a:solidFill>
                  <a:srgbClr val="DC5D3D"/>
                </a:solidFill>
                <a:latin typeface="標楷體" pitchFamily="65" charset="-120"/>
                <a:ea typeface="標楷體" pitchFamily="65" charset="-120"/>
              </a:rPr>
              <a:t>麵糰來</a:t>
            </a:r>
            <a:r>
              <a:rPr lang="zh-TW" altLang="en-US" sz="3600" dirty="0">
                <a:solidFill>
                  <a:srgbClr val="DC5D3D"/>
                </a:solidFill>
                <a:latin typeface="標楷體" pitchFamily="65" charset="-120"/>
                <a:ea typeface="標楷體" pitchFamily="65" charset="-120"/>
              </a:rPr>
              <a:t>做出各種的麵包，讓顧客知道還有更多種不同的</a:t>
            </a:r>
            <a:r>
              <a:rPr lang="zh-TW" altLang="en-US" sz="3600" dirty="0" smtClean="0">
                <a:solidFill>
                  <a:srgbClr val="DC5D3D"/>
                </a:solidFill>
                <a:latin typeface="標楷體" pitchFamily="65" charset="-120"/>
                <a:ea typeface="標楷體" pitchFamily="65" charset="-120"/>
              </a:rPr>
              <a:t>麵糰，</a:t>
            </a:r>
            <a:r>
              <a:rPr lang="zh-TW" altLang="en-US" sz="3600" dirty="0">
                <a:solidFill>
                  <a:srgbClr val="DC5D3D"/>
                </a:solidFill>
                <a:latin typeface="標楷體" pitchFamily="65" charset="-120"/>
                <a:ea typeface="標楷體" pitchFamily="65" charset="-120"/>
              </a:rPr>
              <a:t>進而滿足顧客的胃</a:t>
            </a:r>
            <a:r>
              <a:rPr lang="zh-TW" altLang="en-US" sz="3600" dirty="0" smtClean="0">
                <a:solidFill>
                  <a:srgbClr val="DC5D3D"/>
                </a:solidFill>
                <a:latin typeface="標楷體" pitchFamily="65" charset="-120"/>
                <a:ea typeface="標楷體" pitchFamily="65" charset="-120"/>
              </a:rPr>
              <a:t>。</a:t>
            </a:r>
            <a:endParaRPr lang="en-US" altLang="zh-TW" sz="3600" dirty="0" smtClean="0">
              <a:solidFill>
                <a:srgbClr val="DC5D3D"/>
              </a:solidFill>
              <a:latin typeface="標楷體" pitchFamily="65" charset="-120"/>
              <a:ea typeface="標楷體" pitchFamily="65" charset="-120"/>
            </a:endParaRPr>
          </a:p>
          <a:p>
            <a:r>
              <a:rPr lang="zh-TW" altLang="en-US" sz="3600" dirty="0" smtClean="0">
                <a:solidFill>
                  <a:srgbClr val="DC5D3D"/>
                </a:solidFill>
                <a:latin typeface="標楷體" pitchFamily="65" charset="-120"/>
                <a:ea typeface="標楷體" pitchFamily="65" charset="-120"/>
              </a:rPr>
              <a:t>    製作</a:t>
            </a:r>
            <a:r>
              <a:rPr lang="zh-TW" altLang="en-US" sz="3600" dirty="0">
                <a:solidFill>
                  <a:srgbClr val="DC5D3D"/>
                </a:solidFill>
                <a:latin typeface="標楷體" pitchFamily="65" charset="-120"/>
                <a:ea typeface="標楷體" pitchFamily="65" charset="-120"/>
              </a:rPr>
              <a:t>不同時間發酵的老麵</a:t>
            </a:r>
            <a:r>
              <a:rPr lang="zh-TW" altLang="en-US" sz="3600" dirty="0" smtClean="0">
                <a:solidFill>
                  <a:srgbClr val="DC5D3D"/>
                </a:solidFill>
                <a:latin typeface="標楷體" pitchFamily="65" charset="-120"/>
                <a:ea typeface="標楷體" pitchFamily="65" charset="-120"/>
              </a:rPr>
              <a:t>麵包，或利用</a:t>
            </a:r>
            <a:r>
              <a:rPr lang="zh-TW" altLang="en-US" sz="3600" dirty="0">
                <a:solidFill>
                  <a:srgbClr val="DC5D3D"/>
                </a:solidFill>
                <a:latin typeface="標楷體" pitchFamily="65" charset="-120"/>
                <a:ea typeface="標楷體" pitchFamily="65" charset="-120"/>
              </a:rPr>
              <a:t>不同的五穀食材，讓香氣更不同。</a:t>
            </a:r>
            <a:endParaRPr lang="zh-TW" altLang="zh-TW" sz="3600" dirty="0">
              <a:solidFill>
                <a:srgbClr val="DC5D3D"/>
              </a:solidFill>
              <a:latin typeface="標楷體" pitchFamily="65" charset="-120"/>
              <a:ea typeface="標楷體" pitchFamily="65" charset="-120"/>
            </a:endParaRPr>
          </a:p>
        </p:txBody>
      </p:sp>
      <p:sp>
        <p:nvSpPr>
          <p:cNvPr id="2056" name="AutoShape 8"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8" name="AutoShape 10"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6" name="文字方塊 25"/>
          <p:cNvSpPr txBox="1"/>
          <p:nvPr/>
        </p:nvSpPr>
        <p:spPr>
          <a:xfrm>
            <a:off x="492406" y="844383"/>
            <a:ext cx="1996968" cy="707886"/>
          </a:xfrm>
          <a:prstGeom prst="rect">
            <a:avLst/>
          </a:prstGeom>
          <a:noFill/>
        </p:spPr>
        <p:txBody>
          <a:bodyPr wrap="square" rtlCol="0">
            <a:spAutoFit/>
          </a:bodyPr>
          <a:lstStyle/>
          <a:p>
            <a:r>
              <a:rPr lang="zh-TW" altLang="en-US" sz="4000" b="1" dirty="0" smtClean="0">
                <a:solidFill>
                  <a:srgbClr val="DC5D3D"/>
                </a:solidFill>
                <a:latin typeface="標楷體" pitchFamily="65" charset="-120"/>
                <a:ea typeface="標楷體" pitchFamily="65" charset="-120"/>
                <a:sym typeface="Webdings"/>
              </a:rPr>
              <a:t> </a:t>
            </a:r>
            <a:r>
              <a:rPr lang="zh-TW" altLang="en-US" sz="4000" b="1" dirty="0" smtClean="0">
                <a:solidFill>
                  <a:srgbClr val="DC5D3D"/>
                </a:solidFill>
                <a:latin typeface="標楷體" pitchFamily="65" charset="-120"/>
                <a:ea typeface="標楷體" pitchFamily="65" charset="-120"/>
              </a:rPr>
              <a:t>建議</a:t>
            </a:r>
            <a:endParaRPr lang="zh-TW" altLang="en-US" sz="4000" b="1" dirty="0">
              <a:solidFill>
                <a:srgbClr val="DC5D3D"/>
              </a:solidFill>
              <a:latin typeface="標楷體" pitchFamily="65" charset="-120"/>
              <a:ea typeface="標楷體" pitchFamily="65" charset="-120"/>
            </a:endParaRPr>
          </a:p>
        </p:txBody>
      </p:sp>
      <p:sp>
        <p:nvSpPr>
          <p:cNvPr id="2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27" name="TextBox 45"/>
          <p:cNvSpPr txBox="1"/>
          <p:nvPr/>
        </p:nvSpPr>
        <p:spPr>
          <a:xfrm>
            <a:off x="3807042" y="1404056"/>
            <a:ext cx="2285414" cy="545585"/>
          </a:xfrm>
          <a:prstGeom prst="rect">
            <a:avLst/>
          </a:prstGeom>
        </p:spPr>
        <p:txBody>
          <a:bodyPr vert="horz" wrap="none" lIns="0" tIns="0" rIns="0" bIns="0" anchor="b" anchorCtr="1">
            <a:noAutofit/>
          </a:bodyPr>
          <a:lstStyle/>
          <a:p>
            <a:pPr algn="ctr"/>
            <a:r>
              <a:rPr lang="zh-TW" altLang="en-US" sz="3600" b="1" kern="900" dirty="0" smtClean="0">
                <a:solidFill>
                  <a:srgbClr val="DC5D3D"/>
                </a:solidFill>
                <a:latin typeface="標楷體" pitchFamily="65" charset="-120"/>
                <a:ea typeface="標楷體" pitchFamily="65" charset="-120"/>
                <a:cs typeface="+mn-ea"/>
                <a:sym typeface="+mn-lt"/>
              </a:rPr>
              <a:t>針對店家</a:t>
            </a:r>
            <a:endParaRPr lang="zh-CN" altLang="en-US" sz="3600" b="1" kern="900" dirty="0">
              <a:solidFill>
                <a:srgbClr val="DC5D3D"/>
              </a:solidFill>
              <a:latin typeface="標楷體" pitchFamily="65" charset="-120"/>
              <a:ea typeface="標楷體" pitchFamily="65" charset="-120"/>
              <a:cs typeface="+mn-ea"/>
              <a:sym typeface="+mn-lt"/>
            </a:endParaRPr>
          </a:p>
        </p:txBody>
      </p:sp>
      <p:pic>
        <p:nvPicPr>
          <p:cNvPr id="13" name="Picture 4" descr="「麵包店」的圖片搜尋結果"/>
          <p:cNvPicPr>
            <a:picLocks noChangeAspect="1" noChangeArrowheads="1"/>
          </p:cNvPicPr>
          <p:nvPr/>
        </p:nvPicPr>
        <p:blipFill>
          <a:blip r:embed="rId3" cstate="print">
            <a:lum contrast="-10000"/>
          </a:blip>
          <a:srcRect/>
          <a:stretch>
            <a:fillRect/>
          </a:stretch>
        </p:blipFill>
        <p:spPr bwMode="auto">
          <a:xfrm>
            <a:off x="874095" y="2074105"/>
            <a:ext cx="2534523" cy="2630423"/>
          </a:xfrm>
          <a:prstGeom prst="rect">
            <a:avLst/>
          </a:prstGeom>
          <a:ln>
            <a:noFill/>
          </a:ln>
          <a:effectLst>
            <a:softEdge rad="112500"/>
          </a:effectLst>
        </p:spPr>
      </p:pic>
      <p:sp>
        <p:nvSpPr>
          <p:cNvPr id="3" name="投影片編號版面配置區 2"/>
          <p:cNvSpPr>
            <a:spLocks noGrp="1"/>
          </p:cNvSpPr>
          <p:nvPr>
            <p:ph type="sldNum" sz="quarter" idx="12"/>
          </p:nvPr>
        </p:nvSpPr>
        <p:spPr>
          <a:xfrm>
            <a:off x="11568223" y="110493"/>
            <a:ext cx="510364" cy="365125"/>
          </a:xfrm>
        </p:spPr>
        <p:txBody>
          <a:bodyPr/>
          <a:lstStyle/>
          <a:p>
            <a:fld id="{10B49C96-558A-49EC-AD52-79C3D5970B39}" type="slidenum">
              <a:rPr lang="zh-CN" altLang="en-US" smtClean="0"/>
              <a:t>29</a:t>
            </a:fld>
            <a:endParaRPr lang="zh-CN" altLang="en-US" dirty="0"/>
          </a:p>
        </p:txBody>
      </p:sp>
      <p:sp>
        <p:nvSpPr>
          <p:cNvPr id="6" name="六边形 8"/>
          <p:cNvSpPr>
            <a:spLocks noChangeArrowheads="1"/>
          </p:cNvSpPr>
          <p:nvPr/>
        </p:nvSpPr>
        <p:spPr bwMode="auto">
          <a:xfrm rot="5400000">
            <a:off x="406705" y="1961762"/>
            <a:ext cx="3469308" cy="2899481"/>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Tree>
    <p:extLst>
      <p:ext uri="{BB962C8B-B14F-4D97-AF65-F5344CB8AC3E}">
        <p14:creationId xmlns:p14="http://schemas.microsoft.com/office/powerpoint/2010/main" val="3099741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A_图片 2"/>
          <p:cNvPicPr>
            <a:picLocks noChangeAspect="1"/>
          </p:cNvPicPr>
          <p:nvPr>
            <p:custDataLst>
              <p:tags r:id="rId1"/>
            </p:custDataLst>
          </p:nvPr>
        </p:nvPicPr>
        <p:blipFill>
          <a:blip r:embed="rId3"/>
          <a:stretch>
            <a:fillRect/>
          </a:stretch>
        </p:blipFill>
        <p:spPr>
          <a:xfrm>
            <a:off x="1846053" y="-132730"/>
            <a:ext cx="8643488" cy="6953583"/>
          </a:xfrm>
          <a:prstGeom prst="rect">
            <a:avLst/>
          </a:prstGeom>
          <a:noFill/>
          <a:ln w="9525">
            <a:noFill/>
          </a:ln>
        </p:spPr>
      </p:pic>
      <p:sp>
        <p:nvSpPr>
          <p:cNvPr id="5" name="文本框 4"/>
          <p:cNvSpPr txBox="1">
            <a:spLocks noChangeArrowheads="1"/>
          </p:cNvSpPr>
          <p:nvPr/>
        </p:nvSpPr>
        <p:spPr bwMode="auto">
          <a:xfrm>
            <a:off x="3473240" y="2241875"/>
            <a:ext cx="510040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6600" b="1" dirty="0" smtClean="0">
                <a:solidFill>
                  <a:srgbClr val="0070C0"/>
                </a:solidFill>
                <a:latin typeface="標楷體" panose="03000509000000000000" pitchFamily="65" charset="-120"/>
                <a:ea typeface="標楷體" panose="03000509000000000000" pitchFamily="65" charset="-120"/>
                <a:cs typeface="+mn-ea"/>
                <a:sym typeface="+mn-lt"/>
              </a:rPr>
              <a:t>前  言</a:t>
            </a:r>
            <a:endParaRPr lang="zh-CN" altLang="en-US" sz="6600" b="1" dirty="0">
              <a:solidFill>
                <a:srgbClr val="0070C0"/>
              </a:solidFill>
              <a:latin typeface="標楷體" panose="03000509000000000000" pitchFamily="65" charset="-120"/>
              <a:ea typeface="標楷體" panose="03000509000000000000" pitchFamily="65" charset="-120"/>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
        <p:nvSpPr>
          <p:cNvPr id="3" name="投影片編號版面配置區 2"/>
          <p:cNvSpPr>
            <a:spLocks noGrp="1"/>
          </p:cNvSpPr>
          <p:nvPr>
            <p:ph type="sldNum" sz="quarter" idx="12"/>
          </p:nvPr>
        </p:nvSpPr>
        <p:spPr>
          <a:xfrm>
            <a:off x="11704895" y="95693"/>
            <a:ext cx="360433" cy="360000"/>
          </a:xfrm>
        </p:spPr>
        <p:txBody>
          <a:bodyPr/>
          <a:lstStyle/>
          <a:p>
            <a:fld id="{10B49C96-558A-49EC-AD52-79C3D5970B39}" type="slidenum">
              <a:rPr lang="zh-CN" altLang="en-US" smtClean="0"/>
              <a:t>3</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35" name="TextBox 46"/>
          <p:cNvSpPr txBox="1"/>
          <p:nvPr/>
        </p:nvSpPr>
        <p:spPr>
          <a:xfrm>
            <a:off x="4429496" y="2190308"/>
            <a:ext cx="6317673" cy="3540642"/>
          </a:xfrm>
          <a:prstGeom prst="rect">
            <a:avLst/>
          </a:prstGeom>
        </p:spPr>
        <p:txBody>
          <a:bodyPr vert="horz" wrap="square" lIns="0" tIns="0" rIns="0" bIns="0" anchor="t" anchorCtr="1">
            <a:noAutofit/>
          </a:bodyPr>
          <a:lstStyle/>
          <a:p>
            <a:r>
              <a:rPr lang="zh-TW" altLang="en-US" sz="3600" dirty="0" smtClean="0">
                <a:solidFill>
                  <a:srgbClr val="DC5D3D"/>
                </a:solidFill>
                <a:latin typeface="標楷體" pitchFamily="65" charset="-120"/>
                <a:ea typeface="標楷體" pitchFamily="65" charset="-120"/>
              </a:rPr>
              <a:t>建議民眾多多食用</a:t>
            </a:r>
            <a:r>
              <a:rPr lang="zh-TW" altLang="en-US" sz="3600" dirty="0">
                <a:solidFill>
                  <a:srgbClr val="DC5D3D"/>
                </a:solidFill>
                <a:latin typeface="標楷體" pitchFamily="65" charset="-120"/>
                <a:ea typeface="標楷體" pitchFamily="65" charset="-120"/>
              </a:rPr>
              <a:t>老麵麵包，不要只買看起來很可口</a:t>
            </a:r>
            <a:r>
              <a:rPr lang="zh-TW" altLang="en-US" sz="3600" dirty="0" smtClean="0">
                <a:solidFill>
                  <a:srgbClr val="DC5D3D"/>
                </a:solidFill>
                <a:latin typeface="標楷體" pitchFamily="65" charset="-120"/>
                <a:ea typeface="標楷體" pitchFamily="65" charset="-120"/>
              </a:rPr>
              <a:t>，</a:t>
            </a:r>
            <a:endParaRPr lang="en-US" altLang="zh-TW" sz="3600" dirty="0" smtClean="0">
              <a:solidFill>
                <a:srgbClr val="DC5D3D"/>
              </a:solidFill>
              <a:latin typeface="標楷體" pitchFamily="65" charset="-120"/>
              <a:ea typeface="標楷體" pitchFamily="65" charset="-120"/>
            </a:endParaRPr>
          </a:p>
          <a:p>
            <a:r>
              <a:rPr lang="zh-TW" altLang="en-US" sz="3600" dirty="0" smtClean="0">
                <a:solidFill>
                  <a:srgbClr val="DC5D3D"/>
                </a:solidFill>
                <a:latin typeface="標楷體" pitchFamily="65" charset="-120"/>
                <a:ea typeface="標楷體" pitchFamily="65" charset="-120"/>
              </a:rPr>
              <a:t>或是</a:t>
            </a:r>
            <a:r>
              <a:rPr lang="zh-TW" altLang="en-US" sz="3600" dirty="0">
                <a:solidFill>
                  <a:srgbClr val="DC5D3D"/>
                </a:solidFill>
                <a:latin typeface="標楷體" pitchFamily="65" charset="-120"/>
                <a:ea typeface="標楷體" pitchFamily="65" charset="-120"/>
              </a:rPr>
              <a:t>聞起來很香麵包</a:t>
            </a:r>
            <a:r>
              <a:rPr lang="zh-TW" altLang="en-US" sz="3600" dirty="0" smtClean="0">
                <a:solidFill>
                  <a:srgbClr val="DC5D3D"/>
                </a:solidFill>
                <a:latin typeface="標楷體" pitchFamily="65" charset="-120"/>
                <a:ea typeface="標楷體" pitchFamily="65" charset="-120"/>
              </a:rPr>
              <a:t>，</a:t>
            </a:r>
            <a:endParaRPr lang="en-US" altLang="zh-TW" sz="3600" dirty="0" smtClean="0">
              <a:solidFill>
                <a:srgbClr val="DC5D3D"/>
              </a:solidFill>
              <a:latin typeface="標楷體" pitchFamily="65" charset="-120"/>
              <a:ea typeface="標楷體" pitchFamily="65" charset="-120"/>
            </a:endParaRPr>
          </a:p>
          <a:p>
            <a:r>
              <a:rPr lang="zh-TW" altLang="en-US" sz="3600" dirty="0" smtClean="0">
                <a:solidFill>
                  <a:srgbClr val="DC5D3D"/>
                </a:solidFill>
                <a:latin typeface="標楷體" pitchFamily="65" charset="-120"/>
                <a:ea typeface="標楷體" pitchFamily="65" charset="-120"/>
              </a:rPr>
              <a:t>因為</a:t>
            </a:r>
            <a:r>
              <a:rPr lang="zh-TW" altLang="en-US" sz="3600" dirty="0">
                <a:solidFill>
                  <a:srgbClr val="DC5D3D"/>
                </a:solidFill>
                <a:latin typeface="標楷體" pitchFamily="65" charset="-120"/>
                <a:ea typeface="標楷體" pitchFamily="65" charset="-120"/>
              </a:rPr>
              <a:t>裡面加的</a:t>
            </a:r>
            <a:r>
              <a:rPr lang="zh-TW" altLang="en-US" sz="3600" dirty="0" smtClean="0">
                <a:solidFill>
                  <a:srgbClr val="DC5D3D"/>
                </a:solidFill>
                <a:latin typeface="標楷體" pitchFamily="65" charset="-120"/>
                <a:ea typeface="標楷體" pitchFamily="65" charset="-120"/>
              </a:rPr>
              <a:t>，</a:t>
            </a:r>
            <a:endParaRPr lang="en-US" altLang="zh-TW" sz="3600" dirty="0" smtClean="0">
              <a:solidFill>
                <a:srgbClr val="DC5D3D"/>
              </a:solidFill>
              <a:latin typeface="標楷體" pitchFamily="65" charset="-120"/>
              <a:ea typeface="標楷體" pitchFamily="65" charset="-120"/>
            </a:endParaRPr>
          </a:p>
          <a:p>
            <a:r>
              <a:rPr lang="zh-TW" altLang="en-US" sz="3600" dirty="0" smtClean="0">
                <a:solidFill>
                  <a:srgbClr val="DC5D3D"/>
                </a:solidFill>
                <a:latin typeface="標楷體" pitchFamily="65" charset="-120"/>
                <a:ea typeface="標楷體" pitchFamily="65" charset="-120"/>
              </a:rPr>
              <a:t>說不定</a:t>
            </a:r>
            <a:r>
              <a:rPr lang="zh-TW" altLang="en-US" sz="3600" dirty="0">
                <a:solidFill>
                  <a:srgbClr val="DC5D3D"/>
                </a:solidFill>
                <a:latin typeface="標楷體" pitchFamily="65" charset="-120"/>
                <a:ea typeface="標楷體" pitchFamily="65" charset="-120"/>
              </a:rPr>
              <a:t>都</a:t>
            </a:r>
            <a:r>
              <a:rPr lang="zh-TW" altLang="en-US" sz="3600" dirty="0" smtClean="0">
                <a:solidFill>
                  <a:srgbClr val="DC5D3D"/>
                </a:solidFill>
                <a:latin typeface="標楷體" pitchFamily="65" charset="-120"/>
                <a:ea typeface="標楷體" pitchFamily="65" charset="-120"/>
              </a:rPr>
              <a:t>是</a:t>
            </a:r>
            <a:r>
              <a:rPr lang="en-US" altLang="zh-TW" sz="3600" dirty="0" smtClean="0">
                <a:solidFill>
                  <a:srgbClr val="DC5D3D"/>
                </a:solidFill>
                <a:latin typeface="標楷體" pitchFamily="65" charset="-120"/>
                <a:ea typeface="標楷體" pitchFamily="65" charset="-120"/>
              </a:rPr>
              <a:t/>
            </a:r>
            <a:br>
              <a:rPr lang="en-US" altLang="zh-TW" sz="3600" dirty="0" smtClean="0">
                <a:solidFill>
                  <a:srgbClr val="DC5D3D"/>
                </a:solidFill>
                <a:latin typeface="標楷體" pitchFamily="65" charset="-120"/>
                <a:ea typeface="標楷體" pitchFamily="65" charset="-120"/>
              </a:rPr>
            </a:br>
            <a:r>
              <a:rPr lang="zh-TW" altLang="en-US" sz="3600" dirty="0" smtClean="0">
                <a:solidFill>
                  <a:srgbClr val="DC5D3D"/>
                </a:solidFill>
                <a:latin typeface="標楷體" pitchFamily="65" charset="-120"/>
                <a:ea typeface="標楷體" pitchFamily="65" charset="-120"/>
              </a:rPr>
              <a:t>食品</a:t>
            </a:r>
            <a:r>
              <a:rPr lang="zh-TW" altLang="en-US" sz="3600" dirty="0">
                <a:solidFill>
                  <a:srgbClr val="DC5D3D"/>
                </a:solidFill>
                <a:latin typeface="標楷體" pitchFamily="65" charset="-120"/>
                <a:ea typeface="標楷體" pitchFamily="65" charset="-120"/>
              </a:rPr>
              <a:t>的化學添加物。</a:t>
            </a:r>
          </a:p>
        </p:txBody>
      </p:sp>
      <p:sp>
        <p:nvSpPr>
          <p:cNvPr id="2056" name="AutoShape 8"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8" name="AutoShape 10" descr="「q版人物」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6" name="文字方塊 25"/>
          <p:cNvSpPr txBox="1"/>
          <p:nvPr/>
        </p:nvSpPr>
        <p:spPr>
          <a:xfrm>
            <a:off x="492406" y="844383"/>
            <a:ext cx="1996968" cy="707886"/>
          </a:xfrm>
          <a:prstGeom prst="rect">
            <a:avLst/>
          </a:prstGeom>
          <a:noFill/>
        </p:spPr>
        <p:txBody>
          <a:bodyPr wrap="square" rtlCol="0">
            <a:spAutoFit/>
          </a:bodyPr>
          <a:lstStyle/>
          <a:p>
            <a:r>
              <a:rPr lang="zh-TW" altLang="en-US" sz="4000" b="1" dirty="0" smtClean="0">
                <a:solidFill>
                  <a:srgbClr val="DC5D3D"/>
                </a:solidFill>
                <a:latin typeface="標楷體" pitchFamily="65" charset="-120"/>
                <a:ea typeface="標楷體" pitchFamily="65" charset="-120"/>
                <a:sym typeface="Webdings"/>
              </a:rPr>
              <a:t> </a:t>
            </a:r>
            <a:r>
              <a:rPr lang="zh-TW" altLang="en-US" sz="4000" b="1" dirty="0" smtClean="0">
                <a:solidFill>
                  <a:srgbClr val="DC5D3D"/>
                </a:solidFill>
                <a:latin typeface="標楷體" pitchFamily="65" charset="-120"/>
                <a:ea typeface="標楷體" pitchFamily="65" charset="-120"/>
              </a:rPr>
              <a:t>建議</a:t>
            </a:r>
            <a:endParaRPr lang="zh-TW" altLang="en-US" sz="4000" b="1" dirty="0">
              <a:solidFill>
                <a:srgbClr val="DC5D3D"/>
              </a:solidFill>
              <a:latin typeface="標楷體" pitchFamily="65" charset="-120"/>
              <a:ea typeface="標楷體" pitchFamily="65" charset="-120"/>
            </a:endParaRPr>
          </a:p>
        </p:txBody>
      </p:sp>
      <p:sp>
        <p:nvSpPr>
          <p:cNvPr id="2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結</a:t>
            </a:r>
            <a:r>
              <a:rPr lang="zh-TW" altLang="en-US" sz="4800" b="1" dirty="0" smtClean="0">
                <a:solidFill>
                  <a:srgbClr val="DC5D3D"/>
                </a:solidFill>
                <a:latin typeface="標楷體" pitchFamily="65" charset="-120"/>
                <a:ea typeface="標楷體" pitchFamily="65" charset="-120"/>
                <a:cs typeface="+mn-ea"/>
                <a:sym typeface="+mn-lt"/>
              </a:rPr>
              <a:t> 論</a:t>
            </a:r>
            <a:endParaRPr lang="zh-CN" altLang="en-US" b="1" dirty="0">
              <a:solidFill>
                <a:srgbClr val="DC5D3D"/>
              </a:solidFill>
              <a:latin typeface="標楷體" pitchFamily="65" charset="-120"/>
              <a:ea typeface="標楷體" pitchFamily="65" charset="-120"/>
              <a:cs typeface="+mn-ea"/>
              <a:sym typeface="+mn-lt"/>
            </a:endParaRPr>
          </a:p>
        </p:txBody>
      </p:sp>
      <p:sp>
        <p:nvSpPr>
          <p:cNvPr id="27" name="TextBox 45"/>
          <p:cNvSpPr txBox="1"/>
          <p:nvPr/>
        </p:nvSpPr>
        <p:spPr>
          <a:xfrm>
            <a:off x="3807042" y="1404056"/>
            <a:ext cx="2285414" cy="545585"/>
          </a:xfrm>
          <a:prstGeom prst="rect">
            <a:avLst/>
          </a:prstGeom>
        </p:spPr>
        <p:txBody>
          <a:bodyPr vert="horz" wrap="none" lIns="0" tIns="0" rIns="0" bIns="0" anchor="b" anchorCtr="1">
            <a:noAutofit/>
          </a:bodyPr>
          <a:lstStyle/>
          <a:p>
            <a:pPr algn="ctr"/>
            <a:r>
              <a:rPr lang="zh-TW" altLang="en-US" sz="3600" b="1" kern="900" dirty="0" smtClean="0">
                <a:solidFill>
                  <a:srgbClr val="DC5D3D"/>
                </a:solidFill>
                <a:latin typeface="標楷體" pitchFamily="65" charset="-120"/>
                <a:ea typeface="標楷體" pitchFamily="65" charset="-120"/>
                <a:cs typeface="+mn-ea"/>
                <a:sym typeface="+mn-lt"/>
              </a:rPr>
              <a:t>針對民眾</a:t>
            </a:r>
            <a:endParaRPr lang="zh-CN" altLang="en-US" sz="3600" b="1" kern="900" dirty="0">
              <a:solidFill>
                <a:srgbClr val="DC5D3D"/>
              </a:solidFill>
              <a:latin typeface="標楷體" pitchFamily="65" charset="-120"/>
              <a:ea typeface="標楷體" pitchFamily="65" charset="-120"/>
              <a:cs typeface="+mn-ea"/>
              <a:sym typeface="+mn-lt"/>
            </a:endParaRPr>
          </a:p>
        </p:txBody>
      </p:sp>
      <p:pic>
        <p:nvPicPr>
          <p:cNvPr id="12" name="Picture 12" descr="相關圖片"/>
          <p:cNvPicPr>
            <a:picLocks noChangeAspect="1" noChangeArrowheads="1"/>
          </p:cNvPicPr>
          <p:nvPr/>
        </p:nvPicPr>
        <p:blipFill>
          <a:blip r:embed="rId3" cstate="print">
            <a:lum contrast="-10000"/>
          </a:blip>
          <a:srcRect/>
          <a:stretch>
            <a:fillRect/>
          </a:stretch>
        </p:blipFill>
        <p:spPr bwMode="auto">
          <a:xfrm>
            <a:off x="1073888" y="2216161"/>
            <a:ext cx="2169042" cy="2393779"/>
          </a:xfrm>
          <a:prstGeom prst="rect">
            <a:avLst/>
          </a:prstGeom>
          <a:noFill/>
        </p:spPr>
      </p:pic>
      <p:sp>
        <p:nvSpPr>
          <p:cNvPr id="3" name="投影片編號版面配置區 2"/>
          <p:cNvSpPr>
            <a:spLocks noGrp="1"/>
          </p:cNvSpPr>
          <p:nvPr>
            <p:ph type="sldNum" sz="quarter" idx="12"/>
          </p:nvPr>
        </p:nvSpPr>
        <p:spPr>
          <a:xfrm>
            <a:off x="11589488" y="110493"/>
            <a:ext cx="489098" cy="365125"/>
          </a:xfrm>
        </p:spPr>
        <p:txBody>
          <a:bodyPr/>
          <a:lstStyle/>
          <a:p>
            <a:fld id="{10B49C96-558A-49EC-AD52-79C3D5970B39}" type="slidenum">
              <a:rPr lang="zh-CN" altLang="en-US" smtClean="0"/>
              <a:t>30</a:t>
            </a:fld>
            <a:endParaRPr lang="zh-CN" altLang="en-US" dirty="0"/>
          </a:p>
        </p:txBody>
      </p:sp>
      <p:sp>
        <p:nvSpPr>
          <p:cNvPr id="6" name="六边形 8"/>
          <p:cNvSpPr>
            <a:spLocks noChangeArrowheads="1"/>
          </p:cNvSpPr>
          <p:nvPr/>
        </p:nvSpPr>
        <p:spPr bwMode="auto">
          <a:xfrm rot="5400000">
            <a:off x="406705" y="1961762"/>
            <a:ext cx="3469308" cy="2899481"/>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Tree>
    <p:extLst>
      <p:ext uri="{BB962C8B-B14F-4D97-AF65-F5344CB8AC3E}">
        <p14:creationId xmlns:p14="http://schemas.microsoft.com/office/powerpoint/2010/main" val="1486432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A_图片 2"/>
          <p:cNvPicPr>
            <a:picLocks noChangeAspect="1"/>
          </p:cNvPicPr>
          <p:nvPr>
            <p:custDataLst>
              <p:tags r:id="rId1"/>
            </p:custDataLst>
          </p:nvPr>
        </p:nvPicPr>
        <p:blipFill>
          <a:blip r:embed="rId3"/>
          <a:stretch>
            <a:fillRect/>
          </a:stretch>
        </p:blipFill>
        <p:spPr>
          <a:xfrm>
            <a:off x="1846053" y="-132730"/>
            <a:ext cx="8643488" cy="6953583"/>
          </a:xfrm>
          <a:prstGeom prst="rect">
            <a:avLst/>
          </a:prstGeom>
          <a:noFill/>
          <a:ln w="9525">
            <a:noFill/>
          </a:ln>
        </p:spPr>
      </p:pic>
      <p:sp>
        <p:nvSpPr>
          <p:cNvPr id="5" name="文本框 4"/>
          <p:cNvSpPr txBox="1">
            <a:spLocks noChangeArrowheads="1"/>
          </p:cNvSpPr>
          <p:nvPr/>
        </p:nvSpPr>
        <p:spPr bwMode="auto">
          <a:xfrm>
            <a:off x="3473240" y="2241875"/>
            <a:ext cx="510040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6600" b="1" dirty="0">
                <a:solidFill>
                  <a:srgbClr val="0070C0"/>
                </a:solidFill>
                <a:latin typeface="標楷體" panose="03000509000000000000" pitchFamily="65" charset="-120"/>
                <a:ea typeface="標楷體" panose="03000509000000000000" pitchFamily="65" charset="-120"/>
                <a:cs typeface="+mn-ea"/>
                <a:sym typeface="+mn-lt"/>
              </a:rPr>
              <a:t>引註資料</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
        <p:nvSpPr>
          <p:cNvPr id="3" name="投影片編號版面配置區 2"/>
          <p:cNvSpPr>
            <a:spLocks noGrp="1"/>
          </p:cNvSpPr>
          <p:nvPr>
            <p:ph type="sldNum" sz="quarter" idx="12"/>
          </p:nvPr>
        </p:nvSpPr>
        <p:spPr>
          <a:xfrm>
            <a:off x="11621770" y="95693"/>
            <a:ext cx="456816" cy="365125"/>
          </a:xfrm>
        </p:spPr>
        <p:txBody>
          <a:bodyPr/>
          <a:lstStyle/>
          <a:p>
            <a:fld id="{10B49C96-558A-49EC-AD52-79C3D5970B39}" type="slidenum">
              <a:rPr lang="zh-CN" altLang="en-US" smtClean="0"/>
              <a:t>31</a:t>
            </a:fld>
            <a:endParaRPr lang="zh-CN" altLang="en-US" dirty="0"/>
          </a:p>
        </p:txBody>
      </p:sp>
    </p:spTree>
    <p:extLst>
      <p:ext uri="{BB962C8B-B14F-4D97-AF65-F5344CB8AC3E}">
        <p14:creationId xmlns:p14="http://schemas.microsoft.com/office/powerpoint/2010/main" val="929019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9218" name="图片 3"/>
          <p:cNvPicPr>
            <a:picLocks noChangeAspect="1"/>
          </p:cNvPicPr>
          <p:nvPr/>
        </p:nvPicPr>
        <p:blipFill>
          <a:blip r:embed="rId3" cstate="print"/>
          <a:stretch>
            <a:fillRect/>
          </a:stretch>
        </p:blipFill>
        <p:spPr>
          <a:xfrm>
            <a:off x="232084" y="760421"/>
            <a:ext cx="4830762" cy="5181600"/>
          </a:xfrm>
          <a:prstGeom prst="rect">
            <a:avLst/>
          </a:prstGeom>
          <a:noFill/>
          <a:ln w="9525">
            <a:noFill/>
          </a:ln>
        </p:spPr>
      </p:pic>
      <p:sp>
        <p:nvSpPr>
          <p:cNvPr id="6" name="文本框 5"/>
          <p:cNvSpPr txBox="1"/>
          <p:nvPr/>
        </p:nvSpPr>
        <p:spPr>
          <a:xfrm>
            <a:off x="5165766" y="1750974"/>
            <a:ext cx="6556002" cy="553998"/>
          </a:xfrm>
          <a:prstGeom prst="rect">
            <a:avLst/>
          </a:prstGeom>
          <a:noFill/>
        </p:spPr>
        <p:txBody>
          <a:bodyPr wrap="square">
            <a:spAutoFit/>
          </a:bodyPr>
          <a:lstStyle/>
          <a:p>
            <a:pPr lvl="0">
              <a:lnSpc>
                <a:spcPct val="150000"/>
              </a:lnSpc>
              <a:defRPr/>
            </a:pPr>
            <a:r>
              <a:rPr kumimoji="0" lang="en-US" altLang="zh-TW" sz="2000" b="1" kern="1200" cap="none" spc="0" normalizeH="0" baseline="0" noProof="0" dirty="0" smtClean="0">
                <a:solidFill>
                  <a:srgbClr val="DC5D3D"/>
                </a:solidFill>
                <a:latin typeface="標楷體" pitchFamily="65" charset="-120"/>
                <a:ea typeface="標楷體" pitchFamily="65" charset="-120"/>
                <a:sym typeface="Arial" panose="020B0604020202020204" pitchFamily="34" charset="0"/>
              </a:rPr>
              <a:t>1.</a:t>
            </a:r>
            <a:r>
              <a:rPr lang="zh-TW" altLang="zh-TW" sz="2000" dirty="0" smtClean="0">
                <a:solidFill>
                  <a:srgbClr val="DC5D3D"/>
                </a:solidFill>
                <a:latin typeface="標楷體" pitchFamily="65" charset="-120"/>
                <a:ea typeface="標楷體" pitchFamily="65" charset="-120"/>
              </a:rPr>
              <a:t>江晃榮（</a:t>
            </a:r>
            <a:r>
              <a:rPr lang="en-US" altLang="zh-TW" sz="2000" dirty="0" smtClean="0">
                <a:solidFill>
                  <a:srgbClr val="DC5D3D"/>
                </a:solidFill>
                <a:latin typeface="標楷體" pitchFamily="65" charset="-120"/>
                <a:ea typeface="標楷體" pitchFamily="65" charset="-120"/>
              </a:rPr>
              <a:t>2014</a:t>
            </a:r>
            <a:r>
              <a:rPr lang="zh-TW" altLang="zh-TW" sz="2000" dirty="0" smtClean="0">
                <a:solidFill>
                  <a:srgbClr val="DC5D3D"/>
                </a:solidFill>
                <a:latin typeface="標楷體" pitchFamily="65" charset="-120"/>
                <a:ea typeface="標楷體" pitchFamily="65" charset="-120"/>
              </a:rPr>
              <a:t>）。恐怖的十大食品添加物。方舟文化。</a:t>
            </a:r>
          </a:p>
        </p:txBody>
      </p:sp>
      <p:sp>
        <p:nvSpPr>
          <p:cNvPr id="12" name="文本框 5"/>
          <p:cNvSpPr txBox="1"/>
          <p:nvPr/>
        </p:nvSpPr>
        <p:spPr>
          <a:xfrm>
            <a:off x="5180602" y="2266317"/>
            <a:ext cx="6556002" cy="400110"/>
          </a:xfrm>
          <a:prstGeom prst="rect">
            <a:avLst/>
          </a:prstGeom>
          <a:noFill/>
        </p:spPr>
        <p:txBody>
          <a:bodyPr wrap="square">
            <a:spAutoFit/>
          </a:bodyPr>
          <a:lstStyle/>
          <a:p>
            <a:pPr lvl="0"/>
            <a:r>
              <a:rPr lang="en-US" altLang="zh-TW" sz="2000" b="1" dirty="0" smtClean="0">
                <a:solidFill>
                  <a:srgbClr val="DC5D3D"/>
                </a:solidFill>
                <a:latin typeface="標楷體" pitchFamily="65" charset="-120"/>
                <a:ea typeface="標楷體" pitchFamily="65" charset="-120"/>
              </a:rPr>
              <a:t>2</a:t>
            </a:r>
            <a:r>
              <a:rPr lang="en-US" altLang="zh-TW" sz="2000" dirty="0" smtClean="0">
                <a:solidFill>
                  <a:srgbClr val="DC5D3D"/>
                </a:solidFill>
                <a:latin typeface="標楷體" pitchFamily="65" charset="-120"/>
                <a:ea typeface="標楷體" pitchFamily="65" charset="-120"/>
              </a:rPr>
              <a:t>.</a:t>
            </a:r>
            <a:r>
              <a:rPr lang="zh-TW" altLang="zh-TW" sz="2000" dirty="0" smtClean="0">
                <a:solidFill>
                  <a:srgbClr val="DC5D3D"/>
                </a:solidFill>
                <a:latin typeface="標楷體" pitchFamily="65" charset="-120"/>
                <a:ea typeface="標楷體" pitchFamily="65" charset="-120"/>
              </a:rPr>
              <a:t>顧祐瑞（</a:t>
            </a:r>
            <a:r>
              <a:rPr lang="en-US" altLang="zh-TW" sz="2000" dirty="0" smtClean="0">
                <a:solidFill>
                  <a:srgbClr val="DC5D3D"/>
                </a:solidFill>
                <a:latin typeface="標楷體" pitchFamily="65" charset="-120"/>
                <a:ea typeface="標楷體" pitchFamily="65" charset="-120"/>
              </a:rPr>
              <a:t>2016</a:t>
            </a:r>
            <a:r>
              <a:rPr lang="zh-TW" altLang="zh-TW" sz="2000" dirty="0" smtClean="0">
                <a:solidFill>
                  <a:srgbClr val="DC5D3D"/>
                </a:solidFill>
                <a:latin typeface="標楷體" pitchFamily="65" charset="-120"/>
                <a:ea typeface="標楷體" pitchFamily="65" charset="-120"/>
              </a:rPr>
              <a:t>）。圖解食品衛生與安全。五南文化。</a:t>
            </a:r>
            <a:endParaRPr lang="zh-TW" altLang="zh-TW" sz="2000" dirty="0">
              <a:solidFill>
                <a:srgbClr val="DC5D3D"/>
              </a:solidFill>
              <a:latin typeface="標楷體" pitchFamily="65" charset="-120"/>
              <a:ea typeface="標楷體" pitchFamily="65" charset="-120"/>
            </a:endParaRPr>
          </a:p>
        </p:txBody>
      </p:sp>
      <p:sp>
        <p:nvSpPr>
          <p:cNvPr id="13" name="文本框 5"/>
          <p:cNvSpPr txBox="1"/>
          <p:nvPr/>
        </p:nvSpPr>
        <p:spPr>
          <a:xfrm>
            <a:off x="5188694" y="2620464"/>
            <a:ext cx="6556002" cy="1938992"/>
          </a:xfrm>
          <a:prstGeom prst="rect">
            <a:avLst/>
          </a:prstGeom>
          <a:noFill/>
        </p:spPr>
        <p:txBody>
          <a:bodyPr wrap="square">
            <a:spAutoFit/>
          </a:bodyPr>
          <a:lstStyle/>
          <a:p>
            <a:pPr lvl="0">
              <a:lnSpc>
                <a:spcPct val="150000"/>
              </a:lnSpc>
              <a:defRPr/>
            </a:pPr>
            <a:r>
              <a:rPr kumimoji="0" lang="en-US" altLang="zh-TW" sz="2000" b="1" kern="1200" cap="none" spc="0" normalizeH="0" baseline="0" noProof="0" dirty="0" smtClean="0">
                <a:solidFill>
                  <a:srgbClr val="DC5D3D"/>
                </a:solidFill>
                <a:latin typeface="標楷體" pitchFamily="65" charset="-120"/>
                <a:ea typeface="標楷體" pitchFamily="65" charset="-120"/>
                <a:sym typeface="Arial" panose="020B0604020202020204" pitchFamily="34" charset="0"/>
              </a:rPr>
              <a:t>3.</a:t>
            </a:r>
            <a:r>
              <a:rPr lang="zh-TW" altLang="zh-TW" sz="2000" dirty="0" smtClean="0">
                <a:solidFill>
                  <a:srgbClr val="DC5D3D"/>
                </a:solidFill>
                <a:latin typeface="標楷體" pitchFamily="65" charset="-120"/>
                <a:ea typeface="標楷體" pitchFamily="65" charset="-120"/>
              </a:rPr>
              <a:t>柴可瑞‧葛爾培（</a:t>
            </a:r>
            <a:r>
              <a:rPr lang="en-US" altLang="zh-TW" sz="2000" dirty="0" smtClean="0">
                <a:solidFill>
                  <a:srgbClr val="DC5D3D"/>
                </a:solidFill>
                <a:latin typeface="標楷體" pitchFamily="65" charset="-120"/>
                <a:ea typeface="標楷體" pitchFamily="65" charset="-120"/>
              </a:rPr>
              <a:t>2017</a:t>
            </a:r>
            <a:r>
              <a:rPr lang="zh-TW" altLang="zh-TW" sz="2000" dirty="0" smtClean="0">
                <a:solidFill>
                  <a:srgbClr val="DC5D3D"/>
                </a:solidFill>
                <a:latin typeface="標楷體" pitchFamily="65" charset="-120"/>
                <a:ea typeface="標楷體" pitchFamily="65" charset="-120"/>
              </a:rPr>
              <a:t>）。麵包的藝術</a:t>
            </a:r>
            <a:r>
              <a:rPr lang="en-US" altLang="zh-TW" sz="2000" dirty="0" smtClean="0">
                <a:solidFill>
                  <a:srgbClr val="DC5D3D"/>
                </a:solidFill>
                <a:latin typeface="標楷體" pitchFamily="65" charset="-120"/>
                <a:ea typeface="標楷體" pitchFamily="65" charset="-120"/>
              </a:rPr>
              <a:t>:</a:t>
            </a:r>
            <a:r>
              <a:rPr lang="zh-TW" altLang="zh-TW" sz="2000" dirty="0" smtClean="0">
                <a:solidFill>
                  <a:srgbClr val="DC5D3D"/>
                </a:solidFill>
                <a:latin typeface="標楷體" pitchFamily="65" charset="-120"/>
                <a:ea typeface="標楷體" pitchFamily="65" charset="-120"/>
              </a:rPr>
              <a:t>老麵麵種、食</a:t>
            </a:r>
            <a:r>
              <a:rPr lang="en-US" altLang="zh-TW" sz="2000" dirty="0" smtClean="0">
                <a:solidFill>
                  <a:srgbClr val="DC5D3D"/>
                </a:solidFill>
                <a:latin typeface="標楷體" pitchFamily="65" charset="-120"/>
                <a:ea typeface="標楷體" pitchFamily="65" charset="-120"/>
              </a:rPr>
              <a:t/>
            </a:r>
            <a:br>
              <a:rPr lang="en-US" altLang="zh-TW" sz="2000" dirty="0" smtClean="0">
                <a:solidFill>
                  <a:srgbClr val="DC5D3D"/>
                </a:solidFill>
                <a:latin typeface="標楷體" pitchFamily="65" charset="-120"/>
                <a:ea typeface="標楷體" pitchFamily="65" charset="-120"/>
              </a:rPr>
            </a:br>
            <a:r>
              <a:rPr lang="en-US" altLang="zh-TW" sz="2000" dirty="0" smtClean="0">
                <a:solidFill>
                  <a:srgbClr val="DC5D3D"/>
                </a:solidFill>
                <a:latin typeface="標楷體" pitchFamily="65" charset="-120"/>
                <a:ea typeface="標楷體" pitchFamily="65" charset="-120"/>
              </a:rPr>
              <a:t>  </a:t>
            </a:r>
            <a:r>
              <a:rPr lang="zh-TW" altLang="zh-TW" sz="2000" dirty="0" smtClean="0">
                <a:solidFill>
                  <a:srgbClr val="DC5D3D"/>
                </a:solidFill>
                <a:latin typeface="標楷體" pitchFamily="65" charset="-120"/>
                <a:ea typeface="標楷體" pitchFamily="65" charset="-120"/>
              </a:rPr>
              <a:t>材應用、揉麵技法與長時間低溫發酵</a:t>
            </a:r>
            <a:r>
              <a:rPr lang="en-US" altLang="zh-TW" sz="2000" dirty="0" smtClean="0">
                <a:solidFill>
                  <a:srgbClr val="DC5D3D"/>
                </a:solidFill>
                <a:latin typeface="標楷體" pitchFamily="65" charset="-120"/>
                <a:ea typeface="標楷體" pitchFamily="65" charset="-120"/>
              </a:rPr>
              <a:t/>
            </a:r>
            <a:br>
              <a:rPr lang="en-US" altLang="zh-TW" sz="2000" dirty="0" smtClean="0">
                <a:solidFill>
                  <a:srgbClr val="DC5D3D"/>
                </a:solidFill>
                <a:latin typeface="標楷體" pitchFamily="65" charset="-120"/>
                <a:ea typeface="標楷體" pitchFamily="65" charset="-120"/>
              </a:rPr>
            </a:br>
            <a:r>
              <a:rPr lang="en-US" altLang="zh-TW" sz="2000" dirty="0" smtClean="0">
                <a:solidFill>
                  <a:srgbClr val="DC5D3D"/>
                </a:solidFill>
                <a:latin typeface="標楷體" pitchFamily="65" charset="-120"/>
                <a:ea typeface="標楷體" pitchFamily="65" charset="-120"/>
              </a:rPr>
              <a:t>  </a:t>
            </a:r>
            <a:r>
              <a:rPr lang="zh-TW" altLang="zh-TW" sz="2000" dirty="0" smtClean="0">
                <a:solidFill>
                  <a:srgbClr val="DC5D3D"/>
                </a:solidFill>
                <a:latin typeface="標楷體" pitchFamily="65" charset="-120"/>
                <a:ea typeface="標楷體" pitchFamily="65" charset="-120"/>
              </a:rPr>
              <a:t>紐約最強麵包大師 超過</a:t>
            </a:r>
            <a:r>
              <a:rPr lang="en-US" altLang="zh-TW" sz="2000" dirty="0" smtClean="0">
                <a:solidFill>
                  <a:srgbClr val="DC5D3D"/>
                </a:solidFill>
                <a:latin typeface="標楷體" pitchFamily="65" charset="-120"/>
                <a:ea typeface="標楷體" pitchFamily="65" charset="-120"/>
              </a:rPr>
              <a:t>20</a:t>
            </a:r>
            <a:r>
              <a:rPr lang="zh-TW" altLang="zh-TW" sz="2000" dirty="0" smtClean="0">
                <a:solidFill>
                  <a:srgbClr val="DC5D3D"/>
                </a:solidFill>
                <a:latin typeface="標楷體" pitchFamily="65" charset="-120"/>
                <a:ea typeface="標楷體" pitchFamily="65" charset="-120"/>
              </a:rPr>
              <a:t>年烘焙修練精華，頂級口感</a:t>
            </a:r>
            <a:r>
              <a:rPr lang="en-US" altLang="zh-TW" sz="2000" dirty="0" smtClean="0">
                <a:solidFill>
                  <a:srgbClr val="DC5D3D"/>
                </a:solidFill>
                <a:latin typeface="標楷體" pitchFamily="65" charset="-120"/>
                <a:ea typeface="標楷體" pitchFamily="65" charset="-120"/>
              </a:rPr>
              <a:t/>
            </a:r>
            <a:br>
              <a:rPr lang="en-US" altLang="zh-TW" sz="2000" dirty="0" smtClean="0">
                <a:solidFill>
                  <a:srgbClr val="DC5D3D"/>
                </a:solidFill>
                <a:latin typeface="標楷體" pitchFamily="65" charset="-120"/>
                <a:ea typeface="標楷體" pitchFamily="65" charset="-120"/>
              </a:rPr>
            </a:br>
            <a:r>
              <a:rPr lang="en-US" altLang="zh-TW" sz="2000" dirty="0" smtClean="0">
                <a:solidFill>
                  <a:srgbClr val="DC5D3D"/>
                </a:solidFill>
                <a:latin typeface="標楷體" pitchFamily="65" charset="-120"/>
                <a:ea typeface="標楷體" pitchFamily="65" charset="-120"/>
              </a:rPr>
              <a:t>  </a:t>
            </a:r>
            <a:r>
              <a:rPr lang="zh-TW" altLang="zh-TW" sz="2000" dirty="0" smtClean="0">
                <a:solidFill>
                  <a:srgbClr val="DC5D3D"/>
                </a:solidFill>
                <a:latin typeface="標楷體" pitchFamily="65" charset="-120"/>
                <a:ea typeface="標楷體" pitchFamily="65" charset="-120"/>
              </a:rPr>
              <a:t>與風味技藝總整理。常常生活文創。</a:t>
            </a:r>
          </a:p>
        </p:txBody>
      </p:sp>
      <p:sp>
        <p:nvSpPr>
          <p:cNvPr id="14" name="文本框 5"/>
          <p:cNvSpPr txBox="1"/>
          <p:nvPr/>
        </p:nvSpPr>
        <p:spPr>
          <a:xfrm>
            <a:off x="5172510" y="4450009"/>
            <a:ext cx="6556002" cy="1015663"/>
          </a:xfrm>
          <a:prstGeom prst="rect">
            <a:avLst/>
          </a:prstGeom>
          <a:noFill/>
        </p:spPr>
        <p:txBody>
          <a:bodyPr wrap="square">
            <a:spAutoFit/>
          </a:bodyPr>
          <a:lstStyle/>
          <a:p>
            <a:pPr lvl="0">
              <a:lnSpc>
                <a:spcPct val="150000"/>
              </a:lnSpc>
              <a:defRPr/>
            </a:pPr>
            <a:r>
              <a:rPr kumimoji="0" lang="en-US" altLang="zh-TW" sz="2000" b="1" kern="1200" cap="none" spc="0" normalizeH="0" baseline="0" noProof="0" dirty="0" smtClean="0">
                <a:solidFill>
                  <a:srgbClr val="DC5D3D"/>
                </a:solidFill>
                <a:latin typeface="標楷體" pitchFamily="65" charset="-120"/>
                <a:ea typeface="標楷體" pitchFamily="65" charset="-120"/>
                <a:sym typeface="Arial" panose="020B0604020202020204" pitchFamily="34" charset="0"/>
              </a:rPr>
              <a:t>4.</a:t>
            </a:r>
            <a:r>
              <a:rPr lang="zh-TW" altLang="zh-TW" sz="2000" dirty="0" smtClean="0">
                <a:solidFill>
                  <a:srgbClr val="DC5D3D"/>
                </a:solidFill>
                <a:latin typeface="標楷體" pitchFamily="65" charset="-120"/>
                <a:ea typeface="標楷體" pitchFamily="65" charset="-120"/>
              </a:rPr>
              <a:t>老麵的製作。</a:t>
            </a:r>
            <a:r>
              <a:rPr lang="en-US" altLang="zh-TW" sz="2000" dirty="0" smtClean="0">
                <a:solidFill>
                  <a:srgbClr val="DC5D3D"/>
                </a:solidFill>
                <a:latin typeface="標楷體" pitchFamily="65" charset="-120"/>
                <a:ea typeface="標楷體" pitchFamily="65" charset="-120"/>
              </a:rPr>
              <a:t>2010</a:t>
            </a:r>
            <a:r>
              <a:rPr lang="zh-TW" altLang="zh-TW" sz="2000" dirty="0" smtClean="0">
                <a:solidFill>
                  <a:srgbClr val="DC5D3D"/>
                </a:solidFill>
                <a:latin typeface="標楷體" pitchFamily="65" charset="-120"/>
                <a:ea typeface="標楷體" pitchFamily="65" charset="-120"/>
              </a:rPr>
              <a:t>年</a:t>
            </a:r>
            <a:r>
              <a:rPr lang="en-US" altLang="zh-TW" sz="2000" dirty="0" smtClean="0">
                <a:solidFill>
                  <a:srgbClr val="DC5D3D"/>
                </a:solidFill>
                <a:latin typeface="標楷體" pitchFamily="65" charset="-120"/>
                <a:ea typeface="標楷體" pitchFamily="65" charset="-120"/>
              </a:rPr>
              <a:t>09</a:t>
            </a:r>
            <a:r>
              <a:rPr lang="zh-TW" altLang="zh-TW" sz="2000" dirty="0" smtClean="0">
                <a:solidFill>
                  <a:srgbClr val="DC5D3D"/>
                </a:solidFill>
                <a:latin typeface="標楷體" pitchFamily="65" charset="-120"/>
                <a:ea typeface="標楷體" pitchFamily="65" charset="-120"/>
              </a:rPr>
              <a:t>月</a:t>
            </a:r>
            <a:r>
              <a:rPr lang="en-US" altLang="zh-TW" sz="2000" dirty="0" smtClean="0">
                <a:solidFill>
                  <a:srgbClr val="DC5D3D"/>
                </a:solidFill>
                <a:latin typeface="標楷體" pitchFamily="65" charset="-120"/>
                <a:ea typeface="標楷體" pitchFamily="65" charset="-120"/>
              </a:rPr>
              <a:t>06</a:t>
            </a:r>
            <a:r>
              <a:rPr lang="zh-TW" altLang="zh-TW" sz="2000" dirty="0" smtClean="0">
                <a:solidFill>
                  <a:srgbClr val="DC5D3D"/>
                </a:solidFill>
                <a:latin typeface="標楷體" pitchFamily="65" charset="-120"/>
                <a:ea typeface="標楷體" pitchFamily="65" charset="-120"/>
              </a:rPr>
              <a:t>日，取自</a:t>
            </a:r>
            <a:r>
              <a:rPr lang="en-US" altLang="zh-TW" sz="2000" dirty="0" smtClean="0">
                <a:solidFill>
                  <a:srgbClr val="DC5D3D"/>
                </a:solidFill>
                <a:latin typeface="標楷體" pitchFamily="65" charset="-120"/>
                <a:ea typeface="標楷體" pitchFamily="65" charset="-120"/>
              </a:rPr>
              <a:t/>
            </a:r>
            <a:br>
              <a:rPr lang="en-US" altLang="zh-TW" sz="2000" dirty="0" smtClean="0">
                <a:solidFill>
                  <a:srgbClr val="DC5D3D"/>
                </a:solidFill>
                <a:latin typeface="標楷體" pitchFamily="65" charset="-120"/>
                <a:ea typeface="標楷體" pitchFamily="65" charset="-120"/>
              </a:rPr>
            </a:br>
            <a:r>
              <a:rPr lang="en-US" altLang="zh-TW" sz="2000" dirty="0" smtClean="0">
                <a:solidFill>
                  <a:srgbClr val="DC5D3D"/>
                </a:solidFill>
                <a:latin typeface="標楷體" pitchFamily="65" charset="-120"/>
                <a:ea typeface="標楷體" pitchFamily="65" charset="-120"/>
              </a:rPr>
              <a:t>   </a:t>
            </a:r>
            <a:r>
              <a:rPr lang="en-US" altLang="zh-TW" sz="2000" u="sng" dirty="0" smtClean="0">
                <a:latin typeface="標楷體" pitchFamily="65" charset="-120"/>
                <a:ea typeface="標楷體" pitchFamily="65" charset="-120"/>
                <a:hlinkClick r:id="rId4"/>
              </a:rPr>
              <a:t>http://blog.yam.com/ydog/article/30607507</a:t>
            </a:r>
            <a:endParaRPr lang="zh-TW" altLang="zh-TW" sz="2000" dirty="0" smtClean="0">
              <a:latin typeface="標楷體" pitchFamily="65" charset="-120"/>
              <a:ea typeface="標楷體" pitchFamily="65" charset="-120"/>
            </a:endParaRPr>
          </a:p>
        </p:txBody>
      </p:sp>
      <p:sp>
        <p:nvSpPr>
          <p:cNvPr id="1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a:solidFill>
                  <a:srgbClr val="DC5D3D"/>
                </a:solidFill>
                <a:latin typeface="標楷體" pitchFamily="65" charset="-120"/>
                <a:ea typeface="標楷體" pitchFamily="65" charset="-120"/>
                <a:cs typeface="+mn-ea"/>
                <a:sym typeface="+mn-lt"/>
              </a:rPr>
              <a:t>引註資料</a:t>
            </a:r>
          </a:p>
        </p:txBody>
      </p:sp>
      <p:sp>
        <p:nvSpPr>
          <p:cNvPr id="3" name="投影片編號版面配置區 2"/>
          <p:cNvSpPr>
            <a:spLocks noGrp="1"/>
          </p:cNvSpPr>
          <p:nvPr>
            <p:ph type="sldNum" sz="quarter" idx="12"/>
          </p:nvPr>
        </p:nvSpPr>
        <p:spPr>
          <a:xfrm>
            <a:off x="11657969" y="110493"/>
            <a:ext cx="420617" cy="365125"/>
          </a:xfrm>
        </p:spPr>
        <p:txBody>
          <a:bodyPr/>
          <a:lstStyle/>
          <a:p>
            <a:fld id="{10B49C96-558A-49EC-AD52-79C3D5970B39}" type="slidenum">
              <a:rPr lang="zh-CN" altLang="en-US" smtClean="0"/>
              <a:t>32</a:t>
            </a:fld>
            <a:endParaRPr lang="zh-CN" altLang="en-US" dirty="0"/>
          </a:p>
        </p:txBody>
      </p:sp>
    </p:spTree>
    <p:extLst>
      <p:ext uri="{BB962C8B-B14F-4D97-AF65-F5344CB8AC3E}">
        <p14:creationId xmlns:p14="http://schemas.microsoft.com/office/powerpoint/2010/main" val="3646387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2" cstate="print"/>
          <a:srcRect l="11908" t="16713" b="14111"/>
          <a:stretch>
            <a:fillRect/>
          </a:stretch>
        </p:blipFill>
        <p:spPr>
          <a:xfrm>
            <a:off x="1853564" y="0"/>
            <a:ext cx="8304893" cy="6382435"/>
          </a:xfrm>
          <a:prstGeom prst="rect">
            <a:avLst/>
          </a:prstGeom>
          <a:noFill/>
          <a:ln w="9525">
            <a:noFill/>
          </a:ln>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15806" t="12258" r="11253" b="65141"/>
          <a:stretch>
            <a:fillRect/>
          </a:stretch>
        </p:blipFill>
        <p:spPr>
          <a:xfrm>
            <a:off x="3311683" y="3413051"/>
            <a:ext cx="5002213" cy="154997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52873"/>
            <a:ext cx="5196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TW" altLang="en-US" sz="4800" b="1" dirty="0" smtClean="0">
                <a:solidFill>
                  <a:srgbClr val="DC5D3D"/>
                </a:solidFill>
                <a:latin typeface="標楷體" pitchFamily="65" charset="-120"/>
                <a:ea typeface="標楷體" pitchFamily="65" charset="-120"/>
              </a:rPr>
              <a:t>謝謝評審的聆聽</a:t>
            </a:r>
            <a:endParaRPr lang="zh-CN" altLang="en-US" sz="4800" b="1" dirty="0">
              <a:solidFill>
                <a:srgbClr val="DC5D3D"/>
              </a:solidFill>
              <a:latin typeface="標楷體" pitchFamily="65" charset="-120"/>
              <a:ea typeface="標楷體" pitchFamily="65" charset="-120"/>
            </a:endParaRPr>
          </a:p>
        </p:txBody>
      </p:sp>
      <p:pic>
        <p:nvPicPr>
          <p:cNvPr id="7173" name="图片 20"/>
          <p:cNvPicPr>
            <a:picLocks noChangeAspect="1"/>
          </p:cNvPicPr>
          <p:nvPr/>
        </p:nvPicPr>
        <p:blipFill>
          <a:blip r:embed="rId5" cstate="print"/>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6" cstate="print"/>
          <a:stretch>
            <a:fillRect/>
          </a:stretch>
        </p:blipFill>
        <p:spPr>
          <a:xfrm>
            <a:off x="803212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a:spLocks noChangeArrowheads="1"/>
          </p:cNvSpPr>
          <p:nvPr/>
        </p:nvSpPr>
        <p:spPr bwMode="auto">
          <a:xfrm>
            <a:off x="3214370" y="1961227"/>
            <a:ext cx="5196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TW" altLang="en-US" sz="4800" b="1" dirty="0" smtClean="0">
                <a:solidFill>
                  <a:srgbClr val="DC5D3D"/>
                </a:solidFill>
                <a:latin typeface="標楷體" pitchFamily="65" charset="-120"/>
                <a:ea typeface="標楷體" pitchFamily="65" charset="-120"/>
              </a:rPr>
              <a:t>報告完畢</a:t>
            </a:r>
            <a:endParaRPr lang="zh-CN" altLang="en-US" sz="4800" b="1" dirty="0">
              <a:solidFill>
                <a:srgbClr val="DC5D3D"/>
              </a:solidFill>
              <a:latin typeface="標楷體" pitchFamily="65" charset="-120"/>
              <a:ea typeface="標楷體" pitchFamily="65" charset="-120"/>
            </a:endParaRPr>
          </a:p>
        </p:txBody>
      </p:sp>
      <p:sp>
        <p:nvSpPr>
          <p:cNvPr id="12" name="文本框 2"/>
          <p:cNvSpPr txBox="1"/>
          <p:nvPr/>
        </p:nvSpPr>
        <p:spPr>
          <a:xfrm>
            <a:off x="3412133" y="4829514"/>
            <a:ext cx="4801314" cy="461665"/>
          </a:xfrm>
          <a:prstGeom prst="rect">
            <a:avLst/>
          </a:prstGeom>
          <a:noFill/>
        </p:spPr>
        <p:txBody>
          <a:bodyPr wrap="none" rtlCol="0" anchor="t">
            <a:spAutoFit/>
          </a:bodyPr>
          <a:lstStyle/>
          <a:p>
            <a:pPr algn="dist">
              <a:lnSpc>
                <a:spcPct val="100000"/>
              </a:lnSpc>
              <a:spcBef>
                <a:spcPct val="0"/>
              </a:spcBef>
              <a:buFontTx/>
              <a:buNone/>
            </a:pPr>
            <a:r>
              <a:rPr lang="zh-TW" altLang="en-US" sz="2400" b="1" dirty="0" smtClean="0">
                <a:solidFill>
                  <a:srgbClr val="F17649"/>
                </a:solidFill>
                <a:latin typeface="標楷體" panose="03000509000000000000" pitchFamily="65" charset="-120"/>
                <a:ea typeface="標楷體" panose="03000509000000000000" pitchFamily="65" charset="-120"/>
                <a:sym typeface="+mn-ea"/>
              </a:rPr>
              <a:t>報告人：王立妍、陳品菲、王祐宸</a:t>
            </a:r>
            <a:endParaRPr lang="zh-CN" altLang="en-US" sz="2400" b="1" dirty="0">
              <a:solidFill>
                <a:srgbClr val="F17649"/>
              </a:solidFill>
              <a:latin typeface="標楷體" panose="03000509000000000000" pitchFamily="65" charset="-120"/>
              <a:ea typeface="標楷體" panose="03000509000000000000" pitchFamily="65" charset="-120"/>
              <a:sym typeface="+mn-ea"/>
            </a:endParaRPr>
          </a:p>
        </p:txBody>
      </p:sp>
    </p:spTree>
    <p:extLst>
      <p:ext uri="{BB962C8B-B14F-4D97-AF65-F5344CB8AC3E}">
        <p14:creationId xmlns:p14="http://schemas.microsoft.com/office/powerpoint/2010/main" val="4159981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barn(inVertical)">
                                      <p:cBhvr>
                                        <p:cTn id="20" dur="500"/>
                                        <p:tgtEl>
                                          <p:spTgt spid="717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镜子, 汽车, 室内, 反射&#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6306" y="-938404"/>
            <a:ext cx="10669476" cy="9895154"/>
          </a:xfrm>
          <a:prstGeom prst="rect">
            <a:avLst/>
          </a:prstGeom>
        </p:spPr>
      </p:pic>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標楷體" pitchFamily="65" charset="-120"/>
              <a:ea typeface="標楷體" pitchFamily="65" charset="-120"/>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前 言</a:t>
            </a:r>
            <a:endParaRPr lang="zh-CN" altLang="en-US" b="1" dirty="0">
              <a:solidFill>
                <a:srgbClr val="DC5D3D"/>
              </a:solidFill>
              <a:latin typeface="標楷體" pitchFamily="65" charset="-120"/>
              <a:ea typeface="標楷體" pitchFamily="65" charset="-120"/>
              <a:cs typeface="+mn-ea"/>
              <a:sym typeface="+mn-lt"/>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9" y="2556797"/>
            <a:ext cx="3454918" cy="3247744"/>
          </a:xfrm>
          <a:prstGeom prst="rect">
            <a:avLst/>
          </a:prstGeom>
        </p:spPr>
      </p:pic>
      <p:grpSp>
        <p:nvGrpSpPr>
          <p:cNvPr id="6" name="组合 5"/>
          <p:cNvGrpSpPr/>
          <p:nvPr/>
        </p:nvGrpSpPr>
        <p:grpSpPr>
          <a:xfrm>
            <a:off x="4423508" y="1780707"/>
            <a:ext cx="6668044" cy="4152238"/>
            <a:chOff x="6360375" y="1571069"/>
            <a:chExt cx="6668044" cy="4152238"/>
          </a:xfrm>
        </p:grpSpPr>
        <p:sp>
          <p:nvSpPr>
            <p:cNvPr id="4" name="矩形 3"/>
            <p:cNvSpPr>
              <a:spLocks noChangeArrowheads="1"/>
            </p:cNvSpPr>
            <p:nvPr/>
          </p:nvSpPr>
          <p:spPr bwMode="auto">
            <a:xfrm>
              <a:off x="6360375" y="1571069"/>
              <a:ext cx="24432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TW" altLang="en-US" sz="3600" b="1" dirty="0" smtClean="0">
                  <a:solidFill>
                    <a:srgbClr val="DC5D3D"/>
                  </a:solidFill>
                  <a:latin typeface="標楷體" pitchFamily="65" charset="-120"/>
                  <a:ea typeface="標楷體" pitchFamily="65" charset="-120"/>
                  <a:sym typeface="Wingdings"/>
                </a:rPr>
                <a:t></a:t>
              </a:r>
              <a:r>
                <a:rPr lang="zh-TW" altLang="en-US" sz="3600" b="1" dirty="0" smtClean="0">
                  <a:solidFill>
                    <a:srgbClr val="DC5D3D"/>
                  </a:solidFill>
                  <a:latin typeface="標楷體" pitchFamily="65" charset="-120"/>
                  <a:ea typeface="標楷體" pitchFamily="65" charset="-120"/>
                  <a:sym typeface="微软雅黑" panose="020B0503020204020204" charset="-122"/>
                </a:rPr>
                <a:t>研究動機</a:t>
              </a:r>
              <a:endParaRPr lang="zh-CN" altLang="en-US" sz="4800" b="1" dirty="0">
                <a:solidFill>
                  <a:srgbClr val="DC5D3D"/>
                </a:solidFill>
                <a:latin typeface="標楷體" pitchFamily="65" charset="-120"/>
                <a:ea typeface="標楷體" pitchFamily="65" charset="-120"/>
              </a:endParaRPr>
            </a:p>
          </p:txBody>
        </p:sp>
        <p:sp>
          <p:nvSpPr>
            <p:cNvPr id="8" name="文本框 18"/>
            <p:cNvSpPr txBox="1">
              <a:spLocks noChangeArrowheads="1"/>
            </p:cNvSpPr>
            <p:nvPr/>
          </p:nvSpPr>
          <p:spPr bwMode="auto">
            <a:xfrm>
              <a:off x="6686997" y="2399320"/>
              <a:ext cx="634142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457200" indent="-457200">
                <a:lnSpc>
                  <a:spcPct val="150000"/>
                </a:lnSpc>
                <a:spcBef>
                  <a:spcPct val="0"/>
                </a:spcBef>
              </a:pPr>
              <a:r>
                <a:rPr lang="zh-TW" altLang="en-US" dirty="0" smtClean="0">
                  <a:latin typeface="標楷體" pitchFamily="65" charset="-120"/>
                  <a:ea typeface="標楷體" pitchFamily="65" charset="-120"/>
                </a:rPr>
                <a:t>從小喜歡吃麵包，吃完後經常打嗝</a:t>
              </a:r>
              <a:endParaRPr lang="en-US" altLang="zh-TW" dirty="0" smtClean="0">
                <a:latin typeface="標楷體" pitchFamily="65" charset="-120"/>
                <a:ea typeface="標楷體" pitchFamily="65" charset="-120"/>
              </a:endParaRPr>
            </a:p>
            <a:p>
              <a:pPr marL="457200" indent="-457200">
                <a:lnSpc>
                  <a:spcPct val="150000"/>
                </a:lnSpc>
                <a:spcBef>
                  <a:spcPct val="0"/>
                </a:spcBef>
              </a:pPr>
              <a:r>
                <a:rPr lang="zh-TW" altLang="en-US" dirty="0" smtClean="0">
                  <a:latin typeface="標楷體" pitchFamily="65" charset="-120"/>
                  <a:ea typeface="標楷體" pitchFamily="65" charset="-120"/>
                </a:rPr>
                <a:t>媽媽做的麵包就沒再發生</a:t>
              </a:r>
              <a:endParaRPr lang="en-US" altLang="zh-TW" dirty="0" smtClean="0">
                <a:latin typeface="標楷體" pitchFamily="65" charset="-120"/>
                <a:ea typeface="標楷體" pitchFamily="65" charset="-120"/>
              </a:endParaRPr>
            </a:p>
            <a:p>
              <a:pPr marL="457200" indent="-457200">
                <a:lnSpc>
                  <a:spcPct val="150000"/>
                </a:lnSpc>
                <a:spcBef>
                  <a:spcPct val="0"/>
                </a:spcBef>
              </a:pPr>
              <a:r>
                <a:rPr lang="zh-TW" altLang="en-US" dirty="0" smtClean="0">
                  <a:latin typeface="標楷體" pitchFamily="65" charset="-120"/>
                  <a:ea typeface="標楷體" pitchFamily="65" charset="-120"/>
                </a:rPr>
                <a:t>兩款麵包外觀相似，但總覺得</a:t>
              </a:r>
              <a:r>
                <a:rPr lang="en-US" altLang="zh-TW" dirty="0" smtClean="0">
                  <a:latin typeface="標楷體" pitchFamily="65" charset="-120"/>
                  <a:ea typeface="標楷體" pitchFamily="65" charset="-120"/>
                </a:rPr>
                <a:t>……</a:t>
              </a:r>
            </a:p>
            <a:p>
              <a:pPr marL="457200" indent="-457200">
                <a:lnSpc>
                  <a:spcPct val="150000"/>
                </a:lnSpc>
                <a:spcBef>
                  <a:spcPct val="0"/>
                </a:spcBef>
              </a:pPr>
              <a:r>
                <a:rPr lang="zh-TW" altLang="en-US" dirty="0" smtClean="0">
                  <a:latin typeface="標楷體" pitchFamily="65" charset="-120"/>
                  <a:ea typeface="標楷體" pitchFamily="65" charset="-120"/>
                </a:rPr>
                <a:t>媽媽的麵包是使用</a:t>
              </a:r>
              <a:r>
                <a:rPr lang="en-US" altLang="zh-TW" dirty="0" smtClean="0">
                  <a:latin typeface="標楷體" pitchFamily="65" charset="-120"/>
                  <a:ea typeface="標楷體" pitchFamily="65" charset="-120"/>
                </a:rPr>
                <a:t>…</a:t>
              </a:r>
            </a:p>
            <a:p>
              <a:pPr marL="457200" indent="-457200">
                <a:lnSpc>
                  <a:spcPct val="150000"/>
                </a:lnSpc>
                <a:spcBef>
                  <a:spcPct val="0"/>
                </a:spcBef>
              </a:pPr>
              <a:r>
                <a:rPr lang="zh-TW" altLang="en-US" dirty="0" smtClean="0">
                  <a:latin typeface="標楷體" pitchFamily="65" charset="-120"/>
                  <a:ea typeface="標楷體" pitchFamily="65" charset="-120"/>
                </a:rPr>
                <a:t>老麵發酵方式的麵包。</a:t>
              </a:r>
              <a:endParaRPr lang="zh-CN" altLang="en-US" b="1" dirty="0">
                <a:solidFill>
                  <a:schemeClr val="tx1">
                    <a:lumMod val="85000"/>
                    <a:lumOff val="15000"/>
                  </a:schemeClr>
                </a:solidFill>
                <a:latin typeface="標楷體" pitchFamily="65" charset="-120"/>
                <a:ea typeface="標楷體" pitchFamily="65" charset="-120"/>
              </a:endParaRPr>
            </a:p>
          </p:txBody>
        </p:sp>
      </p:grpSp>
      <p:sp>
        <p:nvSpPr>
          <p:cNvPr id="3" name="投影片編號版面配置區 2"/>
          <p:cNvSpPr>
            <a:spLocks noGrp="1"/>
          </p:cNvSpPr>
          <p:nvPr>
            <p:ph type="sldNum" sz="quarter" idx="12"/>
          </p:nvPr>
        </p:nvSpPr>
        <p:spPr>
          <a:xfrm>
            <a:off x="11685319" y="104472"/>
            <a:ext cx="393267" cy="365125"/>
          </a:xfrm>
        </p:spPr>
        <p:txBody>
          <a:bodyPr/>
          <a:lstStyle/>
          <a:p>
            <a:fld id="{10B49C96-558A-49EC-AD52-79C3D5970B39}" type="slidenum">
              <a:rPr lang="zh-CN" altLang="en-US" smtClean="0"/>
              <a:t>4</a:t>
            </a:fld>
            <a:endParaRPr lang="zh-CN" altLang="en-US" dirty="0"/>
          </a:p>
        </p:txBody>
      </p:sp>
    </p:spTree>
    <p:extLst>
      <p:ext uri="{BB962C8B-B14F-4D97-AF65-F5344CB8AC3E}">
        <p14:creationId xmlns:p14="http://schemas.microsoft.com/office/powerpoint/2010/main" val="257641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镜子, 汽车, 室内, 反射&#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6306" y="-938404"/>
            <a:ext cx="10669476" cy="9895154"/>
          </a:xfrm>
          <a:prstGeom prst="rect">
            <a:avLst/>
          </a:prstGeom>
        </p:spPr>
      </p:pic>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標楷體" pitchFamily="65" charset="-120"/>
              <a:ea typeface="標楷體" pitchFamily="65" charset="-120"/>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前 言</a:t>
            </a:r>
            <a:endParaRPr lang="zh-CN" altLang="en-US" b="1" dirty="0">
              <a:solidFill>
                <a:srgbClr val="DC5D3D"/>
              </a:solidFill>
              <a:latin typeface="標楷體" pitchFamily="65" charset="-120"/>
              <a:ea typeface="標楷體" pitchFamily="65" charset="-120"/>
              <a:cs typeface="+mn-ea"/>
              <a:sym typeface="+mn-lt"/>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9" y="2556797"/>
            <a:ext cx="3454918" cy="3247744"/>
          </a:xfrm>
          <a:prstGeom prst="rect">
            <a:avLst/>
          </a:prstGeom>
        </p:spPr>
      </p:pic>
      <p:grpSp>
        <p:nvGrpSpPr>
          <p:cNvPr id="6" name="组合 5"/>
          <p:cNvGrpSpPr/>
          <p:nvPr/>
        </p:nvGrpSpPr>
        <p:grpSpPr>
          <a:xfrm>
            <a:off x="4423507" y="1899460"/>
            <a:ext cx="6715547" cy="3620037"/>
            <a:chOff x="6360375" y="1689822"/>
            <a:chExt cx="6364186" cy="3620037"/>
          </a:xfrm>
        </p:grpSpPr>
        <p:sp>
          <p:nvSpPr>
            <p:cNvPr id="4" name="矩形 3"/>
            <p:cNvSpPr>
              <a:spLocks noChangeArrowheads="1"/>
            </p:cNvSpPr>
            <p:nvPr/>
          </p:nvSpPr>
          <p:spPr bwMode="auto">
            <a:xfrm>
              <a:off x="6360375" y="1689822"/>
              <a:ext cx="24432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TW" altLang="en-US" sz="3600" b="1" dirty="0" smtClean="0">
                  <a:solidFill>
                    <a:srgbClr val="DC5D3D"/>
                  </a:solidFill>
                  <a:latin typeface="標楷體" pitchFamily="65" charset="-120"/>
                  <a:ea typeface="標楷體" pitchFamily="65" charset="-120"/>
                  <a:sym typeface="Wingdings"/>
                </a:rPr>
                <a:t></a:t>
              </a:r>
              <a:r>
                <a:rPr lang="zh-TW" altLang="en-US" sz="3600" b="1" dirty="0">
                  <a:solidFill>
                    <a:srgbClr val="DC5D3D"/>
                  </a:solidFill>
                  <a:latin typeface="標楷體" pitchFamily="65" charset="-120"/>
                  <a:ea typeface="標楷體" pitchFamily="65" charset="-120"/>
                  <a:sym typeface="微软雅黑" panose="020B0503020204020204" charset="-122"/>
                </a:rPr>
                <a:t>研究目的</a:t>
              </a:r>
              <a:endParaRPr lang="zh-CN" altLang="en-US" sz="4800" b="1" dirty="0">
                <a:solidFill>
                  <a:srgbClr val="DC5D3D"/>
                </a:solidFill>
                <a:latin typeface="標楷體" pitchFamily="65" charset="-120"/>
                <a:ea typeface="標楷體" pitchFamily="65" charset="-120"/>
              </a:endParaRPr>
            </a:p>
          </p:txBody>
        </p:sp>
        <p:sp>
          <p:nvSpPr>
            <p:cNvPr id="8" name="文本框 18"/>
            <p:cNvSpPr txBox="1">
              <a:spLocks noChangeArrowheads="1"/>
            </p:cNvSpPr>
            <p:nvPr/>
          </p:nvSpPr>
          <p:spPr bwMode="auto">
            <a:xfrm>
              <a:off x="6686997" y="2632203"/>
              <a:ext cx="60375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514350" indent="-514350">
                <a:lnSpc>
                  <a:spcPct val="150000"/>
                </a:lnSpc>
                <a:spcBef>
                  <a:spcPct val="0"/>
                </a:spcBef>
                <a:buFont typeface="+mj-lt"/>
                <a:buAutoNum type="arabicPeriod"/>
              </a:pPr>
              <a:r>
                <a:rPr lang="zh-TW" altLang="en-US" dirty="0" smtClean="0">
                  <a:latin typeface="標楷體" pitchFamily="65" charset="-120"/>
                  <a:ea typeface="標楷體" pitchFamily="65" charset="-120"/>
                </a:rPr>
                <a:t>探討</a:t>
              </a:r>
              <a:r>
                <a:rPr lang="zh-TW" altLang="en-US" dirty="0">
                  <a:latin typeface="標楷體" pitchFamily="65" charset="-120"/>
                  <a:ea typeface="標楷體" pitchFamily="65" charset="-120"/>
                </a:rPr>
                <a:t>老麵麵包的</a:t>
              </a:r>
              <a:r>
                <a:rPr lang="zh-TW" altLang="en-US" dirty="0" smtClean="0">
                  <a:latin typeface="標楷體" pitchFamily="65" charset="-120"/>
                  <a:ea typeface="標楷體" pitchFamily="65" charset="-120"/>
                </a:rPr>
                <a:t>益處。</a:t>
              </a:r>
              <a:endParaRPr lang="en-US" altLang="zh-TW" dirty="0" smtClean="0">
                <a:latin typeface="標楷體" pitchFamily="65" charset="-120"/>
                <a:ea typeface="標楷體" pitchFamily="65" charset="-120"/>
              </a:endParaRPr>
            </a:p>
            <a:p>
              <a:pPr marL="514350" indent="-514350">
                <a:lnSpc>
                  <a:spcPct val="150000"/>
                </a:lnSpc>
                <a:spcBef>
                  <a:spcPct val="0"/>
                </a:spcBef>
                <a:buFont typeface="+mj-lt"/>
                <a:buAutoNum type="arabicPeriod"/>
              </a:pPr>
              <a:r>
                <a:rPr lang="zh-TW" altLang="en-US" dirty="0" smtClean="0">
                  <a:latin typeface="標楷體" pitchFamily="65" charset="-120"/>
                  <a:ea typeface="標楷體" pitchFamily="65" charset="-120"/>
                </a:rPr>
                <a:t>分析</a:t>
              </a:r>
              <a:r>
                <a:rPr lang="zh-TW" altLang="en-US" dirty="0">
                  <a:latin typeface="標楷體" pitchFamily="65" charset="-120"/>
                  <a:ea typeface="標楷體" pitchFamily="65" charset="-120"/>
                </a:rPr>
                <a:t>與比較，老麵貝果與一般速</a:t>
              </a:r>
              <a:r>
                <a:rPr lang="zh-TW" altLang="en-US" dirty="0" smtClean="0">
                  <a:latin typeface="標楷體" pitchFamily="65" charset="-120"/>
                  <a:ea typeface="標楷體" pitchFamily="65" charset="-120"/>
                </a:rPr>
                <a:t>發酵母</a:t>
              </a:r>
              <a:r>
                <a:rPr lang="zh-TW" altLang="en-US" dirty="0">
                  <a:latin typeface="標楷體" pitchFamily="65" charset="-120"/>
                  <a:ea typeface="標楷體" pitchFamily="65" charset="-120"/>
                </a:rPr>
                <a:t>貝果的</a:t>
              </a:r>
              <a:r>
                <a:rPr lang="zh-TW" altLang="en-US" dirty="0" smtClean="0">
                  <a:latin typeface="標楷體" pitchFamily="65" charset="-120"/>
                  <a:ea typeface="標楷體" pitchFamily="65" charset="-120"/>
                </a:rPr>
                <a:t>差異。</a:t>
              </a:r>
              <a:endParaRPr lang="en-US" altLang="zh-TW" dirty="0" smtClean="0">
                <a:latin typeface="標楷體" pitchFamily="65" charset="-120"/>
                <a:ea typeface="標楷體" pitchFamily="65" charset="-120"/>
              </a:endParaRPr>
            </a:p>
            <a:p>
              <a:pPr marL="514350" indent="-514350">
                <a:lnSpc>
                  <a:spcPct val="150000"/>
                </a:lnSpc>
                <a:spcBef>
                  <a:spcPct val="0"/>
                </a:spcBef>
                <a:buFont typeface="+mj-lt"/>
                <a:buAutoNum type="arabicPeriod"/>
              </a:pPr>
              <a:r>
                <a:rPr lang="zh-TW" altLang="en-US" dirty="0" smtClean="0">
                  <a:latin typeface="標楷體" pitchFamily="65" charset="-120"/>
                  <a:ea typeface="標楷體" pitchFamily="65" charset="-120"/>
                </a:rPr>
                <a:t>探討</a:t>
              </a:r>
              <a:r>
                <a:rPr lang="zh-TW" altLang="en-US" dirty="0">
                  <a:latin typeface="標楷體" pitchFamily="65" charset="-120"/>
                  <a:ea typeface="標楷體" pitchFamily="65" charset="-120"/>
                </a:rPr>
                <a:t>老麵麵包推廣的可行性</a:t>
              </a:r>
            </a:p>
          </p:txBody>
        </p:sp>
      </p:grpSp>
      <p:sp>
        <p:nvSpPr>
          <p:cNvPr id="3" name="投影片編號版面配置區 2"/>
          <p:cNvSpPr>
            <a:spLocks noGrp="1"/>
          </p:cNvSpPr>
          <p:nvPr>
            <p:ph type="sldNum" sz="quarter" idx="12"/>
          </p:nvPr>
        </p:nvSpPr>
        <p:spPr>
          <a:xfrm>
            <a:off x="11732821" y="110493"/>
            <a:ext cx="345765" cy="365125"/>
          </a:xfrm>
        </p:spPr>
        <p:txBody>
          <a:bodyPr/>
          <a:lstStyle/>
          <a:p>
            <a:fld id="{10B49C96-558A-49EC-AD52-79C3D5970B39}" type="slidenum">
              <a:rPr lang="zh-CN" altLang="en-US" smtClean="0"/>
              <a:t>5</a:t>
            </a:fld>
            <a:endParaRPr lang="zh-CN" altLang="en-US" dirty="0"/>
          </a:p>
        </p:txBody>
      </p:sp>
    </p:spTree>
    <p:extLst>
      <p:ext uri="{BB962C8B-B14F-4D97-AF65-F5344CB8AC3E}">
        <p14:creationId xmlns:p14="http://schemas.microsoft.com/office/powerpoint/2010/main" val="4140763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97" y="1335655"/>
            <a:ext cx="3545103" cy="3545103"/>
          </a:xfrm>
          <a:prstGeom prst="rect">
            <a:avLst/>
          </a:prstGeom>
        </p:spPr>
      </p:pic>
      <p:grpSp>
        <p:nvGrpSpPr>
          <p:cNvPr id="17" name="组合 16"/>
          <p:cNvGrpSpPr/>
          <p:nvPr/>
        </p:nvGrpSpPr>
        <p:grpSpPr>
          <a:xfrm>
            <a:off x="3158836" y="854183"/>
            <a:ext cx="9033163" cy="6199760"/>
            <a:chOff x="6737" y="1709"/>
            <a:chExt cx="11774" cy="7930"/>
          </a:xfrm>
        </p:grpSpPr>
        <p:pic>
          <p:nvPicPr>
            <p:cNvPr id="13" name="图片 12" descr="8c028dabe04d64ea3c3aa11767f6d819"/>
            <p:cNvPicPr>
              <a:picLocks noChangeAspect="1"/>
            </p:cNvPicPr>
            <p:nvPr/>
          </p:nvPicPr>
          <p:blipFill>
            <a:blip r:embed="rId4"/>
            <a:stretch>
              <a:fillRect/>
            </a:stretch>
          </p:blipFill>
          <p:spPr>
            <a:xfrm>
              <a:off x="6737" y="1709"/>
              <a:ext cx="11774" cy="7930"/>
            </a:xfrm>
            <a:prstGeom prst="rect">
              <a:avLst/>
            </a:prstGeom>
          </p:spPr>
        </p:pic>
        <p:sp>
          <p:nvSpPr>
            <p:cNvPr id="15" name="文本框 14"/>
            <p:cNvSpPr txBox="1"/>
            <p:nvPr/>
          </p:nvSpPr>
          <p:spPr>
            <a:xfrm>
              <a:off x="10328" y="2753"/>
              <a:ext cx="4798" cy="984"/>
            </a:xfrm>
            <a:prstGeom prst="rect">
              <a:avLst/>
            </a:prstGeom>
            <a:noFill/>
          </p:spPr>
          <p:txBody>
            <a:bodyPr wrap="square" rtlCol="0">
              <a:spAutoFit/>
            </a:bodyPr>
            <a:lstStyle/>
            <a:p>
              <a:pPr algn="dist"/>
              <a:r>
                <a:rPr lang="zh-TW" altLang="en-US" sz="4400" b="1" dirty="0" smtClean="0">
                  <a:solidFill>
                    <a:srgbClr val="FF0000"/>
                  </a:solidFill>
                  <a:latin typeface="標楷體" panose="03000509000000000000" pitchFamily="65" charset="-120"/>
                  <a:ea typeface="標楷體" panose="03000509000000000000" pitchFamily="65" charset="-120"/>
                  <a:sym typeface="Wingdings"/>
                </a:rPr>
                <a:t></a:t>
              </a:r>
              <a:r>
                <a:rPr lang="zh-TW" altLang="en-US" sz="4400" b="1" dirty="0" smtClean="0">
                  <a:solidFill>
                    <a:srgbClr val="FF0000"/>
                  </a:solidFill>
                  <a:latin typeface="標楷體" panose="03000509000000000000" pitchFamily="65" charset="-120"/>
                  <a:ea typeface="標楷體" panose="03000509000000000000" pitchFamily="65" charset="-120"/>
                </a:rPr>
                <a:t>研究方法</a:t>
              </a:r>
              <a:endParaRPr lang="zh-CN" altLang="en-US" sz="4400" b="1" dirty="0">
                <a:solidFill>
                  <a:srgbClr val="FF0000"/>
                </a:solidFill>
                <a:latin typeface="標楷體" panose="03000509000000000000" pitchFamily="65" charset="-120"/>
                <a:ea typeface="標楷體" panose="03000509000000000000" pitchFamily="65" charset="-120"/>
              </a:endParaRPr>
            </a:p>
          </p:txBody>
        </p:sp>
      </p:grpSp>
      <p:sp>
        <p:nvSpPr>
          <p:cNvPr id="10"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前 言</a:t>
            </a:r>
            <a:endParaRPr lang="zh-CN" altLang="en-US" b="1" dirty="0">
              <a:solidFill>
                <a:srgbClr val="DC5D3D"/>
              </a:solidFill>
              <a:latin typeface="標楷體" pitchFamily="65" charset="-120"/>
              <a:ea typeface="標楷體" pitchFamily="65" charset="-120"/>
              <a:cs typeface="+mn-ea"/>
              <a:sym typeface="+mn-lt"/>
            </a:endParaRPr>
          </a:p>
        </p:txBody>
      </p:sp>
      <p:sp>
        <p:nvSpPr>
          <p:cNvPr id="11" name="文本框 18"/>
          <p:cNvSpPr txBox="1">
            <a:spLocks noChangeArrowheads="1"/>
          </p:cNvSpPr>
          <p:nvPr/>
        </p:nvSpPr>
        <p:spPr bwMode="auto">
          <a:xfrm>
            <a:off x="4845132" y="2810833"/>
            <a:ext cx="625829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457200" indent="-457200">
              <a:lnSpc>
                <a:spcPct val="150000"/>
              </a:lnSpc>
              <a:spcBef>
                <a:spcPct val="0"/>
              </a:spcBef>
              <a:buFont typeface="Wingdings" panose="05000000000000000000" pitchFamily="2" charset="2"/>
              <a:buChar char="Ø"/>
            </a:pPr>
            <a:r>
              <a:rPr lang="zh-TW" altLang="en-US" sz="3200" u="sng" dirty="0" smtClean="0">
                <a:latin typeface="標楷體" pitchFamily="65" charset="-120"/>
                <a:ea typeface="標楷體" pitchFamily="65" charset="-120"/>
              </a:rPr>
              <a:t>文獻回顧法：</a:t>
            </a:r>
            <a:endParaRPr lang="en-US" altLang="zh-TW" sz="3200" u="sng" dirty="0" smtClean="0">
              <a:latin typeface="標楷體" pitchFamily="65" charset="-120"/>
              <a:ea typeface="標楷體" pitchFamily="65" charset="-120"/>
            </a:endParaRPr>
          </a:p>
          <a:p>
            <a:pPr marL="1200150" lvl="1" indent="-457200">
              <a:lnSpc>
                <a:spcPct val="150000"/>
              </a:lnSpc>
              <a:spcBef>
                <a:spcPct val="0"/>
              </a:spcBef>
            </a:pPr>
            <a:r>
              <a:rPr lang="zh-TW" altLang="en-US" sz="2800" dirty="0" smtClean="0">
                <a:latin typeface="標楷體" pitchFamily="65" charset="-120"/>
                <a:ea typeface="標楷體" pitchFamily="65" charset="-120"/>
              </a:rPr>
              <a:t>參考書籍</a:t>
            </a:r>
            <a:endParaRPr lang="en-US" altLang="zh-TW" sz="2800" dirty="0" smtClean="0">
              <a:latin typeface="標楷體" pitchFamily="65" charset="-120"/>
              <a:ea typeface="標楷體" pitchFamily="65" charset="-120"/>
            </a:endParaRPr>
          </a:p>
          <a:p>
            <a:pPr marL="1200150" lvl="1" indent="-457200">
              <a:lnSpc>
                <a:spcPct val="150000"/>
              </a:lnSpc>
              <a:spcBef>
                <a:spcPct val="0"/>
              </a:spcBef>
            </a:pPr>
            <a:r>
              <a:rPr lang="zh-TW" altLang="en-US" sz="2800" dirty="0" smtClean="0">
                <a:latin typeface="標楷體" pitchFamily="65" charset="-120"/>
                <a:ea typeface="標楷體" pitchFamily="65" charset="-120"/>
              </a:rPr>
              <a:t>網路查詢</a:t>
            </a:r>
            <a:endParaRPr lang="en-US" altLang="zh-TW" sz="2800" dirty="0" smtClean="0">
              <a:latin typeface="標楷體" pitchFamily="65" charset="-120"/>
              <a:ea typeface="標楷體" pitchFamily="65" charset="-120"/>
            </a:endParaRPr>
          </a:p>
          <a:p>
            <a:pPr marL="457200" indent="-457200">
              <a:lnSpc>
                <a:spcPct val="150000"/>
              </a:lnSpc>
              <a:spcBef>
                <a:spcPct val="0"/>
              </a:spcBef>
              <a:buFont typeface="Wingdings" panose="05000000000000000000" pitchFamily="2" charset="2"/>
              <a:buChar char="Ø"/>
            </a:pPr>
            <a:r>
              <a:rPr lang="zh-TW" altLang="en-US" sz="3200" u="sng" dirty="0" smtClean="0">
                <a:latin typeface="標楷體" pitchFamily="65" charset="-120"/>
                <a:ea typeface="標楷體" pitchFamily="65" charset="-120"/>
              </a:rPr>
              <a:t>實驗法：</a:t>
            </a:r>
            <a:endParaRPr lang="en-US" altLang="zh-TW" sz="3200" u="sng" dirty="0" smtClean="0">
              <a:latin typeface="標楷體" pitchFamily="65" charset="-120"/>
              <a:ea typeface="標楷體" pitchFamily="65" charset="-120"/>
            </a:endParaRPr>
          </a:p>
          <a:p>
            <a:pPr marL="1200150" lvl="1" indent="-457200">
              <a:lnSpc>
                <a:spcPct val="150000"/>
              </a:lnSpc>
              <a:spcBef>
                <a:spcPct val="0"/>
              </a:spcBef>
            </a:pPr>
            <a:r>
              <a:rPr lang="zh-TW" altLang="en-US" sz="2800" dirty="0" smtClean="0">
                <a:latin typeface="標楷體" pitchFamily="65" charset="-120"/>
                <a:ea typeface="標楷體" pitchFamily="65" charset="-120"/>
              </a:rPr>
              <a:t>實際實作</a:t>
            </a:r>
            <a:endParaRPr lang="zh-CN" altLang="en-US" sz="2800" b="1" dirty="0">
              <a:solidFill>
                <a:schemeClr val="tx1">
                  <a:lumMod val="85000"/>
                  <a:lumOff val="15000"/>
                </a:schemeClr>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3328" y="4565159"/>
            <a:ext cx="2612231"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a:xfrm>
            <a:off x="11697195" y="110493"/>
            <a:ext cx="381391" cy="365125"/>
          </a:xfrm>
        </p:spPr>
        <p:txBody>
          <a:bodyPr/>
          <a:lstStyle/>
          <a:p>
            <a:fld id="{10B49C96-558A-49EC-AD52-79C3D5970B39}" type="slidenum">
              <a:rPr lang="zh-CN" altLang="en-US" smtClean="0"/>
              <a:t>6</a:t>
            </a:fld>
            <a:endParaRPr lang="zh-CN" altLang="en-US" dirty="0"/>
          </a:p>
        </p:txBody>
      </p:sp>
    </p:spTree>
    <p:extLst>
      <p:ext uri="{BB962C8B-B14F-4D97-AF65-F5344CB8AC3E}">
        <p14:creationId xmlns:p14="http://schemas.microsoft.com/office/powerpoint/2010/main" val="3642329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4" name="Picture 2" descr="F:\1-原创素材\1_mm1102\PPT\PPT_014\materaials\pageimg_g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64" y="552582"/>
            <a:ext cx="11197936" cy="597621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8412" y="552582"/>
            <a:ext cx="768288" cy="712402"/>
          </a:xfrm>
          <a:prstGeom prst="rect">
            <a:avLst/>
          </a:prstGeom>
        </p:spPr>
      </p:pic>
      <p:grpSp>
        <p:nvGrpSpPr>
          <p:cNvPr id="5" name="群組 4"/>
          <p:cNvGrpSpPr/>
          <p:nvPr/>
        </p:nvGrpSpPr>
        <p:grpSpPr>
          <a:xfrm>
            <a:off x="2287136" y="3020898"/>
            <a:ext cx="8293949" cy="2541915"/>
            <a:chOff x="2287136" y="3020898"/>
            <a:chExt cx="8293949" cy="2541915"/>
          </a:xfrm>
        </p:grpSpPr>
        <p:grpSp>
          <p:nvGrpSpPr>
            <p:cNvPr id="1026" name="Group 16"/>
            <p:cNvGrpSpPr>
              <a:grpSpLocks/>
            </p:cNvGrpSpPr>
            <p:nvPr/>
          </p:nvGrpSpPr>
          <p:grpSpPr bwMode="auto">
            <a:xfrm>
              <a:off x="2287136" y="3020898"/>
              <a:ext cx="8293949" cy="2541915"/>
              <a:chOff x="2075" y="11785"/>
              <a:chExt cx="8373" cy="2319"/>
            </a:xfrm>
          </p:grpSpPr>
          <p:sp>
            <p:nvSpPr>
              <p:cNvPr id="7" name="AutoShape 2"/>
              <p:cNvSpPr>
                <a:spLocks noChangeArrowheads="1"/>
              </p:cNvSpPr>
              <p:nvPr/>
            </p:nvSpPr>
            <p:spPr bwMode="auto">
              <a:xfrm>
                <a:off x="2075" y="11824"/>
                <a:ext cx="1527" cy="820"/>
              </a:xfrm>
              <a:prstGeom prst="flowChart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900"/>
                  </a:spcBef>
                  <a:spcAft>
                    <a:spcPts val="90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確定主題</a:t>
                </a:r>
                <a:endParaRPr kumimoji="1" lang="zh-TW" sz="3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8" name="AutoShape 7"/>
              <p:cNvSpPr>
                <a:spLocks noChangeArrowheads="1"/>
              </p:cNvSpPr>
              <p:nvPr/>
            </p:nvSpPr>
            <p:spPr bwMode="auto">
              <a:xfrm>
                <a:off x="3464" y="13180"/>
                <a:ext cx="1440" cy="914"/>
              </a:xfrm>
              <a:prstGeom prst="flowChart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90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查閱文獻</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10" name="AutoShape 8"/>
              <p:cNvSpPr>
                <a:spLocks noChangeArrowheads="1"/>
              </p:cNvSpPr>
              <p:nvPr/>
            </p:nvSpPr>
            <p:spPr bwMode="auto">
              <a:xfrm>
                <a:off x="5075" y="11795"/>
                <a:ext cx="2086" cy="820"/>
              </a:xfrm>
              <a:prstGeom prst="flowChart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製作老麵貝果</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與一般貝果</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11" name="AutoShape 11"/>
              <p:cNvSpPr>
                <a:spLocks noChangeArrowheads="1"/>
              </p:cNvSpPr>
              <p:nvPr/>
            </p:nvSpPr>
            <p:spPr bwMode="auto">
              <a:xfrm>
                <a:off x="7363" y="13190"/>
                <a:ext cx="1440" cy="914"/>
              </a:xfrm>
              <a:prstGeom prst="flowChart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90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比較差別</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14" name="AutoShape 14"/>
              <p:cNvSpPr>
                <a:spLocks noChangeArrowheads="1"/>
              </p:cNvSpPr>
              <p:nvPr/>
            </p:nvSpPr>
            <p:spPr bwMode="auto">
              <a:xfrm>
                <a:off x="8951" y="11785"/>
                <a:ext cx="1497" cy="912"/>
              </a:xfrm>
              <a:prstGeom prst="flowChart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90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完成報告</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grpSp>
        <p:pic>
          <p:nvPicPr>
            <p:cNvPr id="20" name="圖片 19" descr="ãç®­é ­åæ¡ãçåçæå°çµæ"/>
            <p:cNvPicPr/>
            <p:nvPr/>
          </p:nvPicPr>
          <p:blipFill>
            <a:blip r:embed="rId5" cstate="print"/>
            <a:srcRect l="5049" t="68401" r="52916" b="1068"/>
            <a:stretch>
              <a:fillRect/>
            </a:stretch>
          </p:blipFill>
          <p:spPr bwMode="auto">
            <a:xfrm rot="16200000">
              <a:off x="3278456" y="4076888"/>
              <a:ext cx="393507" cy="421419"/>
            </a:xfrm>
            <a:prstGeom prst="rect">
              <a:avLst/>
            </a:prstGeom>
            <a:noFill/>
            <a:ln w="9525">
              <a:noFill/>
              <a:miter lim="800000"/>
              <a:headEnd/>
              <a:tailEnd/>
            </a:ln>
          </p:spPr>
        </p:pic>
        <p:pic>
          <p:nvPicPr>
            <p:cNvPr id="21" name="圖片 20" descr="ãç®­é ­åæ¡ãçåçæå°çµæ"/>
            <p:cNvPicPr/>
            <p:nvPr/>
          </p:nvPicPr>
          <p:blipFill>
            <a:blip r:embed="rId6" cstate="print"/>
            <a:srcRect l="57106" t="3771" r="9315" b="71024"/>
            <a:stretch>
              <a:fillRect/>
            </a:stretch>
          </p:blipFill>
          <p:spPr bwMode="auto">
            <a:xfrm>
              <a:off x="4833987" y="4079515"/>
              <a:ext cx="359437" cy="405516"/>
            </a:xfrm>
            <a:prstGeom prst="rect">
              <a:avLst/>
            </a:prstGeom>
            <a:noFill/>
            <a:ln w="9525">
              <a:noFill/>
              <a:miter lim="800000"/>
              <a:headEnd/>
              <a:tailEnd/>
            </a:ln>
          </p:spPr>
        </p:pic>
        <p:pic>
          <p:nvPicPr>
            <p:cNvPr id="22" name="圖片 21" descr="ãç®­é ­åæ¡ãçåçæå°çµæ"/>
            <p:cNvPicPr/>
            <p:nvPr/>
          </p:nvPicPr>
          <p:blipFill>
            <a:blip r:embed="rId5" cstate="print"/>
            <a:srcRect l="5049" t="68401" r="52916" b="1068"/>
            <a:stretch>
              <a:fillRect/>
            </a:stretch>
          </p:blipFill>
          <p:spPr bwMode="auto">
            <a:xfrm rot="16200000">
              <a:off x="7071254" y="4066376"/>
              <a:ext cx="385887" cy="421420"/>
            </a:xfrm>
            <a:prstGeom prst="rect">
              <a:avLst/>
            </a:prstGeom>
            <a:noFill/>
            <a:ln w="9525">
              <a:noFill/>
              <a:miter lim="800000"/>
              <a:headEnd/>
              <a:tailEnd/>
            </a:ln>
          </p:spPr>
        </p:pic>
        <p:pic>
          <p:nvPicPr>
            <p:cNvPr id="19" name="圖片 18" descr="ãç®­é ­åæ¡ãçåçæå°çµæ"/>
            <p:cNvPicPr/>
            <p:nvPr/>
          </p:nvPicPr>
          <p:blipFill>
            <a:blip r:embed="rId6" cstate="print"/>
            <a:srcRect l="57106" t="3771" r="9315" b="71024"/>
            <a:stretch>
              <a:fillRect/>
            </a:stretch>
          </p:blipFill>
          <p:spPr bwMode="auto">
            <a:xfrm>
              <a:off x="8695099" y="4121556"/>
              <a:ext cx="359437" cy="405516"/>
            </a:xfrm>
            <a:prstGeom prst="rect">
              <a:avLst/>
            </a:prstGeom>
            <a:noFill/>
            <a:ln w="9525">
              <a:noFill/>
              <a:miter lim="800000"/>
              <a:headEnd/>
              <a:tailEnd/>
            </a:ln>
          </p:spPr>
        </p:pic>
      </p:grpSp>
      <p:sp>
        <p:nvSpPr>
          <p:cNvPr id="23"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前 言</a:t>
            </a:r>
            <a:endParaRPr lang="zh-CN" altLang="en-US" b="1" dirty="0">
              <a:solidFill>
                <a:srgbClr val="DC5D3D"/>
              </a:solidFill>
              <a:latin typeface="標楷體" pitchFamily="65" charset="-120"/>
              <a:ea typeface="標楷體" pitchFamily="65" charset="-120"/>
              <a:cs typeface="+mn-ea"/>
              <a:sym typeface="+mn-lt"/>
            </a:endParaRPr>
          </a:p>
        </p:txBody>
      </p:sp>
      <p:sp>
        <p:nvSpPr>
          <p:cNvPr id="3" name="圓角化對角線角落矩形 2"/>
          <p:cNvSpPr/>
          <p:nvPr/>
        </p:nvSpPr>
        <p:spPr>
          <a:xfrm>
            <a:off x="4376225" y="1757548"/>
            <a:ext cx="3449614" cy="801685"/>
          </a:xfrm>
          <a:prstGeom prst="round2DiagRect">
            <a:avLst>
              <a:gd name="adj1" fmla="val 49256"/>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a:spLocks noChangeArrowheads="1"/>
          </p:cNvSpPr>
          <p:nvPr/>
        </p:nvSpPr>
        <p:spPr bwMode="auto">
          <a:xfrm>
            <a:off x="4376224" y="1602795"/>
            <a:ext cx="3354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lnSpc>
                <a:spcPct val="150000"/>
              </a:lnSpc>
            </a:pPr>
            <a:r>
              <a:rPr lang="zh-TW" altLang="en-US" sz="4000" b="1" dirty="0" smtClean="0">
                <a:solidFill>
                  <a:schemeClr val="accent4">
                    <a:lumMod val="60000"/>
                    <a:lumOff val="40000"/>
                  </a:schemeClr>
                </a:solidFill>
                <a:latin typeface="標楷體" pitchFamily="65" charset="-120"/>
                <a:ea typeface="標楷體" pitchFamily="65" charset="-120"/>
                <a:sym typeface="Wingdings"/>
              </a:rPr>
              <a:t></a:t>
            </a:r>
            <a:r>
              <a:rPr lang="zh-TW" altLang="en-US" sz="4000" b="1" dirty="0" smtClean="0">
                <a:solidFill>
                  <a:schemeClr val="accent4">
                    <a:lumMod val="60000"/>
                    <a:lumOff val="40000"/>
                  </a:schemeClr>
                </a:solidFill>
                <a:latin typeface="標楷體" pitchFamily="65" charset="-120"/>
                <a:ea typeface="標楷體" pitchFamily="65" charset="-120"/>
                <a:sym typeface="微软雅黑" panose="020B0503020204020204" charset="-122"/>
              </a:rPr>
              <a:t>研究流程</a:t>
            </a:r>
            <a:endParaRPr lang="zh-CN" altLang="en-US" sz="5400" b="1" dirty="0">
              <a:solidFill>
                <a:schemeClr val="accent4">
                  <a:lumMod val="60000"/>
                  <a:lumOff val="40000"/>
                </a:schemeClr>
              </a:solidFill>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11696700" y="97053"/>
            <a:ext cx="381886" cy="365125"/>
          </a:xfrm>
        </p:spPr>
        <p:txBody>
          <a:bodyPr/>
          <a:lstStyle/>
          <a:p>
            <a:fld id="{10B49C96-558A-49EC-AD52-79C3D5970B39}" type="slidenum">
              <a:rPr lang="zh-CN" altLang="en-US" smtClean="0"/>
              <a:t>7</a:t>
            </a:fld>
            <a:endParaRPr lang="zh-CN" altLang="en-US" dirty="0"/>
          </a:p>
        </p:txBody>
      </p:sp>
    </p:spTree>
    <p:extLst>
      <p:ext uri="{BB962C8B-B14F-4D97-AF65-F5344CB8AC3E}">
        <p14:creationId xmlns:p14="http://schemas.microsoft.com/office/powerpoint/2010/main" val="3014594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A_图片 2"/>
          <p:cNvPicPr>
            <a:picLocks noChangeAspect="1"/>
          </p:cNvPicPr>
          <p:nvPr>
            <p:custDataLst>
              <p:tags r:id="rId1"/>
            </p:custDataLst>
          </p:nvPr>
        </p:nvPicPr>
        <p:blipFill>
          <a:blip r:embed="rId3"/>
          <a:stretch>
            <a:fillRect/>
          </a:stretch>
        </p:blipFill>
        <p:spPr>
          <a:xfrm>
            <a:off x="1846053" y="-132730"/>
            <a:ext cx="8643488" cy="6953583"/>
          </a:xfrm>
          <a:prstGeom prst="rect">
            <a:avLst/>
          </a:prstGeom>
          <a:noFill/>
          <a:ln w="9525">
            <a:noFill/>
          </a:ln>
        </p:spPr>
      </p:pic>
      <p:sp>
        <p:nvSpPr>
          <p:cNvPr id="5" name="文本框 4"/>
          <p:cNvSpPr txBox="1">
            <a:spLocks noChangeArrowheads="1"/>
          </p:cNvSpPr>
          <p:nvPr/>
        </p:nvSpPr>
        <p:spPr bwMode="auto">
          <a:xfrm>
            <a:off x="3473240" y="2241875"/>
            <a:ext cx="510040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zh-TW" altLang="en-US" sz="6600" b="1" dirty="0" smtClean="0">
                <a:solidFill>
                  <a:srgbClr val="0070C0"/>
                </a:solidFill>
                <a:latin typeface="標楷體" panose="03000509000000000000" pitchFamily="65" charset="-120"/>
                <a:ea typeface="標楷體" panose="03000509000000000000" pitchFamily="65" charset="-120"/>
                <a:cs typeface="+mn-ea"/>
                <a:sym typeface="+mn-lt"/>
              </a:rPr>
              <a:t>正  文</a:t>
            </a:r>
            <a:endParaRPr lang="zh-CN" altLang="en-US" sz="6600" b="1" dirty="0">
              <a:solidFill>
                <a:srgbClr val="0070C0"/>
              </a:solidFill>
              <a:latin typeface="標楷體" panose="03000509000000000000" pitchFamily="65" charset="-120"/>
              <a:ea typeface="標楷體" panose="03000509000000000000" pitchFamily="65" charset="-120"/>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
        <p:nvSpPr>
          <p:cNvPr id="3" name="投影片編號版面配置區 2"/>
          <p:cNvSpPr>
            <a:spLocks noGrp="1"/>
          </p:cNvSpPr>
          <p:nvPr>
            <p:ph type="sldNum" sz="quarter" idx="12"/>
          </p:nvPr>
        </p:nvSpPr>
        <p:spPr>
          <a:xfrm>
            <a:off x="11709070" y="95693"/>
            <a:ext cx="369516" cy="365125"/>
          </a:xfrm>
        </p:spPr>
        <p:txBody>
          <a:bodyPr/>
          <a:lstStyle/>
          <a:p>
            <a:fld id="{10B49C96-558A-49EC-AD52-79C3D5970B39}" type="slidenum">
              <a:rPr lang="zh-CN" altLang="en-US" smtClean="0"/>
              <a:t>8</a:t>
            </a:fld>
            <a:endParaRPr lang="zh-CN" altLang="en-US" dirty="0"/>
          </a:p>
        </p:txBody>
      </p:sp>
    </p:spTree>
    <p:extLst>
      <p:ext uri="{BB962C8B-B14F-4D97-AF65-F5344CB8AC3E}">
        <p14:creationId xmlns:p14="http://schemas.microsoft.com/office/powerpoint/2010/main" val="4192682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45"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629" y="2498652"/>
            <a:ext cx="2908818" cy="2354432"/>
          </a:xfrm>
          <a:prstGeom prst="rect">
            <a:avLst/>
          </a:prstGeom>
          <a:noFill/>
          <a:ln w="9525">
            <a:noFill/>
          </a:ln>
        </p:spPr>
      </p:pic>
      <p:sp>
        <p:nvSpPr>
          <p:cNvPr id="46" name="文本框 4"/>
          <p:cNvSpPr txBox="1">
            <a:spLocks noChangeArrowheads="1"/>
          </p:cNvSpPr>
          <p:nvPr/>
        </p:nvSpPr>
        <p:spPr bwMode="auto">
          <a:xfrm>
            <a:off x="3594691" y="97053"/>
            <a:ext cx="5100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TW" altLang="en-US" sz="4800" b="1" dirty="0" smtClean="0">
                <a:solidFill>
                  <a:srgbClr val="DC5D3D"/>
                </a:solidFill>
                <a:latin typeface="標楷體" pitchFamily="65" charset="-120"/>
                <a:ea typeface="標楷體" pitchFamily="65" charset="-120"/>
                <a:cs typeface="+mn-ea"/>
                <a:sym typeface="+mn-lt"/>
              </a:rPr>
              <a:t>正 文</a:t>
            </a:r>
            <a:endParaRPr lang="zh-CN" altLang="en-US" b="1" dirty="0">
              <a:solidFill>
                <a:srgbClr val="DC5D3D"/>
              </a:solidFill>
              <a:latin typeface="標楷體" pitchFamily="65" charset="-120"/>
              <a:ea typeface="標楷體" pitchFamily="65" charset="-120"/>
              <a:cs typeface="+mn-ea"/>
              <a:sym typeface="+mn-lt"/>
            </a:endParaRPr>
          </a:p>
        </p:txBody>
      </p:sp>
      <p:grpSp>
        <p:nvGrpSpPr>
          <p:cNvPr id="3" name="群組 2"/>
          <p:cNvGrpSpPr/>
          <p:nvPr/>
        </p:nvGrpSpPr>
        <p:grpSpPr>
          <a:xfrm>
            <a:off x="7240772" y="1403498"/>
            <a:ext cx="4731487" cy="4432802"/>
            <a:chOff x="7659769" y="1791776"/>
            <a:chExt cx="3921126" cy="3454873"/>
          </a:xfrm>
        </p:grpSpPr>
        <p:grpSp>
          <p:nvGrpSpPr>
            <p:cNvPr id="23" name="组合 22"/>
            <p:cNvGrpSpPr/>
            <p:nvPr/>
          </p:nvGrpSpPr>
          <p:grpSpPr>
            <a:xfrm>
              <a:off x="7659769" y="1791776"/>
              <a:ext cx="3921126" cy="3454873"/>
              <a:chOff x="1565073" y="2050531"/>
              <a:chExt cx="3921327" cy="3454965"/>
            </a:xfrm>
          </p:grpSpPr>
          <p:sp>
            <p:nvSpPr>
              <p:cNvPr id="17427" name="Freeform: Shape 3"/>
              <p:cNvSpPr/>
              <p:nvPr/>
            </p:nvSpPr>
            <p:spPr>
              <a:xfrm>
                <a:off x="1673500" y="2073230"/>
                <a:ext cx="3812900" cy="3432266"/>
              </a:xfrm>
              <a:custGeom>
                <a:avLst/>
                <a:gdLst/>
                <a:ahLst/>
                <a:cxnLst>
                  <a:cxn ang="0">
                    <a:pos x="1906450" y="1716133"/>
                  </a:cxn>
                  <a:cxn ang="5898240">
                    <a:pos x="1906450" y="1716133"/>
                  </a:cxn>
                  <a:cxn ang="11796480">
                    <a:pos x="1906450" y="1716133"/>
                  </a:cxn>
                  <a:cxn ang="17694720">
                    <a:pos x="1906450" y="1716133"/>
                  </a:cxn>
                </a:cxnLst>
                <a:rect l="0" t="0" r="0" b="0"/>
                <a:pathLst>
                  <a:path w="21600" h="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chemeClr val="bg2">
                  <a:alpha val="100000"/>
                </a:schemeClr>
              </a:solidFill>
              <a:ln w="12700">
                <a:noFill/>
              </a:ln>
            </p:spPr>
            <p:txBody>
              <a:bodyPr/>
              <a:lstStyle/>
              <a:p>
                <a:endParaRPr lang="zh-CN" altLang="en-US"/>
              </a:p>
            </p:txBody>
          </p:sp>
          <p:sp>
            <p:nvSpPr>
              <p:cNvPr id="25" name="Oval 4"/>
              <p:cNvSpPr/>
              <p:nvPr/>
            </p:nvSpPr>
            <p:spPr>
              <a:xfrm>
                <a:off x="3924993" y="4660611"/>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TW" altLang="en-US" sz="1800" b="0" i="0" u="none" strike="noStrike" kern="1200" cap="none" spc="0" normalizeH="0" baseline="0" noProof="0" dirty="0" smtClean="0">
                    <a:ln>
                      <a:noFill/>
                    </a:ln>
                    <a:solidFill>
                      <a:schemeClr val="lt1"/>
                    </a:solidFill>
                    <a:effectLst/>
                    <a:uLnTx/>
                    <a:uFillTx/>
                    <a:latin typeface="FrankRuehl" panose="020E0503060101010101" pitchFamily="34" charset="-79"/>
                    <a:cs typeface="FrankRuehl" panose="020E0503060101010101" pitchFamily="34" charset="-79"/>
                  </a:rPr>
                  <a:t>１</a:t>
                </a:r>
                <a:endParaRPr kumimoji="0" lang="en-US" sz="1800" b="0" i="0" u="none" strike="noStrike" kern="1200" cap="none" spc="0" normalizeH="0" baseline="0" noProof="0" dirty="0">
                  <a:ln>
                    <a:noFill/>
                  </a:ln>
                  <a:solidFill>
                    <a:schemeClr val="lt1"/>
                  </a:solidFill>
                  <a:effectLst/>
                  <a:uLnTx/>
                  <a:uFillTx/>
                  <a:latin typeface="FrankRuehl" panose="020E0503060101010101" pitchFamily="34" charset="-79"/>
                  <a:cs typeface="FrankRuehl" panose="020E0503060101010101" pitchFamily="34" charset="-79"/>
                </a:endParaRPr>
              </a:p>
            </p:txBody>
          </p:sp>
          <p:sp>
            <p:nvSpPr>
              <p:cNvPr id="26" name="Oval 8"/>
              <p:cNvSpPr/>
              <p:nvPr/>
            </p:nvSpPr>
            <p:spPr>
              <a:xfrm>
                <a:off x="2528513" y="4810423"/>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defRPr/>
                </a:pPr>
                <a:r>
                  <a:rPr lang="zh-TW" altLang="en-US" dirty="0" smtClean="0">
                    <a:solidFill>
                      <a:schemeClr val="tx2"/>
                    </a:solidFill>
                    <a:latin typeface="FrankRuehl" panose="020E0503060101010101" pitchFamily="34" charset="-79"/>
                    <a:cs typeface="FrankRuehl" panose="020E0503060101010101" pitchFamily="34" charset="-79"/>
                  </a:rPr>
                  <a:t>２</a:t>
                </a:r>
                <a:endParaRPr kumimoji="0" lang="en-US" sz="1800" b="0" i="0" u="none" strike="noStrike" kern="1200" cap="none" spc="0" normalizeH="0" baseline="0" noProof="0" dirty="0">
                  <a:ln>
                    <a:noFill/>
                  </a:ln>
                  <a:solidFill>
                    <a:schemeClr val="tx2"/>
                  </a:solidFill>
                  <a:effectLst/>
                  <a:uLnTx/>
                  <a:uFillTx/>
                </a:endParaRPr>
              </a:p>
            </p:txBody>
          </p:sp>
          <p:sp>
            <p:nvSpPr>
              <p:cNvPr id="27" name="Oval 9"/>
              <p:cNvSpPr/>
              <p:nvPr/>
            </p:nvSpPr>
            <p:spPr>
              <a:xfrm>
                <a:off x="1565073" y="3700792"/>
                <a:ext cx="673674"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0" fontAlgn="base" hangingPunct="0">
                  <a:spcBef>
                    <a:spcPct val="0"/>
                  </a:spcBef>
                  <a:spcAft>
                    <a:spcPct val="0"/>
                  </a:spcAft>
                  <a:defRPr/>
                </a:pPr>
                <a:r>
                  <a:rPr lang="zh-TW" altLang="en-US" dirty="0" smtClean="0">
                    <a:latin typeface="FrankRuehl" panose="020E0503060101010101" pitchFamily="34" charset="-79"/>
                    <a:cs typeface="FrankRuehl" panose="020E0503060101010101" pitchFamily="34" charset="-79"/>
                  </a:rPr>
                  <a:t>３</a:t>
                </a:r>
                <a:endParaRPr lang="en-US" altLang="zh-TW" dirty="0">
                  <a:latin typeface="FrankRuehl" panose="020E0503060101010101" pitchFamily="34" charset="-79"/>
                  <a:cs typeface="FrankRuehl" panose="020E0503060101010101" pitchFamily="34" charset="-79"/>
                </a:endParaRPr>
              </a:p>
            </p:txBody>
          </p:sp>
          <p:sp>
            <p:nvSpPr>
              <p:cNvPr id="28" name="Oval 10"/>
              <p:cNvSpPr/>
              <p:nvPr/>
            </p:nvSpPr>
            <p:spPr>
              <a:xfrm>
                <a:off x="1934467" y="2396977"/>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0" fontAlgn="base" hangingPunct="0">
                  <a:spcBef>
                    <a:spcPct val="0"/>
                  </a:spcBef>
                  <a:spcAft>
                    <a:spcPct val="0"/>
                  </a:spcAft>
                  <a:defRPr/>
                </a:pPr>
                <a:r>
                  <a:rPr lang="zh-TW" altLang="en-US" dirty="0" smtClean="0">
                    <a:solidFill>
                      <a:schemeClr val="tx2"/>
                    </a:solidFill>
                    <a:latin typeface="FrankRuehl" panose="020E0503060101010101" pitchFamily="34" charset="-79"/>
                    <a:cs typeface="FrankRuehl" panose="020E0503060101010101" pitchFamily="34" charset="-79"/>
                  </a:rPr>
                  <a:t>４</a:t>
                </a:r>
                <a:endParaRPr lang="en-US" altLang="zh-TW" dirty="0">
                  <a:solidFill>
                    <a:schemeClr val="tx2"/>
                  </a:solidFill>
                  <a:latin typeface="FrankRuehl" panose="020E0503060101010101" pitchFamily="34" charset="-79"/>
                  <a:cs typeface="FrankRuehl" panose="020E0503060101010101" pitchFamily="34" charset="-79"/>
                </a:endParaRPr>
              </a:p>
            </p:txBody>
          </p:sp>
          <p:sp>
            <p:nvSpPr>
              <p:cNvPr id="29" name="Oval 11"/>
              <p:cNvSpPr/>
              <p:nvPr/>
            </p:nvSpPr>
            <p:spPr>
              <a:xfrm>
                <a:off x="3448038" y="2050531"/>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0" fontAlgn="base" hangingPunct="0">
                  <a:spcBef>
                    <a:spcPct val="0"/>
                  </a:spcBef>
                  <a:spcAft>
                    <a:spcPct val="0"/>
                  </a:spcAft>
                  <a:defRPr/>
                </a:pPr>
                <a:r>
                  <a:rPr lang="zh-TW" altLang="en-US" dirty="0" smtClean="0">
                    <a:latin typeface="FrankRuehl" panose="020E0503060101010101" pitchFamily="34" charset="-79"/>
                    <a:cs typeface="FrankRuehl" panose="020E0503060101010101" pitchFamily="34" charset="-79"/>
                  </a:rPr>
                  <a:t>５</a:t>
                </a:r>
                <a:endParaRPr lang="en-US" altLang="zh-TW" dirty="0">
                  <a:latin typeface="FrankRuehl" panose="020E0503060101010101" pitchFamily="34" charset="-79"/>
                  <a:cs typeface="FrankRuehl" panose="020E0503060101010101" pitchFamily="34" charset="-79"/>
                </a:endParaRPr>
              </a:p>
            </p:txBody>
          </p:sp>
        </p:grpSp>
        <p:sp>
          <p:nvSpPr>
            <p:cNvPr id="47" name="Oval 8"/>
            <p:cNvSpPr/>
            <p:nvPr/>
          </p:nvSpPr>
          <p:spPr>
            <a:xfrm>
              <a:off x="10580609" y="2780572"/>
              <a:ext cx="673640" cy="673656"/>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0" fontAlgn="base" hangingPunct="0">
                <a:spcBef>
                  <a:spcPct val="0"/>
                </a:spcBef>
                <a:spcAft>
                  <a:spcPct val="0"/>
                </a:spcAft>
                <a:defRPr/>
              </a:pPr>
              <a:r>
                <a:rPr lang="zh-TW" altLang="en-US" dirty="0" smtClean="0">
                  <a:solidFill>
                    <a:schemeClr val="tx2"/>
                  </a:solidFill>
                  <a:latin typeface="FrankRuehl" panose="020E0503060101010101" pitchFamily="34" charset="-79"/>
                  <a:cs typeface="FrankRuehl" panose="020E0503060101010101" pitchFamily="34" charset="-79"/>
                </a:rPr>
                <a:t>６</a:t>
              </a:r>
              <a:endParaRPr lang="en-US" altLang="zh-TW" dirty="0">
                <a:solidFill>
                  <a:schemeClr val="tx2"/>
                </a:solidFill>
                <a:latin typeface="FrankRuehl" panose="020E0503060101010101" pitchFamily="34" charset="-79"/>
                <a:cs typeface="FrankRuehl" panose="020E0503060101010101" pitchFamily="34" charset="-79"/>
              </a:endParaRPr>
            </a:p>
          </p:txBody>
        </p:sp>
      </p:grpSp>
      <p:sp>
        <p:nvSpPr>
          <p:cNvPr id="48" name="矩形 47"/>
          <p:cNvSpPr>
            <a:spLocks noChangeArrowheads="1"/>
          </p:cNvSpPr>
          <p:nvPr/>
        </p:nvSpPr>
        <p:spPr bwMode="auto">
          <a:xfrm>
            <a:off x="1243670" y="1317184"/>
            <a:ext cx="3672800" cy="7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TW" sz="3400" b="1" dirty="0" smtClean="0">
                <a:solidFill>
                  <a:srgbClr val="DC5D3D"/>
                </a:solidFill>
                <a:latin typeface="標楷體" pitchFamily="65" charset="-120"/>
                <a:ea typeface="標楷體" pitchFamily="65" charset="-120"/>
                <a:sym typeface="微软雅黑" panose="020B0503020204020204" charset="-122"/>
              </a:rPr>
              <a:t>1.</a:t>
            </a:r>
            <a:r>
              <a:rPr lang="zh-TW" altLang="en-US" sz="3400" b="1" dirty="0" smtClean="0">
                <a:solidFill>
                  <a:srgbClr val="DC5D3D"/>
                </a:solidFill>
                <a:latin typeface="標楷體" pitchFamily="65" charset="-120"/>
                <a:ea typeface="標楷體" pitchFamily="65" charset="-120"/>
                <a:sym typeface="微软雅黑" panose="020B0503020204020204" charset="-122"/>
              </a:rPr>
              <a:t>麵包</a:t>
            </a:r>
            <a:r>
              <a:rPr lang="zh-TW" altLang="en-US" sz="3400" b="1" dirty="0">
                <a:solidFill>
                  <a:srgbClr val="DC5D3D"/>
                </a:solidFill>
                <a:latin typeface="標楷體" pitchFamily="65" charset="-120"/>
                <a:ea typeface="標楷體" pitchFamily="65" charset="-120"/>
                <a:sym typeface="微软雅黑" panose="020B0503020204020204" charset="-122"/>
              </a:rPr>
              <a:t>的食安問題</a:t>
            </a:r>
            <a:endParaRPr lang="zh-CN" altLang="en-US" sz="3400" b="1" dirty="0">
              <a:solidFill>
                <a:srgbClr val="DC5D3D"/>
              </a:solidFill>
              <a:latin typeface="標楷體" pitchFamily="65" charset="-120"/>
              <a:ea typeface="標楷體" pitchFamily="65" charset="-120"/>
            </a:endParaRPr>
          </a:p>
        </p:txBody>
      </p:sp>
      <p:sp>
        <p:nvSpPr>
          <p:cNvPr id="49" name="矩形 48"/>
          <p:cNvSpPr>
            <a:spLocks noChangeArrowheads="1"/>
          </p:cNvSpPr>
          <p:nvPr/>
        </p:nvSpPr>
        <p:spPr bwMode="auto">
          <a:xfrm>
            <a:off x="1243670" y="2092979"/>
            <a:ext cx="454483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400" b="1" dirty="0" smtClean="0">
                <a:solidFill>
                  <a:srgbClr val="DC5D3D"/>
                </a:solidFill>
                <a:latin typeface="標楷體" pitchFamily="65" charset="-120"/>
                <a:ea typeface="標楷體" pitchFamily="65" charset="-120"/>
                <a:sym typeface="微软雅黑" panose="020B0503020204020204" charset="-122"/>
              </a:rPr>
              <a:t>2.</a:t>
            </a:r>
            <a:r>
              <a:rPr lang="zh-TW" altLang="en-US" sz="3400" b="1" dirty="0">
                <a:solidFill>
                  <a:srgbClr val="DC5D3D"/>
                </a:solidFill>
                <a:latin typeface="標楷體" pitchFamily="65" charset="-120"/>
                <a:ea typeface="標楷體" pitchFamily="65" charset="-120"/>
                <a:sym typeface="微软雅黑" panose="020B0503020204020204" charset="-122"/>
              </a:rPr>
              <a:t>食品添加物的介紹</a:t>
            </a:r>
            <a:r>
              <a:rPr lang="zh-TW" altLang="en-US" sz="3400" b="1" dirty="0" smtClean="0">
                <a:solidFill>
                  <a:srgbClr val="DC5D3D"/>
                </a:solidFill>
                <a:latin typeface="標楷體" pitchFamily="65" charset="-120"/>
                <a:ea typeface="標楷體" pitchFamily="65" charset="-120"/>
                <a:sym typeface="微软雅黑" panose="020B0503020204020204" charset="-122"/>
              </a:rPr>
              <a:t>與</a:t>
            </a:r>
            <a:r>
              <a:rPr lang="en-US" altLang="zh-TW" sz="3400" b="1" dirty="0" smtClean="0">
                <a:solidFill>
                  <a:srgbClr val="DC5D3D"/>
                </a:solidFill>
                <a:latin typeface="標楷體" pitchFamily="65" charset="-120"/>
                <a:ea typeface="標楷體" pitchFamily="65" charset="-120"/>
                <a:sym typeface="微软雅黑" panose="020B0503020204020204" charset="-122"/>
              </a:rPr>
              <a:t/>
            </a:r>
            <a:br>
              <a:rPr lang="en-US" altLang="zh-TW" sz="3400" b="1" dirty="0" smtClean="0">
                <a:solidFill>
                  <a:srgbClr val="DC5D3D"/>
                </a:solidFill>
                <a:latin typeface="標楷體" pitchFamily="65" charset="-120"/>
                <a:ea typeface="標楷體" pitchFamily="65" charset="-120"/>
                <a:sym typeface="微软雅黑" panose="020B0503020204020204" charset="-122"/>
              </a:rPr>
            </a:br>
            <a:r>
              <a:rPr lang="en-US" altLang="zh-TW" sz="3400" b="1" dirty="0" smtClean="0">
                <a:solidFill>
                  <a:srgbClr val="DC5D3D"/>
                </a:solidFill>
                <a:latin typeface="標楷體" pitchFamily="65" charset="-120"/>
                <a:ea typeface="標楷體" pitchFamily="65" charset="-120"/>
                <a:sym typeface="微软雅黑" panose="020B0503020204020204" charset="-122"/>
              </a:rPr>
              <a:t>  </a:t>
            </a:r>
            <a:r>
              <a:rPr lang="zh-TW" altLang="en-US" sz="3400" b="1" dirty="0" smtClean="0">
                <a:solidFill>
                  <a:srgbClr val="DC5D3D"/>
                </a:solidFill>
                <a:latin typeface="標楷體" pitchFamily="65" charset="-120"/>
                <a:ea typeface="標楷體" pitchFamily="65" charset="-120"/>
                <a:sym typeface="微软雅黑" panose="020B0503020204020204" charset="-122"/>
              </a:rPr>
              <a:t>其</a:t>
            </a:r>
            <a:r>
              <a:rPr lang="zh-TW" altLang="en-US" sz="3400" b="1" dirty="0">
                <a:solidFill>
                  <a:srgbClr val="DC5D3D"/>
                </a:solidFill>
                <a:latin typeface="標楷體" pitchFamily="65" charset="-120"/>
                <a:ea typeface="標楷體" pitchFamily="65" charset="-120"/>
                <a:sym typeface="微软雅黑" panose="020B0503020204020204" charset="-122"/>
              </a:rPr>
              <a:t>對健康的</a:t>
            </a:r>
            <a:r>
              <a:rPr lang="zh-TW" altLang="en-US" sz="3400" b="1" dirty="0" smtClean="0">
                <a:solidFill>
                  <a:srgbClr val="DC5D3D"/>
                </a:solidFill>
                <a:latin typeface="標楷體" pitchFamily="65" charset="-120"/>
                <a:ea typeface="標楷體" pitchFamily="65" charset="-120"/>
                <a:sym typeface="微软雅黑" panose="020B0503020204020204" charset="-122"/>
              </a:rPr>
              <a:t>影響</a:t>
            </a:r>
            <a:endParaRPr lang="zh-CN" altLang="en-US" sz="3400" b="1" dirty="0">
              <a:solidFill>
                <a:srgbClr val="DC5D3D"/>
              </a:solidFill>
              <a:latin typeface="標楷體" pitchFamily="65" charset="-120"/>
              <a:ea typeface="標楷體" pitchFamily="65" charset="-120"/>
            </a:endParaRPr>
          </a:p>
        </p:txBody>
      </p:sp>
      <p:sp>
        <p:nvSpPr>
          <p:cNvPr id="50" name="矩形 49"/>
          <p:cNvSpPr>
            <a:spLocks noChangeArrowheads="1"/>
          </p:cNvSpPr>
          <p:nvPr/>
        </p:nvSpPr>
        <p:spPr bwMode="auto">
          <a:xfrm>
            <a:off x="1243670" y="3198314"/>
            <a:ext cx="5852884" cy="7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TW" sz="3400" b="1" dirty="0" smtClean="0">
                <a:solidFill>
                  <a:srgbClr val="DC5D3D"/>
                </a:solidFill>
                <a:latin typeface="標楷體" pitchFamily="65" charset="-120"/>
                <a:ea typeface="標楷體" pitchFamily="65" charset="-120"/>
                <a:sym typeface="微软雅黑" panose="020B0503020204020204" charset="-122"/>
              </a:rPr>
              <a:t>3.</a:t>
            </a:r>
            <a:r>
              <a:rPr lang="zh-TW" altLang="en-US" sz="3400" b="1" dirty="0" smtClean="0">
                <a:solidFill>
                  <a:srgbClr val="DC5D3D"/>
                </a:solidFill>
                <a:latin typeface="標楷體" pitchFamily="65" charset="-120"/>
                <a:ea typeface="標楷體" pitchFamily="65" charset="-120"/>
                <a:sym typeface="微软雅黑" panose="020B0503020204020204" charset="-122"/>
              </a:rPr>
              <a:t>酵母</a:t>
            </a:r>
            <a:r>
              <a:rPr lang="zh-TW" altLang="en-US" sz="3400" b="1" dirty="0">
                <a:solidFill>
                  <a:srgbClr val="DC5D3D"/>
                </a:solidFill>
                <a:latin typeface="標楷體" pitchFamily="65" charset="-120"/>
                <a:ea typeface="標楷體" pitchFamily="65" charset="-120"/>
                <a:sym typeface="微软雅黑" panose="020B0503020204020204" charset="-122"/>
              </a:rPr>
              <a:t>（速融乾酵母）的介紹</a:t>
            </a:r>
            <a:endParaRPr lang="zh-CN" altLang="en-US" sz="3400" b="1" dirty="0">
              <a:solidFill>
                <a:srgbClr val="DC5D3D"/>
              </a:solidFill>
              <a:latin typeface="標楷體" pitchFamily="65" charset="-120"/>
              <a:ea typeface="標楷體" pitchFamily="65" charset="-120"/>
            </a:endParaRPr>
          </a:p>
        </p:txBody>
      </p:sp>
      <p:sp>
        <p:nvSpPr>
          <p:cNvPr id="51" name="矩形 50"/>
          <p:cNvSpPr>
            <a:spLocks noChangeArrowheads="1"/>
          </p:cNvSpPr>
          <p:nvPr/>
        </p:nvSpPr>
        <p:spPr bwMode="auto">
          <a:xfrm>
            <a:off x="1243670" y="3945197"/>
            <a:ext cx="4108817" cy="7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TW" sz="3400" b="1" dirty="0" smtClean="0">
                <a:solidFill>
                  <a:srgbClr val="DC5D3D"/>
                </a:solidFill>
                <a:latin typeface="標楷體" pitchFamily="65" charset="-120"/>
                <a:ea typeface="標楷體" pitchFamily="65" charset="-120"/>
                <a:sym typeface="微软雅黑" panose="020B0503020204020204" charset="-122"/>
              </a:rPr>
              <a:t>4.</a:t>
            </a:r>
            <a:r>
              <a:rPr lang="zh-TW" altLang="en-US" sz="3400" b="1" dirty="0" smtClean="0">
                <a:solidFill>
                  <a:srgbClr val="DC5D3D"/>
                </a:solidFill>
                <a:latin typeface="標楷體" pitchFamily="65" charset="-120"/>
                <a:ea typeface="標楷體" pitchFamily="65" charset="-120"/>
                <a:sym typeface="微软雅黑" panose="020B0503020204020204" charset="-122"/>
              </a:rPr>
              <a:t>老麵</a:t>
            </a:r>
            <a:r>
              <a:rPr lang="zh-TW" altLang="en-US" sz="3400" b="1" dirty="0">
                <a:solidFill>
                  <a:srgbClr val="DC5D3D"/>
                </a:solidFill>
                <a:latin typeface="標楷體" pitchFamily="65" charset="-120"/>
                <a:ea typeface="標楷體" pitchFamily="65" charset="-120"/>
                <a:sym typeface="微软雅黑" panose="020B0503020204020204" charset="-122"/>
              </a:rPr>
              <a:t>的介紹與好處</a:t>
            </a:r>
            <a:endParaRPr lang="zh-CN" altLang="en-US" sz="3400" b="1" dirty="0">
              <a:solidFill>
                <a:srgbClr val="DC5D3D"/>
              </a:solidFill>
              <a:latin typeface="標楷體" pitchFamily="65" charset="-120"/>
              <a:ea typeface="標楷體" pitchFamily="65" charset="-120"/>
            </a:endParaRPr>
          </a:p>
        </p:txBody>
      </p:sp>
      <p:sp>
        <p:nvSpPr>
          <p:cNvPr id="52" name="矩形 51"/>
          <p:cNvSpPr>
            <a:spLocks noChangeArrowheads="1"/>
          </p:cNvSpPr>
          <p:nvPr/>
        </p:nvSpPr>
        <p:spPr bwMode="auto">
          <a:xfrm>
            <a:off x="1243670" y="4675037"/>
            <a:ext cx="2364750" cy="7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TW" sz="3400" b="1" dirty="0" smtClean="0">
                <a:solidFill>
                  <a:srgbClr val="DC5D3D"/>
                </a:solidFill>
                <a:latin typeface="標楷體" pitchFamily="65" charset="-120"/>
                <a:ea typeface="標楷體" pitchFamily="65" charset="-120"/>
                <a:sym typeface="微软雅黑" panose="020B0503020204020204" charset="-122"/>
              </a:rPr>
              <a:t>5.</a:t>
            </a:r>
            <a:r>
              <a:rPr lang="zh-TW" altLang="en-US" sz="3400" b="1" dirty="0" smtClean="0">
                <a:solidFill>
                  <a:srgbClr val="DC5D3D"/>
                </a:solidFill>
                <a:latin typeface="標楷體" pitchFamily="65" charset="-120"/>
                <a:ea typeface="標楷體" pitchFamily="65" charset="-120"/>
                <a:sym typeface="微软雅黑" panose="020B0503020204020204" charset="-122"/>
              </a:rPr>
              <a:t>實</a:t>
            </a:r>
            <a:r>
              <a:rPr lang="zh-TW" altLang="en-US" sz="3400" b="1" dirty="0">
                <a:solidFill>
                  <a:srgbClr val="DC5D3D"/>
                </a:solidFill>
                <a:latin typeface="標楷體" pitchFamily="65" charset="-120"/>
                <a:ea typeface="標楷體" pitchFamily="65" charset="-120"/>
                <a:sym typeface="微软雅黑" panose="020B0503020204020204" charset="-122"/>
              </a:rPr>
              <a:t>作過程</a:t>
            </a:r>
            <a:endParaRPr lang="zh-CN" altLang="en-US" sz="3400" b="1" dirty="0">
              <a:solidFill>
                <a:srgbClr val="DC5D3D"/>
              </a:solidFill>
              <a:latin typeface="標楷體" pitchFamily="65" charset="-120"/>
              <a:ea typeface="標楷體" pitchFamily="65" charset="-120"/>
            </a:endParaRPr>
          </a:p>
        </p:txBody>
      </p:sp>
      <p:sp>
        <p:nvSpPr>
          <p:cNvPr id="53" name="矩形 52"/>
          <p:cNvSpPr>
            <a:spLocks noChangeArrowheads="1"/>
          </p:cNvSpPr>
          <p:nvPr/>
        </p:nvSpPr>
        <p:spPr bwMode="auto">
          <a:xfrm>
            <a:off x="1243670" y="5443693"/>
            <a:ext cx="2364750" cy="7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TW" sz="3400" b="1" dirty="0" smtClean="0">
                <a:solidFill>
                  <a:srgbClr val="DC5D3D"/>
                </a:solidFill>
                <a:latin typeface="標楷體" pitchFamily="65" charset="-120"/>
                <a:ea typeface="標楷體" pitchFamily="65" charset="-120"/>
                <a:sym typeface="微软雅黑" panose="020B0503020204020204" charset="-122"/>
              </a:rPr>
              <a:t>6.</a:t>
            </a:r>
            <a:r>
              <a:rPr lang="zh-TW" altLang="en-US" sz="3400" b="1" dirty="0" smtClean="0">
                <a:solidFill>
                  <a:srgbClr val="DC5D3D"/>
                </a:solidFill>
                <a:latin typeface="標楷體" pitchFamily="65" charset="-120"/>
                <a:ea typeface="標楷體" pitchFamily="65" charset="-120"/>
                <a:sym typeface="微软雅黑" panose="020B0503020204020204" charset="-122"/>
              </a:rPr>
              <a:t>研究</a:t>
            </a:r>
            <a:r>
              <a:rPr lang="zh-TW" altLang="en-US" sz="3400" b="1" dirty="0">
                <a:solidFill>
                  <a:srgbClr val="DC5D3D"/>
                </a:solidFill>
                <a:latin typeface="標楷體" pitchFamily="65" charset="-120"/>
                <a:ea typeface="標楷體" pitchFamily="65" charset="-120"/>
                <a:sym typeface="微软雅黑" panose="020B0503020204020204" charset="-122"/>
              </a:rPr>
              <a:t>討論</a:t>
            </a:r>
            <a:endParaRPr lang="zh-CN" altLang="en-US" sz="3400" b="1" dirty="0">
              <a:solidFill>
                <a:srgbClr val="DC5D3D"/>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11720945" y="110493"/>
            <a:ext cx="357641" cy="365125"/>
          </a:xfrm>
        </p:spPr>
        <p:txBody>
          <a:bodyPr/>
          <a:lstStyle/>
          <a:p>
            <a:fld id="{10B49C96-558A-49EC-AD52-79C3D5970B39}" type="slidenum">
              <a:rPr lang="zh-CN" altLang="en-US" smtClean="0"/>
              <a:t>9</a:t>
            </a:fld>
            <a:endParaRPr lang="zh-CN" altLang="en-US" dirty="0"/>
          </a:p>
        </p:txBody>
      </p:sp>
    </p:spTree>
    <p:extLst>
      <p:ext uri="{BB962C8B-B14F-4D97-AF65-F5344CB8AC3E}">
        <p14:creationId xmlns:p14="http://schemas.microsoft.com/office/powerpoint/2010/main" val="878814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1860</Words>
  <Application>Microsoft Office PowerPoint</Application>
  <PresentationFormat>自訂</PresentationFormat>
  <Paragraphs>350</Paragraphs>
  <Slides>33</Slides>
  <Notes>2</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USER</cp:lastModifiedBy>
  <cp:revision>197</cp:revision>
  <dcterms:created xsi:type="dcterms:W3CDTF">2017-08-03T09:01:00Z</dcterms:created>
  <dcterms:modified xsi:type="dcterms:W3CDTF">2019-10-29T14:02:56Z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