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953"/>
    <a:srgbClr val="A27159"/>
    <a:srgbClr val="AC765E"/>
    <a:srgbClr val="A6A9AF"/>
    <a:srgbClr val="B8C5D2"/>
    <a:srgbClr val="D8DFEA"/>
    <a:srgbClr val="ADBECD"/>
    <a:srgbClr val="D4DEE6"/>
    <a:srgbClr val="9AA0A5"/>
    <a:srgbClr val="8F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>
        <p:scale>
          <a:sx n="75" d="100"/>
          <a:sy n="75" d="100"/>
        </p:scale>
        <p:origin x="250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F1AA-F884-4329-8A79-AC002C442DEB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219F-4194-4BA6-B188-2DF749C069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10/30/2019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2154115"/>
            <a:ext cx="9966960" cy="2313916"/>
          </a:xfrm>
        </p:spPr>
        <p:txBody>
          <a:bodyPr/>
          <a:lstStyle/>
          <a:p>
            <a:pPr algn="ctr"/>
            <a:r>
              <a:rPr lang="zh-TW" altLang="en-US" sz="6600" b="1" dirty="0" smtClean="0"/>
              <a:t>原來我是</a:t>
            </a:r>
            <a:r>
              <a:rPr lang="en-US" altLang="zh-TW" sz="6600" b="1" dirty="0" smtClean="0"/>
              <a:t>~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撒奇萊雅</a:t>
            </a:r>
            <a:endParaRPr lang="zh-TW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4305" y="1511837"/>
            <a:ext cx="8636860" cy="490611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108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年度花蓮縣國中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小學網路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小論文暨本土使命式行動研究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競賽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479929" y="5240215"/>
            <a:ext cx="4668717" cy="1371600"/>
            <a:chOff x="6479929" y="5240215"/>
            <a:chExt cx="4668717" cy="1371600"/>
          </a:xfrm>
        </p:grpSpPr>
        <p:sp>
          <p:nvSpPr>
            <p:cNvPr id="4" name="副標題 2"/>
            <p:cNvSpPr txBox="1">
              <a:spLocks/>
            </p:cNvSpPr>
            <p:nvPr/>
          </p:nvSpPr>
          <p:spPr>
            <a:xfrm>
              <a:off x="7605345" y="5240215"/>
              <a:ext cx="3543301" cy="1371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dirty="0" smtClean="0">
                  <a:latin typeface="+mj-ea"/>
                  <a:ea typeface="+mj-ea"/>
                </a:rPr>
                <a:t>國福國小</a:t>
              </a:r>
              <a:r>
                <a:rPr lang="en-US" altLang="zh-TW" sz="1800" dirty="0" smtClean="0">
                  <a:latin typeface="+mj-ea"/>
                  <a:ea typeface="+mj-ea"/>
                </a:rPr>
                <a:t>~</a:t>
              </a:r>
              <a:r>
                <a:rPr lang="zh-TW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國福野人隊</a:t>
              </a:r>
              <a:endPara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zh-TW" altLang="en-US" sz="2400" b="1" u="sng" dirty="0" smtClean="0">
                  <a:latin typeface="+mj-ea"/>
                  <a:ea typeface="+mj-ea"/>
                </a:rPr>
                <a:t>林菁富</a:t>
              </a:r>
              <a:r>
                <a:rPr lang="zh-TW" altLang="en-US" sz="2400" b="1" dirty="0" smtClean="0">
                  <a:latin typeface="+mj-ea"/>
                  <a:ea typeface="+mj-ea"/>
                </a:rPr>
                <a:t>、</a:t>
              </a:r>
              <a:r>
                <a:rPr lang="zh-TW" altLang="en-US" sz="2400" b="1" u="sng" dirty="0" smtClean="0">
                  <a:latin typeface="+mj-ea"/>
                  <a:ea typeface="+mj-ea"/>
                </a:rPr>
                <a:t>張晶瑩</a:t>
              </a:r>
              <a:r>
                <a:rPr lang="zh-TW" altLang="en-US" sz="2400" b="1" dirty="0" smtClean="0">
                  <a:latin typeface="+mj-ea"/>
                  <a:ea typeface="+mj-ea"/>
                </a:rPr>
                <a:t>、</a:t>
              </a:r>
              <a:r>
                <a:rPr lang="zh-TW" altLang="en-US" sz="2400" b="1" u="sng" dirty="0" smtClean="0">
                  <a:latin typeface="+mj-ea"/>
                  <a:ea typeface="+mj-ea"/>
                </a:rPr>
                <a:t>林妤馨</a:t>
              </a:r>
              <a:endParaRPr lang="en-US" altLang="zh-TW" sz="2400" b="1" u="sng" dirty="0" smtClean="0">
                <a:latin typeface="+mj-ea"/>
                <a:ea typeface="+mj-ea"/>
              </a:endParaRPr>
            </a:p>
            <a:p>
              <a:r>
                <a:rPr lang="zh-TW" altLang="en-US" sz="1800" dirty="0" smtClean="0">
                  <a:latin typeface="+mj-ea"/>
                  <a:ea typeface="+mj-ea"/>
                </a:rPr>
                <a:t>曾</a:t>
              </a:r>
              <a:r>
                <a:rPr lang="zh-TW" altLang="en-US" sz="1800" dirty="0">
                  <a:latin typeface="+mj-ea"/>
                  <a:ea typeface="+mj-ea"/>
                </a:rPr>
                <a:t>麒</a:t>
              </a:r>
              <a:r>
                <a:rPr lang="zh-TW" altLang="en-US" sz="1800" dirty="0" smtClean="0">
                  <a:latin typeface="+mj-ea"/>
                  <a:ea typeface="+mj-ea"/>
                </a:rPr>
                <a:t>恩、陳尚宏</a:t>
              </a:r>
              <a:endParaRPr lang="zh-TW" altLang="en-US" sz="1800" dirty="0">
                <a:latin typeface="+mj-ea"/>
                <a:ea typeface="+mj-ea"/>
              </a:endParaRPr>
            </a:p>
          </p:txBody>
        </p:sp>
        <p:pic>
          <p:nvPicPr>
            <p:cNvPr id="5" name="圖片 4" descr="國福國小校徽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9929" y="5319346"/>
              <a:ext cx="1125416" cy="1125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9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236327" cy="1609344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撒奇萊雅的流離與重生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3184" y="2115550"/>
            <a:ext cx="6032141" cy="40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600" dirty="0"/>
              <a:t>老師先以共讀『火光下的凝召』一書為主軸，來幫助我們了解達固湖灣事件</a:t>
            </a:r>
            <a:r>
              <a:rPr lang="zh-TW" altLang="zh-TW" sz="2600" dirty="0" smtClean="0"/>
              <a:t>。</a:t>
            </a:r>
            <a:r>
              <a:rPr lang="zh-TW" altLang="en-US" sz="2600" dirty="0" smtClean="0"/>
              <a:t>再</a:t>
            </a:r>
            <a:r>
              <a:rPr lang="zh-TW" altLang="en-US" sz="2600" dirty="0"/>
              <a:t>來</a:t>
            </a:r>
            <a:r>
              <a:rPr lang="zh-TW" altLang="zh-TW" sz="2600" dirty="0" smtClean="0"/>
              <a:t>，</a:t>
            </a:r>
            <a:r>
              <a:rPr lang="zh-TW" altLang="en-US" sz="2600" dirty="0" smtClean="0"/>
              <a:t>又用了「繪製心智圖」的方式幫助我們更深入了解整個族群的故事。</a:t>
            </a:r>
            <a:r>
              <a:rPr lang="zh-TW" altLang="en-US" sz="2600" dirty="0">
                <a:solidFill>
                  <a:schemeClr val="bg1">
                    <a:lumMod val="95000"/>
                  </a:schemeClr>
                </a:solidFill>
              </a:rPr>
              <a:t>最後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，老師</a:t>
            </a:r>
            <a:r>
              <a:rPr lang="zh-TW" altLang="en-US" sz="2600" dirty="0">
                <a:solidFill>
                  <a:schemeClr val="bg1">
                    <a:lumMod val="95000"/>
                  </a:schemeClr>
                </a:solidFill>
              </a:rPr>
              <a:t>決定嘗試讓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我們</a:t>
            </a:r>
            <a:r>
              <a:rPr lang="zh-TW" altLang="en-US" sz="2600" dirty="0">
                <a:solidFill>
                  <a:schemeClr val="bg1">
                    <a:lumMod val="95000"/>
                  </a:schemeClr>
                </a:solidFill>
              </a:rPr>
              <a:t>用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「戲劇演出」的方式，重現達固湖灣事件</a:t>
            </a:r>
            <a:r>
              <a:rPr lang="zh-TW" altLang="en-US" sz="2600" dirty="0">
                <a:solidFill>
                  <a:schemeClr val="bg1">
                    <a:lumMod val="95000"/>
                  </a:schemeClr>
                </a:solidFill>
              </a:rPr>
              <a:t>，當中我們製作服裝、道具，學攝影技巧，走位指導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。這不僅有助於讓我們更清楚整個撒奇萊雅的歷史事件外，也更能明白為何族人們要選擇隱藏的苦衷。</a:t>
            </a:r>
            <a:endParaRPr lang="zh-TW" alt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圖片 10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" y="2188800"/>
            <a:ext cx="3049200" cy="22869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2188800"/>
            <a:ext cx="3049200" cy="2286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4512900"/>
            <a:ext cx="3049200" cy="22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236327" cy="1609344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撒奇萊雅的流離與重生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3184" y="2115550"/>
            <a:ext cx="6032141" cy="40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600" dirty="0">
                <a:solidFill>
                  <a:schemeClr val="bg1">
                    <a:lumMod val="85000"/>
                  </a:schemeClr>
                </a:solidFill>
              </a:rPr>
              <a:t>老師先以共讀『火光下的凝召』一書為主軸，來幫助我們了解達固湖灣事件。</a:t>
            </a:r>
            <a:r>
              <a:rPr lang="zh-TW" altLang="en-US" sz="2600" dirty="0">
                <a:solidFill>
                  <a:schemeClr val="bg1">
                    <a:lumMod val="85000"/>
                  </a:schemeClr>
                </a:solidFill>
              </a:rPr>
              <a:t>再來</a:t>
            </a:r>
            <a:r>
              <a:rPr lang="zh-TW" altLang="zh-TW" sz="2600" dirty="0">
                <a:solidFill>
                  <a:schemeClr val="bg1">
                    <a:lumMod val="85000"/>
                  </a:schemeClr>
                </a:solidFill>
              </a:rPr>
              <a:t>，</a:t>
            </a:r>
            <a:r>
              <a:rPr lang="zh-TW" altLang="en-US" sz="2600" dirty="0">
                <a:solidFill>
                  <a:schemeClr val="bg1">
                    <a:lumMod val="85000"/>
                  </a:schemeClr>
                </a:solidFill>
              </a:rPr>
              <a:t>又用了「繪製心智圖」的方式幫助我們更深入了解整個族群的故事</a:t>
            </a:r>
            <a:r>
              <a:rPr lang="zh-TW" altLang="en-US" sz="2600" dirty="0" smtClean="0">
                <a:solidFill>
                  <a:schemeClr val="bg1">
                    <a:lumMod val="85000"/>
                  </a:schemeClr>
                </a:solidFill>
              </a:rPr>
              <a:t>。</a:t>
            </a:r>
            <a:r>
              <a:rPr lang="zh-TW" altLang="en-US" sz="2600" dirty="0" smtClean="0"/>
              <a:t>最後</a:t>
            </a:r>
            <a:r>
              <a:rPr lang="zh-TW" altLang="zh-TW" sz="2600" dirty="0" smtClean="0"/>
              <a:t>，</a:t>
            </a:r>
            <a:r>
              <a:rPr lang="zh-TW" altLang="zh-TW" sz="2600" dirty="0"/>
              <a:t>老師</a:t>
            </a:r>
            <a:r>
              <a:rPr lang="zh-TW" altLang="en-US" sz="2600" dirty="0"/>
              <a:t>決定嘗試讓</a:t>
            </a:r>
            <a:r>
              <a:rPr lang="zh-TW" altLang="zh-TW" sz="2600" dirty="0"/>
              <a:t>我們</a:t>
            </a:r>
            <a:r>
              <a:rPr lang="zh-TW" altLang="en-US" sz="2600" dirty="0"/>
              <a:t>用</a:t>
            </a:r>
            <a:r>
              <a:rPr lang="zh-TW" altLang="zh-TW" sz="2600" dirty="0"/>
              <a:t>「戲劇演出」的方式，重現達固湖灣</a:t>
            </a:r>
            <a:r>
              <a:rPr lang="zh-TW" altLang="zh-TW" sz="2600" dirty="0" smtClean="0"/>
              <a:t>事件</a:t>
            </a:r>
            <a:r>
              <a:rPr lang="zh-TW" altLang="en-US" sz="2600" dirty="0" smtClean="0"/>
              <a:t>，當中我們製作服裝、道具，學攝影技巧，練</a:t>
            </a:r>
            <a:r>
              <a:rPr lang="zh-TW" altLang="en-US" sz="2600" dirty="0"/>
              <a:t>習</a:t>
            </a:r>
            <a:r>
              <a:rPr lang="zh-TW" altLang="en-US" sz="2600" dirty="0" smtClean="0"/>
              <a:t>走位</a:t>
            </a:r>
            <a:r>
              <a:rPr lang="zh-TW" altLang="zh-TW" sz="2600" dirty="0" smtClean="0"/>
              <a:t>。這</a:t>
            </a:r>
            <a:r>
              <a:rPr lang="zh-TW" altLang="zh-TW" sz="2600" dirty="0"/>
              <a:t>不僅有助於讓我們更清楚整個撒奇萊雅的歷史事件外，也更能明白為何族人們要選擇隱藏的苦衷。</a:t>
            </a:r>
            <a:endParaRPr lang="zh-TW" altLang="en-US" sz="2600" dirty="0"/>
          </a:p>
        </p:txBody>
      </p:sp>
      <p:pic>
        <p:nvPicPr>
          <p:cNvPr id="11" name="圖片 10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" y="2188800"/>
            <a:ext cx="3049200" cy="2286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" y="4514400"/>
            <a:ext cx="3049200" cy="22869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4514400"/>
            <a:ext cx="3049200" cy="22869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2190300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經過這些</a:t>
            </a:r>
            <a:r>
              <a:rPr lang="zh-TW" altLang="zh-TW" sz="3200" dirty="0"/>
              <a:t>活動</a:t>
            </a:r>
            <a:r>
              <a:rPr lang="zh-TW" altLang="zh-TW" sz="3200" dirty="0" smtClean="0"/>
              <a:t>，對</a:t>
            </a:r>
            <a:r>
              <a:rPr lang="zh-TW" altLang="en-US" sz="3200" dirty="0" smtClean="0"/>
              <a:t>於</a:t>
            </a:r>
            <a:r>
              <a:rPr lang="zh-TW" altLang="zh-TW" sz="3200" dirty="0" smtClean="0"/>
              <a:t>不論是否為</a:t>
            </a:r>
            <a:r>
              <a:rPr lang="zh-TW" altLang="zh-TW" sz="3200" dirty="0"/>
              <a:t>撒奇萊雅族的</a:t>
            </a:r>
            <a:r>
              <a:rPr lang="zh-TW" altLang="zh-TW" sz="3200" dirty="0" smtClean="0"/>
              <a:t>我們</a:t>
            </a:r>
            <a:r>
              <a:rPr lang="zh-TW" altLang="en-US" sz="3200" dirty="0" smtClean="0"/>
              <a:t>都</a:t>
            </a:r>
            <a:r>
              <a:rPr lang="zh-TW" altLang="zh-TW" sz="3200" dirty="0" smtClean="0"/>
              <a:t>產生了一些影響。原本</a:t>
            </a:r>
            <a:r>
              <a:rPr lang="zh-TW" altLang="zh-TW" sz="3200" dirty="0"/>
              <a:t>懵懂無知</a:t>
            </a:r>
            <a:r>
              <a:rPr lang="zh-TW" altLang="zh-TW" sz="3200" dirty="0" smtClean="0"/>
              <a:t>的</a:t>
            </a:r>
            <a:r>
              <a:rPr lang="zh-TW" altLang="en-US" sz="3200" dirty="0" smtClean="0"/>
              <a:t>一年</a:t>
            </a:r>
            <a:r>
              <a:rPr lang="zh-TW" altLang="en-US" sz="3200" dirty="0"/>
              <a:t>級</a:t>
            </a:r>
            <a:r>
              <a:rPr lang="zh-TW" altLang="zh-TW" sz="3200" dirty="0" smtClean="0"/>
              <a:t>新生，</a:t>
            </a:r>
            <a:r>
              <a:rPr lang="zh-TW" altLang="en-US" sz="3200" dirty="0" smtClean="0"/>
              <a:t>在</a:t>
            </a:r>
            <a:r>
              <a:rPr lang="zh-TW" altLang="zh-TW" sz="3200" dirty="0" smtClean="0"/>
              <a:t>對於</a:t>
            </a:r>
            <a:r>
              <a:rPr lang="zh-TW" altLang="zh-TW" sz="3200" dirty="0"/>
              <a:t>族群</a:t>
            </a:r>
            <a:r>
              <a:rPr lang="zh-TW" altLang="zh-TW" sz="3200" dirty="0" smtClean="0"/>
              <a:t>概念不是</a:t>
            </a:r>
            <a:r>
              <a:rPr lang="zh-TW" altLang="zh-TW" sz="3200" dirty="0"/>
              <a:t>很</a:t>
            </a:r>
            <a:r>
              <a:rPr lang="zh-TW" altLang="zh-TW" sz="3200" dirty="0" smtClean="0"/>
              <a:t>瞭解</a:t>
            </a:r>
            <a:r>
              <a:rPr lang="zh-TW" altLang="en-US" sz="3200" dirty="0" smtClean="0"/>
              <a:t>的情況下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透過參與</a:t>
            </a:r>
            <a:r>
              <a:rPr lang="zh-TW" altLang="zh-TW" sz="3200" dirty="0" smtClean="0"/>
              <a:t>學校</a:t>
            </a:r>
            <a:r>
              <a:rPr lang="zh-TW" altLang="zh-TW" sz="3200" dirty="0"/>
              <a:t>的課程活動後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現在</a:t>
            </a:r>
            <a:r>
              <a:rPr lang="zh-TW" altLang="zh-TW" sz="3200" dirty="0" smtClean="0"/>
              <a:t>我們</a:t>
            </a:r>
            <a:r>
              <a:rPr lang="zh-TW" altLang="zh-TW" sz="3200" dirty="0"/>
              <a:t>可以抬頭挺胸</a:t>
            </a:r>
            <a:r>
              <a:rPr lang="zh-TW" altLang="zh-TW" sz="3200" dirty="0" smtClean="0"/>
              <a:t>的</a:t>
            </a:r>
            <a:r>
              <a:rPr lang="zh-TW" altLang="en-US" sz="3200" dirty="0" smtClean="0"/>
              <a:t>告訴大家</a:t>
            </a:r>
            <a:r>
              <a:rPr lang="zh-TW" altLang="zh-TW" sz="3200" dirty="0" smtClean="0"/>
              <a:t>，</a:t>
            </a:r>
            <a:r>
              <a:rPr lang="zh-TW" altLang="zh-TW" sz="3200" dirty="0"/>
              <a:t>我們就是生長在撒固兒部落的孩子</a:t>
            </a:r>
            <a:r>
              <a:rPr lang="zh-TW" altLang="zh-TW" sz="3200" dirty="0" smtClean="0"/>
              <a:t>。</a:t>
            </a:r>
            <a:r>
              <a:rPr lang="zh-TW" altLang="en-US" sz="3200" dirty="0" smtClean="0"/>
              <a:t>既然肯定自己居住的社區，就</a:t>
            </a:r>
            <a:r>
              <a:rPr lang="zh-TW" altLang="zh-TW" sz="3200" dirty="0" smtClean="0"/>
              <a:t>應要</a:t>
            </a:r>
            <a:r>
              <a:rPr lang="zh-TW" altLang="zh-TW" sz="3200" dirty="0"/>
              <a:t>為撒奇萊雅族及國福社區有所貢獻，盡量參與社區活動，讓更多人知道撒奇萊雅族的存在</a:t>
            </a:r>
            <a:r>
              <a:rPr lang="zh-TW" altLang="zh-TW" sz="3200" dirty="0" smtClean="0"/>
              <a:t>，對</a:t>
            </a:r>
            <a:r>
              <a:rPr lang="zh-TW" altLang="zh-TW" sz="3200" dirty="0"/>
              <a:t>自身的文化也要持續的傳承下去</a:t>
            </a:r>
            <a:r>
              <a:rPr lang="zh-TW" altLang="zh-TW" sz="3200" dirty="0" smtClean="0"/>
              <a:t>。</a:t>
            </a:r>
            <a:endParaRPr lang="zh-TW" altLang="zh-TW" sz="3200" dirty="0"/>
          </a:p>
        </p:txBody>
      </p:sp>
      <p:pic>
        <p:nvPicPr>
          <p:cNvPr id="5" name="圖片 4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2154115"/>
            <a:ext cx="9966960" cy="2313916"/>
          </a:xfrm>
        </p:spPr>
        <p:txBody>
          <a:bodyPr/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報告完畢</a:t>
            </a:r>
            <a:endParaRPr lang="zh-TW" alt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4305" y="1511837"/>
            <a:ext cx="8636860" cy="490611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108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年度花蓮縣國中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小學網路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小論文暨本土使命式行動研究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競賽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479929" y="5240215"/>
            <a:ext cx="4668717" cy="1371600"/>
            <a:chOff x="6479929" y="5240215"/>
            <a:chExt cx="4668717" cy="1371600"/>
          </a:xfrm>
        </p:grpSpPr>
        <p:sp>
          <p:nvSpPr>
            <p:cNvPr id="4" name="副標題 2"/>
            <p:cNvSpPr txBox="1">
              <a:spLocks/>
            </p:cNvSpPr>
            <p:nvPr/>
          </p:nvSpPr>
          <p:spPr>
            <a:xfrm>
              <a:off x="7605345" y="5240215"/>
              <a:ext cx="3543301" cy="1371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800" dirty="0" smtClean="0">
                  <a:latin typeface="+mj-ea"/>
                  <a:ea typeface="+mj-ea"/>
                </a:rPr>
                <a:t>國福國小</a:t>
              </a:r>
              <a:r>
                <a:rPr lang="en-US" altLang="zh-TW" sz="1800" dirty="0" smtClean="0">
                  <a:latin typeface="+mj-ea"/>
                  <a:ea typeface="+mj-ea"/>
                </a:rPr>
                <a:t>~</a:t>
              </a:r>
              <a:r>
                <a:rPr lang="zh-TW" altLang="en-US" sz="1800" dirty="0" smtClean="0">
                  <a:latin typeface="+mj-ea"/>
                  <a:ea typeface="+mj-ea"/>
                </a:rPr>
                <a:t>國福野人隊</a:t>
              </a:r>
              <a:endParaRPr lang="en-US" altLang="zh-TW" sz="1800" dirty="0" smtClean="0">
                <a:latin typeface="+mj-ea"/>
                <a:ea typeface="+mj-ea"/>
              </a:endParaRPr>
            </a:p>
            <a:p>
              <a:r>
                <a:rPr lang="zh-TW" altLang="en-US" sz="1800" dirty="0" smtClean="0">
                  <a:latin typeface="+mj-ea"/>
                  <a:ea typeface="+mj-ea"/>
                </a:rPr>
                <a:t>林菁富、張晶瑩、林妤馨</a:t>
              </a:r>
              <a:endParaRPr lang="en-US" altLang="zh-TW" sz="1800" dirty="0" smtClean="0">
                <a:latin typeface="+mj-ea"/>
                <a:ea typeface="+mj-ea"/>
              </a:endParaRPr>
            </a:p>
            <a:p>
              <a:r>
                <a:rPr lang="zh-TW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謝謝各位評審聆聽</a:t>
              </a:r>
              <a:endPara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pic>
          <p:nvPicPr>
            <p:cNvPr id="5" name="圖片 4" descr="國福國小校徽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9929" y="5319346"/>
              <a:ext cx="1125416" cy="1125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0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研究動機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sz="3200" dirty="0"/>
              <a:t>身為撒固兒</a:t>
            </a:r>
            <a:r>
              <a:rPr lang="en-US" altLang="zh-TW" sz="3200" dirty="0"/>
              <a:t>(</a:t>
            </a:r>
            <a:r>
              <a:rPr lang="en-US" altLang="zh-TW" sz="3200" dirty="0" err="1"/>
              <a:t>Sakul</a:t>
            </a:r>
            <a:r>
              <a:rPr lang="en-US" altLang="zh-TW" sz="3200" dirty="0"/>
              <a:t>)</a:t>
            </a:r>
            <a:r>
              <a:rPr lang="zh-TW" altLang="zh-TW" sz="3200" dirty="0"/>
              <a:t>部落的孩子們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我們就</a:t>
            </a:r>
            <a:r>
              <a:rPr lang="zh-TW" altLang="zh-TW" sz="3200" dirty="0" smtClean="0"/>
              <a:t>是</a:t>
            </a:r>
            <a:r>
              <a:rPr lang="zh-TW" altLang="zh-TW" sz="3200" dirty="0"/>
              <a:t>這文化中的一份子，為了讓自己能更認同與了解自身的文化，首先就要先從認識部落開始，透過實際的踏查，從中</a:t>
            </a:r>
            <a:r>
              <a:rPr lang="zh-TW" altLang="zh-TW" sz="3200" dirty="0" smtClean="0"/>
              <a:t>了解緣由，</a:t>
            </a:r>
            <a:r>
              <a:rPr lang="zh-TW" altLang="zh-TW" sz="3200" dirty="0"/>
              <a:t>才能將此延續傳承下去</a:t>
            </a:r>
            <a:r>
              <a:rPr lang="zh-TW" altLang="zh-TW" sz="3200" dirty="0" smtClean="0"/>
              <a:t>。</a:t>
            </a:r>
            <a:r>
              <a:rPr lang="zh-TW" altLang="zh-TW" sz="3500" dirty="0" smtClean="0"/>
              <a:t>從一</a:t>
            </a:r>
            <a:r>
              <a:rPr lang="zh-TW" altLang="zh-TW" sz="3500" dirty="0"/>
              <a:t>年級開始，</a:t>
            </a:r>
            <a:r>
              <a:rPr lang="zh-TW" altLang="zh-TW" sz="3500" dirty="0" smtClean="0"/>
              <a:t>學校規</a:t>
            </a:r>
            <a:r>
              <a:rPr lang="zh-TW" altLang="zh-TW" sz="3500" dirty="0"/>
              <a:t>畫了</a:t>
            </a:r>
            <a:r>
              <a:rPr lang="zh-TW" altLang="zh-TW" sz="3500" dirty="0" smtClean="0"/>
              <a:t>一連串</a:t>
            </a:r>
            <a:r>
              <a:rPr lang="zh-TW" altLang="en-US" sz="3500" dirty="0" smtClean="0"/>
              <a:t>關於</a:t>
            </a:r>
            <a:r>
              <a:rPr lang="zh-TW" altLang="zh-TW" sz="3500" dirty="0" smtClean="0"/>
              <a:t>撒</a:t>
            </a:r>
            <a:r>
              <a:rPr lang="zh-TW" altLang="zh-TW" sz="3500" dirty="0"/>
              <a:t>奇萊雅的學習</a:t>
            </a:r>
            <a:r>
              <a:rPr lang="zh-TW" altLang="zh-TW" sz="3500" dirty="0" smtClean="0"/>
              <a:t>課程。</a:t>
            </a:r>
            <a:r>
              <a:rPr lang="zh-TW" altLang="zh-TW" sz="3500" dirty="0"/>
              <a:t>而我們學校</a:t>
            </a:r>
            <a:r>
              <a:rPr lang="zh-TW" altLang="zh-TW" sz="3500" dirty="0" smtClean="0"/>
              <a:t>正好坐落</a:t>
            </a:r>
            <a:r>
              <a:rPr lang="zh-TW" altLang="zh-TW" sz="3500" dirty="0"/>
              <a:t>在這個社區當中，猶如撒奇萊雅族人當初</a:t>
            </a:r>
            <a:r>
              <a:rPr lang="zh-TW" altLang="zh-TW" sz="3500" dirty="0" smtClean="0"/>
              <a:t>隱身</a:t>
            </a:r>
            <a:r>
              <a:rPr lang="zh-TW" altLang="en-US" sz="3500" dirty="0" smtClean="0"/>
              <a:t>在</a:t>
            </a:r>
            <a:r>
              <a:rPr lang="zh-TW" altLang="zh-TW" sz="3500" dirty="0" smtClean="0"/>
              <a:t>阿</a:t>
            </a:r>
            <a:r>
              <a:rPr lang="zh-TW" altLang="zh-TW" sz="3500" dirty="0"/>
              <a:t>美族文化的羽翼下。所以和老師</a:t>
            </a:r>
            <a:r>
              <a:rPr lang="zh-TW" altLang="zh-TW" sz="3500" dirty="0" smtClean="0"/>
              <a:t>討論後</a:t>
            </a:r>
            <a:r>
              <a:rPr lang="zh-TW" altLang="zh-TW" sz="3500" dirty="0"/>
              <a:t>，我們決定透過</a:t>
            </a:r>
            <a:r>
              <a:rPr lang="zh-TW" altLang="zh-TW" sz="3500" dirty="0" smtClean="0"/>
              <a:t>回顧</a:t>
            </a:r>
            <a:r>
              <a:rPr lang="zh-TW" altLang="en-US" sz="3500" dirty="0" smtClean="0"/>
              <a:t>自己四年所學的</a:t>
            </a:r>
            <a:r>
              <a:rPr lang="zh-TW" altLang="zh-TW" sz="3500" dirty="0" smtClean="0"/>
              <a:t>課程</a:t>
            </a:r>
            <a:r>
              <a:rPr lang="zh-TW" altLang="zh-TW" sz="3500" dirty="0"/>
              <a:t>，仔細地來探討撒奇萊雅族人的文化內涵</a:t>
            </a:r>
            <a:r>
              <a:rPr lang="zh-TW" altLang="zh-TW" sz="3500" dirty="0" smtClean="0"/>
              <a:t>，</a:t>
            </a:r>
            <a:r>
              <a:rPr lang="zh-TW" altLang="en-US" sz="3500" dirty="0" smtClean="0"/>
              <a:t>並</a:t>
            </a:r>
            <a:r>
              <a:rPr lang="zh-TW" altLang="zh-TW" sz="3500" dirty="0" smtClean="0"/>
              <a:t>作為</a:t>
            </a:r>
            <a:r>
              <a:rPr lang="zh-TW" altLang="zh-TW" sz="3500" dirty="0"/>
              <a:t>我們此次的研究主題。</a:t>
            </a:r>
            <a:endParaRPr lang="zh-TW" altLang="zh-TW" sz="4800" dirty="0"/>
          </a:p>
          <a:p>
            <a:endParaRPr lang="zh-TW" altLang="en-US" dirty="0"/>
          </a:p>
        </p:txBody>
      </p:sp>
      <p:pic>
        <p:nvPicPr>
          <p:cNvPr id="5" name="圖片 4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想了解</a:t>
            </a:r>
            <a:r>
              <a:rPr lang="zh-TW" altLang="zh-TW" sz="3200" dirty="0" smtClean="0"/>
              <a:t>撒</a:t>
            </a:r>
            <a:r>
              <a:rPr lang="zh-TW" altLang="zh-TW" sz="3200" dirty="0"/>
              <a:t>奇萊雅族的歷史與文化脈絡如何被重新建立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想更認識與</a:t>
            </a:r>
            <a:r>
              <a:rPr lang="zh-TW" altLang="zh-TW" sz="3200" dirty="0" smtClean="0"/>
              <a:t>推廣撒</a:t>
            </a:r>
            <a:r>
              <a:rPr lang="zh-TW" altLang="zh-TW" sz="3200" dirty="0"/>
              <a:t>奇萊雅族及撒固</a:t>
            </a:r>
            <a:r>
              <a:rPr lang="zh-TW" altLang="zh-TW" sz="3200" dirty="0" smtClean="0"/>
              <a:t>兒部落</a:t>
            </a:r>
            <a:r>
              <a:rPr lang="en-US" altLang="zh-TW" sz="3200" dirty="0"/>
              <a:t>(</a:t>
            </a:r>
            <a:r>
              <a:rPr lang="zh-TW" altLang="zh-TW" sz="3200" dirty="0"/>
              <a:t>國福社區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。</a:t>
            </a:r>
            <a:endParaRPr lang="zh-TW" altLang="zh-TW" sz="3200" dirty="0"/>
          </a:p>
        </p:txBody>
      </p:sp>
      <p:pic>
        <p:nvPicPr>
          <p:cNvPr id="4" name="圖片 3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研究方法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藉由</a:t>
            </a:r>
            <a:r>
              <a:rPr lang="zh-TW" altLang="zh-TW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蒐集</a:t>
            </a:r>
            <a:r>
              <a:rPr lang="zh-TW" altLang="zh-TW" sz="3200" dirty="0"/>
              <a:t>相關資料、文獻與書籍，</a:t>
            </a:r>
            <a:r>
              <a:rPr lang="zh-TW" altLang="zh-TW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探討</a:t>
            </a:r>
            <a:r>
              <a:rPr lang="zh-TW" altLang="zh-TW" sz="3200" dirty="0"/>
              <a:t>撒奇萊雅</a:t>
            </a:r>
            <a:r>
              <a:rPr lang="zh-TW" altLang="zh-TW" sz="3200" dirty="0" smtClean="0"/>
              <a:t>族</a:t>
            </a:r>
            <a:r>
              <a:rPr lang="zh-TW" altLang="en-US" sz="3200" dirty="0" smtClean="0"/>
              <a:t>的</a:t>
            </a:r>
            <a:r>
              <a:rPr lang="zh-TW" altLang="zh-TW" sz="3200" dirty="0" smtClean="0"/>
              <a:t>文化</a:t>
            </a:r>
            <a:r>
              <a:rPr lang="zh-TW" altLang="zh-TW" sz="3200" dirty="0"/>
              <a:t>傳承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透過</a:t>
            </a:r>
            <a:r>
              <a:rPr lang="zh-TW" altLang="zh-TW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回顧</a:t>
            </a:r>
            <a:r>
              <a:rPr lang="zh-TW" altLang="zh-TW" sz="3200" dirty="0" smtClean="0"/>
              <a:t>學校</a:t>
            </a:r>
            <a:r>
              <a:rPr lang="zh-TW" altLang="zh-TW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</a:t>
            </a:r>
            <a:r>
              <a:rPr lang="zh-TW" altLang="en-US" sz="3200" dirty="0"/>
              <a:t>的</a:t>
            </a:r>
            <a:r>
              <a:rPr lang="zh-TW" altLang="zh-TW" sz="3200" dirty="0" smtClean="0"/>
              <a:t>實施</a:t>
            </a:r>
            <a:r>
              <a:rPr lang="zh-TW" altLang="zh-TW" sz="3200" dirty="0"/>
              <a:t>，</a:t>
            </a:r>
            <a:r>
              <a:rPr lang="zh-TW" altLang="zh-TW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思索</a:t>
            </a:r>
            <a:r>
              <a:rPr lang="zh-TW" altLang="zh-TW" sz="3200" dirty="0"/>
              <a:t>撒奇萊雅</a:t>
            </a:r>
            <a:r>
              <a:rPr lang="zh-TW" altLang="zh-TW" sz="3200" dirty="0" smtClean="0"/>
              <a:t>族</a:t>
            </a:r>
            <a:r>
              <a:rPr lang="zh-TW" altLang="en-US" sz="3200" dirty="0" smtClean="0"/>
              <a:t>的</a:t>
            </a:r>
            <a:r>
              <a:rPr lang="zh-TW" altLang="zh-TW" sz="3200" dirty="0" smtClean="0"/>
              <a:t>文化</a:t>
            </a:r>
            <a:r>
              <a:rPr lang="zh-TW" altLang="en-US" sz="3200" dirty="0" smtClean="0"/>
              <a:t>，</a:t>
            </a:r>
            <a:r>
              <a:rPr lang="zh-TW" altLang="zh-TW" sz="3200" dirty="0" smtClean="0"/>
              <a:t>對</a:t>
            </a:r>
            <a:r>
              <a:rPr lang="zh-TW" altLang="zh-TW" sz="3200" dirty="0"/>
              <a:t>新一代所引發的效應。</a:t>
            </a:r>
            <a:endParaRPr lang="zh-TW" altLang="en-US" sz="3200" dirty="0"/>
          </a:p>
        </p:txBody>
      </p:sp>
      <p:pic>
        <p:nvPicPr>
          <p:cNvPr id="4" name="圖片 3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福通與陀螺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3184" y="2115550"/>
            <a:ext cx="603214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600" dirty="0"/>
              <a:t>老師透過說故事，讓我們知道撒奇萊雅族主要的祭祀品之一是「陀螺」，而它是源於智慧之神「福通」製作陀螺耕種的神話故事。了解故事由來後，就開始製作繪本，每人各自分配一頁故事，並在兒童朝會時間向全校進行故事分享。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另外，我們來走入社區實際進行踏查，將社區中有陀螺的地點記錄與拍照，再與老師共同繪製路線圖，加上美編的設計，就完成了社區陀螺地圖。</a:t>
            </a:r>
            <a:endParaRPr lang="zh-TW" alt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1" descr="\\210.240.65.90\Public\同仁資料夾\林喜慈\課程資料\校本課程\繪本製作過程照\IMG_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84" y="2187750"/>
            <a:ext cx="3038475" cy="40513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5984" y="2187750"/>
            <a:ext cx="3038400" cy="40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圖片 10" descr="國福國小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  <p:pic>
        <p:nvPicPr>
          <p:cNvPr id="7" name="內容版面配置區 9" descr="P1160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9181" y="45134"/>
            <a:ext cx="3841747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福通與陀螺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3184" y="2115550"/>
            <a:ext cx="603214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600" dirty="0">
                <a:solidFill>
                  <a:schemeClr val="bg1">
                    <a:lumMod val="85000"/>
                  </a:schemeClr>
                </a:solidFill>
              </a:rPr>
              <a:t>老師透過說故事，讓我們知道撒奇萊雅族主要的祭祀品之一是「陀螺」，而它是源於智慧之神「福通」製作陀螺耕種的神話故事。了解故事由來後，就開始製作繪本，每人各自分配一頁故事，並在兒童朝會時間向全校進行故事分享。</a:t>
            </a:r>
            <a:r>
              <a:rPr lang="zh-TW" altLang="zh-TW" sz="2600" dirty="0"/>
              <a:t>另外，我們走入社區來實際進行踏查，將社區中有陀螺的地點記錄與拍照，</a:t>
            </a:r>
            <a:r>
              <a:rPr lang="zh-TW" altLang="zh-TW" sz="2600" dirty="0">
                <a:solidFill>
                  <a:schemeClr val="bg1">
                    <a:lumMod val="95000"/>
                  </a:schemeClr>
                </a:solidFill>
              </a:rPr>
              <a:t>再與老師共同繪製路線圖，加上美編的設計，就完成了社區陀螺地圖。</a:t>
            </a:r>
            <a:endParaRPr lang="zh-TW" alt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圖片 6" descr="IMG_056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" y="2188800"/>
            <a:ext cx="3038400" cy="4050000"/>
          </a:xfrm>
          <a:prstGeom prst="rect">
            <a:avLst/>
          </a:prstGeom>
        </p:spPr>
      </p:pic>
      <p:pic>
        <p:nvPicPr>
          <p:cNvPr id="11" name="圖片 10" descr="IMG_057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2188800"/>
            <a:ext cx="3038400" cy="4050000"/>
          </a:xfrm>
          <a:prstGeom prst="rect">
            <a:avLst/>
          </a:prstGeom>
        </p:spPr>
      </p:pic>
      <p:pic>
        <p:nvPicPr>
          <p:cNvPr id="12" name="圖片 11" descr="國福國小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福通與陀螺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093184" y="2115550"/>
            <a:ext cx="603214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600" dirty="0">
                <a:solidFill>
                  <a:schemeClr val="bg1">
                    <a:lumMod val="85000"/>
                  </a:schemeClr>
                </a:solidFill>
              </a:rPr>
              <a:t>老師透過說故事，讓我們知道撒奇萊雅族主要的祭祀品之一是「陀螺」，而它是源於智慧之神「福通」製作陀螺耕種的神話故事。了解故事由來後，就開始製作繪本，每人各自分配一頁故事，並在兒童朝會時間向全校進行故事分享。另外，我們來走入社區實際進行踏查，將社區中有陀螺的地點記錄與拍照，</a:t>
            </a:r>
            <a:r>
              <a:rPr lang="zh-TW" altLang="zh-TW" sz="2600" dirty="0"/>
              <a:t>再與老師共同繪製路線圖，加上美編的設計，就完成了社區陀螺地圖。</a:t>
            </a:r>
            <a:endParaRPr lang="zh-TW" altLang="en-US" sz="2600" dirty="0"/>
          </a:p>
        </p:txBody>
      </p:sp>
      <p:pic>
        <p:nvPicPr>
          <p:cNvPr id="6" name="內容版面配置區 6" descr="IMG_0656.JP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7150" y="2694600"/>
            <a:ext cx="4050002" cy="3038400"/>
          </a:xfrm>
          <a:prstGeom prst="rect">
            <a:avLst/>
          </a:prstGeom>
        </p:spPr>
      </p:pic>
      <p:pic>
        <p:nvPicPr>
          <p:cNvPr id="8" name="圖片 7" descr="社區陀螺地圖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00" y="2188800"/>
            <a:ext cx="3038400" cy="4050000"/>
          </a:xfrm>
          <a:prstGeom prst="rect">
            <a:avLst/>
          </a:prstGeom>
        </p:spPr>
      </p:pic>
      <p:pic>
        <p:nvPicPr>
          <p:cNvPr id="9" name="圖片 8" descr="國福國小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繪製社區地圖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-12341" y="2115550"/>
            <a:ext cx="603214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/>
              <a:t>記得老師先讓我們從校園地圖開始，搭配著藏寶的遊戲，</a:t>
            </a:r>
            <a:r>
              <a:rPr lang="zh-TW" altLang="zh-TW" sz="2800" dirty="0" smtClean="0"/>
              <a:t>好</a:t>
            </a:r>
            <a:r>
              <a:rPr lang="zh-TW" altLang="en-US" sz="2800" dirty="0"/>
              <a:t>讓</a:t>
            </a:r>
            <a:r>
              <a:rPr lang="zh-TW" altLang="zh-TW" sz="2800" dirty="0" smtClean="0"/>
              <a:t>我們</a:t>
            </a:r>
            <a:r>
              <a:rPr lang="zh-TW" altLang="zh-TW" sz="2800" dirty="0"/>
              <a:t>可以更清楚知道如何有效地運用地圖。</a:t>
            </a:r>
            <a:r>
              <a:rPr lang="zh-TW" altLang="zh-TW" sz="2800" dirty="0">
                <a:solidFill>
                  <a:schemeClr val="bg1">
                    <a:lumMod val="95000"/>
                  </a:schemeClr>
                </a:solidFill>
              </a:rPr>
              <a:t>然後我們開始進到撒固兒部落，找出幾個有名的景點去探查，並記錄有關這些景點的介紹與來由。接下來，我們開始分組將各自負責地圖所需要的內容畫上去，也將介紹寫在圖上，最後合成一份完整的社區主要路線圖。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圖片 5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  <p:pic>
        <p:nvPicPr>
          <p:cNvPr id="10" name="Picture 2" descr="C:\Users\user\Downloads\25562230577_e9f174dff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009" y="2188808"/>
            <a:ext cx="3047114" cy="2285335"/>
          </a:xfrm>
          <a:prstGeom prst="rect">
            <a:avLst/>
          </a:prstGeom>
          <a:noFill/>
        </p:spPr>
      </p:pic>
      <p:pic>
        <p:nvPicPr>
          <p:cNvPr id="11" name="Picture 2" descr="C:\Users\user\Downloads\40483446852_beb74e8e1d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824" y="3122251"/>
            <a:ext cx="3046044" cy="2286000"/>
          </a:xfrm>
          <a:prstGeom prst="rect">
            <a:avLst/>
          </a:prstGeom>
          <a:noFill/>
        </p:spPr>
      </p:pic>
      <p:pic>
        <p:nvPicPr>
          <p:cNvPr id="13" name="Picture 3" descr="C:\Users\user\Downloads\38715813260_04c557139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000" y="4516950"/>
            <a:ext cx="304890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2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課程回憶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繪製社區地圖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-12341" y="2115550"/>
            <a:ext cx="6032141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>
                <a:solidFill>
                  <a:schemeClr val="bg1">
                    <a:lumMod val="85000"/>
                  </a:schemeClr>
                </a:solidFill>
              </a:rPr>
              <a:t>記得老師先讓我們從校園地圖開始，搭配著藏寶的遊戲，好叫我們可以更清楚知道如何有效地運用地圖。</a:t>
            </a:r>
            <a:r>
              <a:rPr lang="zh-TW" altLang="zh-TW" sz="2800" dirty="0"/>
              <a:t>然後我們開始進到撒固兒部落，找出幾個有名的景點去探查，並記錄有關這些景點的介紹與來由。接下來，我們開始分組將各自負責地圖所需要的內容畫上去，也將介紹寫在圖上，最後合成一份完整的社區主要路線圖。</a:t>
            </a:r>
            <a:endParaRPr lang="zh-TW" altLang="en-US" sz="3200" dirty="0"/>
          </a:p>
        </p:txBody>
      </p:sp>
      <p:pic>
        <p:nvPicPr>
          <p:cNvPr id="6" name="圖片 5" descr="國福國小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8800" y="5608800"/>
            <a:ext cx="1125416" cy="1125416"/>
          </a:xfrm>
          <a:prstGeom prst="rect">
            <a:avLst/>
          </a:prstGeom>
        </p:spPr>
      </p:pic>
      <p:pic>
        <p:nvPicPr>
          <p:cNvPr id="8" name="Picture 3" descr="F:\本位照片\image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48523" y="2962800"/>
            <a:ext cx="4603722" cy="3049200"/>
          </a:xfrm>
          <a:prstGeom prst="rect">
            <a:avLst/>
          </a:prstGeom>
          <a:noFill/>
        </p:spPr>
      </p:pic>
      <p:pic>
        <p:nvPicPr>
          <p:cNvPr id="10" name="Picture 3" descr="C:\Users\user\Downloads\41121017970_e31a00b76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800" y="950400"/>
            <a:ext cx="3048000" cy="2286000"/>
          </a:xfrm>
          <a:prstGeom prst="rect">
            <a:avLst/>
          </a:prstGeom>
          <a:noFill/>
        </p:spPr>
      </p:pic>
      <p:grpSp>
        <p:nvGrpSpPr>
          <p:cNvPr id="11" name="群組 10"/>
          <p:cNvGrpSpPr/>
          <p:nvPr/>
        </p:nvGrpSpPr>
        <p:grpSpPr>
          <a:xfrm>
            <a:off x="9118800" y="3276000"/>
            <a:ext cx="3052800" cy="2035200"/>
            <a:chOff x="5491809" y="4591541"/>
            <a:chExt cx="3052800" cy="2035200"/>
          </a:xfrm>
        </p:grpSpPr>
        <p:pic>
          <p:nvPicPr>
            <p:cNvPr id="13" name="Picture 5" descr="C:\Users\user\Downloads\43015421061_f6c872a899_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63809" y="4845941"/>
              <a:ext cx="2035200" cy="1526400"/>
            </a:xfrm>
            <a:prstGeom prst="rect">
              <a:avLst/>
            </a:prstGeom>
            <a:noFill/>
          </p:spPr>
        </p:pic>
        <p:pic>
          <p:nvPicPr>
            <p:cNvPr id="14" name="Picture 7" descr="C:\Users\user\Downloads\41205496710_a252de7743_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37409" y="4845941"/>
              <a:ext cx="2035200" cy="1526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83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392</TotalTime>
  <Words>1254</Words>
  <Application>Microsoft Office PowerPoint</Application>
  <PresentationFormat>寬螢幕</PresentationFormat>
  <Paragraphs>34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原來我是~撒奇萊雅</vt:lpstr>
      <vt:lpstr>研究動機</vt:lpstr>
      <vt:lpstr>研究目的</vt:lpstr>
      <vt:lpstr>研究方法</vt:lpstr>
      <vt:lpstr>課程回憶~福通與陀螺</vt:lpstr>
      <vt:lpstr>課程回憶~福通與陀螺</vt:lpstr>
      <vt:lpstr>課程回憶~福通與陀螺</vt:lpstr>
      <vt:lpstr>課程回憶~繪製社區地圖</vt:lpstr>
      <vt:lpstr>課程回憶~繪製社區地圖</vt:lpstr>
      <vt:lpstr>課程回憶~撒奇萊雅的流離與重生</vt:lpstr>
      <vt:lpstr>課程回憶~撒奇萊雅的流離與重生</vt:lpstr>
      <vt:lpstr>結論</vt:lpstr>
      <vt:lpstr>報告完畢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原來我是~撒奇萊雅</dc:title>
  <dc:creator>麒恩 曾</dc:creator>
  <cp:lastModifiedBy>麒恩 曾</cp:lastModifiedBy>
  <cp:revision>49</cp:revision>
  <dcterms:created xsi:type="dcterms:W3CDTF">2019-10-27T14:38:29Z</dcterms:created>
  <dcterms:modified xsi:type="dcterms:W3CDTF">2019-10-30T02:37:22Z</dcterms:modified>
</cp:coreProperties>
</file>