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0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2148" y="-13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4359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f6e9b058b_0_1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f6e9b058b_0_1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f891ecee2_3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f891ecee2_3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f891ecee2_3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f891ecee2_3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f891ecee2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f891ecee2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f891ecee2_3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f891ecee2_3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f891ecee2_5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f891ecee2_5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f891ecee2_5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f891ecee2_5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f891ecee2_6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f891ecee2_6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f891ecee2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f891ecee2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f891ecee2_6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6f891ecee2_6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f891ecee2_6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6f891ecee2_6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f6e9b058b_0_1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f6e9b058b_0_1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f891ecee2_6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f891ecee2_6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f891ecee2_6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6f891ecee2_6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f891ecee2_6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6f891ecee2_6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f891ecee2_6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6f891ecee2_6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6f891ecee2_6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6f891ecee2_6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6f891ecee2_6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6f891ecee2_6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6f891ecee2_6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6f891ecee2_6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f891ecee2_6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6f891ecee2_6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f6e9b058b_0_1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f6e9b058b_0_1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f6e9b058b_0_1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f6e9b058b_0_1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f891ecee2_6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f891ecee2_6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f6e9b058b_0_1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f6e9b058b_0_1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f891ecee2_6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f891ecee2_6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f891ecee2_6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f891ecee2_6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f891ecee2_6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f891ecee2_6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alphaModFix amt="4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;p14">
            <a:extLst>
              <a:ext uri="{FF2B5EF4-FFF2-40B4-BE49-F238E27FC236}">
                <a16:creationId xmlns:a16="http://schemas.microsoft.com/office/drawing/2014/main" xmlns="" id="{76DBBADD-F119-40C1-A82B-8EE17288C1C0}"/>
              </a:ext>
            </a:extLst>
          </p:cNvPr>
          <p:cNvSpPr txBox="1">
            <a:spLocks/>
          </p:cNvSpPr>
          <p:nvPr/>
        </p:nvSpPr>
        <p:spPr>
          <a:xfrm>
            <a:off x="101747" y="2131510"/>
            <a:ext cx="9144000" cy="799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0C0"/>
                    </a:gs>
                    <a:gs pos="41000">
                      <a:srgbClr val="0070C0"/>
                    </a:gs>
                    <a:gs pos="52000">
                      <a:srgbClr val="FF00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08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stellar" panose="020A0402060406010301" pitchFamily="18" charset="0"/>
                <a:ea typeface="Droid Serif"/>
                <a:cs typeface="Droid Serif"/>
                <a:sym typeface="Droid Serif"/>
              </a:rPr>
              <a:t>Brexit or not ?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0070C0"/>
                  </a:gs>
                  <a:gs pos="41000">
                    <a:srgbClr val="0070C0"/>
                  </a:gs>
                  <a:gs pos="52000">
                    <a:srgbClr val="FF0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0"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stellar" panose="020A0402060406010301" pitchFamily="18" charset="0"/>
              <a:ea typeface="Droid Serif"/>
              <a:cs typeface="Droid Serif"/>
              <a:sym typeface="Droid Serif"/>
            </a:endParaRPr>
          </a:p>
        </p:txBody>
      </p:sp>
      <p:sp>
        <p:nvSpPr>
          <p:cNvPr id="5" name="Google Shape;61;p14">
            <a:extLst>
              <a:ext uri="{FF2B5EF4-FFF2-40B4-BE49-F238E27FC236}">
                <a16:creationId xmlns:a16="http://schemas.microsoft.com/office/drawing/2014/main" xmlns="" id="{5F91E478-E4F5-4CC4-9966-C2CDBFEA30AF}"/>
              </a:ext>
            </a:extLst>
          </p:cNvPr>
          <p:cNvSpPr txBox="1">
            <a:spLocks/>
          </p:cNvSpPr>
          <p:nvPr/>
        </p:nvSpPr>
        <p:spPr>
          <a:xfrm>
            <a:off x="1387200" y="3475550"/>
            <a:ext cx="6369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zh-TW" alt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指導老師：紀博三</a:t>
            </a:r>
          </a:p>
          <a:p>
            <a:pPr marL="0" indent="0"/>
            <a:r>
              <a:rPr lang="zh-TW" alt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報告者：楊采縈、李軒</a:t>
            </a:r>
          </a:p>
        </p:txBody>
      </p:sp>
    </p:spTree>
    <p:extLst>
      <p:ext uri="{BB962C8B-B14F-4D97-AF65-F5344CB8AC3E}">
        <p14:creationId xmlns:p14="http://schemas.microsoft.com/office/powerpoint/2010/main" val="25883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二、英國入歐的背景及經過。</a:t>
            </a:r>
            <a:endParaRPr sz="3600" b="1" dirty="0"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311700" y="906124"/>
            <a:ext cx="8428888" cy="392136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 sz="2400" dirty="0">
                <a:solidFill>
                  <a:schemeClr val="tx1"/>
                </a:solidFill>
              </a:rPr>
              <a:t>西元1973年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tx1"/>
                </a:solidFill>
              </a:rPr>
              <a:t>結果：加入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tx1"/>
                </a:solidFill>
              </a:rPr>
              <a:t>原因：1.龐畢度的政治理念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 sz="2400" dirty="0">
                <a:solidFill>
                  <a:schemeClr val="tx1"/>
                </a:solidFill>
              </a:rPr>
              <a:t>           2.英國與美國的關係淡了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5475" y="981875"/>
            <a:ext cx="2811925" cy="374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289500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三、英國脫歐的原因</a:t>
            </a:r>
            <a:endParaRPr sz="3600" b="1" dirty="0"/>
          </a:p>
        </p:txBody>
      </p:sp>
      <p:sp>
        <p:nvSpPr>
          <p:cNvPr id="150" name="Google Shape;150;p24"/>
          <p:cNvSpPr/>
          <p:nvPr/>
        </p:nvSpPr>
        <p:spPr>
          <a:xfrm>
            <a:off x="3030625" y="1003900"/>
            <a:ext cx="3278100" cy="1420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脫歐的原因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4"/>
          <p:cNvSpPr/>
          <p:nvPr/>
        </p:nvSpPr>
        <p:spPr>
          <a:xfrm>
            <a:off x="5230715" y="3413162"/>
            <a:ext cx="3278100" cy="14205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移民問題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4"/>
          <p:cNvSpPr/>
          <p:nvPr/>
        </p:nvSpPr>
        <p:spPr>
          <a:xfrm>
            <a:off x="635188" y="3413162"/>
            <a:ext cx="3278100" cy="14205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疑歐主義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3" name="Google Shape;153;p24"/>
          <p:cNvCxnSpPr>
            <a:stCxn id="150" idx="2"/>
            <a:endCxn id="152" idx="0"/>
          </p:cNvCxnSpPr>
          <p:nvPr/>
        </p:nvCxnSpPr>
        <p:spPr>
          <a:xfrm rot="5400000">
            <a:off x="2977525" y="1721050"/>
            <a:ext cx="988800" cy="2395500"/>
          </a:xfrm>
          <a:prstGeom prst="bentConnector3">
            <a:avLst>
              <a:gd name="adj1" fmla="val 50010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24"/>
          <p:cNvCxnSpPr>
            <a:stCxn id="150" idx="2"/>
            <a:endCxn id="151" idx="0"/>
          </p:cNvCxnSpPr>
          <p:nvPr/>
        </p:nvCxnSpPr>
        <p:spPr>
          <a:xfrm rot="-5400000" flipH="1">
            <a:off x="5275375" y="1818700"/>
            <a:ext cx="988800" cy="2200200"/>
          </a:xfrm>
          <a:prstGeom prst="bentConnector3">
            <a:avLst>
              <a:gd name="adj1" fmla="val 50010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三、英國脫歐的原因</a:t>
            </a:r>
            <a:endParaRPr sz="3600" b="1" dirty="0"/>
          </a:p>
        </p:txBody>
      </p:sp>
      <p:sp>
        <p:nvSpPr>
          <p:cNvPr id="160" name="Google Shape;160;p25"/>
          <p:cNvSpPr/>
          <p:nvPr/>
        </p:nvSpPr>
        <p:spPr>
          <a:xfrm>
            <a:off x="5911975" y="140225"/>
            <a:ext cx="2295300" cy="9945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疑歐主義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750" y="1506175"/>
            <a:ext cx="6058502" cy="30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323600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三、英國脫歐的原因</a:t>
            </a:r>
            <a:endParaRPr sz="3600" b="1" dirty="0"/>
          </a:p>
        </p:txBody>
      </p:sp>
      <p:sp>
        <p:nvSpPr>
          <p:cNvPr id="167" name="Google Shape;167;p26"/>
          <p:cNvSpPr/>
          <p:nvPr/>
        </p:nvSpPr>
        <p:spPr>
          <a:xfrm>
            <a:off x="5936750" y="140225"/>
            <a:ext cx="2295300" cy="9945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移民問題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350" y="1222157"/>
            <a:ext cx="8517301" cy="356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四、英國脫歐的過程</a:t>
            </a:r>
            <a:endParaRPr sz="3600" b="1" dirty="0"/>
          </a:p>
        </p:txBody>
      </p:sp>
      <p:cxnSp>
        <p:nvCxnSpPr>
          <p:cNvPr id="174" name="Google Shape;174;p27"/>
          <p:cNvCxnSpPr/>
          <p:nvPr/>
        </p:nvCxnSpPr>
        <p:spPr>
          <a:xfrm>
            <a:off x="984550" y="1627463"/>
            <a:ext cx="7735800" cy="17100"/>
          </a:xfrm>
          <a:prstGeom prst="straightConnector1">
            <a:avLst/>
          </a:prstGeom>
          <a:noFill/>
          <a:ln w="7620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5" name="Google Shape;175;p27"/>
          <p:cNvSpPr/>
          <p:nvPr/>
        </p:nvSpPr>
        <p:spPr>
          <a:xfrm>
            <a:off x="1386856" y="1083131"/>
            <a:ext cx="1152600" cy="4344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lang="zh-TW" sz="2000">
                <a:latin typeface="Calibri"/>
                <a:ea typeface="Calibri"/>
                <a:cs typeface="Calibri"/>
                <a:sym typeface="Calibri"/>
              </a:rPr>
              <a:t>75</a:t>
            </a:r>
            <a:r>
              <a:rPr lang="zh-TW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年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7"/>
          <p:cNvSpPr/>
          <p:nvPr/>
        </p:nvSpPr>
        <p:spPr>
          <a:xfrm>
            <a:off x="984550" y="1819659"/>
            <a:ext cx="1957200" cy="3257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英 行 決 盟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國 脫 定 。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首 歐 將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相 公 繼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威 投 續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爾 ， 留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森 結 在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舉 果 歐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7" name="Google Shape;177;p27"/>
          <p:cNvCxnSpPr>
            <a:stCxn id="175" idx="2"/>
            <a:endCxn id="176" idx="0"/>
          </p:cNvCxnSpPr>
          <p:nvPr/>
        </p:nvCxnSpPr>
        <p:spPr>
          <a:xfrm>
            <a:off x="1963156" y="1517531"/>
            <a:ext cx="0" cy="302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" name="Google Shape;178;p27"/>
          <p:cNvSpPr/>
          <p:nvPr/>
        </p:nvSpPr>
        <p:spPr>
          <a:xfrm>
            <a:off x="3218356" y="897800"/>
            <a:ext cx="1450500" cy="4344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Calibri"/>
                <a:ea typeface="Calibri"/>
                <a:cs typeface="Calibri"/>
                <a:sym typeface="Calibri"/>
              </a:rPr>
              <a:t>2016/6/23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7"/>
          <p:cNvSpPr/>
          <p:nvPr/>
        </p:nvSpPr>
        <p:spPr>
          <a:xfrm>
            <a:off x="3200546" y="1819659"/>
            <a:ext cx="1486200" cy="3257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英 行 決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國 脫 定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首 歐 將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相 公 離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卡 投 開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麥 ， 歐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隆 結 盟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舉 果 。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0" name="Google Shape;180;p27"/>
          <p:cNvCxnSpPr>
            <a:endCxn id="179" idx="0"/>
          </p:cNvCxnSpPr>
          <p:nvPr/>
        </p:nvCxnSpPr>
        <p:spPr>
          <a:xfrm>
            <a:off x="3940646" y="1332159"/>
            <a:ext cx="3000" cy="4875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27"/>
          <p:cNvSpPr/>
          <p:nvPr/>
        </p:nvSpPr>
        <p:spPr>
          <a:xfrm>
            <a:off x="4959485" y="1083131"/>
            <a:ext cx="1424100" cy="4344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Calibri"/>
                <a:ea typeface="Calibri"/>
                <a:cs typeface="Calibri"/>
                <a:sym typeface="Calibri"/>
              </a:rPr>
              <a:t>2017/6/19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7"/>
          <p:cNvSpPr/>
          <p:nvPr/>
        </p:nvSpPr>
        <p:spPr>
          <a:xfrm>
            <a:off x="4968425" y="1819650"/>
            <a:ext cx="1424100" cy="3257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英 行。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國 第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正 一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式 階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與 段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歐 的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盟 談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進 判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3" name="Google Shape;183;p27"/>
          <p:cNvCxnSpPr/>
          <p:nvPr/>
        </p:nvCxnSpPr>
        <p:spPr>
          <a:xfrm>
            <a:off x="5671551" y="1517558"/>
            <a:ext cx="0" cy="302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27"/>
          <p:cNvSpPr/>
          <p:nvPr/>
        </p:nvSpPr>
        <p:spPr>
          <a:xfrm>
            <a:off x="6472105" y="897800"/>
            <a:ext cx="1450500" cy="4344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Calibri"/>
                <a:ea typeface="Calibri"/>
                <a:cs typeface="Calibri"/>
                <a:sym typeface="Calibri"/>
              </a:rPr>
              <a:t>2017/7/7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7"/>
          <p:cNvSpPr/>
          <p:nvPr/>
        </p:nvSpPr>
        <p:spPr>
          <a:xfrm>
            <a:off x="6674212" y="1819659"/>
            <a:ext cx="1046400" cy="3257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英 契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國 克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與 斯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歐 協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盟 議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達 ︾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成 。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︽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6" name="Google Shape;186;p27"/>
          <p:cNvCxnSpPr/>
          <p:nvPr/>
        </p:nvCxnSpPr>
        <p:spPr>
          <a:xfrm>
            <a:off x="7195938" y="1332121"/>
            <a:ext cx="3000" cy="4875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298750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四、英國脫歐的過程</a:t>
            </a:r>
            <a:endParaRPr sz="3600" b="1" dirty="0"/>
          </a:p>
        </p:txBody>
      </p:sp>
      <p:cxnSp>
        <p:nvCxnSpPr>
          <p:cNvPr id="192" name="Google Shape;192;p28"/>
          <p:cNvCxnSpPr/>
          <p:nvPr/>
        </p:nvCxnSpPr>
        <p:spPr>
          <a:xfrm rot="10800000" flipH="1">
            <a:off x="298750" y="1634299"/>
            <a:ext cx="8686800" cy="1500"/>
          </a:xfrm>
          <a:prstGeom prst="straightConnector1">
            <a:avLst/>
          </a:prstGeom>
          <a:noFill/>
          <a:ln w="7620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3" name="Google Shape;193;p28"/>
          <p:cNvSpPr/>
          <p:nvPr/>
        </p:nvSpPr>
        <p:spPr>
          <a:xfrm>
            <a:off x="367275" y="1092802"/>
            <a:ext cx="1615200" cy="4335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Calibri"/>
                <a:ea typeface="Calibri"/>
                <a:cs typeface="Calibri"/>
                <a:sym typeface="Calibri"/>
              </a:rPr>
              <a:t>2018/11/25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652944" y="1827523"/>
            <a:ext cx="1043700" cy="324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歐 同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盟 意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各 脫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國 歐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領 草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導 案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人 。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皆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5" name="Google Shape;195;p28"/>
          <p:cNvCxnSpPr>
            <a:stCxn id="193" idx="2"/>
            <a:endCxn id="194" idx="0"/>
          </p:cNvCxnSpPr>
          <p:nvPr/>
        </p:nvCxnSpPr>
        <p:spPr>
          <a:xfrm>
            <a:off x="1174875" y="1526302"/>
            <a:ext cx="0" cy="30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6" name="Google Shape;196;p28"/>
          <p:cNvSpPr/>
          <p:nvPr/>
        </p:nvSpPr>
        <p:spPr>
          <a:xfrm>
            <a:off x="2072138" y="907925"/>
            <a:ext cx="1446900" cy="4335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Calibri"/>
                <a:ea typeface="Calibri"/>
                <a:cs typeface="Calibri"/>
                <a:sym typeface="Calibri"/>
              </a:rPr>
              <a:t>2019/1/15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8"/>
          <p:cNvSpPr/>
          <p:nvPr/>
        </p:nvSpPr>
        <p:spPr>
          <a:xfrm>
            <a:off x="2273749" y="1827523"/>
            <a:ext cx="1043700" cy="324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英 國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國 議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脫 會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歐 慘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草 遭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案 否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在 決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英 。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8" name="Google Shape;198;p28"/>
          <p:cNvCxnSpPr/>
          <p:nvPr/>
        </p:nvCxnSpPr>
        <p:spPr>
          <a:xfrm>
            <a:off x="2794194" y="1341181"/>
            <a:ext cx="3000" cy="4863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" name="Google Shape;199;p28"/>
          <p:cNvSpPr/>
          <p:nvPr/>
        </p:nvSpPr>
        <p:spPr>
          <a:xfrm>
            <a:off x="3608859" y="1092802"/>
            <a:ext cx="1420500" cy="4335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Calibri"/>
                <a:ea typeface="Calibri"/>
                <a:cs typeface="Calibri"/>
                <a:sym typeface="Calibri"/>
              </a:rPr>
              <a:t>2019/3/14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8"/>
          <p:cNvSpPr/>
          <p:nvPr/>
        </p:nvSpPr>
        <p:spPr>
          <a:xfrm>
            <a:off x="3577927" y="1829823"/>
            <a:ext cx="1482600" cy="324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英 國 改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國 延 至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下 遲  6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議 脫 月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會 歐 30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同 ， 日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意 日 。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英 期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1" name="Google Shape;201;p28"/>
          <p:cNvCxnSpPr/>
          <p:nvPr/>
        </p:nvCxnSpPr>
        <p:spPr>
          <a:xfrm>
            <a:off x="4319177" y="1526163"/>
            <a:ext cx="0" cy="301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2" name="Google Shape;202;p28"/>
          <p:cNvSpPr/>
          <p:nvPr/>
        </p:nvSpPr>
        <p:spPr>
          <a:xfrm>
            <a:off x="5119249" y="907925"/>
            <a:ext cx="1446900" cy="4335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Calibri"/>
                <a:ea typeface="Calibri"/>
                <a:cs typeface="Calibri"/>
                <a:sym typeface="Calibri"/>
              </a:rPr>
              <a:t>2019/3/21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5343834" y="1827523"/>
            <a:ext cx="1043700" cy="324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歐 延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盟 至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同  5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意 月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脫 22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歐 日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日 。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期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4" name="Google Shape;204;p28"/>
          <p:cNvCxnSpPr/>
          <p:nvPr/>
        </p:nvCxnSpPr>
        <p:spPr>
          <a:xfrm>
            <a:off x="5844212" y="1341181"/>
            <a:ext cx="3000" cy="4863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28"/>
          <p:cNvSpPr/>
          <p:nvPr/>
        </p:nvSpPr>
        <p:spPr>
          <a:xfrm>
            <a:off x="6655970" y="1092802"/>
            <a:ext cx="1562700" cy="4335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Calibri"/>
                <a:ea typeface="Calibri"/>
                <a:cs typeface="Calibri"/>
                <a:sym typeface="Calibri"/>
              </a:rPr>
              <a:t>2019/4/11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8"/>
          <p:cNvSpPr/>
          <p:nvPr/>
        </p:nvSpPr>
        <p:spPr>
          <a:xfrm>
            <a:off x="6915478" y="1829823"/>
            <a:ext cx="1043700" cy="324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雙 期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方 延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同 至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意 10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將 月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脫 31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歐 日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日 。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7" name="Google Shape;207;p28"/>
          <p:cNvCxnSpPr/>
          <p:nvPr/>
        </p:nvCxnSpPr>
        <p:spPr>
          <a:xfrm>
            <a:off x="7437351" y="1526163"/>
            <a:ext cx="0" cy="301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四、英國脫歐的過程</a:t>
            </a:r>
            <a:endParaRPr sz="3600" b="1" dirty="0"/>
          </a:p>
        </p:txBody>
      </p:sp>
      <p:sp>
        <p:nvSpPr>
          <p:cNvPr id="213" name="Google Shape;213;p29"/>
          <p:cNvSpPr/>
          <p:nvPr/>
        </p:nvSpPr>
        <p:spPr>
          <a:xfrm>
            <a:off x="230850" y="837275"/>
            <a:ext cx="8682300" cy="3428700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dk1"/>
                </a:solidFill>
              </a:rPr>
              <a:t>最新消息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dk1"/>
                </a:solidFill>
              </a:rPr>
              <a:t>因至2019/10/19日前雙方結無公布雙方協議達成等資訊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dk1"/>
                </a:solidFill>
              </a:rPr>
              <a:t>英國脫歐日期及有可能延至2020/1/31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/>
        </p:nvSpPr>
        <p:spPr>
          <a:xfrm>
            <a:off x="2058359" y="3682333"/>
            <a:ext cx="4570800" cy="91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latin typeface="Times New Roman"/>
                <a:ea typeface="Times New Roman"/>
                <a:cs typeface="Times New Roman"/>
                <a:sym typeface="Times New Roman"/>
              </a:rPr>
              <a:t>脫歐           拖歐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四、英國脫歐的過程</a:t>
            </a:r>
            <a:endParaRPr sz="3600" b="1" dirty="0"/>
          </a:p>
        </p:txBody>
      </p:sp>
      <p:sp>
        <p:nvSpPr>
          <p:cNvPr id="220" name="Google Shape;220;p30"/>
          <p:cNvSpPr/>
          <p:nvPr/>
        </p:nvSpPr>
        <p:spPr>
          <a:xfrm>
            <a:off x="225850" y="1155780"/>
            <a:ext cx="1732800" cy="20256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脫歐公投結果出爐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2280570" y="1155780"/>
            <a:ext cx="2059500" cy="20256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卡麥隆辭職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30"/>
          <p:cNvSpPr/>
          <p:nvPr/>
        </p:nvSpPr>
        <p:spPr>
          <a:xfrm>
            <a:off x="4662045" y="1155780"/>
            <a:ext cx="1967100" cy="20256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梅伊草案被英國下議會否決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30"/>
          <p:cNvSpPr/>
          <p:nvPr/>
        </p:nvSpPr>
        <p:spPr>
          <a:xfrm>
            <a:off x="6951055" y="1155775"/>
            <a:ext cx="1967100" cy="20256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梅伊辭職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30"/>
          <p:cNvSpPr/>
          <p:nvPr/>
        </p:nvSpPr>
        <p:spPr>
          <a:xfrm>
            <a:off x="1805587" y="1866302"/>
            <a:ext cx="615600" cy="60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0"/>
          <p:cNvSpPr/>
          <p:nvPr/>
        </p:nvSpPr>
        <p:spPr>
          <a:xfrm>
            <a:off x="4199271" y="1866302"/>
            <a:ext cx="615600" cy="60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0"/>
          <p:cNvSpPr/>
          <p:nvPr/>
        </p:nvSpPr>
        <p:spPr>
          <a:xfrm>
            <a:off x="6592956" y="1866302"/>
            <a:ext cx="615600" cy="60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0"/>
          <p:cNvSpPr/>
          <p:nvPr/>
        </p:nvSpPr>
        <p:spPr>
          <a:xfrm>
            <a:off x="4046332" y="3836183"/>
            <a:ext cx="615600" cy="60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title"/>
          </p:nvPr>
        </p:nvSpPr>
        <p:spPr>
          <a:xfrm>
            <a:off x="326325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五、英國脫歐的影響</a:t>
            </a:r>
            <a:endParaRPr sz="3600" b="1" dirty="0"/>
          </a:p>
        </p:txBody>
      </p:sp>
      <p:sp>
        <p:nvSpPr>
          <p:cNvPr id="233" name="Google Shape;233;p31"/>
          <p:cNvSpPr/>
          <p:nvPr/>
        </p:nvSpPr>
        <p:spPr>
          <a:xfrm>
            <a:off x="3295654" y="944826"/>
            <a:ext cx="2552700" cy="1273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脫歐的影響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31"/>
          <p:cNvSpPr/>
          <p:nvPr/>
        </p:nvSpPr>
        <p:spPr>
          <a:xfrm>
            <a:off x="531800" y="3400889"/>
            <a:ext cx="2552700" cy="12735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dirty="0">
                <a:latin typeface="Times New Roman"/>
                <a:ea typeface="Times New Roman"/>
                <a:cs typeface="Times New Roman"/>
                <a:sym typeface="Times New Roman"/>
              </a:rPr>
              <a:t>經濟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31"/>
          <p:cNvSpPr/>
          <p:nvPr/>
        </p:nvSpPr>
        <p:spPr>
          <a:xfrm>
            <a:off x="3295654" y="3400889"/>
            <a:ext cx="2552700" cy="1273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latin typeface="Times New Roman"/>
                <a:ea typeface="Times New Roman"/>
                <a:cs typeface="Times New Roman"/>
                <a:sym typeface="Times New Roman"/>
              </a:rPr>
              <a:t>政治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31"/>
          <p:cNvSpPr/>
          <p:nvPr/>
        </p:nvSpPr>
        <p:spPr>
          <a:xfrm>
            <a:off x="6059508" y="3400889"/>
            <a:ext cx="2552700" cy="12735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latin typeface="Times New Roman"/>
                <a:ea typeface="Times New Roman"/>
                <a:cs typeface="Times New Roman"/>
                <a:sym typeface="Times New Roman"/>
              </a:rPr>
              <a:t>北愛硬邊界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7" name="Google Shape;237;p31"/>
          <p:cNvCxnSpPr>
            <a:stCxn id="233" idx="2"/>
            <a:endCxn id="235" idx="0"/>
          </p:cNvCxnSpPr>
          <p:nvPr/>
        </p:nvCxnSpPr>
        <p:spPr>
          <a:xfrm>
            <a:off x="4572004" y="2218326"/>
            <a:ext cx="0" cy="1182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Google Shape;238;p31"/>
          <p:cNvCxnSpPr>
            <a:stCxn id="233" idx="2"/>
            <a:endCxn id="236" idx="0"/>
          </p:cNvCxnSpPr>
          <p:nvPr/>
        </p:nvCxnSpPr>
        <p:spPr>
          <a:xfrm rot="-5400000" flipH="1">
            <a:off x="5362654" y="1427676"/>
            <a:ext cx="1182600" cy="2763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1"/>
          <p:cNvCxnSpPr>
            <a:stCxn id="233" idx="2"/>
            <a:endCxn id="234" idx="0"/>
          </p:cNvCxnSpPr>
          <p:nvPr/>
        </p:nvCxnSpPr>
        <p:spPr>
          <a:xfrm rot="5400000">
            <a:off x="2598754" y="1427676"/>
            <a:ext cx="1182600" cy="2763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2"/>
          <p:cNvPicPr preferRelativeResize="0"/>
          <p:nvPr/>
        </p:nvPicPr>
        <p:blipFill rotWithShape="1">
          <a:blip r:embed="rId3">
            <a:alphaModFix/>
          </a:blip>
          <a:srcRect b="-26246"/>
          <a:stretch/>
        </p:blipFill>
        <p:spPr>
          <a:xfrm>
            <a:off x="925538" y="2304910"/>
            <a:ext cx="3115100" cy="246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2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五、英國脫歐的影響</a:t>
            </a:r>
            <a:endParaRPr sz="3600" b="1" dirty="0"/>
          </a:p>
        </p:txBody>
      </p:sp>
      <p:sp>
        <p:nvSpPr>
          <p:cNvPr id="246" name="Google Shape;246;p32"/>
          <p:cNvSpPr/>
          <p:nvPr/>
        </p:nvSpPr>
        <p:spPr>
          <a:xfrm>
            <a:off x="5946925" y="140225"/>
            <a:ext cx="1993500" cy="9945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經濟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32"/>
          <p:cNvSpPr/>
          <p:nvPr/>
        </p:nvSpPr>
        <p:spPr>
          <a:xfrm>
            <a:off x="220008" y="1458320"/>
            <a:ext cx="4806000" cy="35070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2"/>
          <p:cNvSpPr txBox="1"/>
          <p:nvPr/>
        </p:nvSpPr>
        <p:spPr>
          <a:xfrm>
            <a:off x="1894908" y="897275"/>
            <a:ext cx="14562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單一市場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"/>
          <p:cNvSpPr txBox="1"/>
          <p:nvPr/>
        </p:nvSpPr>
        <p:spPr>
          <a:xfrm>
            <a:off x="6215575" y="1372175"/>
            <a:ext cx="14562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脫歐後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0" name="Google Shape;25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">
            <a:off x="925540" y="2228698"/>
            <a:ext cx="3115110" cy="1966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18126E-6 C 0.04774 0.00308 0.09653 0.00246 0.14514 0.00277 C 0.16962 0.0037 0.19444 0.0037 0.21892 0.00431 C 0.26458 0.004 0.3 0.004 0.34253 0.00308 C 0.35 0.00277 0.35625 0.00246 0.36406 0.00185 C 0.37743 0.00031 0.39531 3.18126E-6 0.40989 -0.00062 C 0.41996 -0.00124 0.43021 -0.00154 0.44045 -0.00216 C 0.4566 -0.00401 0.44288 -0.00247 0.48385 -0.00247 " pathEditMode="relative" rAng="0" ptsTypes="fffffffA">
                                      <p:cBhvr>
                                        <p:cTn id="6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一、研究動機</a:t>
            </a:r>
            <a:endParaRPr sz="3600" b="1" dirty="0"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r="980"/>
          <a:stretch/>
        </p:blipFill>
        <p:spPr>
          <a:xfrm>
            <a:off x="1064500" y="996276"/>
            <a:ext cx="7235149" cy="396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五、英國脫歐的影響</a:t>
            </a:r>
            <a:endParaRPr sz="3600" b="1" dirty="0"/>
          </a:p>
        </p:txBody>
      </p:sp>
      <p:sp>
        <p:nvSpPr>
          <p:cNvPr id="256" name="Google Shape;256;p33"/>
          <p:cNvSpPr/>
          <p:nvPr/>
        </p:nvSpPr>
        <p:spPr>
          <a:xfrm>
            <a:off x="5939125" y="140225"/>
            <a:ext cx="1993500" cy="994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政治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7" name="Google Shape;2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">
            <a:off x="6169461" y="2207679"/>
            <a:ext cx="2705064" cy="1707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475" y="2385126"/>
            <a:ext cx="2705063" cy="135253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3"/>
          <p:cNvSpPr/>
          <p:nvPr/>
        </p:nvSpPr>
        <p:spPr>
          <a:xfrm>
            <a:off x="3115865" y="2745153"/>
            <a:ext cx="2897700" cy="9090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3"/>
          <p:cNvSpPr/>
          <p:nvPr/>
        </p:nvSpPr>
        <p:spPr>
          <a:xfrm>
            <a:off x="3444622" y="2275000"/>
            <a:ext cx="1864800" cy="1786500"/>
          </a:xfrm>
          <a:prstGeom prst="mathMultiply">
            <a:avLst>
              <a:gd name="adj1" fmla="val 2352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3"/>
          <p:cNvSpPr txBox="1"/>
          <p:nvPr/>
        </p:nvSpPr>
        <p:spPr>
          <a:xfrm>
            <a:off x="2690006" y="1417975"/>
            <a:ext cx="41067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不干預歐盟內政、法規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33"/>
          <p:cNvSpPr/>
          <p:nvPr/>
        </p:nvSpPr>
        <p:spPr>
          <a:xfrm>
            <a:off x="3123199" y="2745153"/>
            <a:ext cx="2897700" cy="90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五、英國脫歐的影響</a:t>
            </a:r>
            <a:endParaRPr sz="3600" b="1" dirty="0"/>
          </a:p>
        </p:txBody>
      </p:sp>
      <p:sp>
        <p:nvSpPr>
          <p:cNvPr id="268" name="Google Shape;268;p34"/>
          <p:cNvSpPr/>
          <p:nvPr/>
        </p:nvSpPr>
        <p:spPr>
          <a:xfrm>
            <a:off x="5941550" y="140225"/>
            <a:ext cx="1993500" cy="9945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北愛硬邊界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9" name="Google Shape;2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213" y="1225150"/>
            <a:ext cx="6509570" cy="370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4"/>
          <p:cNvSpPr/>
          <p:nvPr/>
        </p:nvSpPr>
        <p:spPr>
          <a:xfrm>
            <a:off x="1470525" y="1772350"/>
            <a:ext cx="2756400" cy="1063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/>
          <p:nvPr/>
        </p:nvSpPr>
        <p:spPr>
          <a:xfrm rot="5400000">
            <a:off x="4575025" y="978000"/>
            <a:ext cx="3738000" cy="4417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bg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六、分析英國脫歐的利與弊</a:t>
            </a:r>
            <a:endParaRPr sz="3600" b="1" dirty="0"/>
          </a:p>
        </p:txBody>
      </p:sp>
      <p:pic>
        <p:nvPicPr>
          <p:cNvPr id="277" name="Google Shape;277;p35"/>
          <p:cNvPicPr preferRelativeResize="0"/>
          <p:nvPr/>
        </p:nvPicPr>
        <p:blipFill rotWithShape="1">
          <a:blip r:embed="rId3">
            <a:alphaModFix/>
          </a:blip>
          <a:srcRect l="27030" r="16050"/>
          <a:stretch/>
        </p:blipFill>
        <p:spPr>
          <a:xfrm>
            <a:off x="788391" y="1347775"/>
            <a:ext cx="2827633" cy="272337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5"/>
          <p:cNvSpPr txBox="1"/>
          <p:nvPr/>
        </p:nvSpPr>
        <p:spPr>
          <a:xfrm>
            <a:off x="788326" y="4157604"/>
            <a:ext cx="2827800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英國前財政大臣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奧斯本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35"/>
          <p:cNvSpPr txBox="1"/>
          <p:nvPr/>
        </p:nvSpPr>
        <p:spPr>
          <a:xfrm>
            <a:off x="4556075" y="1550250"/>
            <a:ext cx="3866700" cy="3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latin typeface="Times New Roman"/>
                <a:ea typeface="Times New Roman"/>
                <a:cs typeface="Times New Roman"/>
                <a:sym typeface="Times New Roman"/>
              </a:rPr>
              <a:t>1.脫歐後英國將「永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latin typeface="Times New Roman"/>
                <a:ea typeface="Times New Roman"/>
                <a:cs typeface="Times New Roman"/>
                <a:sym typeface="Times New Roman"/>
              </a:rPr>
              <a:t>   久的更貧窮」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latin typeface="Times New Roman"/>
                <a:ea typeface="Times New Roman"/>
                <a:cs typeface="Times New Roman"/>
                <a:sym typeface="Times New Roman"/>
              </a:rPr>
              <a:t>2.經濟至2030年止會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latin typeface="Times New Roman"/>
                <a:ea typeface="Times New Roman"/>
                <a:cs typeface="Times New Roman"/>
                <a:sym typeface="Times New Roman"/>
              </a:rPr>
              <a:t>   縮水6%，相當於每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latin typeface="Times New Roman"/>
                <a:ea typeface="Times New Roman"/>
                <a:cs typeface="Times New Roman"/>
                <a:sym typeface="Times New Roman"/>
              </a:rPr>
              <a:t>   個家庭每年損失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latin typeface="Times New Roman"/>
                <a:ea typeface="Times New Roman"/>
                <a:cs typeface="Times New Roman"/>
                <a:sym typeface="Times New Roman"/>
              </a:rPr>
              <a:t>   4300英磅。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0" name="Google Shape;280;p35"/>
          <p:cNvPicPr preferRelativeResize="0"/>
          <p:nvPr/>
        </p:nvPicPr>
        <p:blipFill rotWithShape="1">
          <a:blip r:embed="rId4">
            <a:alphaModFix/>
          </a:blip>
          <a:srcRect t="12026"/>
          <a:stretch/>
        </p:blipFill>
        <p:spPr>
          <a:xfrm>
            <a:off x="4090877" y="1284600"/>
            <a:ext cx="4417800" cy="3804612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/>
          <p:nvPr/>
        </p:nvSpPr>
        <p:spPr>
          <a:xfrm>
            <a:off x="6676350" y="140225"/>
            <a:ext cx="1993500" cy="9945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經濟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六、分析英國脫歐的利與弊</a:t>
            </a:r>
            <a:endParaRPr sz="3600" b="1" dirty="0"/>
          </a:p>
        </p:txBody>
      </p:sp>
      <p:sp>
        <p:nvSpPr>
          <p:cNvPr id="287" name="Google Shape;287;p36"/>
          <p:cNvSpPr/>
          <p:nvPr/>
        </p:nvSpPr>
        <p:spPr>
          <a:xfrm>
            <a:off x="6676350" y="140225"/>
            <a:ext cx="1993500" cy="9945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經濟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8" name="Google Shape;28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650" y="1268325"/>
            <a:ext cx="2554465" cy="37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6"/>
          <p:cNvPicPr preferRelativeResize="0"/>
          <p:nvPr/>
        </p:nvPicPr>
        <p:blipFill rotWithShape="1">
          <a:blip r:embed="rId4">
            <a:alphaModFix/>
          </a:blip>
          <a:srcRect l="16953" r="15769"/>
          <a:stretch/>
        </p:blipFill>
        <p:spPr>
          <a:xfrm>
            <a:off x="311700" y="1268325"/>
            <a:ext cx="2521701" cy="24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6"/>
          <p:cNvSpPr txBox="1"/>
          <p:nvPr/>
        </p:nvSpPr>
        <p:spPr>
          <a:xfrm>
            <a:off x="222538" y="3978125"/>
            <a:ext cx="27000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經濟學家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羅傑．布特爾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36"/>
          <p:cNvSpPr/>
          <p:nvPr/>
        </p:nvSpPr>
        <p:spPr>
          <a:xfrm rot="5400000">
            <a:off x="5568500" y="1821825"/>
            <a:ext cx="3712200" cy="2815500"/>
          </a:xfrm>
          <a:prstGeom prst="wedgeRoundRectCallout">
            <a:avLst>
              <a:gd name="adj1" fmla="val -21116"/>
              <a:gd name="adj2" fmla="val 62669"/>
              <a:gd name="adj3" fmla="val 0"/>
            </a:avLst>
          </a:prstGeom>
          <a:solidFill>
            <a:schemeClr val="bg1"/>
          </a:solidFill>
          <a:ln w="2857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6"/>
          <p:cNvSpPr txBox="1"/>
          <p:nvPr/>
        </p:nvSpPr>
        <p:spPr>
          <a:xfrm>
            <a:off x="6173125" y="1607250"/>
            <a:ext cx="24528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雙方維持一種緊密的商業關係，必定是會有巨大的利益。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306;p37"/>
          <p:cNvSpPr/>
          <p:nvPr/>
        </p:nvSpPr>
        <p:spPr>
          <a:xfrm>
            <a:off x="1156447" y="3131564"/>
            <a:ext cx="6538356" cy="1884188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305;p37"/>
          <p:cNvSpPr/>
          <p:nvPr/>
        </p:nvSpPr>
        <p:spPr>
          <a:xfrm>
            <a:off x="1169894" y="1094384"/>
            <a:ext cx="6538356" cy="1822028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37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六、分析英國脫歐的利與弊</a:t>
            </a:r>
            <a:endParaRPr sz="3600" b="1" dirty="0"/>
          </a:p>
        </p:txBody>
      </p:sp>
      <p:sp>
        <p:nvSpPr>
          <p:cNvPr id="298" name="Google Shape;298;p37"/>
          <p:cNvSpPr/>
          <p:nvPr/>
        </p:nvSpPr>
        <p:spPr>
          <a:xfrm>
            <a:off x="6676350" y="46096"/>
            <a:ext cx="1993500" cy="9945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經濟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9" name="Google Shape;29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600" y="1532231"/>
            <a:ext cx="1622006" cy="118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7"/>
          <p:cNvPicPr preferRelativeResize="0"/>
          <p:nvPr/>
        </p:nvPicPr>
        <p:blipFill rotWithShape="1">
          <a:blip r:embed="rId4">
            <a:alphaModFix/>
          </a:blip>
          <a:srcRect l="14706" t="5134" r="18754" b="5031"/>
          <a:stretch/>
        </p:blipFill>
        <p:spPr>
          <a:xfrm>
            <a:off x="1606211" y="3625318"/>
            <a:ext cx="1204784" cy="1242517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7"/>
          <p:cNvSpPr txBox="1"/>
          <p:nvPr/>
        </p:nvSpPr>
        <p:spPr>
          <a:xfrm>
            <a:off x="1764625" y="977857"/>
            <a:ext cx="8385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挪威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p37"/>
          <p:cNvSpPr txBox="1"/>
          <p:nvPr/>
        </p:nvSpPr>
        <p:spPr>
          <a:xfrm>
            <a:off x="1789353" y="3079289"/>
            <a:ext cx="8385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瑞士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37"/>
          <p:cNvSpPr/>
          <p:nvPr/>
        </p:nvSpPr>
        <p:spPr>
          <a:xfrm>
            <a:off x="3183572" y="1815557"/>
            <a:ext cx="919800" cy="500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9CB9C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7"/>
          <p:cNvSpPr/>
          <p:nvPr/>
        </p:nvSpPr>
        <p:spPr>
          <a:xfrm>
            <a:off x="3183572" y="3905789"/>
            <a:ext cx="919800" cy="500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A9999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7"/>
          <p:cNvSpPr/>
          <p:nvPr/>
        </p:nvSpPr>
        <p:spPr>
          <a:xfrm>
            <a:off x="4101950" y="1478557"/>
            <a:ext cx="3453900" cy="994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歐洲經濟區(EEA)的成員參與歐洲單一市場。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37"/>
          <p:cNvSpPr/>
          <p:nvPr/>
        </p:nvSpPr>
        <p:spPr>
          <a:xfrm>
            <a:off x="4101950" y="3579989"/>
            <a:ext cx="3453900" cy="11523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歐洲自由貿易聯盟(EFTA)的成員，藉由雙邊協議參與單一市場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101950" y="1680262"/>
            <a:ext cx="345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8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六、分析英國脫歐的利與弊</a:t>
            </a:r>
            <a:endParaRPr sz="3600" b="1" dirty="0"/>
          </a:p>
        </p:txBody>
      </p:sp>
      <p:sp>
        <p:nvSpPr>
          <p:cNvPr id="312" name="Google Shape;312;p38"/>
          <p:cNvSpPr/>
          <p:nvPr/>
        </p:nvSpPr>
        <p:spPr>
          <a:xfrm>
            <a:off x="6676350" y="140225"/>
            <a:ext cx="1993500" cy="994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移民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3" name="Google Shape;313;p38"/>
          <p:cNvPicPr preferRelativeResize="0"/>
          <p:nvPr/>
        </p:nvPicPr>
        <p:blipFill rotWithShape="1">
          <a:blip r:embed="rId3">
            <a:alphaModFix/>
          </a:blip>
          <a:srcRect t="18493"/>
          <a:stretch/>
        </p:blipFill>
        <p:spPr>
          <a:xfrm>
            <a:off x="1346325" y="1682100"/>
            <a:ext cx="6957650" cy="31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9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六、分析英國脫歐的利與弊</a:t>
            </a:r>
            <a:endParaRPr sz="3600" b="1" dirty="0"/>
          </a:p>
        </p:txBody>
      </p:sp>
      <p:sp>
        <p:nvSpPr>
          <p:cNvPr id="319" name="Google Shape;319;p39"/>
          <p:cNvSpPr/>
          <p:nvPr/>
        </p:nvSpPr>
        <p:spPr>
          <a:xfrm>
            <a:off x="6676350" y="140225"/>
            <a:ext cx="1993500" cy="994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移民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0" name="Google Shape;320;p39"/>
          <p:cNvPicPr preferRelativeResize="0"/>
          <p:nvPr/>
        </p:nvPicPr>
        <p:blipFill rotWithShape="1">
          <a:blip r:embed="rId3">
            <a:alphaModFix/>
          </a:blip>
          <a:srcRect l="21923"/>
          <a:stretch/>
        </p:blipFill>
        <p:spPr>
          <a:xfrm>
            <a:off x="582425" y="2326814"/>
            <a:ext cx="3700636" cy="247389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9"/>
          <p:cNvSpPr txBox="1"/>
          <p:nvPr/>
        </p:nvSpPr>
        <p:spPr>
          <a:xfrm>
            <a:off x="959492" y="1280403"/>
            <a:ext cx="29463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社會分析家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亞歷山大．貝茨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39"/>
          <p:cNvSpPr/>
          <p:nvPr/>
        </p:nvSpPr>
        <p:spPr>
          <a:xfrm>
            <a:off x="4679671" y="1339360"/>
            <a:ext cx="4138200" cy="3496200"/>
          </a:xfrm>
          <a:prstGeom prst="wedgeEllipseCallout">
            <a:avLst>
              <a:gd name="adj1" fmla="val -59571"/>
              <a:gd name="adj2" fmla="val 7813"/>
            </a:avLst>
          </a:prstGeom>
          <a:solidFill>
            <a:schemeClr val="bg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……這意味著，更多的人需要分享移民所帶來的好處，並且了解他們。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六、分析英國脫歐的利與弊</a:t>
            </a:r>
            <a:endParaRPr sz="3600" b="1" dirty="0"/>
          </a:p>
        </p:txBody>
      </p:sp>
      <p:sp>
        <p:nvSpPr>
          <p:cNvPr id="328" name="Google Shape;328;p40"/>
          <p:cNvSpPr txBox="1"/>
          <p:nvPr/>
        </p:nvSpPr>
        <p:spPr>
          <a:xfrm>
            <a:off x="311700" y="1134725"/>
            <a:ext cx="8520600" cy="381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80000" lvl="0" indent="-108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dirty="0">
                <a:solidFill>
                  <a:schemeClr val="dk1"/>
                </a:solidFill>
              </a:rPr>
              <a:t>經濟</a:t>
            </a:r>
            <a:r>
              <a:rPr lang="zh-TW" sz="3200" dirty="0">
                <a:solidFill>
                  <a:schemeClr val="dk1"/>
                </a:solidFill>
              </a:rPr>
              <a:t>：研究小組認為英國可以參考瑞士或挪威的例子,繼續與歐洲維持經貿合作。</a:t>
            </a:r>
            <a:endParaRPr sz="3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</a:endParaRPr>
          </a:p>
          <a:p>
            <a:pPr marL="1080000" lvl="0" indent="-108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dirty="0">
                <a:solidFill>
                  <a:schemeClr val="dk1"/>
                </a:solidFill>
              </a:rPr>
              <a:t>移民</a:t>
            </a:r>
            <a:r>
              <a:rPr lang="zh-TW" sz="3200" dirty="0">
                <a:solidFill>
                  <a:schemeClr val="dk1"/>
                </a:solidFill>
              </a:rPr>
              <a:t>：移民問題被過度誇張化,才導致英國人民對此非常不滿,應以包容的心看待,才能解決對</a:t>
            </a:r>
            <a:r>
              <a:rPr lang="zh-TW" sz="3200">
                <a:solidFill>
                  <a:schemeClr val="dk1"/>
                </a:solidFill>
              </a:rPr>
              <a:t>彼此</a:t>
            </a:r>
            <a:r>
              <a:rPr lang="zh-TW" sz="3200" smtClean="0">
                <a:solidFill>
                  <a:schemeClr val="dk1"/>
                </a:solidFill>
              </a:rPr>
              <a:t>的成見</a:t>
            </a:r>
            <a:r>
              <a:rPr lang="zh-TW" sz="3200" dirty="0">
                <a:solidFill>
                  <a:schemeClr val="dk1"/>
                </a:solidFill>
              </a:rPr>
              <a:t>。</a:t>
            </a:r>
            <a:endParaRPr sz="3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二、研究目的與研究架構</a:t>
            </a:r>
            <a:endParaRPr sz="3600" b="1" dirty="0"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10200" y="969575"/>
            <a:ext cx="4485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dirty="0">
                <a:solidFill>
                  <a:schemeClr val="tx1"/>
                </a:solidFill>
              </a:rPr>
              <a:t>(一) 歐盟的組成。</a:t>
            </a:r>
            <a:endParaRPr sz="25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dirty="0">
                <a:solidFill>
                  <a:schemeClr val="tx1"/>
                </a:solidFill>
              </a:rPr>
              <a:t>(二) 英國入歐的背景及經過。</a:t>
            </a:r>
            <a:endParaRPr sz="25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dirty="0">
                <a:solidFill>
                  <a:schemeClr val="tx1"/>
                </a:solidFill>
              </a:rPr>
              <a:t>(三) 英國脫歐的原因。</a:t>
            </a:r>
            <a:endParaRPr sz="25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dirty="0">
                <a:solidFill>
                  <a:schemeClr val="tx1"/>
                </a:solidFill>
              </a:rPr>
              <a:t>(四) 英國脫歐的過程。</a:t>
            </a:r>
            <a:endParaRPr sz="25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dirty="0">
                <a:solidFill>
                  <a:schemeClr val="tx1"/>
                </a:solidFill>
              </a:rPr>
              <a:t>(五) 英國脫歐的影響</a:t>
            </a:r>
            <a:endParaRPr sz="25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 sz="2500" dirty="0">
                <a:solidFill>
                  <a:schemeClr val="tx1"/>
                </a:solidFill>
              </a:rPr>
              <a:t>(六) 分析英國脫歐的利與弊。</a:t>
            </a:r>
            <a:endParaRPr sz="2500" dirty="0">
              <a:solidFill>
                <a:schemeClr val="tx1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2D3B7CFE-B86E-4328-96A7-41E3E3F86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89" r="17160" b="4285"/>
          <a:stretch/>
        </p:blipFill>
        <p:spPr>
          <a:xfrm>
            <a:off x="4718756" y="1134725"/>
            <a:ext cx="3781778" cy="3772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73575" y="2926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三、研究流程</a:t>
            </a:r>
            <a:endParaRPr sz="3600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5D046E4D-B73A-4A94-8473-79658A564D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94" t="33050" b="23794"/>
          <a:stretch/>
        </p:blipFill>
        <p:spPr>
          <a:xfrm>
            <a:off x="181131" y="1742473"/>
            <a:ext cx="8781738" cy="2113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一、歐盟的組成</a:t>
            </a:r>
            <a:endParaRPr sz="3600" b="1" dirty="0"/>
          </a:p>
        </p:txBody>
      </p:sp>
      <p:sp>
        <p:nvSpPr>
          <p:cNvPr id="86" name="Google Shape;86;p18"/>
          <p:cNvSpPr/>
          <p:nvPr/>
        </p:nvSpPr>
        <p:spPr>
          <a:xfrm>
            <a:off x="3416475" y="942812"/>
            <a:ext cx="1087200" cy="4098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195</a:t>
            </a:r>
            <a:r>
              <a:rPr lang="zh-TW" sz="2000"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zh-TW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年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8"/>
          <p:cNvSpPr/>
          <p:nvPr/>
        </p:nvSpPr>
        <p:spPr>
          <a:xfrm>
            <a:off x="6381250" y="942812"/>
            <a:ext cx="1087200" cy="4098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Calibri"/>
                <a:ea typeface="Calibri"/>
                <a:cs typeface="Calibri"/>
                <a:sym typeface="Calibri"/>
              </a:rPr>
              <a:t>2007</a:t>
            </a:r>
            <a:r>
              <a:rPr lang="zh-TW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年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8"/>
          <p:cNvSpPr/>
          <p:nvPr/>
        </p:nvSpPr>
        <p:spPr>
          <a:xfrm>
            <a:off x="1554600" y="1135662"/>
            <a:ext cx="1087200" cy="4098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1951年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" name="Google Shape;89;p18"/>
          <p:cNvCxnSpPr>
            <a:stCxn id="88" idx="2"/>
            <a:endCxn id="90" idx="0"/>
          </p:cNvCxnSpPr>
          <p:nvPr/>
        </p:nvCxnSpPr>
        <p:spPr>
          <a:xfrm>
            <a:off x="2098200" y="1545462"/>
            <a:ext cx="0" cy="2607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8"/>
          <p:cNvCxnSpPr/>
          <p:nvPr/>
        </p:nvCxnSpPr>
        <p:spPr>
          <a:xfrm rot="10800000" flipH="1">
            <a:off x="1068000" y="1658850"/>
            <a:ext cx="6976800" cy="27900"/>
          </a:xfrm>
          <a:prstGeom prst="straightConnector1">
            <a:avLst/>
          </a:prstGeom>
          <a:noFill/>
          <a:ln w="7620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0" name="Google Shape;90;p18"/>
          <p:cNvSpPr/>
          <p:nvPr/>
        </p:nvSpPr>
        <p:spPr>
          <a:xfrm>
            <a:off x="1378500" y="1806162"/>
            <a:ext cx="1439400" cy="3072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簽 成 體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署 立 。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︽ 歐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巴 洲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黎 煤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條 鋼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約 共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︾ 同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8"/>
          <p:cNvSpPr/>
          <p:nvPr/>
        </p:nvSpPr>
        <p:spPr>
          <a:xfrm>
            <a:off x="3042525" y="1806162"/>
            <a:ext cx="1835100" cy="3072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簽 成 體 同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署 立 及 體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︽ 歐 歐 。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羅 洲 洲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馬 經 原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條 濟 子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約 共 能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︾ 同 共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3" name="Google Shape;93;p18"/>
          <p:cNvCxnSpPr>
            <a:endCxn id="92" idx="0"/>
          </p:cNvCxnSpPr>
          <p:nvPr/>
        </p:nvCxnSpPr>
        <p:spPr>
          <a:xfrm flipH="1">
            <a:off x="3960075" y="1352562"/>
            <a:ext cx="7200" cy="453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Google Shape;94;p18"/>
          <p:cNvSpPr/>
          <p:nvPr/>
        </p:nvSpPr>
        <p:spPr>
          <a:xfrm>
            <a:off x="5066850" y="1104412"/>
            <a:ext cx="1087200" cy="4098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lang="zh-TW" sz="2000">
                <a:latin typeface="Calibri"/>
                <a:ea typeface="Calibri"/>
                <a:cs typeface="Calibri"/>
                <a:sym typeface="Calibri"/>
              </a:rPr>
              <a:t>86</a:t>
            </a:r>
            <a:r>
              <a:rPr lang="zh-TW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年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5125950" y="1774912"/>
            <a:ext cx="969000" cy="3072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簽 案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署 </a:t>
            </a:r>
            <a:r>
              <a:rPr 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︾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︽ 。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單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一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市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場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法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6" name="Google Shape;96;p18"/>
          <p:cNvCxnSpPr/>
          <p:nvPr/>
        </p:nvCxnSpPr>
        <p:spPr>
          <a:xfrm>
            <a:off x="5610450" y="1514212"/>
            <a:ext cx="0" cy="2607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Google Shape;97;p18"/>
          <p:cNvSpPr/>
          <p:nvPr/>
        </p:nvSpPr>
        <p:spPr>
          <a:xfrm>
            <a:off x="6440350" y="1774912"/>
            <a:ext cx="969000" cy="3072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簽 </a:t>
            </a:r>
            <a:r>
              <a:rPr lang="zh-TW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︾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署 歐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︽ 盟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里 成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斯 立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本 。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條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約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8" name="Google Shape;98;p18"/>
          <p:cNvCxnSpPr>
            <a:endCxn id="97" idx="0"/>
          </p:cNvCxnSpPr>
          <p:nvPr/>
        </p:nvCxnSpPr>
        <p:spPr>
          <a:xfrm>
            <a:off x="6919750" y="1357012"/>
            <a:ext cx="5100" cy="417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71402">
            <a:off x="2012586" y="999814"/>
            <a:ext cx="4980727" cy="3143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一、歐盟的組成</a:t>
            </a:r>
            <a:endParaRPr sz="3600" b="1" dirty="0"/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85414" y="1275159"/>
            <a:ext cx="8573168" cy="3368669"/>
            <a:chOff x="605875" y="1226850"/>
            <a:chExt cx="7932243" cy="3116829"/>
          </a:xfrm>
        </p:grpSpPr>
        <p:sp>
          <p:nvSpPr>
            <p:cNvPr id="106" name="Google Shape;106;p19"/>
            <p:cNvSpPr/>
            <p:nvPr/>
          </p:nvSpPr>
          <p:spPr>
            <a:xfrm>
              <a:off x="3284558" y="1226850"/>
              <a:ext cx="2574900" cy="1040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 dirty="0">
                  <a:latin typeface="Times New Roman"/>
                  <a:ea typeface="Times New Roman"/>
                  <a:cs typeface="Times New Roman"/>
                  <a:sym typeface="Times New Roman"/>
                </a:rPr>
                <a:t>歐盟</a:t>
              </a:r>
              <a:endParaRPr sz="24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7" name="Google Shape;107;p19"/>
            <p:cNvSpPr/>
            <p:nvPr/>
          </p:nvSpPr>
          <p:spPr>
            <a:xfrm>
              <a:off x="605875" y="3303579"/>
              <a:ext cx="2574900" cy="1040100"/>
            </a:xfrm>
            <a:prstGeom prst="roundRect">
              <a:avLst>
                <a:gd name="adj" fmla="val 16667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latin typeface="Times New Roman"/>
                  <a:ea typeface="Times New Roman"/>
                  <a:cs typeface="Times New Roman"/>
                  <a:sym typeface="Times New Roman"/>
                </a:rPr>
                <a:t>歐洲煤鋼共同體</a:t>
              </a:r>
              <a:endParaRPr sz="24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" name="Google Shape;108;p19"/>
            <p:cNvSpPr/>
            <p:nvPr/>
          </p:nvSpPr>
          <p:spPr>
            <a:xfrm>
              <a:off x="3284546" y="3303579"/>
              <a:ext cx="2574900" cy="10401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latin typeface="Times New Roman"/>
                  <a:ea typeface="Times New Roman"/>
                  <a:cs typeface="Times New Roman"/>
                  <a:sym typeface="Times New Roman"/>
                </a:rPr>
                <a:t>歐洲經濟共同體</a:t>
              </a:r>
              <a:endParaRPr sz="24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5963218" y="3303579"/>
              <a:ext cx="2574900" cy="1040100"/>
            </a:xfrm>
            <a:prstGeom prst="roundRect">
              <a:avLst>
                <a:gd name="adj" fmla="val 16667"/>
              </a:avLst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latin typeface="Times New Roman"/>
                  <a:ea typeface="Times New Roman"/>
                  <a:cs typeface="Times New Roman"/>
                  <a:sym typeface="Times New Roman"/>
                </a:rPr>
                <a:t>歐洲原子能共同體</a:t>
              </a:r>
              <a:endParaRPr sz="24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10" name="Google Shape;110;p19"/>
            <p:cNvCxnSpPr>
              <a:stCxn id="106" idx="2"/>
              <a:endCxn id="107" idx="0"/>
            </p:cNvCxnSpPr>
            <p:nvPr/>
          </p:nvCxnSpPr>
          <p:spPr>
            <a:xfrm rot="5400000">
              <a:off x="2714258" y="1446000"/>
              <a:ext cx="1036800" cy="2678700"/>
            </a:xfrm>
            <a:prstGeom prst="bentConnector3">
              <a:avLst>
                <a:gd name="adj1" fmla="val 49992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19"/>
            <p:cNvCxnSpPr>
              <a:stCxn id="106" idx="2"/>
              <a:endCxn id="108" idx="0"/>
            </p:cNvCxnSpPr>
            <p:nvPr/>
          </p:nvCxnSpPr>
          <p:spPr>
            <a:xfrm>
              <a:off x="4572008" y="2266950"/>
              <a:ext cx="0" cy="103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19"/>
            <p:cNvCxnSpPr>
              <a:stCxn id="106" idx="2"/>
              <a:endCxn id="109" idx="0"/>
            </p:cNvCxnSpPr>
            <p:nvPr/>
          </p:nvCxnSpPr>
          <p:spPr>
            <a:xfrm rot="-5400000" flipH="1">
              <a:off x="5392958" y="1446000"/>
              <a:ext cx="1036800" cy="2678700"/>
            </a:xfrm>
            <a:prstGeom prst="bentConnector3">
              <a:avLst>
                <a:gd name="adj1" fmla="val 49992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二、英國入歐的背景及經過。</a:t>
            </a:r>
            <a:endParaRPr sz="3600" b="1" dirty="0"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11700" y="977842"/>
            <a:ext cx="8576806" cy="4084976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 sz="2400" dirty="0">
                <a:solidFill>
                  <a:schemeClr val="tx1"/>
                </a:solidFill>
              </a:rPr>
              <a:t>西元1951年 —— 《巴黎條約》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tx1"/>
                </a:solidFill>
              </a:rPr>
              <a:t>結果：未加入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 sz="2400" dirty="0">
                <a:solidFill>
                  <a:schemeClr val="tx1"/>
                </a:solidFill>
              </a:rPr>
              <a:t>原因：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123" y="2238200"/>
            <a:ext cx="2122147" cy="270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 rotWithShape="1">
          <a:blip r:embed="rId4">
            <a:alphaModFix/>
          </a:blip>
          <a:srcRect b="7218"/>
          <a:stretch/>
        </p:blipFill>
        <p:spPr>
          <a:xfrm>
            <a:off x="6550950" y="2210300"/>
            <a:ext cx="2122150" cy="275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/>
          <p:nvPr/>
        </p:nvSpPr>
        <p:spPr>
          <a:xfrm>
            <a:off x="4200478" y="2979113"/>
            <a:ext cx="2103276" cy="12188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06666"/>
                </a:solidFill>
                <a:latin typeface="Arial"/>
              </a:rPr>
              <a:t>VS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 b="1" dirty="0"/>
              <a:t>二、英國入歐的背景及經過。</a:t>
            </a:r>
            <a:endParaRPr sz="3400" b="1" dirty="0"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215153" y="848975"/>
            <a:ext cx="8727141" cy="4139884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 sz="2400" dirty="0">
                <a:solidFill>
                  <a:schemeClr val="tx1"/>
                </a:solidFill>
              </a:rPr>
              <a:t>西元1961年 —— 英國提交申請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tx1"/>
                </a:solidFill>
              </a:rPr>
              <a:t>結果：未加入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tx1"/>
                </a:solidFill>
              </a:rPr>
              <a:t>原因：1.英國的政治對歐洲一體化有牴觸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 sz="2400" dirty="0">
                <a:solidFill>
                  <a:schemeClr val="tx1"/>
                </a:solidFill>
              </a:rPr>
              <a:t>           2.英國與美國關係密切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8050" y="3199625"/>
            <a:ext cx="3094293" cy="162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240350"/>
            <a:ext cx="3094300" cy="154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 rotWithShape="1">
          <a:blip r:embed="rId5">
            <a:alphaModFix/>
          </a:blip>
          <a:srcRect l="10163" t="22211" r="10685" b="30978"/>
          <a:stretch/>
        </p:blipFill>
        <p:spPr>
          <a:xfrm>
            <a:off x="3591925" y="3542113"/>
            <a:ext cx="1960200" cy="1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67608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/>
              <a:t>二、英國入歐的背景及經過。</a:t>
            </a:r>
            <a:endParaRPr sz="3600" b="1" dirty="0"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311700" y="901075"/>
            <a:ext cx="8254076" cy="396676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 sz="2400" dirty="0">
                <a:solidFill>
                  <a:schemeClr val="tx1"/>
                </a:solidFill>
              </a:rPr>
              <a:t>西元1963、1967年 —— 英國提交申請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tx1"/>
                </a:solidFill>
              </a:rPr>
              <a:t>結果：未加入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 sz="2400" dirty="0">
                <a:solidFill>
                  <a:schemeClr val="tx1"/>
                </a:solidFill>
              </a:rPr>
              <a:t>原因：經濟狀況不相配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3">
            <a:alphaModFix/>
          </a:blip>
          <a:srcRect t="9220" b="7532"/>
          <a:stretch/>
        </p:blipFill>
        <p:spPr>
          <a:xfrm>
            <a:off x="5048517" y="1855694"/>
            <a:ext cx="3089283" cy="281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898</Words>
  <Application>Microsoft Office PowerPoint</Application>
  <PresentationFormat>如螢幕大小 (16:9)</PresentationFormat>
  <Paragraphs>222</Paragraphs>
  <Slides>28</Slides>
  <Notes>27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Simple Light</vt:lpstr>
      <vt:lpstr>PowerPoint 簡報</vt:lpstr>
      <vt:lpstr>一、研究動機</vt:lpstr>
      <vt:lpstr>二、研究目的與研究架構</vt:lpstr>
      <vt:lpstr>三、研究流程</vt:lpstr>
      <vt:lpstr>一、歐盟的組成</vt:lpstr>
      <vt:lpstr>一、歐盟的組成</vt:lpstr>
      <vt:lpstr>二、英國入歐的背景及經過。</vt:lpstr>
      <vt:lpstr>二、英國入歐的背景及經過。</vt:lpstr>
      <vt:lpstr>二、英國入歐的背景及經過。</vt:lpstr>
      <vt:lpstr>二、英國入歐的背景及經過。</vt:lpstr>
      <vt:lpstr>三、英國脫歐的原因</vt:lpstr>
      <vt:lpstr>三、英國脫歐的原因</vt:lpstr>
      <vt:lpstr>三、英國脫歐的原因</vt:lpstr>
      <vt:lpstr>四、英國脫歐的過程</vt:lpstr>
      <vt:lpstr>四、英國脫歐的過程</vt:lpstr>
      <vt:lpstr>四、英國脫歐的過程</vt:lpstr>
      <vt:lpstr>四、英國脫歐的過程</vt:lpstr>
      <vt:lpstr>五、英國脫歐的影響</vt:lpstr>
      <vt:lpstr>五、英國脫歐的影響</vt:lpstr>
      <vt:lpstr>五、英國脫歐的影響</vt:lpstr>
      <vt:lpstr>五、英國脫歐的影響</vt:lpstr>
      <vt:lpstr>六、分析英國脫歐的利與弊</vt:lpstr>
      <vt:lpstr>六、分析英國脫歐的利與弊</vt:lpstr>
      <vt:lpstr>六、分析英國脫歐的利與弊</vt:lpstr>
      <vt:lpstr>六、分析英國脫歐的利與弊</vt:lpstr>
      <vt:lpstr>六、分析英國脫歐的利與弊</vt:lpstr>
      <vt:lpstr>六、分析英國脫歐的利與弊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Brexit or not ?</dc:title>
  <cp:lastModifiedBy>User</cp:lastModifiedBy>
  <cp:revision>15</cp:revision>
  <dcterms:modified xsi:type="dcterms:W3CDTF">2019-11-01T03:23:26Z</dcterms:modified>
</cp:coreProperties>
</file>