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60" r:id="rId5"/>
    <p:sldId id="277" r:id="rId6"/>
    <p:sldId id="278" r:id="rId7"/>
    <p:sldId id="279" r:id="rId8"/>
    <p:sldId id="282" r:id="rId9"/>
    <p:sldId id="266" r:id="rId10"/>
    <p:sldId id="284" r:id="rId11"/>
    <p:sldId id="280" r:id="rId12"/>
    <p:sldId id="28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</p:sldIdLst>
  <p:sldSz cx="12192000" cy="6858000"/>
  <p:notesSz cx="6858000" cy="9144000"/>
  <p:embeddedFontLst>
    <p:embeddedFont>
      <p:font typeface="微軟正黑體" panose="020B0604030504040204" pitchFamily="34" charset="-120"/>
      <p:regular r:id="rId25"/>
      <p:bold r:id="rId26"/>
    </p:embeddedFont>
    <p:embeddedFont>
      <p:font typeface="Teko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3399"/>
    <a:srgbClr val="008080"/>
    <a:srgbClr val="FF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5EA0C57-A613-4B0A-9056-BA094E2AB777}">
  <a:tblStyle styleId="{75EA0C57-A613-4B0A-9056-BA094E2AB7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F90A3D-A663-407F-80DA-4DCD0EABA4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606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a6ae90912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a6ae909128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ga6ae909128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6ae909128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6ae909128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ga6ae909128_0_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a6ae90912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a6ae909128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ga6ae909128_0_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19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a6ae90912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a6ae909128_0_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ga6ae909128_0_3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a6ae90912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a6ae909128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ga6ae909128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a6ae9091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a6ae90912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ga6ae90912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13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6ae90912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6ae909128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a6ae909128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14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a6ae90912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a6ae909128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ga6ae909128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6ae90912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6ae909128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a6ae909128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005619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5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62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61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5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6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5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6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5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6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5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64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5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64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5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65.png"/><Relationship Id="rId3" Type="http://schemas.openxmlformats.org/officeDocument/2006/relationships/image" Target="../media/image5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microsoft.com/office/2007/relationships/hdphoto" Target="../media/hdphoto4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26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25.jpeg"/><Relationship Id="rId28" Type="http://schemas.openxmlformats.org/officeDocument/2006/relationships/image" Target="../media/image66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microsoft.com/office/2007/relationships/hdphoto" Target="../media/hdphoto3.wdp"/><Relationship Id="rId30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0.png"/><Relationship Id="rId3" Type="http://schemas.openxmlformats.org/officeDocument/2006/relationships/image" Target="../media/image53.png"/><Relationship Id="rId7" Type="http://schemas.openxmlformats.org/officeDocument/2006/relationships/image" Target="../media/image69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34.png"/><Relationship Id="rId10" Type="http://schemas.openxmlformats.org/officeDocument/2006/relationships/image" Target="../media/image71.png"/><Relationship Id="rId4" Type="http://schemas.openxmlformats.org/officeDocument/2006/relationships/image" Target="../media/image68.jpeg"/><Relationship Id="rId9" Type="http://schemas.openxmlformats.org/officeDocument/2006/relationships/image" Target="../media/image44.pn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28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學習單\高年級專題\吻仔魚\活動照片\109.06.08\450175F5-E8B3-4FF1-AF03-7646C488883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4" b="8762"/>
          <a:stretch/>
        </p:blipFill>
        <p:spPr bwMode="auto">
          <a:xfrm>
            <a:off x="0" y="-14971"/>
            <a:ext cx="12192000" cy="68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Google Shape;165;p25"/>
          <p:cNvSpPr/>
          <p:nvPr/>
        </p:nvSpPr>
        <p:spPr>
          <a:xfrm>
            <a:off x="2014532" y="1863633"/>
            <a:ext cx="7907383" cy="3204756"/>
          </a:xfrm>
          <a:prstGeom prst="rect">
            <a:avLst/>
          </a:prstGeom>
          <a:solidFill>
            <a:schemeClr val="lt1">
              <a:alpha val="47450"/>
            </a:scheme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2002970" y="2185574"/>
            <a:ext cx="7515497" cy="77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TW" altLang="zh-TW" sz="4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「魩」可奈何的一生</a:t>
            </a:r>
            <a:r>
              <a:rPr lang="en-US" altLang="zh-TW" sz="4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</p:txBody>
      </p:sp>
      <p:sp>
        <p:nvSpPr>
          <p:cNvPr id="168" name="Google Shape;168;p25"/>
          <p:cNvSpPr txBox="1"/>
          <p:nvPr/>
        </p:nvSpPr>
        <p:spPr>
          <a:xfrm>
            <a:off x="4372824" y="4099496"/>
            <a:ext cx="319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67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5231630" y="4114672"/>
            <a:ext cx="44523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altLang="zh-CN" sz="1900" b="1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OUR TEAM</a:t>
            </a:r>
            <a:r>
              <a:rPr lang="zh-TW" altLang="en-US" sz="1900" b="1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：宜昌「魩」名其妙隊</a:t>
            </a:r>
            <a:endParaRPr lang="en-US" altLang="zh-TW" sz="1900" b="1" i="0" u="none" strike="noStrike" cap="none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9" name="Google Shape;167;p25"/>
          <p:cNvSpPr txBox="1"/>
          <p:nvPr/>
        </p:nvSpPr>
        <p:spPr>
          <a:xfrm>
            <a:off x="2306273" y="3104467"/>
            <a:ext cx="7515497" cy="77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TW" altLang="zh-TW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魩鱙漁業捕撈與食用之調查研究</a:t>
            </a:r>
          </a:p>
        </p:txBody>
      </p:sp>
      <p:sp>
        <p:nvSpPr>
          <p:cNvPr id="11" name="Google Shape;169;p25"/>
          <p:cNvSpPr txBox="1"/>
          <p:nvPr/>
        </p:nvSpPr>
        <p:spPr>
          <a:xfrm>
            <a:off x="6790073" y="4516573"/>
            <a:ext cx="2928693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CN" sz="1900" b="1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紀</a:t>
            </a:r>
            <a:r>
              <a:rPr lang="zh-CN" sz="19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宥</a:t>
            </a:r>
            <a:r>
              <a:rPr lang="zh-CN" sz="1900" b="1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安、鄭恩哲</a:t>
            </a:r>
            <a:r>
              <a:rPr lang="zh-TW" altLang="en-US" sz="1900" b="1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、陳語謙</a:t>
            </a:r>
            <a:endParaRPr sz="1900" b="1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0"/>
            <a:ext cx="12215725" cy="6858000"/>
            <a:chOff x="0" y="0"/>
            <a:chExt cx="12215725" cy="6858000"/>
          </a:xfrm>
        </p:grpSpPr>
        <p:sp>
          <p:nvSpPr>
            <p:cNvPr id="5" name="Google Shape;431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32;p31"/>
            <p:cNvSpPr/>
            <p:nvPr/>
          </p:nvSpPr>
          <p:spPr>
            <a:xfrm>
              <a:off x="439056" y="388257"/>
              <a:ext cx="11314800" cy="6081600"/>
            </a:xfrm>
            <a:prstGeom prst="rect">
              <a:avLst/>
            </a:prstGeom>
            <a:solidFill>
              <a:schemeClr val="lt1">
                <a:alpha val="47450"/>
              </a:schemeClr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433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725" y="555382"/>
              <a:ext cx="12192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32"/>
          <p:cNvSpPr txBox="1"/>
          <p:nvPr/>
        </p:nvSpPr>
        <p:spPr>
          <a:xfrm>
            <a:off x="3142696" y="181645"/>
            <a:ext cx="5514171" cy="731627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Autofit/>
          </a:bodyPr>
          <a:lstStyle/>
          <a:p>
            <a:pPr algn="r"/>
            <a:r>
              <a:rPr lang="zh-TW" altLang="en-US" sz="48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訪談結果與</a:t>
            </a:r>
            <a:r>
              <a:rPr lang="zh-TW" altLang="en-US" sz="4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 </a:t>
            </a:r>
            <a:r>
              <a:rPr lang="en-US" altLang="zh-TW" sz="4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III</a:t>
            </a:r>
            <a:endParaRPr lang="zh-CN" altLang="en-US" sz="48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Google Shape;680;p36"/>
          <p:cNvGrpSpPr/>
          <p:nvPr/>
        </p:nvGrpSpPr>
        <p:grpSpPr>
          <a:xfrm>
            <a:off x="4379845" y="2262523"/>
            <a:ext cx="3230375" cy="3231962"/>
            <a:chOff x="4473193" y="2104244"/>
            <a:chExt cx="3230375" cy="3231962"/>
          </a:xfrm>
        </p:grpSpPr>
        <p:sp>
          <p:nvSpPr>
            <p:cNvPr id="16" name="Google Shape;681;p36"/>
            <p:cNvSpPr/>
            <p:nvPr/>
          </p:nvSpPr>
          <p:spPr>
            <a:xfrm rot="2700000">
              <a:off x="5084638" y="2201705"/>
              <a:ext cx="223580" cy="1240298"/>
            </a:xfrm>
            <a:custGeom>
              <a:avLst/>
              <a:gdLst/>
              <a:ahLst/>
              <a:cxnLst/>
              <a:rect l="l" t="t" r="r" b="b"/>
              <a:pathLst>
                <a:path w="225046" h="1239609" extrusionOk="0">
                  <a:moveTo>
                    <a:pt x="0" y="1239609"/>
                  </a:moveTo>
                  <a:lnTo>
                    <a:pt x="0" y="40901"/>
                  </a:lnTo>
                  <a:lnTo>
                    <a:pt x="126998" y="40901"/>
                  </a:lnTo>
                  <a:lnTo>
                    <a:pt x="126998" y="0"/>
                  </a:lnTo>
                  <a:lnTo>
                    <a:pt x="225046" y="56275"/>
                  </a:lnTo>
                  <a:lnTo>
                    <a:pt x="126998" y="112550"/>
                  </a:lnTo>
                  <a:lnTo>
                    <a:pt x="126998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F6C780"/>
            </a:solidFill>
            <a:ln w="9525" cap="flat" cmpd="sng">
              <a:solidFill>
                <a:srgbClr val="F6C7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6"/>
            <p:cNvSpPr/>
            <p:nvPr/>
          </p:nvSpPr>
          <p:spPr>
            <a:xfrm rot="-8100000" flipH="1">
              <a:off x="4765615" y="3148159"/>
              <a:ext cx="31820" cy="225284"/>
            </a:xfrm>
            <a:prstGeom prst="rect">
              <a:avLst/>
            </a:prstGeom>
            <a:solidFill>
              <a:srgbClr val="6BAFE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6"/>
            <p:cNvSpPr/>
            <p:nvPr/>
          </p:nvSpPr>
          <p:spPr>
            <a:xfrm rot="-2700000">
              <a:off x="4560806" y="4491159"/>
              <a:ext cx="1239629" cy="223517"/>
            </a:xfrm>
            <a:custGeom>
              <a:avLst/>
              <a:gdLst/>
              <a:ahLst/>
              <a:cxnLst/>
              <a:rect l="l" t="t" r="r" b="b"/>
              <a:pathLst>
                <a:path w="225045" h="1239609" extrusionOk="0">
                  <a:moveTo>
                    <a:pt x="0" y="1239609"/>
                  </a:moveTo>
                  <a:lnTo>
                    <a:pt x="0" y="40901"/>
                  </a:lnTo>
                  <a:lnTo>
                    <a:pt x="126997" y="40901"/>
                  </a:lnTo>
                  <a:lnTo>
                    <a:pt x="126997" y="0"/>
                  </a:lnTo>
                  <a:lnTo>
                    <a:pt x="225045" y="56275"/>
                  </a:lnTo>
                  <a:lnTo>
                    <a:pt x="126997" y="112550"/>
                  </a:lnTo>
                  <a:lnTo>
                    <a:pt x="126997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6"/>
            <p:cNvSpPr/>
            <p:nvPr/>
          </p:nvSpPr>
          <p:spPr>
            <a:xfrm rot="8100000" flipH="1">
              <a:off x="5507034" y="5002203"/>
              <a:ext cx="225284" cy="31820"/>
            </a:xfrm>
            <a:prstGeom prst="rect">
              <a:avLst/>
            </a:prstGeom>
            <a:solidFill>
              <a:srgbClr val="F6C78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85;p36"/>
            <p:cNvSpPr/>
            <p:nvPr/>
          </p:nvSpPr>
          <p:spPr>
            <a:xfrm rot="8100000">
              <a:off x="6350853" y="2703481"/>
              <a:ext cx="1239629" cy="223517"/>
            </a:xfrm>
            <a:custGeom>
              <a:avLst/>
              <a:gdLst/>
              <a:ahLst/>
              <a:cxnLst/>
              <a:rect l="l" t="t" r="r" b="b"/>
              <a:pathLst>
                <a:path w="225045" h="1239609" extrusionOk="0">
                  <a:moveTo>
                    <a:pt x="0" y="1239609"/>
                  </a:moveTo>
                  <a:lnTo>
                    <a:pt x="0" y="40901"/>
                  </a:lnTo>
                  <a:lnTo>
                    <a:pt x="126997" y="40901"/>
                  </a:lnTo>
                  <a:lnTo>
                    <a:pt x="126997" y="0"/>
                  </a:lnTo>
                  <a:lnTo>
                    <a:pt x="225045" y="56275"/>
                  </a:lnTo>
                  <a:lnTo>
                    <a:pt x="126997" y="112550"/>
                  </a:lnTo>
                  <a:lnTo>
                    <a:pt x="126997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6;p36"/>
            <p:cNvSpPr/>
            <p:nvPr/>
          </p:nvSpPr>
          <p:spPr>
            <a:xfrm rot="-2700000" flipH="1">
              <a:off x="6418933" y="2382095"/>
              <a:ext cx="224011" cy="31820"/>
            </a:xfrm>
            <a:prstGeom prst="rect">
              <a:avLst/>
            </a:prstGeom>
            <a:solidFill>
              <a:srgbClr val="F6C78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87;p36"/>
            <p:cNvSpPr/>
            <p:nvPr/>
          </p:nvSpPr>
          <p:spPr>
            <a:xfrm rot="-8100000">
              <a:off x="6882196" y="3998611"/>
              <a:ext cx="223580" cy="1240298"/>
            </a:xfrm>
            <a:custGeom>
              <a:avLst/>
              <a:gdLst/>
              <a:ahLst/>
              <a:cxnLst/>
              <a:rect l="l" t="t" r="r" b="b"/>
              <a:pathLst>
                <a:path w="225046" h="1239609" extrusionOk="0">
                  <a:moveTo>
                    <a:pt x="0" y="1239609"/>
                  </a:moveTo>
                  <a:lnTo>
                    <a:pt x="0" y="40901"/>
                  </a:lnTo>
                  <a:lnTo>
                    <a:pt x="126998" y="40901"/>
                  </a:lnTo>
                  <a:lnTo>
                    <a:pt x="126998" y="0"/>
                  </a:lnTo>
                  <a:lnTo>
                    <a:pt x="225046" y="56275"/>
                  </a:lnTo>
                  <a:lnTo>
                    <a:pt x="126998" y="112550"/>
                  </a:lnTo>
                  <a:lnTo>
                    <a:pt x="126998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F6C780"/>
            </a:solidFill>
            <a:ln w="9525" cap="flat" cmpd="sng">
              <a:solidFill>
                <a:srgbClr val="F6C7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88;p36"/>
            <p:cNvSpPr/>
            <p:nvPr/>
          </p:nvSpPr>
          <p:spPr>
            <a:xfrm rot="2700000" flipH="1">
              <a:off x="7394565" y="4067172"/>
              <a:ext cx="31820" cy="225284"/>
            </a:xfrm>
            <a:prstGeom prst="rect">
              <a:avLst/>
            </a:prstGeom>
            <a:solidFill>
              <a:srgbClr val="6BAFE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689;p36"/>
            <p:cNvSpPr/>
            <p:nvPr/>
          </p:nvSpPr>
          <p:spPr>
            <a:xfrm rot="8100000" flipH="1">
              <a:off x="6358198" y="3157080"/>
              <a:ext cx="1114542" cy="1114542"/>
            </a:xfrm>
            <a:prstGeom prst="roundRect">
              <a:avLst>
                <a:gd name="adj" fmla="val 9648"/>
              </a:avLst>
            </a:prstGeom>
            <a:solidFill>
              <a:srgbClr val="6BAFE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Google Shape;690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86550" y="3517900"/>
              <a:ext cx="457200" cy="44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691;p36"/>
            <p:cNvSpPr/>
            <p:nvPr/>
          </p:nvSpPr>
          <p:spPr>
            <a:xfrm rot="8100000" flipH="1">
              <a:off x="5538731" y="3990835"/>
              <a:ext cx="1114542" cy="1114542"/>
            </a:xfrm>
            <a:prstGeom prst="roundRect">
              <a:avLst>
                <a:gd name="adj" fmla="val 9648"/>
              </a:avLst>
            </a:prstGeom>
            <a:solidFill>
              <a:srgbClr val="F6C78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92;p36"/>
            <p:cNvSpPr/>
            <p:nvPr/>
          </p:nvSpPr>
          <p:spPr>
            <a:xfrm>
              <a:off x="5875339" y="4337051"/>
              <a:ext cx="441306" cy="379433"/>
            </a:xfrm>
            <a:custGeom>
              <a:avLst/>
              <a:gdLst/>
              <a:ahLst/>
              <a:cxnLst/>
              <a:rect l="l" t="t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93;p36"/>
            <p:cNvSpPr/>
            <p:nvPr/>
          </p:nvSpPr>
          <p:spPr>
            <a:xfrm rot="8100000" flipH="1">
              <a:off x="4704023" y="3157080"/>
              <a:ext cx="1114542" cy="1114542"/>
            </a:xfrm>
            <a:prstGeom prst="roundRect">
              <a:avLst>
                <a:gd name="adj" fmla="val 9648"/>
              </a:avLst>
            </a:prstGeom>
            <a:solidFill>
              <a:srgbClr val="6BAFE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94;p36"/>
            <p:cNvSpPr/>
            <p:nvPr/>
          </p:nvSpPr>
          <p:spPr>
            <a:xfrm>
              <a:off x="4991100" y="3498850"/>
              <a:ext cx="539730" cy="4317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95;p36"/>
            <p:cNvSpPr/>
            <p:nvPr/>
          </p:nvSpPr>
          <p:spPr>
            <a:xfrm rot="8100000" flipH="1">
              <a:off x="5538731" y="2335073"/>
              <a:ext cx="1114542" cy="1114542"/>
            </a:xfrm>
            <a:prstGeom prst="roundRect">
              <a:avLst>
                <a:gd name="adj" fmla="val 9648"/>
              </a:avLst>
            </a:prstGeom>
            <a:solidFill>
              <a:srgbClr val="F6C78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96;p36"/>
            <p:cNvSpPr/>
            <p:nvPr/>
          </p:nvSpPr>
          <p:spPr>
            <a:xfrm>
              <a:off x="5876926" y="2708275"/>
              <a:ext cx="498475" cy="407988"/>
            </a:xfrm>
            <a:custGeom>
              <a:avLst/>
              <a:gdLst/>
              <a:ahLst/>
              <a:cxnLst/>
              <a:rect l="l" t="t" r="r" b="b"/>
              <a:pathLst>
                <a:path w="382" h="312" extrusionOk="0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468989" y="1601194"/>
            <a:ext cx="3994452" cy="2271436"/>
            <a:chOff x="468989" y="1601194"/>
            <a:chExt cx="3994452" cy="2271436"/>
          </a:xfrm>
        </p:grpSpPr>
        <p:grpSp>
          <p:nvGrpSpPr>
            <p:cNvPr id="36" name="群組 35"/>
            <p:cNvGrpSpPr/>
            <p:nvPr/>
          </p:nvGrpSpPr>
          <p:grpSpPr>
            <a:xfrm>
              <a:off x="468990" y="2154803"/>
              <a:ext cx="3994451" cy="1717827"/>
              <a:chOff x="468990" y="2154803"/>
              <a:chExt cx="3994451" cy="1717827"/>
            </a:xfrm>
          </p:grpSpPr>
          <p:sp>
            <p:nvSpPr>
              <p:cNvPr id="32" name="Google Shape;727;p36"/>
              <p:cNvSpPr/>
              <p:nvPr/>
            </p:nvSpPr>
            <p:spPr>
              <a:xfrm>
                <a:off x="468990" y="2154803"/>
                <a:ext cx="3588105" cy="14235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 cap="flat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2400" i="0" u="none" strike="noStrike" cap="none" dirty="0" smtClean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魩</a:t>
                </a:r>
                <a:r>
                  <a:rPr lang="zh-CN" sz="2400" i="0" u="none" strike="noStrike" cap="none" dirty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仔魚是大魚的飼料，</a:t>
                </a:r>
                <a:r>
                  <a:rPr lang="zh-CN" sz="2400" i="0" u="none" strike="noStrike" cap="none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是海洋的基礎</a:t>
                </a:r>
                <a:r>
                  <a:rPr lang="zh-CN" sz="2400" i="0" u="none" strike="noStrike" cap="none" dirty="0">
                    <a:solidFill>
                      <a:schemeClr val="dk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rPr>
                  <a:t>，吃了可能會影響海洋生態。</a:t>
                </a:r>
                <a:endParaRPr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4" name="直線單箭頭接點 13"/>
              <p:cNvCxnSpPr/>
              <p:nvPr/>
            </p:nvCxnSpPr>
            <p:spPr>
              <a:xfrm flipH="1" flipV="1">
                <a:off x="4057095" y="3560432"/>
                <a:ext cx="406346" cy="312198"/>
              </a:xfrm>
              <a:prstGeom prst="straightConnector1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矩形 38"/>
            <p:cNvSpPr/>
            <p:nvPr/>
          </p:nvSpPr>
          <p:spPr>
            <a:xfrm>
              <a:off x="468989" y="1601194"/>
              <a:ext cx="3588105" cy="533479"/>
            </a:xfrm>
            <a:prstGeom prst="rect">
              <a:avLst/>
            </a:prstGeom>
            <a:solidFill>
              <a:schemeClr val="accent1">
                <a:hueOff val="450000"/>
                <a:satOff val="-18071"/>
                <a:lumOff val="-14609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cap="all" spc="384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環保團體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791740" y="4552013"/>
            <a:ext cx="4652620" cy="1977110"/>
            <a:chOff x="791740" y="4552013"/>
            <a:chExt cx="4652620" cy="1977110"/>
          </a:xfrm>
        </p:grpSpPr>
        <p:sp>
          <p:nvSpPr>
            <p:cNvPr id="41" name="Google Shape;727;p36"/>
            <p:cNvSpPr/>
            <p:nvPr/>
          </p:nvSpPr>
          <p:spPr>
            <a:xfrm>
              <a:off x="791741" y="5105622"/>
              <a:ext cx="3588105" cy="14235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r>
                <a:rPr lang="zh-TW" altLang="en-US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魩仔魚是單一一種，且生命週期短，可以利用，而且這</a:t>
              </a: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也是漁民的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生計</a:t>
              </a:r>
              <a:r>
                <a:rPr lang="zh-CN" sz="2400" i="0" u="none" strike="noStrike" cap="none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。</a:t>
              </a:r>
              <a:endParaRPr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2" name="直線單箭頭接點 41"/>
            <p:cNvCxnSpPr/>
            <p:nvPr/>
          </p:nvCxnSpPr>
          <p:spPr>
            <a:xfrm flipH="1" flipV="1">
              <a:off x="4406480" y="5141134"/>
              <a:ext cx="1037880" cy="81559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791740" y="4552013"/>
              <a:ext cx="3588105" cy="53347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cap="all" spc="384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漁會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7404268" y="4276065"/>
            <a:ext cx="4159103" cy="2095036"/>
            <a:chOff x="7404268" y="4276065"/>
            <a:chExt cx="4159103" cy="2095036"/>
          </a:xfrm>
        </p:grpSpPr>
        <p:sp>
          <p:nvSpPr>
            <p:cNvPr id="45" name="Google Shape;727;p36"/>
            <p:cNvSpPr/>
            <p:nvPr/>
          </p:nvSpPr>
          <p:spPr>
            <a:xfrm>
              <a:off x="7975266" y="4947600"/>
              <a:ext cx="3588105" cy="14235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zh-TW" altLang="en-US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魩仔魚的</a:t>
              </a: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管理應該要更數據化</a:t>
              </a:r>
              <a:r>
                <a:rPr lang="zh-TW" altLang="en-US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但目前樣本</a:t>
              </a:r>
              <a:r>
                <a:rPr lang="zh-TW" altLang="en-US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，誤差大，對於魩仔魚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捕撈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是否影響海洋生態尚無定論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6" name="直線單箭頭接點 45"/>
            <p:cNvCxnSpPr/>
            <p:nvPr/>
          </p:nvCxnSpPr>
          <p:spPr>
            <a:xfrm>
              <a:off x="7404268" y="4276065"/>
              <a:ext cx="570997" cy="152928"/>
            </a:xfrm>
            <a:prstGeom prst="straightConnector1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7975265" y="4393991"/>
              <a:ext cx="3588105" cy="53347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cap="all" spc="384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研究單位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6426340" y="1036138"/>
            <a:ext cx="5003932" cy="2972873"/>
            <a:chOff x="6426340" y="1036138"/>
            <a:chExt cx="5003932" cy="2972873"/>
          </a:xfrm>
        </p:grpSpPr>
        <p:sp>
          <p:nvSpPr>
            <p:cNvPr id="54" name="Google Shape;727;p36"/>
            <p:cNvSpPr/>
            <p:nvPr/>
          </p:nvSpPr>
          <p:spPr>
            <a:xfrm>
              <a:off x="7842167" y="1589747"/>
              <a:ext cx="3588105" cy="24192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flat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r>
                <a:rPr lang="zh-TW" altLang="en-US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▲魩仔魚有</a:t>
              </a: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動物性蛋白質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適合某部分群眾食用，</a:t>
              </a:r>
              <a:endParaRPr lang="en-US" altLang="zh-TW" sz="2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但</a:t>
              </a:r>
              <a:r>
                <a:rPr lang="zh-TW" altLang="zh-TW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需要吃很多隻</a:t>
              </a:r>
              <a:r>
                <a:rPr lang="zh-TW" altLang="zh-TW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zh-TW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才能</a:t>
              </a:r>
              <a:endParaRPr lang="en-US" altLang="zh-TW" sz="2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zh-TW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達到</a:t>
              </a:r>
              <a:r>
                <a:rPr lang="zh-TW" altLang="zh-TW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一定的量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▲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鈣攝取仍以乳製品為主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400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也有其他海鮮品可替代。</a:t>
              </a:r>
              <a:endParaRPr lang="zh-TW" altLang="en-US" sz="24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55" name="直線單箭頭接點 54"/>
            <p:cNvCxnSpPr>
              <a:stCxn id="21" idx="0"/>
            </p:cNvCxnSpPr>
            <p:nvPr/>
          </p:nvCxnSpPr>
          <p:spPr>
            <a:xfrm flipV="1">
              <a:off x="6426340" y="1601194"/>
              <a:ext cx="1341621" cy="943840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/>
            <p:cNvSpPr/>
            <p:nvPr/>
          </p:nvSpPr>
          <p:spPr>
            <a:xfrm>
              <a:off x="7842166" y="1036138"/>
              <a:ext cx="3588105" cy="53347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cap="all" spc="384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營養師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572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8878" y="0"/>
            <a:ext cx="12215725" cy="6858000"/>
            <a:chOff x="0" y="0"/>
            <a:chExt cx="12215725" cy="6858000"/>
          </a:xfrm>
        </p:grpSpPr>
        <p:sp>
          <p:nvSpPr>
            <p:cNvPr id="5" name="Google Shape;431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32;p31"/>
            <p:cNvSpPr/>
            <p:nvPr/>
          </p:nvSpPr>
          <p:spPr>
            <a:xfrm>
              <a:off x="439056" y="388257"/>
              <a:ext cx="11314800" cy="6081600"/>
            </a:xfrm>
            <a:prstGeom prst="rect">
              <a:avLst/>
            </a:prstGeom>
            <a:solidFill>
              <a:schemeClr val="lt1">
                <a:alpha val="47450"/>
              </a:schemeClr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433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725" y="555382"/>
              <a:ext cx="12192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TextBox 32"/>
          <p:cNvSpPr txBox="1"/>
          <p:nvPr/>
        </p:nvSpPr>
        <p:spPr>
          <a:xfrm>
            <a:off x="439056" y="374594"/>
            <a:ext cx="3701989" cy="731627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Autofit/>
          </a:bodyPr>
          <a:lstStyle/>
          <a:p>
            <a:pPr algn="r"/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問卷調查法</a:t>
            </a:r>
            <a:endParaRPr lang="zh-CN" altLang="en-US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 descr="share-icon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76" y="1633491"/>
            <a:ext cx="2472906" cy="247290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45263" y="4208027"/>
            <a:ext cx="3289573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all" spc="384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線上問卷</a:t>
            </a:r>
            <a:endParaRPr kumimoji="0" lang="en-US" altLang="zh-TW" sz="3200" b="1" i="0" u="none" strike="noStrike" cap="all" spc="384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  <a:p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對於魩仔魚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食用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與看法之調查研究</a:t>
            </a:r>
          </a:p>
        </p:txBody>
      </p:sp>
      <p:sp>
        <p:nvSpPr>
          <p:cNvPr id="34" name="矩形 33"/>
          <p:cNvSpPr/>
          <p:nvPr/>
        </p:nvSpPr>
        <p:spPr>
          <a:xfrm>
            <a:off x="5456706" y="524224"/>
            <a:ext cx="58579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200" b="1" cap="all" spc="384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2020.10.05-10.11</a:t>
            </a:r>
            <a:endParaRPr lang="zh-TW" altLang="en-US" sz="3200" b="1" cap="all" spc="384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</p:txBody>
      </p:sp>
      <p:sp>
        <p:nvSpPr>
          <p:cNvPr id="35" name="橢圓 34"/>
          <p:cNvSpPr/>
          <p:nvPr/>
        </p:nvSpPr>
        <p:spPr>
          <a:xfrm>
            <a:off x="5037784" y="658813"/>
            <a:ext cx="360000" cy="360000"/>
          </a:xfrm>
          <a:prstGeom prst="ellipse">
            <a:avLst/>
          </a:prstGeom>
          <a:solidFill>
            <a:schemeClr val="accent6"/>
          </a:solidFill>
          <a:ln w="127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50170" y="1273289"/>
            <a:ext cx="444189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1" i="0" u="none" strike="noStrike" cap="all" spc="384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 </a:t>
            </a:r>
            <a:r>
              <a:rPr kumimoji="0" lang="zh-TW" altLang="en-US" sz="3200" b="1" i="0" u="none" strike="noStrike" cap="all" spc="384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隨機取樣</a:t>
            </a:r>
            <a:r>
              <a:rPr lang="zh-TW" altLang="en-US" sz="3200" b="1" cap="all" spc="384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、一般大眾</a:t>
            </a:r>
            <a:endParaRPr kumimoji="0" lang="zh-TW" altLang="en-US" sz="3200" b="1" i="0" u="none" strike="noStrike" cap="all" spc="384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5037784" y="1376740"/>
            <a:ext cx="360000" cy="360000"/>
          </a:xfrm>
          <a:prstGeom prst="ellipse">
            <a:avLst/>
          </a:prstGeom>
          <a:solidFill>
            <a:schemeClr val="accent6"/>
          </a:solidFill>
          <a:ln w="127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5037784" y="2075554"/>
            <a:ext cx="360000" cy="360000"/>
          </a:xfrm>
          <a:prstGeom prst="ellipse">
            <a:avLst/>
          </a:prstGeom>
          <a:solidFill>
            <a:srgbClr val="FF6699"/>
          </a:solidFill>
          <a:ln w="12700" cap="flat">
            <a:solidFill>
              <a:srgbClr val="FF3399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87156" y="1976334"/>
            <a:ext cx="444189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3200" b="1" cap="all" spc="384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 </a:t>
            </a:r>
            <a:r>
              <a:rPr lang="zh-TW" altLang="en-US" sz="3200" b="1" cap="all" spc="384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有效問卷</a:t>
            </a:r>
            <a:r>
              <a:rPr lang="en-US" altLang="zh-TW" sz="3200" b="1" cap="all" spc="384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637</a:t>
            </a:r>
            <a:r>
              <a:rPr lang="zh-TW" altLang="en-US" sz="3200" b="1" cap="all" spc="384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份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4216581" y="2621482"/>
            <a:ext cx="5627003" cy="3664496"/>
            <a:chOff x="4216581" y="2621482"/>
            <a:chExt cx="5627003" cy="3664496"/>
          </a:xfrm>
        </p:grpSpPr>
        <p:sp>
          <p:nvSpPr>
            <p:cNvPr id="40" name="橢圓 39"/>
            <p:cNvSpPr/>
            <p:nvPr/>
          </p:nvSpPr>
          <p:spPr>
            <a:xfrm>
              <a:off x="5052316" y="2720702"/>
              <a:ext cx="360000" cy="360000"/>
            </a:xfrm>
            <a:prstGeom prst="ellipse">
              <a:avLst/>
            </a:prstGeom>
            <a:solidFill>
              <a:srgbClr val="FF6699"/>
            </a:solidFill>
            <a:ln w="12700" cap="flat">
              <a:solidFill>
                <a:srgbClr val="FF3399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401688" y="2621482"/>
              <a:ext cx="4441896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3200" b="1" cap="all" spc="384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 </a:t>
              </a:r>
              <a:r>
                <a:rPr lang="zh-TW" altLang="en-US" sz="3200" b="1" cap="all" spc="384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基本資料</a:t>
              </a:r>
            </a:p>
          </p:txBody>
        </p:sp>
        <p:pic>
          <p:nvPicPr>
            <p:cNvPr id="42" name="圖片 41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581" y="3429000"/>
              <a:ext cx="2267178" cy="2181687"/>
            </a:xfrm>
            <a:prstGeom prst="rect">
              <a:avLst/>
            </a:prstGeom>
          </p:spPr>
        </p:pic>
        <p:sp>
          <p:nvSpPr>
            <p:cNvPr id="2" name="直線圖說文字 1 1"/>
            <p:cNvSpPr/>
            <p:nvPr/>
          </p:nvSpPr>
          <p:spPr>
            <a:xfrm>
              <a:off x="4576285" y="5610687"/>
              <a:ext cx="1672062" cy="675291"/>
            </a:xfrm>
            <a:prstGeom prst="borderCallout1">
              <a:avLst>
                <a:gd name="adj1" fmla="val 18750"/>
                <a:gd name="adj2" fmla="val -8333"/>
                <a:gd name="adj3" fmla="val -134989"/>
                <a:gd name="adj4" fmla="val 1157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女性約占</a:t>
              </a:r>
              <a:endPara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近七成</a:t>
              </a:r>
              <a:endPara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6606447" y="3355551"/>
            <a:ext cx="2244589" cy="2868135"/>
            <a:chOff x="6606447" y="3355551"/>
            <a:chExt cx="2244589" cy="2868135"/>
          </a:xfrm>
        </p:grpSpPr>
        <p:pic>
          <p:nvPicPr>
            <p:cNvPr id="44" name="圖片 43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15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971" y="3562222"/>
              <a:ext cx="2154065" cy="2234895"/>
            </a:xfrm>
            <a:prstGeom prst="rect">
              <a:avLst/>
            </a:prstGeom>
          </p:spPr>
        </p:pic>
        <p:sp>
          <p:nvSpPr>
            <p:cNvPr id="45" name="直線圖說文字 1 44"/>
            <p:cNvSpPr/>
            <p:nvPr/>
          </p:nvSpPr>
          <p:spPr>
            <a:xfrm>
              <a:off x="6952231" y="5886041"/>
              <a:ext cx="1672062" cy="337645"/>
            </a:xfrm>
            <a:prstGeom prst="borderCallout1">
              <a:avLst>
                <a:gd name="adj1" fmla="val 18750"/>
                <a:gd name="adj2" fmla="val -8333"/>
                <a:gd name="adj3" fmla="val -129731"/>
                <a:gd name="adj4" fmla="val 27503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31-40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endPara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直線圖說文字 1 45"/>
            <p:cNvSpPr/>
            <p:nvPr/>
          </p:nvSpPr>
          <p:spPr>
            <a:xfrm>
              <a:off x="6606447" y="3355551"/>
              <a:ext cx="1461202" cy="396197"/>
            </a:xfrm>
            <a:prstGeom prst="borderCallout1">
              <a:avLst>
                <a:gd name="adj1" fmla="val 18750"/>
                <a:gd name="adj2" fmla="val -8333"/>
                <a:gd name="adj3" fmla="val 265640"/>
                <a:gd name="adj4" fmla="val 30283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41-50</a:t>
              </a:r>
              <a:r>
                <a:rPr lang="zh-TW" altLang="en-US" sz="2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</a:t>
              </a:r>
              <a:endPara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9166226" y="3317687"/>
            <a:ext cx="214839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鮮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食用習慣</a:t>
            </a:r>
            <a:endParaRPr lang="zh-TW" altLang="en-US" sz="2400" b="1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91588"/>
              </p:ext>
            </p:extLst>
          </p:nvPr>
        </p:nvGraphicFramePr>
        <p:xfrm>
          <a:off x="9188386" y="3948676"/>
          <a:ext cx="2405851" cy="19996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3510"/>
                <a:gridCol w="962341"/>
              </a:tblGrid>
              <a:tr h="453192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喜歡吃海鮮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dirty="0" smtClean="0"/>
                        <a:t>50.1%</a:t>
                      </a:r>
                      <a:endParaRPr lang="zh-TW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53192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偶爾吃海鮮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dirty="0" smtClean="0"/>
                        <a:t>40.5%</a:t>
                      </a:r>
                      <a:endParaRPr lang="zh-TW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5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不太喜歡吃海鮮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3.1%</a:t>
                      </a:r>
                      <a:endParaRPr lang="zh-TW" altLang="en-US" sz="1800" b="1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192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其他</a:t>
                      </a:r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歲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6.3</a:t>
                      </a:r>
                      <a:r>
                        <a:rPr lang="en-US" altLang="zh-TW" sz="1800" b="1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</a:t>
                      </a:r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1911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7"/>
          <p:cNvSpPr/>
          <p:nvPr/>
        </p:nvSpPr>
        <p:spPr>
          <a:xfrm>
            <a:off x="439056" y="388257"/>
            <a:ext cx="11314800" cy="6081600"/>
          </a:xfrm>
          <a:prstGeom prst="rect">
            <a:avLst/>
          </a:prstGeom>
          <a:solidFill>
            <a:srgbClr val="FFFFFF">
              <a:alpha val="47840"/>
            </a:srgb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79938" y="2699657"/>
            <a:ext cx="16059806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5738" y="5954575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3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3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3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3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3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3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3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3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3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37"/>
          <p:cNvSpPr/>
          <p:nvPr/>
        </p:nvSpPr>
        <p:spPr>
          <a:xfrm>
            <a:off x="358444" y="357596"/>
            <a:ext cx="345803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問卷結果</a:t>
            </a:r>
            <a:r>
              <a:rPr lang="zh-TW" altLang="en-US" sz="3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與發現</a:t>
            </a:r>
            <a:endParaRPr sz="3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7"/>
          <p:cNvSpPr/>
          <p:nvPr/>
        </p:nvSpPr>
        <p:spPr>
          <a:xfrm>
            <a:off x="475226" y="1117757"/>
            <a:ext cx="4402200" cy="461700"/>
          </a:xfrm>
          <a:prstGeom prst="rect">
            <a:avLst/>
          </a:prstGeom>
          <a:solidFill>
            <a:srgbClr val="F6C7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1.民眾食用與消費魩仔魚的習慣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7" name="Google Shape;767;p37"/>
          <p:cNvGrpSpPr/>
          <p:nvPr/>
        </p:nvGrpSpPr>
        <p:grpSpPr>
          <a:xfrm>
            <a:off x="664973" y="1562958"/>
            <a:ext cx="9840117" cy="3163607"/>
            <a:chOff x="752306" y="2215381"/>
            <a:chExt cx="11310479" cy="4082600"/>
          </a:xfrm>
        </p:grpSpPr>
        <p:pic>
          <p:nvPicPr>
            <p:cNvPr id="768" name="Google Shape;768;p37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52306" y="2215381"/>
              <a:ext cx="11310479" cy="1881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9" name="Google Shape;769;p37"/>
            <p:cNvPicPr preferRelativeResize="0"/>
            <p:nvPr/>
          </p:nvPicPr>
          <p:blipFill rotWithShape="1">
            <a:blip r:embed="rId24">
              <a:alphaModFix/>
            </a:blip>
            <a:srcRect t="5970"/>
            <a:stretch/>
          </p:blipFill>
          <p:spPr>
            <a:xfrm>
              <a:off x="782786" y="4053840"/>
              <a:ext cx="11216175" cy="2244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0" name="Google Shape;770;p37"/>
          <p:cNvSpPr txBox="1"/>
          <p:nvPr/>
        </p:nvSpPr>
        <p:spPr>
          <a:xfrm>
            <a:off x="691491" y="4791211"/>
            <a:ext cx="9697069" cy="1443854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zh-TW" altLang="en-US" sz="2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約</a:t>
            </a:r>
            <a:r>
              <a:rPr lang="zh-CN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七</a:t>
            </a:r>
            <a:r>
              <a:rPr lang="zh-CN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成的</a:t>
            </a:r>
            <a:r>
              <a:rPr lang="zh-CN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民眾</a:t>
            </a:r>
            <a:r>
              <a:rPr lang="zh-CN" sz="2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不</a:t>
            </a:r>
            <a:r>
              <a:rPr lang="zh-CN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常吃或幾乎不吃魩仔魚。</a:t>
            </a:r>
            <a:endParaRPr sz="2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zh-TW" altLang="en-US" sz="2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多數的人會食用魩仔魚是因為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「認為</a:t>
            </a:r>
            <a:r>
              <a:rPr lang="zh-CN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有營養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」</a:t>
            </a:r>
            <a:r>
              <a:rPr lang="zh-CN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「</a:t>
            </a:r>
            <a:r>
              <a:rPr lang="zh-CN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買</a:t>
            </a:r>
            <a:r>
              <a:rPr lang="zh-CN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給家裡的老人或</a:t>
            </a:r>
            <a:r>
              <a:rPr lang="zh-CN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小孩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吃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和「</a:t>
            </a:r>
            <a:r>
              <a:rPr lang="zh-CN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覺得好吃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」</a:t>
            </a:r>
            <a:r>
              <a:rPr lang="zh-CN" sz="2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92753" y="2130641"/>
            <a:ext cx="2956811" cy="8746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785166" y="3419725"/>
            <a:ext cx="1389864" cy="779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4919909" y="3429057"/>
            <a:ext cx="1834770" cy="779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2202583" y="3414149"/>
            <a:ext cx="1165836" cy="779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8"/>
          <p:cNvSpPr/>
          <p:nvPr/>
        </p:nvSpPr>
        <p:spPr>
          <a:xfrm>
            <a:off x="439056" y="388257"/>
            <a:ext cx="11314800" cy="6081600"/>
          </a:xfrm>
          <a:prstGeom prst="rect">
            <a:avLst/>
          </a:prstGeom>
          <a:solidFill>
            <a:srgbClr val="FFFFFF">
              <a:alpha val="47840"/>
            </a:srgb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Google Shape;78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79938" y="2699657"/>
            <a:ext cx="16059806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5738" y="5954575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3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3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3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3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3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3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3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3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3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38"/>
          <p:cNvSpPr/>
          <p:nvPr/>
        </p:nvSpPr>
        <p:spPr>
          <a:xfrm>
            <a:off x="439055" y="413942"/>
            <a:ext cx="4433589" cy="461700"/>
          </a:xfrm>
          <a:prstGeom prst="rect">
            <a:avLst/>
          </a:prstGeom>
          <a:solidFill>
            <a:srgbClr val="F6C7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2.民眾對於魩仔魚的相關認知</a:t>
            </a:r>
            <a:endParaRPr dirty="0"/>
          </a:p>
        </p:txBody>
      </p:sp>
      <p:sp>
        <p:nvSpPr>
          <p:cNvPr id="804" name="Google Shape;804;p38"/>
          <p:cNvSpPr txBox="1"/>
          <p:nvPr/>
        </p:nvSpPr>
        <p:spPr>
          <a:xfrm>
            <a:off x="415056" y="3002467"/>
            <a:ext cx="11338800" cy="1815900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zh-CN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有53.7％的人認為魩仔魚是各種種類的魚苗統稱，也有17.7％人認為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魩仔魚是單一種類魚苗的名稱，也有11.1%的人不清楚魩仔魚是</a:t>
            </a:r>
            <a:r>
              <a:rPr lang="zh-CN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什</a:t>
            </a:r>
            <a:endParaRPr lang="en-US" altLang="zh-CN" sz="28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CN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麼樣</a:t>
            </a:r>
            <a:r>
              <a:rPr lang="zh-CN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的魚。</a:t>
            </a:r>
            <a:endParaRPr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所以</a:t>
            </a:r>
            <a:r>
              <a:rPr lang="zh-CN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約</a:t>
            </a:r>
            <a:r>
              <a:rPr 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有八成以上的人不清楚魩仔魚的種類</a:t>
            </a:r>
            <a:r>
              <a:rPr lang="zh-CN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sz="2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805" name="Google Shape;805;p38"/>
          <p:cNvPicPr preferRelativeResize="0"/>
          <p:nvPr/>
        </p:nvPicPr>
        <p:blipFill rotWithShape="1">
          <a:blip r:embed="rId23">
            <a:alphaModFix/>
          </a:blip>
          <a:srcRect b="77691"/>
          <a:stretch/>
        </p:blipFill>
        <p:spPr>
          <a:xfrm>
            <a:off x="415145" y="1103128"/>
            <a:ext cx="11398611" cy="152113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矩形 31"/>
          <p:cNvSpPr/>
          <p:nvPr/>
        </p:nvSpPr>
        <p:spPr>
          <a:xfrm>
            <a:off x="6084455" y="1680156"/>
            <a:ext cx="2828725" cy="779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17748" y="1680155"/>
            <a:ext cx="2828725" cy="779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8949035" y="1683912"/>
            <a:ext cx="2828725" cy="779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9"/>
          <p:cNvSpPr/>
          <p:nvPr/>
        </p:nvSpPr>
        <p:spPr>
          <a:xfrm>
            <a:off x="439056" y="388257"/>
            <a:ext cx="11314800" cy="6081600"/>
          </a:xfrm>
          <a:prstGeom prst="rect">
            <a:avLst/>
          </a:prstGeom>
          <a:solidFill>
            <a:srgbClr val="FFFFFF">
              <a:alpha val="47840"/>
            </a:srgb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5" name="Google Shape;81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79938" y="2699657"/>
            <a:ext cx="16059806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5738" y="5954575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3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3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3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3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3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3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3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3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3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3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3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3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39"/>
          <p:cNvSpPr/>
          <p:nvPr/>
        </p:nvSpPr>
        <p:spPr>
          <a:xfrm>
            <a:off x="439056" y="371914"/>
            <a:ext cx="4238626" cy="461700"/>
          </a:xfrm>
          <a:prstGeom prst="rect">
            <a:avLst/>
          </a:prstGeom>
          <a:solidFill>
            <a:srgbClr val="F6C7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2.民眾對於魩仔魚的相關認知</a:t>
            </a:r>
            <a:endParaRPr dirty="0"/>
          </a:p>
        </p:txBody>
      </p:sp>
      <p:sp>
        <p:nvSpPr>
          <p:cNvPr id="839" name="Google Shape;839;p39"/>
          <p:cNvSpPr txBox="1"/>
          <p:nvPr/>
        </p:nvSpPr>
        <p:spPr>
          <a:xfrm>
            <a:off x="391314" y="4473093"/>
            <a:ext cx="11343000" cy="892500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</a:pPr>
            <a:r>
              <a:rPr lang="zh-CN" sz="2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在政策</a:t>
            </a:r>
            <a:r>
              <a:rPr lang="zh-CN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部分，</a:t>
            </a:r>
            <a:r>
              <a:rPr lang="zh-CN" sz="2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有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近六成的</a:t>
            </a:r>
            <a:r>
              <a:rPr lang="zh-CN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</a:t>
            </a:r>
            <a:r>
              <a:rPr lang="zh-CN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不知道有哪些政策</a:t>
            </a:r>
            <a:r>
              <a:rPr lang="zh-CN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，知道的部分也多是</a:t>
            </a:r>
            <a:r>
              <a:rPr lang="zh-CN" sz="2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以</a:t>
            </a:r>
            <a:r>
              <a:rPr lang="zh-TW" altLang="en-US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「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禁</a:t>
            </a:r>
            <a:r>
              <a:rPr lang="zh-CN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漁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期</a:t>
            </a:r>
            <a:r>
              <a:rPr lang="zh-TW" altLang="en-US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」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</a:t>
            </a:r>
            <a:r>
              <a:rPr lang="zh-CN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32.2%)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r>
              <a:rPr lang="zh-TW" altLang="en-US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「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限制性</a:t>
            </a:r>
            <a:r>
              <a:rPr lang="zh-CN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的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區域</a:t>
            </a:r>
            <a:r>
              <a:rPr lang="zh-TW" altLang="en-US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」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</a:t>
            </a:r>
            <a:r>
              <a:rPr lang="zh-CN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21.5%)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與</a:t>
            </a:r>
            <a:r>
              <a:rPr lang="zh-TW" altLang="en-US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「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離</a:t>
            </a:r>
            <a:r>
              <a:rPr lang="zh-CN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岸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距離</a:t>
            </a:r>
            <a:r>
              <a:rPr lang="zh-TW" altLang="en-US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」</a:t>
            </a:r>
            <a:r>
              <a:rPr lang="zh-CN" sz="2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</a:t>
            </a:r>
            <a:r>
              <a:rPr lang="zh-CN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21.2%)</a:t>
            </a:r>
            <a:r>
              <a:rPr lang="zh-CN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為主。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40" name="Google Shape;840;p39"/>
          <p:cNvPicPr preferRelativeResize="0"/>
          <p:nvPr/>
        </p:nvPicPr>
        <p:blipFill rotWithShape="1">
          <a:blip r:embed="rId23">
            <a:alphaModFix/>
          </a:blip>
          <a:srcRect t="21551" b="33417"/>
          <a:stretch/>
        </p:blipFill>
        <p:spPr>
          <a:xfrm>
            <a:off x="439056" y="967908"/>
            <a:ext cx="11343056" cy="305545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矩形 31"/>
          <p:cNvSpPr/>
          <p:nvPr/>
        </p:nvSpPr>
        <p:spPr>
          <a:xfrm>
            <a:off x="7498817" y="1455938"/>
            <a:ext cx="1414363" cy="24768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39056" y="1475173"/>
            <a:ext cx="1414363" cy="247687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793168" y="1475173"/>
            <a:ext cx="1414363" cy="247687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238546" y="1494408"/>
            <a:ext cx="1414363" cy="247687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40"/>
          <p:cNvSpPr/>
          <p:nvPr/>
        </p:nvSpPr>
        <p:spPr>
          <a:xfrm>
            <a:off x="439056" y="388257"/>
            <a:ext cx="11314800" cy="6081600"/>
          </a:xfrm>
          <a:prstGeom prst="rect">
            <a:avLst/>
          </a:prstGeom>
          <a:solidFill>
            <a:srgbClr val="FFFFFF">
              <a:alpha val="47840"/>
            </a:srgb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0" name="Google Shape;85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79938" y="2699657"/>
            <a:ext cx="16059806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5738" y="5954575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4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4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4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4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4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4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4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4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4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4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4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4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40"/>
          <p:cNvPicPr preferRelativeResize="0"/>
          <p:nvPr/>
        </p:nvPicPr>
        <p:blipFill rotWithShape="1">
          <a:blip r:embed="rId23">
            <a:alphaModFix/>
          </a:blip>
          <a:srcRect t="67076"/>
          <a:stretch/>
        </p:blipFill>
        <p:spPr>
          <a:xfrm>
            <a:off x="421868" y="1014422"/>
            <a:ext cx="11290367" cy="2223572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40"/>
          <p:cNvSpPr/>
          <p:nvPr/>
        </p:nvSpPr>
        <p:spPr>
          <a:xfrm>
            <a:off x="439055" y="371914"/>
            <a:ext cx="4433589" cy="461700"/>
          </a:xfrm>
          <a:prstGeom prst="rect">
            <a:avLst/>
          </a:prstGeom>
          <a:solidFill>
            <a:srgbClr val="F6C7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2.民眾對於魩仔魚的相關認知</a:t>
            </a:r>
            <a:endParaRPr dirty="0"/>
          </a:p>
        </p:txBody>
      </p:sp>
      <p:sp>
        <p:nvSpPr>
          <p:cNvPr id="875" name="Google Shape;875;p40"/>
          <p:cNvSpPr txBox="1"/>
          <p:nvPr/>
        </p:nvSpPr>
        <p:spPr>
          <a:xfrm>
            <a:off x="374157" y="4299462"/>
            <a:ext cx="11343000" cy="954000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zh-CN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有54.8％人知道魩仔魚在海洋中所扮演的角色，也有高達</a:t>
            </a:r>
            <a:r>
              <a:rPr 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八成的人同意吃魩仔魚可能會造成海洋生態上的浩劫</a:t>
            </a:r>
            <a:r>
              <a:rPr lang="zh-CN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sz="2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9057" y="1455938"/>
            <a:ext cx="5606600" cy="594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6067051" y="2643190"/>
            <a:ext cx="5606600" cy="594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41"/>
          <p:cNvSpPr/>
          <p:nvPr/>
        </p:nvSpPr>
        <p:spPr>
          <a:xfrm>
            <a:off x="439056" y="388257"/>
            <a:ext cx="11314800" cy="6081600"/>
          </a:xfrm>
          <a:prstGeom prst="rect">
            <a:avLst/>
          </a:prstGeom>
          <a:solidFill>
            <a:srgbClr val="FFFFFF">
              <a:alpha val="47840"/>
            </a:srgb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5" name="Google Shape;88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79938" y="2699657"/>
            <a:ext cx="16059806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5738" y="5954575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4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4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4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4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4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4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41"/>
          <p:cNvSpPr/>
          <p:nvPr/>
        </p:nvSpPr>
        <p:spPr>
          <a:xfrm>
            <a:off x="439056" y="371914"/>
            <a:ext cx="4742100" cy="461700"/>
          </a:xfrm>
          <a:prstGeom prst="rect">
            <a:avLst/>
          </a:prstGeom>
          <a:solidFill>
            <a:srgbClr val="F6C7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3.民眾對於魩仔魚的替代消費想法</a:t>
            </a:r>
            <a:endParaRPr/>
          </a:p>
        </p:txBody>
      </p:sp>
      <p:pic>
        <p:nvPicPr>
          <p:cNvPr id="909" name="Google Shape;909;p41"/>
          <p:cNvPicPr preferRelativeResize="0"/>
          <p:nvPr/>
        </p:nvPicPr>
        <p:blipFill rotWithShape="1">
          <a:blip r:embed="rId23">
            <a:alphaModFix/>
          </a:blip>
          <a:srcRect b="42186"/>
          <a:stretch/>
        </p:blipFill>
        <p:spPr>
          <a:xfrm>
            <a:off x="439056" y="962162"/>
            <a:ext cx="10154266" cy="2817358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41"/>
          <p:cNvSpPr txBox="1"/>
          <p:nvPr/>
        </p:nvSpPr>
        <p:spPr>
          <a:xfrm>
            <a:off x="410793" y="3977272"/>
            <a:ext cx="11343000" cy="1739947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zh-CN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約</a:t>
            </a:r>
            <a:r>
              <a:rPr lang="zh-CN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六成四的民眾</a:t>
            </a:r>
            <a:r>
              <a:rPr lang="zh-CN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會在知道魩仔魚其實是海洋中其他大型魚類的食物後，會改變食用魩仔魚的習慣。</a:t>
            </a:r>
            <a:endParaRPr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zh-CN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若讓民眾知道魩仔魚在捕撈過程中，或多或少都會有一些混獲的問題後，約有</a:t>
            </a:r>
            <a:r>
              <a:rPr lang="zh-CN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六成七的民眾</a:t>
            </a:r>
            <a:r>
              <a:rPr lang="zh-CN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會改變食用魩仔魚的習慣。</a:t>
            </a:r>
            <a:endParaRPr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9057" y="1455937"/>
            <a:ext cx="4043120" cy="7634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78790" y="3016041"/>
            <a:ext cx="4043120" cy="7634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42"/>
          <p:cNvSpPr/>
          <p:nvPr/>
        </p:nvSpPr>
        <p:spPr>
          <a:xfrm>
            <a:off x="439056" y="388257"/>
            <a:ext cx="11314800" cy="6081600"/>
          </a:xfrm>
          <a:prstGeom prst="rect">
            <a:avLst/>
          </a:prstGeom>
          <a:solidFill>
            <a:srgbClr val="FFFFFF">
              <a:alpha val="47840"/>
            </a:srgb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0" name="Google Shape;92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79938" y="2699657"/>
            <a:ext cx="16059806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5738" y="5954575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4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4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4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4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4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4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4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4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4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42"/>
          <p:cNvSpPr/>
          <p:nvPr/>
        </p:nvSpPr>
        <p:spPr>
          <a:xfrm>
            <a:off x="439056" y="371914"/>
            <a:ext cx="4742100" cy="461700"/>
          </a:xfrm>
          <a:prstGeom prst="rect">
            <a:avLst/>
          </a:prstGeom>
          <a:solidFill>
            <a:srgbClr val="F6C7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3.民眾對於魩仔魚的替代消費想法</a:t>
            </a:r>
            <a:endParaRPr/>
          </a:p>
        </p:txBody>
      </p:sp>
      <p:pic>
        <p:nvPicPr>
          <p:cNvPr id="944" name="Google Shape;944;p42"/>
          <p:cNvPicPr preferRelativeResize="0"/>
          <p:nvPr/>
        </p:nvPicPr>
        <p:blipFill rotWithShape="1">
          <a:blip r:embed="rId23">
            <a:alphaModFix/>
          </a:blip>
          <a:srcRect t="58784"/>
          <a:stretch/>
        </p:blipFill>
        <p:spPr>
          <a:xfrm>
            <a:off x="439056" y="1076209"/>
            <a:ext cx="10746864" cy="2125692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42"/>
          <p:cNvSpPr txBox="1"/>
          <p:nvPr/>
        </p:nvSpPr>
        <p:spPr>
          <a:xfrm>
            <a:off x="374157" y="4299462"/>
            <a:ext cx="11343000" cy="954000"/>
          </a:xfrm>
          <a:prstGeom prst="rect">
            <a:avLst/>
          </a:prstGeom>
          <a:solidFill>
            <a:srgbClr val="9CC2E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zh-CN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若讓民眾知道有其他的替代品可以取代魩仔與的營養後，約</a:t>
            </a:r>
            <a:r>
              <a:rPr lang="zh-CN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七</a:t>
            </a:r>
            <a:r>
              <a:rPr lang="zh-CN" sz="28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成的</a:t>
            </a:r>
            <a:endParaRPr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民眾</a:t>
            </a:r>
            <a:r>
              <a:rPr lang="zh-CN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願意改變食用魩仔魚的習慣</a:t>
            </a:r>
            <a:r>
              <a:rPr lang="zh-CN" sz="2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sz="2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8790" y="2139055"/>
            <a:ext cx="4261886" cy="977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43"/>
          <p:cNvSpPr/>
          <p:nvPr/>
        </p:nvSpPr>
        <p:spPr>
          <a:xfrm>
            <a:off x="439056" y="388257"/>
            <a:ext cx="11314800" cy="6081600"/>
          </a:xfrm>
          <a:prstGeom prst="rect">
            <a:avLst/>
          </a:prstGeom>
          <a:solidFill>
            <a:srgbClr val="FFFFFF">
              <a:alpha val="47840"/>
            </a:srgb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5" name="Google Shape;95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03558" y="2627957"/>
            <a:ext cx="16059806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5738" y="5954575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4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4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4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4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4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4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4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4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4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4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4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4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43"/>
          <p:cNvSpPr/>
          <p:nvPr/>
        </p:nvSpPr>
        <p:spPr>
          <a:xfrm>
            <a:off x="698642" y="1331552"/>
            <a:ext cx="949200" cy="3785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研究結論</a:t>
            </a:r>
            <a:endParaRPr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9" name="Google Shape;979;p43"/>
          <p:cNvSpPr/>
          <p:nvPr/>
        </p:nvSpPr>
        <p:spPr>
          <a:xfrm>
            <a:off x="2084838" y="2069528"/>
            <a:ext cx="9721800" cy="541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203200" algn="l" rtl="0">
              <a:lnSpc>
                <a:spcPct val="75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43"/>
          <p:cNvSpPr txBox="1"/>
          <p:nvPr/>
        </p:nvSpPr>
        <p:spPr>
          <a:xfrm>
            <a:off x="2601152" y="777602"/>
            <a:ext cx="619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</a:t>
            </a:r>
            <a:endParaRPr sz="5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981" name="Google Shape;981;p43"/>
          <p:cNvSpPr txBox="1"/>
          <p:nvPr/>
        </p:nvSpPr>
        <p:spPr>
          <a:xfrm>
            <a:off x="2676002" y="2575687"/>
            <a:ext cx="619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CN" sz="5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sz="5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2" name="Google Shape;982;p43"/>
          <p:cNvSpPr txBox="1"/>
          <p:nvPr/>
        </p:nvSpPr>
        <p:spPr>
          <a:xfrm>
            <a:off x="2605467" y="4189749"/>
            <a:ext cx="619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zh-CN" sz="54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sz="54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肘形接點 2"/>
          <p:cNvCxnSpPr/>
          <p:nvPr/>
        </p:nvCxnSpPr>
        <p:spPr>
          <a:xfrm flipV="1">
            <a:off x="1698672" y="1136342"/>
            <a:ext cx="904266" cy="621437"/>
          </a:xfrm>
          <a:prstGeom prst="bentConnector3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220652" y="706578"/>
            <a:ext cx="8027356" cy="1291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魩仔魚是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鯷科和鲱科的幼苗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，並非所有魚苗的統稱，也是海洋食物鏈的基礎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。</a:t>
            </a:r>
            <a:endParaRPr lang="zh-TW" altLang="en-US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647842" y="3018408"/>
            <a:ext cx="113796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3238898" y="2528144"/>
            <a:ext cx="8027356" cy="1291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SzPts val="3200"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政府對於魩鱙漁業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訂定相關法規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，但仍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需更加科學化管理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漁業捕撈問題。</a:t>
            </a:r>
          </a:p>
        </p:txBody>
      </p:sp>
      <p:cxnSp>
        <p:nvCxnSpPr>
          <p:cNvPr id="41" name="肘形接點 40"/>
          <p:cNvCxnSpPr/>
          <p:nvPr/>
        </p:nvCxnSpPr>
        <p:spPr>
          <a:xfrm>
            <a:off x="1698672" y="4053193"/>
            <a:ext cx="958109" cy="563195"/>
          </a:xfrm>
          <a:prstGeom prst="bentConnector3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220652" y="4338119"/>
            <a:ext cx="8027356" cy="15006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SzPts val="3200"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不同單位會站不同角度思考問題，雖然說法不同，但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絕多數都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建議現階段應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少量或避免食用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2" name="Google Shape;99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79938" y="2699657"/>
            <a:ext cx="16059806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5738" y="5954575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4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4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4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4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4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4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4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4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4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4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4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4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4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4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4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44"/>
          <p:cNvSpPr/>
          <p:nvPr/>
        </p:nvSpPr>
        <p:spPr>
          <a:xfrm>
            <a:off x="7745243" y="660531"/>
            <a:ext cx="4073505" cy="17702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有</a:t>
            </a:r>
            <a:r>
              <a:rPr lang="zh-CN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很多</a:t>
            </a:r>
            <a:r>
              <a:rPr lang="zh-CN" sz="32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替代食品</a:t>
            </a:r>
            <a:r>
              <a:rPr lang="zh-CN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可取代魩仔魚的營養，民眾在</a:t>
            </a:r>
            <a:r>
              <a:rPr lang="zh-CN" sz="32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購買漁獲前應要主動詢問相關資訊</a:t>
            </a:r>
            <a:r>
              <a:rPr lang="zh-CN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。</a:t>
            </a:r>
            <a:endParaRPr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4515068" y="900408"/>
            <a:ext cx="3080671" cy="2857927"/>
            <a:chOff x="4716450" y="3448040"/>
            <a:chExt cx="3080671" cy="2857927"/>
          </a:xfrm>
        </p:grpSpPr>
        <p:sp>
          <p:nvSpPr>
            <p:cNvPr id="34" name="Freeform: Shape 122"/>
            <p:cNvSpPr>
              <a:spLocks/>
            </p:cNvSpPr>
            <p:nvPr/>
          </p:nvSpPr>
          <p:spPr bwMode="auto">
            <a:xfrm>
              <a:off x="5325237" y="5295589"/>
              <a:ext cx="2471884" cy="999881"/>
            </a:xfrm>
            <a:custGeom>
              <a:avLst/>
              <a:gdLst>
                <a:gd name="T0" fmla="*/ 0 w 21598"/>
                <a:gd name="T1" fmla="*/ 0 h 21600"/>
                <a:gd name="T2" fmla="*/ 0 w 21598"/>
                <a:gd name="T3" fmla="*/ 0 h 21600"/>
                <a:gd name="T4" fmla="*/ 0 w 21598"/>
                <a:gd name="T5" fmla="*/ 0 h 21600"/>
                <a:gd name="T6" fmla="*/ 0 w 21598"/>
                <a:gd name="T7" fmla="*/ 0 h 21600"/>
                <a:gd name="T8" fmla="*/ 0 w 21598"/>
                <a:gd name="T9" fmla="*/ 0 h 21600"/>
                <a:gd name="T10" fmla="*/ 0 w 21598"/>
                <a:gd name="T11" fmla="*/ 0 h 21600"/>
                <a:gd name="T12" fmla="*/ 0 w 21598"/>
                <a:gd name="T13" fmla="*/ 0 h 21600"/>
                <a:gd name="T14" fmla="*/ 0 w 21598"/>
                <a:gd name="T15" fmla="*/ 0 h 21600"/>
                <a:gd name="T16" fmla="*/ 0 w 21598"/>
                <a:gd name="T17" fmla="*/ 0 h 21600"/>
                <a:gd name="T18" fmla="*/ 0 w 21598"/>
                <a:gd name="T19" fmla="*/ 0 h 21600"/>
                <a:gd name="T20" fmla="*/ 0 w 21598"/>
                <a:gd name="T21" fmla="*/ 0 h 21600"/>
                <a:gd name="T22" fmla="*/ 0 w 21598"/>
                <a:gd name="T23" fmla="*/ 0 h 21600"/>
                <a:gd name="T24" fmla="*/ 0 w 21598"/>
                <a:gd name="T25" fmla="*/ 0 h 21600"/>
                <a:gd name="T26" fmla="*/ 0 w 21598"/>
                <a:gd name="T27" fmla="*/ 0 h 21600"/>
                <a:gd name="T28" fmla="*/ 0 w 21598"/>
                <a:gd name="T29" fmla="*/ 0 h 21600"/>
                <a:gd name="T30" fmla="*/ 0 w 21598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98" h="21600">
                  <a:moveTo>
                    <a:pt x="20841" y="0"/>
                  </a:moveTo>
                  <a:cubicBezTo>
                    <a:pt x="21090" y="1245"/>
                    <a:pt x="21278" y="2503"/>
                    <a:pt x="21404" y="3756"/>
                  </a:cubicBezTo>
                  <a:cubicBezTo>
                    <a:pt x="21531" y="5008"/>
                    <a:pt x="21595" y="6256"/>
                    <a:pt x="21597" y="7481"/>
                  </a:cubicBezTo>
                  <a:cubicBezTo>
                    <a:pt x="21600" y="8704"/>
                    <a:pt x="21540" y="9906"/>
                    <a:pt x="21418" y="11066"/>
                  </a:cubicBezTo>
                  <a:cubicBezTo>
                    <a:pt x="21296" y="12225"/>
                    <a:pt x="21112" y="13345"/>
                    <a:pt x="20865" y="14403"/>
                  </a:cubicBezTo>
                  <a:cubicBezTo>
                    <a:pt x="20598" y="15546"/>
                    <a:pt x="20270" y="16568"/>
                    <a:pt x="19890" y="17457"/>
                  </a:cubicBezTo>
                  <a:cubicBezTo>
                    <a:pt x="19510" y="18346"/>
                    <a:pt x="19077" y="19103"/>
                    <a:pt x="18600" y="19717"/>
                  </a:cubicBezTo>
                  <a:cubicBezTo>
                    <a:pt x="18123" y="20330"/>
                    <a:pt x="17602" y="20801"/>
                    <a:pt x="17044" y="21118"/>
                  </a:cubicBezTo>
                  <a:cubicBezTo>
                    <a:pt x="16486" y="21436"/>
                    <a:pt x="15892" y="21600"/>
                    <a:pt x="15270" y="21600"/>
                  </a:cubicBezTo>
                  <a:lnTo>
                    <a:pt x="1426" y="21600"/>
                  </a:lnTo>
                  <a:lnTo>
                    <a:pt x="0" y="11366"/>
                  </a:lnTo>
                  <a:lnTo>
                    <a:pt x="2659" y="4641"/>
                  </a:lnTo>
                  <a:lnTo>
                    <a:pt x="12989" y="4641"/>
                  </a:lnTo>
                  <a:lnTo>
                    <a:pt x="18343" y="7593"/>
                  </a:lnTo>
                  <a:lnTo>
                    <a:pt x="20841" y="0"/>
                  </a:lnTo>
                  <a:close/>
                  <a:moveTo>
                    <a:pt x="20841" y="0"/>
                  </a:moveTo>
                </a:path>
              </a:pathLst>
            </a:custGeom>
            <a:blipFill dpi="0"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27"/>
            <p:cNvSpPr>
              <a:spLocks/>
            </p:cNvSpPr>
            <p:nvPr/>
          </p:nvSpPr>
          <p:spPr bwMode="auto">
            <a:xfrm>
              <a:off x="4716450" y="3867937"/>
              <a:ext cx="1516719" cy="2438030"/>
            </a:xfrm>
            <a:custGeom>
              <a:avLst/>
              <a:gdLst>
                <a:gd name="T0" fmla="*/ 0 w 21571"/>
                <a:gd name="T1" fmla="*/ 0 h 21600"/>
                <a:gd name="T2" fmla="*/ 0 w 21571"/>
                <a:gd name="T3" fmla="*/ 0 h 21600"/>
                <a:gd name="T4" fmla="*/ 0 w 21571"/>
                <a:gd name="T5" fmla="*/ 0 h 21600"/>
                <a:gd name="T6" fmla="*/ 0 w 21571"/>
                <a:gd name="T7" fmla="*/ 0 h 21600"/>
                <a:gd name="T8" fmla="*/ 0 w 21571"/>
                <a:gd name="T9" fmla="*/ 0 h 21600"/>
                <a:gd name="T10" fmla="*/ 0 w 21571"/>
                <a:gd name="T11" fmla="*/ 0 h 21600"/>
                <a:gd name="T12" fmla="*/ 0 w 21571"/>
                <a:gd name="T13" fmla="*/ 0 h 21600"/>
                <a:gd name="T14" fmla="*/ 0 w 21571"/>
                <a:gd name="T15" fmla="*/ 0 h 21600"/>
                <a:gd name="T16" fmla="*/ 0 w 21571"/>
                <a:gd name="T17" fmla="*/ 0 h 21600"/>
                <a:gd name="T18" fmla="*/ 0 w 21571"/>
                <a:gd name="T19" fmla="*/ 0 h 21600"/>
                <a:gd name="T20" fmla="*/ 0 w 21571"/>
                <a:gd name="T21" fmla="*/ 0 h 21600"/>
                <a:gd name="T22" fmla="*/ 0 w 21571"/>
                <a:gd name="T23" fmla="*/ 0 h 21600"/>
                <a:gd name="T24" fmla="*/ 0 w 21571"/>
                <a:gd name="T25" fmla="*/ 0 h 21600"/>
                <a:gd name="T26" fmla="*/ 0 w 21571"/>
                <a:gd name="T27" fmla="*/ 0 h 21600"/>
                <a:gd name="T28" fmla="*/ 0 w 21571"/>
                <a:gd name="T29" fmla="*/ 0 h 21600"/>
                <a:gd name="T30" fmla="*/ 0 w 21571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71" h="21600">
                  <a:moveTo>
                    <a:pt x="12991" y="0"/>
                  </a:moveTo>
                  <a:lnTo>
                    <a:pt x="19819" y="804"/>
                  </a:lnTo>
                  <a:lnTo>
                    <a:pt x="21571" y="4643"/>
                  </a:lnTo>
                  <a:lnTo>
                    <a:pt x="13036" y="13865"/>
                  </a:lnTo>
                  <a:lnTo>
                    <a:pt x="7671" y="17284"/>
                  </a:lnTo>
                  <a:lnTo>
                    <a:pt x="10056" y="21600"/>
                  </a:lnTo>
                  <a:cubicBezTo>
                    <a:pt x="9071" y="21589"/>
                    <a:pt x="8131" y="21515"/>
                    <a:pt x="7249" y="21380"/>
                  </a:cubicBezTo>
                  <a:cubicBezTo>
                    <a:pt x="6366" y="21245"/>
                    <a:pt x="5541" y="21050"/>
                    <a:pt x="4786" y="20799"/>
                  </a:cubicBezTo>
                  <a:cubicBezTo>
                    <a:pt x="4030" y="20547"/>
                    <a:pt x="3345" y="20240"/>
                    <a:pt x="2742" y="19880"/>
                  </a:cubicBezTo>
                  <a:cubicBezTo>
                    <a:pt x="2139" y="19521"/>
                    <a:pt x="1619" y="19109"/>
                    <a:pt x="1193" y="18650"/>
                  </a:cubicBezTo>
                  <a:cubicBezTo>
                    <a:pt x="759" y="18181"/>
                    <a:pt x="444" y="17683"/>
                    <a:pt x="247" y="17167"/>
                  </a:cubicBezTo>
                  <a:cubicBezTo>
                    <a:pt x="50" y="16650"/>
                    <a:pt x="-29" y="16115"/>
                    <a:pt x="10" y="15569"/>
                  </a:cubicBezTo>
                  <a:cubicBezTo>
                    <a:pt x="48" y="15024"/>
                    <a:pt x="204" y="14469"/>
                    <a:pt x="477" y="13914"/>
                  </a:cubicBezTo>
                  <a:cubicBezTo>
                    <a:pt x="751" y="13358"/>
                    <a:pt x="1141" y="12802"/>
                    <a:pt x="1647" y="12255"/>
                  </a:cubicBezTo>
                  <a:lnTo>
                    <a:pt x="12991" y="0"/>
                  </a:lnTo>
                  <a:close/>
                  <a:moveTo>
                    <a:pt x="12991" y="0"/>
                  </a:moveTo>
                </a:path>
              </a:pathLst>
            </a:custGeom>
            <a:blipFill dpi="0"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30"/>
            <p:cNvSpPr>
              <a:spLocks/>
            </p:cNvSpPr>
            <p:nvPr/>
          </p:nvSpPr>
          <p:spPr bwMode="auto">
            <a:xfrm>
              <a:off x="5661119" y="3448040"/>
              <a:ext cx="2015294" cy="21414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6371" y="0"/>
                  </a:moveTo>
                  <a:cubicBezTo>
                    <a:pt x="7026" y="0"/>
                    <a:pt x="7666" y="89"/>
                    <a:pt x="8281" y="262"/>
                  </a:cubicBezTo>
                  <a:cubicBezTo>
                    <a:pt x="8896" y="434"/>
                    <a:pt x="9488" y="691"/>
                    <a:pt x="10044" y="1024"/>
                  </a:cubicBezTo>
                  <a:cubicBezTo>
                    <a:pt x="10600" y="1358"/>
                    <a:pt x="11122" y="1770"/>
                    <a:pt x="11601" y="2254"/>
                  </a:cubicBezTo>
                  <a:cubicBezTo>
                    <a:pt x="12080" y="2737"/>
                    <a:pt x="12515" y="3293"/>
                    <a:pt x="12897" y="3915"/>
                  </a:cubicBezTo>
                  <a:lnTo>
                    <a:pt x="21600" y="18090"/>
                  </a:lnTo>
                  <a:lnTo>
                    <a:pt x="18629" y="21600"/>
                  </a:lnTo>
                  <a:lnTo>
                    <a:pt x="13362" y="20496"/>
                  </a:lnTo>
                  <a:lnTo>
                    <a:pt x="6933" y="10023"/>
                  </a:lnTo>
                  <a:lnTo>
                    <a:pt x="5294" y="4611"/>
                  </a:lnTo>
                  <a:lnTo>
                    <a:pt x="0" y="3670"/>
                  </a:lnTo>
                  <a:cubicBezTo>
                    <a:pt x="383" y="3086"/>
                    <a:pt x="814" y="2564"/>
                    <a:pt x="1285" y="2111"/>
                  </a:cubicBezTo>
                  <a:cubicBezTo>
                    <a:pt x="1757" y="1657"/>
                    <a:pt x="2268" y="1271"/>
                    <a:pt x="2810" y="959"/>
                  </a:cubicBezTo>
                  <a:cubicBezTo>
                    <a:pt x="3352" y="646"/>
                    <a:pt x="3926" y="406"/>
                    <a:pt x="4522" y="245"/>
                  </a:cubicBezTo>
                  <a:cubicBezTo>
                    <a:pt x="5119" y="83"/>
                    <a:pt x="5738" y="0"/>
                    <a:pt x="6371" y="0"/>
                  </a:cubicBezTo>
                  <a:close/>
                  <a:moveTo>
                    <a:pt x="6371" y="0"/>
                  </a:moveTo>
                </a:path>
              </a:pathLst>
            </a:cu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37" name="肘形接點 36"/>
          <p:cNvCxnSpPr/>
          <p:nvPr/>
        </p:nvCxnSpPr>
        <p:spPr>
          <a:xfrm rot="16200000" flipH="1">
            <a:off x="6445571" y="3593595"/>
            <a:ext cx="971761" cy="810835"/>
          </a:xfrm>
          <a:prstGeom prst="bentConnector3">
            <a:avLst>
              <a:gd name="adj1" fmla="val 50000"/>
            </a:avLst>
          </a:prstGeom>
          <a:noFill/>
          <a:ln w="57150" cap="flat">
            <a:solidFill>
              <a:schemeClr val="accent6">
                <a:lumMod val="75000"/>
              </a:schemeClr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肘形接點 37"/>
          <p:cNvCxnSpPr/>
          <p:nvPr/>
        </p:nvCxnSpPr>
        <p:spPr>
          <a:xfrm flipV="1">
            <a:off x="6872522" y="1257598"/>
            <a:ext cx="928694" cy="642942"/>
          </a:xfrm>
          <a:prstGeom prst="bentConnector3">
            <a:avLst>
              <a:gd name="adj1" fmla="val 50000"/>
            </a:avLst>
          </a:prstGeom>
          <a:noFill/>
          <a:ln w="57150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肘形接點 38"/>
          <p:cNvCxnSpPr/>
          <p:nvPr/>
        </p:nvCxnSpPr>
        <p:spPr>
          <a:xfrm rot="10800000">
            <a:off x="4021774" y="2112684"/>
            <a:ext cx="1097760" cy="345062"/>
          </a:xfrm>
          <a:prstGeom prst="bentConnector3">
            <a:avLst>
              <a:gd name="adj1" fmla="val 50000"/>
            </a:avLst>
          </a:prstGeom>
          <a:noFill/>
          <a:ln w="57150" cap="flat">
            <a:solidFill>
              <a:schemeClr val="accent2">
                <a:lumMod val="75000"/>
              </a:schemeClr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Google Shape;1016;p44"/>
          <p:cNvSpPr/>
          <p:nvPr/>
        </p:nvSpPr>
        <p:spPr>
          <a:xfrm>
            <a:off x="5414041" y="4473617"/>
            <a:ext cx="5101653" cy="13202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5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政府機關應該要以</a:t>
            </a:r>
            <a:r>
              <a:rPr lang="zh-TW" altLang="en-US" sz="32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更科學的方式進行漁業捕撈監測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，並協助</a:t>
            </a:r>
            <a:r>
              <a:rPr lang="zh-TW" altLang="en-US" sz="32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漁民進行轉型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5" name="Google Shape;1016;p44"/>
          <p:cNvSpPr/>
          <p:nvPr/>
        </p:nvSpPr>
        <p:spPr>
          <a:xfrm>
            <a:off x="578451" y="1740636"/>
            <a:ext cx="3473813" cy="21284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85000"/>
              </a:lnSpc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學校及各級機關需多宣導</a:t>
            </a:r>
            <a:r>
              <a:rPr lang="zh-TW" altLang="zh-TW" sz="32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食魚教育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，讓民眾具有知魚識魚能力，進而做出適切的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CN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AutoShape 2" descr="我們為了維持健康，參與日常的活動，需要各類營養素，所以我們要吃各種食物補充每天所需的營養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57" b="99522" l="4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90" y="1739039"/>
            <a:ext cx="797691" cy="69177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8222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98" y="2777755"/>
            <a:ext cx="980580" cy="9805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07" y="1758913"/>
            <a:ext cx="1052603" cy="1052603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45871" y="259690"/>
            <a:ext cx="3406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6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lang="zh-CN" altLang="en-US" sz="60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" grpId="0" animBg="1"/>
      <p:bldP spid="43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177799" y="388257"/>
            <a:ext cx="11604898" cy="6081600"/>
          </a:xfrm>
          <a:prstGeom prst="rect">
            <a:avLst/>
          </a:prstGeom>
          <a:solidFill>
            <a:schemeClr val="lt1">
              <a:alpha val="47450"/>
            </a:scheme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6795546" y="5142206"/>
            <a:ext cx="4170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2196700" y="2509900"/>
            <a:ext cx="1373400" cy="1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6412365" y="370833"/>
            <a:ext cx="5186544" cy="1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altLang="en-US" sz="4800" b="0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    </a:t>
            </a:r>
            <a:r>
              <a:rPr lang="zh-CN" sz="3600" b="0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有人</a:t>
            </a:r>
            <a:r>
              <a:rPr lang="zh-CN" sz="3600" b="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知道我們在分</a:t>
            </a:r>
            <a:r>
              <a:rPr lang="zh-CN" sz="3600" b="0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什</a:t>
            </a:r>
            <a:endParaRPr lang="en-US" altLang="zh-CN" sz="3600" b="0" i="0" u="none" strike="noStrike" cap="none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"/>
              <a:sym typeface="Tek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     </a:t>
            </a:r>
            <a:r>
              <a:rPr lang="zh-CN" sz="3600" b="0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麼</a:t>
            </a:r>
            <a:r>
              <a:rPr lang="zh-CN" sz="3600" b="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魚嗎</a:t>
            </a:r>
            <a:r>
              <a:rPr lang="zh-CN" sz="3600" b="0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?</a:t>
            </a:r>
            <a:endParaRPr lang="en-US" altLang="zh-CN" sz="3600" b="0" i="0" u="none" strike="noStrike" cap="none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"/>
              <a:sym typeface="Teko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277" y="356571"/>
            <a:ext cx="5886006" cy="4306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橢圓 11"/>
          <p:cNvSpPr/>
          <p:nvPr/>
        </p:nvSpPr>
        <p:spPr>
          <a:xfrm>
            <a:off x="6573474" y="670581"/>
            <a:ext cx="360000" cy="360000"/>
          </a:xfrm>
          <a:prstGeom prst="ellipse">
            <a:avLst/>
          </a:prstGeom>
          <a:solidFill>
            <a:schemeClr val="accent6"/>
          </a:solidFill>
          <a:ln w="127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14" name="Google Shape;181;p26"/>
          <p:cNvSpPr txBox="1"/>
          <p:nvPr/>
        </p:nvSpPr>
        <p:spPr>
          <a:xfrm>
            <a:off x="6377529" y="1833987"/>
            <a:ext cx="5492248" cy="120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      這就是魩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仔魚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嗎？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eko"/>
              <a:sym typeface="Teko"/>
            </a:endParaRPr>
          </a:p>
          <a:p>
            <a:pPr lvl="0">
              <a:buSzPts val="2100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/>
                <a:sym typeface="Teko"/>
              </a:rPr>
              <a:t>     魩仔魚到底是什麼魚？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Teko"/>
              <a:sym typeface="Teko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6595243" y="1998638"/>
            <a:ext cx="360000" cy="360000"/>
          </a:xfrm>
          <a:prstGeom prst="ellipse">
            <a:avLst/>
          </a:prstGeom>
          <a:solidFill>
            <a:schemeClr val="accent6"/>
          </a:solidFill>
          <a:ln w="127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all" spc="384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Medium"/>
              <a:ea typeface="Avenir Medium"/>
              <a:cs typeface="Avenir Medium"/>
              <a:sym typeface="Avenir Medium"/>
            </a:endParaRPr>
          </a:p>
        </p:txBody>
      </p:sp>
      <p:sp>
        <p:nvSpPr>
          <p:cNvPr id="2" name="圓角矩形 1"/>
          <p:cNvSpPr/>
          <p:nvPr/>
        </p:nvSpPr>
        <p:spPr>
          <a:xfrm rot="20677510">
            <a:off x="583415" y="4579796"/>
            <a:ext cx="2550160" cy="7750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一百</a:t>
            </a:r>
            <a:r>
              <a:rPr lang="zh-TW" altLang="en-US" sz="2400" b="1" dirty="0" smtClean="0"/>
              <a:t>多種</a:t>
            </a:r>
            <a:endParaRPr lang="en-US" altLang="zh-TW" sz="2400" b="1" dirty="0" smtClean="0"/>
          </a:p>
          <a:p>
            <a:pPr algn="ctr"/>
            <a:r>
              <a:rPr lang="zh-TW" altLang="en-US" sz="2400" b="1" dirty="0" smtClean="0"/>
              <a:t>魚類</a:t>
            </a:r>
            <a:r>
              <a:rPr lang="zh-TW" altLang="en-US" sz="2400" b="1" dirty="0"/>
              <a:t>的</a:t>
            </a:r>
            <a:r>
              <a:rPr lang="zh-TW" altLang="en-US" sz="2400" b="1" dirty="0" smtClean="0"/>
              <a:t>幼苗？</a:t>
            </a:r>
            <a:endParaRPr lang="zh-TW" altLang="en-US" sz="2400" b="1" dirty="0"/>
          </a:p>
        </p:txBody>
      </p:sp>
      <p:sp>
        <p:nvSpPr>
          <p:cNvPr id="18" name="圓角矩形 17"/>
          <p:cNvSpPr/>
          <p:nvPr/>
        </p:nvSpPr>
        <p:spPr>
          <a:xfrm rot="20677510">
            <a:off x="3966199" y="4330647"/>
            <a:ext cx="2550160" cy="7750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某</a:t>
            </a:r>
            <a:r>
              <a:rPr lang="zh-TW" altLang="en-US" sz="2400" b="1" dirty="0" smtClean="0"/>
              <a:t>一種</a:t>
            </a:r>
            <a:endParaRPr lang="en-US" altLang="zh-TW" sz="2400" b="1" dirty="0" smtClean="0"/>
          </a:p>
          <a:p>
            <a:pPr algn="ctr"/>
            <a:r>
              <a:rPr lang="zh-TW" altLang="en-US" sz="2400" b="1" dirty="0" smtClean="0"/>
              <a:t>魚類</a:t>
            </a:r>
            <a:r>
              <a:rPr lang="zh-TW" altLang="en-US" sz="2400" b="1" dirty="0"/>
              <a:t>的</a:t>
            </a:r>
            <a:r>
              <a:rPr lang="zh-TW" altLang="en-US" sz="2400" b="1" dirty="0" smtClean="0"/>
              <a:t>幼苗？</a:t>
            </a:r>
            <a:endParaRPr lang="zh-TW" altLang="en-US" sz="2400" b="1" dirty="0"/>
          </a:p>
        </p:txBody>
      </p:sp>
      <p:sp>
        <p:nvSpPr>
          <p:cNvPr id="19" name="圓角矩形 18"/>
          <p:cNvSpPr/>
          <p:nvPr/>
        </p:nvSpPr>
        <p:spPr>
          <a:xfrm rot="20677510">
            <a:off x="1267152" y="5638390"/>
            <a:ext cx="2550160" cy="7750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所有</a:t>
            </a:r>
            <a:endParaRPr lang="en-US" altLang="zh-TW" sz="2400" b="1" dirty="0" smtClean="0"/>
          </a:p>
          <a:p>
            <a:pPr algn="ctr"/>
            <a:r>
              <a:rPr lang="zh-TW" altLang="en-US" sz="2400" b="1" dirty="0" smtClean="0"/>
              <a:t>魚類</a:t>
            </a:r>
            <a:r>
              <a:rPr lang="zh-TW" altLang="en-US" sz="2400" b="1" dirty="0"/>
              <a:t>的</a:t>
            </a:r>
            <a:r>
              <a:rPr lang="zh-TW" altLang="en-US" sz="2400" b="1" dirty="0" smtClean="0"/>
              <a:t>幼苗？</a:t>
            </a:r>
            <a:endParaRPr lang="zh-TW" altLang="en-US" sz="2400" b="1" dirty="0"/>
          </a:p>
        </p:txBody>
      </p:sp>
      <p:sp>
        <p:nvSpPr>
          <p:cNvPr id="20" name="圓角矩形 19"/>
          <p:cNvSpPr/>
          <p:nvPr/>
        </p:nvSpPr>
        <p:spPr>
          <a:xfrm rot="20677510">
            <a:off x="4188271" y="5511720"/>
            <a:ext cx="2550160" cy="7750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特定種類</a:t>
            </a:r>
            <a:endParaRPr lang="en-US" altLang="zh-TW" sz="2400" b="1" dirty="0" smtClean="0"/>
          </a:p>
          <a:p>
            <a:pPr algn="ctr"/>
            <a:r>
              <a:rPr lang="zh-TW" altLang="en-US" sz="2400" b="1" dirty="0" smtClean="0"/>
              <a:t>魚類</a:t>
            </a:r>
            <a:r>
              <a:rPr lang="zh-TW" altLang="en-US" sz="2400" b="1" dirty="0"/>
              <a:t>的</a:t>
            </a:r>
            <a:r>
              <a:rPr lang="zh-TW" altLang="en-US" sz="2400" b="1" dirty="0" smtClean="0"/>
              <a:t>幼苗？</a:t>
            </a:r>
            <a:endParaRPr lang="zh-TW" altLang="en-US" sz="2400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7146872" y="3295679"/>
            <a:ext cx="5045128" cy="3196412"/>
            <a:chOff x="7146872" y="3295679"/>
            <a:chExt cx="5045128" cy="3196412"/>
          </a:xfrm>
        </p:grpSpPr>
        <p:pic>
          <p:nvPicPr>
            <p:cNvPr id="2050" name="Picture 2" descr="D:\學習單\高年級專題\吻仔魚\活動照片\109.06.08\AA2E25E5-2A22-4907-95C2-A87FD8485CA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3"/>
            <a:stretch/>
          </p:blipFill>
          <p:spPr bwMode="auto">
            <a:xfrm>
              <a:off x="7146872" y="3295679"/>
              <a:ext cx="4232237" cy="3070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8197049" y="5907316"/>
              <a:ext cx="3994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魩仔魚</a:t>
              </a:r>
              <a:r>
                <a:rPr lang="zh-TW" altLang="en-US" sz="32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到底是什麼？</a:t>
              </a:r>
              <a:endParaRPr lang="zh-TW" altLang="en-US" sz="3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45"/>
          <p:cNvSpPr/>
          <p:nvPr/>
        </p:nvSpPr>
        <p:spPr>
          <a:xfrm>
            <a:off x="439056" y="388257"/>
            <a:ext cx="11314800" cy="6081600"/>
          </a:xfrm>
          <a:prstGeom prst="rect">
            <a:avLst/>
          </a:prstGeom>
          <a:solidFill>
            <a:srgbClr val="FFFFFF">
              <a:alpha val="47840"/>
            </a:srgb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0" name="Google Shape;105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61523" y="2699657"/>
            <a:ext cx="16059806" cy="41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2" descr="D:\學習單\高年級專題\吻仔魚\活動照片\漁港\S__167772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86" y="388257"/>
            <a:ext cx="8203429" cy="6149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Google Shape;1051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8442" y="1118856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82003" y="1533385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73026" y="3804520"/>
            <a:ext cx="613281" cy="6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69842" y="1686119"/>
            <a:ext cx="1353315" cy="132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62089" y="4940014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83172" y="388257"/>
            <a:ext cx="901885" cy="93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4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0812" y="5048217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4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385057" y="4434045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2684" y="5755518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4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578274" y="3191763"/>
            <a:ext cx="536449" cy="5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32"/>
          <p:cNvSpPr txBox="1"/>
          <p:nvPr/>
        </p:nvSpPr>
        <p:spPr>
          <a:xfrm>
            <a:off x="439056" y="5542857"/>
            <a:ext cx="5572164" cy="927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0" tIns="0" rIns="360000" bIns="0" anchor="b" anchorCtr="0">
            <a:noAutofit/>
          </a:bodyPr>
          <a:lstStyle/>
          <a:p>
            <a:pPr algn="r"/>
            <a:r>
              <a:rPr lang="en-US" altLang="zh-TW" sz="8000" b="1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Thank you</a:t>
            </a:r>
            <a:endParaRPr lang="zh-CN" altLang="en-US" sz="80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0"/>
            <a:ext cx="12215725" cy="6858000"/>
            <a:chOff x="0" y="0"/>
            <a:chExt cx="12215725" cy="6858000"/>
          </a:xfrm>
        </p:grpSpPr>
        <p:sp>
          <p:nvSpPr>
            <p:cNvPr id="5" name="Google Shape;431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32;p31"/>
            <p:cNvSpPr/>
            <p:nvPr/>
          </p:nvSpPr>
          <p:spPr>
            <a:xfrm>
              <a:off x="439056" y="388257"/>
              <a:ext cx="11314800" cy="6081600"/>
            </a:xfrm>
            <a:prstGeom prst="rect">
              <a:avLst/>
            </a:prstGeom>
            <a:solidFill>
              <a:schemeClr val="lt1">
                <a:alpha val="47450"/>
              </a:schemeClr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433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725" y="555382"/>
              <a:ext cx="12192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32"/>
          <p:cNvSpPr txBox="1"/>
          <p:nvPr/>
        </p:nvSpPr>
        <p:spPr>
          <a:xfrm>
            <a:off x="3329115" y="374595"/>
            <a:ext cx="6249957" cy="731627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Autofit/>
          </a:bodyPr>
          <a:lstStyle/>
          <a:p>
            <a:pPr algn="r"/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替代性食品比較情形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D:\學習單\高年級專題\吻仔魚\活動照片\S__16777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65" y="1230509"/>
            <a:ext cx="720324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976475" y="1782032"/>
            <a:ext cx="2676718" cy="964367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800" cap="all" spc="384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蛋白質 </a:t>
            </a:r>
            <a:r>
              <a:rPr lang="en-US" altLang="zh-TW" sz="2800" cap="all" spc="384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11.1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all" spc="384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鈣 </a:t>
            </a:r>
            <a:r>
              <a:rPr kumimoji="0" lang="zh-TW" altLang="en-US" sz="2800" b="0" i="0" u="none" strike="noStrike" cap="all" spc="384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  </a:t>
            </a:r>
            <a:r>
              <a:rPr kumimoji="0" lang="zh-TW" altLang="en-US" sz="2800" b="0" i="0" u="none" strike="noStrike" cap="all" spc="384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質 </a:t>
            </a:r>
            <a:r>
              <a:rPr kumimoji="0" lang="en-US" altLang="zh-TW" sz="2800" b="0" i="0" u="none" strike="noStrike" cap="all" spc="384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157.0</a:t>
            </a:r>
            <a:endParaRPr kumimoji="0" lang="zh-TW" altLang="en-US" sz="2800" b="0" i="0" u="none" strike="noStrike" cap="all" spc="384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28874" y="5603290"/>
            <a:ext cx="1450197" cy="533479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all" spc="384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32.4</a:t>
            </a:r>
            <a:r>
              <a:rPr kumimoji="0" lang="zh-TW" altLang="en-US" sz="2800" b="0" i="0" u="none" strike="noStrike" cap="all" spc="384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元</a:t>
            </a:r>
            <a:endParaRPr kumimoji="0" lang="zh-TW" altLang="en-US" sz="2800" b="0" i="0" u="none" strike="noStrike" cap="all" spc="384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566520" y="1788530"/>
            <a:ext cx="2980392" cy="4233899"/>
            <a:chOff x="1566520" y="1788530"/>
            <a:chExt cx="2980392" cy="4233899"/>
          </a:xfrm>
        </p:grpSpPr>
        <p:sp>
          <p:nvSpPr>
            <p:cNvPr id="11" name="矩形 10"/>
            <p:cNvSpPr/>
            <p:nvPr/>
          </p:nvSpPr>
          <p:spPr>
            <a:xfrm>
              <a:off x="1566520" y="1788530"/>
              <a:ext cx="2676718" cy="9643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cap="all" spc="384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蛋白質 </a:t>
              </a:r>
              <a:r>
                <a:rPr lang="en-US" altLang="zh-TW" sz="2800" cap="all" spc="384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11.1</a:t>
              </a:r>
            </a:p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800" b="0" i="0" u="none" strike="noStrike" cap="all" spc="384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鈣 </a:t>
              </a:r>
              <a:r>
                <a:rPr kumimoji="0" lang="zh-TW" altLang="en-US" sz="2800" b="0" i="0" u="none" strike="noStrike" cap="all" spc="384" normalizeH="0" dirty="0" smtClean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  </a:t>
              </a:r>
              <a:r>
                <a:rPr kumimoji="0" lang="zh-TW" altLang="en-US" sz="2800" b="0" i="0" u="none" strike="noStrike" cap="all" spc="384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質 </a:t>
              </a:r>
              <a:r>
                <a:rPr kumimoji="0" lang="en-US" altLang="zh-TW" sz="2800" b="0" i="0" u="none" strike="noStrike" cap="all" spc="384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182.8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096715" y="5488950"/>
              <a:ext cx="1450197" cy="53347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all" spc="384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3.7</a:t>
              </a:r>
              <a:r>
                <a:rPr kumimoji="0" lang="zh-TW" altLang="en-US" sz="2800" b="0" i="0" u="none" strike="noStrike" cap="all" spc="384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元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821813" y="1621156"/>
            <a:ext cx="2676718" cy="4553673"/>
            <a:chOff x="3821813" y="1621156"/>
            <a:chExt cx="2676718" cy="4553673"/>
          </a:xfrm>
        </p:grpSpPr>
        <p:sp>
          <p:nvSpPr>
            <p:cNvPr id="15" name="矩形 14"/>
            <p:cNvSpPr/>
            <p:nvPr/>
          </p:nvSpPr>
          <p:spPr>
            <a:xfrm>
              <a:off x="3821813" y="1621156"/>
              <a:ext cx="2676718" cy="9643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cap="all" spc="384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蛋白質 </a:t>
              </a:r>
              <a:r>
                <a:rPr lang="en-US" altLang="zh-TW" sz="2800" cap="all" spc="384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11.1</a:t>
              </a:r>
            </a:p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800" b="0" i="0" u="none" strike="noStrike" cap="all" spc="384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鈣 </a:t>
              </a:r>
              <a:r>
                <a:rPr kumimoji="0" lang="zh-TW" altLang="en-US" sz="2800" b="0" i="0" u="none" strike="noStrike" cap="all" spc="384" normalizeH="0" dirty="0" smtClean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  </a:t>
              </a:r>
              <a:r>
                <a:rPr kumimoji="0" lang="zh-TW" altLang="en-US" sz="2800" b="0" i="0" u="none" strike="noStrike" cap="all" spc="384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質 </a:t>
              </a:r>
              <a:r>
                <a:rPr lang="en-US" altLang="zh-TW" sz="2800" cap="all" spc="384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370</a:t>
              </a:r>
              <a:r>
                <a:rPr kumimoji="0" lang="en-US" altLang="zh-TW" sz="2800" b="0" i="0" u="none" strike="noStrike" cap="all" spc="384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.0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99312" y="5641350"/>
              <a:ext cx="1450197" cy="53347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0" i="0" u="none" strike="noStrike" cap="all" spc="384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31.5</a:t>
              </a:r>
              <a:r>
                <a:rPr kumimoji="0" lang="zh-TW" altLang="en-US" sz="2800" b="0" i="0" u="none" strike="noStrike" cap="all" spc="384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元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299757" y="1621156"/>
            <a:ext cx="2676718" cy="4521122"/>
            <a:chOff x="5299757" y="1621156"/>
            <a:chExt cx="2676718" cy="4521122"/>
          </a:xfrm>
        </p:grpSpPr>
        <p:sp>
          <p:nvSpPr>
            <p:cNvPr id="17" name="矩形 16"/>
            <p:cNvSpPr/>
            <p:nvPr/>
          </p:nvSpPr>
          <p:spPr>
            <a:xfrm>
              <a:off x="6369794" y="5608799"/>
              <a:ext cx="1450197" cy="53347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cap="all" spc="384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21</a:t>
              </a:r>
              <a:r>
                <a:rPr kumimoji="0" lang="en-US" altLang="zh-TW" sz="2800" b="0" i="0" u="none" strike="noStrike" cap="all" spc="384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.9</a:t>
              </a:r>
              <a:r>
                <a:rPr kumimoji="0" lang="zh-TW" altLang="en-US" sz="2800" b="0" i="0" u="none" strike="noStrike" cap="all" spc="384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元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299757" y="1621156"/>
              <a:ext cx="2676718" cy="9643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cap="all" spc="384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蛋白質 </a:t>
              </a:r>
              <a:r>
                <a:rPr lang="en-US" altLang="zh-TW" sz="2800" cap="all" spc="384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41.2</a:t>
              </a:r>
            </a:p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800" b="0" i="0" u="none" strike="noStrike" cap="all" spc="384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鈣 </a:t>
              </a:r>
              <a:r>
                <a:rPr kumimoji="0" lang="zh-TW" altLang="en-US" sz="2800" b="0" i="0" u="none" strike="noStrike" cap="all" spc="384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  </a:t>
              </a:r>
              <a:r>
                <a:rPr kumimoji="0" lang="zh-TW" altLang="en-US" sz="2800" b="0" i="0" u="none" strike="noStrike" cap="all" spc="384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質 </a:t>
              </a:r>
              <a:r>
                <a:rPr lang="en-US" altLang="zh-TW" sz="2800" cap="all" spc="384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157</a:t>
              </a:r>
              <a:r>
                <a:rPr kumimoji="0" lang="en-US" altLang="zh-TW" sz="2800" b="0" i="0" u="none" strike="noStrike" cap="all" spc="384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.0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</p:grpSp>
      <p:sp>
        <p:nvSpPr>
          <p:cNvPr id="20" name="橢圓形圖說文字 19"/>
          <p:cNvSpPr/>
          <p:nvPr/>
        </p:nvSpPr>
        <p:spPr>
          <a:xfrm>
            <a:off x="9685538" y="3429000"/>
            <a:ext cx="1775534" cy="1329431"/>
          </a:xfrm>
          <a:prstGeom prst="wedgeEllipseCallout">
            <a:avLst>
              <a:gd name="adj1" fmla="val -69665"/>
              <a:gd name="adj2" fmla="val -2097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1104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隻魩仔魚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47071" y="5169120"/>
            <a:ext cx="7593566" cy="13336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all" spc="384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的確在生活中有</a:t>
            </a:r>
            <a:endParaRPr kumimoji="0" lang="en-US" altLang="zh-TW" sz="4000" b="0" i="0" u="none" strike="noStrike" cap="all" spc="384" normalizeH="0" baseline="0" dirty="0" smtClean="0">
              <a:ln>
                <a:noFill/>
              </a:ln>
              <a:solidFill>
                <a:srgbClr val="FFFF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all" spc="384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其他更具營養素的替代食品</a:t>
            </a:r>
            <a:endParaRPr kumimoji="0" lang="zh-TW" altLang="en-US" sz="4000" b="0" i="0" u="none" strike="noStrike" cap="all" spc="384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119999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4800" b="1"/>
          </a:p>
        </p:txBody>
      </p:sp>
      <p:sp>
        <p:nvSpPr>
          <p:cNvPr id="356" name="Google Shape;356;p29"/>
          <p:cNvSpPr/>
          <p:nvPr/>
        </p:nvSpPr>
        <p:spPr>
          <a:xfrm>
            <a:off x="438606" y="388207"/>
            <a:ext cx="11314800" cy="6081600"/>
          </a:xfrm>
          <a:prstGeom prst="rect">
            <a:avLst/>
          </a:prstGeom>
          <a:solidFill>
            <a:schemeClr val="lt1">
              <a:alpha val="47450"/>
            </a:scheme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>
            <a:off x="414456" y="1006877"/>
            <a:ext cx="4022133" cy="4514871"/>
            <a:chOff x="927701" y="1006877"/>
            <a:chExt cx="4022133" cy="4514871"/>
          </a:xfrm>
        </p:grpSpPr>
        <p:pic>
          <p:nvPicPr>
            <p:cNvPr id="358" name="Google Shape;358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2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27701" y="3759677"/>
              <a:ext cx="831647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2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2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2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2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2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2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9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29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 rot="5400000">
              <a:off x="1043253" y="1876109"/>
              <a:ext cx="3739758" cy="30236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Google Shape;378;p29"/>
          <p:cNvGrpSpPr/>
          <p:nvPr/>
        </p:nvGrpSpPr>
        <p:grpSpPr>
          <a:xfrm>
            <a:off x="4355774" y="1125814"/>
            <a:ext cx="998081" cy="968483"/>
            <a:chOff x="4355774" y="1125814"/>
            <a:chExt cx="998081" cy="968483"/>
          </a:xfrm>
        </p:grpSpPr>
        <p:pic>
          <p:nvPicPr>
            <p:cNvPr id="379" name="Google Shape;379;p29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488137" y="1125814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29"/>
            <p:cNvSpPr txBox="1"/>
            <p:nvPr/>
          </p:nvSpPr>
          <p:spPr>
            <a:xfrm>
              <a:off x="4355774" y="1302203"/>
              <a:ext cx="8928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CN" sz="4000" b="1" dirty="0">
                  <a:solidFill>
                    <a:schemeClr val="lt1"/>
                  </a:solidFill>
                </a:rPr>
                <a:t>一</a:t>
              </a:r>
              <a:endParaRPr sz="1400" b="1" i="0" u="none" strike="noStrike" cap="non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1" name="Google Shape;381;p29"/>
          <p:cNvGrpSpPr/>
          <p:nvPr/>
        </p:nvGrpSpPr>
        <p:grpSpPr>
          <a:xfrm>
            <a:off x="4384489" y="2849673"/>
            <a:ext cx="987369" cy="968483"/>
            <a:chOff x="5353513" y="3069705"/>
            <a:chExt cx="987369" cy="968483"/>
          </a:xfrm>
        </p:grpSpPr>
        <p:pic>
          <p:nvPicPr>
            <p:cNvPr id="382" name="Google Shape;382;p29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475164" y="3069705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29"/>
            <p:cNvSpPr txBox="1"/>
            <p:nvPr/>
          </p:nvSpPr>
          <p:spPr>
            <a:xfrm>
              <a:off x="5353513" y="3217602"/>
              <a:ext cx="8928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CN" sz="4000" b="1" dirty="0">
                  <a:solidFill>
                    <a:schemeClr val="lt1"/>
                  </a:solidFill>
                </a:rPr>
                <a:t>二</a:t>
              </a:r>
              <a:endParaRPr sz="1400" b="1" i="0" u="none" strike="noStrike" cap="non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4" name="Google Shape;384;p29"/>
          <p:cNvGrpSpPr/>
          <p:nvPr/>
        </p:nvGrpSpPr>
        <p:grpSpPr>
          <a:xfrm>
            <a:off x="4430304" y="4656208"/>
            <a:ext cx="984926" cy="968483"/>
            <a:chOff x="5477551" y="4760890"/>
            <a:chExt cx="984926" cy="968483"/>
          </a:xfrm>
        </p:grpSpPr>
        <p:pic>
          <p:nvPicPr>
            <p:cNvPr id="385" name="Google Shape;385;p29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596759" y="4760890"/>
              <a:ext cx="865718" cy="96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29"/>
            <p:cNvSpPr txBox="1"/>
            <p:nvPr/>
          </p:nvSpPr>
          <p:spPr>
            <a:xfrm>
              <a:off x="5477551" y="4913591"/>
              <a:ext cx="8928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zh-CN" sz="4000" b="1" dirty="0">
                  <a:solidFill>
                    <a:schemeClr val="lt1"/>
                  </a:solidFill>
                </a:rPr>
                <a:t>三</a:t>
              </a:r>
              <a:endParaRPr sz="1400" b="1" i="0" u="none" strike="noStrike" cap="none" dirty="0">
                <a:solidFill>
                  <a:srgbClr val="000000"/>
                </a:solidFill>
              </a:endParaRPr>
            </a:p>
          </p:txBody>
        </p:sp>
      </p:grpSp>
      <p:sp>
        <p:nvSpPr>
          <p:cNvPr id="387" name="Google Shape;387;p29"/>
          <p:cNvSpPr txBox="1"/>
          <p:nvPr/>
        </p:nvSpPr>
        <p:spPr>
          <a:xfrm>
            <a:off x="6490746" y="4837406"/>
            <a:ext cx="4170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9"/>
          <p:cNvSpPr txBox="1"/>
          <p:nvPr/>
        </p:nvSpPr>
        <p:spPr>
          <a:xfrm>
            <a:off x="6643146" y="4989806"/>
            <a:ext cx="4170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9"/>
          <p:cNvSpPr txBox="1"/>
          <p:nvPr/>
        </p:nvSpPr>
        <p:spPr>
          <a:xfrm>
            <a:off x="6795546" y="5142206"/>
            <a:ext cx="4170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9"/>
          <p:cNvSpPr txBox="1"/>
          <p:nvPr/>
        </p:nvSpPr>
        <p:spPr>
          <a:xfrm>
            <a:off x="4732156" y="1184210"/>
            <a:ext cx="6651600" cy="1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CN" sz="4500" b="1" dirty="0"/>
              <a:t>     </a:t>
            </a:r>
            <a:r>
              <a:rPr lang="zh-CN" sz="450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了解</a:t>
            </a:r>
            <a:r>
              <a:rPr lang="zh-CN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魩</a:t>
            </a:r>
            <a:r>
              <a:rPr lang="zh-CN" sz="450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仔魚的品種</a:t>
            </a:r>
            <a:r>
              <a:rPr lang="zh-CN" sz="4500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與</a:t>
            </a:r>
            <a:endParaRPr lang="en-US" altLang="zh-CN" sz="4500" i="0" u="none" strike="noStrike" cap="none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CN" sz="4500" i="0" u="none" strike="noStrike" cap="none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生長</a:t>
            </a:r>
            <a:r>
              <a:rPr lang="zh-CN" sz="4500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特性</a:t>
            </a:r>
            <a:endParaRPr sz="4500" i="0" u="none" strike="noStrike" cap="none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9"/>
          <p:cNvSpPr txBox="1"/>
          <p:nvPr/>
        </p:nvSpPr>
        <p:spPr>
          <a:xfrm>
            <a:off x="1743380" y="2478120"/>
            <a:ext cx="1373400" cy="1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zh-CN" sz="4500" b="1" i="0" u="none" strike="noStrike" cap="none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研究目的</a:t>
            </a:r>
            <a:endParaRPr sz="4500" b="1" i="0" u="none" strike="noStrike" cap="none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4938999" y="2913793"/>
            <a:ext cx="6651600" cy="16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100"/>
            </a:pPr>
            <a:r>
              <a:rPr lang="zh-CN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了解魩仔魚的</a:t>
            </a:r>
            <a:r>
              <a:rPr lang="zh-CN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捕撈</a:t>
            </a: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en-US" altLang="zh-CN" sz="4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ts val="2100"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CN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5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相關規定</a:t>
            </a:r>
            <a:endParaRPr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9"/>
          <p:cNvSpPr txBox="1"/>
          <p:nvPr/>
        </p:nvSpPr>
        <p:spPr>
          <a:xfrm>
            <a:off x="5401208" y="4704635"/>
            <a:ext cx="6243572" cy="1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CN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不同單位及對象</a:t>
            </a:r>
            <a:r>
              <a:rPr lang="zh-CN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endParaRPr lang="en-US" altLang="zh-CN" sz="4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魩</a:t>
            </a:r>
            <a:r>
              <a:rPr lang="zh-CN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仔魚的看法差異性</a:t>
            </a:r>
            <a:endParaRPr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9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00;p30"/>
          <p:cNvSpPr/>
          <p:nvPr/>
        </p:nvSpPr>
        <p:spPr>
          <a:xfrm>
            <a:off x="439056" y="402267"/>
            <a:ext cx="11314800" cy="6081600"/>
          </a:xfrm>
          <a:prstGeom prst="rect">
            <a:avLst/>
          </a:prstGeom>
          <a:solidFill>
            <a:schemeClr val="lt1">
              <a:alpha val="47450"/>
            </a:scheme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4747" y="511867"/>
            <a:ext cx="2167627" cy="65865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研究流程</a:t>
            </a:r>
            <a:endParaRPr lang="en-GB" altLang="zh-CN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96269" y="793468"/>
            <a:ext cx="11330795" cy="5642994"/>
            <a:chOff x="218709" y="544065"/>
            <a:chExt cx="8917473" cy="4318465"/>
          </a:xfrm>
        </p:grpSpPr>
        <p:sp>
          <p:nvSpPr>
            <p:cNvPr id="8" name="Oval 14"/>
            <p:cNvSpPr/>
            <p:nvPr/>
          </p:nvSpPr>
          <p:spPr>
            <a:xfrm>
              <a:off x="5791341" y="771550"/>
              <a:ext cx="436843" cy="43684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23"/>
            <p:cNvSpPr/>
            <p:nvPr/>
          </p:nvSpPr>
          <p:spPr>
            <a:xfrm>
              <a:off x="5819019" y="1960277"/>
              <a:ext cx="436843" cy="43684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33"/>
            <p:cNvSpPr/>
            <p:nvPr/>
          </p:nvSpPr>
          <p:spPr>
            <a:xfrm>
              <a:off x="5791341" y="3287037"/>
              <a:ext cx="436843" cy="43684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40"/>
            <p:cNvSpPr/>
            <p:nvPr/>
          </p:nvSpPr>
          <p:spPr>
            <a:xfrm>
              <a:off x="5853747" y="4223189"/>
              <a:ext cx="446445" cy="436841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41"/>
            <p:cNvGrpSpPr/>
            <p:nvPr/>
          </p:nvGrpSpPr>
          <p:grpSpPr>
            <a:xfrm>
              <a:off x="3594159" y="1131590"/>
              <a:ext cx="1878914" cy="3456384"/>
              <a:chOff x="4864972" y="2841367"/>
              <a:chExt cx="1235070" cy="2562046"/>
            </a:xfrm>
          </p:grpSpPr>
          <p:grpSp>
            <p:nvGrpSpPr>
              <p:cNvPr id="44" name="Group 42"/>
              <p:cNvGrpSpPr/>
              <p:nvPr/>
            </p:nvGrpSpPr>
            <p:grpSpPr>
              <a:xfrm>
                <a:off x="5649739" y="2841367"/>
                <a:ext cx="417686" cy="1334399"/>
                <a:chOff x="5649739" y="2691432"/>
                <a:chExt cx="417686" cy="1334399"/>
              </a:xfrm>
            </p:grpSpPr>
            <p:cxnSp>
              <p:nvCxnSpPr>
                <p:cNvPr id="52" name="Straight Connector 50"/>
                <p:cNvCxnSpPr/>
                <p:nvPr/>
              </p:nvCxnSpPr>
              <p:spPr>
                <a:xfrm flipH="1">
                  <a:off x="5656052" y="2691432"/>
                  <a:ext cx="411373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1"/>
                <p:cNvCxnSpPr/>
                <p:nvPr/>
              </p:nvCxnSpPr>
              <p:spPr>
                <a:xfrm flipH="1">
                  <a:off x="5649739" y="2691432"/>
                  <a:ext cx="6312" cy="1334399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3"/>
              <p:cNvCxnSpPr/>
              <p:nvPr/>
            </p:nvCxnSpPr>
            <p:spPr>
              <a:xfrm flipH="1">
                <a:off x="4864972" y="3660259"/>
                <a:ext cx="1235070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4"/>
              <p:cNvGrpSpPr/>
              <p:nvPr/>
            </p:nvGrpSpPr>
            <p:grpSpPr>
              <a:xfrm flipV="1">
                <a:off x="5460404" y="3224440"/>
                <a:ext cx="638172" cy="1324957"/>
                <a:chOff x="5676131" y="2282152"/>
                <a:chExt cx="411373" cy="1324957"/>
              </a:xfrm>
            </p:grpSpPr>
            <p:cxnSp>
              <p:nvCxnSpPr>
                <p:cNvPr id="50" name="Straight Connector 48"/>
                <p:cNvCxnSpPr/>
                <p:nvPr/>
              </p:nvCxnSpPr>
              <p:spPr>
                <a:xfrm flipH="1">
                  <a:off x="5676131" y="2282152"/>
                  <a:ext cx="411373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49"/>
                <p:cNvCxnSpPr/>
                <p:nvPr/>
              </p:nvCxnSpPr>
              <p:spPr>
                <a:xfrm flipH="1">
                  <a:off x="5676131" y="2299573"/>
                  <a:ext cx="2" cy="130753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5"/>
              <p:cNvGrpSpPr/>
              <p:nvPr/>
            </p:nvGrpSpPr>
            <p:grpSpPr>
              <a:xfrm flipV="1">
                <a:off x="5223741" y="3660259"/>
                <a:ext cx="876301" cy="1743154"/>
                <a:chOff x="5671355" y="4494570"/>
                <a:chExt cx="411375" cy="1743154"/>
              </a:xfrm>
            </p:grpSpPr>
            <p:cxnSp>
              <p:nvCxnSpPr>
                <p:cNvPr id="48" name="Straight Connector 46"/>
                <p:cNvCxnSpPr/>
                <p:nvPr/>
              </p:nvCxnSpPr>
              <p:spPr>
                <a:xfrm flipH="1">
                  <a:off x="5671357" y="4494570"/>
                  <a:ext cx="411373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7"/>
                <p:cNvCxnSpPr/>
                <p:nvPr/>
              </p:nvCxnSpPr>
              <p:spPr>
                <a:xfrm>
                  <a:off x="5671355" y="4511991"/>
                  <a:ext cx="2" cy="1725733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"/>
            <p:cNvGrpSpPr/>
            <p:nvPr/>
          </p:nvGrpSpPr>
          <p:grpSpPr>
            <a:xfrm>
              <a:off x="6255862" y="544065"/>
              <a:ext cx="2880320" cy="1104318"/>
              <a:chOff x="7324036" y="2442057"/>
              <a:chExt cx="2942246" cy="646961"/>
            </a:xfrm>
          </p:grpSpPr>
          <p:sp>
            <p:nvSpPr>
              <p:cNvPr id="42" name="Rectangle 73"/>
              <p:cNvSpPr/>
              <p:nvPr/>
            </p:nvSpPr>
            <p:spPr>
              <a:xfrm>
                <a:off x="7324036" y="2605681"/>
                <a:ext cx="2942246" cy="48333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TW" altLang="en-US" dirty="0" smtClean="0">
                    <a:solidFill>
                      <a:schemeClr val="dk1">
                        <a:lumMod val="100000"/>
                      </a:schemeClr>
                    </a:solidFill>
                  </a:rPr>
                  <a:t>將調查結果進行統整、分析，並且依據調查結果下結論並給予相關人員建議。</a:t>
                </a:r>
                <a:endParaRPr lang="zh-CN" altLang="en-US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TextBox 74"/>
              <p:cNvSpPr txBox="1">
                <a:spLocks/>
              </p:cNvSpPr>
              <p:nvPr/>
            </p:nvSpPr>
            <p:spPr bwMode="auto">
              <a:xfrm>
                <a:off x="7345238" y="2442057"/>
                <a:ext cx="1417724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Autofit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TW" altLang="en-US" sz="2000" b="1" dirty="0" smtClean="0">
                    <a:solidFill>
                      <a:schemeClr val="accent1"/>
                    </a:solidFill>
                  </a:rPr>
                  <a:t>撰寫報告</a:t>
                </a:r>
                <a:endParaRPr lang="zh-CN" altLang="en-US" sz="20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" name="Group 9"/>
            <p:cNvGrpSpPr/>
            <p:nvPr/>
          </p:nvGrpSpPr>
          <p:grpSpPr>
            <a:xfrm>
              <a:off x="6300192" y="1350876"/>
              <a:ext cx="2448273" cy="936105"/>
              <a:chOff x="7222208" y="2911269"/>
              <a:chExt cx="2942247" cy="667139"/>
            </a:xfrm>
          </p:grpSpPr>
          <p:sp>
            <p:nvSpPr>
              <p:cNvPr id="40" name="Rectangle 75"/>
              <p:cNvSpPr/>
              <p:nvPr/>
            </p:nvSpPr>
            <p:spPr>
              <a:xfrm>
                <a:off x="7222209" y="3095071"/>
                <a:ext cx="2942246" cy="48333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TW" altLang="en-US" dirty="0">
                    <a:solidFill>
                      <a:schemeClr val="dk1">
                        <a:lumMod val="100000"/>
                      </a:schemeClr>
                    </a:solidFill>
                  </a:rPr>
                  <a:t>訪問四位</a:t>
                </a:r>
                <a:r>
                  <a:rPr lang="zh-TW" altLang="en-US" dirty="0" smtClean="0">
                    <a:solidFill>
                      <a:schemeClr val="dk1">
                        <a:lumMod val="100000"/>
                      </a:schemeClr>
                    </a:solidFill>
                  </a:rPr>
                  <a:t>不同單位人員，包含環保團體、漁會、營養師與研究生，以了解不同面相觀點。</a:t>
                </a:r>
                <a:endParaRPr lang="zh-CN" altLang="en-US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TextBox 76"/>
              <p:cNvSpPr txBox="1">
                <a:spLocks/>
              </p:cNvSpPr>
              <p:nvPr/>
            </p:nvSpPr>
            <p:spPr bwMode="auto">
              <a:xfrm>
                <a:off x="7222208" y="2911269"/>
                <a:ext cx="1417724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Autofit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TW" altLang="en-US" sz="2000" b="1" dirty="0">
                    <a:solidFill>
                      <a:schemeClr val="accent2"/>
                    </a:solidFill>
                  </a:rPr>
                  <a:t>訪談</a:t>
                </a:r>
                <a:r>
                  <a:rPr lang="zh-TW" altLang="en-US" sz="2000" b="1" dirty="0" smtClean="0">
                    <a:solidFill>
                      <a:schemeClr val="accent2"/>
                    </a:solidFill>
                  </a:rPr>
                  <a:t>法</a:t>
                </a:r>
                <a:r>
                  <a:rPr lang="zh-CN" altLang="en-US" sz="2000" b="1" dirty="0" smtClean="0">
                    <a:solidFill>
                      <a:schemeClr val="accent2"/>
                    </a:solidFill>
                  </a:rPr>
                  <a:t> </a:t>
                </a:r>
                <a:endParaRPr lang="zh-CN" altLang="en-US" sz="20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6300192" y="3201654"/>
              <a:ext cx="2592288" cy="891012"/>
              <a:chOff x="7222206" y="4059237"/>
              <a:chExt cx="2942246" cy="761815"/>
            </a:xfrm>
          </p:grpSpPr>
          <p:sp>
            <p:nvSpPr>
              <p:cNvPr id="38" name="Rectangle 77"/>
              <p:cNvSpPr/>
              <p:nvPr/>
            </p:nvSpPr>
            <p:spPr>
              <a:xfrm>
                <a:off x="7222206" y="4337715"/>
                <a:ext cx="2942246" cy="48333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85"/>
                  </a:spcBef>
                </a:pPr>
                <a:r>
                  <a:rPr lang="en-US" altLang="zh-TW" sz="1400" dirty="0" smtClean="0">
                    <a:ea typeface="Calibri"/>
                    <a:cs typeface="Calibri"/>
                    <a:sym typeface="Calibri"/>
                  </a:rPr>
                  <a:t>1.</a:t>
                </a:r>
                <a:r>
                  <a:rPr lang="zh-TW" altLang="en-US" sz="1400" dirty="0" smtClean="0">
                    <a:ea typeface="Calibri"/>
                    <a:cs typeface="Calibri"/>
                    <a:sym typeface="Calibri"/>
                  </a:rPr>
                  <a:t>閱讀書籍</a:t>
                </a:r>
              </a:p>
              <a:p>
                <a:pPr lvl="0">
                  <a:lnSpc>
                    <a:spcPct val="90000"/>
                  </a:lnSpc>
                  <a:spcBef>
                    <a:spcPts val="385"/>
                  </a:spcBef>
                </a:pPr>
                <a:r>
                  <a:rPr lang="en-US" altLang="zh-TW" sz="1400" dirty="0" smtClean="0">
                    <a:ea typeface="Calibri"/>
                    <a:cs typeface="Calibri"/>
                    <a:sym typeface="Calibri"/>
                  </a:rPr>
                  <a:t>2.</a:t>
                </a:r>
                <a:r>
                  <a:rPr lang="zh-TW" altLang="en-US" sz="1400" dirty="0" smtClean="0">
                    <a:ea typeface="Calibri"/>
                    <a:cs typeface="Calibri"/>
                    <a:sym typeface="Calibri"/>
                  </a:rPr>
                  <a:t>網路資料</a:t>
                </a:r>
                <a:endParaRPr lang="zh-TW" altLang="en-US" sz="1400" dirty="0"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TextBox 78"/>
              <p:cNvSpPr txBox="1">
                <a:spLocks/>
              </p:cNvSpPr>
              <p:nvPr/>
            </p:nvSpPr>
            <p:spPr bwMode="auto">
              <a:xfrm>
                <a:off x="7222206" y="4059237"/>
                <a:ext cx="1417724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Autofit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TW" alt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文獻探討</a:t>
                </a:r>
                <a:r>
                  <a:rPr lang="zh-CN" alt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endParaRPr lang="zh-CN" alt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6" name="Group 11"/>
            <p:cNvGrpSpPr/>
            <p:nvPr/>
          </p:nvGrpSpPr>
          <p:grpSpPr>
            <a:xfrm>
              <a:off x="6340423" y="4088626"/>
              <a:ext cx="2482863" cy="773904"/>
              <a:chOff x="7097480" y="4826066"/>
              <a:chExt cx="2983817" cy="727860"/>
            </a:xfrm>
          </p:grpSpPr>
          <p:sp>
            <p:nvSpPr>
              <p:cNvPr id="36" name="Rectangle 79"/>
              <p:cNvSpPr/>
              <p:nvPr/>
            </p:nvSpPr>
            <p:spPr>
              <a:xfrm>
                <a:off x="7139051" y="5070589"/>
                <a:ext cx="2942246" cy="48333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TW" altLang="en-US" sz="1400" dirty="0" smtClean="0">
                    <a:solidFill>
                      <a:schemeClr val="dk1">
                        <a:lumMod val="100000"/>
                      </a:schemeClr>
                    </a:solidFill>
                  </a:rPr>
                  <a:t>經小組討論結合生活經驗進行發想，並列出主題與目的</a:t>
                </a:r>
                <a:endParaRPr lang="zh-CN" altLang="en-US" sz="14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TextBox 80"/>
              <p:cNvSpPr txBox="1">
                <a:spLocks/>
              </p:cNvSpPr>
              <p:nvPr/>
            </p:nvSpPr>
            <p:spPr bwMode="auto">
              <a:xfrm>
                <a:off x="7097480" y="4826066"/>
                <a:ext cx="1417724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Autofit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TW" altLang="en-US" sz="2000" b="1" dirty="0" smtClean="0">
                    <a:solidFill>
                      <a:schemeClr val="accent4"/>
                    </a:solidFill>
                  </a:rPr>
                  <a:t>決定主題及目的</a:t>
                </a:r>
                <a:endParaRPr lang="zh-CN" altLang="en-US" sz="20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7" name="Freeform: Shape 81"/>
            <p:cNvSpPr>
              <a:spLocks/>
            </p:cNvSpPr>
            <p:nvPr/>
          </p:nvSpPr>
          <p:spPr bwMode="auto">
            <a:xfrm>
              <a:off x="5868144" y="843558"/>
              <a:ext cx="283330" cy="283330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82"/>
            <p:cNvSpPr>
              <a:spLocks/>
            </p:cNvSpPr>
            <p:nvPr/>
          </p:nvSpPr>
          <p:spPr bwMode="auto">
            <a:xfrm>
              <a:off x="5882764" y="2037034"/>
              <a:ext cx="283330" cy="283330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83"/>
            <p:cNvSpPr>
              <a:spLocks/>
            </p:cNvSpPr>
            <p:nvPr/>
          </p:nvSpPr>
          <p:spPr bwMode="auto">
            <a:xfrm>
              <a:off x="5926964" y="4299942"/>
              <a:ext cx="289558" cy="283330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84"/>
            <p:cNvSpPr>
              <a:spLocks/>
            </p:cNvSpPr>
            <p:nvPr/>
          </p:nvSpPr>
          <p:spPr bwMode="auto">
            <a:xfrm>
              <a:off x="5864558" y="3363792"/>
              <a:ext cx="283330" cy="283330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组合 1"/>
            <p:cNvGrpSpPr/>
            <p:nvPr/>
          </p:nvGrpSpPr>
          <p:grpSpPr>
            <a:xfrm>
              <a:off x="218709" y="1022117"/>
              <a:ext cx="3561203" cy="3565857"/>
              <a:chOff x="1073455" y="1166133"/>
              <a:chExt cx="2595251" cy="2411581"/>
            </a:xfrm>
          </p:grpSpPr>
          <p:sp>
            <p:nvSpPr>
              <p:cNvPr id="25" name="Freeform: Shape 2"/>
              <p:cNvSpPr/>
              <p:nvPr/>
            </p:nvSpPr>
            <p:spPr>
              <a:xfrm>
                <a:off x="1073455" y="1166133"/>
                <a:ext cx="2595251" cy="524971"/>
              </a:xfrm>
              <a:custGeom>
                <a:avLst/>
                <a:gdLst>
                  <a:gd name="connsiteX0" fmla="*/ 406399 w 4018173"/>
                  <a:gd name="connsiteY0" fmla="*/ 0 h 812801"/>
                  <a:gd name="connsiteX1" fmla="*/ 757974 w 4018173"/>
                  <a:gd name="connsiteY1" fmla="*/ 0 h 812801"/>
                  <a:gd name="connsiteX2" fmla="*/ 757984 w 4018173"/>
                  <a:gd name="connsiteY2" fmla="*/ 1 h 812801"/>
                  <a:gd name="connsiteX3" fmla="*/ 4018173 w 4018173"/>
                  <a:gd name="connsiteY3" fmla="*/ 1 h 812801"/>
                  <a:gd name="connsiteX4" fmla="*/ 4018173 w 4018173"/>
                  <a:gd name="connsiteY4" fmla="*/ 812801 h 812801"/>
                  <a:gd name="connsiteX5" fmla="*/ 449473 w 4018173"/>
                  <a:gd name="connsiteY5" fmla="*/ 812801 h 812801"/>
                  <a:gd name="connsiteX6" fmla="*/ 449473 w 4018173"/>
                  <a:gd name="connsiteY6" fmla="*/ 812798 h 812801"/>
                  <a:gd name="connsiteX7" fmla="*/ 406399 w 4018173"/>
                  <a:gd name="connsiteY7" fmla="*/ 812798 h 812801"/>
                  <a:gd name="connsiteX8" fmla="*/ 0 w 4018173"/>
                  <a:gd name="connsiteY8" fmla="*/ 406399 h 812801"/>
                  <a:gd name="connsiteX9" fmla="*/ 406399 w 4018173"/>
                  <a:gd name="connsiteY9" fmla="*/ 0 h 81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18173" h="812801">
                    <a:moveTo>
                      <a:pt x="406399" y="0"/>
                    </a:moveTo>
                    <a:lnTo>
                      <a:pt x="757974" y="0"/>
                    </a:lnTo>
                    <a:lnTo>
                      <a:pt x="757984" y="1"/>
                    </a:lnTo>
                    <a:lnTo>
                      <a:pt x="4018173" y="1"/>
                    </a:lnTo>
                    <a:lnTo>
                      <a:pt x="4018173" y="812801"/>
                    </a:lnTo>
                    <a:lnTo>
                      <a:pt x="449473" y="812801"/>
                    </a:lnTo>
                    <a:lnTo>
                      <a:pt x="449473" y="812798"/>
                    </a:lnTo>
                    <a:lnTo>
                      <a:pt x="406399" y="812798"/>
                    </a:lnTo>
                    <a:cubicBezTo>
                      <a:pt x="181951" y="812798"/>
                      <a:pt x="0" y="630847"/>
                      <a:pt x="0" y="406399"/>
                    </a:cubicBezTo>
                    <a:cubicBezTo>
                      <a:pt x="0" y="181951"/>
                      <a:pt x="181951" y="0"/>
                      <a:pt x="406399" y="0"/>
                    </a:cubicBez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 3"/>
              <p:cNvSpPr/>
              <p:nvPr/>
            </p:nvSpPr>
            <p:spPr>
              <a:xfrm>
                <a:off x="1363760" y="1874296"/>
                <a:ext cx="2091677" cy="500362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7" name="Rectangle 4"/>
              <p:cNvSpPr/>
              <p:nvPr/>
            </p:nvSpPr>
            <p:spPr>
              <a:xfrm>
                <a:off x="1544218" y="2557850"/>
                <a:ext cx="1730761" cy="434741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Parallelogram 5"/>
              <p:cNvSpPr/>
              <p:nvPr/>
            </p:nvSpPr>
            <p:spPr>
              <a:xfrm>
                <a:off x="1363759" y="1691102"/>
                <a:ext cx="2304947" cy="183194"/>
              </a:xfrm>
              <a:prstGeom prst="parallelogram">
                <a:avLst>
                  <a:gd name="adj" fmla="val 49237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Parallelogram 6"/>
              <p:cNvSpPr/>
              <p:nvPr/>
            </p:nvSpPr>
            <p:spPr>
              <a:xfrm>
                <a:off x="1544217" y="2374657"/>
                <a:ext cx="1911219" cy="183194"/>
              </a:xfrm>
              <a:prstGeom prst="parallelogram">
                <a:avLst>
                  <a:gd name="adj" fmla="val 45655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Parallelogram 7"/>
              <p:cNvSpPr/>
              <p:nvPr/>
            </p:nvSpPr>
            <p:spPr>
              <a:xfrm>
                <a:off x="1823107" y="2992591"/>
                <a:ext cx="1451870" cy="183194"/>
              </a:xfrm>
              <a:prstGeom prst="parallelogram">
                <a:avLst>
                  <a:gd name="adj" fmla="val 36699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8"/>
              <p:cNvSpPr/>
              <p:nvPr/>
            </p:nvSpPr>
            <p:spPr>
              <a:xfrm>
                <a:off x="1823107" y="3175782"/>
                <a:ext cx="1282109" cy="401932"/>
              </a:xfrm>
              <a:custGeom>
                <a:avLst/>
                <a:gdLst>
                  <a:gd name="connsiteX0" fmla="*/ 1131839 w 1985062"/>
                  <a:gd name="connsiteY0" fmla="*/ 0 h 622302"/>
                  <a:gd name="connsiteX1" fmla="*/ 1673911 w 1985062"/>
                  <a:gd name="connsiteY1" fmla="*/ 0 h 622302"/>
                  <a:gd name="connsiteX2" fmla="*/ 1985062 w 1985062"/>
                  <a:gd name="connsiteY2" fmla="*/ 311151 h 622302"/>
                  <a:gd name="connsiteX3" fmla="*/ 1985061 w 1985062"/>
                  <a:gd name="connsiteY3" fmla="*/ 311151 h 622302"/>
                  <a:gd name="connsiteX4" fmla="*/ 1673910 w 1985062"/>
                  <a:gd name="connsiteY4" fmla="*/ 622302 h 622302"/>
                  <a:gd name="connsiteX5" fmla="*/ 1564054 w 1985062"/>
                  <a:gd name="connsiteY5" fmla="*/ 622302 h 622302"/>
                  <a:gd name="connsiteX6" fmla="*/ 1564054 w 1985062"/>
                  <a:gd name="connsiteY6" fmla="*/ 622302 h 622302"/>
                  <a:gd name="connsiteX7" fmla="*/ 0 w 1985062"/>
                  <a:gd name="connsiteY7" fmla="*/ 622302 h 622302"/>
                  <a:gd name="connsiteX8" fmla="*/ 0 w 1985062"/>
                  <a:gd name="connsiteY8" fmla="*/ 2 h 622302"/>
                  <a:gd name="connsiteX9" fmla="*/ 1131819 w 1985062"/>
                  <a:gd name="connsiteY9" fmla="*/ 2 h 622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5062" h="622302">
                    <a:moveTo>
                      <a:pt x="1131839" y="0"/>
                    </a:moveTo>
                    <a:lnTo>
                      <a:pt x="1673911" y="0"/>
                    </a:lnTo>
                    <a:cubicBezTo>
                      <a:pt x="1845755" y="0"/>
                      <a:pt x="1985062" y="139307"/>
                      <a:pt x="1985062" y="311151"/>
                    </a:cubicBezTo>
                    <a:lnTo>
                      <a:pt x="1985061" y="311151"/>
                    </a:lnTo>
                    <a:cubicBezTo>
                      <a:pt x="1985061" y="482995"/>
                      <a:pt x="1845754" y="622302"/>
                      <a:pt x="1673910" y="622302"/>
                    </a:cubicBezTo>
                    <a:lnTo>
                      <a:pt x="1564054" y="622302"/>
                    </a:lnTo>
                    <a:lnTo>
                      <a:pt x="1564054" y="622302"/>
                    </a:lnTo>
                    <a:lnTo>
                      <a:pt x="0" y="622302"/>
                    </a:lnTo>
                    <a:lnTo>
                      <a:pt x="0" y="2"/>
                    </a:lnTo>
                    <a:lnTo>
                      <a:pt x="1131819" y="2"/>
                    </a:ln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TextBox 85"/>
              <p:cNvSpPr txBox="1"/>
              <p:nvPr/>
            </p:nvSpPr>
            <p:spPr>
              <a:xfrm>
                <a:off x="1776606" y="1275603"/>
                <a:ext cx="1238473" cy="305458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TW" alt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新細明體" pitchFamily="18" charset="-120"/>
                    <a:ea typeface="新細明體" pitchFamily="18" charset="-120"/>
                    <a:cs typeface="Calibri"/>
                    <a:sym typeface="Calibri"/>
                  </a:rPr>
                  <a:t>撰寫報告</a:t>
                </a:r>
              </a:p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endPara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  <a:ea typeface="新細明體" pitchFamily="18" charset="-120"/>
                  <a:cs typeface="Calibri"/>
                  <a:sym typeface="Calibri"/>
                </a:endParaRPr>
              </a:p>
            </p:txBody>
          </p:sp>
          <p:sp>
            <p:nvSpPr>
              <p:cNvPr id="33" name="TextBox 86"/>
              <p:cNvSpPr txBox="1"/>
              <p:nvPr/>
            </p:nvSpPr>
            <p:spPr>
              <a:xfrm>
                <a:off x="1815124" y="1987306"/>
                <a:ext cx="1188949" cy="276999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TW" alt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新細明體" pitchFamily="18" charset="-120"/>
                    <a:ea typeface="新細明體" pitchFamily="18" charset="-120"/>
                    <a:cs typeface="Calibri"/>
                    <a:sym typeface="Calibri"/>
                  </a:rPr>
                  <a:t>進行訪談與問卷調查</a:t>
                </a:r>
                <a:endParaRPr lang="zh-CN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  <a:ea typeface="新細明體" pitchFamily="18" charset="-120"/>
                  <a:cs typeface="Calibri"/>
                  <a:sym typeface="Calibri"/>
                </a:endParaRPr>
              </a:p>
            </p:txBody>
          </p:sp>
          <p:sp>
            <p:nvSpPr>
              <p:cNvPr id="34" name="TextBox 87"/>
              <p:cNvSpPr txBox="1"/>
              <p:nvPr/>
            </p:nvSpPr>
            <p:spPr>
              <a:xfrm>
                <a:off x="1815124" y="2623997"/>
                <a:ext cx="1188949" cy="276999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zh-TW" alt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新細明體" pitchFamily="18" charset="-120"/>
                    <a:ea typeface="新細明體" pitchFamily="18" charset="-120"/>
                    <a:cs typeface="Calibri"/>
                    <a:sym typeface="Calibri"/>
                  </a:rPr>
                  <a:t>文獻探討</a:t>
                </a:r>
              </a:p>
            </p:txBody>
          </p:sp>
          <p:sp>
            <p:nvSpPr>
              <p:cNvPr id="35" name="TextBox 88"/>
              <p:cNvSpPr txBox="1"/>
              <p:nvPr/>
            </p:nvSpPr>
            <p:spPr>
              <a:xfrm>
                <a:off x="1773731" y="3283782"/>
                <a:ext cx="1346301" cy="293932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zh-TW" alt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新細明體" pitchFamily="18" charset="-120"/>
                    <a:ea typeface="新細明體" pitchFamily="18" charset="-120"/>
                    <a:cs typeface="Calibri"/>
                    <a:sym typeface="Calibri"/>
                  </a:rPr>
                  <a:t>決定主題及目的</a:t>
                </a:r>
                <a:endParaRPr lang="zh-TW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新細明體" pitchFamily="18" charset="-120"/>
                  <a:ea typeface="新細明體" pitchFamily="18" charset="-120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群組 21"/>
            <p:cNvGrpSpPr/>
            <p:nvPr/>
          </p:nvGrpSpPr>
          <p:grpSpPr>
            <a:xfrm>
              <a:off x="6300193" y="2337879"/>
              <a:ext cx="2448272" cy="844325"/>
              <a:chOff x="6300193" y="2337879"/>
              <a:chExt cx="2448272" cy="844325"/>
            </a:xfrm>
          </p:grpSpPr>
          <p:sp>
            <p:nvSpPr>
              <p:cNvPr id="23" name="TextBox 76"/>
              <p:cNvSpPr txBox="1">
                <a:spLocks/>
              </p:cNvSpPr>
              <p:nvPr/>
            </p:nvSpPr>
            <p:spPr bwMode="auto">
              <a:xfrm>
                <a:off x="6300193" y="2337879"/>
                <a:ext cx="1179702" cy="22789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Autofit/>
                <a:sp3d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TW" altLang="en-US" sz="2000" b="1" dirty="0" smtClean="0">
                    <a:solidFill>
                      <a:schemeClr val="accent2"/>
                    </a:solidFill>
                  </a:rPr>
                  <a:t>問卷調查法</a:t>
                </a:r>
                <a:endParaRPr lang="zh-CN" altLang="en-US" sz="2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Rectangle 75"/>
              <p:cNvSpPr/>
              <p:nvPr/>
            </p:nvSpPr>
            <p:spPr>
              <a:xfrm>
                <a:off x="6300193" y="2614136"/>
                <a:ext cx="2448272" cy="568068"/>
              </a:xfrm>
              <a:prstGeom prst="rect">
                <a:avLst/>
              </a:prstGeom>
            </p:spPr>
            <p:txBody>
              <a:bodyPr wrap="square" lIns="144000" tIns="0" rIns="144000" bIns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TW" altLang="en-US" dirty="0" smtClean="0">
                    <a:solidFill>
                      <a:schemeClr val="dk1">
                        <a:lumMod val="100000"/>
                      </a:schemeClr>
                    </a:solidFill>
                  </a:rPr>
                  <a:t>以自編問卷的方式，調查</a:t>
                </a:r>
                <a:r>
                  <a:rPr lang="zh-TW" altLang="en-US" dirty="0">
                    <a:solidFill>
                      <a:schemeClr val="dk1">
                        <a:lumMod val="100000"/>
                      </a:schemeClr>
                    </a:solidFill>
                  </a:rPr>
                  <a:t>民眾</a:t>
                </a:r>
                <a:r>
                  <a:rPr lang="zh-TW" altLang="en-US" dirty="0" smtClean="0">
                    <a:solidFill>
                      <a:schemeClr val="dk1">
                        <a:lumMod val="100000"/>
                      </a:schemeClr>
                    </a:solidFill>
                  </a:rPr>
                  <a:t>對於</a:t>
                </a:r>
                <a:r>
                  <a:rPr lang="zh-TW" altLang="en-US" dirty="0">
                    <a:solidFill>
                      <a:schemeClr val="dk1">
                        <a:lumMod val="100000"/>
                      </a:schemeClr>
                    </a:solidFill>
                  </a:rPr>
                  <a:t>魩仔</a:t>
                </a:r>
                <a:r>
                  <a:rPr lang="zh-TW" altLang="en-US" dirty="0" smtClean="0">
                    <a:solidFill>
                      <a:schemeClr val="dk1">
                        <a:lumMod val="100000"/>
                      </a:schemeClr>
                    </a:solidFill>
                  </a:rPr>
                  <a:t>魚食用現況與看法之調查。</a:t>
                </a:r>
                <a:endParaRPr lang="zh-CN" altLang="en-US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1398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0"/>
            <a:ext cx="12215725" cy="6858000"/>
            <a:chOff x="0" y="0"/>
            <a:chExt cx="12215725" cy="6858000"/>
          </a:xfrm>
        </p:grpSpPr>
        <p:sp>
          <p:nvSpPr>
            <p:cNvPr id="7" name="Google Shape;431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32;p31"/>
            <p:cNvSpPr/>
            <p:nvPr/>
          </p:nvSpPr>
          <p:spPr>
            <a:xfrm>
              <a:off x="439056" y="388257"/>
              <a:ext cx="11314800" cy="6081600"/>
            </a:xfrm>
            <a:prstGeom prst="rect">
              <a:avLst/>
            </a:prstGeom>
            <a:solidFill>
              <a:schemeClr val="lt1">
                <a:alpha val="47450"/>
              </a:schemeClr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433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725" y="555382"/>
              <a:ext cx="12192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560;p34"/>
          <p:cNvSpPr/>
          <p:nvPr/>
        </p:nvSpPr>
        <p:spPr>
          <a:xfrm>
            <a:off x="5979796" y="1992949"/>
            <a:ext cx="1338282" cy="16414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6BAFE1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61;p34"/>
          <p:cNvSpPr/>
          <p:nvPr/>
        </p:nvSpPr>
        <p:spPr>
          <a:xfrm>
            <a:off x="4322445" y="2489835"/>
            <a:ext cx="2160594" cy="11382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6C780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562;p34"/>
          <p:cNvCxnSpPr/>
          <p:nvPr/>
        </p:nvCxnSpPr>
        <p:spPr>
          <a:xfrm flipV="1">
            <a:off x="6792596" y="1145219"/>
            <a:ext cx="1428126" cy="106045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8DA9DB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31" name="群組 30"/>
          <p:cNvGrpSpPr/>
          <p:nvPr/>
        </p:nvGrpSpPr>
        <p:grpSpPr>
          <a:xfrm>
            <a:off x="773204" y="618614"/>
            <a:ext cx="3949834" cy="5060987"/>
            <a:chOff x="773204" y="618614"/>
            <a:chExt cx="3949834" cy="5060987"/>
          </a:xfrm>
        </p:grpSpPr>
        <p:sp>
          <p:nvSpPr>
            <p:cNvPr id="14" name="TextBox 32"/>
            <p:cNvSpPr txBox="1"/>
            <p:nvPr/>
          </p:nvSpPr>
          <p:spPr>
            <a:xfrm>
              <a:off x="1086990" y="618614"/>
              <a:ext cx="2714646" cy="927000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Autofit/>
            </a:bodyPr>
            <a:lstStyle/>
            <a:p>
              <a:pPr algn="r"/>
              <a:r>
                <a:rPr lang="zh-TW" altLang="en-US" sz="44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訪談法</a:t>
              </a:r>
              <a:endParaRPr lang="zh-CN" altLang="en-US" sz="4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Box 33"/>
            <p:cNvSpPr txBox="1">
              <a:spLocks/>
            </p:cNvSpPr>
            <p:nvPr/>
          </p:nvSpPr>
          <p:spPr>
            <a:xfrm>
              <a:off x="773204" y="1543691"/>
              <a:ext cx="3949834" cy="4135910"/>
            </a:xfrm>
            <a:prstGeom prst="rect">
              <a:avLst/>
            </a:prstGeom>
          </p:spPr>
          <p:txBody>
            <a:bodyPr vert="horz" wrap="square" lIns="0" tIns="0" rIns="360000" bIns="0" anchor="ctr">
              <a:noAutofit/>
            </a:bodyPr>
            <a:lstStyle/>
            <a:p>
              <a:pPr algn="l">
                <a:lnSpc>
                  <a:spcPct val="120000"/>
                </a:lnSpc>
                <a:buFont typeface="Wingdings" pitchFamily="2" charset="2"/>
                <a:buChar char="u"/>
              </a:pP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日期：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9-10</a:t>
              </a:r>
              <a:r>
                <a:rPr lang="zh-TW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>
                <a:lnSpc>
                  <a:spcPct val="120000"/>
                </a:lnSpc>
                <a:buFont typeface="Wingdings" pitchFamily="2" charset="2"/>
                <a:buChar char="u"/>
              </a:pP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研究對象：環保團體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漁會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營養師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研究單位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>
                <a:lnSpc>
                  <a:spcPct val="120000"/>
                </a:lnSpc>
                <a:buFont typeface="Wingdings" pitchFamily="2" charset="2"/>
                <a:buChar char="u"/>
              </a:pP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做法：依據對象不同編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擬不同的訪談問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題，每場次約進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l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行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30-60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分鐘。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6" name="Google Shape;567;p34"/>
          <p:cNvCxnSpPr/>
          <p:nvPr/>
        </p:nvCxnSpPr>
        <p:spPr>
          <a:xfrm>
            <a:off x="3596640" y="1341120"/>
            <a:ext cx="1220527" cy="1222240"/>
          </a:xfrm>
          <a:prstGeom prst="straightConnector1">
            <a:avLst/>
          </a:prstGeom>
          <a:noFill/>
          <a:ln w="9525" cap="flat" cmpd="sng">
            <a:solidFill>
              <a:srgbClr val="8DA9DB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" name="TextBox 35"/>
          <p:cNvSpPr txBox="1"/>
          <p:nvPr/>
        </p:nvSpPr>
        <p:spPr>
          <a:xfrm>
            <a:off x="4607358" y="3846051"/>
            <a:ext cx="2835012" cy="91924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r"/>
            <a:r>
              <a:rPr lang="zh-TW" altLang="en-US" sz="5400" b="1" u="sng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研究方</a:t>
            </a:r>
            <a:r>
              <a:rPr lang="zh-TW" altLang="en-US" sz="5400" b="1" u="sng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zh-CN" altLang="en-US" sz="5400" b="1" u="sng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Oval 14"/>
          <p:cNvSpPr/>
          <p:nvPr/>
        </p:nvSpPr>
        <p:spPr>
          <a:xfrm>
            <a:off x="4520781" y="5051699"/>
            <a:ext cx="1196438" cy="109649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Oval 15"/>
          <p:cNvSpPr/>
          <p:nvPr/>
        </p:nvSpPr>
        <p:spPr>
          <a:xfrm>
            <a:off x="6483038" y="5051699"/>
            <a:ext cx="1125125" cy="109649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21"/>
          <p:cNvSpPr>
            <a:spLocks/>
          </p:cNvSpPr>
          <p:nvPr/>
        </p:nvSpPr>
        <p:spPr bwMode="auto">
          <a:xfrm>
            <a:off x="4848557" y="5337942"/>
            <a:ext cx="605222" cy="586046"/>
          </a:xfrm>
          <a:custGeom>
            <a:avLst/>
            <a:gdLst>
              <a:gd name="T0" fmla="*/ 1040 w 1104"/>
              <a:gd name="T1" fmla="*/ 3 h 1104"/>
              <a:gd name="T2" fmla="*/ 800 w 1104"/>
              <a:gd name="T3" fmla="*/ 51 h 1104"/>
              <a:gd name="T4" fmla="*/ 817 w 1104"/>
              <a:gd name="T5" fmla="*/ 333 h 1104"/>
              <a:gd name="T6" fmla="*/ 1001 w 1104"/>
              <a:gd name="T7" fmla="*/ 207 h 1104"/>
              <a:gd name="T8" fmla="*/ 1048 w 1104"/>
              <a:gd name="T9" fmla="*/ 372 h 1104"/>
              <a:gd name="T10" fmla="*/ 695 w 1104"/>
              <a:gd name="T11" fmla="*/ 383 h 1104"/>
              <a:gd name="T12" fmla="*/ 673 w 1104"/>
              <a:gd name="T13" fmla="*/ 372 h 1104"/>
              <a:gd name="T14" fmla="*/ 670 w 1104"/>
              <a:gd name="T15" fmla="*/ 20 h 1104"/>
              <a:gd name="T16" fmla="*/ 689 w 1104"/>
              <a:gd name="T17" fmla="*/ 1 h 1104"/>
              <a:gd name="T18" fmla="*/ 332 w 1104"/>
              <a:gd name="T19" fmla="*/ 1063 h 1104"/>
              <a:gd name="T20" fmla="*/ 288 w 1104"/>
              <a:gd name="T21" fmla="*/ 1102 h 1104"/>
              <a:gd name="T22" fmla="*/ 239 w 1104"/>
              <a:gd name="T23" fmla="*/ 1093 h 1104"/>
              <a:gd name="T24" fmla="*/ 219 w 1104"/>
              <a:gd name="T25" fmla="*/ 1081 h 1104"/>
              <a:gd name="T26" fmla="*/ 201 w 1104"/>
              <a:gd name="T27" fmla="*/ 1093 h 1104"/>
              <a:gd name="T28" fmla="*/ 151 w 1104"/>
              <a:gd name="T29" fmla="*/ 1102 h 1104"/>
              <a:gd name="T30" fmla="*/ 107 w 1104"/>
              <a:gd name="T31" fmla="*/ 1063 h 1104"/>
              <a:gd name="T32" fmla="*/ 61 w 1104"/>
              <a:gd name="T33" fmla="*/ 690 h 1104"/>
              <a:gd name="T34" fmla="*/ 20 w 1104"/>
              <a:gd name="T35" fmla="*/ 650 h 1104"/>
              <a:gd name="T36" fmla="*/ 2 w 1104"/>
              <a:gd name="T37" fmla="*/ 471 h 1104"/>
              <a:gd name="T38" fmla="*/ 25 w 1104"/>
              <a:gd name="T39" fmla="*/ 331 h 1104"/>
              <a:gd name="T40" fmla="*/ 156 w 1104"/>
              <a:gd name="T41" fmla="*/ 300 h 1104"/>
              <a:gd name="T42" fmla="*/ 219 w 1104"/>
              <a:gd name="T43" fmla="*/ 380 h 1104"/>
              <a:gd name="T44" fmla="*/ 284 w 1104"/>
              <a:gd name="T45" fmla="*/ 300 h 1104"/>
              <a:gd name="T46" fmla="*/ 377 w 1104"/>
              <a:gd name="T47" fmla="*/ 318 h 1104"/>
              <a:gd name="T48" fmla="*/ 440 w 1104"/>
              <a:gd name="T49" fmla="*/ 392 h 1104"/>
              <a:gd name="T50" fmla="*/ 474 w 1104"/>
              <a:gd name="T51" fmla="*/ 405 h 1104"/>
              <a:gd name="T52" fmla="*/ 542 w 1104"/>
              <a:gd name="T53" fmla="*/ 354 h 1104"/>
              <a:gd name="T54" fmla="*/ 597 w 1104"/>
              <a:gd name="T55" fmla="*/ 353 h 1104"/>
              <a:gd name="T56" fmla="*/ 624 w 1104"/>
              <a:gd name="T57" fmla="*/ 402 h 1104"/>
              <a:gd name="T58" fmla="*/ 573 w 1104"/>
              <a:gd name="T59" fmla="*/ 461 h 1104"/>
              <a:gd name="T60" fmla="*/ 476 w 1104"/>
              <a:gd name="T61" fmla="*/ 521 h 1104"/>
              <a:gd name="T62" fmla="*/ 446 w 1104"/>
              <a:gd name="T63" fmla="*/ 525 h 1104"/>
              <a:gd name="T64" fmla="*/ 396 w 1104"/>
              <a:gd name="T65" fmla="*/ 493 h 1104"/>
              <a:gd name="T66" fmla="*/ 334 w 1104"/>
              <a:gd name="T67" fmla="*/ 1052 h 1104"/>
              <a:gd name="T68" fmla="*/ 257 w 1104"/>
              <a:gd name="T69" fmla="*/ 61 h 1104"/>
              <a:gd name="T70" fmla="*/ 297 w 1104"/>
              <a:gd name="T71" fmla="*/ 97 h 1104"/>
              <a:gd name="T72" fmla="*/ 312 w 1104"/>
              <a:gd name="T73" fmla="*/ 152 h 1104"/>
              <a:gd name="T74" fmla="*/ 300 w 1104"/>
              <a:gd name="T75" fmla="*/ 202 h 1104"/>
              <a:gd name="T76" fmla="*/ 261 w 1104"/>
              <a:gd name="T77" fmla="*/ 252 h 1104"/>
              <a:gd name="T78" fmla="*/ 217 w 1104"/>
              <a:gd name="T79" fmla="*/ 268 h 1104"/>
              <a:gd name="T80" fmla="*/ 166 w 1104"/>
              <a:gd name="T81" fmla="*/ 243 h 1104"/>
              <a:gd name="T82" fmla="*/ 134 w 1104"/>
              <a:gd name="T83" fmla="*/ 188 h 1104"/>
              <a:gd name="T84" fmla="*/ 129 w 1104"/>
              <a:gd name="T85" fmla="*/ 138 h 1104"/>
              <a:gd name="T86" fmla="*/ 150 w 1104"/>
              <a:gd name="T87" fmla="*/ 87 h 1104"/>
              <a:gd name="T88" fmla="*/ 195 w 1104"/>
              <a:gd name="T89" fmla="*/ 57 h 1104"/>
              <a:gd name="T90" fmla="*/ 817 w 1104"/>
              <a:gd name="T91" fmla="*/ 106 h 1104"/>
              <a:gd name="T92" fmla="*/ 791 w 1104"/>
              <a:gd name="T93" fmla="*/ 94 h 1104"/>
              <a:gd name="T94" fmla="*/ 769 w 1104"/>
              <a:gd name="T95" fmla="*/ 113 h 1104"/>
              <a:gd name="T96" fmla="*/ 784 w 1104"/>
              <a:gd name="T97" fmla="*/ 255 h 1104"/>
              <a:gd name="T98" fmla="*/ 821 w 1104"/>
              <a:gd name="T99" fmla="*/ 291 h 1104"/>
              <a:gd name="T100" fmla="*/ 875 w 1104"/>
              <a:gd name="T101" fmla="*/ 258 h 1104"/>
              <a:gd name="T102" fmla="*/ 1099 w 1104"/>
              <a:gd name="T103" fmla="*/ 50 h 1104"/>
              <a:gd name="T104" fmla="*/ 1097 w 1104"/>
              <a:gd name="T105" fmla="*/ 30 h 1104"/>
              <a:gd name="T106" fmla="*/ 1016 w 1104"/>
              <a:gd name="T107" fmla="*/ 75 h 1104"/>
              <a:gd name="T108" fmla="*/ 825 w 1104"/>
              <a:gd name="T109" fmla="*/ 142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04" h="1104">
                <a:moveTo>
                  <a:pt x="695" y="0"/>
                </a:moveTo>
                <a:lnTo>
                  <a:pt x="1027" y="0"/>
                </a:lnTo>
                <a:lnTo>
                  <a:pt x="1027" y="0"/>
                </a:lnTo>
                <a:lnTo>
                  <a:pt x="1031" y="0"/>
                </a:lnTo>
                <a:lnTo>
                  <a:pt x="1035" y="2"/>
                </a:lnTo>
                <a:lnTo>
                  <a:pt x="1040" y="3"/>
                </a:lnTo>
                <a:lnTo>
                  <a:pt x="1043" y="6"/>
                </a:lnTo>
                <a:lnTo>
                  <a:pt x="1043" y="6"/>
                </a:lnTo>
                <a:lnTo>
                  <a:pt x="1008" y="29"/>
                </a:lnTo>
                <a:lnTo>
                  <a:pt x="973" y="51"/>
                </a:lnTo>
                <a:lnTo>
                  <a:pt x="800" y="51"/>
                </a:lnTo>
                <a:lnTo>
                  <a:pt x="800" y="51"/>
                </a:lnTo>
                <a:lnTo>
                  <a:pt x="791" y="51"/>
                </a:lnTo>
                <a:lnTo>
                  <a:pt x="721" y="51"/>
                </a:lnTo>
                <a:lnTo>
                  <a:pt x="721" y="332"/>
                </a:lnTo>
                <a:lnTo>
                  <a:pt x="808" y="332"/>
                </a:lnTo>
                <a:lnTo>
                  <a:pt x="808" y="332"/>
                </a:lnTo>
                <a:lnTo>
                  <a:pt x="817" y="333"/>
                </a:lnTo>
                <a:lnTo>
                  <a:pt x="825" y="334"/>
                </a:lnTo>
                <a:lnTo>
                  <a:pt x="833" y="334"/>
                </a:lnTo>
                <a:lnTo>
                  <a:pt x="841" y="332"/>
                </a:lnTo>
                <a:lnTo>
                  <a:pt x="1001" y="332"/>
                </a:lnTo>
                <a:lnTo>
                  <a:pt x="1001" y="207"/>
                </a:lnTo>
                <a:lnTo>
                  <a:pt x="1001" y="207"/>
                </a:lnTo>
                <a:lnTo>
                  <a:pt x="1053" y="156"/>
                </a:lnTo>
                <a:lnTo>
                  <a:pt x="1053" y="357"/>
                </a:lnTo>
                <a:lnTo>
                  <a:pt x="1053" y="357"/>
                </a:lnTo>
                <a:lnTo>
                  <a:pt x="1053" y="363"/>
                </a:lnTo>
                <a:lnTo>
                  <a:pt x="1050" y="367"/>
                </a:lnTo>
                <a:lnTo>
                  <a:pt x="1048" y="372"/>
                </a:lnTo>
                <a:lnTo>
                  <a:pt x="1045" y="376"/>
                </a:lnTo>
                <a:lnTo>
                  <a:pt x="1041" y="379"/>
                </a:lnTo>
                <a:lnTo>
                  <a:pt x="1036" y="381"/>
                </a:lnTo>
                <a:lnTo>
                  <a:pt x="1032" y="382"/>
                </a:lnTo>
                <a:lnTo>
                  <a:pt x="1027" y="383"/>
                </a:lnTo>
                <a:lnTo>
                  <a:pt x="695" y="383"/>
                </a:lnTo>
                <a:lnTo>
                  <a:pt x="695" y="383"/>
                </a:lnTo>
                <a:lnTo>
                  <a:pt x="689" y="382"/>
                </a:lnTo>
                <a:lnTo>
                  <a:pt x="685" y="381"/>
                </a:lnTo>
                <a:lnTo>
                  <a:pt x="681" y="379"/>
                </a:lnTo>
                <a:lnTo>
                  <a:pt x="676" y="376"/>
                </a:lnTo>
                <a:lnTo>
                  <a:pt x="673" y="372"/>
                </a:lnTo>
                <a:lnTo>
                  <a:pt x="671" y="367"/>
                </a:lnTo>
                <a:lnTo>
                  <a:pt x="670" y="363"/>
                </a:lnTo>
                <a:lnTo>
                  <a:pt x="669" y="357"/>
                </a:lnTo>
                <a:lnTo>
                  <a:pt x="669" y="25"/>
                </a:lnTo>
                <a:lnTo>
                  <a:pt x="669" y="25"/>
                </a:lnTo>
                <a:lnTo>
                  <a:pt x="670" y="20"/>
                </a:lnTo>
                <a:lnTo>
                  <a:pt x="671" y="16"/>
                </a:lnTo>
                <a:lnTo>
                  <a:pt x="673" y="11"/>
                </a:lnTo>
                <a:lnTo>
                  <a:pt x="676" y="7"/>
                </a:lnTo>
                <a:lnTo>
                  <a:pt x="681" y="4"/>
                </a:lnTo>
                <a:lnTo>
                  <a:pt x="685" y="2"/>
                </a:lnTo>
                <a:lnTo>
                  <a:pt x="689" y="1"/>
                </a:lnTo>
                <a:lnTo>
                  <a:pt x="695" y="0"/>
                </a:lnTo>
                <a:lnTo>
                  <a:pt x="695" y="0"/>
                </a:lnTo>
                <a:close/>
                <a:moveTo>
                  <a:pt x="334" y="1052"/>
                </a:moveTo>
                <a:lnTo>
                  <a:pt x="334" y="1052"/>
                </a:lnTo>
                <a:lnTo>
                  <a:pt x="334" y="1057"/>
                </a:lnTo>
                <a:lnTo>
                  <a:pt x="332" y="1063"/>
                </a:lnTo>
                <a:lnTo>
                  <a:pt x="328" y="1072"/>
                </a:lnTo>
                <a:lnTo>
                  <a:pt x="323" y="1081"/>
                </a:lnTo>
                <a:lnTo>
                  <a:pt x="315" y="1088"/>
                </a:lnTo>
                <a:lnTo>
                  <a:pt x="307" y="1095"/>
                </a:lnTo>
                <a:lnTo>
                  <a:pt x="298" y="1099"/>
                </a:lnTo>
                <a:lnTo>
                  <a:pt x="288" y="1102"/>
                </a:lnTo>
                <a:lnTo>
                  <a:pt x="278" y="1104"/>
                </a:lnTo>
                <a:lnTo>
                  <a:pt x="278" y="1104"/>
                </a:lnTo>
                <a:lnTo>
                  <a:pt x="265" y="1102"/>
                </a:lnTo>
                <a:lnTo>
                  <a:pt x="251" y="1098"/>
                </a:lnTo>
                <a:lnTo>
                  <a:pt x="244" y="1096"/>
                </a:lnTo>
                <a:lnTo>
                  <a:pt x="239" y="1093"/>
                </a:lnTo>
                <a:lnTo>
                  <a:pt x="233" y="1090"/>
                </a:lnTo>
                <a:lnTo>
                  <a:pt x="229" y="1085"/>
                </a:lnTo>
                <a:lnTo>
                  <a:pt x="229" y="1085"/>
                </a:lnTo>
                <a:lnTo>
                  <a:pt x="228" y="1083"/>
                </a:lnTo>
                <a:lnTo>
                  <a:pt x="225" y="1082"/>
                </a:lnTo>
                <a:lnTo>
                  <a:pt x="219" y="1081"/>
                </a:lnTo>
                <a:lnTo>
                  <a:pt x="215" y="1082"/>
                </a:lnTo>
                <a:lnTo>
                  <a:pt x="212" y="1083"/>
                </a:lnTo>
                <a:lnTo>
                  <a:pt x="210" y="1085"/>
                </a:lnTo>
                <a:lnTo>
                  <a:pt x="210" y="1085"/>
                </a:lnTo>
                <a:lnTo>
                  <a:pt x="206" y="1090"/>
                </a:lnTo>
                <a:lnTo>
                  <a:pt x="201" y="1093"/>
                </a:lnTo>
                <a:lnTo>
                  <a:pt x="196" y="1096"/>
                </a:lnTo>
                <a:lnTo>
                  <a:pt x="189" y="1098"/>
                </a:lnTo>
                <a:lnTo>
                  <a:pt x="175" y="1102"/>
                </a:lnTo>
                <a:lnTo>
                  <a:pt x="161" y="1104"/>
                </a:lnTo>
                <a:lnTo>
                  <a:pt x="161" y="1104"/>
                </a:lnTo>
                <a:lnTo>
                  <a:pt x="151" y="1102"/>
                </a:lnTo>
                <a:lnTo>
                  <a:pt x="142" y="1099"/>
                </a:lnTo>
                <a:lnTo>
                  <a:pt x="133" y="1095"/>
                </a:lnTo>
                <a:lnTo>
                  <a:pt x="124" y="1088"/>
                </a:lnTo>
                <a:lnTo>
                  <a:pt x="117" y="1081"/>
                </a:lnTo>
                <a:lnTo>
                  <a:pt x="111" y="1072"/>
                </a:lnTo>
                <a:lnTo>
                  <a:pt x="107" y="1063"/>
                </a:lnTo>
                <a:lnTo>
                  <a:pt x="105" y="1052"/>
                </a:lnTo>
                <a:lnTo>
                  <a:pt x="94" y="696"/>
                </a:lnTo>
                <a:lnTo>
                  <a:pt x="80" y="695"/>
                </a:lnTo>
                <a:lnTo>
                  <a:pt x="80" y="695"/>
                </a:lnTo>
                <a:lnTo>
                  <a:pt x="71" y="693"/>
                </a:lnTo>
                <a:lnTo>
                  <a:pt x="61" y="690"/>
                </a:lnTo>
                <a:lnTo>
                  <a:pt x="51" y="685"/>
                </a:lnTo>
                <a:lnTo>
                  <a:pt x="42" y="680"/>
                </a:lnTo>
                <a:lnTo>
                  <a:pt x="34" y="674"/>
                </a:lnTo>
                <a:lnTo>
                  <a:pt x="27" y="667"/>
                </a:lnTo>
                <a:lnTo>
                  <a:pt x="23" y="658"/>
                </a:lnTo>
                <a:lnTo>
                  <a:pt x="20" y="650"/>
                </a:lnTo>
                <a:lnTo>
                  <a:pt x="20" y="650"/>
                </a:lnTo>
                <a:lnTo>
                  <a:pt x="10" y="600"/>
                </a:lnTo>
                <a:lnTo>
                  <a:pt x="5" y="561"/>
                </a:lnTo>
                <a:lnTo>
                  <a:pt x="2" y="529"/>
                </a:lnTo>
                <a:lnTo>
                  <a:pt x="0" y="500"/>
                </a:lnTo>
                <a:lnTo>
                  <a:pt x="2" y="471"/>
                </a:lnTo>
                <a:lnTo>
                  <a:pt x="6" y="438"/>
                </a:lnTo>
                <a:lnTo>
                  <a:pt x="18" y="346"/>
                </a:lnTo>
                <a:lnTo>
                  <a:pt x="18" y="346"/>
                </a:lnTo>
                <a:lnTo>
                  <a:pt x="19" y="341"/>
                </a:lnTo>
                <a:lnTo>
                  <a:pt x="22" y="336"/>
                </a:lnTo>
                <a:lnTo>
                  <a:pt x="25" y="331"/>
                </a:lnTo>
                <a:lnTo>
                  <a:pt x="30" y="325"/>
                </a:lnTo>
                <a:lnTo>
                  <a:pt x="35" y="321"/>
                </a:lnTo>
                <a:lnTo>
                  <a:pt x="41" y="317"/>
                </a:lnTo>
                <a:lnTo>
                  <a:pt x="48" y="313"/>
                </a:lnTo>
                <a:lnTo>
                  <a:pt x="57" y="312"/>
                </a:lnTo>
                <a:lnTo>
                  <a:pt x="156" y="300"/>
                </a:lnTo>
                <a:lnTo>
                  <a:pt x="156" y="300"/>
                </a:lnTo>
                <a:lnTo>
                  <a:pt x="160" y="300"/>
                </a:lnTo>
                <a:lnTo>
                  <a:pt x="164" y="301"/>
                </a:lnTo>
                <a:lnTo>
                  <a:pt x="168" y="304"/>
                </a:lnTo>
                <a:lnTo>
                  <a:pt x="171" y="307"/>
                </a:lnTo>
                <a:lnTo>
                  <a:pt x="219" y="380"/>
                </a:lnTo>
                <a:lnTo>
                  <a:pt x="269" y="307"/>
                </a:lnTo>
                <a:lnTo>
                  <a:pt x="269" y="307"/>
                </a:lnTo>
                <a:lnTo>
                  <a:pt x="271" y="304"/>
                </a:lnTo>
                <a:lnTo>
                  <a:pt x="275" y="301"/>
                </a:lnTo>
                <a:lnTo>
                  <a:pt x="280" y="300"/>
                </a:lnTo>
                <a:lnTo>
                  <a:pt x="284" y="300"/>
                </a:lnTo>
                <a:lnTo>
                  <a:pt x="340" y="307"/>
                </a:lnTo>
                <a:lnTo>
                  <a:pt x="340" y="307"/>
                </a:lnTo>
                <a:lnTo>
                  <a:pt x="358" y="310"/>
                </a:lnTo>
                <a:lnTo>
                  <a:pt x="366" y="312"/>
                </a:lnTo>
                <a:lnTo>
                  <a:pt x="371" y="314"/>
                </a:lnTo>
                <a:lnTo>
                  <a:pt x="377" y="318"/>
                </a:lnTo>
                <a:lnTo>
                  <a:pt x="381" y="321"/>
                </a:lnTo>
                <a:lnTo>
                  <a:pt x="389" y="329"/>
                </a:lnTo>
                <a:lnTo>
                  <a:pt x="389" y="329"/>
                </a:lnTo>
                <a:lnTo>
                  <a:pt x="417" y="364"/>
                </a:lnTo>
                <a:lnTo>
                  <a:pt x="440" y="392"/>
                </a:lnTo>
                <a:lnTo>
                  <a:pt x="440" y="392"/>
                </a:lnTo>
                <a:lnTo>
                  <a:pt x="451" y="403"/>
                </a:lnTo>
                <a:lnTo>
                  <a:pt x="451" y="403"/>
                </a:lnTo>
                <a:lnTo>
                  <a:pt x="456" y="406"/>
                </a:lnTo>
                <a:lnTo>
                  <a:pt x="462" y="408"/>
                </a:lnTo>
                <a:lnTo>
                  <a:pt x="467" y="407"/>
                </a:lnTo>
                <a:lnTo>
                  <a:pt x="474" y="405"/>
                </a:lnTo>
                <a:lnTo>
                  <a:pt x="474" y="405"/>
                </a:lnTo>
                <a:lnTo>
                  <a:pt x="482" y="398"/>
                </a:lnTo>
                <a:lnTo>
                  <a:pt x="482" y="398"/>
                </a:lnTo>
                <a:lnTo>
                  <a:pt x="511" y="378"/>
                </a:lnTo>
                <a:lnTo>
                  <a:pt x="542" y="354"/>
                </a:lnTo>
                <a:lnTo>
                  <a:pt x="542" y="354"/>
                </a:lnTo>
                <a:lnTo>
                  <a:pt x="551" y="349"/>
                </a:lnTo>
                <a:lnTo>
                  <a:pt x="561" y="346"/>
                </a:lnTo>
                <a:lnTo>
                  <a:pt x="571" y="345"/>
                </a:lnTo>
                <a:lnTo>
                  <a:pt x="579" y="346"/>
                </a:lnTo>
                <a:lnTo>
                  <a:pt x="589" y="349"/>
                </a:lnTo>
                <a:lnTo>
                  <a:pt x="597" y="353"/>
                </a:lnTo>
                <a:lnTo>
                  <a:pt x="604" y="360"/>
                </a:lnTo>
                <a:lnTo>
                  <a:pt x="612" y="366"/>
                </a:lnTo>
                <a:lnTo>
                  <a:pt x="616" y="375"/>
                </a:lnTo>
                <a:lnTo>
                  <a:pt x="620" y="383"/>
                </a:lnTo>
                <a:lnTo>
                  <a:pt x="623" y="392"/>
                </a:lnTo>
                <a:lnTo>
                  <a:pt x="624" y="402"/>
                </a:lnTo>
                <a:lnTo>
                  <a:pt x="623" y="410"/>
                </a:lnTo>
                <a:lnTo>
                  <a:pt x="619" y="420"/>
                </a:lnTo>
                <a:lnTo>
                  <a:pt x="613" y="429"/>
                </a:lnTo>
                <a:lnTo>
                  <a:pt x="605" y="436"/>
                </a:lnTo>
                <a:lnTo>
                  <a:pt x="605" y="436"/>
                </a:lnTo>
                <a:lnTo>
                  <a:pt x="573" y="461"/>
                </a:lnTo>
                <a:lnTo>
                  <a:pt x="542" y="484"/>
                </a:lnTo>
                <a:lnTo>
                  <a:pt x="542" y="484"/>
                </a:lnTo>
                <a:lnTo>
                  <a:pt x="522" y="495"/>
                </a:lnTo>
                <a:lnTo>
                  <a:pt x="505" y="506"/>
                </a:lnTo>
                <a:lnTo>
                  <a:pt x="490" y="515"/>
                </a:lnTo>
                <a:lnTo>
                  <a:pt x="476" y="521"/>
                </a:lnTo>
                <a:lnTo>
                  <a:pt x="476" y="521"/>
                </a:lnTo>
                <a:lnTo>
                  <a:pt x="470" y="524"/>
                </a:lnTo>
                <a:lnTo>
                  <a:pt x="464" y="525"/>
                </a:lnTo>
                <a:lnTo>
                  <a:pt x="458" y="526"/>
                </a:lnTo>
                <a:lnTo>
                  <a:pt x="452" y="526"/>
                </a:lnTo>
                <a:lnTo>
                  <a:pt x="446" y="525"/>
                </a:lnTo>
                <a:lnTo>
                  <a:pt x="439" y="524"/>
                </a:lnTo>
                <a:lnTo>
                  <a:pt x="433" y="520"/>
                </a:lnTo>
                <a:lnTo>
                  <a:pt x="427" y="517"/>
                </a:lnTo>
                <a:lnTo>
                  <a:pt x="427" y="517"/>
                </a:lnTo>
                <a:lnTo>
                  <a:pt x="411" y="506"/>
                </a:lnTo>
                <a:lnTo>
                  <a:pt x="396" y="493"/>
                </a:lnTo>
                <a:lnTo>
                  <a:pt x="380" y="478"/>
                </a:lnTo>
                <a:lnTo>
                  <a:pt x="365" y="461"/>
                </a:lnTo>
                <a:lnTo>
                  <a:pt x="365" y="461"/>
                </a:lnTo>
                <a:lnTo>
                  <a:pt x="352" y="447"/>
                </a:lnTo>
                <a:lnTo>
                  <a:pt x="334" y="1052"/>
                </a:lnTo>
                <a:lnTo>
                  <a:pt x="334" y="1052"/>
                </a:lnTo>
                <a:close/>
                <a:moveTo>
                  <a:pt x="221" y="52"/>
                </a:moveTo>
                <a:lnTo>
                  <a:pt x="221" y="52"/>
                </a:lnTo>
                <a:lnTo>
                  <a:pt x="231" y="53"/>
                </a:lnTo>
                <a:lnTo>
                  <a:pt x="240" y="55"/>
                </a:lnTo>
                <a:lnTo>
                  <a:pt x="248" y="58"/>
                </a:lnTo>
                <a:lnTo>
                  <a:pt x="257" y="61"/>
                </a:lnTo>
                <a:lnTo>
                  <a:pt x="266" y="65"/>
                </a:lnTo>
                <a:lnTo>
                  <a:pt x="273" y="70"/>
                </a:lnTo>
                <a:lnTo>
                  <a:pt x="280" y="76"/>
                </a:lnTo>
                <a:lnTo>
                  <a:pt x="286" y="83"/>
                </a:lnTo>
                <a:lnTo>
                  <a:pt x="292" y="89"/>
                </a:lnTo>
                <a:lnTo>
                  <a:pt x="297" y="97"/>
                </a:lnTo>
                <a:lnTo>
                  <a:pt x="301" y="105"/>
                </a:lnTo>
                <a:lnTo>
                  <a:pt x="306" y="114"/>
                </a:lnTo>
                <a:lnTo>
                  <a:pt x="309" y="122"/>
                </a:lnTo>
                <a:lnTo>
                  <a:pt x="310" y="132"/>
                </a:lnTo>
                <a:lnTo>
                  <a:pt x="312" y="141"/>
                </a:lnTo>
                <a:lnTo>
                  <a:pt x="312" y="152"/>
                </a:lnTo>
                <a:lnTo>
                  <a:pt x="312" y="152"/>
                </a:lnTo>
                <a:lnTo>
                  <a:pt x="311" y="161"/>
                </a:lnTo>
                <a:lnTo>
                  <a:pt x="310" y="172"/>
                </a:lnTo>
                <a:lnTo>
                  <a:pt x="308" y="182"/>
                </a:lnTo>
                <a:lnTo>
                  <a:pt x="303" y="193"/>
                </a:lnTo>
                <a:lnTo>
                  <a:pt x="300" y="202"/>
                </a:lnTo>
                <a:lnTo>
                  <a:pt x="295" y="212"/>
                </a:lnTo>
                <a:lnTo>
                  <a:pt x="289" y="221"/>
                </a:lnTo>
                <a:lnTo>
                  <a:pt x="284" y="230"/>
                </a:lnTo>
                <a:lnTo>
                  <a:pt x="276" y="238"/>
                </a:lnTo>
                <a:lnTo>
                  <a:pt x="270" y="245"/>
                </a:lnTo>
                <a:lnTo>
                  <a:pt x="261" y="252"/>
                </a:lnTo>
                <a:lnTo>
                  <a:pt x="254" y="257"/>
                </a:lnTo>
                <a:lnTo>
                  <a:pt x="245" y="262"/>
                </a:lnTo>
                <a:lnTo>
                  <a:pt x="237" y="265"/>
                </a:lnTo>
                <a:lnTo>
                  <a:pt x="227" y="267"/>
                </a:lnTo>
                <a:lnTo>
                  <a:pt x="217" y="268"/>
                </a:lnTo>
                <a:lnTo>
                  <a:pt x="217" y="268"/>
                </a:lnTo>
                <a:lnTo>
                  <a:pt x="209" y="267"/>
                </a:lnTo>
                <a:lnTo>
                  <a:pt x="199" y="265"/>
                </a:lnTo>
                <a:lnTo>
                  <a:pt x="190" y="260"/>
                </a:lnTo>
                <a:lnTo>
                  <a:pt x="182" y="256"/>
                </a:lnTo>
                <a:lnTo>
                  <a:pt x="174" y="250"/>
                </a:lnTo>
                <a:lnTo>
                  <a:pt x="166" y="243"/>
                </a:lnTo>
                <a:lnTo>
                  <a:pt x="160" y="236"/>
                </a:lnTo>
                <a:lnTo>
                  <a:pt x="154" y="227"/>
                </a:lnTo>
                <a:lnTo>
                  <a:pt x="147" y="218"/>
                </a:lnTo>
                <a:lnTo>
                  <a:pt x="143" y="209"/>
                </a:lnTo>
                <a:lnTo>
                  <a:pt x="137" y="199"/>
                </a:lnTo>
                <a:lnTo>
                  <a:pt x="134" y="188"/>
                </a:lnTo>
                <a:lnTo>
                  <a:pt x="131" y="179"/>
                </a:lnTo>
                <a:lnTo>
                  <a:pt x="129" y="168"/>
                </a:lnTo>
                <a:lnTo>
                  <a:pt x="128" y="158"/>
                </a:lnTo>
                <a:lnTo>
                  <a:pt x="128" y="147"/>
                </a:lnTo>
                <a:lnTo>
                  <a:pt x="128" y="147"/>
                </a:lnTo>
                <a:lnTo>
                  <a:pt x="129" y="138"/>
                </a:lnTo>
                <a:lnTo>
                  <a:pt x="130" y="128"/>
                </a:lnTo>
                <a:lnTo>
                  <a:pt x="132" y="119"/>
                </a:lnTo>
                <a:lnTo>
                  <a:pt x="135" y="110"/>
                </a:lnTo>
                <a:lnTo>
                  <a:pt x="140" y="102"/>
                </a:lnTo>
                <a:lnTo>
                  <a:pt x="144" y="93"/>
                </a:lnTo>
                <a:lnTo>
                  <a:pt x="150" y="87"/>
                </a:lnTo>
                <a:lnTo>
                  <a:pt x="156" y="79"/>
                </a:lnTo>
                <a:lnTo>
                  <a:pt x="162" y="74"/>
                </a:lnTo>
                <a:lnTo>
                  <a:pt x="170" y="69"/>
                </a:lnTo>
                <a:lnTo>
                  <a:pt x="177" y="63"/>
                </a:lnTo>
                <a:lnTo>
                  <a:pt x="186" y="60"/>
                </a:lnTo>
                <a:lnTo>
                  <a:pt x="195" y="57"/>
                </a:lnTo>
                <a:lnTo>
                  <a:pt x="203" y="55"/>
                </a:lnTo>
                <a:lnTo>
                  <a:pt x="212" y="52"/>
                </a:lnTo>
                <a:lnTo>
                  <a:pt x="221" y="52"/>
                </a:lnTo>
                <a:lnTo>
                  <a:pt x="221" y="52"/>
                </a:lnTo>
                <a:close/>
                <a:moveTo>
                  <a:pt x="817" y="106"/>
                </a:moveTo>
                <a:lnTo>
                  <a:pt x="817" y="106"/>
                </a:lnTo>
                <a:lnTo>
                  <a:pt x="814" y="103"/>
                </a:lnTo>
                <a:lnTo>
                  <a:pt x="812" y="101"/>
                </a:lnTo>
                <a:lnTo>
                  <a:pt x="810" y="98"/>
                </a:lnTo>
                <a:lnTo>
                  <a:pt x="807" y="97"/>
                </a:lnTo>
                <a:lnTo>
                  <a:pt x="799" y="94"/>
                </a:lnTo>
                <a:lnTo>
                  <a:pt x="791" y="94"/>
                </a:lnTo>
                <a:lnTo>
                  <a:pt x="783" y="97"/>
                </a:lnTo>
                <a:lnTo>
                  <a:pt x="776" y="100"/>
                </a:lnTo>
                <a:lnTo>
                  <a:pt x="773" y="102"/>
                </a:lnTo>
                <a:lnTo>
                  <a:pt x="771" y="105"/>
                </a:lnTo>
                <a:lnTo>
                  <a:pt x="770" y="108"/>
                </a:lnTo>
                <a:lnTo>
                  <a:pt x="769" y="113"/>
                </a:lnTo>
                <a:lnTo>
                  <a:pt x="769" y="113"/>
                </a:lnTo>
                <a:lnTo>
                  <a:pt x="770" y="154"/>
                </a:lnTo>
                <a:lnTo>
                  <a:pt x="773" y="186"/>
                </a:lnTo>
                <a:lnTo>
                  <a:pt x="778" y="218"/>
                </a:lnTo>
                <a:lnTo>
                  <a:pt x="784" y="255"/>
                </a:lnTo>
                <a:lnTo>
                  <a:pt x="784" y="255"/>
                </a:lnTo>
                <a:lnTo>
                  <a:pt x="787" y="263"/>
                </a:lnTo>
                <a:lnTo>
                  <a:pt x="792" y="270"/>
                </a:lnTo>
                <a:lnTo>
                  <a:pt x="797" y="278"/>
                </a:lnTo>
                <a:lnTo>
                  <a:pt x="805" y="283"/>
                </a:lnTo>
                <a:lnTo>
                  <a:pt x="812" y="287"/>
                </a:lnTo>
                <a:lnTo>
                  <a:pt x="821" y="291"/>
                </a:lnTo>
                <a:lnTo>
                  <a:pt x="824" y="291"/>
                </a:lnTo>
                <a:lnTo>
                  <a:pt x="828" y="291"/>
                </a:lnTo>
                <a:lnTo>
                  <a:pt x="832" y="290"/>
                </a:lnTo>
                <a:lnTo>
                  <a:pt x="835" y="287"/>
                </a:lnTo>
                <a:lnTo>
                  <a:pt x="835" y="287"/>
                </a:lnTo>
                <a:lnTo>
                  <a:pt x="875" y="258"/>
                </a:lnTo>
                <a:lnTo>
                  <a:pt x="910" y="230"/>
                </a:lnTo>
                <a:lnTo>
                  <a:pt x="942" y="202"/>
                </a:lnTo>
                <a:lnTo>
                  <a:pt x="972" y="175"/>
                </a:lnTo>
                <a:lnTo>
                  <a:pt x="1001" y="146"/>
                </a:lnTo>
                <a:lnTo>
                  <a:pt x="1031" y="117"/>
                </a:lnTo>
                <a:lnTo>
                  <a:pt x="1099" y="50"/>
                </a:lnTo>
                <a:lnTo>
                  <a:pt x="1099" y="50"/>
                </a:lnTo>
                <a:lnTo>
                  <a:pt x="1103" y="45"/>
                </a:lnTo>
                <a:lnTo>
                  <a:pt x="1104" y="39"/>
                </a:lnTo>
                <a:lnTo>
                  <a:pt x="1103" y="35"/>
                </a:lnTo>
                <a:lnTo>
                  <a:pt x="1101" y="32"/>
                </a:lnTo>
                <a:lnTo>
                  <a:pt x="1097" y="30"/>
                </a:lnTo>
                <a:lnTo>
                  <a:pt x="1093" y="29"/>
                </a:lnTo>
                <a:lnTo>
                  <a:pt x="1087" y="29"/>
                </a:lnTo>
                <a:lnTo>
                  <a:pt x="1082" y="32"/>
                </a:lnTo>
                <a:lnTo>
                  <a:pt x="1082" y="32"/>
                </a:lnTo>
                <a:lnTo>
                  <a:pt x="1047" y="55"/>
                </a:lnTo>
                <a:lnTo>
                  <a:pt x="1016" y="75"/>
                </a:lnTo>
                <a:lnTo>
                  <a:pt x="960" y="110"/>
                </a:lnTo>
                <a:lnTo>
                  <a:pt x="905" y="142"/>
                </a:lnTo>
                <a:lnTo>
                  <a:pt x="841" y="181"/>
                </a:lnTo>
                <a:lnTo>
                  <a:pt x="841" y="181"/>
                </a:lnTo>
                <a:lnTo>
                  <a:pt x="832" y="160"/>
                </a:lnTo>
                <a:lnTo>
                  <a:pt x="825" y="142"/>
                </a:lnTo>
                <a:lnTo>
                  <a:pt x="817" y="106"/>
                </a:lnTo>
                <a:lnTo>
                  <a:pt x="817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Freeform: Shape 22"/>
          <p:cNvSpPr>
            <a:spLocks/>
          </p:cNvSpPr>
          <p:nvPr/>
        </p:nvSpPr>
        <p:spPr bwMode="auto">
          <a:xfrm>
            <a:off x="6804396" y="5263418"/>
            <a:ext cx="569148" cy="554662"/>
          </a:xfrm>
          <a:custGeom>
            <a:avLst/>
            <a:gdLst>
              <a:gd name="T0" fmla="*/ 497 w 1104"/>
              <a:gd name="T1" fmla="*/ 19 h 1104"/>
              <a:gd name="T2" fmla="*/ 458 w 1104"/>
              <a:gd name="T3" fmla="*/ 82 h 1104"/>
              <a:gd name="T4" fmla="*/ 469 w 1104"/>
              <a:gd name="T5" fmla="*/ 155 h 1104"/>
              <a:gd name="T6" fmla="*/ 526 w 1104"/>
              <a:gd name="T7" fmla="*/ 217 h 1104"/>
              <a:gd name="T8" fmla="*/ 591 w 1104"/>
              <a:gd name="T9" fmla="*/ 212 h 1104"/>
              <a:gd name="T10" fmla="*/ 640 w 1104"/>
              <a:gd name="T11" fmla="*/ 141 h 1104"/>
              <a:gd name="T12" fmla="*/ 642 w 1104"/>
              <a:gd name="T13" fmla="*/ 69 h 1104"/>
              <a:gd name="T14" fmla="*/ 596 w 1104"/>
              <a:gd name="T15" fmla="*/ 11 h 1104"/>
              <a:gd name="T16" fmla="*/ 615 w 1104"/>
              <a:gd name="T17" fmla="*/ 264 h 1104"/>
              <a:gd name="T18" fmla="*/ 708 w 1104"/>
              <a:gd name="T19" fmla="*/ 272 h 1104"/>
              <a:gd name="T20" fmla="*/ 741 w 1104"/>
              <a:gd name="T21" fmla="*/ 304 h 1104"/>
              <a:gd name="T22" fmla="*/ 749 w 1104"/>
              <a:gd name="T23" fmla="*/ 469 h 1104"/>
              <a:gd name="T24" fmla="*/ 371 w 1104"/>
              <a:gd name="T25" fmla="*/ 478 h 1104"/>
              <a:gd name="T26" fmla="*/ 347 w 1104"/>
              <a:gd name="T27" fmla="*/ 447 h 1104"/>
              <a:gd name="T28" fmla="*/ 372 w 1104"/>
              <a:gd name="T29" fmla="*/ 289 h 1104"/>
              <a:gd name="T30" fmla="*/ 476 w 1104"/>
              <a:gd name="T31" fmla="*/ 257 h 1104"/>
              <a:gd name="T32" fmla="*/ 194 w 1104"/>
              <a:gd name="T33" fmla="*/ 557 h 1104"/>
              <a:gd name="T34" fmla="*/ 131 w 1104"/>
              <a:gd name="T35" fmla="*/ 594 h 1104"/>
              <a:gd name="T36" fmla="*/ 110 w 1104"/>
              <a:gd name="T37" fmla="*/ 658 h 1104"/>
              <a:gd name="T38" fmla="*/ 140 w 1104"/>
              <a:gd name="T39" fmla="*/ 740 h 1104"/>
              <a:gd name="T40" fmla="*/ 208 w 1104"/>
              <a:gd name="T41" fmla="*/ 779 h 1104"/>
              <a:gd name="T42" fmla="*/ 268 w 1104"/>
              <a:gd name="T43" fmla="*/ 746 h 1104"/>
              <a:gd name="T44" fmla="*/ 301 w 1104"/>
              <a:gd name="T45" fmla="*/ 665 h 1104"/>
              <a:gd name="T46" fmla="*/ 285 w 1104"/>
              <a:gd name="T47" fmla="*/ 599 h 1104"/>
              <a:gd name="T48" fmla="*/ 223 w 1104"/>
              <a:gd name="T49" fmla="*/ 558 h 1104"/>
              <a:gd name="T50" fmla="*/ 277 w 1104"/>
              <a:gd name="T51" fmla="*/ 814 h 1104"/>
              <a:gd name="T52" fmla="*/ 382 w 1104"/>
              <a:gd name="T53" fmla="*/ 840 h 1104"/>
              <a:gd name="T54" fmla="*/ 412 w 1104"/>
              <a:gd name="T55" fmla="*/ 1009 h 1104"/>
              <a:gd name="T56" fmla="*/ 400 w 1104"/>
              <a:gd name="T57" fmla="*/ 1097 h 1104"/>
              <a:gd name="T58" fmla="*/ 21 w 1104"/>
              <a:gd name="T59" fmla="*/ 1102 h 1104"/>
              <a:gd name="T60" fmla="*/ 1 w 1104"/>
              <a:gd name="T61" fmla="*/ 1054 h 1104"/>
              <a:gd name="T62" fmla="*/ 21 w 1104"/>
              <a:gd name="T63" fmla="*/ 851 h 1104"/>
              <a:gd name="T64" fmla="*/ 126 w 1104"/>
              <a:gd name="T65" fmla="*/ 813 h 1104"/>
              <a:gd name="T66" fmla="*/ 526 w 1104"/>
              <a:gd name="T67" fmla="*/ 557 h 1104"/>
              <a:gd name="T68" fmla="*/ 552 w 1104"/>
              <a:gd name="T69" fmla="*/ 531 h 1104"/>
              <a:gd name="T70" fmla="*/ 578 w 1104"/>
              <a:gd name="T71" fmla="*/ 551 h 1104"/>
              <a:gd name="T72" fmla="*/ 689 w 1104"/>
              <a:gd name="T73" fmla="*/ 738 h 1104"/>
              <a:gd name="T74" fmla="*/ 676 w 1104"/>
              <a:gd name="T75" fmla="*/ 768 h 1104"/>
              <a:gd name="T76" fmla="*/ 453 w 1104"/>
              <a:gd name="T77" fmla="*/ 767 h 1104"/>
              <a:gd name="T78" fmla="*/ 417 w 1104"/>
              <a:gd name="T79" fmla="*/ 757 h 1104"/>
              <a:gd name="T80" fmla="*/ 423 w 1104"/>
              <a:gd name="T81" fmla="*/ 725 h 1104"/>
              <a:gd name="T82" fmla="*/ 876 w 1104"/>
              <a:gd name="T83" fmla="*/ 559 h 1104"/>
              <a:gd name="T84" fmla="*/ 817 w 1104"/>
              <a:gd name="T85" fmla="*/ 602 h 1104"/>
              <a:gd name="T86" fmla="*/ 803 w 1104"/>
              <a:gd name="T87" fmla="*/ 669 h 1104"/>
              <a:gd name="T88" fmla="*/ 839 w 1104"/>
              <a:gd name="T89" fmla="*/ 748 h 1104"/>
              <a:gd name="T90" fmla="*/ 900 w 1104"/>
              <a:gd name="T91" fmla="*/ 779 h 1104"/>
              <a:gd name="T92" fmla="*/ 967 w 1104"/>
              <a:gd name="T93" fmla="*/ 738 h 1104"/>
              <a:gd name="T94" fmla="*/ 994 w 1104"/>
              <a:gd name="T95" fmla="*/ 655 h 1104"/>
              <a:gd name="T96" fmla="*/ 970 w 1104"/>
              <a:gd name="T97" fmla="*/ 591 h 1104"/>
              <a:gd name="T98" fmla="*/ 905 w 1104"/>
              <a:gd name="T99" fmla="*/ 557 h 1104"/>
              <a:gd name="T100" fmla="*/ 973 w 1104"/>
              <a:gd name="T101" fmla="*/ 813 h 1104"/>
              <a:gd name="T102" fmla="*/ 1078 w 1104"/>
              <a:gd name="T103" fmla="*/ 845 h 1104"/>
              <a:gd name="T104" fmla="*/ 1104 w 1104"/>
              <a:gd name="T105" fmla="*/ 1032 h 1104"/>
              <a:gd name="T106" fmla="*/ 1087 w 1104"/>
              <a:gd name="T107" fmla="*/ 1100 h 1104"/>
              <a:gd name="T108" fmla="*/ 708 w 1104"/>
              <a:gd name="T109" fmla="*/ 1100 h 1104"/>
              <a:gd name="T110" fmla="*/ 692 w 1104"/>
              <a:gd name="T111" fmla="*/ 1032 h 1104"/>
              <a:gd name="T112" fmla="*/ 717 w 1104"/>
              <a:gd name="T113" fmla="*/ 845 h 1104"/>
              <a:gd name="T114" fmla="*/ 822 w 1104"/>
              <a:gd name="T115" fmla="*/ 813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04" h="1104">
                <a:moveTo>
                  <a:pt x="550" y="0"/>
                </a:moveTo>
                <a:lnTo>
                  <a:pt x="550" y="0"/>
                </a:lnTo>
                <a:lnTo>
                  <a:pt x="540" y="1"/>
                </a:lnTo>
                <a:lnTo>
                  <a:pt x="530" y="2"/>
                </a:lnTo>
                <a:lnTo>
                  <a:pt x="522" y="6"/>
                </a:lnTo>
                <a:lnTo>
                  <a:pt x="513" y="9"/>
                </a:lnTo>
                <a:lnTo>
                  <a:pt x="504" y="13"/>
                </a:lnTo>
                <a:lnTo>
                  <a:pt x="497" y="19"/>
                </a:lnTo>
                <a:lnTo>
                  <a:pt x="489" y="24"/>
                </a:lnTo>
                <a:lnTo>
                  <a:pt x="483" y="31"/>
                </a:lnTo>
                <a:lnTo>
                  <a:pt x="478" y="38"/>
                </a:lnTo>
                <a:lnTo>
                  <a:pt x="472" y="47"/>
                </a:lnTo>
                <a:lnTo>
                  <a:pt x="467" y="54"/>
                </a:lnTo>
                <a:lnTo>
                  <a:pt x="463" y="64"/>
                </a:lnTo>
                <a:lnTo>
                  <a:pt x="460" y="72"/>
                </a:lnTo>
                <a:lnTo>
                  <a:pt x="458" y="82"/>
                </a:lnTo>
                <a:lnTo>
                  <a:pt x="457" y="92"/>
                </a:lnTo>
                <a:lnTo>
                  <a:pt x="456" y="103"/>
                </a:lnTo>
                <a:lnTo>
                  <a:pt x="456" y="103"/>
                </a:lnTo>
                <a:lnTo>
                  <a:pt x="457" y="113"/>
                </a:lnTo>
                <a:lnTo>
                  <a:pt x="458" y="124"/>
                </a:lnTo>
                <a:lnTo>
                  <a:pt x="461" y="134"/>
                </a:lnTo>
                <a:lnTo>
                  <a:pt x="465" y="145"/>
                </a:lnTo>
                <a:lnTo>
                  <a:pt x="469" y="155"/>
                </a:lnTo>
                <a:lnTo>
                  <a:pt x="474" y="165"/>
                </a:lnTo>
                <a:lnTo>
                  <a:pt x="480" y="175"/>
                </a:lnTo>
                <a:lnTo>
                  <a:pt x="486" y="185"/>
                </a:lnTo>
                <a:lnTo>
                  <a:pt x="493" y="192"/>
                </a:lnTo>
                <a:lnTo>
                  <a:pt x="500" y="200"/>
                </a:lnTo>
                <a:lnTo>
                  <a:pt x="508" y="207"/>
                </a:lnTo>
                <a:lnTo>
                  <a:pt x="516" y="213"/>
                </a:lnTo>
                <a:lnTo>
                  <a:pt x="526" y="217"/>
                </a:lnTo>
                <a:lnTo>
                  <a:pt x="535" y="220"/>
                </a:lnTo>
                <a:lnTo>
                  <a:pt x="544" y="222"/>
                </a:lnTo>
                <a:lnTo>
                  <a:pt x="554" y="223"/>
                </a:lnTo>
                <a:lnTo>
                  <a:pt x="554" y="223"/>
                </a:lnTo>
                <a:lnTo>
                  <a:pt x="564" y="222"/>
                </a:lnTo>
                <a:lnTo>
                  <a:pt x="573" y="220"/>
                </a:lnTo>
                <a:lnTo>
                  <a:pt x="582" y="216"/>
                </a:lnTo>
                <a:lnTo>
                  <a:pt x="591" y="212"/>
                </a:lnTo>
                <a:lnTo>
                  <a:pt x="599" y="205"/>
                </a:lnTo>
                <a:lnTo>
                  <a:pt x="607" y="198"/>
                </a:lnTo>
                <a:lnTo>
                  <a:pt x="614" y="190"/>
                </a:lnTo>
                <a:lnTo>
                  <a:pt x="621" y="181"/>
                </a:lnTo>
                <a:lnTo>
                  <a:pt x="627" y="172"/>
                </a:lnTo>
                <a:lnTo>
                  <a:pt x="633" y="162"/>
                </a:lnTo>
                <a:lnTo>
                  <a:pt x="637" y="152"/>
                </a:lnTo>
                <a:lnTo>
                  <a:pt x="640" y="141"/>
                </a:lnTo>
                <a:lnTo>
                  <a:pt x="644" y="131"/>
                </a:lnTo>
                <a:lnTo>
                  <a:pt x="646" y="120"/>
                </a:lnTo>
                <a:lnTo>
                  <a:pt x="647" y="109"/>
                </a:lnTo>
                <a:lnTo>
                  <a:pt x="648" y="98"/>
                </a:lnTo>
                <a:lnTo>
                  <a:pt x="648" y="98"/>
                </a:lnTo>
                <a:lnTo>
                  <a:pt x="647" y="89"/>
                </a:lnTo>
                <a:lnTo>
                  <a:pt x="646" y="79"/>
                </a:lnTo>
                <a:lnTo>
                  <a:pt x="642" y="69"/>
                </a:lnTo>
                <a:lnTo>
                  <a:pt x="639" y="60"/>
                </a:lnTo>
                <a:lnTo>
                  <a:pt x="635" y="51"/>
                </a:lnTo>
                <a:lnTo>
                  <a:pt x="631" y="43"/>
                </a:lnTo>
                <a:lnTo>
                  <a:pt x="624" y="36"/>
                </a:lnTo>
                <a:lnTo>
                  <a:pt x="619" y="28"/>
                </a:lnTo>
                <a:lnTo>
                  <a:pt x="611" y="22"/>
                </a:lnTo>
                <a:lnTo>
                  <a:pt x="604" y="16"/>
                </a:lnTo>
                <a:lnTo>
                  <a:pt x="596" y="11"/>
                </a:lnTo>
                <a:lnTo>
                  <a:pt x="587" y="8"/>
                </a:lnTo>
                <a:lnTo>
                  <a:pt x="579" y="5"/>
                </a:lnTo>
                <a:lnTo>
                  <a:pt x="569" y="2"/>
                </a:lnTo>
                <a:lnTo>
                  <a:pt x="559" y="0"/>
                </a:lnTo>
                <a:lnTo>
                  <a:pt x="550" y="0"/>
                </a:lnTo>
                <a:lnTo>
                  <a:pt x="550" y="0"/>
                </a:lnTo>
                <a:close/>
                <a:moveTo>
                  <a:pt x="552" y="354"/>
                </a:moveTo>
                <a:lnTo>
                  <a:pt x="615" y="264"/>
                </a:lnTo>
                <a:lnTo>
                  <a:pt x="615" y="264"/>
                </a:lnTo>
                <a:lnTo>
                  <a:pt x="619" y="261"/>
                </a:lnTo>
                <a:lnTo>
                  <a:pt x="623" y="258"/>
                </a:lnTo>
                <a:lnTo>
                  <a:pt x="627" y="257"/>
                </a:lnTo>
                <a:lnTo>
                  <a:pt x="632" y="257"/>
                </a:lnTo>
                <a:lnTo>
                  <a:pt x="700" y="270"/>
                </a:lnTo>
                <a:lnTo>
                  <a:pt x="700" y="270"/>
                </a:lnTo>
                <a:lnTo>
                  <a:pt x="708" y="272"/>
                </a:lnTo>
                <a:lnTo>
                  <a:pt x="716" y="275"/>
                </a:lnTo>
                <a:lnTo>
                  <a:pt x="722" y="279"/>
                </a:lnTo>
                <a:lnTo>
                  <a:pt x="728" y="284"/>
                </a:lnTo>
                <a:lnTo>
                  <a:pt x="732" y="289"/>
                </a:lnTo>
                <a:lnTo>
                  <a:pt x="736" y="295"/>
                </a:lnTo>
                <a:lnTo>
                  <a:pt x="738" y="300"/>
                </a:lnTo>
                <a:lnTo>
                  <a:pt x="741" y="304"/>
                </a:lnTo>
                <a:lnTo>
                  <a:pt x="741" y="304"/>
                </a:lnTo>
                <a:lnTo>
                  <a:pt x="751" y="387"/>
                </a:lnTo>
                <a:lnTo>
                  <a:pt x="755" y="419"/>
                </a:lnTo>
                <a:lnTo>
                  <a:pt x="757" y="447"/>
                </a:lnTo>
                <a:lnTo>
                  <a:pt x="757" y="447"/>
                </a:lnTo>
                <a:lnTo>
                  <a:pt x="757" y="453"/>
                </a:lnTo>
                <a:lnTo>
                  <a:pt x="756" y="458"/>
                </a:lnTo>
                <a:lnTo>
                  <a:pt x="752" y="465"/>
                </a:lnTo>
                <a:lnTo>
                  <a:pt x="749" y="469"/>
                </a:lnTo>
                <a:lnTo>
                  <a:pt x="749" y="469"/>
                </a:lnTo>
                <a:lnTo>
                  <a:pt x="744" y="474"/>
                </a:lnTo>
                <a:lnTo>
                  <a:pt x="738" y="477"/>
                </a:lnTo>
                <a:lnTo>
                  <a:pt x="733" y="478"/>
                </a:lnTo>
                <a:lnTo>
                  <a:pt x="727" y="479"/>
                </a:lnTo>
                <a:lnTo>
                  <a:pt x="377" y="479"/>
                </a:lnTo>
                <a:lnTo>
                  <a:pt x="377" y="479"/>
                </a:lnTo>
                <a:lnTo>
                  <a:pt x="371" y="478"/>
                </a:lnTo>
                <a:lnTo>
                  <a:pt x="365" y="477"/>
                </a:lnTo>
                <a:lnTo>
                  <a:pt x="360" y="474"/>
                </a:lnTo>
                <a:lnTo>
                  <a:pt x="355" y="469"/>
                </a:lnTo>
                <a:lnTo>
                  <a:pt x="355" y="469"/>
                </a:lnTo>
                <a:lnTo>
                  <a:pt x="351" y="465"/>
                </a:lnTo>
                <a:lnTo>
                  <a:pt x="348" y="458"/>
                </a:lnTo>
                <a:lnTo>
                  <a:pt x="347" y="453"/>
                </a:lnTo>
                <a:lnTo>
                  <a:pt x="347" y="447"/>
                </a:lnTo>
                <a:lnTo>
                  <a:pt x="347" y="447"/>
                </a:lnTo>
                <a:lnTo>
                  <a:pt x="349" y="419"/>
                </a:lnTo>
                <a:lnTo>
                  <a:pt x="352" y="387"/>
                </a:lnTo>
                <a:lnTo>
                  <a:pt x="363" y="304"/>
                </a:lnTo>
                <a:lnTo>
                  <a:pt x="363" y="304"/>
                </a:lnTo>
                <a:lnTo>
                  <a:pt x="365" y="300"/>
                </a:lnTo>
                <a:lnTo>
                  <a:pt x="368" y="295"/>
                </a:lnTo>
                <a:lnTo>
                  <a:pt x="372" y="289"/>
                </a:lnTo>
                <a:lnTo>
                  <a:pt x="376" y="284"/>
                </a:lnTo>
                <a:lnTo>
                  <a:pt x="382" y="279"/>
                </a:lnTo>
                <a:lnTo>
                  <a:pt x="388" y="275"/>
                </a:lnTo>
                <a:lnTo>
                  <a:pt x="396" y="272"/>
                </a:lnTo>
                <a:lnTo>
                  <a:pt x="404" y="270"/>
                </a:lnTo>
                <a:lnTo>
                  <a:pt x="472" y="257"/>
                </a:lnTo>
                <a:lnTo>
                  <a:pt x="472" y="257"/>
                </a:lnTo>
                <a:lnTo>
                  <a:pt x="476" y="257"/>
                </a:lnTo>
                <a:lnTo>
                  <a:pt x="481" y="258"/>
                </a:lnTo>
                <a:lnTo>
                  <a:pt x="485" y="261"/>
                </a:lnTo>
                <a:lnTo>
                  <a:pt x="488" y="264"/>
                </a:lnTo>
                <a:lnTo>
                  <a:pt x="552" y="354"/>
                </a:lnTo>
                <a:lnTo>
                  <a:pt x="552" y="354"/>
                </a:lnTo>
                <a:close/>
                <a:moveTo>
                  <a:pt x="204" y="557"/>
                </a:moveTo>
                <a:lnTo>
                  <a:pt x="204" y="557"/>
                </a:lnTo>
                <a:lnTo>
                  <a:pt x="194" y="557"/>
                </a:lnTo>
                <a:lnTo>
                  <a:pt x="185" y="559"/>
                </a:lnTo>
                <a:lnTo>
                  <a:pt x="176" y="561"/>
                </a:lnTo>
                <a:lnTo>
                  <a:pt x="167" y="565"/>
                </a:lnTo>
                <a:lnTo>
                  <a:pt x="158" y="569"/>
                </a:lnTo>
                <a:lnTo>
                  <a:pt x="151" y="574"/>
                </a:lnTo>
                <a:lnTo>
                  <a:pt x="143" y="580"/>
                </a:lnTo>
                <a:lnTo>
                  <a:pt x="137" y="587"/>
                </a:lnTo>
                <a:lnTo>
                  <a:pt x="131" y="594"/>
                </a:lnTo>
                <a:lnTo>
                  <a:pt x="126" y="602"/>
                </a:lnTo>
                <a:lnTo>
                  <a:pt x="121" y="610"/>
                </a:lnTo>
                <a:lnTo>
                  <a:pt x="117" y="619"/>
                </a:lnTo>
                <a:lnTo>
                  <a:pt x="114" y="629"/>
                </a:lnTo>
                <a:lnTo>
                  <a:pt x="112" y="638"/>
                </a:lnTo>
                <a:lnTo>
                  <a:pt x="111" y="648"/>
                </a:lnTo>
                <a:lnTo>
                  <a:pt x="110" y="658"/>
                </a:lnTo>
                <a:lnTo>
                  <a:pt x="110" y="658"/>
                </a:lnTo>
                <a:lnTo>
                  <a:pt x="111" y="669"/>
                </a:lnTo>
                <a:lnTo>
                  <a:pt x="113" y="679"/>
                </a:lnTo>
                <a:lnTo>
                  <a:pt x="115" y="690"/>
                </a:lnTo>
                <a:lnTo>
                  <a:pt x="119" y="701"/>
                </a:lnTo>
                <a:lnTo>
                  <a:pt x="123" y="711"/>
                </a:lnTo>
                <a:lnTo>
                  <a:pt x="128" y="721"/>
                </a:lnTo>
                <a:lnTo>
                  <a:pt x="134" y="731"/>
                </a:lnTo>
                <a:lnTo>
                  <a:pt x="140" y="740"/>
                </a:lnTo>
                <a:lnTo>
                  <a:pt x="147" y="748"/>
                </a:lnTo>
                <a:lnTo>
                  <a:pt x="154" y="756"/>
                </a:lnTo>
                <a:lnTo>
                  <a:pt x="163" y="762"/>
                </a:lnTo>
                <a:lnTo>
                  <a:pt x="170" y="769"/>
                </a:lnTo>
                <a:lnTo>
                  <a:pt x="180" y="773"/>
                </a:lnTo>
                <a:lnTo>
                  <a:pt x="189" y="776"/>
                </a:lnTo>
                <a:lnTo>
                  <a:pt x="198" y="779"/>
                </a:lnTo>
                <a:lnTo>
                  <a:pt x="208" y="779"/>
                </a:lnTo>
                <a:lnTo>
                  <a:pt x="208" y="779"/>
                </a:lnTo>
                <a:lnTo>
                  <a:pt x="218" y="779"/>
                </a:lnTo>
                <a:lnTo>
                  <a:pt x="227" y="775"/>
                </a:lnTo>
                <a:lnTo>
                  <a:pt x="236" y="772"/>
                </a:lnTo>
                <a:lnTo>
                  <a:pt x="245" y="767"/>
                </a:lnTo>
                <a:lnTo>
                  <a:pt x="253" y="761"/>
                </a:lnTo>
                <a:lnTo>
                  <a:pt x="261" y="754"/>
                </a:lnTo>
                <a:lnTo>
                  <a:pt x="268" y="746"/>
                </a:lnTo>
                <a:lnTo>
                  <a:pt x="275" y="738"/>
                </a:lnTo>
                <a:lnTo>
                  <a:pt x="281" y="728"/>
                </a:lnTo>
                <a:lnTo>
                  <a:pt x="287" y="718"/>
                </a:lnTo>
                <a:lnTo>
                  <a:pt x="291" y="707"/>
                </a:lnTo>
                <a:lnTo>
                  <a:pt x="294" y="698"/>
                </a:lnTo>
                <a:lnTo>
                  <a:pt x="297" y="687"/>
                </a:lnTo>
                <a:lnTo>
                  <a:pt x="300" y="676"/>
                </a:lnTo>
                <a:lnTo>
                  <a:pt x="301" y="665"/>
                </a:lnTo>
                <a:lnTo>
                  <a:pt x="302" y="655"/>
                </a:lnTo>
                <a:lnTo>
                  <a:pt x="302" y="655"/>
                </a:lnTo>
                <a:lnTo>
                  <a:pt x="301" y="644"/>
                </a:lnTo>
                <a:lnTo>
                  <a:pt x="300" y="634"/>
                </a:lnTo>
                <a:lnTo>
                  <a:pt x="296" y="624"/>
                </a:lnTo>
                <a:lnTo>
                  <a:pt x="293" y="616"/>
                </a:lnTo>
                <a:lnTo>
                  <a:pt x="289" y="607"/>
                </a:lnTo>
                <a:lnTo>
                  <a:pt x="285" y="599"/>
                </a:lnTo>
                <a:lnTo>
                  <a:pt x="278" y="591"/>
                </a:lnTo>
                <a:lnTo>
                  <a:pt x="273" y="585"/>
                </a:lnTo>
                <a:lnTo>
                  <a:pt x="265" y="578"/>
                </a:lnTo>
                <a:lnTo>
                  <a:pt x="258" y="572"/>
                </a:lnTo>
                <a:lnTo>
                  <a:pt x="250" y="567"/>
                </a:lnTo>
                <a:lnTo>
                  <a:pt x="241" y="563"/>
                </a:lnTo>
                <a:lnTo>
                  <a:pt x="233" y="560"/>
                </a:lnTo>
                <a:lnTo>
                  <a:pt x="223" y="558"/>
                </a:lnTo>
                <a:lnTo>
                  <a:pt x="213" y="557"/>
                </a:lnTo>
                <a:lnTo>
                  <a:pt x="204" y="557"/>
                </a:lnTo>
                <a:lnTo>
                  <a:pt x="204" y="557"/>
                </a:lnTo>
                <a:close/>
                <a:moveTo>
                  <a:pt x="206" y="909"/>
                </a:moveTo>
                <a:lnTo>
                  <a:pt x="269" y="821"/>
                </a:lnTo>
                <a:lnTo>
                  <a:pt x="269" y="821"/>
                </a:lnTo>
                <a:lnTo>
                  <a:pt x="273" y="816"/>
                </a:lnTo>
                <a:lnTo>
                  <a:pt x="277" y="814"/>
                </a:lnTo>
                <a:lnTo>
                  <a:pt x="281" y="813"/>
                </a:lnTo>
                <a:lnTo>
                  <a:pt x="286" y="813"/>
                </a:lnTo>
                <a:lnTo>
                  <a:pt x="354" y="825"/>
                </a:lnTo>
                <a:lnTo>
                  <a:pt x="354" y="825"/>
                </a:lnTo>
                <a:lnTo>
                  <a:pt x="362" y="827"/>
                </a:lnTo>
                <a:lnTo>
                  <a:pt x="370" y="830"/>
                </a:lnTo>
                <a:lnTo>
                  <a:pt x="376" y="835"/>
                </a:lnTo>
                <a:lnTo>
                  <a:pt x="382" y="840"/>
                </a:lnTo>
                <a:lnTo>
                  <a:pt x="387" y="845"/>
                </a:lnTo>
                <a:lnTo>
                  <a:pt x="390" y="851"/>
                </a:lnTo>
                <a:lnTo>
                  <a:pt x="392" y="855"/>
                </a:lnTo>
                <a:lnTo>
                  <a:pt x="394" y="861"/>
                </a:lnTo>
                <a:lnTo>
                  <a:pt x="394" y="861"/>
                </a:lnTo>
                <a:lnTo>
                  <a:pt x="404" y="933"/>
                </a:lnTo>
                <a:lnTo>
                  <a:pt x="410" y="987"/>
                </a:lnTo>
                <a:lnTo>
                  <a:pt x="412" y="1009"/>
                </a:lnTo>
                <a:lnTo>
                  <a:pt x="412" y="1032"/>
                </a:lnTo>
                <a:lnTo>
                  <a:pt x="411" y="1054"/>
                </a:lnTo>
                <a:lnTo>
                  <a:pt x="410" y="1077"/>
                </a:lnTo>
                <a:lnTo>
                  <a:pt x="410" y="1077"/>
                </a:lnTo>
                <a:lnTo>
                  <a:pt x="409" y="1083"/>
                </a:lnTo>
                <a:lnTo>
                  <a:pt x="406" y="1088"/>
                </a:lnTo>
                <a:lnTo>
                  <a:pt x="403" y="1092"/>
                </a:lnTo>
                <a:lnTo>
                  <a:pt x="400" y="1097"/>
                </a:lnTo>
                <a:lnTo>
                  <a:pt x="396" y="1100"/>
                </a:lnTo>
                <a:lnTo>
                  <a:pt x="390" y="1102"/>
                </a:lnTo>
                <a:lnTo>
                  <a:pt x="385" y="1104"/>
                </a:lnTo>
                <a:lnTo>
                  <a:pt x="379" y="1104"/>
                </a:lnTo>
                <a:lnTo>
                  <a:pt x="32" y="1104"/>
                </a:lnTo>
                <a:lnTo>
                  <a:pt x="32" y="1104"/>
                </a:lnTo>
                <a:lnTo>
                  <a:pt x="27" y="1104"/>
                </a:lnTo>
                <a:lnTo>
                  <a:pt x="21" y="1102"/>
                </a:lnTo>
                <a:lnTo>
                  <a:pt x="17" y="1100"/>
                </a:lnTo>
                <a:lnTo>
                  <a:pt x="13" y="1097"/>
                </a:lnTo>
                <a:lnTo>
                  <a:pt x="9" y="1092"/>
                </a:lnTo>
                <a:lnTo>
                  <a:pt x="5" y="1088"/>
                </a:lnTo>
                <a:lnTo>
                  <a:pt x="4" y="1083"/>
                </a:lnTo>
                <a:lnTo>
                  <a:pt x="2" y="1077"/>
                </a:lnTo>
                <a:lnTo>
                  <a:pt x="2" y="1077"/>
                </a:lnTo>
                <a:lnTo>
                  <a:pt x="1" y="1054"/>
                </a:lnTo>
                <a:lnTo>
                  <a:pt x="0" y="1032"/>
                </a:lnTo>
                <a:lnTo>
                  <a:pt x="0" y="1009"/>
                </a:lnTo>
                <a:lnTo>
                  <a:pt x="2" y="987"/>
                </a:lnTo>
                <a:lnTo>
                  <a:pt x="9" y="933"/>
                </a:lnTo>
                <a:lnTo>
                  <a:pt x="17" y="861"/>
                </a:lnTo>
                <a:lnTo>
                  <a:pt x="17" y="861"/>
                </a:lnTo>
                <a:lnTo>
                  <a:pt x="19" y="855"/>
                </a:lnTo>
                <a:lnTo>
                  <a:pt x="21" y="851"/>
                </a:lnTo>
                <a:lnTo>
                  <a:pt x="26" y="845"/>
                </a:lnTo>
                <a:lnTo>
                  <a:pt x="30" y="840"/>
                </a:lnTo>
                <a:lnTo>
                  <a:pt x="35" y="835"/>
                </a:lnTo>
                <a:lnTo>
                  <a:pt x="42" y="830"/>
                </a:lnTo>
                <a:lnTo>
                  <a:pt x="50" y="827"/>
                </a:lnTo>
                <a:lnTo>
                  <a:pt x="58" y="825"/>
                </a:lnTo>
                <a:lnTo>
                  <a:pt x="126" y="813"/>
                </a:lnTo>
                <a:lnTo>
                  <a:pt x="126" y="813"/>
                </a:lnTo>
                <a:lnTo>
                  <a:pt x="130" y="813"/>
                </a:lnTo>
                <a:lnTo>
                  <a:pt x="136" y="814"/>
                </a:lnTo>
                <a:lnTo>
                  <a:pt x="139" y="816"/>
                </a:lnTo>
                <a:lnTo>
                  <a:pt x="142" y="821"/>
                </a:lnTo>
                <a:lnTo>
                  <a:pt x="206" y="909"/>
                </a:lnTo>
                <a:lnTo>
                  <a:pt x="206" y="909"/>
                </a:lnTo>
                <a:close/>
                <a:moveTo>
                  <a:pt x="526" y="557"/>
                </a:moveTo>
                <a:lnTo>
                  <a:pt x="526" y="557"/>
                </a:lnTo>
                <a:lnTo>
                  <a:pt x="526" y="551"/>
                </a:lnTo>
                <a:lnTo>
                  <a:pt x="528" y="546"/>
                </a:lnTo>
                <a:lnTo>
                  <a:pt x="530" y="541"/>
                </a:lnTo>
                <a:lnTo>
                  <a:pt x="534" y="538"/>
                </a:lnTo>
                <a:lnTo>
                  <a:pt x="538" y="535"/>
                </a:lnTo>
                <a:lnTo>
                  <a:pt x="542" y="532"/>
                </a:lnTo>
                <a:lnTo>
                  <a:pt x="546" y="531"/>
                </a:lnTo>
                <a:lnTo>
                  <a:pt x="552" y="531"/>
                </a:lnTo>
                <a:lnTo>
                  <a:pt x="552" y="531"/>
                </a:lnTo>
                <a:lnTo>
                  <a:pt x="557" y="531"/>
                </a:lnTo>
                <a:lnTo>
                  <a:pt x="562" y="532"/>
                </a:lnTo>
                <a:lnTo>
                  <a:pt x="566" y="535"/>
                </a:lnTo>
                <a:lnTo>
                  <a:pt x="570" y="538"/>
                </a:lnTo>
                <a:lnTo>
                  <a:pt x="573" y="541"/>
                </a:lnTo>
                <a:lnTo>
                  <a:pt x="576" y="546"/>
                </a:lnTo>
                <a:lnTo>
                  <a:pt x="578" y="551"/>
                </a:lnTo>
                <a:lnTo>
                  <a:pt x="578" y="557"/>
                </a:lnTo>
                <a:lnTo>
                  <a:pt x="578" y="664"/>
                </a:lnTo>
                <a:lnTo>
                  <a:pt x="677" y="721"/>
                </a:lnTo>
                <a:lnTo>
                  <a:pt x="677" y="721"/>
                </a:lnTo>
                <a:lnTo>
                  <a:pt x="681" y="725"/>
                </a:lnTo>
                <a:lnTo>
                  <a:pt x="684" y="729"/>
                </a:lnTo>
                <a:lnTo>
                  <a:pt x="688" y="733"/>
                </a:lnTo>
                <a:lnTo>
                  <a:pt x="689" y="738"/>
                </a:lnTo>
                <a:lnTo>
                  <a:pt x="690" y="742"/>
                </a:lnTo>
                <a:lnTo>
                  <a:pt x="690" y="747"/>
                </a:lnTo>
                <a:lnTo>
                  <a:pt x="689" y="753"/>
                </a:lnTo>
                <a:lnTo>
                  <a:pt x="687" y="757"/>
                </a:lnTo>
                <a:lnTo>
                  <a:pt x="687" y="757"/>
                </a:lnTo>
                <a:lnTo>
                  <a:pt x="683" y="761"/>
                </a:lnTo>
                <a:lnTo>
                  <a:pt x="680" y="765"/>
                </a:lnTo>
                <a:lnTo>
                  <a:pt x="676" y="768"/>
                </a:lnTo>
                <a:lnTo>
                  <a:pt x="670" y="769"/>
                </a:lnTo>
                <a:lnTo>
                  <a:pt x="666" y="770"/>
                </a:lnTo>
                <a:lnTo>
                  <a:pt x="661" y="770"/>
                </a:lnTo>
                <a:lnTo>
                  <a:pt x="656" y="769"/>
                </a:lnTo>
                <a:lnTo>
                  <a:pt x="651" y="767"/>
                </a:lnTo>
                <a:lnTo>
                  <a:pt x="552" y="710"/>
                </a:lnTo>
                <a:lnTo>
                  <a:pt x="453" y="767"/>
                </a:lnTo>
                <a:lnTo>
                  <a:pt x="453" y="767"/>
                </a:lnTo>
                <a:lnTo>
                  <a:pt x="447" y="769"/>
                </a:lnTo>
                <a:lnTo>
                  <a:pt x="443" y="770"/>
                </a:lnTo>
                <a:lnTo>
                  <a:pt x="438" y="770"/>
                </a:lnTo>
                <a:lnTo>
                  <a:pt x="433" y="769"/>
                </a:lnTo>
                <a:lnTo>
                  <a:pt x="428" y="768"/>
                </a:lnTo>
                <a:lnTo>
                  <a:pt x="424" y="765"/>
                </a:lnTo>
                <a:lnTo>
                  <a:pt x="420" y="761"/>
                </a:lnTo>
                <a:lnTo>
                  <a:pt x="417" y="757"/>
                </a:lnTo>
                <a:lnTo>
                  <a:pt x="417" y="757"/>
                </a:lnTo>
                <a:lnTo>
                  <a:pt x="415" y="753"/>
                </a:lnTo>
                <a:lnTo>
                  <a:pt x="414" y="747"/>
                </a:lnTo>
                <a:lnTo>
                  <a:pt x="414" y="742"/>
                </a:lnTo>
                <a:lnTo>
                  <a:pt x="415" y="738"/>
                </a:lnTo>
                <a:lnTo>
                  <a:pt x="416" y="733"/>
                </a:lnTo>
                <a:lnTo>
                  <a:pt x="419" y="729"/>
                </a:lnTo>
                <a:lnTo>
                  <a:pt x="423" y="725"/>
                </a:lnTo>
                <a:lnTo>
                  <a:pt x="427" y="721"/>
                </a:lnTo>
                <a:lnTo>
                  <a:pt x="526" y="664"/>
                </a:lnTo>
                <a:lnTo>
                  <a:pt x="526" y="557"/>
                </a:lnTo>
                <a:lnTo>
                  <a:pt x="526" y="557"/>
                </a:lnTo>
                <a:close/>
                <a:moveTo>
                  <a:pt x="896" y="557"/>
                </a:moveTo>
                <a:lnTo>
                  <a:pt x="896" y="557"/>
                </a:lnTo>
                <a:lnTo>
                  <a:pt x="886" y="557"/>
                </a:lnTo>
                <a:lnTo>
                  <a:pt x="876" y="559"/>
                </a:lnTo>
                <a:lnTo>
                  <a:pt x="868" y="561"/>
                </a:lnTo>
                <a:lnTo>
                  <a:pt x="859" y="565"/>
                </a:lnTo>
                <a:lnTo>
                  <a:pt x="851" y="569"/>
                </a:lnTo>
                <a:lnTo>
                  <a:pt x="843" y="574"/>
                </a:lnTo>
                <a:lnTo>
                  <a:pt x="835" y="580"/>
                </a:lnTo>
                <a:lnTo>
                  <a:pt x="829" y="587"/>
                </a:lnTo>
                <a:lnTo>
                  <a:pt x="822" y="594"/>
                </a:lnTo>
                <a:lnTo>
                  <a:pt x="817" y="602"/>
                </a:lnTo>
                <a:lnTo>
                  <a:pt x="813" y="610"/>
                </a:lnTo>
                <a:lnTo>
                  <a:pt x="810" y="619"/>
                </a:lnTo>
                <a:lnTo>
                  <a:pt x="806" y="629"/>
                </a:lnTo>
                <a:lnTo>
                  <a:pt x="804" y="638"/>
                </a:lnTo>
                <a:lnTo>
                  <a:pt x="803" y="648"/>
                </a:lnTo>
                <a:lnTo>
                  <a:pt x="802" y="658"/>
                </a:lnTo>
                <a:lnTo>
                  <a:pt x="802" y="658"/>
                </a:lnTo>
                <a:lnTo>
                  <a:pt x="803" y="669"/>
                </a:lnTo>
                <a:lnTo>
                  <a:pt x="804" y="679"/>
                </a:lnTo>
                <a:lnTo>
                  <a:pt x="807" y="690"/>
                </a:lnTo>
                <a:lnTo>
                  <a:pt x="811" y="701"/>
                </a:lnTo>
                <a:lnTo>
                  <a:pt x="815" y="711"/>
                </a:lnTo>
                <a:lnTo>
                  <a:pt x="819" y="721"/>
                </a:lnTo>
                <a:lnTo>
                  <a:pt x="826" y="731"/>
                </a:lnTo>
                <a:lnTo>
                  <a:pt x="832" y="740"/>
                </a:lnTo>
                <a:lnTo>
                  <a:pt x="839" y="748"/>
                </a:lnTo>
                <a:lnTo>
                  <a:pt x="846" y="756"/>
                </a:lnTo>
                <a:lnTo>
                  <a:pt x="854" y="762"/>
                </a:lnTo>
                <a:lnTo>
                  <a:pt x="862" y="769"/>
                </a:lnTo>
                <a:lnTo>
                  <a:pt x="872" y="773"/>
                </a:lnTo>
                <a:lnTo>
                  <a:pt x="881" y="776"/>
                </a:lnTo>
                <a:lnTo>
                  <a:pt x="890" y="779"/>
                </a:lnTo>
                <a:lnTo>
                  <a:pt x="900" y="779"/>
                </a:lnTo>
                <a:lnTo>
                  <a:pt x="900" y="779"/>
                </a:lnTo>
                <a:lnTo>
                  <a:pt x="910" y="779"/>
                </a:lnTo>
                <a:lnTo>
                  <a:pt x="920" y="775"/>
                </a:lnTo>
                <a:lnTo>
                  <a:pt x="928" y="772"/>
                </a:lnTo>
                <a:lnTo>
                  <a:pt x="937" y="767"/>
                </a:lnTo>
                <a:lnTo>
                  <a:pt x="945" y="761"/>
                </a:lnTo>
                <a:lnTo>
                  <a:pt x="953" y="754"/>
                </a:lnTo>
                <a:lnTo>
                  <a:pt x="960" y="746"/>
                </a:lnTo>
                <a:lnTo>
                  <a:pt x="967" y="738"/>
                </a:lnTo>
                <a:lnTo>
                  <a:pt x="973" y="728"/>
                </a:lnTo>
                <a:lnTo>
                  <a:pt x="979" y="718"/>
                </a:lnTo>
                <a:lnTo>
                  <a:pt x="983" y="707"/>
                </a:lnTo>
                <a:lnTo>
                  <a:pt x="986" y="698"/>
                </a:lnTo>
                <a:lnTo>
                  <a:pt x="990" y="687"/>
                </a:lnTo>
                <a:lnTo>
                  <a:pt x="992" y="676"/>
                </a:lnTo>
                <a:lnTo>
                  <a:pt x="993" y="665"/>
                </a:lnTo>
                <a:lnTo>
                  <a:pt x="994" y="655"/>
                </a:lnTo>
                <a:lnTo>
                  <a:pt x="994" y="655"/>
                </a:lnTo>
                <a:lnTo>
                  <a:pt x="993" y="644"/>
                </a:lnTo>
                <a:lnTo>
                  <a:pt x="991" y="634"/>
                </a:lnTo>
                <a:lnTo>
                  <a:pt x="989" y="624"/>
                </a:lnTo>
                <a:lnTo>
                  <a:pt x="985" y="616"/>
                </a:lnTo>
                <a:lnTo>
                  <a:pt x="981" y="607"/>
                </a:lnTo>
                <a:lnTo>
                  <a:pt x="977" y="599"/>
                </a:lnTo>
                <a:lnTo>
                  <a:pt x="970" y="591"/>
                </a:lnTo>
                <a:lnTo>
                  <a:pt x="964" y="585"/>
                </a:lnTo>
                <a:lnTo>
                  <a:pt x="957" y="578"/>
                </a:lnTo>
                <a:lnTo>
                  <a:pt x="950" y="572"/>
                </a:lnTo>
                <a:lnTo>
                  <a:pt x="942" y="567"/>
                </a:lnTo>
                <a:lnTo>
                  <a:pt x="934" y="563"/>
                </a:lnTo>
                <a:lnTo>
                  <a:pt x="925" y="560"/>
                </a:lnTo>
                <a:lnTo>
                  <a:pt x="915" y="558"/>
                </a:lnTo>
                <a:lnTo>
                  <a:pt x="905" y="557"/>
                </a:lnTo>
                <a:lnTo>
                  <a:pt x="896" y="557"/>
                </a:lnTo>
                <a:lnTo>
                  <a:pt x="896" y="557"/>
                </a:lnTo>
                <a:close/>
                <a:moveTo>
                  <a:pt x="898" y="909"/>
                </a:moveTo>
                <a:lnTo>
                  <a:pt x="962" y="821"/>
                </a:lnTo>
                <a:lnTo>
                  <a:pt x="962" y="821"/>
                </a:lnTo>
                <a:lnTo>
                  <a:pt x="965" y="816"/>
                </a:lnTo>
                <a:lnTo>
                  <a:pt x="968" y="814"/>
                </a:lnTo>
                <a:lnTo>
                  <a:pt x="973" y="813"/>
                </a:lnTo>
                <a:lnTo>
                  <a:pt x="978" y="813"/>
                </a:lnTo>
                <a:lnTo>
                  <a:pt x="1046" y="825"/>
                </a:lnTo>
                <a:lnTo>
                  <a:pt x="1046" y="825"/>
                </a:lnTo>
                <a:lnTo>
                  <a:pt x="1054" y="827"/>
                </a:lnTo>
                <a:lnTo>
                  <a:pt x="1062" y="830"/>
                </a:lnTo>
                <a:lnTo>
                  <a:pt x="1068" y="835"/>
                </a:lnTo>
                <a:lnTo>
                  <a:pt x="1074" y="840"/>
                </a:lnTo>
                <a:lnTo>
                  <a:pt x="1078" y="845"/>
                </a:lnTo>
                <a:lnTo>
                  <a:pt x="1082" y="851"/>
                </a:lnTo>
                <a:lnTo>
                  <a:pt x="1084" y="855"/>
                </a:lnTo>
                <a:lnTo>
                  <a:pt x="1087" y="861"/>
                </a:lnTo>
                <a:lnTo>
                  <a:pt x="1087" y="861"/>
                </a:lnTo>
                <a:lnTo>
                  <a:pt x="1095" y="933"/>
                </a:lnTo>
                <a:lnTo>
                  <a:pt x="1102" y="987"/>
                </a:lnTo>
                <a:lnTo>
                  <a:pt x="1104" y="1009"/>
                </a:lnTo>
                <a:lnTo>
                  <a:pt x="1104" y="1032"/>
                </a:lnTo>
                <a:lnTo>
                  <a:pt x="1103" y="1054"/>
                </a:lnTo>
                <a:lnTo>
                  <a:pt x="1102" y="1077"/>
                </a:lnTo>
                <a:lnTo>
                  <a:pt x="1102" y="1077"/>
                </a:lnTo>
                <a:lnTo>
                  <a:pt x="1100" y="1083"/>
                </a:lnTo>
                <a:lnTo>
                  <a:pt x="1098" y="1088"/>
                </a:lnTo>
                <a:lnTo>
                  <a:pt x="1095" y="1092"/>
                </a:lnTo>
                <a:lnTo>
                  <a:pt x="1091" y="1097"/>
                </a:lnTo>
                <a:lnTo>
                  <a:pt x="1087" y="1100"/>
                </a:lnTo>
                <a:lnTo>
                  <a:pt x="1082" y="1102"/>
                </a:lnTo>
                <a:lnTo>
                  <a:pt x="1077" y="1104"/>
                </a:lnTo>
                <a:lnTo>
                  <a:pt x="1072" y="1104"/>
                </a:lnTo>
                <a:lnTo>
                  <a:pt x="724" y="1104"/>
                </a:lnTo>
                <a:lnTo>
                  <a:pt x="724" y="1104"/>
                </a:lnTo>
                <a:lnTo>
                  <a:pt x="719" y="1104"/>
                </a:lnTo>
                <a:lnTo>
                  <a:pt x="714" y="1102"/>
                </a:lnTo>
                <a:lnTo>
                  <a:pt x="708" y="1100"/>
                </a:lnTo>
                <a:lnTo>
                  <a:pt x="704" y="1097"/>
                </a:lnTo>
                <a:lnTo>
                  <a:pt x="701" y="1092"/>
                </a:lnTo>
                <a:lnTo>
                  <a:pt x="697" y="1088"/>
                </a:lnTo>
                <a:lnTo>
                  <a:pt x="695" y="1083"/>
                </a:lnTo>
                <a:lnTo>
                  <a:pt x="694" y="1077"/>
                </a:lnTo>
                <a:lnTo>
                  <a:pt x="694" y="1077"/>
                </a:lnTo>
                <a:lnTo>
                  <a:pt x="693" y="1054"/>
                </a:lnTo>
                <a:lnTo>
                  <a:pt x="692" y="1032"/>
                </a:lnTo>
                <a:lnTo>
                  <a:pt x="692" y="1009"/>
                </a:lnTo>
                <a:lnTo>
                  <a:pt x="694" y="987"/>
                </a:lnTo>
                <a:lnTo>
                  <a:pt x="700" y="933"/>
                </a:lnTo>
                <a:lnTo>
                  <a:pt x="709" y="861"/>
                </a:lnTo>
                <a:lnTo>
                  <a:pt x="709" y="861"/>
                </a:lnTo>
                <a:lnTo>
                  <a:pt x="711" y="855"/>
                </a:lnTo>
                <a:lnTo>
                  <a:pt x="714" y="851"/>
                </a:lnTo>
                <a:lnTo>
                  <a:pt x="717" y="845"/>
                </a:lnTo>
                <a:lnTo>
                  <a:pt x="722" y="840"/>
                </a:lnTo>
                <a:lnTo>
                  <a:pt x="728" y="835"/>
                </a:lnTo>
                <a:lnTo>
                  <a:pt x="734" y="830"/>
                </a:lnTo>
                <a:lnTo>
                  <a:pt x="742" y="827"/>
                </a:lnTo>
                <a:lnTo>
                  <a:pt x="750" y="825"/>
                </a:lnTo>
                <a:lnTo>
                  <a:pt x="818" y="813"/>
                </a:lnTo>
                <a:lnTo>
                  <a:pt x="818" y="813"/>
                </a:lnTo>
                <a:lnTo>
                  <a:pt x="822" y="813"/>
                </a:lnTo>
                <a:lnTo>
                  <a:pt x="827" y="814"/>
                </a:lnTo>
                <a:lnTo>
                  <a:pt x="831" y="816"/>
                </a:lnTo>
                <a:lnTo>
                  <a:pt x="834" y="821"/>
                </a:lnTo>
                <a:lnTo>
                  <a:pt x="898" y="909"/>
                </a:lnTo>
                <a:lnTo>
                  <a:pt x="898" y="9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2" name="群組 31"/>
          <p:cNvGrpSpPr/>
          <p:nvPr/>
        </p:nvGrpSpPr>
        <p:grpSpPr>
          <a:xfrm>
            <a:off x="7133114" y="748746"/>
            <a:ext cx="4368135" cy="3556925"/>
            <a:chOff x="7133114" y="748746"/>
            <a:chExt cx="4368135" cy="3556925"/>
          </a:xfrm>
        </p:grpSpPr>
        <p:sp>
          <p:nvSpPr>
            <p:cNvPr id="20" name="TextBox 36"/>
            <p:cNvSpPr txBox="1">
              <a:spLocks/>
            </p:cNvSpPr>
            <p:nvPr/>
          </p:nvSpPr>
          <p:spPr>
            <a:xfrm>
              <a:off x="7500721" y="1530597"/>
              <a:ext cx="4000528" cy="2775074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u"/>
              </a:pP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日期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r>
                <a:rPr lang="zh-TW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endPara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u"/>
              </a:pP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研究對象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：一般民眾</a:t>
              </a:r>
              <a:endPara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u"/>
              </a:pP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實施方式：隨機取樣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u"/>
              </a:pP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結果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線上問卷共取</a:t>
              </a:r>
              <a:endPara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得有效問卷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637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份。</a:t>
              </a:r>
              <a:endPara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</a:pPr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35"/>
            <p:cNvSpPr txBox="1"/>
            <p:nvPr/>
          </p:nvSpPr>
          <p:spPr>
            <a:xfrm>
              <a:off x="7133114" y="748746"/>
              <a:ext cx="4083779" cy="91924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pPr algn="r"/>
              <a:r>
                <a:rPr lang="zh-TW" altLang="en-US" sz="44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問卷調查法</a:t>
              </a:r>
              <a:endParaRPr lang="zh-CN" altLang="en-US" sz="4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6053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0"/>
            <a:ext cx="12215725" cy="6858000"/>
            <a:chOff x="0" y="0"/>
            <a:chExt cx="12215725" cy="6858000"/>
          </a:xfrm>
        </p:grpSpPr>
        <p:sp>
          <p:nvSpPr>
            <p:cNvPr id="5" name="Google Shape;431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32;p31"/>
            <p:cNvSpPr/>
            <p:nvPr/>
          </p:nvSpPr>
          <p:spPr>
            <a:xfrm>
              <a:off x="439056" y="388257"/>
              <a:ext cx="11314800" cy="6081600"/>
            </a:xfrm>
            <a:prstGeom prst="rect">
              <a:avLst/>
            </a:prstGeom>
            <a:solidFill>
              <a:schemeClr val="lt1">
                <a:alpha val="47450"/>
              </a:schemeClr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433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725" y="555382"/>
              <a:ext cx="12192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458;p31" descr="C:\Users\Administrator\Desktop\IMG_071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1" y="565301"/>
            <a:ext cx="3768635" cy="285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59;p31" descr="C:\Users\Administrator\Desktop\IMG_0965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191" y="3571889"/>
            <a:ext cx="3810670" cy="284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91;p32" descr="C:\Users\Administrator\Desktop\IMG_1016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4790" y="565301"/>
            <a:ext cx="3718560" cy="285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92;p32" descr="C:\Users\Administrator\Desktop\unnamed (2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2208" y="3571888"/>
            <a:ext cx="3718560" cy="276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字方塊 12"/>
          <p:cNvSpPr txBox="1"/>
          <p:nvPr/>
        </p:nvSpPr>
        <p:spPr>
          <a:xfrm>
            <a:off x="10607562" y="653143"/>
            <a:ext cx="1015663" cy="29957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訪談</a:t>
            </a:r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895025" y="1737406"/>
            <a:ext cx="738664" cy="42628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從不同角度探究問題</a:t>
            </a:r>
            <a:endParaRPr lang="zh-CN" altLang="en-US"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63946" y="2954829"/>
            <a:ext cx="3265950" cy="533479"/>
          </a:xfrm>
          <a:prstGeom prst="rect">
            <a:avLst/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all" spc="384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109.09.18</a:t>
            </a:r>
            <a:r>
              <a:rPr kumimoji="0" lang="zh-TW" altLang="en-US" sz="2800" b="0" i="0" u="none" strike="noStrike" cap="all" spc="384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環保團體</a:t>
            </a:r>
            <a:endParaRPr kumimoji="0" lang="zh-TW" altLang="en-US" sz="2800" b="0" i="0" u="none" strike="noStrike" cap="all" spc="384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8635" y="6149484"/>
            <a:ext cx="3265950" cy="533479"/>
          </a:xfrm>
          <a:prstGeom prst="rect">
            <a:avLst/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all" spc="384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109.09.21</a:t>
            </a:r>
            <a:r>
              <a:rPr lang="zh-TW" altLang="en-US" sz="2800" cap="all" spc="384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花蓮漁會</a:t>
            </a:r>
            <a:endParaRPr kumimoji="0" lang="zh-TW" altLang="en-US" sz="2800" b="0" i="0" u="none" strike="noStrike" cap="all" spc="384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29075" y="2944389"/>
            <a:ext cx="3265950" cy="533479"/>
          </a:xfrm>
          <a:prstGeom prst="rect">
            <a:avLst/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all" spc="384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109.09.25</a:t>
            </a:r>
            <a:r>
              <a:rPr lang="zh-TW" altLang="en-US" sz="2800" cap="all" spc="384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營養師</a:t>
            </a:r>
            <a:endParaRPr kumimoji="0" lang="zh-TW" altLang="en-US" sz="2800" b="0" i="0" u="none" strike="noStrike" cap="all" spc="384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29233" y="6073099"/>
            <a:ext cx="3265950" cy="533479"/>
          </a:xfrm>
          <a:prstGeom prst="rect">
            <a:avLst/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all" spc="384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109.10.04</a:t>
            </a:r>
            <a:r>
              <a:rPr lang="zh-TW" altLang="en-US" sz="2800" cap="all" spc="384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rPr>
              <a:t>研究單位</a:t>
            </a:r>
            <a:endParaRPr kumimoji="0" lang="zh-TW" altLang="en-US" sz="2800" b="0" i="0" u="none" strike="noStrike" cap="all" spc="384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venir Medium"/>
              <a:sym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5499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133550" y="114"/>
            <a:ext cx="12215725" cy="6858000"/>
            <a:chOff x="0" y="0"/>
            <a:chExt cx="12215725" cy="6858000"/>
          </a:xfrm>
        </p:grpSpPr>
        <p:sp>
          <p:nvSpPr>
            <p:cNvPr id="5" name="Google Shape;431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32;p31"/>
            <p:cNvSpPr/>
            <p:nvPr/>
          </p:nvSpPr>
          <p:spPr>
            <a:xfrm>
              <a:off x="439056" y="388257"/>
              <a:ext cx="11314800" cy="6081600"/>
            </a:xfrm>
            <a:prstGeom prst="rect">
              <a:avLst/>
            </a:prstGeom>
            <a:solidFill>
              <a:schemeClr val="lt1">
                <a:alpha val="47450"/>
              </a:schemeClr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433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725" y="555382"/>
              <a:ext cx="12192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32"/>
          <p:cNvSpPr txBox="1"/>
          <p:nvPr/>
        </p:nvSpPr>
        <p:spPr>
          <a:xfrm>
            <a:off x="3624970" y="234913"/>
            <a:ext cx="5120677" cy="731627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Autofit/>
          </a:bodyPr>
          <a:lstStyle/>
          <a:p>
            <a:pPr algn="r"/>
            <a:r>
              <a:rPr lang="zh-TW" altLang="en-US" sz="4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訪談結果與發現 </a:t>
            </a:r>
            <a:r>
              <a:rPr lang="en-US" altLang="zh-TW" sz="4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zh-CN" altLang="en-US" sz="48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8309" y="1045029"/>
            <a:ext cx="10955382" cy="529481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844731" y="1271451"/>
            <a:ext cx="10467703" cy="1823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54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魩仔魚為鯷科和鯡科的</a:t>
            </a:r>
            <a:r>
              <a:rPr lang="zh-TW" altLang="en-US" sz="54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幼苗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4731" y="3230880"/>
            <a:ext cx="3248298" cy="293478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什麼？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7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魚種大約是</a:t>
            </a:r>
            <a:r>
              <a:rPr lang="en-US" altLang="zh-TW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20-30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種鯷鯡科幼苗</a:t>
            </a:r>
            <a:endParaRPr lang="en-US" altLang="zh-TW" sz="27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異葉公鯷，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刺</a:t>
            </a:r>
            <a:endParaRPr lang="en-US" altLang="zh-TW" sz="27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公鯷、日本鯷為   </a:t>
            </a:r>
            <a:endParaRPr lang="en-US" altLang="zh-TW" sz="27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最大宗。</a:t>
            </a:r>
            <a:endParaRPr lang="zh-TW" altLang="en-US" sz="27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62855" y="3235234"/>
            <a:ext cx="3470366" cy="293478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生長特性？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7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日本鯷大概可以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endParaRPr lang="en-US" altLang="zh-TW" sz="27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到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十五公分，異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  <a:endParaRPr lang="en-US" altLang="zh-TW" sz="27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公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鯷和刺公鯷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endParaRPr lang="en-US" altLang="zh-TW" sz="27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長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到八到十二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en-US" altLang="zh-TW" sz="27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魩跟</a:t>
            </a:r>
            <a:r>
              <a:rPr lang="zh-TW" altLang="zh-TW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鱙差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7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7889966" y="3222171"/>
            <a:ext cx="3422468" cy="293478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魚價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台斤約</a:t>
            </a:r>
            <a:r>
              <a:rPr lang="en-US" altLang="zh-TW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180-280</a:t>
            </a:r>
          </a:p>
          <a:p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元，與野生石斑差</a:t>
            </a:r>
            <a:endParaRPr lang="en-US" altLang="zh-TW" sz="27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不多。</a:t>
            </a:r>
            <a:endParaRPr lang="en-US" altLang="zh-TW" sz="27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</a:t>
            </a:r>
            <a:r>
              <a:rPr lang="zh-CN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混獲跟價格也</a:t>
            </a:r>
            <a:r>
              <a:rPr lang="zh-CN" altLang="zh-TW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有關，</a:t>
            </a:r>
            <a:endParaRPr lang="en-US" altLang="zh-CN" sz="27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混獲高價格低。</a:t>
            </a:r>
            <a:endParaRPr lang="zh-TW" altLang="en-US" sz="27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28" name="Google Shape;63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63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63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40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641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42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43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44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45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46;p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647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648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649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650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651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652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653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654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655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656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657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658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0572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5"/>
          <p:cNvSpPr/>
          <p:nvPr/>
        </p:nvSpPr>
        <p:spPr>
          <a:xfrm>
            <a:off x="439056" y="388257"/>
            <a:ext cx="11314800" cy="6081600"/>
          </a:xfrm>
          <a:prstGeom prst="rect">
            <a:avLst/>
          </a:prstGeom>
          <a:solidFill>
            <a:schemeClr val="lt1">
              <a:alpha val="47450"/>
            </a:schemeClr>
          </a:solidFill>
          <a:ln>
            <a:noFill/>
          </a:ln>
          <a:effectLst>
            <a:outerShdw blurRad="1397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0" name="Google Shape;60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8218"/>
            <a:ext cx="12192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65347" y="2719005"/>
            <a:ext cx="16059806" cy="4158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群組 7"/>
          <p:cNvGrpSpPr/>
          <p:nvPr/>
        </p:nvGrpSpPr>
        <p:grpSpPr>
          <a:xfrm>
            <a:off x="607436" y="1340528"/>
            <a:ext cx="3107400" cy="1766269"/>
            <a:chOff x="607436" y="1340528"/>
            <a:chExt cx="3107400" cy="1766269"/>
          </a:xfrm>
        </p:grpSpPr>
        <p:grpSp>
          <p:nvGrpSpPr>
            <p:cNvPr id="2" name="群組 1"/>
            <p:cNvGrpSpPr/>
            <p:nvPr/>
          </p:nvGrpSpPr>
          <p:grpSpPr>
            <a:xfrm>
              <a:off x="1325759" y="1340528"/>
              <a:ext cx="1190099" cy="1228427"/>
              <a:chOff x="1325759" y="1340528"/>
              <a:chExt cx="1190099" cy="1228427"/>
            </a:xfrm>
          </p:grpSpPr>
          <p:sp>
            <p:nvSpPr>
              <p:cNvPr id="611" name="Google Shape;611;p35"/>
              <p:cNvSpPr/>
              <p:nvPr/>
            </p:nvSpPr>
            <p:spPr>
              <a:xfrm>
                <a:off x="1325759" y="1340528"/>
                <a:ext cx="1190099" cy="1228427"/>
              </a:xfrm>
              <a:prstGeom prst="ellipse">
                <a:avLst/>
              </a:prstGeom>
              <a:solidFill>
                <a:srgbClr val="6BAF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5"/>
              <p:cNvSpPr/>
              <p:nvPr/>
            </p:nvSpPr>
            <p:spPr>
              <a:xfrm>
                <a:off x="1595272" y="1572733"/>
                <a:ext cx="755995" cy="809458"/>
              </a:xfrm>
              <a:custGeom>
                <a:avLst/>
                <a:gdLst/>
                <a:ahLst/>
                <a:cxnLst/>
                <a:rect l="l" t="t" r="r" b="b"/>
                <a:pathLst>
                  <a:path w="94" h="108" extrusionOk="0">
                    <a:moveTo>
                      <a:pt x="25" y="43"/>
                    </a:moveTo>
                    <a:cubicBezTo>
                      <a:pt x="23" y="43"/>
                      <a:pt x="22" y="42"/>
                      <a:pt x="21" y="41"/>
                    </a:cubicBezTo>
                    <a:cubicBezTo>
                      <a:pt x="21" y="39"/>
                      <a:pt x="22" y="37"/>
                      <a:pt x="23" y="37"/>
                    </a:cubicBezTo>
                    <a:cubicBezTo>
                      <a:pt x="25" y="36"/>
                      <a:pt x="27" y="37"/>
                      <a:pt x="27" y="39"/>
                    </a:cubicBezTo>
                    <a:cubicBezTo>
                      <a:pt x="28" y="41"/>
                      <a:pt x="27" y="43"/>
                      <a:pt x="25" y="43"/>
                    </a:cubicBezTo>
                    <a:close/>
                    <a:moveTo>
                      <a:pt x="52" y="24"/>
                    </a:moveTo>
                    <a:cubicBezTo>
                      <a:pt x="48" y="24"/>
                      <a:pt x="45" y="26"/>
                      <a:pt x="45" y="30"/>
                    </a:cubicBezTo>
                    <a:cubicBezTo>
                      <a:pt x="45" y="34"/>
                      <a:pt x="48" y="37"/>
                      <a:pt x="52" y="37"/>
                    </a:cubicBezTo>
                    <a:cubicBezTo>
                      <a:pt x="56" y="37"/>
                      <a:pt x="59" y="34"/>
                      <a:pt x="59" y="30"/>
                    </a:cubicBezTo>
                    <a:cubicBezTo>
                      <a:pt x="59" y="26"/>
                      <a:pt x="56" y="24"/>
                      <a:pt x="52" y="24"/>
                    </a:cubicBezTo>
                    <a:close/>
                    <a:moveTo>
                      <a:pt x="94" y="61"/>
                    </a:moveTo>
                    <a:cubicBezTo>
                      <a:pt x="93" y="58"/>
                      <a:pt x="93" y="58"/>
                      <a:pt x="93" y="58"/>
                    </a:cubicBezTo>
                    <a:cubicBezTo>
                      <a:pt x="92" y="56"/>
                      <a:pt x="92" y="56"/>
                      <a:pt x="92" y="56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7" y="32"/>
                      <a:pt x="87" y="32"/>
                      <a:pt x="87" y="32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25" y="83"/>
                      <a:pt x="24" y="97"/>
                      <a:pt x="24" y="97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71" y="108"/>
                      <a:pt x="71" y="108"/>
                      <a:pt x="71" y="108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2" y="93"/>
                      <a:pt x="72" y="93"/>
                      <a:pt x="72" y="93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90" y="77"/>
                      <a:pt x="90" y="77"/>
                      <a:pt x="90" y="77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89" y="75"/>
                      <a:pt x="89" y="75"/>
                      <a:pt x="89" y="75"/>
                    </a:cubicBezTo>
                    <a:cubicBezTo>
                      <a:pt x="89" y="75"/>
                      <a:pt x="89" y="75"/>
                      <a:pt x="89" y="75"/>
                    </a:cubicBezTo>
                    <a:cubicBezTo>
                      <a:pt x="88" y="75"/>
                      <a:pt x="88" y="75"/>
                      <a:pt x="88" y="75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4"/>
                      <a:pt x="90" y="64"/>
                      <a:pt x="90" y="64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94" y="61"/>
                      <a:pt x="94" y="61"/>
                      <a:pt x="94" y="61"/>
                    </a:cubicBezTo>
                    <a:close/>
                    <a:moveTo>
                      <a:pt x="33" y="44"/>
                    </a:move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6"/>
                      <a:pt x="28" y="49"/>
                      <a:pt x="28" y="49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47"/>
                      <a:pt x="24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9" y="45"/>
                      <a:pt x="19" y="45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15" y="43"/>
                      <a:pt x="15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7" y="39"/>
                      <a:pt x="17" y="39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5" y="36"/>
                      <a:pt x="15" y="36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9" y="34"/>
                      <a:pt x="19" y="3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1" y="31"/>
                      <a:pt x="21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8" y="31"/>
                      <a:pt x="28" y="31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3" y="36"/>
                      <a:pt x="33" y="37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2" y="40"/>
                      <a:pt x="32" y="40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3" y="44"/>
                      <a:pt x="33" y="44"/>
                    </a:cubicBezTo>
                    <a:close/>
                    <a:moveTo>
                      <a:pt x="73" y="32"/>
                    </a:move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3"/>
                      <a:pt x="67" y="35"/>
                      <a:pt x="67" y="35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6" y="37"/>
                      <a:pt x="69" y="43"/>
                      <a:pt x="68" y="43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6"/>
                      <a:pt x="59" y="44"/>
                      <a:pt x="59" y="4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5" y="50"/>
                      <a:pt x="54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49" y="50"/>
                      <a:pt x="47" y="45"/>
                      <a:pt x="47" y="45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39" y="46"/>
                      <a:pt x="39" y="46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3"/>
                      <a:pt x="38" y="37"/>
                      <a:pt x="38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5"/>
                      <a:pt x="31" y="32"/>
                      <a:pt x="31" y="32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7" y="25"/>
                      <a:pt x="37" y="25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6" y="17"/>
                      <a:pt x="36" y="17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45" y="16"/>
                      <a:pt x="4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50" y="10"/>
                      <a:pt x="50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7" y="15"/>
                      <a:pt x="57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65" y="14"/>
                      <a:pt x="65" y="14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8"/>
                      <a:pt x="66" y="23"/>
                      <a:pt x="66" y="23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73" y="28"/>
                      <a:pt x="73" y="28"/>
                    </a:cubicBezTo>
                    <a:cubicBezTo>
                      <a:pt x="73" y="32"/>
                      <a:pt x="73" y="32"/>
                      <a:pt x="73" y="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9" name="Google Shape;629;p35"/>
            <p:cNvSpPr txBox="1"/>
            <p:nvPr/>
          </p:nvSpPr>
          <p:spPr>
            <a:xfrm>
              <a:off x="607436" y="2689497"/>
              <a:ext cx="31074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Arial"/>
                <a:buNone/>
              </a:pPr>
              <a:r>
                <a:rPr lang="zh-CN" sz="3200" b="1" i="0" u="none" strike="noStrike" cap="none" dirty="0">
                  <a:solidFill>
                    <a:srgbClr val="FF3399"/>
                  </a:solidFill>
                  <a:sym typeface="Arial"/>
                </a:rPr>
                <a:t> </a:t>
              </a:r>
              <a:r>
                <a:rPr lang="zh-CN" sz="3200" b="1" i="0" u="none" strike="noStrike" cap="none" dirty="0">
                  <a:solidFill>
                    <a:srgbClr val="FF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禁漁</a:t>
              </a:r>
              <a:r>
                <a:rPr lang="zh-CN" sz="3200" b="1" i="0" u="none" strike="noStrike" cap="none" dirty="0" smtClean="0">
                  <a:solidFill>
                    <a:srgbClr val="FF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期</a:t>
              </a:r>
              <a:r>
                <a:rPr lang="zh-CN" sz="2000" b="1" i="0" u="none" strike="noStrike" cap="none" dirty="0" smtClean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相關</a:t>
              </a:r>
              <a:r>
                <a:rPr lang="zh-CN" sz="2000" b="1" i="0" u="none" strike="noStrike" cap="none" dirty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規定</a:t>
              </a:r>
              <a:endParaRPr sz="2000" b="1" i="0" u="none" strike="noStrike" cap="none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672289" y="1420427"/>
            <a:ext cx="4212093" cy="1715878"/>
            <a:chOff x="2672289" y="1420427"/>
            <a:chExt cx="4212093" cy="1715878"/>
          </a:xfrm>
        </p:grpSpPr>
        <p:grpSp>
          <p:nvGrpSpPr>
            <p:cNvPr id="3" name="群組 2"/>
            <p:cNvGrpSpPr/>
            <p:nvPr/>
          </p:nvGrpSpPr>
          <p:grpSpPr>
            <a:xfrm>
              <a:off x="2672289" y="1420427"/>
              <a:ext cx="3029861" cy="1148529"/>
              <a:chOff x="2672289" y="1420427"/>
              <a:chExt cx="3029861" cy="1148529"/>
            </a:xfrm>
          </p:grpSpPr>
          <p:sp>
            <p:nvSpPr>
              <p:cNvPr id="610" name="Google Shape;610;p35"/>
              <p:cNvSpPr/>
              <p:nvPr/>
            </p:nvSpPr>
            <p:spPr>
              <a:xfrm>
                <a:off x="2672289" y="1894720"/>
                <a:ext cx="1764600" cy="138300"/>
              </a:xfrm>
              <a:prstGeom prst="rightArrow">
                <a:avLst>
                  <a:gd name="adj1" fmla="val 50000"/>
                  <a:gd name="adj2" fmla="val 72226"/>
                </a:avLst>
              </a:prstGeom>
              <a:solidFill>
                <a:srgbClr val="6BAFE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5"/>
              <p:cNvSpPr/>
              <p:nvPr/>
            </p:nvSpPr>
            <p:spPr>
              <a:xfrm>
                <a:off x="4482257" y="1420427"/>
                <a:ext cx="1219893" cy="1148529"/>
              </a:xfrm>
              <a:prstGeom prst="ellipse">
                <a:avLst/>
              </a:prstGeom>
              <a:solidFill>
                <a:srgbClr val="F6C7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6" name="Google Shape;616;p35"/>
              <p:cNvGrpSpPr/>
              <p:nvPr/>
            </p:nvGrpSpPr>
            <p:grpSpPr>
              <a:xfrm>
                <a:off x="4718139" y="1627096"/>
                <a:ext cx="740591" cy="634733"/>
                <a:chOff x="-60285" y="3175"/>
                <a:chExt cx="1354138" cy="944563"/>
              </a:xfrm>
            </p:grpSpPr>
            <p:sp>
              <p:nvSpPr>
                <p:cNvPr id="617" name="Google Shape;617;p35"/>
                <p:cNvSpPr/>
                <p:nvPr/>
              </p:nvSpPr>
              <p:spPr>
                <a:xfrm>
                  <a:off x="-42803" y="3175"/>
                  <a:ext cx="1255713" cy="804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212" extrusionOk="0">
                      <a:moveTo>
                        <a:pt x="16" y="212"/>
                      </a:moveTo>
                      <a:cubicBezTo>
                        <a:pt x="316" y="212"/>
                        <a:pt x="316" y="212"/>
                        <a:pt x="316" y="212"/>
                      </a:cubicBezTo>
                      <a:cubicBezTo>
                        <a:pt x="325" y="212"/>
                        <a:pt x="332" y="205"/>
                        <a:pt x="332" y="196"/>
                      </a:cubicBezTo>
                      <a:cubicBezTo>
                        <a:pt x="332" y="16"/>
                        <a:pt x="332" y="16"/>
                        <a:pt x="332" y="16"/>
                      </a:cubicBezTo>
                      <a:cubicBezTo>
                        <a:pt x="332" y="7"/>
                        <a:pt x="325" y="0"/>
                        <a:pt x="31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5" y="0"/>
                        <a:pt x="0" y="7"/>
                        <a:pt x="0" y="16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0" y="205"/>
                        <a:pt x="7" y="212"/>
                        <a:pt x="16" y="212"/>
                      </a:cubicBezTo>
                      <a:close/>
                      <a:moveTo>
                        <a:pt x="22" y="23"/>
                      </a:moveTo>
                      <a:cubicBezTo>
                        <a:pt x="23" y="22"/>
                        <a:pt x="24" y="22"/>
                        <a:pt x="24" y="22"/>
                      </a:cubicBezTo>
                      <a:cubicBezTo>
                        <a:pt x="310" y="22"/>
                        <a:pt x="310" y="22"/>
                        <a:pt x="310" y="22"/>
                      </a:cubicBezTo>
                      <a:cubicBezTo>
                        <a:pt x="310" y="190"/>
                        <a:pt x="310" y="190"/>
                        <a:pt x="310" y="190"/>
                      </a:cubicBezTo>
                      <a:cubicBezTo>
                        <a:pt x="22" y="190"/>
                        <a:pt x="22" y="190"/>
                        <a:pt x="22" y="190"/>
                      </a:cubicBezTo>
                      <a:lnTo>
                        <a:pt x="22" y="2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618;p35"/>
                <p:cNvSpPr/>
                <p:nvPr/>
              </p:nvSpPr>
              <p:spPr>
                <a:xfrm>
                  <a:off x="209570" y="249238"/>
                  <a:ext cx="836614" cy="33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89" extrusionOk="0">
                      <a:moveTo>
                        <a:pt x="221" y="9"/>
                      </a:moveTo>
                      <a:cubicBezTo>
                        <a:pt x="221" y="9"/>
                        <a:pt x="221" y="9"/>
                        <a:pt x="221" y="9"/>
                      </a:cubicBezTo>
                      <a:cubicBezTo>
                        <a:pt x="221" y="9"/>
                        <a:pt x="221" y="9"/>
                        <a:pt x="221" y="9"/>
                      </a:cubicBezTo>
                      <a:cubicBezTo>
                        <a:pt x="221" y="9"/>
                        <a:pt x="221" y="8"/>
                        <a:pt x="220" y="7"/>
                      </a:cubicBezTo>
                      <a:cubicBezTo>
                        <a:pt x="220" y="7"/>
                        <a:pt x="220" y="7"/>
                        <a:pt x="220" y="6"/>
                      </a:cubicBezTo>
                      <a:cubicBezTo>
                        <a:pt x="220" y="6"/>
                        <a:pt x="220" y="6"/>
                        <a:pt x="220" y="5"/>
                      </a:cubicBezTo>
                      <a:cubicBezTo>
                        <a:pt x="219" y="5"/>
                        <a:pt x="219" y="5"/>
                        <a:pt x="219" y="4"/>
                      </a:cubicBezTo>
                      <a:cubicBezTo>
                        <a:pt x="219" y="4"/>
                        <a:pt x="219" y="4"/>
                        <a:pt x="218" y="3"/>
                      </a:cubicBezTo>
                      <a:cubicBezTo>
                        <a:pt x="218" y="3"/>
                        <a:pt x="218" y="3"/>
                        <a:pt x="217" y="3"/>
                      </a:cubicBezTo>
                      <a:cubicBezTo>
                        <a:pt x="217" y="3"/>
                        <a:pt x="217" y="2"/>
                        <a:pt x="217" y="2"/>
                      </a:cubicBezTo>
                      <a:cubicBezTo>
                        <a:pt x="215" y="1"/>
                        <a:pt x="214" y="1"/>
                        <a:pt x="213" y="0"/>
                      </a:cubicBezTo>
                      <a:cubicBezTo>
                        <a:pt x="213" y="0"/>
                        <a:pt x="212" y="0"/>
                        <a:pt x="212" y="0"/>
                      </a:cubicBezTo>
                      <a:cubicBezTo>
                        <a:pt x="212" y="0"/>
                        <a:pt x="211" y="0"/>
                        <a:pt x="211" y="0"/>
                      </a:cubicBezTo>
                      <a:cubicBezTo>
                        <a:pt x="210" y="0"/>
                        <a:pt x="209" y="0"/>
                        <a:pt x="209" y="0"/>
                      </a:cubicBezTo>
                      <a:cubicBezTo>
                        <a:pt x="209" y="0"/>
                        <a:pt x="209" y="0"/>
                        <a:pt x="208" y="0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185" y="4"/>
                        <a:pt x="185" y="4"/>
                        <a:pt x="185" y="4"/>
                      </a:cubicBezTo>
                      <a:cubicBezTo>
                        <a:pt x="185" y="4"/>
                        <a:pt x="185" y="4"/>
                        <a:pt x="185" y="4"/>
                      </a:cubicBezTo>
                      <a:cubicBezTo>
                        <a:pt x="185" y="4"/>
                        <a:pt x="184" y="4"/>
                        <a:pt x="184" y="4"/>
                      </a:cubicBezTo>
                      <a:cubicBezTo>
                        <a:pt x="183" y="4"/>
                        <a:pt x="183" y="4"/>
                        <a:pt x="183" y="4"/>
                      </a:cubicBezTo>
                      <a:cubicBezTo>
                        <a:pt x="182" y="5"/>
                        <a:pt x="182" y="5"/>
                        <a:pt x="182" y="5"/>
                      </a:cubicBezTo>
                      <a:cubicBezTo>
                        <a:pt x="181" y="5"/>
                        <a:pt x="181" y="5"/>
                        <a:pt x="181" y="5"/>
                      </a:cubicBezTo>
                      <a:cubicBezTo>
                        <a:pt x="181" y="6"/>
                        <a:pt x="181" y="6"/>
                        <a:pt x="180" y="6"/>
                      </a:cubicBezTo>
                      <a:cubicBezTo>
                        <a:pt x="180" y="6"/>
                        <a:pt x="180" y="6"/>
                        <a:pt x="180" y="6"/>
                      </a:cubicBezTo>
                      <a:cubicBezTo>
                        <a:pt x="180" y="6"/>
                        <a:pt x="179" y="7"/>
                        <a:pt x="179" y="7"/>
                      </a:cubicBezTo>
                      <a:cubicBezTo>
                        <a:pt x="179" y="7"/>
                        <a:pt x="179" y="7"/>
                        <a:pt x="178" y="8"/>
                      </a:cubicBezTo>
                      <a:cubicBezTo>
                        <a:pt x="178" y="8"/>
                        <a:pt x="178" y="8"/>
                        <a:pt x="178" y="9"/>
                      </a:cubicBezTo>
                      <a:cubicBezTo>
                        <a:pt x="178" y="9"/>
                        <a:pt x="177" y="9"/>
                        <a:pt x="177" y="9"/>
                      </a:cubicBezTo>
                      <a:cubicBezTo>
                        <a:pt x="177" y="10"/>
                        <a:pt x="177" y="10"/>
                        <a:pt x="177" y="10"/>
                      </a:cubicBezTo>
                      <a:cubicBezTo>
                        <a:pt x="177" y="11"/>
                        <a:pt x="177" y="11"/>
                        <a:pt x="177" y="11"/>
                      </a:cubicBezTo>
                      <a:cubicBezTo>
                        <a:pt x="176" y="12"/>
                        <a:pt x="176" y="12"/>
                        <a:pt x="176" y="12"/>
                      </a:cubicBezTo>
                      <a:cubicBezTo>
                        <a:pt x="176" y="13"/>
                        <a:pt x="176" y="13"/>
                        <a:pt x="176" y="13"/>
                      </a:cubicBezTo>
                      <a:cubicBezTo>
                        <a:pt x="176" y="14"/>
                        <a:pt x="176" y="14"/>
                        <a:pt x="176" y="15"/>
                      </a:cubicBezTo>
                      <a:cubicBezTo>
                        <a:pt x="176" y="15"/>
                        <a:pt x="176" y="15"/>
                        <a:pt x="176" y="16"/>
                      </a:cubicBezTo>
                      <a:cubicBezTo>
                        <a:pt x="176" y="16"/>
                        <a:pt x="176" y="16"/>
                        <a:pt x="176" y="16"/>
                      </a:cubicBezTo>
                      <a:cubicBezTo>
                        <a:pt x="176" y="16"/>
                        <a:pt x="176" y="17"/>
                        <a:pt x="176" y="17"/>
                      </a:cubicBezTo>
                      <a:cubicBezTo>
                        <a:pt x="176" y="17"/>
                        <a:pt x="176" y="17"/>
                        <a:pt x="177" y="18"/>
                      </a:cubicBezTo>
                      <a:cubicBezTo>
                        <a:pt x="177" y="18"/>
                        <a:pt x="177" y="18"/>
                        <a:pt x="177" y="19"/>
                      </a:cubicBezTo>
                      <a:cubicBezTo>
                        <a:pt x="177" y="19"/>
                        <a:pt x="177" y="19"/>
                        <a:pt x="177" y="20"/>
                      </a:cubicBezTo>
                      <a:cubicBezTo>
                        <a:pt x="177" y="20"/>
                        <a:pt x="178" y="20"/>
                        <a:pt x="178" y="21"/>
                      </a:cubicBezTo>
                      <a:cubicBezTo>
                        <a:pt x="178" y="21"/>
                        <a:pt x="178" y="21"/>
                        <a:pt x="178" y="21"/>
                      </a:cubicBezTo>
                      <a:cubicBezTo>
                        <a:pt x="179" y="22"/>
                        <a:pt x="179" y="22"/>
                        <a:pt x="179" y="22"/>
                      </a:cubicBezTo>
                      <a:cubicBezTo>
                        <a:pt x="124" y="64"/>
                        <a:pt x="124" y="64"/>
                        <a:pt x="124" y="64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7" y="30"/>
                        <a:pt x="77" y="30"/>
                        <a:pt x="77" y="30"/>
                      </a:cubicBezTo>
                      <a:cubicBezTo>
                        <a:pt x="77" y="30"/>
                        <a:pt x="77" y="30"/>
                        <a:pt x="76" y="29"/>
                      </a:cubicBezTo>
                      <a:cubicBezTo>
                        <a:pt x="76" y="29"/>
                        <a:pt x="76" y="29"/>
                        <a:pt x="75" y="29"/>
                      </a:cubicBezTo>
                      <a:cubicBezTo>
                        <a:pt x="75" y="29"/>
                        <a:pt x="75" y="29"/>
                        <a:pt x="74" y="29"/>
                      </a:cubicBezTo>
                      <a:cubicBezTo>
                        <a:pt x="74" y="29"/>
                        <a:pt x="74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2" y="28"/>
                        <a:pt x="72" y="28"/>
                        <a:pt x="71" y="28"/>
                      </a:cubicBezTo>
                      <a:cubicBezTo>
                        <a:pt x="71" y="28"/>
                        <a:pt x="71" y="28"/>
                        <a:pt x="70" y="28"/>
                      </a:cubicBezTo>
                      <a:cubicBezTo>
                        <a:pt x="70" y="28"/>
                        <a:pt x="70" y="28"/>
                        <a:pt x="69" y="28"/>
                      </a:cubicBezTo>
                      <a:cubicBezTo>
                        <a:pt x="69" y="28"/>
                        <a:pt x="69" y="28"/>
                        <a:pt x="68" y="28"/>
                      </a:cubicBezTo>
                      <a:cubicBezTo>
                        <a:pt x="68" y="29"/>
                        <a:pt x="67" y="29"/>
                        <a:pt x="67" y="29"/>
                      </a:cubicBezTo>
                      <a:cubicBezTo>
                        <a:pt x="67" y="29"/>
                        <a:pt x="67" y="29"/>
                        <a:pt x="66" y="29"/>
                      </a:cubicBezTo>
                      <a:cubicBezTo>
                        <a:pt x="66" y="29"/>
                        <a:pt x="66" y="30"/>
                        <a:pt x="65" y="30"/>
                      </a:cubicBezTo>
                      <a:cubicBezTo>
                        <a:pt x="65" y="30"/>
                        <a:pt x="65" y="30"/>
                        <a:pt x="65" y="30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1" y="72"/>
                        <a:pt x="0" y="79"/>
                        <a:pt x="3" y="84"/>
                      </a:cubicBezTo>
                      <a:cubicBezTo>
                        <a:pt x="5" y="87"/>
                        <a:pt x="9" y="89"/>
                        <a:pt x="12" y="89"/>
                      </a:cubicBezTo>
                      <a:cubicBezTo>
                        <a:pt x="15" y="89"/>
                        <a:pt x="17" y="88"/>
                        <a:pt x="18" y="87"/>
                      </a:cubicBezTo>
                      <a:cubicBezTo>
                        <a:pt x="71" y="52"/>
                        <a:pt x="71" y="52"/>
                        <a:pt x="71" y="52"/>
                      </a:cubicBezTo>
                      <a:cubicBezTo>
                        <a:pt x="118" y="87"/>
                        <a:pt x="118" y="87"/>
                        <a:pt x="118" y="87"/>
                      </a:cubicBezTo>
                      <a:cubicBezTo>
                        <a:pt x="119" y="87"/>
                        <a:pt x="119" y="87"/>
                        <a:pt x="120" y="87"/>
                      </a:cubicBezTo>
                      <a:cubicBezTo>
                        <a:pt x="120" y="88"/>
                        <a:pt x="120" y="88"/>
                        <a:pt x="120" y="88"/>
                      </a:cubicBezTo>
                      <a:cubicBezTo>
                        <a:pt x="121" y="88"/>
                        <a:pt x="121" y="88"/>
                        <a:pt x="122" y="88"/>
                      </a:cubicBezTo>
                      <a:cubicBezTo>
                        <a:pt x="122" y="88"/>
                        <a:pt x="122" y="88"/>
                        <a:pt x="122" y="88"/>
                      </a:cubicBezTo>
                      <a:cubicBezTo>
                        <a:pt x="123" y="88"/>
                        <a:pt x="124" y="89"/>
                        <a:pt x="125" y="89"/>
                      </a:cubicBezTo>
                      <a:cubicBezTo>
                        <a:pt x="125" y="89"/>
                        <a:pt x="125" y="89"/>
                        <a:pt x="125" y="89"/>
                      </a:cubicBezTo>
                      <a:cubicBezTo>
                        <a:pt x="125" y="89"/>
                        <a:pt x="125" y="89"/>
                        <a:pt x="125" y="89"/>
                      </a:cubicBezTo>
                      <a:cubicBezTo>
                        <a:pt x="125" y="89"/>
                        <a:pt x="126" y="88"/>
                        <a:pt x="127" y="88"/>
                      </a:cubicBezTo>
                      <a:cubicBezTo>
                        <a:pt x="127" y="88"/>
                        <a:pt x="127" y="88"/>
                        <a:pt x="127" y="88"/>
                      </a:cubicBezTo>
                      <a:cubicBezTo>
                        <a:pt x="128" y="88"/>
                        <a:pt x="129" y="88"/>
                        <a:pt x="129" y="88"/>
                      </a:cubicBezTo>
                      <a:cubicBezTo>
                        <a:pt x="129" y="87"/>
                        <a:pt x="129" y="87"/>
                        <a:pt x="130" y="87"/>
                      </a:cubicBezTo>
                      <a:cubicBezTo>
                        <a:pt x="130" y="87"/>
                        <a:pt x="131" y="87"/>
                        <a:pt x="131" y="86"/>
                      </a:cubicBezTo>
                      <a:cubicBezTo>
                        <a:pt x="192" y="39"/>
                        <a:pt x="192" y="39"/>
                        <a:pt x="192" y="39"/>
                      </a:cubicBezTo>
                      <a:cubicBezTo>
                        <a:pt x="192" y="40"/>
                        <a:pt x="193" y="40"/>
                        <a:pt x="193" y="40"/>
                      </a:cubicBezTo>
                      <a:cubicBezTo>
                        <a:pt x="193" y="40"/>
                        <a:pt x="193" y="41"/>
                        <a:pt x="193" y="41"/>
                      </a:cubicBezTo>
                      <a:cubicBezTo>
                        <a:pt x="194" y="41"/>
                        <a:pt x="194" y="41"/>
                        <a:pt x="195" y="42"/>
                      </a:cubicBezTo>
                      <a:cubicBezTo>
                        <a:pt x="195" y="42"/>
                        <a:pt x="195" y="42"/>
                        <a:pt x="196" y="42"/>
                      </a:cubicBezTo>
                      <a:cubicBezTo>
                        <a:pt x="196" y="42"/>
                        <a:pt x="196" y="42"/>
                        <a:pt x="196" y="42"/>
                      </a:cubicBezTo>
                      <a:cubicBezTo>
                        <a:pt x="196" y="42"/>
                        <a:pt x="197" y="42"/>
                        <a:pt x="197" y="43"/>
                      </a:cubicBezTo>
                      <a:cubicBezTo>
                        <a:pt x="197" y="43"/>
                        <a:pt x="198" y="43"/>
                        <a:pt x="198" y="43"/>
                      </a:cubicBezTo>
                      <a:cubicBezTo>
                        <a:pt x="199" y="43"/>
                        <a:pt x="199" y="43"/>
                        <a:pt x="200" y="43"/>
                      </a:cubicBezTo>
                      <a:cubicBezTo>
                        <a:pt x="200" y="43"/>
                        <a:pt x="200" y="43"/>
                        <a:pt x="200" y="43"/>
                      </a:cubicBezTo>
                      <a:cubicBezTo>
                        <a:pt x="200" y="43"/>
                        <a:pt x="200" y="43"/>
                        <a:pt x="200" y="43"/>
                      </a:cubicBezTo>
                      <a:cubicBezTo>
                        <a:pt x="201" y="43"/>
                        <a:pt x="202" y="43"/>
                        <a:pt x="203" y="43"/>
                      </a:cubicBezTo>
                      <a:cubicBezTo>
                        <a:pt x="203" y="43"/>
                        <a:pt x="203" y="43"/>
                        <a:pt x="203" y="43"/>
                      </a:cubicBezTo>
                      <a:cubicBezTo>
                        <a:pt x="204" y="42"/>
                        <a:pt x="205" y="42"/>
                        <a:pt x="206" y="42"/>
                      </a:cubicBezTo>
                      <a:cubicBezTo>
                        <a:pt x="206" y="41"/>
                        <a:pt x="206" y="41"/>
                        <a:pt x="206" y="41"/>
                      </a:cubicBezTo>
                      <a:cubicBezTo>
                        <a:pt x="207" y="41"/>
                        <a:pt x="207" y="41"/>
                        <a:pt x="207" y="41"/>
                      </a:cubicBezTo>
                      <a:cubicBezTo>
                        <a:pt x="207" y="41"/>
                        <a:pt x="208" y="40"/>
                        <a:pt x="208" y="40"/>
                      </a:cubicBezTo>
                      <a:cubicBezTo>
                        <a:pt x="208" y="40"/>
                        <a:pt x="208" y="39"/>
                        <a:pt x="208" y="39"/>
                      </a:cubicBezTo>
                      <a:cubicBezTo>
                        <a:pt x="209" y="39"/>
                        <a:pt x="210" y="38"/>
                        <a:pt x="210" y="37"/>
                      </a:cubicBezTo>
                      <a:cubicBezTo>
                        <a:pt x="210" y="37"/>
                        <a:pt x="210" y="37"/>
                        <a:pt x="210" y="37"/>
                      </a:cubicBezTo>
                      <a:cubicBezTo>
                        <a:pt x="220" y="16"/>
                        <a:pt x="220" y="16"/>
                        <a:pt x="220" y="16"/>
                      </a:cubicBezTo>
                      <a:cubicBezTo>
                        <a:pt x="220" y="16"/>
                        <a:pt x="220" y="16"/>
                        <a:pt x="220" y="16"/>
                      </a:cubicBezTo>
                      <a:cubicBezTo>
                        <a:pt x="220" y="16"/>
                        <a:pt x="220" y="16"/>
                        <a:pt x="220" y="16"/>
                      </a:cubicBezTo>
                      <a:cubicBezTo>
                        <a:pt x="220" y="15"/>
                        <a:pt x="220" y="15"/>
                        <a:pt x="220" y="15"/>
                      </a:cubicBezTo>
                      <a:cubicBezTo>
                        <a:pt x="220" y="15"/>
                        <a:pt x="221" y="14"/>
                        <a:pt x="221" y="14"/>
                      </a:cubicBezTo>
                      <a:cubicBezTo>
                        <a:pt x="221" y="13"/>
                        <a:pt x="221" y="13"/>
                        <a:pt x="221" y="12"/>
                      </a:cubicBezTo>
                      <a:cubicBezTo>
                        <a:pt x="221" y="12"/>
                        <a:pt x="221" y="12"/>
                        <a:pt x="221" y="11"/>
                      </a:cubicBezTo>
                      <a:cubicBezTo>
                        <a:pt x="221" y="11"/>
                        <a:pt x="221" y="10"/>
                        <a:pt x="221" y="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35"/>
                <p:cNvSpPr/>
                <p:nvPr/>
              </p:nvSpPr>
              <p:spPr>
                <a:xfrm>
                  <a:off x="-60285" y="865188"/>
                  <a:ext cx="1354138" cy="8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2" extrusionOk="0">
                      <a:moveTo>
                        <a:pt x="347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347" y="22"/>
                        <a:pt x="347" y="22"/>
                        <a:pt x="347" y="22"/>
                      </a:cubicBezTo>
                      <a:cubicBezTo>
                        <a:pt x="353" y="22"/>
                        <a:pt x="358" y="17"/>
                        <a:pt x="358" y="11"/>
                      </a:cubicBezTo>
                      <a:cubicBezTo>
                        <a:pt x="358" y="5"/>
                        <a:pt x="353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31" name="Google Shape;631;p35"/>
            <p:cNvSpPr txBox="1"/>
            <p:nvPr/>
          </p:nvSpPr>
          <p:spPr>
            <a:xfrm>
              <a:off x="3776982" y="2719005"/>
              <a:ext cx="3107400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262626"/>
                </a:buClr>
                <a:buSzPts val="1800"/>
              </a:pPr>
              <a:r>
                <a:rPr lang="zh-CN" sz="3200" b="1" dirty="0">
                  <a:solidFill>
                    <a:srgbClr val="FF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漁船牌照</a:t>
              </a:r>
              <a:r>
                <a:rPr lang="zh-CN" sz="2000" b="1" dirty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相關規定</a:t>
              </a:r>
              <a:endParaRPr sz="20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776647" y="1550522"/>
            <a:ext cx="4169604" cy="1761785"/>
            <a:chOff x="5776647" y="1550522"/>
            <a:chExt cx="4169604" cy="1761785"/>
          </a:xfrm>
        </p:grpSpPr>
        <p:grpSp>
          <p:nvGrpSpPr>
            <p:cNvPr id="4" name="群組 3"/>
            <p:cNvGrpSpPr/>
            <p:nvPr/>
          </p:nvGrpSpPr>
          <p:grpSpPr>
            <a:xfrm>
              <a:off x="5776647" y="1550522"/>
              <a:ext cx="3035812" cy="1094585"/>
              <a:chOff x="5776647" y="1550522"/>
              <a:chExt cx="3035812" cy="1094585"/>
            </a:xfrm>
          </p:grpSpPr>
          <p:sp>
            <p:nvSpPr>
              <p:cNvPr id="608" name="Google Shape;608;p35"/>
              <p:cNvSpPr/>
              <p:nvPr/>
            </p:nvSpPr>
            <p:spPr>
              <a:xfrm>
                <a:off x="5776647" y="1946689"/>
                <a:ext cx="1893203" cy="142131"/>
              </a:xfrm>
              <a:prstGeom prst="rightArrow">
                <a:avLst>
                  <a:gd name="adj1" fmla="val 50000"/>
                  <a:gd name="adj2" fmla="val 72226"/>
                </a:avLst>
              </a:prstGeom>
              <a:solidFill>
                <a:srgbClr val="F6C78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5"/>
              <p:cNvSpPr/>
              <p:nvPr/>
            </p:nvSpPr>
            <p:spPr>
              <a:xfrm>
                <a:off x="7669851" y="1550522"/>
                <a:ext cx="1142608" cy="1094585"/>
              </a:xfrm>
              <a:prstGeom prst="ellipse">
                <a:avLst/>
              </a:prstGeom>
              <a:solidFill>
                <a:srgbClr val="6BAF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3" name="Google Shape;623;p35"/>
              <p:cNvGrpSpPr/>
              <p:nvPr/>
            </p:nvGrpSpPr>
            <p:grpSpPr>
              <a:xfrm>
                <a:off x="8050616" y="1876627"/>
                <a:ext cx="452402" cy="451402"/>
                <a:chOff x="9166770" y="4602851"/>
                <a:chExt cx="482923" cy="481855"/>
              </a:xfrm>
            </p:grpSpPr>
            <p:sp>
              <p:nvSpPr>
                <p:cNvPr id="624" name="Google Shape;624;p35"/>
                <p:cNvSpPr/>
                <p:nvPr/>
              </p:nvSpPr>
              <p:spPr>
                <a:xfrm>
                  <a:off x="9457379" y="4895596"/>
                  <a:ext cx="192314" cy="18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68" y="42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9" y="10"/>
                        <a:pt x="10" y="18"/>
                        <a:pt x="0" y="24"/>
                      </a:cubicBezTo>
                      <a:cubicBezTo>
                        <a:pt x="43" y="67"/>
                        <a:pt x="43" y="67"/>
                        <a:pt x="43" y="67"/>
                      </a:cubicBezTo>
                      <a:cubicBezTo>
                        <a:pt x="50" y="74"/>
                        <a:pt x="61" y="74"/>
                        <a:pt x="68" y="67"/>
                      </a:cubicBezTo>
                      <a:cubicBezTo>
                        <a:pt x="75" y="60"/>
                        <a:pt x="75" y="49"/>
                        <a:pt x="68" y="4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35"/>
                <p:cNvSpPr/>
                <p:nvPr/>
              </p:nvSpPr>
              <p:spPr>
                <a:xfrm>
                  <a:off x="9166770" y="4602851"/>
                  <a:ext cx="356850" cy="358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140" extrusionOk="0">
                      <a:moveTo>
                        <a:pt x="139" y="70"/>
                      </a:moveTo>
                      <a:cubicBezTo>
                        <a:pt x="139" y="31"/>
                        <a:pt x="108" y="0"/>
                        <a:pt x="70" y="0"/>
                      </a:cubicBezTo>
                      <a:cubicBezTo>
                        <a:pt x="31" y="0"/>
                        <a:pt x="0" y="31"/>
                        <a:pt x="0" y="70"/>
                      </a:cubicBezTo>
                      <a:cubicBezTo>
                        <a:pt x="0" y="108"/>
                        <a:pt x="31" y="140"/>
                        <a:pt x="70" y="140"/>
                      </a:cubicBezTo>
                      <a:cubicBezTo>
                        <a:pt x="108" y="140"/>
                        <a:pt x="139" y="108"/>
                        <a:pt x="139" y="70"/>
                      </a:cubicBezTo>
                      <a:close/>
                      <a:moveTo>
                        <a:pt x="70" y="122"/>
                      </a:moveTo>
                      <a:cubicBezTo>
                        <a:pt x="41" y="122"/>
                        <a:pt x="17" y="99"/>
                        <a:pt x="17" y="70"/>
                      </a:cubicBezTo>
                      <a:cubicBezTo>
                        <a:pt x="17" y="41"/>
                        <a:pt x="41" y="17"/>
                        <a:pt x="70" y="17"/>
                      </a:cubicBezTo>
                      <a:cubicBezTo>
                        <a:pt x="98" y="17"/>
                        <a:pt x="122" y="41"/>
                        <a:pt x="122" y="70"/>
                      </a:cubicBezTo>
                      <a:cubicBezTo>
                        <a:pt x="122" y="99"/>
                        <a:pt x="98" y="122"/>
                        <a:pt x="70" y="12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35"/>
                <p:cNvSpPr/>
                <p:nvPr/>
              </p:nvSpPr>
              <p:spPr>
                <a:xfrm>
                  <a:off x="9241559" y="4677640"/>
                  <a:ext cx="105773" cy="10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41" extrusionOk="0">
                      <a:moveTo>
                        <a:pt x="0" y="41"/>
                      </a:move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2" y="25"/>
                        <a:pt x="25" y="12"/>
                        <a:pt x="41" y="12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8" y="0"/>
                        <a:pt x="0" y="18"/>
                        <a:pt x="0" y="4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32" name="Google Shape;632;p35"/>
            <p:cNvSpPr txBox="1"/>
            <p:nvPr/>
          </p:nvSpPr>
          <p:spPr>
            <a:xfrm>
              <a:off x="7508751" y="2645107"/>
              <a:ext cx="2437500" cy="6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200" b="1" dirty="0">
                  <a:solidFill>
                    <a:srgbClr val="FF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禁漁區</a:t>
              </a:r>
              <a:r>
                <a:rPr lang="zh-CN" sz="2000" b="1" dirty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相關規定</a:t>
              </a:r>
              <a:endParaRPr sz="20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476482" y="4056782"/>
            <a:ext cx="3643052" cy="1862767"/>
            <a:chOff x="1476482" y="4056782"/>
            <a:chExt cx="3643052" cy="1862767"/>
          </a:xfrm>
        </p:grpSpPr>
        <p:sp>
          <p:nvSpPr>
            <p:cNvPr id="620" name="Google Shape;620;p35"/>
            <p:cNvSpPr/>
            <p:nvPr/>
          </p:nvSpPr>
          <p:spPr>
            <a:xfrm>
              <a:off x="1920808" y="4056782"/>
              <a:ext cx="1219976" cy="1242996"/>
            </a:xfrm>
            <a:prstGeom prst="ellipse">
              <a:avLst/>
            </a:prstGeom>
            <a:solidFill>
              <a:srgbClr val="6BAF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2071793" y="4425022"/>
              <a:ext cx="858057" cy="476139"/>
            </a:xfrm>
            <a:custGeom>
              <a:avLst/>
              <a:gdLst/>
              <a:ahLst/>
              <a:cxnLst/>
              <a:rect l="l" t="t" r="r" b="b"/>
              <a:pathLst>
                <a:path w="260" h="162" extrusionOk="0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 txBox="1"/>
            <p:nvPr/>
          </p:nvSpPr>
          <p:spPr>
            <a:xfrm>
              <a:off x="1476482" y="5213049"/>
              <a:ext cx="2305656" cy="7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>
                <a:lnSpc>
                  <a:spcPct val="150000"/>
                </a:lnSpc>
                <a:buFont typeface="Arial"/>
                <a:buNone/>
              </a:pPr>
              <a:r>
                <a:rPr lang="zh-CN" sz="3200" b="1" dirty="0">
                  <a:solidFill>
                    <a:srgbClr val="FF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混獲量</a:t>
              </a:r>
              <a:r>
                <a:rPr lang="zh-CN" sz="2000" b="1" dirty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相關規定</a:t>
              </a:r>
              <a:endParaRPr sz="20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9" name="Google Shape;609;p35"/>
            <p:cNvSpPr/>
            <p:nvPr/>
          </p:nvSpPr>
          <p:spPr>
            <a:xfrm flipH="1">
              <a:off x="3244838" y="4604845"/>
              <a:ext cx="1874696" cy="138300"/>
            </a:xfrm>
            <a:prstGeom prst="rightArrow">
              <a:avLst>
                <a:gd name="adj1" fmla="val 50000"/>
                <a:gd name="adj2" fmla="val 72226"/>
              </a:avLst>
            </a:prstGeom>
            <a:solidFill>
              <a:srgbClr val="6BAFE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331175" y="4024750"/>
            <a:ext cx="3838915" cy="1750199"/>
            <a:chOff x="4331175" y="4024750"/>
            <a:chExt cx="3838915" cy="1750199"/>
          </a:xfrm>
        </p:grpSpPr>
        <p:sp>
          <p:nvSpPr>
            <p:cNvPr id="607" name="Google Shape;607;p35"/>
            <p:cNvSpPr/>
            <p:nvPr/>
          </p:nvSpPr>
          <p:spPr>
            <a:xfrm flipH="1">
              <a:off x="6405490" y="4678280"/>
              <a:ext cx="1764600" cy="138300"/>
            </a:xfrm>
            <a:prstGeom prst="rightArrow">
              <a:avLst>
                <a:gd name="adj1" fmla="val 50000"/>
                <a:gd name="adj2" fmla="val 72226"/>
              </a:avLst>
            </a:prstGeom>
            <a:solidFill>
              <a:srgbClr val="F6C78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214908" y="4024750"/>
              <a:ext cx="1212310" cy="1242996"/>
            </a:xfrm>
            <a:prstGeom prst="ellipse">
              <a:avLst/>
            </a:prstGeom>
            <a:solidFill>
              <a:srgbClr val="F6C7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5458084" y="4392990"/>
              <a:ext cx="752926" cy="629372"/>
            </a:xfrm>
            <a:custGeom>
              <a:avLst/>
              <a:gdLst/>
              <a:ahLst/>
              <a:cxnLst/>
              <a:rect l="l" t="t" r="r" b="b"/>
              <a:pathLst>
                <a:path w="288" h="260" extrusionOk="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5"/>
            <p:cNvSpPr txBox="1"/>
            <p:nvPr/>
          </p:nvSpPr>
          <p:spPr>
            <a:xfrm>
              <a:off x="4331175" y="5357649"/>
              <a:ext cx="2708492" cy="4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/>
              <a:r>
                <a:rPr lang="zh-TW" altLang="en-US" sz="2000" b="1" dirty="0" smtClean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魩鱙漁業</a:t>
              </a:r>
              <a:r>
                <a:rPr lang="zh-CN" sz="3200" b="1" dirty="0" smtClean="0">
                  <a:solidFill>
                    <a:srgbClr val="FF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捕撈</a:t>
              </a:r>
              <a:r>
                <a:rPr lang="zh-CN" sz="3200" b="1" dirty="0">
                  <a:solidFill>
                    <a:srgbClr val="FF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漁具</a:t>
              </a:r>
              <a:endParaRPr sz="32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491400" y="2025823"/>
            <a:ext cx="3107400" cy="3728569"/>
            <a:chOff x="7491400" y="2025823"/>
            <a:chExt cx="3107400" cy="3728569"/>
          </a:xfrm>
        </p:grpSpPr>
        <p:grpSp>
          <p:nvGrpSpPr>
            <p:cNvPr id="5" name="群組 4"/>
            <p:cNvGrpSpPr/>
            <p:nvPr/>
          </p:nvGrpSpPr>
          <p:grpSpPr>
            <a:xfrm>
              <a:off x="7499572" y="2025823"/>
              <a:ext cx="2806200" cy="3185491"/>
              <a:chOff x="7499572" y="2025823"/>
              <a:chExt cx="2806200" cy="3185491"/>
            </a:xfrm>
          </p:grpSpPr>
          <p:sp>
            <p:nvSpPr>
              <p:cNvPr id="606" name="Google Shape;606;p35"/>
              <p:cNvSpPr/>
              <p:nvPr/>
            </p:nvSpPr>
            <p:spPr>
              <a:xfrm rot="5400000">
                <a:off x="7499572" y="2025823"/>
                <a:ext cx="2806200" cy="2806200"/>
              </a:xfrm>
              <a:prstGeom prst="blockArc">
                <a:avLst>
                  <a:gd name="adj1" fmla="val 10884798"/>
                  <a:gd name="adj2" fmla="val 21542696"/>
                  <a:gd name="adj3" fmla="val 3108"/>
                </a:avLst>
              </a:prstGeom>
              <a:solidFill>
                <a:srgbClr val="6BAFE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5"/>
              <p:cNvSpPr/>
              <p:nvPr/>
            </p:nvSpPr>
            <p:spPr>
              <a:xfrm>
                <a:off x="7890620" y="3968318"/>
                <a:ext cx="1222016" cy="1242996"/>
              </a:xfrm>
              <a:prstGeom prst="ellipse">
                <a:avLst/>
              </a:prstGeom>
              <a:solidFill>
                <a:srgbClr val="F6C7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5"/>
              <p:cNvSpPr/>
              <p:nvPr/>
            </p:nvSpPr>
            <p:spPr>
              <a:xfrm>
                <a:off x="8170222" y="4234649"/>
                <a:ext cx="696075" cy="703669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32" extrusionOk="0">
                    <a:moveTo>
                      <a:pt x="50" y="70"/>
                    </a:moveTo>
                    <a:cubicBezTo>
                      <a:pt x="39" y="70"/>
                      <a:pt x="30" y="79"/>
                      <a:pt x="30" y="90"/>
                    </a:cubicBezTo>
                    <a:cubicBezTo>
                      <a:pt x="30" y="102"/>
                      <a:pt x="39" y="111"/>
                      <a:pt x="50" y="111"/>
                    </a:cubicBezTo>
                    <a:cubicBezTo>
                      <a:pt x="61" y="111"/>
                      <a:pt x="70" y="102"/>
                      <a:pt x="70" y="90"/>
                    </a:cubicBezTo>
                    <a:cubicBezTo>
                      <a:pt x="70" y="79"/>
                      <a:pt x="61" y="70"/>
                      <a:pt x="50" y="70"/>
                    </a:cubicBezTo>
                    <a:close/>
                    <a:moveTo>
                      <a:pt x="53" y="93"/>
                    </a:moveTo>
                    <a:cubicBezTo>
                      <a:pt x="53" y="102"/>
                      <a:pt x="53" y="102"/>
                      <a:pt x="53" y="102"/>
                    </a:cubicBezTo>
                    <a:cubicBezTo>
                      <a:pt x="53" y="104"/>
                      <a:pt x="52" y="105"/>
                      <a:pt x="50" y="105"/>
                    </a:cubicBezTo>
                    <a:cubicBezTo>
                      <a:pt x="48" y="105"/>
                      <a:pt x="47" y="104"/>
                      <a:pt x="47" y="102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4" y="91"/>
                      <a:pt x="41" y="88"/>
                      <a:pt x="41" y="84"/>
                    </a:cubicBezTo>
                    <a:cubicBezTo>
                      <a:pt x="41" y="80"/>
                      <a:pt x="45" y="76"/>
                      <a:pt x="50" y="76"/>
                    </a:cubicBezTo>
                    <a:cubicBezTo>
                      <a:pt x="55" y="76"/>
                      <a:pt x="59" y="80"/>
                      <a:pt x="59" y="84"/>
                    </a:cubicBezTo>
                    <a:cubicBezTo>
                      <a:pt x="59" y="88"/>
                      <a:pt x="56" y="91"/>
                      <a:pt x="53" y="93"/>
                    </a:cubicBezTo>
                    <a:close/>
                    <a:moveTo>
                      <a:pt x="86" y="50"/>
                    </a:move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16"/>
                      <a:pt x="70" y="0"/>
                      <a:pt x="50" y="0"/>
                    </a:cubicBezTo>
                    <a:cubicBezTo>
                      <a:pt x="30" y="0"/>
                      <a:pt x="14" y="16"/>
                      <a:pt x="14" y="36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6" y="53"/>
                      <a:pt x="0" y="60"/>
                      <a:pt x="0" y="69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3"/>
                      <a:pt x="9" y="132"/>
                      <a:pt x="20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91" y="132"/>
                      <a:pt x="100" y="123"/>
                      <a:pt x="100" y="112"/>
                    </a:cubicBezTo>
                    <a:cubicBezTo>
                      <a:pt x="100" y="69"/>
                      <a:pt x="100" y="69"/>
                      <a:pt x="100" y="69"/>
                    </a:cubicBezTo>
                    <a:cubicBezTo>
                      <a:pt x="100" y="60"/>
                      <a:pt x="94" y="53"/>
                      <a:pt x="86" y="50"/>
                    </a:cubicBezTo>
                    <a:close/>
                    <a:moveTo>
                      <a:pt x="50" y="115"/>
                    </a:moveTo>
                    <a:cubicBezTo>
                      <a:pt x="36" y="115"/>
                      <a:pt x="25" y="104"/>
                      <a:pt x="25" y="90"/>
                    </a:cubicBezTo>
                    <a:cubicBezTo>
                      <a:pt x="25" y="77"/>
                      <a:pt x="36" y="66"/>
                      <a:pt x="50" y="66"/>
                    </a:cubicBezTo>
                    <a:cubicBezTo>
                      <a:pt x="64" y="66"/>
                      <a:pt x="75" y="77"/>
                      <a:pt x="75" y="90"/>
                    </a:cubicBezTo>
                    <a:cubicBezTo>
                      <a:pt x="75" y="104"/>
                      <a:pt x="64" y="115"/>
                      <a:pt x="50" y="115"/>
                    </a:cubicBezTo>
                    <a:close/>
                    <a:moveTo>
                      <a:pt x="76" y="49"/>
                    </a:move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22"/>
                      <a:pt x="36" y="11"/>
                      <a:pt x="50" y="11"/>
                    </a:cubicBezTo>
                    <a:cubicBezTo>
                      <a:pt x="64" y="11"/>
                      <a:pt x="76" y="22"/>
                      <a:pt x="76" y="36"/>
                    </a:cubicBezTo>
                    <a:lnTo>
                      <a:pt x="76" y="4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6" name="Google Shape;636;p35"/>
            <p:cNvSpPr txBox="1"/>
            <p:nvPr/>
          </p:nvSpPr>
          <p:spPr>
            <a:xfrm>
              <a:off x="7491400" y="5253392"/>
              <a:ext cx="3107400" cy="5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sz="3200" b="1" dirty="0">
                  <a:solidFill>
                    <a:srgbClr val="FF33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年度撈總量</a:t>
              </a:r>
              <a:r>
                <a:rPr lang="zh-CN" sz="2000" b="1" dirty="0">
                  <a:solidFill>
                    <a:srgbClr val="2626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相關規定</a:t>
              </a:r>
              <a:endParaRPr sz="20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37" name="Google Shape;63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8419" y="6312149"/>
            <a:ext cx="448057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0315" y="6301694"/>
            <a:ext cx="408433" cy="48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85802" y="6371379"/>
            <a:ext cx="402337" cy="35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52565" y="6143778"/>
            <a:ext cx="408433" cy="399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738" y="5929810"/>
            <a:ext cx="944882" cy="85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05057" y="6072437"/>
            <a:ext cx="905258" cy="7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19908" y="5865429"/>
            <a:ext cx="1059888" cy="104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99829" y="5944436"/>
            <a:ext cx="806576" cy="84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089637" y="6269187"/>
            <a:ext cx="701041" cy="6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015125" y="6072437"/>
            <a:ext cx="530353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02151" y="6124910"/>
            <a:ext cx="835154" cy="6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98672" y="5954235"/>
            <a:ext cx="801678" cy="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25757" y="6086782"/>
            <a:ext cx="493777" cy="44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572340" y="6338269"/>
            <a:ext cx="429769" cy="414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469690" y="633471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870294" y="6146979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436889" y="6315037"/>
            <a:ext cx="481585" cy="56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945728" y="6209584"/>
            <a:ext cx="536449" cy="5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999919" y="6004096"/>
            <a:ext cx="374905" cy="51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11545" y="6143778"/>
            <a:ext cx="569977" cy="50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rot="7607656">
            <a:off x="926469" y="6181973"/>
            <a:ext cx="798578" cy="7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127382" y="5932215"/>
            <a:ext cx="481585" cy="56388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Box 32"/>
          <p:cNvSpPr txBox="1"/>
          <p:nvPr/>
        </p:nvSpPr>
        <p:spPr>
          <a:xfrm>
            <a:off x="3195962" y="297059"/>
            <a:ext cx="5469783" cy="731627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Autofit/>
          </a:bodyPr>
          <a:lstStyle/>
          <a:p>
            <a:pPr algn="r"/>
            <a:r>
              <a:rPr lang="zh-TW" altLang="en-US" sz="4800" b="1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訪談結果與</a:t>
            </a:r>
            <a:r>
              <a:rPr lang="zh-TW" altLang="en-US" sz="4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 </a:t>
            </a:r>
            <a:r>
              <a:rPr lang="en-US" altLang="zh-TW" sz="4800" b="1" dirty="0" smtClean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II</a:t>
            </a:r>
            <a:endParaRPr lang="zh-CN" altLang="en-US" sz="4800" b="1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0"/>
            <a:ext cx="12215725" cy="6858000"/>
            <a:chOff x="0" y="0"/>
            <a:chExt cx="12215725" cy="6858000"/>
          </a:xfrm>
        </p:grpSpPr>
        <p:sp>
          <p:nvSpPr>
            <p:cNvPr id="5" name="Google Shape;431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F4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32;p31"/>
            <p:cNvSpPr/>
            <p:nvPr/>
          </p:nvSpPr>
          <p:spPr>
            <a:xfrm>
              <a:off x="439056" y="388257"/>
              <a:ext cx="11314800" cy="6081600"/>
            </a:xfrm>
            <a:prstGeom prst="rect">
              <a:avLst/>
            </a:prstGeom>
            <a:solidFill>
              <a:schemeClr val="lt1">
                <a:alpha val="47450"/>
              </a:schemeClr>
            </a:solidFill>
            <a:ln>
              <a:noFill/>
            </a:ln>
            <a:effectLst>
              <a:outerShdw blurRad="139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oogle Shape;433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725" y="555382"/>
              <a:ext cx="12192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32"/>
          <p:cNvSpPr txBox="1"/>
          <p:nvPr/>
        </p:nvSpPr>
        <p:spPr>
          <a:xfrm>
            <a:off x="2480461" y="374595"/>
            <a:ext cx="7391585" cy="731627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Autofit/>
          </a:bodyPr>
          <a:lstStyle/>
          <a:p>
            <a:pPr algn="r"/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魩鱙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漁業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捕撈牌照與漁具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85924" y="1467092"/>
            <a:ext cx="3682539" cy="3416445"/>
            <a:chOff x="585924" y="1467092"/>
            <a:chExt cx="3682539" cy="3416445"/>
          </a:xfrm>
        </p:grpSpPr>
        <p:pic>
          <p:nvPicPr>
            <p:cNvPr id="1026" name="Picture 2" descr="D:\學習單\高年級專題\吻仔魚\活動照片\漁港\S__1732612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6" t="19764" r="26013" b="17106"/>
            <a:stretch/>
          </p:blipFill>
          <p:spPr bwMode="auto">
            <a:xfrm>
              <a:off x="585924" y="1467092"/>
              <a:ext cx="3682539" cy="2882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652397" y="4350058"/>
              <a:ext cx="3265950" cy="533479"/>
            </a:xfrm>
            <a:prstGeom prst="rect">
              <a:avLst/>
            </a:prstGeom>
            <a:solidFill>
              <a:schemeClr val="accent1">
                <a:hueOff val="450000"/>
                <a:satOff val="-18071"/>
                <a:lumOff val="-14609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800" b="0" i="0" u="none" strike="noStrike" cap="all" spc="384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魩鱙漁業牌照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894156" y="2550058"/>
            <a:ext cx="4802166" cy="4168782"/>
            <a:chOff x="2894156" y="2550058"/>
            <a:chExt cx="4802166" cy="4168782"/>
          </a:xfrm>
        </p:grpSpPr>
        <p:pic>
          <p:nvPicPr>
            <p:cNvPr id="1027" name="Picture 3" descr="D:\學習單\高年級專題\吻仔魚\活動照片\漁港\S__1732611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156" y="2550058"/>
              <a:ext cx="4802166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3662264" y="6185361"/>
              <a:ext cx="3265950" cy="533479"/>
            </a:xfrm>
            <a:prstGeom prst="rect">
              <a:avLst/>
            </a:prstGeom>
            <a:solidFill>
              <a:schemeClr val="accent1">
                <a:hueOff val="450000"/>
                <a:satOff val="-18071"/>
                <a:lumOff val="-14609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cap="all" spc="384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叉手</a:t>
              </a:r>
              <a:r>
                <a:rPr lang="zh-TW" altLang="en-US" sz="2800" cap="all" spc="384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網漁船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603981" y="1320131"/>
            <a:ext cx="5878714" cy="4940526"/>
            <a:chOff x="5603981" y="1320131"/>
            <a:chExt cx="5878714" cy="4940526"/>
          </a:xfrm>
        </p:grpSpPr>
        <p:pic>
          <p:nvPicPr>
            <p:cNvPr id="1028" name="Picture 4" descr="D:\學習單\高年級專題\吻仔魚\活動照片\漁港\S__1732612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981" y="1320131"/>
              <a:ext cx="5878714" cy="4407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7880636" y="5727178"/>
              <a:ext cx="3265950" cy="533479"/>
            </a:xfrm>
            <a:prstGeom prst="rect">
              <a:avLst/>
            </a:prstGeom>
            <a:solidFill>
              <a:schemeClr val="accent1">
                <a:hueOff val="450000"/>
                <a:satOff val="-18071"/>
                <a:lumOff val="-14609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cap="all" spc="384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venir Medium"/>
                  <a:sym typeface="Avenir Medium"/>
                </a:rPr>
                <a:t>蚊子網魚網</a:t>
              </a:r>
              <a:endParaRPr kumimoji="0" lang="zh-TW" altLang="en-US" sz="2800" b="0" i="0" u="none" strike="noStrike" cap="all" spc="384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venir Medium"/>
                <a:sym typeface="Avenir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650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1316</Words>
  <Application>Microsoft Office PowerPoint</Application>
  <PresentationFormat>自訂</PresentationFormat>
  <Paragraphs>193</Paragraphs>
  <Slides>21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34" baseType="lpstr">
      <vt:lpstr>Arial</vt:lpstr>
      <vt:lpstr>新細明體</vt:lpstr>
      <vt:lpstr>微軟正黑體</vt:lpstr>
      <vt:lpstr>Teko</vt:lpstr>
      <vt:lpstr>Calibri</vt:lpstr>
      <vt:lpstr>微软雅黑</vt:lpstr>
      <vt:lpstr>Avenir Medium</vt:lpstr>
      <vt:lpstr>Open Sans Light</vt:lpstr>
      <vt:lpstr>Wingdings</vt:lpstr>
      <vt:lpstr>Noto Sans Symbols</vt:lpstr>
      <vt:lpstr>Aharoni</vt:lpstr>
      <vt:lpstr>Office 主题​​</vt:lpstr>
      <vt:lpstr>1_Office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資源C</cp:lastModifiedBy>
  <cp:revision>55</cp:revision>
  <dcterms:modified xsi:type="dcterms:W3CDTF">2020-11-10T09:06:58Z</dcterms:modified>
</cp:coreProperties>
</file>