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8" r:id="rId3"/>
    <p:sldId id="289" r:id="rId4"/>
    <p:sldId id="288" r:id="rId5"/>
    <p:sldId id="259" r:id="rId6"/>
    <p:sldId id="260" r:id="rId7"/>
    <p:sldId id="261" r:id="rId8"/>
    <p:sldId id="262" r:id="rId9"/>
    <p:sldId id="290" r:id="rId10"/>
    <p:sldId id="263" r:id="rId11"/>
    <p:sldId id="284" r:id="rId12"/>
    <p:sldId id="266" r:id="rId13"/>
    <p:sldId id="283" r:id="rId14"/>
    <p:sldId id="265" r:id="rId15"/>
    <p:sldId id="264" r:id="rId16"/>
    <p:sldId id="268" r:id="rId17"/>
    <p:sldId id="267" r:id="rId18"/>
    <p:sldId id="270" r:id="rId19"/>
    <p:sldId id="269" r:id="rId20"/>
    <p:sldId id="272" r:id="rId21"/>
    <p:sldId id="271" r:id="rId22"/>
    <p:sldId id="274" r:id="rId23"/>
    <p:sldId id="273" r:id="rId24"/>
    <p:sldId id="275" r:id="rId25"/>
    <p:sldId id="276" r:id="rId26"/>
    <p:sldId id="277" r:id="rId27"/>
    <p:sldId id="278" r:id="rId28"/>
    <p:sldId id="285" r:id="rId29"/>
    <p:sldId id="286" r:id="rId30"/>
    <p:sldId id="287" r:id="rId31"/>
    <p:sldId id="291" r:id="rId32"/>
    <p:sldId id="279" r:id="rId33"/>
    <p:sldId id="280" r:id="rId34"/>
    <p:sldId id="282" r:id="rId35"/>
    <p:sldId id="293" r:id="rId36"/>
    <p:sldId id="294" r:id="rId37"/>
    <p:sldId id="295" r:id="rId38"/>
    <p:sldId id="281" r:id="rId39"/>
    <p:sldId id="296" r:id="rId40"/>
    <p:sldId id="297" r:id="rId41"/>
    <p:sldId id="298" r:id="rId42"/>
    <p:sldId id="292" r:id="rId4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前言" id="{773CB2F3-866E-4795-9EF5-80C171F071A5}">
          <p14:sldIdLst>
            <p14:sldId id="256"/>
            <p14:sldId id="258"/>
            <p14:sldId id="289"/>
            <p14:sldId id="288"/>
            <p14:sldId id="259"/>
            <p14:sldId id="260"/>
          </p14:sldIdLst>
        </p14:section>
        <p14:section name="正文" id="{D13F6E9C-4CC8-4123-BE4B-45DDED92B301}">
          <p14:sldIdLst>
            <p14:sldId id="261"/>
            <p14:sldId id="262"/>
            <p14:sldId id="290"/>
            <p14:sldId id="263"/>
            <p14:sldId id="284"/>
            <p14:sldId id="266"/>
            <p14:sldId id="283"/>
            <p14:sldId id="265"/>
            <p14:sldId id="264"/>
            <p14:sldId id="268"/>
            <p14:sldId id="267"/>
            <p14:sldId id="270"/>
            <p14:sldId id="269"/>
            <p14:sldId id="272"/>
            <p14:sldId id="271"/>
          </p14:sldIdLst>
        </p14:section>
        <p14:section name="結論" id="{BFDEC8D4-CCFF-40B2-93B4-87745F63D0A7}">
          <p14:sldIdLst>
            <p14:sldId id="274"/>
            <p14:sldId id="273"/>
            <p14:sldId id="275"/>
            <p14:sldId id="276"/>
            <p14:sldId id="277"/>
            <p14:sldId id="278"/>
            <p14:sldId id="285"/>
            <p14:sldId id="286"/>
            <p14:sldId id="287"/>
            <p14:sldId id="291"/>
            <p14:sldId id="279"/>
          </p14:sldIdLst>
        </p14:section>
        <p14:section name="引註資料" id="{5980ECB7-288B-409B-8A83-B969A9F8F671}">
          <p14:sldIdLst>
            <p14:sldId id="280"/>
            <p14:sldId id="282"/>
            <p14:sldId id="293"/>
            <p14:sldId id="294"/>
            <p14:sldId id="295"/>
            <p14:sldId id="281"/>
            <p14:sldId id="296"/>
            <p14:sldId id="297"/>
            <p14:sldId id="298"/>
            <p14:sldId id="29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045" autoAdjust="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3A8F3C-0F3B-4FFE-8472-1C888B7FF318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C2B85797-653A-4230-B6BA-6E8B0534EB05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研究動機</a:t>
          </a:r>
        </a:p>
      </dgm:t>
    </dgm:pt>
    <dgm:pt modelId="{0938621B-63D6-4FF3-BC52-571F4A048794}" type="parTrans" cxnId="{4F16B503-AB04-46AA-80E2-A912B9F612AC}">
      <dgm:prSet/>
      <dgm:spPr/>
      <dgm:t>
        <a:bodyPr/>
        <a:lstStyle/>
        <a:p>
          <a:endParaRPr lang="zh-TW" altLang="en-US"/>
        </a:p>
      </dgm:t>
    </dgm:pt>
    <dgm:pt modelId="{326BE632-4CCD-4859-B50E-65ADD8113AD2}" type="sibTrans" cxnId="{4F16B503-AB04-46AA-80E2-A912B9F612AC}">
      <dgm:prSet/>
      <dgm:spPr/>
      <dgm:t>
        <a:bodyPr/>
        <a:lstStyle/>
        <a:p>
          <a:endParaRPr lang="zh-TW" altLang="en-US"/>
        </a:p>
      </dgm:t>
    </dgm:pt>
    <dgm:pt modelId="{1442F418-D7ED-4A1D-8A70-9A1261EB9B0E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研究目的</a:t>
          </a:r>
        </a:p>
      </dgm:t>
    </dgm:pt>
    <dgm:pt modelId="{C0FF85B0-2556-4B52-B46B-9EF49DC8DA4F}" type="parTrans" cxnId="{3C905D40-CEBC-403F-9569-21AB733B1D87}">
      <dgm:prSet/>
      <dgm:spPr/>
      <dgm:t>
        <a:bodyPr/>
        <a:lstStyle/>
        <a:p>
          <a:endParaRPr lang="zh-TW" altLang="en-US"/>
        </a:p>
      </dgm:t>
    </dgm:pt>
    <dgm:pt modelId="{FCEE58D9-A232-4F45-B318-6634A11CA91A}" type="sibTrans" cxnId="{3C905D40-CEBC-403F-9569-21AB733B1D87}">
      <dgm:prSet/>
      <dgm:spPr/>
      <dgm:t>
        <a:bodyPr/>
        <a:lstStyle/>
        <a:p>
          <a:endParaRPr lang="zh-TW" altLang="en-US"/>
        </a:p>
      </dgm:t>
    </dgm:pt>
    <dgm:pt modelId="{9CA66D20-7EE8-45A2-95A2-8BD95DB860D3}">
      <dgm:prSet phldrT="[文字]" custT="1"/>
      <dgm:spPr/>
      <dgm:t>
        <a:bodyPr/>
        <a:lstStyle/>
        <a:p>
          <a:r>
            <a:rPr lang="zh-TW" altLang="en-US" sz="2600" b="0" dirty="0">
              <a:latin typeface="標楷體" panose="03000509000000000000" pitchFamily="65" charset="-120"/>
              <a:ea typeface="標楷體" panose="03000509000000000000" pitchFamily="65" charset="-120"/>
            </a:rPr>
            <a:t>研究過程</a:t>
          </a:r>
          <a:endParaRPr lang="en-US" altLang="zh-TW" sz="2600" b="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2600" b="0" dirty="0">
              <a:latin typeface="標楷體" panose="03000509000000000000" pitchFamily="65" charset="-120"/>
              <a:ea typeface="標楷體" panose="03000509000000000000" pitchFamily="65" charset="-120"/>
            </a:rPr>
            <a:t>1.</a:t>
          </a:r>
          <a:r>
            <a:rPr lang="zh-TW" altLang="en-US" sz="2600" b="0" dirty="0">
              <a:latin typeface="標楷體" panose="03000509000000000000" pitchFamily="65" charset="-120"/>
              <a:ea typeface="標楷體" panose="03000509000000000000" pitchFamily="65" charset="-120"/>
            </a:rPr>
            <a:t>用</a:t>
          </a:r>
          <a:r>
            <a:rPr lang="en-US" altLang="zh-TW" sz="2600" b="0" dirty="0" err="1">
              <a:latin typeface="標楷體" panose="03000509000000000000" pitchFamily="65" charset="-120"/>
              <a:ea typeface="標楷體" panose="03000509000000000000" pitchFamily="65" charset="-120"/>
            </a:rPr>
            <a:t>LinkIt</a:t>
          </a:r>
          <a:r>
            <a:rPr lang="en-US" altLang="zh-TW" sz="2600" b="0" dirty="0">
              <a:latin typeface="標楷體" panose="03000509000000000000" pitchFamily="65" charset="-120"/>
              <a:ea typeface="標楷體" panose="03000509000000000000" pitchFamily="65" charset="-120"/>
            </a:rPr>
            <a:t> 7697</a:t>
          </a:r>
          <a:r>
            <a:rPr lang="zh-TW" altLang="en-US" sz="2600" b="0" dirty="0">
              <a:latin typeface="標楷體" panose="03000509000000000000" pitchFamily="65" charset="-120"/>
              <a:ea typeface="標楷體" panose="03000509000000000000" pitchFamily="65" charset="-120"/>
            </a:rPr>
            <a:t>寫程式</a:t>
          </a:r>
          <a:endParaRPr lang="en-US" altLang="zh-TW" sz="2600" b="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2600" b="0" dirty="0"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altLang="en-US" sz="2600" b="0" dirty="0">
              <a:latin typeface="標楷體" panose="03000509000000000000" pitchFamily="65" charset="-120"/>
              <a:ea typeface="標楷體" panose="03000509000000000000" pitchFamily="65" charset="-120"/>
            </a:rPr>
            <a:t>加速度小車與各組件之連結</a:t>
          </a:r>
          <a:endParaRPr lang="en-US" altLang="zh-TW" sz="2600" b="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2600" b="0" dirty="0">
              <a:latin typeface="標楷體" panose="03000509000000000000" pitchFamily="65" charset="-120"/>
              <a:ea typeface="標楷體" panose="03000509000000000000" pitchFamily="65" charset="-120"/>
            </a:rPr>
            <a:t>3.</a:t>
          </a:r>
          <a:r>
            <a:rPr lang="zh-TW" altLang="en-US" sz="2600" b="0" dirty="0">
              <a:latin typeface="標楷體" panose="03000509000000000000" pitchFamily="65" charset="-120"/>
              <a:ea typeface="標楷體" panose="03000509000000000000" pitchFamily="65" charset="-120"/>
            </a:rPr>
            <a:t>在木板、三合板、玻璃、塑膠平面上測試</a:t>
          </a:r>
        </a:p>
      </dgm:t>
    </dgm:pt>
    <dgm:pt modelId="{2DE862A1-8C64-4883-BD50-4860714EBFF1}" type="parTrans" cxnId="{8837F5DD-50C6-43C5-B317-84B581FD8901}">
      <dgm:prSet/>
      <dgm:spPr/>
      <dgm:t>
        <a:bodyPr/>
        <a:lstStyle/>
        <a:p>
          <a:endParaRPr lang="zh-TW" altLang="en-US"/>
        </a:p>
      </dgm:t>
    </dgm:pt>
    <dgm:pt modelId="{82891523-8C49-4480-8F63-8C4D776B44B4}" type="sibTrans" cxnId="{8837F5DD-50C6-43C5-B317-84B581FD8901}">
      <dgm:prSet/>
      <dgm:spPr/>
      <dgm:t>
        <a:bodyPr/>
        <a:lstStyle/>
        <a:p>
          <a:endParaRPr lang="zh-TW" altLang="en-US"/>
        </a:p>
      </dgm:t>
    </dgm:pt>
    <dgm:pt modelId="{3A04EA56-B352-4857-8D6E-9D7F47AE2825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資料彙整</a:t>
          </a:r>
        </a:p>
      </dgm:t>
    </dgm:pt>
    <dgm:pt modelId="{B35FC08E-375E-4569-8265-59E7DB1CCB12}" type="parTrans" cxnId="{44A3526F-8CCD-4494-B8BE-07F4D113E6DF}">
      <dgm:prSet/>
      <dgm:spPr/>
      <dgm:t>
        <a:bodyPr/>
        <a:lstStyle/>
        <a:p>
          <a:endParaRPr lang="zh-TW" altLang="en-US"/>
        </a:p>
      </dgm:t>
    </dgm:pt>
    <dgm:pt modelId="{A86F6436-4E2A-46F1-8029-8C32BE3B8278}" type="sibTrans" cxnId="{44A3526F-8CCD-4494-B8BE-07F4D113E6DF}">
      <dgm:prSet/>
      <dgm:spPr/>
      <dgm:t>
        <a:bodyPr/>
        <a:lstStyle/>
        <a:p>
          <a:endParaRPr lang="zh-TW" altLang="en-US"/>
        </a:p>
      </dgm:t>
    </dgm:pt>
    <dgm:pt modelId="{69E3003B-D1D8-427A-9B32-94366C79308B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資料分析</a:t>
          </a:r>
        </a:p>
      </dgm:t>
    </dgm:pt>
    <dgm:pt modelId="{2BC32799-0023-4267-AAFF-3A2B1E7453D2}" type="parTrans" cxnId="{17D5BBDF-237F-4192-AD7F-15E60A3596F4}">
      <dgm:prSet/>
      <dgm:spPr/>
      <dgm:t>
        <a:bodyPr/>
        <a:lstStyle/>
        <a:p>
          <a:endParaRPr lang="zh-TW" altLang="en-US"/>
        </a:p>
      </dgm:t>
    </dgm:pt>
    <dgm:pt modelId="{8B63032A-7016-4545-92ED-277376957E38}" type="sibTrans" cxnId="{17D5BBDF-237F-4192-AD7F-15E60A3596F4}">
      <dgm:prSet/>
      <dgm:spPr/>
      <dgm:t>
        <a:bodyPr/>
        <a:lstStyle/>
        <a:p>
          <a:endParaRPr lang="zh-TW" altLang="en-US"/>
        </a:p>
      </dgm:t>
    </dgm:pt>
    <dgm:pt modelId="{A60F2D3F-0DF1-4F84-A546-DB0FABBF78CC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結論建議</a:t>
          </a:r>
        </a:p>
      </dgm:t>
    </dgm:pt>
    <dgm:pt modelId="{451F4DC6-E831-4E6E-9634-270909F2DAC4}" type="parTrans" cxnId="{BA5C6879-D3B9-4E29-B043-228D45D91B68}">
      <dgm:prSet/>
      <dgm:spPr/>
      <dgm:t>
        <a:bodyPr/>
        <a:lstStyle/>
        <a:p>
          <a:endParaRPr lang="zh-TW" altLang="en-US"/>
        </a:p>
      </dgm:t>
    </dgm:pt>
    <dgm:pt modelId="{01A51441-92C8-44A9-AF09-4F2C80548E31}" type="sibTrans" cxnId="{BA5C6879-D3B9-4E29-B043-228D45D91B68}">
      <dgm:prSet/>
      <dgm:spPr/>
      <dgm:t>
        <a:bodyPr/>
        <a:lstStyle/>
        <a:p>
          <a:endParaRPr lang="zh-TW" altLang="en-US"/>
        </a:p>
      </dgm:t>
    </dgm:pt>
    <dgm:pt modelId="{6B872144-A7F0-4A05-896A-3D65F57F9B4D}" type="pres">
      <dgm:prSet presAssocID="{BD3A8F3C-0F3B-4FFE-8472-1C888B7FF318}" presName="Name0" presStyleCnt="0">
        <dgm:presLayoutVars>
          <dgm:dir/>
          <dgm:resizeHandles val="exact"/>
        </dgm:presLayoutVars>
      </dgm:prSet>
      <dgm:spPr/>
    </dgm:pt>
    <dgm:pt modelId="{303D61B4-397A-4BFC-B31F-443F05E1BB1E}" type="pres">
      <dgm:prSet presAssocID="{C2B85797-653A-4230-B6BA-6E8B0534EB05}" presName="node" presStyleLbl="node1" presStyleIdx="0" presStyleCnt="6" custScaleX="52897" custScaleY="2169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4567C1-1B79-48B5-98AD-40185045517D}" type="pres">
      <dgm:prSet presAssocID="{326BE632-4CCD-4859-B50E-65ADD8113AD2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88E56096-72E7-4ECB-9858-89423AA3B55D}" type="pres">
      <dgm:prSet presAssocID="{326BE632-4CCD-4859-B50E-65ADD8113AD2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01407986-4BF6-4AC3-A3DE-68009B6DB986}" type="pres">
      <dgm:prSet presAssocID="{1442F418-D7ED-4A1D-8A70-9A1261EB9B0E}" presName="node" presStyleLbl="node1" presStyleIdx="1" presStyleCnt="6" custScaleX="52897" custScaleY="2169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24412B-2DD3-4ABC-B3DA-2D320A86E066}" type="pres">
      <dgm:prSet presAssocID="{FCEE58D9-A232-4F45-B318-6634A11CA91A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C121D752-5F67-4DD8-B6C5-5E8DE5956971}" type="pres">
      <dgm:prSet presAssocID="{FCEE58D9-A232-4F45-B318-6634A11CA91A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53673A79-DBAB-47D6-939F-408B7A1ED27D}" type="pres">
      <dgm:prSet presAssocID="{9CA66D20-7EE8-45A2-95A2-8BD95DB860D3}" presName="node" presStyleLbl="node1" presStyleIdx="2" presStyleCnt="6" custScaleX="282930" custScaleY="2169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970A76-6051-437A-B63F-10C0C32789BC}" type="pres">
      <dgm:prSet presAssocID="{82891523-8C49-4480-8F63-8C4D776B44B4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2DF7A40F-AB1B-4C6B-A200-0A4483DD1A24}" type="pres">
      <dgm:prSet presAssocID="{82891523-8C49-4480-8F63-8C4D776B44B4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782BF33E-B892-41BF-AA76-033130D14567}" type="pres">
      <dgm:prSet presAssocID="{3A04EA56-B352-4857-8D6E-9D7F47AE2825}" presName="node" presStyleLbl="node1" presStyleIdx="3" presStyleCnt="6" custScaleX="52897" custScaleY="2169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E8A6B1-0F3E-4029-81F0-9A83749C541C}" type="pres">
      <dgm:prSet presAssocID="{A86F6436-4E2A-46F1-8029-8C32BE3B8278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587AA756-967E-467C-B2AB-09AE2834D8D6}" type="pres">
      <dgm:prSet presAssocID="{A86F6436-4E2A-46F1-8029-8C32BE3B8278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A2EE6C53-6036-43D9-901C-359181C660CC}" type="pres">
      <dgm:prSet presAssocID="{69E3003B-D1D8-427A-9B32-94366C79308B}" presName="node" presStyleLbl="node1" presStyleIdx="4" presStyleCnt="6" custScaleX="52897" custScaleY="2169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A4F74E-BA16-475A-B7E5-1E352842753A}" type="pres">
      <dgm:prSet presAssocID="{8B63032A-7016-4545-92ED-277376957E38}" presName="sibTrans" presStyleLbl="sibTrans2D1" presStyleIdx="4" presStyleCnt="5"/>
      <dgm:spPr/>
      <dgm:t>
        <a:bodyPr/>
        <a:lstStyle/>
        <a:p>
          <a:endParaRPr lang="zh-TW" altLang="en-US"/>
        </a:p>
      </dgm:t>
    </dgm:pt>
    <dgm:pt modelId="{1E045A94-45AA-4E32-BC46-021389928762}" type="pres">
      <dgm:prSet presAssocID="{8B63032A-7016-4545-92ED-277376957E38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  <dgm:pt modelId="{9E722CD7-C8CA-443E-9382-6C986A1F54BF}" type="pres">
      <dgm:prSet presAssocID="{A60F2D3F-0DF1-4F84-A546-DB0FABBF78CC}" presName="node" presStyleLbl="node1" presStyleIdx="5" presStyleCnt="6" custScaleX="52897" custScaleY="2169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3F7177C-0536-490A-BCB6-51C4DDAC09FC}" type="presOf" srcId="{3A04EA56-B352-4857-8D6E-9D7F47AE2825}" destId="{782BF33E-B892-41BF-AA76-033130D14567}" srcOrd="0" destOrd="0" presId="urn:microsoft.com/office/officeart/2005/8/layout/process1"/>
    <dgm:cxn modelId="{69C5A123-CB84-47D3-B068-B062B82F0AE4}" type="presOf" srcId="{FCEE58D9-A232-4F45-B318-6634A11CA91A}" destId="{3A24412B-2DD3-4ABC-B3DA-2D320A86E066}" srcOrd="0" destOrd="0" presId="urn:microsoft.com/office/officeart/2005/8/layout/process1"/>
    <dgm:cxn modelId="{2FD8E4AD-036A-4E47-9003-58583C43900A}" type="presOf" srcId="{69E3003B-D1D8-427A-9B32-94366C79308B}" destId="{A2EE6C53-6036-43D9-901C-359181C660CC}" srcOrd="0" destOrd="0" presId="urn:microsoft.com/office/officeart/2005/8/layout/process1"/>
    <dgm:cxn modelId="{3C905D40-CEBC-403F-9569-21AB733B1D87}" srcId="{BD3A8F3C-0F3B-4FFE-8472-1C888B7FF318}" destId="{1442F418-D7ED-4A1D-8A70-9A1261EB9B0E}" srcOrd="1" destOrd="0" parTransId="{C0FF85B0-2556-4B52-B46B-9EF49DC8DA4F}" sibTransId="{FCEE58D9-A232-4F45-B318-6634A11CA91A}"/>
    <dgm:cxn modelId="{8DBC6FDF-6663-408A-99C7-3FA0569F45DF}" type="presOf" srcId="{9CA66D20-7EE8-45A2-95A2-8BD95DB860D3}" destId="{53673A79-DBAB-47D6-939F-408B7A1ED27D}" srcOrd="0" destOrd="0" presId="urn:microsoft.com/office/officeart/2005/8/layout/process1"/>
    <dgm:cxn modelId="{2FA31BAB-B79B-46F7-995E-EE3D6E61151B}" type="presOf" srcId="{82891523-8C49-4480-8F63-8C4D776B44B4}" destId="{2DF7A40F-AB1B-4C6B-A200-0A4483DD1A24}" srcOrd="1" destOrd="0" presId="urn:microsoft.com/office/officeart/2005/8/layout/process1"/>
    <dgm:cxn modelId="{AB70D22C-E2FE-4250-92C9-F6511B25A849}" type="presOf" srcId="{A86F6436-4E2A-46F1-8029-8C32BE3B8278}" destId="{45E8A6B1-0F3E-4029-81F0-9A83749C541C}" srcOrd="0" destOrd="0" presId="urn:microsoft.com/office/officeart/2005/8/layout/process1"/>
    <dgm:cxn modelId="{8B50CC1E-5291-4D3E-A85A-9AF50610820D}" type="presOf" srcId="{326BE632-4CCD-4859-B50E-65ADD8113AD2}" destId="{88E56096-72E7-4ECB-9858-89423AA3B55D}" srcOrd="1" destOrd="0" presId="urn:microsoft.com/office/officeart/2005/8/layout/process1"/>
    <dgm:cxn modelId="{4F16B503-AB04-46AA-80E2-A912B9F612AC}" srcId="{BD3A8F3C-0F3B-4FFE-8472-1C888B7FF318}" destId="{C2B85797-653A-4230-B6BA-6E8B0534EB05}" srcOrd="0" destOrd="0" parTransId="{0938621B-63D6-4FF3-BC52-571F4A048794}" sibTransId="{326BE632-4CCD-4859-B50E-65ADD8113AD2}"/>
    <dgm:cxn modelId="{6299BF9A-7F75-4E44-9B96-C67688B05C33}" type="presOf" srcId="{1442F418-D7ED-4A1D-8A70-9A1261EB9B0E}" destId="{01407986-4BF6-4AC3-A3DE-68009B6DB986}" srcOrd="0" destOrd="0" presId="urn:microsoft.com/office/officeart/2005/8/layout/process1"/>
    <dgm:cxn modelId="{17739B47-BB7E-4798-94EF-1D2C96E67837}" type="presOf" srcId="{FCEE58D9-A232-4F45-B318-6634A11CA91A}" destId="{C121D752-5F67-4DD8-B6C5-5E8DE5956971}" srcOrd="1" destOrd="0" presId="urn:microsoft.com/office/officeart/2005/8/layout/process1"/>
    <dgm:cxn modelId="{8926058D-6EDA-47D9-84B0-303A7D060D51}" type="presOf" srcId="{8B63032A-7016-4545-92ED-277376957E38}" destId="{D2A4F74E-BA16-475A-B7E5-1E352842753A}" srcOrd="0" destOrd="0" presId="urn:microsoft.com/office/officeart/2005/8/layout/process1"/>
    <dgm:cxn modelId="{077C5DA4-F505-4CFF-BF1C-9136A8ACE37F}" type="presOf" srcId="{A60F2D3F-0DF1-4F84-A546-DB0FABBF78CC}" destId="{9E722CD7-C8CA-443E-9382-6C986A1F54BF}" srcOrd="0" destOrd="0" presId="urn:microsoft.com/office/officeart/2005/8/layout/process1"/>
    <dgm:cxn modelId="{17D5BBDF-237F-4192-AD7F-15E60A3596F4}" srcId="{BD3A8F3C-0F3B-4FFE-8472-1C888B7FF318}" destId="{69E3003B-D1D8-427A-9B32-94366C79308B}" srcOrd="4" destOrd="0" parTransId="{2BC32799-0023-4267-AAFF-3A2B1E7453D2}" sibTransId="{8B63032A-7016-4545-92ED-277376957E38}"/>
    <dgm:cxn modelId="{B8A201DC-3EE8-4EFB-BAEF-769A22B6C6E3}" type="presOf" srcId="{A86F6436-4E2A-46F1-8029-8C32BE3B8278}" destId="{587AA756-967E-467C-B2AB-09AE2834D8D6}" srcOrd="1" destOrd="0" presId="urn:microsoft.com/office/officeart/2005/8/layout/process1"/>
    <dgm:cxn modelId="{A8466B90-B952-437F-B507-4E1DD9119C09}" type="presOf" srcId="{C2B85797-653A-4230-B6BA-6E8B0534EB05}" destId="{303D61B4-397A-4BFC-B31F-443F05E1BB1E}" srcOrd="0" destOrd="0" presId="urn:microsoft.com/office/officeart/2005/8/layout/process1"/>
    <dgm:cxn modelId="{FCE7052C-063C-40BF-A2EA-16582FFDBEFC}" type="presOf" srcId="{8B63032A-7016-4545-92ED-277376957E38}" destId="{1E045A94-45AA-4E32-BC46-021389928762}" srcOrd="1" destOrd="0" presId="urn:microsoft.com/office/officeart/2005/8/layout/process1"/>
    <dgm:cxn modelId="{FB8E28A2-ECCF-4C19-83D4-47DC561EF5FB}" type="presOf" srcId="{326BE632-4CCD-4859-B50E-65ADD8113AD2}" destId="{594567C1-1B79-48B5-98AD-40185045517D}" srcOrd="0" destOrd="0" presId="urn:microsoft.com/office/officeart/2005/8/layout/process1"/>
    <dgm:cxn modelId="{BA5C6879-D3B9-4E29-B043-228D45D91B68}" srcId="{BD3A8F3C-0F3B-4FFE-8472-1C888B7FF318}" destId="{A60F2D3F-0DF1-4F84-A546-DB0FABBF78CC}" srcOrd="5" destOrd="0" parTransId="{451F4DC6-E831-4E6E-9634-270909F2DAC4}" sibTransId="{01A51441-92C8-44A9-AF09-4F2C80548E31}"/>
    <dgm:cxn modelId="{150877C6-F6D5-4037-944D-078D2DE5B976}" type="presOf" srcId="{82891523-8C49-4480-8F63-8C4D776B44B4}" destId="{93970A76-6051-437A-B63F-10C0C32789BC}" srcOrd="0" destOrd="0" presId="urn:microsoft.com/office/officeart/2005/8/layout/process1"/>
    <dgm:cxn modelId="{44A3526F-8CCD-4494-B8BE-07F4D113E6DF}" srcId="{BD3A8F3C-0F3B-4FFE-8472-1C888B7FF318}" destId="{3A04EA56-B352-4857-8D6E-9D7F47AE2825}" srcOrd="3" destOrd="0" parTransId="{B35FC08E-375E-4569-8265-59E7DB1CCB12}" sibTransId="{A86F6436-4E2A-46F1-8029-8C32BE3B8278}"/>
    <dgm:cxn modelId="{2614607E-951D-4B3D-9DCA-84089D6B81D2}" type="presOf" srcId="{BD3A8F3C-0F3B-4FFE-8472-1C888B7FF318}" destId="{6B872144-A7F0-4A05-896A-3D65F57F9B4D}" srcOrd="0" destOrd="0" presId="urn:microsoft.com/office/officeart/2005/8/layout/process1"/>
    <dgm:cxn modelId="{8837F5DD-50C6-43C5-B317-84B581FD8901}" srcId="{BD3A8F3C-0F3B-4FFE-8472-1C888B7FF318}" destId="{9CA66D20-7EE8-45A2-95A2-8BD95DB860D3}" srcOrd="2" destOrd="0" parTransId="{2DE862A1-8C64-4883-BD50-4860714EBFF1}" sibTransId="{82891523-8C49-4480-8F63-8C4D776B44B4}"/>
    <dgm:cxn modelId="{47280FAA-9B9D-4F7D-B659-C2EF43DC6D6C}" type="presParOf" srcId="{6B872144-A7F0-4A05-896A-3D65F57F9B4D}" destId="{303D61B4-397A-4BFC-B31F-443F05E1BB1E}" srcOrd="0" destOrd="0" presId="urn:microsoft.com/office/officeart/2005/8/layout/process1"/>
    <dgm:cxn modelId="{EADA13C9-A6F2-4040-A299-F16A57B00C39}" type="presParOf" srcId="{6B872144-A7F0-4A05-896A-3D65F57F9B4D}" destId="{594567C1-1B79-48B5-98AD-40185045517D}" srcOrd="1" destOrd="0" presId="urn:microsoft.com/office/officeart/2005/8/layout/process1"/>
    <dgm:cxn modelId="{B1A5E647-851C-477A-A211-EFBFFA60F1A0}" type="presParOf" srcId="{594567C1-1B79-48B5-98AD-40185045517D}" destId="{88E56096-72E7-4ECB-9858-89423AA3B55D}" srcOrd="0" destOrd="0" presId="urn:microsoft.com/office/officeart/2005/8/layout/process1"/>
    <dgm:cxn modelId="{0F0BEE89-86D0-4D77-9FF9-9512FDE9933B}" type="presParOf" srcId="{6B872144-A7F0-4A05-896A-3D65F57F9B4D}" destId="{01407986-4BF6-4AC3-A3DE-68009B6DB986}" srcOrd="2" destOrd="0" presId="urn:microsoft.com/office/officeart/2005/8/layout/process1"/>
    <dgm:cxn modelId="{4D80DB82-10BC-4219-98A1-A10EBD52DCFA}" type="presParOf" srcId="{6B872144-A7F0-4A05-896A-3D65F57F9B4D}" destId="{3A24412B-2DD3-4ABC-B3DA-2D320A86E066}" srcOrd="3" destOrd="0" presId="urn:microsoft.com/office/officeart/2005/8/layout/process1"/>
    <dgm:cxn modelId="{5059CB73-3AC0-4D46-BD66-1DC6E892B708}" type="presParOf" srcId="{3A24412B-2DD3-4ABC-B3DA-2D320A86E066}" destId="{C121D752-5F67-4DD8-B6C5-5E8DE5956971}" srcOrd="0" destOrd="0" presId="urn:microsoft.com/office/officeart/2005/8/layout/process1"/>
    <dgm:cxn modelId="{807EE04A-D61C-41C7-A8B3-270C73786DF7}" type="presParOf" srcId="{6B872144-A7F0-4A05-896A-3D65F57F9B4D}" destId="{53673A79-DBAB-47D6-939F-408B7A1ED27D}" srcOrd="4" destOrd="0" presId="urn:microsoft.com/office/officeart/2005/8/layout/process1"/>
    <dgm:cxn modelId="{B3EA73A3-D5BD-4DC6-9A17-9A9D27441BAF}" type="presParOf" srcId="{6B872144-A7F0-4A05-896A-3D65F57F9B4D}" destId="{93970A76-6051-437A-B63F-10C0C32789BC}" srcOrd="5" destOrd="0" presId="urn:microsoft.com/office/officeart/2005/8/layout/process1"/>
    <dgm:cxn modelId="{6DF15C36-CF86-4DD3-A6E9-DA178E0900CD}" type="presParOf" srcId="{93970A76-6051-437A-B63F-10C0C32789BC}" destId="{2DF7A40F-AB1B-4C6B-A200-0A4483DD1A24}" srcOrd="0" destOrd="0" presId="urn:microsoft.com/office/officeart/2005/8/layout/process1"/>
    <dgm:cxn modelId="{4ADC85DE-6B2C-431C-B8A6-AC00834515DB}" type="presParOf" srcId="{6B872144-A7F0-4A05-896A-3D65F57F9B4D}" destId="{782BF33E-B892-41BF-AA76-033130D14567}" srcOrd="6" destOrd="0" presId="urn:microsoft.com/office/officeart/2005/8/layout/process1"/>
    <dgm:cxn modelId="{EBFBBA95-A043-4545-8A6C-931EBC278FB1}" type="presParOf" srcId="{6B872144-A7F0-4A05-896A-3D65F57F9B4D}" destId="{45E8A6B1-0F3E-4029-81F0-9A83749C541C}" srcOrd="7" destOrd="0" presId="urn:microsoft.com/office/officeart/2005/8/layout/process1"/>
    <dgm:cxn modelId="{3CED1026-CD56-4EE9-B80F-57EDABA1F60F}" type="presParOf" srcId="{45E8A6B1-0F3E-4029-81F0-9A83749C541C}" destId="{587AA756-967E-467C-B2AB-09AE2834D8D6}" srcOrd="0" destOrd="0" presId="urn:microsoft.com/office/officeart/2005/8/layout/process1"/>
    <dgm:cxn modelId="{E2E75379-F51D-4815-87B7-B39E145C124C}" type="presParOf" srcId="{6B872144-A7F0-4A05-896A-3D65F57F9B4D}" destId="{A2EE6C53-6036-43D9-901C-359181C660CC}" srcOrd="8" destOrd="0" presId="urn:microsoft.com/office/officeart/2005/8/layout/process1"/>
    <dgm:cxn modelId="{D9571240-AFA6-4B51-91A3-5CF2AFBF8B40}" type="presParOf" srcId="{6B872144-A7F0-4A05-896A-3D65F57F9B4D}" destId="{D2A4F74E-BA16-475A-B7E5-1E352842753A}" srcOrd="9" destOrd="0" presId="urn:microsoft.com/office/officeart/2005/8/layout/process1"/>
    <dgm:cxn modelId="{57E9FAFF-76B1-4187-BCE7-E0E95E0C75A1}" type="presParOf" srcId="{D2A4F74E-BA16-475A-B7E5-1E352842753A}" destId="{1E045A94-45AA-4E32-BC46-021389928762}" srcOrd="0" destOrd="0" presId="urn:microsoft.com/office/officeart/2005/8/layout/process1"/>
    <dgm:cxn modelId="{168848F9-C3AA-4FEF-8D87-2FA704ABBC59}" type="presParOf" srcId="{6B872144-A7F0-4A05-896A-3D65F57F9B4D}" destId="{9E722CD7-C8CA-443E-9382-6C986A1F54BF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D61B4-397A-4BFC-B31F-443F05E1BB1E}">
      <dsp:nvSpPr>
        <dsp:cNvPr id="0" name=""/>
        <dsp:cNvSpPr/>
      </dsp:nvSpPr>
      <dsp:spPr>
        <a:xfrm>
          <a:off x="4027" y="0"/>
          <a:ext cx="560016" cy="38678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研究動機</a:t>
          </a:r>
        </a:p>
      </dsp:txBody>
      <dsp:txXfrm>
        <a:off x="20429" y="16402"/>
        <a:ext cx="527212" cy="3835041"/>
      </dsp:txXfrm>
    </dsp:sp>
    <dsp:sp modelId="{594567C1-1B79-48B5-98AD-40185045517D}">
      <dsp:nvSpPr>
        <dsp:cNvPr id="0" name=""/>
        <dsp:cNvSpPr/>
      </dsp:nvSpPr>
      <dsp:spPr>
        <a:xfrm>
          <a:off x="669913" y="1802644"/>
          <a:ext cx="224442" cy="26255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669913" y="1855155"/>
        <a:ext cx="157109" cy="157533"/>
      </dsp:txXfrm>
    </dsp:sp>
    <dsp:sp modelId="{01407986-4BF6-4AC3-A3DE-68009B6DB986}">
      <dsp:nvSpPr>
        <dsp:cNvPr id="0" name=""/>
        <dsp:cNvSpPr/>
      </dsp:nvSpPr>
      <dsp:spPr>
        <a:xfrm>
          <a:off x="987521" y="0"/>
          <a:ext cx="560016" cy="38678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研究目的</a:t>
          </a:r>
        </a:p>
      </dsp:txBody>
      <dsp:txXfrm>
        <a:off x="1003923" y="16402"/>
        <a:ext cx="527212" cy="3835041"/>
      </dsp:txXfrm>
    </dsp:sp>
    <dsp:sp modelId="{3A24412B-2DD3-4ABC-B3DA-2D320A86E066}">
      <dsp:nvSpPr>
        <dsp:cNvPr id="0" name=""/>
        <dsp:cNvSpPr/>
      </dsp:nvSpPr>
      <dsp:spPr>
        <a:xfrm>
          <a:off x="1653406" y="1802644"/>
          <a:ext cx="224442" cy="26255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1653406" y="1855155"/>
        <a:ext cx="157109" cy="157533"/>
      </dsp:txXfrm>
    </dsp:sp>
    <dsp:sp modelId="{53673A79-DBAB-47D6-939F-408B7A1ED27D}">
      <dsp:nvSpPr>
        <dsp:cNvPr id="0" name=""/>
        <dsp:cNvSpPr/>
      </dsp:nvSpPr>
      <dsp:spPr>
        <a:xfrm>
          <a:off x="1971014" y="0"/>
          <a:ext cx="2995357" cy="38678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0" kern="1200" dirty="0">
              <a:latin typeface="標楷體" panose="03000509000000000000" pitchFamily="65" charset="-120"/>
              <a:ea typeface="標楷體" panose="03000509000000000000" pitchFamily="65" charset="-120"/>
            </a:rPr>
            <a:t>研究過程</a:t>
          </a:r>
          <a:endParaRPr lang="en-US" altLang="zh-TW" sz="26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b="0" kern="1200" dirty="0">
              <a:latin typeface="標楷體" panose="03000509000000000000" pitchFamily="65" charset="-120"/>
              <a:ea typeface="標楷體" panose="03000509000000000000" pitchFamily="65" charset="-120"/>
            </a:rPr>
            <a:t>1.</a:t>
          </a:r>
          <a:r>
            <a:rPr lang="zh-TW" altLang="en-US" sz="2600" b="0" kern="1200" dirty="0">
              <a:latin typeface="標楷體" panose="03000509000000000000" pitchFamily="65" charset="-120"/>
              <a:ea typeface="標楷體" panose="03000509000000000000" pitchFamily="65" charset="-120"/>
            </a:rPr>
            <a:t>用</a:t>
          </a:r>
          <a:r>
            <a:rPr lang="en-US" altLang="zh-TW" sz="2600" b="0" kern="1200" dirty="0" err="1">
              <a:latin typeface="標楷體" panose="03000509000000000000" pitchFamily="65" charset="-120"/>
              <a:ea typeface="標楷體" panose="03000509000000000000" pitchFamily="65" charset="-120"/>
            </a:rPr>
            <a:t>LinkIt</a:t>
          </a:r>
          <a:r>
            <a:rPr lang="en-US" altLang="zh-TW" sz="2600" b="0" kern="1200" dirty="0">
              <a:latin typeface="標楷體" panose="03000509000000000000" pitchFamily="65" charset="-120"/>
              <a:ea typeface="標楷體" panose="03000509000000000000" pitchFamily="65" charset="-120"/>
            </a:rPr>
            <a:t> 7697</a:t>
          </a:r>
          <a:r>
            <a:rPr lang="zh-TW" altLang="en-US" sz="2600" b="0" kern="1200" dirty="0">
              <a:latin typeface="標楷體" panose="03000509000000000000" pitchFamily="65" charset="-120"/>
              <a:ea typeface="標楷體" panose="03000509000000000000" pitchFamily="65" charset="-120"/>
            </a:rPr>
            <a:t>寫程式</a:t>
          </a:r>
          <a:endParaRPr lang="en-US" altLang="zh-TW" sz="26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b="0" kern="1200" dirty="0"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altLang="en-US" sz="2600" b="0" kern="1200" dirty="0">
              <a:latin typeface="標楷體" panose="03000509000000000000" pitchFamily="65" charset="-120"/>
              <a:ea typeface="標楷體" panose="03000509000000000000" pitchFamily="65" charset="-120"/>
            </a:rPr>
            <a:t>加速度小車與各組件之連結</a:t>
          </a:r>
          <a:endParaRPr lang="en-US" altLang="zh-TW" sz="26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b="0" kern="1200" dirty="0">
              <a:latin typeface="標楷體" panose="03000509000000000000" pitchFamily="65" charset="-120"/>
              <a:ea typeface="標楷體" panose="03000509000000000000" pitchFamily="65" charset="-120"/>
            </a:rPr>
            <a:t>3.</a:t>
          </a:r>
          <a:r>
            <a:rPr lang="zh-TW" altLang="en-US" sz="2600" b="0" kern="1200" dirty="0">
              <a:latin typeface="標楷體" panose="03000509000000000000" pitchFamily="65" charset="-120"/>
              <a:ea typeface="標楷體" panose="03000509000000000000" pitchFamily="65" charset="-120"/>
            </a:rPr>
            <a:t>在木板、三合板、玻璃、塑膠平面上測試</a:t>
          </a:r>
        </a:p>
      </dsp:txBody>
      <dsp:txXfrm>
        <a:off x="2058745" y="87731"/>
        <a:ext cx="2819895" cy="3692383"/>
      </dsp:txXfrm>
    </dsp:sp>
    <dsp:sp modelId="{93970A76-6051-437A-B63F-10C0C32789BC}">
      <dsp:nvSpPr>
        <dsp:cNvPr id="0" name=""/>
        <dsp:cNvSpPr/>
      </dsp:nvSpPr>
      <dsp:spPr>
        <a:xfrm>
          <a:off x="5072241" y="1802644"/>
          <a:ext cx="224442" cy="26255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5072241" y="1855155"/>
        <a:ext cx="157109" cy="157533"/>
      </dsp:txXfrm>
    </dsp:sp>
    <dsp:sp modelId="{782BF33E-B892-41BF-AA76-033130D14567}">
      <dsp:nvSpPr>
        <dsp:cNvPr id="0" name=""/>
        <dsp:cNvSpPr/>
      </dsp:nvSpPr>
      <dsp:spPr>
        <a:xfrm>
          <a:off x="5389849" y="0"/>
          <a:ext cx="560016" cy="38678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資料彙整</a:t>
          </a:r>
        </a:p>
      </dsp:txBody>
      <dsp:txXfrm>
        <a:off x="5406251" y="16402"/>
        <a:ext cx="527212" cy="3835041"/>
      </dsp:txXfrm>
    </dsp:sp>
    <dsp:sp modelId="{45E8A6B1-0F3E-4029-81F0-9A83749C541C}">
      <dsp:nvSpPr>
        <dsp:cNvPr id="0" name=""/>
        <dsp:cNvSpPr/>
      </dsp:nvSpPr>
      <dsp:spPr>
        <a:xfrm>
          <a:off x="6055734" y="1802644"/>
          <a:ext cx="224442" cy="26255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6055734" y="1855155"/>
        <a:ext cx="157109" cy="157533"/>
      </dsp:txXfrm>
    </dsp:sp>
    <dsp:sp modelId="{A2EE6C53-6036-43D9-901C-359181C660CC}">
      <dsp:nvSpPr>
        <dsp:cNvPr id="0" name=""/>
        <dsp:cNvSpPr/>
      </dsp:nvSpPr>
      <dsp:spPr>
        <a:xfrm>
          <a:off x="6373342" y="0"/>
          <a:ext cx="560016" cy="38678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資料分析</a:t>
          </a:r>
        </a:p>
      </dsp:txBody>
      <dsp:txXfrm>
        <a:off x="6389744" y="16402"/>
        <a:ext cx="527212" cy="3835041"/>
      </dsp:txXfrm>
    </dsp:sp>
    <dsp:sp modelId="{D2A4F74E-BA16-475A-B7E5-1E352842753A}">
      <dsp:nvSpPr>
        <dsp:cNvPr id="0" name=""/>
        <dsp:cNvSpPr/>
      </dsp:nvSpPr>
      <dsp:spPr>
        <a:xfrm>
          <a:off x="7039228" y="1802644"/>
          <a:ext cx="224442" cy="26255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7039228" y="1855155"/>
        <a:ext cx="157109" cy="157533"/>
      </dsp:txXfrm>
    </dsp:sp>
    <dsp:sp modelId="{9E722CD7-C8CA-443E-9382-6C986A1F54BF}">
      <dsp:nvSpPr>
        <dsp:cNvPr id="0" name=""/>
        <dsp:cNvSpPr/>
      </dsp:nvSpPr>
      <dsp:spPr>
        <a:xfrm>
          <a:off x="7356835" y="0"/>
          <a:ext cx="560016" cy="38678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結論建議</a:t>
          </a:r>
        </a:p>
      </dsp:txBody>
      <dsp:txXfrm>
        <a:off x="7373237" y="16402"/>
        <a:ext cx="527212" cy="3835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BD01E-5114-4F56-9846-D6E5EEE07543}" type="datetimeFigureOut">
              <a:rPr lang="zh-TW" altLang="en-US" smtClean="0"/>
              <a:t>2020/11/12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08F01-1D47-47EE-8855-F2D00EE8C2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838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08F01-1D47-47EE-8855-F2D00EE8C21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200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08F01-1D47-47EE-8855-F2D00EE8C21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200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4" y="2647949"/>
            <a:ext cx="3571875" cy="421005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6" y="1730404"/>
            <a:ext cx="5648623" cy="1204307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81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5055-762A-44BB-9054-8D4792E12D1E}" type="datetimeFigureOut">
              <a:rPr lang="zh-TW" altLang="en-US" smtClean="0"/>
              <a:t>2020/11/12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AD4F-6CEC-4FD3-BA2F-0297815295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5055-762A-44BB-9054-8D4792E12D1E}" type="datetimeFigureOut">
              <a:rPr lang="zh-TW" altLang="en-US" smtClean="0"/>
              <a:t>2020/11/12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AD4F-6CEC-4FD3-BA2F-0297815295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467836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46783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5055-762A-44BB-9054-8D4792E12D1E}" type="datetimeFigureOut">
              <a:rPr lang="zh-TW" altLang="en-US" smtClean="0"/>
              <a:t>2020/11/12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AD4F-6CEC-4FD3-BA2F-0297815295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5055-762A-44BB-9054-8D4792E12D1E}" type="datetimeFigureOut">
              <a:rPr lang="zh-TW" altLang="en-US" smtClean="0"/>
              <a:t>2020/11/12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AD4F-6CEC-4FD3-BA2F-0297815295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4" y="2647949"/>
            <a:ext cx="3571875" cy="4210051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9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5055-762A-44BB-9054-8D4792E12D1E}" type="datetimeFigureOut">
              <a:rPr lang="zh-TW" altLang="en-US" smtClean="0"/>
              <a:t>2020/11/12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AD4F-6CEC-4FD3-BA2F-0297815295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5055-762A-44BB-9054-8D4792E12D1E}" type="datetimeFigureOut">
              <a:rPr lang="zh-TW" altLang="en-US" smtClean="0"/>
              <a:t>2020/11/12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AD4F-6CEC-4FD3-BA2F-02978152951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5055-762A-44BB-9054-8D4792E12D1E}" type="datetimeFigureOut">
              <a:rPr lang="zh-TW" altLang="en-US" smtClean="0"/>
              <a:t>2020/11/12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AD4F-6CEC-4FD3-BA2F-0297815295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5055-762A-44BB-9054-8D4792E12D1E}" type="datetimeFigureOut">
              <a:rPr lang="zh-TW" altLang="en-US" smtClean="0"/>
              <a:t>2020/11/12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AD4F-6CEC-4FD3-BA2F-0297815295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5055-762A-44BB-9054-8D4792E12D1E}" type="datetimeFigureOut">
              <a:rPr lang="zh-TW" altLang="en-US" smtClean="0"/>
              <a:t>2020/11/12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AD4F-6CEC-4FD3-BA2F-0297815295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4" y="2647949"/>
            <a:ext cx="3571875" cy="421005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8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5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6" y="2618914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5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5055-762A-44BB-9054-8D4792E12D1E}" type="datetimeFigureOut">
              <a:rPr lang="zh-TW" altLang="en-US" smtClean="0"/>
              <a:t>2020/11/12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C5AD4F-6CEC-4FD3-BA2F-0297815295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9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4" y="2647949"/>
            <a:ext cx="3571875" cy="421005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" y="5048251"/>
            <a:ext cx="3571875" cy="1809751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3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3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5055-762A-44BB-9054-8D4792E12D1E}" type="datetimeFigureOut">
              <a:rPr lang="zh-TW" altLang="en-US" smtClean="0"/>
              <a:t>2020/11/12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AD4F-6CEC-4FD3-BA2F-0297815295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30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51D5055-762A-44BB-9054-8D4792E12D1E}" type="datetimeFigureOut">
              <a:rPr lang="zh-TW" altLang="en-US" smtClean="0"/>
              <a:t>2020/11/12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3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3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7C5AD4F-6CEC-4FD3-BA2F-0297815295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labs.mediatek.com/zh-tw/platform/linkit-7697" TargetMode="External"/><Relationship Id="rId2" Type="http://schemas.openxmlformats.org/officeDocument/2006/relationships/hyperlink" Target="https://www.youtube.com/watch?v=q4K321dyia0&amp;feature=youtu.be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等腰三角形 23"/>
          <p:cNvSpPr/>
          <p:nvPr/>
        </p:nvSpPr>
        <p:spPr>
          <a:xfrm>
            <a:off x="-108520" y="2636912"/>
            <a:ext cx="3672408" cy="4221088"/>
          </a:xfrm>
          <a:prstGeom prst="triangle">
            <a:avLst>
              <a:gd name="adj" fmla="val 205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59856" y="4221088"/>
            <a:ext cx="5648623" cy="1204307"/>
          </a:xfrm>
        </p:spPr>
        <p:txBody>
          <a:bodyPr/>
          <a:lstStyle/>
          <a:p>
            <a:r>
              <a:rPr lang="zh-TW" altLang="en-US" sz="8000" b="1" dirty="0"/>
              <a:t>抓住加速度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87624" y="5877273"/>
            <a:ext cx="4752528" cy="329259"/>
          </a:xfrm>
        </p:spPr>
        <p:txBody>
          <a:bodyPr>
            <a:normAutofit/>
          </a:bodyPr>
          <a:lstStyle/>
          <a:p>
            <a:r>
              <a:rPr lang="zh-TW" altLang="en-US" sz="1800" dirty="0"/>
              <a:t>豐中最速男</a:t>
            </a:r>
          </a:p>
        </p:txBody>
      </p:sp>
      <p:pic>
        <p:nvPicPr>
          <p:cNvPr id="1026" name="Picture 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98553">
            <a:off x="3278901" y="1772442"/>
            <a:ext cx="1830629" cy="114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接點 4"/>
          <p:cNvCxnSpPr/>
          <p:nvPr/>
        </p:nvCxnSpPr>
        <p:spPr>
          <a:xfrm flipV="1">
            <a:off x="4680012" y="499225"/>
            <a:ext cx="936104" cy="9765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V="1">
            <a:off x="4940424" y="620689"/>
            <a:ext cx="936104" cy="9765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V="1">
            <a:off x="5148064" y="820929"/>
            <a:ext cx="936104" cy="9765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H="1">
            <a:off x="0" y="-99392"/>
            <a:ext cx="7812360" cy="695739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10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zh-TW" altLang="en-US" sz="4400" b="1" dirty="0"/>
              <a:t>貳</a:t>
            </a:r>
            <a:r>
              <a:rPr lang="en-US" altLang="zh-TW" sz="4400" b="1" dirty="0"/>
              <a:t>‧</a:t>
            </a:r>
            <a:r>
              <a:rPr lang="zh-TW" altLang="en-US" sz="4400" b="1" dirty="0"/>
              <a:t>正文</a:t>
            </a:r>
          </a:p>
        </p:txBody>
      </p:sp>
      <p:sp>
        <p:nvSpPr>
          <p:cNvPr id="6" name="矩形 5"/>
          <p:cNvSpPr/>
          <p:nvPr/>
        </p:nvSpPr>
        <p:spPr>
          <a:xfrm>
            <a:off x="755576" y="980728"/>
            <a:ext cx="309634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+mj-ea"/>
                <a:ea typeface="+mj-ea"/>
              </a:rPr>
              <a:t>一、程式設定與說明</a:t>
            </a:r>
          </a:p>
        </p:txBody>
      </p:sp>
      <p:pic>
        <p:nvPicPr>
          <p:cNvPr id="10" name="圖片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64904"/>
            <a:ext cx="5616624" cy="3989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4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772816"/>
                <a:ext cx="7448932" cy="3597881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800" dirty="0">
                    <a:ea typeface="+mj-ea"/>
                  </a:rPr>
                  <a:t>4.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2800" i="1">
                            <a:latin typeface="Cambria Math"/>
                            <a:ea typeface="+mj-e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2800">
                            <a:latin typeface="Cambria Math"/>
                            <a:ea typeface="+mj-ea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altLang="zh-TW" sz="2800" dirty="0">
                    <a:latin typeface="+mj-ea"/>
                    <a:ea typeface="+mj-ea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2800" i="1">
                            <a:latin typeface="Cambria Math"/>
                            <a:ea typeface="+mj-ea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 sz="2800">
                            <a:latin typeface="Cambria Math"/>
                            <a:ea typeface="+mj-ea"/>
                          </a:rPr>
                          <m:t>Δ</m:t>
                        </m:r>
                        <m:r>
                          <a:rPr lang="en-US" altLang="zh-TW" sz="2800">
                            <a:latin typeface="Cambria Math"/>
                            <a:ea typeface="+mj-ea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TW" sz="2800">
                            <a:latin typeface="Cambria Math"/>
                            <a:ea typeface="+mj-ea"/>
                          </a:rPr>
                          <m:t>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 sz="2800">
                            <a:latin typeface="Cambria Math"/>
                            <a:ea typeface="+mj-ea"/>
                          </a:rPr>
                          <m:t>Δt</m:t>
                        </m:r>
                      </m:den>
                    </m:f>
                  </m:oMath>
                </a14:m>
                <a:r>
                  <a:rPr lang="zh-TW" altLang="en-US" sz="2800" dirty="0">
                    <a:latin typeface="+mj-ea"/>
                    <a:ea typeface="+mj-ea"/>
                  </a:rPr>
                  <a:t>公式算出加速度</a:t>
                </a:r>
              </a:p>
            </p:txBody>
          </p:sp>
        </mc:Choice>
        <mc:Fallback xmlns="">
          <p:sp>
            <p:nvSpPr>
              <p:cNvPr id="7" name="內容版面配置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772816"/>
                <a:ext cx="7448932" cy="3597881"/>
              </a:xfrm>
              <a:blipFill rotWithShape="1">
                <a:blip r:embed="rId3"/>
                <a:stretch>
                  <a:fillRect l="-16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29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zh-TW" altLang="en-US" sz="4400" b="1" dirty="0"/>
              <a:t>貳</a:t>
            </a:r>
            <a:r>
              <a:rPr lang="en-US" altLang="zh-TW" sz="4400" b="1" dirty="0"/>
              <a:t>‧</a:t>
            </a:r>
            <a:r>
              <a:rPr lang="zh-TW" altLang="en-US" sz="4400" b="1" dirty="0"/>
              <a:t>正文</a:t>
            </a:r>
          </a:p>
        </p:txBody>
      </p:sp>
      <p:sp>
        <p:nvSpPr>
          <p:cNvPr id="6" name="矩形 5"/>
          <p:cNvSpPr/>
          <p:nvPr/>
        </p:nvSpPr>
        <p:spPr>
          <a:xfrm>
            <a:off x="755576" y="980728"/>
            <a:ext cx="309634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+mj-ea"/>
                <a:ea typeface="+mj-ea"/>
              </a:rPr>
              <a:t>一、程式設定與說明</a:t>
            </a:r>
          </a:p>
        </p:txBody>
      </p:sp>
      <p:pic>
        <p:nvPicPr>
          <p:cNvPr id="7" name="圖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0" y="2636912"/>
            <a:ext cx="6336704" cy="2609467"/>
          </a:xfrm>
          <a:prstGeom prst="rect">
            <a:avLst/>
          </a:prstGeom>
        </p:spPr>
      </p:pic>
      <p:sp>
        <p:nvSpPr>
          <p:cNvPr id="9" name="內容版面配置區 4"/>
          <p:cNvSpPr>
            <a:spLocks noGrp="1"/>
          </p:cNvSpPr>
          <p:nvPr>
            <p:ph idx="1"/>
          </p:nvPr>
        </p:nvSpPr>
        <p:spPr>
          <a:xfrm>
            <a:off x="611560" y="1772816"/>
            <a:ext cx="7448932" cy="3597881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ea typeface="+mj-ea"/>
              </a:rPr>
              <a:t>5.</a:t>
            </a:r>
            <a:r>
              <a:rPr lang="zh-TW" altLang="en-US" sz="2800" dirty="0">
                <a:latin typeface="+mj-ea"/>
              </a:rPr>
              <a:t>上傳至</a:t>
            </a:r>
            <a:r>
              <a:rPr lang="en-US" altLang="zh-TW" sz="2800" dirty="0">
                <a:latin typeface="+mj-ea"/>
              </a:rPr>
              <a:t>MCS</a:t>
            </a:r>
            <a:endParaRPr lang="zh-TW" altLang="en-US" sz="28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5026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59895" y="1491319"/>
            <a:ext cx="4454895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圖片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94" y="1491319"/>
            <a:ext cx="440689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zh-TW" altLang="en-US" sz="4400" b="1" dirty="0"/>
              <a:t>貳</a:t>
            </a:r>
            <a:r>
              <a:rPr lang="en-US" altLang="zh-TW" sz="4400" b="1" dirty="0"/>
              <a:t>‧</a:t>
            </a:r>
            <a:r>
              <a:rPr lang="zh-TW" altLang="en-US" sz="4400" b="1" dirty="0"/>
              <a:t>正文</a:t>
            </a:r>
          </a:p>
        </p:txBody>
      </p:sp>
      <p:sp>
        <p:nvSpPr>
          <p:cNvPr id="6" name="矩形 5"/>
          <p:cNvSpPr/>
          <p:nvPr/>
        </p:nvSpPr>
        <p:spPr>
          <a:xfrm>
            <a:off x="755576" y="980728"/>
            <a:ext cx="216024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+mj-ea"/>
                <a:ea typeface="+mj-ea"/>
              </a:rPr>
              <a:t>二、實驗過程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5516" y="2364608"/>
            <a:ext cx="7308812" cy="387270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2500" dirty="0">
                <a:latin typeface="+mj-ea"/>
                <a:ea typeface="+mj-ea"/>
              </a:rPr>
              <a:t>我們設定跑道長為</a:t>
            </a:r>
            <a:r>
              <a:rPr lang="en-US" altLang="zh-TW" sz="2500" dirty="0">
                <a:latin typeface="+mj-ea"/>
                <a:ea typeface="+mj-ea"/>
              </a:rPr>
              <a:t>2</a:t>
            </a:r>
            <a:r>
              <a:rPr lang="zh-TW" altLang="en-US" sz="2500" dirty="0">
                <a:latin typeface="+mj-ea"/>
                <a:ea typeface="+mj-ea"/>
              </a:rPr>
              <a:t>公尺</a:t>
            </a:r>
            <a:endParaRPr lang="en-US" altLang="zh-TW" sz="2500" dirty="0">
              <a:latin typeface="+mj-ea"/>
              <a:ea typeface="+mj-ea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500" dirty="0">
              <a:latin typeface="+mj-ea"/>
              <a:ea typeface="+mj-ea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500" dirty="0">
                <a:latin typeface="+mj-ea"/>
                <a:ea typeface="+mj-ea"/>
              </a:rPr>
              <a:t>碰到箱子為</a:t>
            </a:r>
            <a:r>
              <a:rPr lang="zh-TW" altLang="en-US" sz="2500" dirty="0" smtClean="0">
                <a:latin typeface="+mj-ea"/>
                <a:ea typeface="+mj-ea"/>
              </a:rPr>
              <a:t>終點</a:t>
            </a:r>
            <a:endParaRPr lang="en-US" altLang="zh-TW" sz="2500" dirty="0" smtClean="0">
              <a:latin typeface="+mj-ea"/>
              <a:ea typeface="+mj-ea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500" dirty="0">
              <a:latin typeface="+mj-ea"/>
              <a:ea typeface="+mj-ea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500" dirty="0" smtClean="0">
                <a:latin typeface="+mj-ea"/>
                <a:ea typeface="+mj-ea"/>
              </a:rPr>
              <a:t>坡道角度為</a:t>
            </a:r>
            <a:r>
              <a:rPr lang="en-US" altLang="zh-TW" sz="2500" dirty="0" smtClean="0">
                <a:latin typeface="+mj-ea"/>
                <a:ea typeface="+mj-ea"/>
              </a:rPr>
              <a:t>10</a:t>
            </a:r>
            <a:r>
              <a:rPr lang="zh-TW" altLang="en-US" sz="2500" dirty="0" smtClean="0">
                <a:latin typeface="+mj-ea"/>
                <a:ea typeface="+mj-ea"/>
              </a:rPr>
              <a:t>度</a:t>
            </a:r>
            <a:endParaRPr lang="en-US" altLang="zh-TW" sz="2500" dirty="0">
              <a:latin typeface="+mj-ea"/>
              <a:ea typeface="+mj-ea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500" dirty="0">
              <a:latin typeface="+mj-ea"/>
              <a:ea typeface="+mj-ea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500" dirty="0">
                <a:latin typeface="+mj-ea"/>
                <a:ea typeface="+mj-ea"/>
              </a:rPr>
              <a:t>所需時間由</a:t>
            </a:r>
            <a:r>
              <a:rPr lang="en-US" altLang="zh-TW" sz="2500" dirty="0">
                <a:latin typeface="+mj-ea"/>
                <a:ea typeface="+mj-ea"/>
              </a:rPr>
              <a:t>MCS</a:t>
            </a:r>
            <a:r>
              <a:rPr lang="zh-TW" altLang="en-US" sz="2500" dirty="0">
                <a:latin typeface="+mj-ea"/>
                <a:ea typeface="+mj-ea"/>
              </a:rPr>
              <a:t>雲端讀取計算</a:t>
            </a:r>
            <a:endParaRPr lang="en-US" altLang="zh-TW" sz="2500" dirty="0">
              <a:latin typeface="+mj-ea"/>
              <a:ea typeface="+mj-ea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500" dirty="0">
              <a:latin typeface="+mj-ea"/>
              <a:ea typeface="+mj-ea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500" dirty="0">
                <a:latin typeface="+mj-ea"/>
                <a:ea typeface="+mj-ea"/>
              </a:rPr>
              <a:t>四種實驗：木心板、三合板、塑膠、玻璃</a:t>
            </a:r>
            <a:endParaRPr lang="en-US" altLang="zh-TW" sz="2500" dirty="0">
              <a:latin typeface="+mj-ea"/>
              <a:ea typeface="+mj-ea"/>
            </a:endParaRPr>
          </a:p>
        </p:txBody>
      </p:sp>
      <p:pic>
        <p:nvPicPr>
          <p:cNvPr id="14" name="圖片 1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3" t="35389" r="13143" b="19805"/>
          <a:stretch/>
        </p:blipFill>
        <p:spPr bwMode="auto">
          <a:xfrm>
            <a:off x="4164889" y="1491318"/>
            <a:ext cx="4521143" cy="2225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圖片 1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7" r="-311" b="13692"/>
          <a:stretch/>
        </p:blipFill>
        <p:spPr bwMode="auto">
          <a:xfrm>
            <a:off x="4194193" y="1491319"/>
            <a:ext cx="4576595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彩色纸箱的颜色没有张力，是什么影响了色彩表现？-行业资讯-青海快乐十分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4180" y1="41146" x2="30469" y2="57292"/>
                        <a14:backgroundMark x1="72070" y1="52083" x2="75586" y2="58333"/>
                        <a14:backgroundMark x1="74609" y1="41667" x2="78906" y2="57031"/>
                        <a14:backgroundMark x1="64453" y1="41406" x2="61914" y2="63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928">
            <a:off x="6955397" y="-113544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群組 9"/>
          <p:cNvGrpSpPr/>
          <p:nvPr/>
        </p:nvGrpSpPr>
        <p:grpSpPr>
          <a:xfrm>
            <a:off x="4158823" y="910899"/>
            <a:ext cx="4085587" cy="1087390"/>
            <a:chOff x="4158821" y="910897"/>
            <a:chExt cx="4202681" cy="1087390"/>
          </a:xfrm>
        </p:grpSpPr>
        <p:sp>
          <p:nvSpPr>
            <p:cNvPr id="4" name="左中括弧 3"/>
            <p:cNvSpPr/>
            <p:nvPr/>
          </p:nvSpPr>
          <p:spPr>
            <a:xfrm rot="4968516">
              <a:off x="6080142" y="-283074"/>
              <a:ext cx="360040" cy="4202681"/>
            </a:xfrm>
            <a:prstGeom prst="leftBracket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 rot="21228159">
              <a:off x="5442886" y="910897"/>
              <a:ext cx="144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200" b="1" dirty="0">
                  <a:solidFill>
                    <a:srgbClr val="0070C0"/>
                  </a:solidFill>
                  <a:latin typeface="+mj-ea"/>
                  <a:ea typeface="+mj-ea"/>
                </a:rPr>
                <a:t>2</a:t>
              </a:r>
              <a:r>
                <a:rPr lang="zh-TW" altLang="en-US" sz="3200" b="1" dirty="0">
                  <a:solidFill>
                    <a:srgbClr val="0070C0"/>
                  </a:solidFill>
                  <a:latin typeface="+mj-ea"/>
                  <a:ea typeface="+mj-ea"/>
                </a:rPr>
                <a:t>公尺</a:t>
              </a:r>
            </a:p>
          </p:txBody>
        </p:sp>
      </p:grpSp>
      <p:sp>
        <p:nvSpPr>
          <p:cNvPr id="11" name="雲朵形 10"/>
          <p:cNvSpPr/>
          <p:nvPr/>
        </p:nvSpPr>
        <p:spPr>
          <a:xfrm>
            <a:off x="6370041" y="4267265"/>
            <a:ext cx="2448272" cy="1171856"/>
          </a:xfrm>
          <a:prstGeom prst="cloud">
            <a:avLst/>
          </a:prstGeom>
          <a:solidFill>
            <a:srgbClr val="00B0F0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b="1" dirty="0">
                <a:latin typeface="Microsoft YaHei Light" pitchFamily="34" charset="-122"/>
                <a:ea typeface="Microsoft YaHei Light" pitchFamily="34" charset="-122"/>
              </a:rPr>
              <a:t>MCS</a:t>
            </a:r>
            <a:endParaRPr lang="zh-TW" altLang="en-US" sz="4400" b="1" dirty="0">
              <a:latin typeface="Microsoft YaHei Light" pitchFamily="34" charset="-122"/>
              <a:ea typeface="Microsoft YaHei Light" pitchFamily="34" charset="-122"/>
            </a:endParaRPr>
          </a:p>
        </p:txBody>
      </p:sp>
      <p:grpSp>
        <p:nvGrpSpPr>
          <p:cNvPr id="19" name="群組 18"/>
          <p:cNvGrpSpPr/>
          <p:nvPr/>
        </p:nvGrpSpPr>
        <p:grpSpPr>
          <a:xfrm rot="426240">
            <a:off x="6471025" y="2358329"/>
            <a:ext cx="1797338" cy="1242158"/>
            <a:chOff x="6453539" y="2204864"/>
            <a:chExt cx="1797338" cy="1242158"/>
          </a:xfrm>
        </p:grpSpPr>
        <p:cxnSp>
          <p:nvCxnSpPr>
            <p:cNvPr id="9" name="直線接點 8"/>
            <p:cNvCxnSpPr/>
            <p:nvPr/>
          </p:nvCxnSpPr>
          <p:spPr>
            <a:xfrm flipV="1">
              <a:off x="6660233" y="2204864"/>
              <a:ext cx="1590644" cy="576064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flipV="1">
              <a:off x="6732240" y="2204864"/>
              <a:ext cx="1518637" cy="728464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弧形 17"/>
            <p:cNvSpPr/>
            <p:nvPr/>
          </p:nvSpPr>
          <p:spPr>
            <a:xfrm>
              <a:off x="7020272" y="2643447"/>
              <a:ext cx="45719" cy="289881"/>
            </a:xfrm>
            <a:prstGeom prst="arc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 rot="21228159">
              <a:off x="6453539" y="2862247"/>
              <a:ext cx="14000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200" b="1" dirty="0" smtClean="0">
                  <a:solidFill>
                    <a:srgbClr val="002060"/>
                  </a:solidFill>
                  <a:latin typeface="+mj-ea"/>
                  <a:ea typeface="+mj-ea"/>
                </a:rPr>
                <a:t>10</a:t>
              </a:r>
              <a:r>
                <a:rPr lang="zh-TW" altLang="en-US" sz="3200" b="1" dirty="0" smtClean="0">
                  <a:solidFill>
                    <a:srgbClr val="002060"/>
                  </a:solidFill>
                  <a:latin typeface="+mj-ea"/>
                  <a:ea typeface="+mj-ea"/>
                </a:rPr>
                <a:t>度</a:t>
              </a:r>
              <a:endParaRPr lang="zh-TW" altLang="en-US" sz="3200" b="1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747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371"/>
          <a:stretch/>
        </p:blipFill>
        <p:spPr bwMode="auto">
          <a:xfrm>
            <a:off x="4429961" y="1925722"/>
            <a:ext cx="3850239" cy="21000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圖片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75"/>
          <a:stretch/>
        </p:blipFill>
        <p:spPr bwMode="auto">
          <a:xfrm>
            <a:off x="268642" y="3772286"/>
            <a:ext cx="4142223" cy="21807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" r="2170"/>
          <a:stretch/>
        </p:blipFill>
        <p:spPr bwMode="auto">
          <a:xfrm>
            <a:off x="5004049" y="4098160"/>
            <a:ext cx="3828571" cy="2016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940152" y="1299627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+mj-ea"/>
                <a:ea typeface="+mj-ea"/>
              </a:rPr>
              <a:t>x-t</a:t>
            </a:r>
            <a:r>
              <a:rPr lang="zh-TW" altLang="en-US" sz="2800" b="1" dirty="0">
                <a:latin typeface="+mj-ea"/>
                <a:ea typeface="+mj-ea"/>
              </a:rPr>
              <a:t>圖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835696" y="611438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+mj-ea"/>
                <a:ea typeface="+mj-ea"/>
              </a:rPr>
              <a:t>v-t</a:t>
            </a:r>
            <a:r>
              <a:rPr lang="zh-TW" altLang="en-US" sz="2800" b="1" dirty="0">
                <a:latin typeface="+mj-ea"/>
                <a:ea typeface="+mj-ea"/>
              </a:rPr>
              <a:t>圖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660232" y="611438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+mj-ea"/>
                <a:ea typeface="+mj-ea"/>
              </a:rPr>
              <a:t>a-t</a:t>
            </a:r>
            <a:r>
              <a:rPr lang="zh-TW" altLang="en-US" sz="2800" b="1" dirty="0">
                <a:latin typeface="+mj-ea"/>
                <a:ea typeface="+mj-ea"/>
              </a:rPr>
              <a:t>圖</a:t>
            </a: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zh-TW" altLang="en-US" sz="4400" b="1" dirty="0"/>
              <a:t>貳</a:t>
            </a:r>
            <a:r>
              <a:rPr lang="en-US" altLang="zh-TW" sz="4400" b="1" dirty="0"/>
              <a:t>‧</a:t>
            </a:r>
            <a:r>
              <a:rPr lang="zh-TW" altLang="en-US" sz="4400" b="1" dirty="0"/>
              <a:t>正文</a:t>
            </a:r>
          </a:p>
        </p:txBody>
      </p:sp>
      <p:sp>
        <p:nvSpPr>
          <p:cNvPr id="10" name="矩形 9"/>
          <p:cNvSpPr/>
          <p:nvPr/>
        </p:nvSpPr>
        <p:spPr>
          <a:xfrm>
            <a:off x="755576" y="980728"/>
            <a:ext cx="216024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+mj-ea"/>
                <a:ea typeface="+mj-ea"/>
              </a:rPr>
              <a:t>二、實驗過程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95063" y="2441561"/>
            <a:ext cx="5041506" cy="2661450"/>
          </a:xfrm>
        </p:spPr>
        <p:txBody>
          <a:bodyPr>
            <a:normAutofit/>
          </a:bodyPr>
          <a:lstStyle/>
          <a:p>
            <a:pPr marL="0" indent="0"/>
            <a:r>
              <a:rPr lang="en-US" altLang="zh-TW" sz="2500" dirty="0" smtClean="0">
                <a:latin typeface="+mj-ea"/>
                <a:ea typeface="+mj-ea"/>
              </a:rPr>
              <a:t>6.</a:t>
            </a:r>
            <a:r>
              <a:rPr lang="zh-TW" altLang="en-US" sz="2500" dirty="0" smtClean="0">
                <a:latin typeface="+mj-ea"/>
                <a:ea typeface="+mj-ea"/>
              </a:rPr>
              <a:t>  </a:t>
            </a:r>
            <a:r>
              <a:rPr lang="zh-TW" altLang="en-US" sz="2500" dirty="0">
                <a:latin typeface="+mj-ea"/>
                <a:ea typeface="+mj-ea"/>
              </a:rPr>
              <a:t>畫出的</a:t>
            </a:r>
            <a:r>
              <a:rPr lang="en-US" altLang="zh-TW" sz="2500" dirty="0">
                <a:latin typeface="+mj-ea"/>
                <a:ea typeface="+mj-ea"/>
              </a:rPr>
              <a:t>x-t</a:t>
            </a:r>
            <a:r>
              <a:rPr lang="zh-TW" altLang="en-US" sz="2500" dirty="0">
                <a:latin typeface="+mj-ea"/>
                <a:ea typeface="+mj-ea"/>
              </a:rPr>
              <a:t>、</a:t>
            </a:r>
            <a:r>
              <a:rPr lang="en-US" altLang="zh-TW" sz="2500" dirty="0">
                <a:latin typeface="+mj-ea"/>
                <a:ea typeface="+mj-ea"/>
              </a:rPr>
              <a:t>v-t</a:t>
            </a:r>
            <a:r>
              <a:rPr lang="zh-TW" altLang="en-US" sz="2500" dirty="0">
                <a:latin typeface="+mj-ea"/>
                <a:ea typeface="+mj-ea"/>
              </a:rPr>
              <a:t>、</a:t>
            </a:r>
            <a:r>
              <a:rPr lang="en-US" altLang="zh-TW" sz="2500" dirty="0">
                <a:latin typeface="+mj-ea"/>
                <a:ea typeface="+mj-ea"/>
              </a:rPr>
              <a:t>a-t</a:t>
            </a:r>
            <a:r>
              <a:rPr lang="zh-TW" altLang="en-US" sz="2500" dirty="0">
                <a:latin typeface="+mj-ea"/>
                <a:ea typeface="+mj-ea"/>
              </a:rPr>
              <a:t>圖</a:t>
            </a:r>
            <a:endParaRPr lang="en-US" altLang="zh-TW" sz="25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558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zh-TW" altLang="en-US" sz="4400" b="1" dirty="0"/>
              <a:t>貳</a:t>
            </a:r>
            <a:r>
              <a:rPr lang="en-US" altLang="zh-TW" sz="4400" b="1" dirty="0"/>
              <a:t>‧</a:t>
            </a:r>
            <a:r>
              <a:rPr lang="zh-TW" altLang="en-US" sz="4400" b="1" dirty="0"/>
              <a:t>正文</a:t>
            </a:r>
          </a:p>
        </p:txBody>
      </p:sp>
      <p:sp>
        <p:nvSpPr>
          <p:cNvPr id="6" name="矩形 5"/>
          <p:cNvSpPr/>
          <p:nvPr/>
        </p:nvSpPr>
        <p:spPr>
          <a:xfrm>
            <a:off x="755576" y="980728"/>
            <a:ext cx="216024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+mj-ea"/>
                <a:ea typeface="+mj-ea"/>
              </a:rPr>
              <a:t>二、實驗過程</a:t>
            </a:r>
          </a:p>
        </p:txBody>
      </p:sp>
      <p:sp>
        <p:nvSpPr>
          <p:cNvPr id="4" name="矩形 3"/>
          <p:cNvSpPr/>
          <p:nvPr/>
        </p:nvSpPr>
        <p:spPr>
          <a:xfrm>
            <a:off x="971601" y="1700810"/>
            <a:ext cx="7026345" cy="1015663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60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zh-TW" altLang="en-US" sz="60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一</a:t>
            </a:r>
            <a:r>
              <a:rPr lang="en-US" altLang="zh-TW" sz="60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r>
              <a:rPr lang="zh-TW" altLang="en-US" sz="60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木心板平面實驗</a:t>
            </a:r>
          </a:p>
        </p:txBody>
      </p:sp>
      <p:pic>
        <p:nvPicPr>
          <p:cNvPr id="5" name="圖片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9287" y="3140968"/>
            <a:ext cx="5150972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079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zh-TW" altLang="en-US" sz="4400" b="1" dirty="0"/>
              <a:t>貳</a:t>
            </a:r>
            <a:r>
              <a:rPr lang="en-US" altLang="zh-TW" sz="4400" b="1" dirty="0"/>
              <a:t>‧</a:t>
            </a:r>
            <a:r>
              <a:rPr lang="zh-TW" altLang="en-US" sz="4400" b="1" dirty="0"/>
              <a:t>正文</a:t>
            </a:r>
          </a:p>
        </p:txBody>
      </p:sp>
      <p:sp>
        <p:nvSpPr>
          <p:cNvPr id="6" name="矩形 5"/>
          <p:cNvSpPr/>
          <p:nvPr/>
        </p:nvSpPr>
        <p:spPr>
          <a:xfrm>
            <a:off x="755576" y="980728"/>
            <a:ext cx="216024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+mj-ea"/>
                <a:ea typeface="+mj-ea"/>
              </a:rPr>
              <a:t>二、實驗過程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462779"/>
              </p:ext>
            </p:extLst>
          </p:nvPr>
        </p:nvGraphicFramePr>
        <p:xfrm>
          <a:off x="1259634" y="1772816"/>
          <a:ext cx="6622557" cy="134862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3239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46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46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246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246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199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次數</a:t>
                      </a:r>
                      <a:endParaRPr lang="zh-TW" sz="12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距離</a:t>
                      </a:r>
                      <a:endParaRPr lang="zh-TW" sz="12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所需時間</a:t>
                      </a:r>
                      <a:endParaRPr lang="zh-TW" sz="12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加速度</a:t>
                      </a:r>
                      <a:endParaRPr lang="zh-TW" sz="12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說明</a:t>
                      </a:r>
                      <a:endParaRPr lang="zh-TW" sz="12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196.92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3.32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35.73</a:t>
                      </a:r>
                      <a:r>
                        <a:rPr lang="zh-TW" sz="1500" kern="100">
                          <a:effectLst/>
                        </a:rPr>
                        <a:t>公分</a:t>
                      </a:r>
                      <a:r>
                        <a:rPr lang="en-US" sz="1500" kern="100">
                          <a:effectLst/>
                        </a:rPr>
                        <a:t>/</a:t>
                      </a:r>
                      <a:r>
                        <a:rPr lang="zh-TW" sz="1500" kern="100">
                          <a:effectLst/>
                        </a:rPr>
                        <a:t>秒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>
                          <a:effectLst/>
                        </a:rPr>
                        <a:t>小數點第</a:t>
                      </a:r>
                      <a:r>
                        <a:rPr lang="en-US" sz="1500" kern="100">
                          <a:effectLst/>
                        </a:rPr>
                        <a:t>2</a:t>
                      </a:r>
                      <a:r>
                        <a:rPr lang="zh-TW" sz="1500" kern="100">
                          <a:effectLst/>
                        </a:rPr>
                        <a:t>位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197.83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3.32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35.89</a:t>
                      </a:r>
                      <a:r>
                        <a:rPr lang="zh-TW" sz="1500" kern="100">
                          <a:effectLst/>
                        </a:rPr>
                        <a:t>公分</a:t>
                      </a:r>
                      <a:r>
                        <a:rPr lang="en-US" sz="1500" kern="100">
                          <a:effectLst/>
                        </a:rPr>
                        <a:t>/</a:t>
                      </a:r>
                      <a:r>
                        <a:rPr lang="zh-TW" sz="1500" kern="100">
                          <a:effectLst/>
                        </a:rPr>
                        <a:t>秒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 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</a:t>
                      </a:r>
                      <a:endParaRPr lang="zh-TW" sz="12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198.21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3.33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35.74</a:t>
                      </a:r>
                      <a:r>
                        <a:rPr lang="zh-TW" sz="1500" kern="100">
                          <a:effectLst/>
                        </a:rPr>
                        <a:t>公分</a:t>
                      </a:r>
                      <a:r>
                        <a:rPr lang="en-US" sz="1500" kern="100">
                          <a:effectLst/>
                        </a:rPr>
                        <a:t>/</a:t>
                      </a:r>
                      <a:r>
                        <a:rPr lang="zh-TW" sz="1500" kern="100">
                          <a:effectLst/>
                        </a:rPr>
                        <a:t>秒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 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圖片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371"/>
          <a:stretch/>
        </p:blipFill>
        <p:spPr bwMode="auto">
          <a:xfrm>
            <a:off x="1722019" y="3195373"/>
            <a:ext cx="5722447" cy="31212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139952" y="6165479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+mj-ea"/>
                <a:ea typeface="+mj-ea"/>
              </a:rPr>
              <a:t>x-t</a:t>
            </a:r>
            <a:r>
              <a:rPr lang="zh-TW" altLang="en-US" sz="2800" b="1" dirty="0">
                <a:latin typeface="+mj-ea"/>
                <a:ea typeface="+mj-ea"/>
              </a:rPr>
              <a:t>圖</a:t>
            </a:r>
          </a:p>
        </p:txBody>
      </p:sp>
    </p:spTree>
    <p:extLst>
      <p:ext uri="{BB962C8B-B14F-4D97-AF65-F5344CB8AC3E}">
        <p14:creationId xmlns:p14="http://schemas.microsoft.com/office/powerpoint/2010/main" val="101775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zh-TW" altLang="en-US" sz="4400" b="1" dirty="0"/>
              <a:t>貳</a:t>
            </a:r>
            <a:r>
              <a:rPr lang="en-US" altLang="zh-TW" sz="4400" b="1" dirty="0"/>
              <a:t>‧</a:t>
            </a:r>
            <a:r>
              <a:rPr lang="zh-TW" altLang="en-US" sz="4400" b="1" dirty="0"/>
              <a:t>正文</a:t>
            </a:r>
          </a:p>
        </p:txBody>
      </p:sp>
      <p:sp>
        <p:nvSpPr>
          <p:cNvPr id="6" name="矩形 5"/>
          <p:cNvSpPr/>
          <p:nvPr/>
        </p:nvSpPr>
        <p:spPr>
          <a:xfrm>
            <a:off x="755576" y="980728"/>
            <a:ext cx="216024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+mj-ea"/>
                <a:ea typeface="+mj-ea"/>
              </a:rPr>
              <a:t>二、實驗過程</a:t>
            </a:r>
          </a:p>
        </p:txBody>
      </p:sp>
      <p:sp>
        <p:nvSpPr>
          <p:cNvPr id="4" name="矩形 3"/>
          <p:cNvSpPr/>
          <p:nvPr/>
        </p:nvSpPr>
        <p:spPr>
          <a:xfrm>
            <a:off x="967402" y="1700810"/>
            <a:ext cx="7026345" cy="1015663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60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zh-TW" altLang="en-US" sz="60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二</a:t>
            </a:r>
            <a:r>
              <a:rPr lang="en-US" altLang="zh-TW" sz="60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r>
              <a:rPr lang="zh-TW" altLang="en-US" sz="60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三合板平面實驗</a:t>
            </a:r>
          </a:p>
        </p:txBody>
      </p:sp>
      <p:pic>
        <p:nvPicPr>
          <p:cNvPr id="5" name="圖片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27045"/>
            <a:ext cx="4957748" cy="25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23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zh-TW" altLang="en-US" sz="4400" b="1" dirty="0"/>
              <a:t>貳</a:t>
            </a:r>
            <a:r>
              <a:rPr lang="en-US" altLang="zh-TW" sz="4400" b="1" dirty="0"/>
              <a:t>‧</a:t>
            </a:r>
            <a:r>
              <a:rPr lang="zh-TW" altLang="en-US" sz="4400" b="1" dirty="0"/>
              <a:t>正文</a:t>
            </a:r>
          </a:p>
        </p:txBody>
      </p:sp>
      <p:sp>
        <p:nvSpPr>
          <p:cNvPr id="6" name="矩形 5"/>
          <p:cNvSpPr/>
          <p:nvPr/>
        </p:nvSpPr>
        <p:spPr>
          <a:xfrm>
            <a:off x="755576" y="980728"/>
            <a:ext cx="216024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+mj-ea"/>
                <a:ea typeface="+mj-ea"/>
              </a:rPr>
              <a:t>二、實驗過程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532514"/>
              </p:ext>
            </p:extLst>
          </p:nvPr>
        </p:nvGraphicFramePr>
        <p:xfrm>
          <a:off x="1403648" y="1700808"/>
          <a:ext cx="6155690" cy="17145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2306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12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12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12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12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</a:rPr>
                        <a:t>次數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>
                          <a:effectLst/>
                        </a:rPr>
                        <a:t>距離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>
                          <a:effectLst/>
                        </a:rPr>
                        <a:t>所需時間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>
                          <a:effectLst/>
                        </a:rPr>
                        <a:t>加速度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>
                          <a:effectLst/>
                        </a:rPr>
                        <a:t>說明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1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197.72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3.32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35.87</a:t>
                      </a:r>
                      <a:r>
                        <a:rPr lang="zh-TW" sz="1500" kern="100">
                          <a:effectLst/>
                        </a:rPr>
                        <a:t>公分</a:t>
                      </a:r>
                      <a:r>
                        <a:rPr lang="en-US" sz="1500" kern="100">
                          <a:effectLst/>
                        </a:rPr>
                        <a:t>/</a:t>
                      </a:r>
                      <a:r>
                        <a:rPr lang="zh-TW" sz="1500" kern="100">
                          <a:effectLst/>
                        </a:rPr>
                        <a:t>秒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>
                          <a:effectLst/>
                        </a:rPr>
                        <a:t>小數點第</a:t>
                      </a:r>
                      <a:r>
                        <a:rPr lang="en-US" sz="1500" kern="100">
                          <a:effectLst/>
                        </a:rPr>
                        <a:t>2</a:t>
                      </a:r>
                      <a:r>
                        <a:rPr lang="zh-TW" sz="1500" kern="100">
                          <a:effectLst/>
                        </a:rPr>
                        <a:t>位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2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195.13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3.31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35.62</a:t>
                      </a:r>
                      <a:r>
                        <a:rPr lang="zh-TW" sz="1500" kern="100">
                          <a:effectLst/>
                        </a:rPr>
                        <a:t>公分</a:t>
                      </a:r>
                      <a:r>
                        <a:rPr lang="en-US" sz="1500" kern="100">
                          <a:effectLst/>
                        </a:rPr>
                        <a:t>/</a:t>
                      </a:r>
                      <a:r>
                        <a:rPr lang="zh-TW" sz="1500" kern="100">
                          <a:effectLst/>
                        </a:rPr>
                        <a:t>秒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 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3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196.21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3.32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35.60</a:t>
                      </a:r>
                      <a:r>
                        <a:rPr lang="zh-TW" sz="1500" kern="100" dirty="0">
                          <a:effectLst/>
                        </a:rPr>
                        <a:t>公分</a:t>
                      </a:r>
                      <a:r>
                        <a:rPr lang="en-US" sz="1500" kern="100" dirty="0">
                          <a:effectLst/>
                        </a:rPr>
                        <a:t>/</a:t>
                      </a:r>
                      <a:r>
                        <a:rPr lang="zh-TW" sz="1500" kern="100" dirty="0">
                          <a:effectLst/>
                        </a:rPr>
                        <a:t>秒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 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385501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kumimoji="1" lang="en-US" altLang="zh-TW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en-US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13" name="圖片 1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75"/>
          <a:stretch/>
        </p:blipFill>
        <p:spPr bwMode="auto">
          <a:xfrm>
            <a:off x="2416872" y="3284984"/>
            <a:ext cx="4886320" cy="25724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4139952" y="5932497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+mj-ea"/>
                <a:ea typeface="+mj-ea"/>
              </a:rPr>
              <a:t>v-t</a:t>
            </a:r>
            <a:r>
              <a:rPr lang="zh-TW" altLang="en-US" sz="2800" b="1" dirty="0">
                <a:latin typeface="+mj-ea"/>
                <a:ea typeface="+mj-ea"/>
              </a:rPr>
              <a:t>圖</a:t>
            </a:r>
          </a:p>
        </p:txBody>
      </p:sp>
    </p:spTree>
    <p:extLst>
      <p:ext uri="{BB962C8B-B14F-4D97-AF65-F5344CB8AC3E}">
        <p14:creationId xmlns:p14="http://schemas.microsoft.com/office/powerpoint/2010/main" val="4254356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zh-TW" altLang="en-US" sz="4400" b="1" dirty="0"/>
              <a:t>貳</a:t>
            </a:r>
            <a:r>
              <a:rPr lang="en-US" altLang="zh-TW" sz="4400" b="1" dirty="0"/>
              <a:t>‧</a:t>
            </a:r>
            <a:r>
              <a:rPr lang="zh-TW" altLang="en-US" sz="4400" b="1" dirty="0"/>
              <a:t>正文</a:t>
            </a:r>
          </a:p>
        </p:txBody>
      </p:sp>
      <p:sp>
        <p:nvSpPr>
          <p:cNvPr id="6" name="矩形 5"/>
          <p:cNvSpPr/>
          <p:nvPr/>
        </p:nvSpPr>
        <p:spPr>
          <a:xfrm>
            <a:off x="755576" y="980728"/>
            <a:ext cx="216024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+mj-ea"/>
                <a:ea typeface="+mj-ea"/>
              </a:rPr>
              <a:t>二、實驗過程</a:t>
            </a:r>
          </a:p>
        </p:txBody>
      </p:sp>
      <p:sp>
        <p:nvSpPr>
          <p:cNvPr id="4" name="矩形 3"/>
          <p:cNvSpPr/>
          <p:nvPr/>
        </p:nvSpPr>
        <p:spPr>
          <a:xfrm>
            <a:off x="971600" y="1628802"/>
            <a:ext cx="7026345" cy="1015663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60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zh-TW" altLang="en-US" sz="60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三</a:t>
            </a:r>
            <a:r>
              <a:rPr lang="en-US" altLang="zh-TW" sz="60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r>
              <a:rPr lang="zh-TW" altLang="en-US" sz="60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塑膠平面實驗</a:t>
            </a:r>
          </a:p>
        </p:txBody>
      </p:sp>
      <p:pic>
        <p:nvPicPr>
          <p:cNvPr id="5" name="圖片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3" t="35389" r="13143" b="19805"/>
          <a:stretch/>
        </p:blipFill>
        <p:spPr bwMode="auto">
          <a:xfrm>
            <a:off x="1475656" y="2955303"/>
            <a:ext cx="6255635" cy="28803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5066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zh-TW" altLang="en-US" sz="4400" b="1" dirty="0"/>
              <a:t>貳</a:t>
            </a:r>
            <a:r>
              <a:rPr lang="en-US" altLang="zh-TW" sz="4400" b="1" dirty="0"/>
              <a:t>‧</a:t>
            </a:r>
            <a:r>
              <a:rPr lang="zh-TW" altLang="en-US" sz="4400" b="1" dirty="0"/>
              <a:t>正文</a:t>
            </a:r>
          </a:p>
        </p:txBody>
      </p:sp>
      <p:sp>
        <p:nvSpPr>
          <p:cNvPr id="6" name="矩形 5"/>
          <p:cNvSpPr/>
          <p:nvPr/>
        </p:nvSpPr>
        <p:spPr>
          <a:xfrm>
            <a:off x="755576" y="980728"/>
            <a:ext cx="216024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+mj-ea"/>
                <a:ea typeface="+mj-ea"/>
              </a:rPr>
              <a:t>二、實驗過程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385501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kumimoji="1" lang="en-US" altLang="zh-TW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en-US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967804"/>
              </p:ext>
            </p:extLst>
          </p:nvPr>
        </p:nvGraphicFramePr>
        <p:xfrm>
          <a:off x="1494155" y="1628800"/>
          <a:ext cx="6155690" cy="19431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2306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12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12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12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12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13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</a:rPr>
                        <a:t>次數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</a:rPr>
                        <a:t>距離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>
                          <a:effectLst/>
                        </a:rPr>
                        <a:t>所需時間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>
                          <a:effectLst/>
                        </a:rPr>
                        <a:t>加速度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>
                          <a:effectLst/>
                        </a:rPr>
                        <a:t>說明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33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1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198.72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4.10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23.64</a:t>
                      </a:r>
                      <a:r>
                        <a:rPr lang="zh-TW" sz="1500" kern="100">
                          <a:effectLst/>
                        </a:rPr>
                        <a:t>公分</a:t>
                      </a:r>
                      <a:r>
                        <a:rPr lang="en-US" sz="1500" kern="100">
                          <a:effectLst/>
                        </a:rPr>
                        <a:t>/</a:t>
                      </a:r>
                      <a:r>
                        <a:rPr lang="zh-TW" sz="1500" kern="100">
                          <a:effectLst/>
                        </a:rPr>
                        <a:t>秒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MCS</a:t>
                      </a:r>
                      <a:r>
                        <a:rPr lang="zh-TW" sz="1500" kern="100" dirty="0">
                          <a:effectLst/>
                        </a:rPr>
                        <a:t>讀值為</a:t>
                      </a:r>
                      <a:r>
                        <a:rPr lang="en-US" sz="1500" kern="100" dirty="0">
                          <a:effectLst/>
                        </a:rPr>
                        <a:t> 0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27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2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196.13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4.21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22.13</a:t>
                      </a:r>
                      <a:r>
                        <a:rPr lang="zh-TW" sz="1500" kern="100">
                          <a:effectLst/>
                        </a:rPr>
                        <a:t>公分</a:t>
                      </a:r>
                      <a:r>
                        <a:rPr lang="en-US" sz="1500" kern="100">
                          <a:effectLst/>
                        </a:rPr>
                        <a:t>/</a:t>
                      </a:r>
                      <a:r>
                        <a:rPr lang="zh-TW" sz="1500" kern="100">
                          <a:effectLst/>
                        </a:rPr>
                        <a:t>秒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MCS</a:t>
                      </a:r>
                      <a:r>
                        <a:rPr lang="zh-TW" sz="1500" kern="100" dirty="0">
                          <a:effectLst/>
                        </a:rPr>
                        <a:t>讀值為</a:t>
                      </a:r>
                      <a:r>
                        <a:rPr lang="en-US" sz="1500" kern="100" dirty="0">
                          <a:effectLst/>
                        </a:rPr>
                        <a:t> 0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27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3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198.21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4.50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19.57</a:t>
                      </a:r>
                      <a:r>
                        <a:rPr lang="zh-TW" sz="1500" kern="100">
                          <a:effectLst/>
                        </a:rPr>
                        <a:t>公分</a:t>
                      </a:r>
                      <a:r>
                        <a:rPr lang="en-US" sz="1500" kern="100">
                          <a:effectLst/>
                        </a:rPr>
                        <a:t>/</a:t>
                      </a:r>
                      <a:r>
                        <a:rPr lang="zh-TW" sz="1500" kern="100">
                          <a:effectLst/>
                        </a:rPr>
                        <a:t>秒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MCS</a:t>
                      </a:r>
                      <a:r>
                        <a:rPr lang="zh-TW" sz="1500" kern="100" dirty="0">
                          <a:effectLst/>
                        </a:rPr>
                        <a:t>讀值為</a:t>
                      </a:r>
                      <a:r>
                        <a:rPr lang="en-US" sz="1500" kern="100" dirty="0">
                          <a:effectLst/>
                        </a:rPr>
                        <a:t> 0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圖片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" r="2170"/>
          <a:stretch/>
        </p:blipFill>
        <p:spPr bwMode="auto">
          <a:xfrm>
            <a:off x="2461203" y="3564711"/>
            <a:ext cx="4254546" cy="22405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3868396" y="580526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+mj-ea"/>
                <a:ea typeface="+mj-ea"/>
              </a:rPr>
              <a:t>a-t</a:t>
            </a:r>
            <a:r>
              <a:rPr lang="zh-TW" altLang="en-US" sz="2800" b="1" dirty="0">
                <a:latin typeface="+mj-ea"/>
                <a:ea typeface="+mj-ea"/>
              </a:rPr>
              <a:t>圖</a:t>
            </a:r>
          </a:p>
        </p:txBody>
      </p:sp>
    </p:spTree>
    <p:extLst>
      <p:ext uri="{BB962C8B-B14F-4D97-AF65-F5344CB8AC3E}">
        <p14:creationId xmlns:p14="http://schemas.microsoft.com/office/powerpoint/2010/main" val="293306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zh-TW" altLang="en-US" sz="4400" b="1" dirty="0"/>
              <a:t>壹</a:t>
            </a:r>
            <a:r>
              <a:rPr lang="en-US" altLang="zh-TW" sz="4400" b="1" dirty="0"/>
              <a:t>‧</a:t>
            </a:r>
            <a:r>
              <a:rPr lang="zh-TW" altLang="en-US" sz="4400" b="1" dirty="0"/>
              <a:t>前言</a:t>
            </a:r>
          </a:p>
        </p:txBody>
      </p:sp>
      <p:sp>
        <p:nvSpPr>
          <p:cNvPr id="4" name="矩形 3"/>
          <p:cNvSpPr/>
          <p:nvPr/>
        </p:nvSpPr>
        <p:spPr>
          <a:xfrm>
            <a:off x="755576" y="980728"/>
            <a:ext cx="216024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+mj-ea"/>
                <a:ea typeface="+mj-ea"/>
              </a:rPr>
              <a:t>一、研究動機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30809" y="1772816"/>
            <a:ext cx="7776864" cy="627521"/>
          </a:xfrm>
        </p:spPr>
        <p:txBody>
          <a:bodyPr>
            <a:noAutofit/>
          </a:bodyPr>
          <a:lstStyle/>
          <a:p>
            <a:pPr algn="ctr"/>
            <a:r>
              <a:rPr lang="en-US" altLang="zh-TW" sz="2400" dirty="0">
                <a:latin typeface="+mj-ea"/>
                <a:ea typeface="+mj-ea"/>
              </a:rPr>
              <a:t>1.</a:t>
            </a:r>
            <a:r>
              <a:rPr lang="zh-TW" altLang="en-US" sz="2400" dirty="0">
                <a:latin typeface="+mj-ea"/>
                <a:ea typeface="+mj-ea"/>
              </a:rPr>
              <a:t>清華大學戴明鳳教授的</a:t>
            </a:r>
            <a:r>
              <a:rPr lang="en-US" altLang="zh-TW" sz="2400" dirty="0" err="1">
                <a:latin typeface="+mj-ea"/>
                <a:ea typeface="+mj-ea"/>
              </a:rPr>
              <a:t>Arduino</a:t>
            </a:r>
            <a:r>
              <a:rPr lang="zh-TW" altLang="zh-TW" sz="2400" dirty="0">
                <a:latin typeface="+mj-ea"/>
                <a:ea typeface="+mj-ea"/>
              </a:rPr>
              <a:t>智慧控制創客實作</a:t>
            </a:r>
            <a:r>
              <a:rPr lang="zh-TW" altLang="en-US" sz="2400" dirty="0">
                <a:latin typeface="+mj-ea"/>
                <a:ea typeface="+mj-ea"/>
              </a:rPr>
              <a:t>課程</a:t>
            </a:r>
            <a:endParaRPr lang="en-US" altLang="zh-TW" sz="2400" dirty="0">
              <a:latin typeface="+mj-ea"/>
              <a:ea typeface="+mj-ea"/>
            </a:endParaRPr>
          </a:p>
        </p:txBody>
      </p:sp>
      <p:pic>
        <p:nvPicPr>
          <p:cNvPr id="8" name="圖片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t="14922" r="36658" b="-2133"/>
          <a:stretch/>
        </p:blipFill>
        <p:spPr bwMode="auto">
          <a:xfrm>
            <a:off x="899592" y="2564904"/>
            <a:ext cx="7239298" cy="309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243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zh-TW" altLang="en-US" sz="4400" b="1" dirty="0"/>
              <a:t>貳</a:t>
            </a:r>
            <a:r>
              <a:rPr lang="en-US" altLang="zh-TW" sz="4400" b="1" dirty="0"/>
              <a:t>‧</a:t>
            </a:r>
            <a:r>
              <a:rPr lang="zh-TW" altLang="en-US" sz="4400" b="1" dirty="0"/>
              <a:t>正文</a:t>
            </a:r>
          </a:p>
        </p:txBody>
      </p:sp>
      <p:sp>
        <p:nvSpPr>
          <p:cNvPr id="6" name="矩形 5"/>
          <p:cNvSpPr/>
          <p:nvPr/>
        </p:nvSpPr>
        <p:spPr>
          <a:xfrm>
            <a:off x="755576" y="980728"/>
            <a:ext cx="216024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+mj-ea"/>
                <a:ea typeface="+mj-ea"/>
              </a:rPr>
              <a:t>二、實驗過程</a:t>
            </a:r>
          </a:p>
        </p:txBody>
      </p:sp>
      <p:sp>
        <p:nvSpPr>
          <p:cNvPr id="4" name="矩形 3"/>
          <p:cNvSpPr/>
          <p:nvPr/>
        </p:nvSpPr>
        <p:spPr>
          <a:xfrm>
            <a:off x="971601" y="1700810"/>
            <a:ext cx="7026345" cy="1015663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60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zh-TW" altLang="en-US" sz="60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四</a:t>
            </a:r>
            <a:r>
              <a:rPr lang="en-US" altLang="zh-TW" sz="60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r>
              <a:rPr lang="zh-TW" altLang="en-US" sz="60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玻璃平面實驗</a:t>
            </a:r>
          </a:p>
        </p:txBody>
      </p:sp>
      <p:pic>
        <p:nvPicPr>
          <p:cNvPr id="5" name="圖片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/>
          <a:stretch/>
        </p:blipFill>
        <p:spPr bwMode="auto">
          <a:xfrm>
            <a:off x="2195736" y="3063844"/>
            <a:ext cx="5017553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1302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zh-TW" altLang="en-US" sz="4400" b="1" dirty="0"/>
              <a:t>貳</a:t>
            </a:r>
            <a:r>
              <a:rPr lang="en-US" altLang="zh-TW" sz="4400" b="1" dirty="0"/>
              <a:t>‧</a:t>
            </a:r>
            <a:r>
              <a:rPr lang="zh-TW" altLang="en-US" sz="4400" b="1" dirty="0"/>
              <a:t>正文</a:t>
            </a:r>
          </a:p>
        </p:txBody>
      </p:sp>
      <p:sp>
        <p:nvSpPr>
          <p:cNvPr id="6" name="矩形 5"/>
          <p:cNvSpPr/>
          <p:nvPr/>
        </p:nvSpPr>
        <p:spPr>
          <a:xfrm>
            <a:off x="755576" y="980728"/>
            <a:ext cx="216024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+mj-ea"/>
                <a:ea typeface="+mj-ea"/>
              </a:rPr>
              <a:t>二、實驗過程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385501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kumimoji="1" lang="en-US" altLang="zh-TW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en-US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636506"/>
              </p:ext>
            </p:extLst>
          </p:nvPr>
        </p:nvGraphicFramePr>
        <p:xfrm>
          <a:off x="1491423" y="1546236"/>
          <a:ext cx="6155690" cy="17145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2306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12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12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12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12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315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</a:rPr>
                        <a:t>次數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>
                          <a:effectLst/>
                        </a:rPr>
                        <a:t>距離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>
                          <a:effectLst/>
                        </a:rPr>
                        <a:t>所需時間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</a:rPr>
                        <a:t>加速度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>
                          <a:effectLst/>
                        </a:rPr>
                        <a:t>說明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08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1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197.10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3.08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41.55</a:t>
                      </a:r>
                      <a:r>
                        <a:rPr lang="zh-TW" sz="1500" kern="100" dirty="0">
                          <a:effectLst/>
                        </a:rPr>
                        <a:t>公分</a:t>
                      </a:r>
                      <a:r>
                        <a:rPr lang="en-US" sz="1500" kern="100" dirty="0">
                          <a:effectLst/>
                        </a:rPr>
                        <a:t>/</a:t>
                      </a:r>
                      <a:r>
                        <a:rPr lang="zh-TW" sz="1500" kern="100" dirty="0">
                          <a:effectLst/>
                        </a:rPr>
                        <a:t>秒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>
                          <a:effectLst/>
                        </a:rPr>
                        <a:t>小數點第</a:t>
                      </a:r>
                      <a:r>
                        <a:rPr lang="en-US" sz="1500" kern="100">
                          <a:effectLst/>
                        </a:rPr>
                        <a:t>2</a:t>
                      </a:r>
                      <a:r>
                        <a:rPr lang="zh-TW" sz="1500" kern="100">
                          <a:effectLst/>
                        </a:rPr>
                        <a:t>位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08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2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198.12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3.08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41.77</a:t>
                      </a:r>
                      <a:r>
                        <a:rPr lang="zh-TW" sz="1500" kern="100">
                          <a:effectLst/>
                        </a:rPr>
                        <a:t>公分</a:t>
                      </a:r>
                      <a:r>
                        <a:rPr lang="en-US" sz="1500" kern="100">
                          <a:effectLst/>
                        </a:rPr>
                        <a:t>/</a:t>
                      </a:r>
                      <a:r>
                        <a:rPr lang="zh-TW" sz="1500" kern="100">
                          <a:effectLst/>
                        </a:rPr>
                        <a:t>秒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 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08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3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196.28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3.07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41.65</a:t>
                      </a:r>
                      <a:r>
                        <a:rPr lang="zh-TW" sz="1500" kern="100">
                          <a:effectLst/>
                        </a:rPr>
                        <a:t>公分</a:t>
                      </a:r>
                      <a:r>
                        <a:rPr lang="en-US" sz="1500" kern="100">
                          <a:effectLst/>
                        </a:rPr>
                        <a:t>/</a:t>
                      </a:r>
                      <a:r>
                        <a:rPr lang="zh-TW" sz="1500" kern="100">
                          <a:effectLst/>
                        </a:rPr>
                        <a:t>秒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 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圖片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905023"/>
            <a:ext cx="3698397" cy="1523007"/>
          </a:xfrm>
          <a:prstGeom prst="rect">
            <a:avLst/>
          </a:prstGeom>
        </p:spPr>
      </p:pic>
      <p:pic>
        <p:nvPicPr>
          <p:cNvPr id="16" name="圖片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7" y="4995102"/>
            <a:ext cx="3183669" cy="1342847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763690" y="339537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+mj-ea"/>
                <a:ea typeface="+mj-ea"/>
              </a:rPr>
              <a:t>x-t</a:t>
            </a:r>
            <a:r>
              <a:rPr lang="zh-TW" altLang="en-US" sz="2800" b="1" dirty="0">
                <a:latin typeface="+mj-ea"/>
                <a:ea typeface="+mj-ea"/>
              </a:rPr>
              <a:t>圖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753282" y="4382753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+mj-ea"/>
                <a:ea typeface="+mj-ea"/>
              </a:rPr>
              <a:t>v-t</a:t>
            </a:r>
            <a:r>
              <a:rPr lang="zh-TW" altLang="en-US" sz="2800" b="1" dirty="0">
                <a:latin typeface="+mj-ea"/>
                <a:ea typeface="+mj-ea"/>
              </a:rPr>
              <a:t>圖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6909528" y="4310631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+mj-ea"/>
                <a:ea typeface="+mj-ea"/>
              </a:rPr>
              <a:t>a-t</a:t>
            </a:r>
            <a:r>
              <a:rPr lang="zh-TW" altLang="en-US" sz="2800" b="1" dirty="0">
                <a:latin typeface="+mj-ea"/>
                <a:ea typeface="+mj-ea"/>
              </a:rPr>
              <a:t>圖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65"/>
          <a:stretch/>
        </p:blipFill>
        <p:spPr>
          <a:xfrm>
            <a:off x="3527214" y="3354267"/>
            <a:ext cx="2809651" cy="14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73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zh-TW" altLang="en-US" sz="4400" b="1" dirty="0"/>
              <a:t>參</a:t>
            </a:r>
            <a:r>
              <a:rPr lang="en-US" altLang="zh-TW" sz="4400" b="1" dirty="0"/>
              <a:t>‧</a:t>
            </a:r>
            <a:r>
              <a:rPr lang="zh-TW" altLang="en-US" sz="4400" b="1" dirty="0"/>
              <a:t>結論</a:t>
            </a:r>
          </a:p>
        </p:txBody>
      </p:sp>
      <p:sp>
        <p:nvSpPr>
          <p:cNvPr id="4" name="矩形 3"/>
          <p:cNvSpPr/>
          <p:nvPr/>
        </p:nvSpPr>
        <p:spPr>
          <a:xfrm>
            <a:off x="1141046" y="1916832"/>
            <a:ext cx="7026345" cy="2123658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66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zh-TW" altLang="en-US" sz="66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一</a:t>
            </a:r>
            <a:r>
              <a:rPr lang="en-US" altLang="zh-TW" sz="66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r>
              <a:rPr lang="zh-TW" altLang="en-US" sz="66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牛頓運動定律</a:t>
            </a:r>
            <a:endParaRPr lang="en-US" altLang="zh-TW" sz="6600" b="1" dirty="0">
              <a:ln w="12700">
                <a:solidFill>
                  <a:srgbClr val="FFFF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zh-TW" altLang="en-US" sz="66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公式探討</a:t>
            </a:r>
          </a:p>
        </p:txBody>
      </p:sp>
      <p:sp>
        <p:nvSpPr>
          <p:cNvPr id="5" name="矩形 4"/>
          <p:cNvSpPr/>
          <p:nvPr/>
        </p:nvSpPr>
        <p:spPr>
          <a:xfrm>
            <a:off x="755576" y="980728"/>
            <a:ext cx="165618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+mj-ea"/>
                <a:ea typeface="+mj-ea"/>
              </a:rPr>
              <a:t>一、討論</a:t>
            </a:r>
          </a:p>
        </p:txBody>
      </p:sp>
    </p:spTree>
    <p:extLst>
      <p:ext uri="{BB962C8B-B14F-4D97-AF65-F5344CB8AC3E}">
        <p14:creationId xmlns:p14="http://schemas.microsoft.com/office/powerpoint/2010/main" val="227464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zh-TW" altLang="en-US" sz="4400" b="1" dirty="0"/>
              <a:t>參</a:t>
            </a:r>
            <a:r>
              <a:rPr lang="en-US" altLang="zh-TW" sz="4400" b="1" dirty="0"/>
              <a:t>‧</a:t>
            </a:r>
            <a:r>
              <a:rPr lang="zh-TW" altLang="en-US" sz="4400" b="1" dirty="0"/>
              <a:t>結論</a:t>
            </a:r>
          </a:p>
        </p:txBody>
      </p:sp>
      <p:sp>
        <p:nvSpPr>
          <p:cNvPr id="6" name="矩形 5"/>
          <p:cNvSpPr/>
          <p:nvPr/>
        </p:nvSpPr>
        <p:spPr>
          <a:xfrm>
            <a:off x="755576" y="980728"/>
            <a:ext cx="165618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+mj-ea"/>
                <a:ea typeface="+mj-ea"/>
              </a:rPr>
              <a:t>一、討論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385501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kumimoji="1" lang="en-US" altLang="zh-TW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en-US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924466" y="1710236"/>
                <a:ext cx="7520940" cy="3579849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800" dirty="0">
                    <a:latin typeface="+mj-ea"/>
                    <a:ea typeface="+mj-ea"/>
                  </a:rPr>
                  <a:t>1. </a:t>
                </a:r>
                <a:r>
                  <a:rPr lang="zh-TW" altLang="zh-TW" sz="2800" dirty="0">
                    <a:latin typeface="+mj-ea"/>
                    <a:ea typeface="+mj-ea"/>
                  </a:rPr>
                  <a:t>位移公式：兩點直線距離</a:t>
                </a:r>
                <a14:m>
                  <m:oMath xmlns:m="http://schemas.openxmlformats.org/officeDocument/2006/math">
                    <m:r>
                      <a:rPr lang="zh-TW" altLang="zh-TW" sz="2800" b="1" i="1">
                        <a:latin typeface="Cambria Math"/>
                        <a:ea typeface="+mj-ea"/>
                      </a:rPr>
                      <m:t> </m:t>
                    </m:r>
                    <m:acc>
                      <m:accPr>
                        <m:chr m:val="̅"/>
                        <m:ctrlPr>
                          <a:rPr lang="zh-TW" altLang="zh-TW" sz="2800" i="1">
                            <a:latin typeface="Cambria Math"/>
                            <a:ea typeface="+mj-ea"/>
                          </a:rPr>
                        </m:ctrlPr>
                      </m:accPr>
                      <m:e>
                        <m:r>
                          <a:rPr lang="en-US" altLang="zh-TW" sz="2800" b="1" i="1">
                            <a:latin typeface="Cambria Math"/>
                            <a:ea typeface="+mj-ea"/>
                          </a:rPr>
                          <m:t>𝚫</m:t>
                        </m:r>
                        <m:r>
                          <a:rPr lang="en-US" altLang="zh-TW" sz="2800" b="1" i="1">
                            <a:latin typeface="Cambria Math"/>
                            <a:ea typeface="+mj-ea"/>
                          </a:rPr>
                          <m:t>𝐒</m:t>
                        </m:r>
                      </m:e>
                    </m:acc>
                  </m:oMath>
                </a14:m>
                <a:r>
                  <a:rPr lang="en-US" altLang="zh-TW" sz="2800" dirty="0">
                    <a:latin typeface="+mj-ea"/>
                    <a:ea typeface="+mj-ea"/>
                  </a:rPr>
                  <a:t> = S</a:t>
                </a:r>
                <a:r>
                  <a:rPr lang="en-US" altLang="zh-TW" sz="2800" baseline="-25000" dirty="0">
                    <a:latin typeface="+mj-ea"/>
                    <a:ea typeface="+mj-ea"/>
                  </a:rPr>
                  <a:t>2</a:t>
                </a:r>
                <a:r>
                  <a:rPr lang="zh-TW" altLang="zh-TW" sz="2800" dirty="0">
                    <a:latin typeface="+mj-ea"/>
                    <a:ea typeface="+mj-ea"/>
                  </a:rPr>
                  <a:t>－</a:t>
                </a:r>
                <a:r>
                  <a:rPr lang="en-US" altLang="zh-TW" sz="2800" dirty="0">
                    <a:latin typeface="+mj-ea"/>
                    <a:ea typeface="+mj-ea"/>
                  </a:rPr>
                  <a:t>S</a:t>
                </a:r>
                <a:r>
                  <a:rPr lang="en-US" altLang="zh-TW" sz="2800" baseline="-25000" dirty="0">
                    <a:latin typeface="+mj-ea"/>
                    <a:ea typeface="+mj-ea"/>
                  </a:rPr>
                  <a:t>1</a:t>
                </a:r>
                <a:r>
                  <a:rPr lang="en-US" altLang="zh-TW" sz="2800" dirty="0">
                    <a:latin typeface="+mj-ea"/>
                    <a:ea typeface="+mj-ea"/>
                  </a:rPr>
                  <a:t> </a:t>
                </a:r>
                <a:r>
                  <a:rPr lang="zh-TW" altLang="en-US" sz="2800" dirty="0">
                    <a:latin typeface="+mj-ea"/>
                    <a:ea typeface="+mj-ea"/>
                  </a:rPr>
                  <a:t>。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4466" y="1710234"/>
                <a:ext cx="7520940" cy="3579849"/>
              </a:xfrm>
              <a:blipFill rotWithShape="1">
                <a:blip r:embed="rId2"/>
                <a:stretch>
                  <a:fillRect l="-1703" t="-15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圖片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48" y="2689542"/>
            <a:ext cx="3349907" cy="2985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0857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zh-TW" altLang="en-US" sz="4400" b="1" dirty="0"/>
              <a:t>參</a:t>
            </a:r>
            <a:r>
              <a:rPr lang="en-US" altLang="zh-TW" sz="4400" b="1" dirty="0"/>
              <a:t>‧</a:t>
            </a:r>
            <a:r>
              <a:rPr lang="zh-TW" altLang="en-US" sz="4400" b="1" dirty="0"/>
              <a:t>結論</a:t>
            </a:r>
          </a:p>
        </p:txBody>
      </p:sp>
      <p:sp>
        <p:nvSpPr>
          <p:cNvPr id="6" name="矩形 5"/>
          <p:cNvSpPr/>
          <p:nvPr/>
        </p:nvSpPr>
        <p:spPr>
          <a:xfrm>
            <a:off x="755576" y="980728"/>
            <a:ext cx="165618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+mj-ea"/>
                <a:ea typeface="+mj-ea"/>
              </a:rPr>
              <a:t>一、討論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385501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kumimoji="1" lang="en-US" altLang="zh-TW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en-US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924466" y="1710236"/>
                <a:ext cx="7520940" cy="3579849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800" dirty="0">
                    <a:latin typeface="+mj-ea"/>
                    <a:ea typeface="+mj-ea"/>
                  </a:rPr>
                  <a:t>2. </a:t>
                </a:r>
                <a:r>
                  <a:rPr lang="zh-TW" altLang="zh-TW" sz="2800" dirty="0">
                    <a:latin typeface="+mj-ea"/>
                    <a:ea typeface="+mj-ea"/>
                  </a:rPr>
                  <a:t>速度公式：速度</a:t>
                </a:r>
                <a:r>
                  <a:rPr lang="en-US" altLang="zh-TW" sz="2800" dirty="0">
                    <a:latin typeface="+mj-ea"/>
                    <a:ea typeface="+mj-ea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2800" i="1">
                            <a:latin typeface="Cambria Math"/>
                            <a:ea typeface="+mj-ea"/>
                          </a:rPr>
                        </m:ctrlPr>
                      </m:fPr>
                      <m:num>
                        <m:r>
                          <a:rPr lang="zh-TW" altLang="zh-TW" sz="2800" b="1" i="0">
                            <a:latin typeface="Cambria Math"/>
                            <a:ea typeface="+mj-ea"/>
                          </a:rPr>
                          <m:t>位移</m:t>
                        </m:r>
                      </m:num>
                      <m:den>
                        <m:r>
                          <a:rPr lang="zh-TW" altLang="zh-TW" sz="2800" b="1">
                            <a:latin typeface="Cambria Math"/>
                            <a:ea typeface="+mj-ea"/>
                          </a:rPr>
                          <m:t>歷經時間</m:t>
                        </m:r>
                      </m:den>
                    </m:f>
                    <m:r>
                      <a:rPr lang="en-US" altLang="zh-TW" sz="2800" b="1" i="1">
                        <a:latin typeface="Cambria Math"/>
                        <a:ea typeface="+mj-ea"/>
                      </a:rPr>
                      <m:t> </m:t>
                    </m:r>
                  </m:oMath>
                </a14:m>
                <a:r>
                  <a:rPr lang="en-US" altLang="zh-TW" sz="2800" dirty="0">
                    <a:latin typeface="+mj-ea"/>
                    <a:ea typeface="+mj-ea"/>
                  </a:rPr>
                  <a:t> </a:t>
                </a:r>
                <a:r>
                  <a:rPr lang="zh-TW" altLang="zh-TW" sz="2800" dirty="0">
                    <a:latin typeface="+mj-ea"/>
                    <a:ea typeface="+mj-ea"/>
                  </a:rPr>
                  <a:t>，即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2800" i="1">
                            <a:latin typeface="Cambria Math"/>
                            <a:ea typeface="+mj-ea"/>
                          </a:rPr>
                        </m:ctrlPr>
                      </m:accPr>
                      <m:e>
                        <m:r>
                          <a:rPr lang="en-US" altLang="zh-TW" sz="2800" b="1" i="1">
                            <a:latin typeface="Cambria Math"/>
                            <a:ea typeface="+mj-ea"/>
                          </a:rPr>
                          <m:t>𝐯</m:t>
                        </m:r>
                      </m:e>
                    </m:acc>
                  </m:oMath>
                </a14:m>
                <a:r>
                  <a:rPr lang="en-US" altLang="zh-TW" sz="2800" dirty="0">
                    <a:latin typeface="+mj-ea"/>
                    <a:ea typeface="+mj-ea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2800" i="1">
                            <a:latin typeface="Cambria Math"/>
                            <a:ea typeface="+mj-ea"/>
                          </a:rPr>
                        </m:ctrlPr>
                      </m:fPr>
                      <m:num>
                        <m:r>
                          <a:rPr lang="en-US" altLang="zh-TW" sz="2800" b="1" i="1">
                            <a:latin typeface="Cambria Math"/>
                            <a:ea typeface="+mj-ea"/>
                          </a:rPr>
                          <m:t>𝚫</m:t>
                        </m:r>
                        <m:r>
                          <a:rPr lang="en-US" altLang="zh-TW" sz="2800" b="1">
                            <a:latin typeface="Cambria Math"/>
                            <a:ea typeface="+mj-ea"/>
                          </a:rPr>
                          <m:t> </m:t>
                        </m:r>
                        <m:r>
                          <a:rPr lang="en-US" altLang="zh-TW" sz="2800" b="1" i="1">
                            <a:latin typeface="Cambria Math"/>
                            <a:ea typeface="+mj-ea"/>
                          </a:rPr>
                          <m:t>𝐒</m:t>
                        </m:r>
                      </m:num>
                      <m:den>
                        <m:r>
                          <a:rPr lang="en-US" altLang="zh-TW" sz="2800" b="1" i="1">
                            <a:latin typeface="Cambria Math"/>
                            <a:ea typeface="+mj-ea"/>
                          </a:rPr>
                          <m:t>𝚫</m:t>
                        </m:r>
                        <m:r>
                          <a:rPr lang="en-US" altLang="zh-TW" sz="2800" b="1" i="1">
                            <a:latin typeface="Cambria Math"/>
                            <a:ea typeface="+mj-ea"/>
                          </a:rPr>
                          <m:t>𝐭</m:t>
                        </m:r>
                      </m:den>
                    </m:f>
                  </m:oMath>
                </a14:m>
                <a:r>
                  <a:rPr lang="en-US" altLang="zh-TW" sz="2800" dirty="0">
                    <a:latin typeface="+mj-ea"/>
                    <a:ea typeface="+mj-ea"/>
                  </a:rPr>
                  <a:t> </a:t>
                </a:r>
                <a:r>
                  <a:rPr lang="zh-TW" altLang="zh-TW" sz="2800" dirty="0">
                    <a:latin typeface="+mj-ea"/>
                    <a:ea typeface="+mj-ea"/>
                  </a:rPr>
                  <a:t>。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4466" y="1710234"/>
                <a:ext cx="7520940" cy="3579849"/>
              </a:xfrm>
              <a:blipFill rotWithShape="1">
                <a:blip r:embed="rId2"/>
                <a:stretch>
                  <a:fillRect l="-17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圖片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266" y="2852937"/>
            <a:ext cx="3785466" cy="2976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4899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zh-TW" altLang="en-US" sz="4400" b="1" dirty="0"/>
              <a:t>參</a:t>
            </a:r>
            <a:r>
              <a:rPr lang="en-US" altLang="zh-TW" sz="4400" b="1" dirty="0"/>
              <a:t>‧</a:t>
            </a:r>
            <a:r>
              <a:rPr lang="zh-TW" altLang="en-US" sz="4400" b="1" dirty="0"/>
              <a:t>結論</a:t>
            </a:r>
          </a:p>
        </p:txBody>
      </p:sp>
      <p:sp>
        <p:nvSpPr>
          <p:cNvPr id="6" name="矩形 5"/>
          <p:cNvSpPr/>
          <p:nvPr/>
        </p:nvSpPr>
        <p:spPr>
          <a:xfrm>
            <a:off x="755576" y="980728"/>
            <a:ext cx="165618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+mj-ea"/>
                <a:ea typeface="+mj-ea"/>
              </a:rPr>
              <a:t>一、討論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385501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kumimoji="1" lang="en-US" altLang="zh-TW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en-US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924466" y="1710236"/>
                <a:ext cx="7520940" cy="3579849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2600" dirty="0">
                    <a:latin typeface="+mj-ea"/>
                    <a:ea typeface="+mj-ea"/>
                  </a:rPr>
                  <a:t>3. </a:t>
                </a:r>
                <a:r>
                  <a:rPr lang="zh-TW" altLang="zh-TW" sz="2600" dirty="0">
                    <a:latin typeface="+mj-ea"/>
                    <a:ea typeface="+mj-ea"/>
                  </a:rPr>
                  <a:t>加速度公式：加速度</a:t>
                </a:r>
                <a:r>
                  <a:rPr lang="en-US" altLang="zh-TW" sz="2600" dirty="0">
                    <a:latin typeface="+mj-ea"/>
                    <a:ea typeface="+mj-ea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2600" i="1">
                            <a:latin typeface="Cambria Math"/>
                            <a:ea typeface="+mj-ea"/>
                          </a:rPr>
                        </m:ctrlPr>
                      </m:fPr>
                      <m:num>
                        <m:r>
                          <a:rPr lang="zh-TW" altLang="zh-TW" sz="2600">
                            <a:latin typeface="Cambria Math"/>
                            <a:ea typeface="+mj-ea"/>
                          </a:rPr>
                          <m:t>速度變化</m:t>
                        </m:r>
                      </m:num>
                      <m:den>
                        <m:r>
                          <a:rPr lang="zh-TW" altLang="zh-TW" sz="2600">
                            <a:latin typeface="Cambria Math"/>
                            <a:ea typeface="+mj-ea"/>
                          </a:rPr>
                          <m:t>歷經時間</m:t>
                        </m:r>
                      </m:den>
                    </m:f>
                    <m:r>
                      <a:rPr lang="en-US" altLang="zh-TW" sz="2600" i="1">
                        <a:latin typeface="Cambria Math"/>
                        <a:ea typeface="+mj-ea"/>
                      </a:rPr>
                      <m:t>  </m:t>
                    </m:r>
                    <m:r>
                      <a:rPr lang="zh-TW" altLang="zh-TW" sz="2600">
                        <a:latin typeface="Cambria Math"/>
                        <a:ea typeface="+mj-ea"/>
                      </a:rPr>
                      <m:t>，</m:t>
                    </m:r>
                  </m:oMath>
                </a14:m>
                <a:r>
                  <a:rPr lang="zh-TW" altLang="zh-TW" sz="2600" dirty="0">
                    <a:latin typeface="+mj-ea"/>
                    <a:ea typeface="+mj-ea"/>
                  </a:rPr>
                  <a:t>即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2600" i="1">
                            <a:latin typeface="Cambria Math"/>
                            <a:ea typeface="+mj-e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2600">
                            <a:latin typeface="Cambria Math"/>
                            <a:ea typeface="+mj-ea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altLang="zh-TW" sz="2600" dirty="0">
                    <a:latin typeface="+mj-ea"/>
                    <a:ea typeface="+mj-ea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2600" i="1">
                            <a:latin typeface="Cambria Math"/>
                            <a:ea typeface="+mj-ea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 sz="2600">
                            <a:latin typeface="Cambria Math"/>
                            <a:ea typeface="+mj-ea"/>
                          </a:rPr>
                          <m:t>Δ</m:t>
                        </m:r>
                        <m:r>
                          <a:rPr lang="en-US" altLang="zh-TW" sz="2600">
                            <a:latin typeface="Cambria Math"/>
                            <a:ea typeface="+mj-ea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TW" sz="2600">
                            <a:latin typeface="Cambria Math"/>
                            <a:ea typeface="+mj-ea"/>
                          </a:rPr>
                          <m:t>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 sz="2600">
                            <a:latin typeface="Cambria Math"/>
                            <a:ea typeface="+mj-ea"/>
                          </a:rPr>
                          <m:t>Δt</m:t>
                        </m:r>
                      </m:den>
                    </m:f>
                  </m:oMath>
                </a14:m>
                <a:r>
                  <a:rPr lang="en-US" altLang="zh-TW" sz="2600" dirty="0">
                    <a:latin typeface="+mj-ea"/>
                    <a:ea typeface="+mj-ea"/>
                  </a:rPr>
                  <a:t> </a:t>
                </a:r>
                <a:r>
                  <a:rPr lang="zh-TW" altLang="zh-TW" sz="2600" dirty="0">
                    <a:latin typeface="+mj-ea"/>
                    <a:ea typeface="+mj-ea"/>
                  </a:rPr>
                  <a:t>。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4466" y="1710234"/>
                <a:ext cx="7520940" cy="3579849"/>
              </a:xfrm>
              <a:blipFill rotWithShape="1">
                <a:blip r:embed="rId2"/>
                <a:stretch>
                  <a:fillRect l="-1460" r="-58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02" y="2851149"/>
            <a:ext cx="4551194" cy="2882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1050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zh-TW" altLang="en-US" sz="4400" b="1" dirty="0"/>
              <a:t>參</a:t>
            </a:r>
            <a:r>
              <a:rPr lang="en-US" altLang="zh-TW" sz="4400" b="1" dirty="0"/>
              <a:t>‧</a:t>
            </a:r>
            <a:r>
              <a:rPr lang="zh-TW" altLang="en-US" sz="4400" b="1" dirty="0"/>
              <a:t>結論</a:t>
            </a:r>
          </a:p>
        </p:txBody>
      </p:sp>
      <p:sp>
        <p:nvSpPr>
          <p:cNvPr id="4" name="矩形 3"/>
          <p:cNvSpPr/>
          <p:nvPr/>
        </p:nvSpPr>
        <p:spPr>
          <a:xfrm>
            <a:off x="1168216" y="2204864"/>
            <a:ext cx="7026345" cy="2123658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66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zh-TW" altLang="en-US" sz="66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二</a:t>
            </a:r>
            <a:r>
              <a:rPr lang="en-US" altLang="zh-TW" sz="66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r>
              <a:rPr lang="zh-TW" altLang="en-US" sz="66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實驗驗證</a:t>
            </a:r>
            <a:endParaRPr lang="en-US" altLang="zh-TW" sz="6600" b="1" dirty="0">
              <a:ln w="12700">
                <a:solidFill>
                  <a:srgbClr val="FFFF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zh-TW" altLang="en-US" sz="66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理論探討</a:t>
            </a:r>
          </a:p>
        </p:txBody>
      </p:sp>
      <p:sp>
        <p:nvSpPr>
          <p:cNvPr id="5" name="矩形 4"/>
          <p:cNvSpPr/>
          <p:nvPr/>
        </p:nvSpPr>
        <p:spPr>
          <a:xfrm>
            <a:off x="755576" y="980728"/>
            <a:ext cx="165618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+mj-ea"/>
                <a:ea typeface="+mj-ea"/>
              </a:rPr>
              <a:t>一、討論</a:t>
            </a:r>
          </a:p>
        </p:txBody>
      </p:sp>
    </p:spTree>
    <p:extLst>
      <p:ext uri="{BB962C8B-B14F-4D97-AF65-F5344CB8AC3E}">
        <p14:creationId xmlns:p14="http://schemas.microsoft.com/office/powerpoint/2010/main" val="900098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zh-TW" altLang="en-US" sz="4400" b="1" dirty="0"/>
              <a:t>參</a:t>
            </a:r>
            <a:r>
              <a:rPr lang="en-US" altLang="zh-TW" sz="4400" b="1" dirty="0"/>
              <a:t>‧</a:t>
            </a:r>
            <a:r>
              <a:rPr lang="zh-TW" altLang="en-US" sz="4400" b="1" dirty="0"/>
              <a:t>結論</a:t>
            </a:r>
          </a:p>
        </p:txBody>
      </p:sp>
      <p:sp>
        <p:nvSpPr>
          <p:cNvPr id="6" name="矩形 5"/>
          <p:cNvSpPr/>
          <p:nvPr/>
        </p:nvSpPr>
        <p:spPr>
          <a:xfrm>
            <a:off x="755576" y="980728"/>
            <a:ext cx="165618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+mj-ea"/>
                <a:ea typeface="+mj-ea"/>
              </a:rPr>
              <a:t>一、討論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385501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kumimoji="1" lang="en-US" altLang="zh-TW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en-US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4466" y="1710236"/>
            <a:ext cx="7520940" cy="3579849"/>
          </a:xfrm>
        </p:spPr>
        <p:txBody>
          <a:bodyPr>
            <a:normAutofit/>
          </a:bodyPr>
          <a:lstStyle/>
          <a:p>
            <a:pPr marL="0" indent="0"/>
            <a:r>
              <a:rPr lang="en-US" altLang="zh-TW" sz="2800" dirty="0">
                <a:latin typeface="+mj-ea"/>
                <a:ea typeface="+mj-ea"/>
              </a:rPr>
              <a:t>1.</a:t>
            </a:r>
            <a:r>
              <a:rPr lang="zh-TW" altLang="zh-TW" sz="2800" dirty="0">
                <a:latin typeface="+mj-ea"/>
                <a:ea typeface="+mj-ea"/>
              </a:rPr>
              <a:t>實驗</a:t>
            </a:r>
            <a:r>
              <a:rPr lang="en-US" altLang="zh-TW" sz="2800" dirty="0">
                <a:latin typeface="+mj-ea"/>
                <a:ea typeface="+mj-ea"/>
              </a:rPr>
              <a:t>1</a:t>
            </a:r>
            <a:r>
              <a:rPr lang="zh-TW" altLang="zh-TW" sz="2800" dirty="0">
                <a:latin typeface="+mj-ea"/>
                <a:ea typeface="+mj-ea"/>
              </a:rPr>
              <a:t>木心板和實驗</a:t>
            </a:r>
            <a:r>
              <a:rPr lang="en-US" altLang="zh-TW" sz="2800" dirty="0">
                <a:latin typeface="+mj-ea"/>
                <a:ea typeface="+mj-ea"/>
              </a:rPr>
              <a:t>2</a:t>
            </a:r>
            <a:r>
              <a:rPr lang="zh-TW" altLang="zh-TW" sz="2800" dirty="0">
                <a:latin typeface="+mj-ea"/>
                <a:ea typeface="+mj-ea"/>
              </a:rPr>
              <a:t>三合板實驗的數值幾乎</a:t>
            </a:r>
            <a:endParaRPr lang="en-US" altLang="zh-TW" sz="2800" dirty="0">
              <a:latin typeface="+mj-ea"/>
              <a:ea typeface="+mj-ea"/>
            </a:endParaRPr>
          </a:p>
          <a:p>
            <a:pPr marL="0" indent="0"/>
            <a:r>
              <a:rPr lang="zh-TW" altLang="en-US" sz="2800" dirty="0">
                <a:latin typeface="+mj-ea"/>
                <a:ea typeface="+mj-ea"/>
              </a:rPr>
              <a:t>    </a:t>
            </a:r>
            <a:r>
              <a:rPr lang="zh-TW" altLang="zh-TW" sz="2800" dirty="0">
                <a:latin typeface="+mj-ea"/>
                <a:ea typeface="+mj-ea"/>
              </a:rPr>
              <a:t>相同，沒有太大的差異。</a:t>
            </a:r>
            <a:endParaRPr lang="en-US" altLang="zh-TW" sz="2800" dirty="0">
              <a:latin typeface="+mj-ea"/>
              <a:ea typeface="+mj-ea"/>
            </a:endParaRPr>
          </a:p>
        </p:txBody>
      </p:sp>
      <p:graphicFrame>
        <p:nvGraphicFramePr>
          <p:cNvPr id="10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970322"/>
              </p:ext>
            </p:extLst>
          </p:nvPr>
        </p:nvGraphicFramePr>
        <p:xfrm>
          <a:off x="1835698" y="2924944"/>
          <a:ext cx="6192691" cy="169152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2380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86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86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86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86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199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次數</a:t>
                      </a:r>
                      <a:endParaRPr lang="zh-TW" sz="12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距離</a:t>
                      </a:r>
                      <a:endParaRPr lang="zh-TW" sz="12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所需時間</a:t>
                      </a:r>
                      <a:endParaRPr lang="zh-TW" sz="12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加速度</a:t>
                      </a:r>
                      <a:endParaRPr lang="zh-TW" sz="12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說明</a:t>
                      </a:r>
                      <a:endParaRPr lang="zh-TW" sz="12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</a:t>
                      </a:r>
                      <a:endParaRPr lang="zh-TW" sz="12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196.92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3.32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35.73</a:t>
                      </a:r>
                      <a:r>
                        <a:rPr lang="zh-TW" sz="1500" kern="100">
                          <a:effectLst/>
                        </a:rPr>
                        <a:t>公分</a:t>
                      </a:r>
                      <a:r>
                        <a:rPr lang="en-US" sz="1500" kern="100">
                          <a:effectLst/>
                        </a:rPr>
                        <a:t>/</a:t>
                      </a:r>
                      <a:r>
                        <a:rPr lang="zh-TW" sz="1500" kern="100">
                          <a:effectLst/>
                        </a:rPr>
                        <a:t>秒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</a:rPr>
                        <a:t>小數點第</a:t>
                      </a:r>
                      <a:r>
                        <a:rPr lang="en-US" sz="1500" kern="100" dirty="0">
                          <a:effectLst/>
                        </a:rPr>
                        <a:t>2</a:t>
                      </a:r>
                      <a:r>
                        <a:rPr lang="zh-TW" sz="1500" kern="100" dirty="0">
                          <a:effectLst/>
                        </a:rPr>
                        <a:t>位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</a:t>
                      </a:r>
                      <a:endParaRPr lang="zh-TW" sz="12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197.83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3.32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35.89</a:t>
                      </a:r>
                      <a:r>
                        <a:rPr lang="zh-TW" sz="1500" kern="100">
                          <a:effectLst/>
                        </a:rPr>
                        <a:t>公分</a:t>
                      </a:r>
                      <a:r>
                        <a:rPr lang="en-US" sz="1500" kern="100">
                          <a:effectLst/>
                        </a:rPr>
                        <a:t>/</a:t>
                      </a:r>
                      <a:r>
                        <a:rPr lang="zh-TW" sz="1500" kern="100">
                          <a:effectLst/>
                        </a:rPr>
                        <a:t>秒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 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</a:t>
                      </a:r>
                      <a:endParaRPr lang="zh-TW" sz="12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198.21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3.33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35.74</a:t>
                      </a:r>
                      <a:r>
                        <a:rPr lang="zh-TW" sz="1500" kern="100">
                          <a:effectLst/>
                        </a:rPr>
                        <a:t>公分</a:t>
                      </a:r>
                      <a:r>
                        <a:rPr lang="en-US" sz="1500" kern="100">
                          <a:effectLst/>
                        </a:rPr>
                        <a:t>/</a:t>
                      </a:r>
                      <a:r>
                        <a:rPr lang="zh-TW" sz="1500" kern="100">
                          <a:effectLst/>
                        </a:rPr>
                        <a:t>秒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 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544151"/>
              </p:ext>
            </p:extLst>
          </p:nvPr>
        </p:nvGraphicFramePr>
        <p:xfrm>
          <a:off x="1835696" y="4874089"/>
          <a:ext cx="6155690" cy="17145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2306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12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12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12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12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</a:rPr>
                        <a:t>次數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>
                          <a:effectLst/>
                        </a:rPr>
                        <a:t>距離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>
                          <a:effectLst/>
                        </a:rPr>
                        <a:t>所需時間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>
                          <a:effectLst/>
                        </a:rPr>
                        <a:t>加速度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</a:rPr>
                        <a:t>說明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1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197.72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3.32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35.87</a:t>
                      </a:r>
                      <a:r>
                        <a:rPr lang="zh-TW" sz="1500" kern="100">
                          <a:effectLst/>
                        </a:rPr>
                        <a:t>公分</a:t>
                      </a:r>
                      <a:r>
                        <a:rPr lang="en-US" sz="1500" kern="100">
                          <a:effectLst/>
                        </a:rPr>
                        <a:t>/</a:t>
                      </a:r>
                      <a:r>
                        <a:rPr lang="zh-TW" sz="1500" kern="100">
                          <a:effectLst/>
                        </a:rPr>
                        <a:t>秒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>
                          <a:effectLst/>
                        </a:rPr>
                        <a:t>小數點第</a:t>
                      </a:r>
                      <a:r>
                        <a:rPr lang="en-US" sz="1500" kern="100">
                          <a:effectLst/>
                        </a:rPr>
                        <a:t>2</a:t>
                      </a:r>
                      <a:r>
                        <a:rPr lang="zh-TW" sz="1500" kern="100">
                          <a:effectLst/>
                        </a:rPr>
                        <a:t>位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2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195.13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3.31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35.62</a:t>
                      </a:r>
                      <a:r>
                        <a:rPr lang="zh-TW" sz="1500" kern="100">
                          <a:effectLst/>
                        </a:rPr>
                        <a:t>公分</a:t>
                      </a:r>
                      <a:r>
                        <a:rPr lang="en-US" sz="1500" kern="100">
                          <a:effectLst/>
                        </a:rPr>
                        <a:t>/</a:t>
                      </a:r>
                      <a:r>
                        <a:rPr lang="zh-TW" sz="1500" kern="100">
                          <a:effectLst/>
                        </a:rPr>
                        <a:t>秒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 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3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196.21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3.32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35.60</a:t>
                      </a:r>
                      <a:r>
                        <a:rPr lang="zh-TW" sz="1500" kern="100" dirty="0">
                          <a:effectLst/>
                        </a:rPr>
                        <a:t>公分</a:t>
                      </a:r>
                      <a:r>
                        <a:rPr lang="en-US" sz="1500" kern="100" dirty="0">
                          <a:effectLst/>
                        </a:rPr>
                        <a:t>/</a:t>
                      </a:r>
                      <a:r>
                        <a:rPr lang="zh-TW" sz="1500" kern="100" dirty="0">
                          <a:effectLst/>
                        </a:rPr>
                        <a:t>秒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 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75672" y="2924945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b="1" dirty="0">
                <a:latin typeface="+mj-ea"/>
                <a:ea typeface="+mj-ea"/>
              </a:rPr>
              <a:t>木心板</a:t>
            </a:r>
            <a:endParaRPr lang="zh-TW" altLang="en-US" sz="2400" b="1" dirty="0"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2010" y="4869161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latin typeface="+mj-ea"/>
                <a:ea typeface="+mj-ea"/>
              </a:rPr>
              <a:t>三合</a:t>
            </a:r>
            <a:r>
              <a:rPr lang="zh-TW" altLang="zh-TW" sz="2400" b="1" dirty="0">
                <a:latin typeface="+mj-ea"/>
                <a:ea typeface="+mj-ea"/>
              </a:rPr>
              <a:t>板</a:t>
            </a:r>
            <a:endParaRPr lang="zh-TW" altLang="en-US" sz="2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91568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zh-TW" altLang="en-US" sz="4400" b="1" dirty="0"/>
              <a:t>參</a:t>
            </a:r>
            <a:r>
              <a:rPr lang="en-US" altLang="zh-TW" sz="4400" b="1" dirty="0"/>
              <a:t>‧</a:t>
            </a:r>
            <a:r>
              <a:rPr lang="zh-TW" altLang="en-US" sz="4400" b="1" dirty="0"/>
              <a:t>結論</a:t>
            </a:r>
          </a:p>
        </p:txBody>
      </p:sp>
      <p:sp>
        <p:nvSpPr>
          <p:cNvPr id="6" name="矩形 5"/>
          <p:cNvSpPr/>
          <p:nvPr/>
        </p:nvSpPr>
        <p:spPr>
          <a:xfrm>
            <a:off x="755576" y="980728"/>
            <a:ext cx="165618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+mj-ea"/>
                <a:ea typeface="+mj-ea"/>
              </a:rPr>
              <a:t>一、討論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385501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kumimoji="1" lang="en-US" altLang="zh-TW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en-US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524000"/>
            <a:ext cx="7520940" cy="3579849"/>
          </a:xfrm>
        </p:spPr>
        <p:txBody>
          <a:bodyPr>
            <a:normAutofit/>
          </a:bodyPr>
          <a:lstStyle/>
          <a:p>
            <a:pPr marL="0" indent="0"/>
            <a:r>
              <a:rPr lang="en-US" altLang="zh-TW" sz="2800" dirty="0">
                <a:latin typeface="+mj-ea"/>
                <a:ea typeface="+mj-ea"/>
              </a:rPr>
              <a:t>2.</a:t>
            </a:r>
            <a:r>
              <a:rPr lang="zh-TW" altLang="zh-TW" sz="2800" dirty="0">
                <a:latin typeface="+mj-ea"/>
                <a:ea typeface="+mj-ea"/>
              </a:rPr>
              <a:t>實驗</a:t>
            </a:r>
            <a:r>
              <a:rPr lang="en-US" altLang="zh-TW" sz="2800" dirty="0">
                <a:latin typeface="+mj-ea"/>
                <a:ea typeface="+mj-ea"/>
              </a:rPr>
              <a:t>3</a:t>
            </a:r>
            <a:r>
              <a:rPr lang="zh-TW" altLang="zh-TW" sz="2800" dirty="0">
                <a:latin typeface="+mj-ea"/>
                <a:ea typeface="+mj-ea"/>
              </a:rPr>
              <a:t>塑膠平面因為不平整</a:t>
            </a:r>
            <a:r>
              <a:rPr lang="zh-TW" altLang="en-US" sz="2800" dirty="0">
                <a:latin typeface="+mj-ea"/>
                <a:ea typeface="+mj-ea"/>
              </a:rPr>
              <a:t>，所以沒</a:t>
            </a:r>
            <a:r>
              <a:rPr lang="zh-TW" altLang="zh-TW" sz="2800" dirty="0">
                <a:latin typeface="+mj-ea"/>
                <a:ea typeface="+mj-ea"/>
              </a:rPr>
              <a:t>辦法讓加</a:t>
            </a:r>
            <a:r>
              <a:rPr lang="zh-TW" altLang="en-US" sz="2800" dirty="0">
                <a:latin typeface="+mj-ea"/>
                <a:ea typeface="+mj-ea"/>
              </a:rPr>
              <a:t>    </a:t>
            </a:r>
            <a:endParaRPr lang="en-US" altLang="zh-TW" sz="2800" dirty="0">
              <a:latin typeface="+mj-ea"/>
              <a:ea typeface="+mj-ea"/>
            </a:endParaRPr>
          </a:p>
          <a:p>
            <a:pPr marL="0" indent="0"/>
            <a:r>
              <a:rPr lang="zh-TW" altLang="en-US" sz="2800" dirty="0">
                <a:latin typeface="+mj-ea"/>
                <a:ea typeface="+mj-ea"/>
              </a:rPr>
              <a:t>    </a:t>
            </a:r>
            <a:r>
              <a:rPr lang="zh-TW" altLang="zh-TW" sz="2800" dirty="0">
                <a:latin typeface="+mj-ea"/>
                <a:ea typeface="+mj-ea"/>
              </a:rPr>
              <a:t>速度小車有加速度的運動</a:t>
            </a:r>
            <a:r>
              <a:rPr lang="zh-TW" altLang="en-US" sz="2800" dirty="0">
                <a:latin typeface="+mj-ea"/>
                <a:ea typeface="+mj-ea"/>
              </a:rPr>
              <a:t>。</a:t>
            </a:r>
            <a:endParaRPr lang="en-US" altLang="zh-TW" sz="2800" dirty="0">
              <a:latin typeface="+mj-ea"/>
              <a:ea typeface="+mj-ea"/>
            </a:endParaRPr>
          </a:p>
        </p:txBody>
      </p:sp>
      <p:pic>
        <p:nvPicPr>
          <p:cNvPr id="10" name="圖片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12976"/>
            <a:ext cx="4473598" cy="3181525"/>
          </a:xfrm>
          <a:prstGeom prst="rect">
            <a:avLst/>
          </a:prstGeom>
        </p:spPr>
      </p:pic>
      <p:graphicFrame>
        <p:nvGraphicFramePr>
          <p:cNvPr id="9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1886149"/>
              </p:ext>
            </p:extLst>
          </p:nvPr>
        </p:nvGraphicFramePr>
        <p:xfrm>
          <a:off x="5148064" y="3325325"/>
          <a:ext cx="3770326" cy="296134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7537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1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41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41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541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788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</a:rPr>
                        <a:t>次數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</a:rPr>
                        <a:t>距離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</a:rPr>
                        <a:t>所需時間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>
                          <a:effectLst/>
                        </a:rPr>
                        <a:t>加速度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>
                          <a:effectLst/>
                        </a:rPr>
                        <a:t>說明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0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1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198.72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4.10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23.64</a:t>
                      </a:r>
                      <a:r>
                        <a:rPr lang="zh-TW" sz="1500" kern="100">
                          <a:effectLst/>
                        </a:rPr>
                        <a:t>公分</a:t>
                      </a:r>
                      <a:r>
                        <a:rPr lang="en-US" sz="1500" kern="100">
                          <a:effectLst/>
                        </a:rPr>
                        <a:t>/</a:t>
                      </a:r>
                      <a:r>
                        <a:rPr lang="zh-TW" sz="1500" kern="100">
                          <a:effectLst/>
                        </a:rPr>
                        <a:t>秒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MCS</a:t>
                      </a:r>
                      <a:r>
                        <a:rPr lang="zh-TW" sz="1500" kern="100" dirty="0">
                          <a:effectLst/>
                        </a:rPr>
                        <a:t>讀值為</a:t>
                      </a:r>
                      <a:r>
                        <a:rPr lang="en-US" sz="1500" kern="100" dirty="0">
                          <a:effectLst/>
                        </a:rPr>
                        <a:t> 0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05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2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196.13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4.21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22.13</a:t>
                      </a:r>
                      <a:r>
                        <a:rPr lang="zh-TW" sz="1500" kern="100">
                          <a:effectLst/>
                        </a:rPr>
                        <a:t>公分</a:t>
                      </a:r>
                      <a:r>
                        <a:rPr lang="en-US" sz="1500" kern="100">
                          <a:effectLst/>
                        </a:rPr>
                        <a:t>/</a:t>
                      </a:r>
                      <a:r>
                        <a:rPr lang="zh-TW" sz="1500" kern="100">
                          <a:effectLst/>
                        </a:rPr>
                        <a:t>秒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MCS</a:t>
                      </a:r>
                      <a:r>
                        <a:rPr lang="zh-TW" sz="1500" kern="100" dirty="0">
                          <a:effectLst/>
                        </a:rPr>
                        <a:t>讀值為</a:t>
                      </a:r>
                      <a:r>
                        <a:rPr lang="en-US" sz="1500" kern="100" dirty="0">
                          <a:effectLst/>
                        </a:rPr>
                        <a:t> 0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05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3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198.21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4.50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19.57</a:t>
                      </a:r>
                      <a:r>
                        <a:rPr lang="zh-TW" sz="1500" kern="100">
                          <a:effectLst/>
                        </a:rPr>
                        <a:t>公分</a:t>
                      </a:r>
                      <a:r>
                        <a:rPr lang="en-US" sz="1500" kern="100">
                          <a:effectLst/>
                        </a:rPr>
                        <a:t>/</a:t>
                      </a:r>
                      <a:r>
                        <a:rPr lang="zh-TW" sz="1500" kern="100">
                          <a:effectLst/>
                        </a:rPr>
                        <a:t>秒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MCS</a:t>
                      </a:r>
                      <a:r>
                        <a:rPr lang="zh-TW" sz="1500" kern="100" dirty="0">
                          <a:effectLst/>
                        </a:rPr>
                        <a:t>讀值為</a:t>
                      </a:r>
                      <a:r>
                        <a:rPr lang="en-US" sz="1500" kern="100" dirty="0">
                          <a:effectLst/>
                        </a:rPr>
                        <a:t> 0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61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zh-TW" altLang="en-US" sz="4400" b="1" dirty="0"/>
              <a:t>參</a:t>
            </a:r>
            <a:r>
              <a:rPr lang="en-US" altLang="zh-TW" sz="4400" b="1" dirty="0"/>
              <a:t>‧</a:t>
            </a:r>
            <a:r>
              <a:rPr lang="zh-TW" altLang="en-US" sz="4400" b="1" dirty="0"/>
              <a:t>結論</a:t>
            </a:r>
          </a:p>
        </p:txBody>
      </p:sp>
      <p:sp>
        <p:nvSpPr>
          <p:cNvPr id="6" name="矩形 5"/>
          <p:cNvSpPr/>
          <p:nvPr/>
        </p:nvSpPr>
        <p:spPr>
          <a:xfrm>
            <a:off x="755576" y="980728"/>
            <a:ext cx="165618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+mj-ea"/>
                <a:ea typeface="+mj-ea"/>
              </a:rPr>
              <a:t>一、討論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385501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kumimoji="1" lang="en-US" altLang="zh-TW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en-US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4466" y="1710236"/>
            <a:ext cx="7520940" cy="3579849"/>
          </a:xfrm>
        </p:spPr>
        <p:txBody>
          <a:bodyPr>
            <a:normAutofit/>
          </a:bodyPr>
          <a:lstStyle/>
          <a:p>
            <a:pPr marL="0" indent="0"/>
            <a:r>
              <a:rPr lang="en-US" altLang="zh-TW" sz="2800" dirty="0">
                <a:latin typeface="+mj-ea"/>
                <a:ea typeface="+mj-ea"/>
              </a:rPr>
              <a:t>3.</a:t>
            </a:r>
            <a:r>
              <a:rPr lang="zh-TW" altLang="zh-TW" sz="2800" dirty="0">
                <a:latin typeface="+mj-ea"/>
                <a:ea typeface="+mj-ea"/>
              </a:rPr>
              <a:t>實驗</a:t>
            </a:r>
            <a:r>
              <a:rPr lang="en-US" altLang="zh-TW" sz="2800" dirty="0">
                <a:latin typeface="+mj-ea"/>
                <a:ea typeface="+mj-ea"/>
              </a:rPr>
              <a:t>4</a:t>
            </a:r>
            <a:r>
              <a:rPr lang="zh-TW" altLang="zh-TW" sz="2800" dirty="0">
                <a:latin typeface="+mj-ea"/>
                <a:ea typeface="+mj-ea"/>
              </a:rPr>
              <a:t>的玻璃平面效果最好，與牛頓直線運動</a:t>
            </a:r>
            <a:endParaRPr lang="en-US" altLang="zh-TW" sz="2800" dirty="0">
              <a:latin typeface="+mj-ea"/>
              <a:ea typeface="+mj-ea"/>
            </a:endParaRPr>
          </a:p>
          <a:p>
            <a:pPr marL="0" indent="0"/>
            <a:r>
              <a:rPr lang="zh-TW" altLang="en-US" sz="2800" dirty="0">
                <a:latin typeface="+mj-ea"/>
                <a:ea typeface="+mj-ea"/>
              </a:rPr>
              <a:t>    </a:t>
            </a:r>
            <a:r>
              <a:rPr lang="zh-TW" altLang="zh-TW" sz="2800" dirty="0">
                <a:latin typeface="+mj-ea"/>
                <a:ea typeface="+mj-ea"/>
              </a:rPr>
              <a:t>的理論值接近。</a:t>
            </a:r>
          </a:p>
        </p:txBody>
      </p:sp>
      <p:pic>
        <p:nvPicPr>
          <p:cNvPr id="11" name="圖片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905023"/>
            <a:ext cx="3698397" cy="1523007"/>
          </a:xfrm>
          <a:prstGeom prst="rect">
            <a:avLst/>
          </a:prstGeom>
        </p:spPr>
      </p:pic>
      <p:pic>
        <p:nvPicPr>
          <p:cNvPr id="12" name="圖片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7" y="4995102"/>
            <a:ext cx="3183669" cy="1342847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592899" y="313376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+mj-ea"/>
                <a:ea typeface="+mj-ea"/>
              </a:rPr>
              <a:t>x-t</a:t>
            </a:r>
            <a:r>
              <a:rPr lang="zh-TW" altLang="en-US" sz="2800" b="1" dirty="0">
                <a:latin typeface="+mj-ea"/>
                <a:ea typeface="+mj-ea"/>
              </a:rPr>
              <a:t>圖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753282" y="4382753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+mj-ea"/>
                <a:ea typeface="+mj-ea"/>
              </a:rPr>
              <a:t>v-t</a:t>
            </a:r>
            <a:r>
              <a:rPr lang="zh-TW" altLang="en-US" sz="2800" b="1" dirty="0">
                <a:latin typeface="+mj-ea"/>
                <a:ea typeface="+mj-ea"/>
              </a:rPr>
              <a:t>圖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909528" y="4310631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+mj-ea"/>
                <a:ea typeface="+mj-ea"/>
              </a:rPr>
              <a:t>a-t</a:t>
            </a:r>
            <a:r>
              <a:rPr lang="zh-TW" altLang="en-US" sz="2800" b="1" dirty="0">
                <a:latin typeface="+mj-ea"/>
                <a:ea typeface="+mj-ea"/>
              </a:rPr>
              <a:t>圖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65"/>
          <a:stretch/>
        </p:blipFill>
        <p:spPr>
          <a:xfrm>
            <a:off x="3561751" y="3102795"/>
            <a:ext cx="2809651" cy="14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30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zh-TW" altLang="en-US" sz="4400" b="1" dirty="0"/>
              <a:t>壹</a:t>
            </a:r>
            <a:r>
              <a:rPr lang="en-US" altLang="zh-TW" sz="4400" b="1" dirty="0"/>
              <a:t>‧</a:t>
            </a:r>
            <a:r>
              <a:rPr lang="zh-TW" altLang="en-US" sz="4400" b="1" dirty="0"/>
              <a:t>前言</a:t>
            </a:r>
          </a:p>
        </p:txBody>
      </p:sp>
      <p:sp>
        <p:nvSpPr>
          <p:cNvPr id="4" name="矩形 3"/>
          <p:cNvSpPr/>
          <p:nvPr/>
        </p:nvSpPr>
        <p:spPr>
          <a:xfrm>
            <a:off x="755576" y="980728"/>
            <a:ext cx="216024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+mj-ea"/>
                <a:ea typeface="+mj-ea"/>
              </a:rPr>
              <a:t>一、研究動機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70387" y="1772816"/>
            <a:ext cx="7520940" cy="627521"/>
          </a:xfrm>
        </p:spPr>
        <p:txBody>
          <a:bodyPr>
            <a:noAutofit/>
          </a:bodyPr>
          <a:lstStyle/>
          <a:p>
            <a:pPr algn="ctr"/>
            <a:r>
              <a:rPr lang="en-US" altLang="zh-TW" sz="2800" dirty="0">
                <a:latin typeface="+mj-ea"/>
                <a:ea typeface="+mj-ea"/>
              </a:rPr>
              <a:t>2.</a:t>
            </a:r>
            <a:r>
              <a:rPr lang="zh-TW" altLang="en-US" sz="2800" dirty="0">
                <a:latin typeface="+mj-ea"/>
                <a:ea typeface="+mj-ea"/>
              </a:rPr>
              <a:t>昂貴器具</a:t>
            </a:r>
            <a:r>
              <a:rPr lang="zh-TW" altLang="en-US" sz="2800" dirty="0" smtClean="0">
                <a:latin typeface="+mj-ea"/>
                <a:ea typeface="+mj-ea"/>
              </a:rPr>
              <a:t>繪製加速度的</a:t>
            </a:r>
            <a:r>
              <a:rPr lang="en-US" altLang="zh-TW" sz="2800" dirty="0">
                <a:latin typeface="+mj-ea"/>
                <a:ea typeface="+mj-ea"/>
              </a:rPr>
              <a:t>x-t</a:t>
            </a:r>
            <a:r>
              <a:rPr lang="zh-TW" altLang="en-US" sz="2800" dirty="0">
                <a:latin typeface="+mj-ea"/>
                <a:ea typeface="+mj-ea"/>
              </a:rPr>
              <a:t>圖</a:t>
            </a:r>
          </a:p>
        </p:txBody>
      </p:sp>
      <p:pic>
        <p:nvPicPr>
          <p:cNvPr id="8" name="圖片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2" t="30350" r="4001" b="6209"/>
          <a:stretch/>
        </p:blipFill>
        <p:spPr bwMode="auto">
          <a:xfrm>
            <a:off x="1781894" y="3501008"/>
            <a:ext cx="5755622" cy="30074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9" t="-8020" r="4001" b="73083"/>
          <a:stretch/>
        </p:blipFill>
        <p:spPr bwMode="auto">
          <a:xfrm>
            <a:off x="1515791" y="1916832"/>
            <a:ext cx="6230132" cy="165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6889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zh-TW" altLang="en-US" sz="4400" b="1" dirty="0"/>
              <a:t>參</a:t>
            </a:r>
            <a:r>
              <a:rPr lang="en-US" altLang="zh-TW" sz="4400" b="1" dirty="0"/>
              <a:t>‧</a:t>
            </a:r>
            <a:r>
              <a:rPr lang="zh-TW" altLang="en-US" sz="4400" b="1" dirty="0"/>
              <a:t>結論</a:t>
            </a:r>
          </a:p>
        </p:txBody>
      </p:sp>
      <p:sp>
        <p:nvSpPr>
          <p:cNvPr id="6" name="矩形 5"/>
          <p:cNvSpPr/>
          <p:nvPr/>
        </p:nvSpPr>
        <p:spPr>
          <a:xfrm>
            <a:off x="755576" y="980728"/>
            <a:ext cx="165618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+mj-ea"/>
                <a:ea typeface="+mj-ea"/>
              </a:rPr>
              <a:t>一、討論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385501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kumimoji="1" lang="en-US" altLang="zh-TW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en-US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4466" y="1710236"/>
            <a:ext cx="7520940" cy="3579849"/>
          </a:xfrm>
        </p:spPr>
        <p:txBody>
          <a:bodyPr>
            <a:normAutofit/>
          </a:bodyPr>
          <a:lstStyle/>
          <a:p>
            <a:pPr marL="0" indent="0"/>
            <a:r>
              <a:rPr lang="en-US" altLang="zh-TW" sz="2800" dirty="0">
                <a:latin typeface="+mj-ea"/>
                <a:ea typeface="+mj-ea"/>
              </a:rPr>
              <a:t>4.</a:t>
            </a:r>
            <a:r>
              <a:rPr lang="zh-TW" altLang="zh-TW" sz="2800" dirty="0">
                <a:latin typeface="+mj-ea"/>
                <a:ea typeface="+mj-ea"/>
              </a:rPr>
              <a:t>圖形</a:t>
            </a:r>
            <a:r>
              <a:rPr lang="zh-TW" altLang="en-US" sz="2800" dirty="0">
                <a:latin typeface="+mj-ea"/>
                <a:ea typeface="+mj-ea"/>
              </a:rPr>
              <a:t>轉化</a:t>
            </a:r>
            <a:r>
              <a:rPr lang="zh-TW" altLang="zh-TW" sz="2800" dirty="0">
                <a:latin typeface="+mj-ea"/>
                <a:ea typeface="+mj-ea"/>
              </a:rPr>
              <a:t>問題</a:t>
            </a:r>
            <a:r>
              <a:rPr lang="zh-TW" altLang="en-US" sz="2800" dirty="0">
                <a:latin typeface="+mj-ea"/>
                <a:ea typeface="+mj-ea"/>
              </a:rPr>
              <a:t>。</a:t>
            </a:r>
            <a:endParaRPr lang="zh-TW" altLang="zh-TW" sz="2800" dirty="0">
              <a:latin typeface="+mj-ea"/>
              <a:ea typeface="+mj-ea"/>
            </a:endParaRPr>
          </a:p>
        </p:txBody>
      </p:sp>
      <p:pic>
        <p:nvPicPr>
          <p:cNvPr id="9" name="圖片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438" y="4581130"/>
            <a:ext cx="5585159" cy="2019375"/>
          </a:xfrm>
          <a:prstGeom prst="rect">
            <a:avLst/>
          </a:prstGeom>
        </p:spPr>
      </p:pic>
      <p:pic>
        <p:nvPicPr>
          <p:cNvPr id="2050" name="Picture 2" descr="未提供說明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78" y="2636912"/>
            <a:ext cx="5472608" cy="185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甜甜圈 3"/>
          <p:cNvSpPr/>
          <p:nvPr/>
        </p:nvSpPr>
        <p:spPr>
          <a:xfrm>
            <a:off x="2126188" y="4748248"/>
            <a:ext cx="1584176" cy="1548181"/>
          </a:xfrm>
          <a:prstGeom prst="donut">
            <a:avLst>
              <a:gd name="adj" fmla="val 5191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>
            <a:off x="2403682" y="2954769"/>
            <a:ext cx="1584176" cy="1610935"/>
          </a:xfrm>
          <a:prstGeom prst="donut">
            <a:avLst>
              <a:gd name="adj" fmla="val 5191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67544" y="285293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+mj-ea"/>
                <a:ea typeface="+mj-ea"/>
              </a:rPr>
              <a:t>v-t</a:t>
            </a:r>
            <a:r>
              <a:rPr lang="zh-TW" altLang="en-US" sz="2800" b="1" dirty="0">
                <a:latin typeface="+mj-ea"/>
                <a:ea typeface="+mj-ea"/>
              </a:rPr>
              <a:t>圖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67544" y="486916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+mj-ea"/>
                <a:ea typeface="+mj-ea"/>
              </a:rPr>
              <a:t>a-t</a:t>
            </a:r>
            <a:r>
              <a:rPr lang="zh-TW" altLang="en-US" sz="2800" b="1" dirty="0">
                <a:latin typeface="+mj-ea"/>
                <a:ea typeface="+mj-ea"/>
              </a:rPr>
              <a:t>圖</a:t>
            </a:r>
          </a:p>
        </p:txBody>
      </p:sp>
    </p:spTree>
    <p:extLst>
      <p:ext uri="{BB962C8B-B14F-4D97-AF65-F5344CB8AC3E}">
        <p14:creationId xmlns:p14="http://schemas.microsoft.com/office/powerpoint/2010/main" val="3521391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zh-TW" altLang="en-US" sz="4400" b="1" dirty="0"/>
              <a:t>參</a:t>
            </a:r>
            <a:r>
              <a:rPr lang="en-US" altLang="zh-TW" sz="4400" b="1" dirty="0"/>
              <a:t>‧</a:t>
            </a:r>
            <a:r>
              <a:rPr lang="zh-TW" altLang="en-US" sz="4400" b="1" dirty="0"/>
              <a:t>結論</a:t>
            </a:r>
          </a:p>
        </p:txBody>
      </p:sp>
      <p:sp>
        <p:nvSpPr>
          <p:cNvPr id="6" name="矩形 5"/>
          <p:cNvSpPr/>
          <p:nvPr/>
        </p:nvSpPr>
        <p:spPr>
          <a:xfrm>
            <a:off x="755576" y="980728"/>
            <a:ext cx="165618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+mj-ea"/>
                <a:ea typeface="+mj-ea"/>
              </a:rPr>
              <a:t>一、討論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385501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kumimoji="1" lang="en-US" altLang="zh-TW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en-US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4466" y="1710236"/>
            <a:ext cx="7520940" cy="3579849"/>
          </a:xfrm>
        </p:spPr>
        <p:txBody>
          <a:bodyPr>
            <a:normAutofit/>
          </a:bodyPr>
          <a:lstStyle/>
          <a:p>
            <a:pPr marL="0" indent="0"/>
            <a:r>
              <a:rPr lang="en-US" altLang="zh-TW" sz="2800" dirty="0">
                <a:latin typeface="+mj-ea"/>
                <a:ea typeface="+mj-ea"/>
              </a:rPr>
              <a:t>5.</a:t>
            </a:r>
            <a:r>
              <a:rPr lang="zh-TW" altLang="en-US" sz="2800" dirty="0">
                <a:latin typeface="+mj-ea"/>
                <a:ea typeface="+mj-ea"/>
              </a:rPr>
              <a:t>摩擦力與不同材質的關係</a:t>
            </a:r>
            <a:r>
              <a:rPr lang="en-US" altLang="zh-TW" sz="2800" dirty="0">
                <a:latin typeface="+mj-ea"/>
                <a:ea typeface="+mj-ea"/>
              </a:rPr>
              <a:t>:</a:t>
            </a:r>
          </a:p>
          <a:p>
            <a:pPr marL="0" indent="0"/>
            <a:r>
              <a:rPr lang="zh-TW" altLang="en-US" sz="2800" dirty="0">
                <a:latin typeface="+mj-ea"/>
                <a:ea typeface="+mj-ea"/>
              </a:rPr>
              <a:t>             玻璃</a:t>
            </a:r>
            <a:r>
              <a:rPr lang="en-US" altLang="zh-TW" sz="2800" dirty="0">
                <a:latin typeface="+mj-ea"/>
                <a:ea typeface="+mj-ea"/>
              </a:rPr>
              <a:t>&lt;</a:t>
            </a:r>
            <a:r>
              <a:rPr lang="zh-TW" altLang="en-US" sz="2800" dirty="0">
                <a:latin typeface="+mj-ea"/>
                <a:ea typeface="+mj-ea"/>
              </a:rPr>
              <a:t>木心板≒三合板</a:t>
            </a:r>
            <a:r>
              <a:rPr lang="en-US" altLang="zh-TW" sz="2800" dirty="0">
                <a:latin typeface="+mj-ea"/>
                <a:ea typeface="+mj-ea"/>
              </a:rPr>
              <a:t>&lt;</a:t>
            </a:r>
            <a:r>
              <a:rPr lang="zh-TW" altLang="en-US" sz="2800" dirty="0">
                <a:latin typeface="+mj-ea"/>
                <a:ea typeface="+mj-ea"/>
              </a:rPr>
              <a:t>塑膠</a:t>
            </a:r>
            <a:endParaRPr lang="zh-TW" altLang="zh-TW" sz="2800" dirty="0">
              <a:latin typeface="+mj-ea"/>
              <a:ea typeface="+mj-ea"/>
            </a:endParaRPr>
          </a:p>
        </p:txBody>
      </p:sp>
      <p:graphicFrame>
        <p:nvGraphicFramePr>
          <p:cNvPr id="1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952567"/>
              </p:ext>
            </p:extLst>
          </p:nvPr>
        </p:nvGraphicFramePr>
        <p:xfrm>
          <a:off x="184732" y="3717032"/>
          <a:ext cx="3872436" cy="27432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774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45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45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45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45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677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</a:rPr>
                        <a:t>次數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>
                          <a:effectLst/>
                        </a:rPr>
                        <a:t>距離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</a:rPr>
                        <a:t>所需時間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>
                          <a:effectLst/>
                        </a:rPr>
                        <a:t>加速度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>
                          <a:effectLst/>
                        </a:rPr>
                        <a:t>說明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77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1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197.10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3.08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41.55</a:t>
                      </a:r>
                      <a:r>
                        <a:rPr lang="zh-TW" sz="1500" kern="100">
                          <a:effectLst/>
                        </a:rPr>
                        <a:t>公分</a:t>
                      </a:r>
                      <a:r>
                        <a:rPr lang="en-US" sz="1500" kern="100">
                          <a:effectLst/>
                        </a:rPr>
                        <a:t>/</a:t>
                      </a:r>
                      <a:r>
                        <a:rPr lang="zh-TW" sz="1500" kern="100">
                          <a:effectLst/>
                        </a:rPr>
                        <a:t>秒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</a:rPr>
                        <a:t>小數點第</a:t>
                      </a:r>
                      <a:r>
                        <a:rPr lang="en-US" sz="1500" kern="100" dirty="0">
                          <a:effectLst/>
                        </a:rPr>
                        <a:t>2</a:t>
                      </a:r>
                      <a:r>
                        <a:rPr lang="zh-TW" sz="1500" kern="100" dirty="0">
                          <a:effectLst/>
                        </a:rPr>
                        <a:t>位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77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2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198.12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3.08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41.77</a:t>
                      </a:r>
                      <a:r>
                        <a:rPr lang="zh-TW" sz="1500" kern="100">
                          <a:effectLst/>
                        </a:rPr>
                        <a:t>公分</a:t>
                      </a:r>
                      <a:r>
                        <a:rPr lang="en-US" sz="1500" kern="100">
                          <a:effectLst/>
                        </a:rPr>
                        <a:t>/</a:t>
                      </a:r>
                      <a:r>
                        <a:rPr lang="zh-TW" sz="1500" kern="100">
                          <a:effectLst/>
                        </a:rPr>
                        <a:t>秒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 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77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3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196.28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3.07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41.65</a:t>
                      </a:r>
                      <a:r>
                        <a:rPr lang="zh-TW" sz="1500" kern="100">
                          <a:effectLst/>
                        </a:rPr>
                        <a:t>公分</a:t>
                      </a:r>
                      <a:r>
                        <a:rPr lang="en-US" sz="1500" kern="100">
                          <a:effectLst/>
                        </a:rPr>
                        <a:t>/</a:t>
                      </a:r>
                      <a:r>
                        <a:rPr lang="zh-TW" sz="1500" kern="100">
                          <a:effectLst/>
                        </a:rPr>
                        <a:t>秒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 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701725"/>
              </p:ext>
            </p:extLst>
          </p:nvPr>
        </p:nvGraphicFramePr>
        <p:xfrm>
          <a:off x="4644010" y="3789039"/>
          <a:ext cx="4104457" cy="279810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8205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09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09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09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09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035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</a:rPr>
                        <a:t>次數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</a:rPr>
                        <a:t>距離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>
                          <a:effectLst/>
                        </a:rPr>
                        <a:t>所需時間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>
                          <a:effectLst/>
                        </a:rPr>
                        <a:t>加速度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>
                          <a:effectLst/>
                        </a:rPr>
                        <a:t>說明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52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1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198.72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4.10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23.64</a:t>
                      </a:r>
                      <a:r>
                        <a:rPr lang="zh-TW" sz="1500" kern="100" dirty="0">
                          <a:effectLst/>
                        </a:rPr>
                        <a:t>公分</a:t>
                      </a:r>
                      <a:r>
                        <a:rPr lang="en-US" sz="1500" kern="100" dirty="0">
                          <a:effectLst/>
                        </a:rPr>
                        <a:t>/</a:t>
                      </a:r>
                      <a:r>
                        <a:rPr lang="zh-TW" sz="1500" kern="100" dirty="0">
                          <a:effectLst/>
                        </a:rPr>
                        <a:t>秒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MCS</a:t>
                      </a:r>
                      <a:r>
                        <a:rPr lang="zh-TW" sz="1500" kern="100" dirty="0">
                          <a:effectLst/>
                        </a:rPr>
                        <a:t>讀值為</a:t>
                      </a:r>
                      <a:r>
                        <a:rPr lang="en-US" sz="1500" kern="100" dirty="0">
                          <a:effectLst/>
                        </a:rPr>
                        <a:t> 0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35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2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196.13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4.21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22.13</a:t>
                      </a:r>
                      <a:r>
                        <a:rPr lang="zh-TW" sz="1500" kern="100">
                          <a:effectLst/>
                        </a:rPr>
                        <a:t>公分</a:t>
                      </a:r>
                      <a:r>
                        <a:rPr lang="en-US" sz="1500" kern="100">
                          <a:effectLst/>
                        </a:rPr>
                        <a:t>/</a:t>
                      </a:r>
                      <a:r>
                        <a:rPr lang="zh-TW" sz="1500" kern="100">
                          <a:effectLst/>
                        </a:rPr>
                        <a:t>秒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MCS</a:t>
                      </a:r>
                      <a:r>
                        <a:rPr lang="zh-TW" sz="1500" kern="100" dirty="0">
                          <a:effectLst/>
                        </a:rPr>
                        <a:t>讀值為</a:t>
                      </a:r>
                      <a:r>
                        <a:rPr lang="en-US" sz="1500" kern="100" dirty="0">
                          <a:effectLst/>
                        </a:rPr>
                        <a:t> 0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35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3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198.21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4.50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</a:rPr>
                        <a:t>19.57</a:t>
                      </a:r>
                      <a:r>
                        <a:rPr lang="zh-TW" sz="1500" kern="100">
                          <a:effectLst/>
                        </a:rPr>
                        <a:t>公分</a:t>
                      </a:r>
                      <a:r>
                        <a:rPr lang="en-US" sz="1500" kern="100">
                          <a:effectLst/>
                        </a:rPr>
                        <a:t>/</a:t>
                      </a:r>
                      <a:r>
                        <a:rPr lang="zh-TW" sz="1500" kern="100">
                          <a:effectLst/>
                        </a:rPr>
                        <a:t>秒</a:t>
                      </a:r>
                      <a:endParaRPr lang="zh-TW" sz="15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MCS</a:t>
                      </a:r>
                      <a:r>
                        <a:rPr lang="zh-TW" sz="1500" kern="100" dirty="0">
                          <a:effectLst/>
                        </a:rPr>
                        <a:t>讀值為</a:t>
                      </a:r>
                      <a:r>
                        <a:rPr lang="en-US" sz="1500" kern="100" dirty="0">
                          <a:effectLst/>
                        </a:rPr>
                        <a:t> 0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向下箭號 4"/>
          <p:cNvSpPr/>
          <p:nvPr/>
        </p:nvSpPr>
        <p:spPr>
          <a:xfrm>
            <a:off x="2411760" y="2780928"/>
            <a:ext cx="2880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下箭號 15"/>
          <p:cNvSpPr/>
          <p:nvPr/>
        </p:nvSpPr>
        <p:spPr>
          <a:xfrm>
            <a:off x="6084168" y="2780928"/>
            <a:ext cx="2880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3419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zh-TW" altLang="en-US" sz="4400" b="1" dirty="0"/>
              <a:t>參</a:t>
            </a:r>
            <a:r>
              <a:rPr lang="en-US" altLang="zh-TW" sz="4400" b="1" dirty="0"/>
              <a:t>‧</a:t>
            </a:r>
            <a:r>
              <a:rPr lang="zh-TW" altLang="en-US" sz="4400" b="1" dirty="0"/>
              <a:t>結論</a:t>
            </a:r>
          </a:p>
        </p:txBody>
      </p:sp>
      <p:sp>
        <p:nvSpPr>
          <p:cNvPr id="6" name="矩形 5"/>
          <p:cNvSpPr/>
          <p:nvPr/>
        </p:nvSpPr>
        <p:spPr>
          <a:xfrm>
            <a:off x="755576" y="980728"/>
            <a:ext cx="237626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zh-TW" sz="2400" b="1" dirty="0">
                <a:latin typeface="+mj-ea"/>
                <a:ea typeface="+mj-ea"/>
              </a:rPr>
              <a:t>二、貢獻與建議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385501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kumimoji="1" lang="en-US" altLang="zh-TW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en-US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700809"/>
            <a:ext cx="7520940" cy="3579849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(</a:t>
            </a: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一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) </a:t>
            </a: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找出加速度測量的簡單方法。</a:t>
            </a:r>
          </a:p>
          <a:p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(</a:t>
            </a: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二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) </a:t>
            </a: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低廉的經費做出教具。</a:t>
            </a:r>
          </a:p>
          <a:p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(</a:t>
            </a: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三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) </a:t>
            </a: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認識加速度與摩擦力的關係。</a:t>
            </a:r>
          </a:p>
          <a:p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(</a:t>
            </a: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四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) </a:t>
            </a: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讓加速度圖形化。</a:t>
            </a:r>
          </a:p>
          <a:p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(</a:t>
            </a: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五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) </a:t>
            </a: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雲端繪製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x-t</a:t>
            </a: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、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v-t</a:t>
            </a: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、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a-t</a:t>
            </a: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圖。</a:t>
            </a:r>
            <a:endParaRPr lang="en-US" altLang="zh-TW" sz="24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(</a:t>
            </a: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六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)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即時投影。</a:t>
            </a:r>
            <a:endParaRPr lang="zh-TW" altLang="zh-TW" sz="24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(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七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) </a:t>
            </a: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無償提供程式碼與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MCS</a:t>
            </a: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帳密協助教師教學。</a:t>
            </a:r>
          </a:p>
        </p:txBody>
      </p:sp>
    </p:spTree>
    <p:extLst>
      <p:ext uri="{BB962C8B-B14F-4D97-AF65-F5344CB8AC3E}">
        <p14:creationId xmlns:p14="http://schemas.microsoft.com/office/powerpoint/2010/main" val="2109733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zh-TW" altLang="en-US" sz="4400" b="1" dirty="0"/>
              <a:t>肆</a:t>
            </a:r>
            <a:r>
              <a:rPr lang="en-US" altLang="zh-TW" sz="4400" b="1" dirty="0"/>
              <a:t>‧</a:t>
            </a:r>
            <a:r>
              <a:rPr lang="zh-TW" altLang="en-US" sz="4400" b="1" dirty="0"/>
              <a:t>引註資料</a:t>
            </a:r>
          </a:p>
        </p:txBody>
      </p:sp>
      <p:sp>
        <p:nvSpPr>
          <p:cNvPr id="6" name="矩形 5"/>
          <p:cNvSpPr/>
          <p:nvPr/>
        </p:nvSpPr>
        <p:spPr>
          <a:xfrm>
            <a:off x="755576" y="980728"/>
            <a:ext cx="237626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b="1" dirty="0">
                <a:latin typeface="+mj-ea"/>
                <a:ea typeface="+mj-ea"/>
              </a:rPr>
              <a:t>一</a:t>
            </a:r>
            <a:r>
              <a:rPr lang="zh-TW" altLang="zh-TW" sz="2400" b="1" dirty="0">
                <a:latin typeface="+mj-ea"/>
                <a:ea typeface="+mj-ea"/>
              </a:rPr>
              <a:t>、</a:t>
            </a:r>
            <a:r>
              <a:rPr lang="zh-TW" altLang="en-US" sz="2400" b="1" dirty="0">
                <a:latin typeface="+mj-ea"/>
                <a:ea typeface="+mj-ea"/>
              </a:rPr>
              <a:t>圖書資料</a:t>
            </a:r>
            <a:endParaRPr lang="zh-TW" altLang="zh-TW" sz="2400" b="1" dirty="0">
              <a:latin typeface="+mj-ea"/>
              <a:ea typeface="+mj-ea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385501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kumimoji="1" lang="en-US" altLang="zh-TW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en-US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700809"/>
            <a:ext cx="7520940" cy="3579849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(</a:t>
            </a:r>
            <a:r>
              <a:rPr lang="zh-TW" altLang="zh-TW" sz="2400" dirty="0"/>
              <a:t>一</a:t>
            </a:r>
            <a:r>
              <a:rPr lang="en-US" altLang="zh-TW" sz="2400" dirty="0"/>
              <a:t>) </a:t>
            </a:r>
            <a:r>
              <a:rPr lang="zh-TW" altLang="zh-TW" sz="2400" dirty="0"/>
              <a:t>《自然與生活科技</a:t>
            </a:r>
            <a:r>
              <a:rPr lang="en-US" altLang="zh-TW" sz="2400" dirty="0"/>
              <a:t>5</a:t>
            </a:r>
            <a:r>
              <a:rPr lang="zh-TW" altLang="zh-TW" sz="2400" dirty="0"/>
              <a:t>》，〈直線運動〉，台北：南一出版社，</a:t>
            </a:r>
            <a:r>
              <a:rPr lang="en-US" altLang="zh-TW" sz="2400" dirty="0"/>
              <a:t>2019</a:t>
            </a:r>
            <a:r>
              <a:rPr lang="zh-TW" altLang="zh-TW" sz="2400" dirty="0"/>
              <a:t>。</a:t>
            </a:r>
          </a:p>
          <a:p>
            <a:r>
              <a:rPr lang="en-US" altLang="zh-TW" sz="2400" dirty="0"/>
              <a:t>(</a:t>
            </a:r>
            <a:r>
              <a:rPr lang="zh-TW" altLang="zh-TW" sz="2400" dirty="0"/>
              <a:t>二</a:t>
            </a:r>
            <a:r>
              <a:rPr lang="en-US" altLang="zh-TW" sz="2400" dirty="0"/>
              <a:t>) </a:t>
            </a:r>
            <a:r>
              <a:rPr lang="zh-TW" altLang="zh-TW" sz="2400" dirty="0"/>
              <a:t>《電腦科學</a:t>
            </a:r>
            <a:r>
              <a:rPr lang="en-US" altLang="zh-TW" sz="2400" dirty="0" err="1"/>
              <a:t>LinkIt</a:t>
            </a:r>
            <a:r>
              <a:rPr lang="en-US" altLang="zh-TW" sz="2400" dirty="0"/>
              <a:t>-</a:t>
            </a:r>
            <a:r>
              <a:rPr lang="zh-TW" altLang="zh-TW" sz="2400" dirty="0"/>
              <a:t>設計物聯網應用》，台北：均一教育平台，</a:t>
            </a:r>
            <a:r>
              <a:rPr lang="en-US" altLang="zh-TW" sz="2400" dirty="0"/>
              <a:t>2019</a:t>
            </a:r>
            <a:r>
              <a:rPr lang="zh-TW" altLang="zh-TW" sz="2400" dirty="0"/>
              <a:t>。</a:t>
            </a: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971600" y="386104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 smtClean="0"/>
              <a:t>(</a:t>
            </a:r>
            <a:r>
              <a:rPr lang="zh-TW" altLang="zh-TW" sz="2400" dirty="0" smtClean="0"/>
              <a:t>一</a:t>
            </a:r>
            <a:r>
              <a:rPr lang="en-US" altLang="zh-TW" sz="2400" dirty="0" smtClean="0"/>
              <a:t>) </a:t>
            </a:r>
            <a:r>
              <a:rPr lang="zh-TW" altLang="zh-TW" sz="2400" dirty="0" smtClean="0"/>
              <a:t>以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Arduino</a:t>
            </a:r>
            <a:r>
              <a:rPr lang="zh-TW" altLang="zh-TW" sz="2400" dirty="0" smtClean="0"/>
              <a:t>卡與智慧型手機控制之科學實驗教具系統的整合研發</a:t>
            </a:r>
            <a:r>
              <a:rPr lang="en-US" altLang="zh-TW" sz="2400" u="sng" dirty="0" smtClean="0">
                <a:hlinkClick r:id="rId2"/>
              </a:rPr>
              <a:t>https://www.youtube.com/watch?v=q4K321dyia0&amp;feature=youtu.be</a:t>
            </a:r>
            <a:endParaRPr lang="zh-TW" altLang="zh-TW" sz="2400" dirty="0" smtClean="0"/>
          </a:p>
          <a:p>
            <a:r>
              <a:rPr lang="en-US" altLang="zh-TW" sz="2400" u="sng" dirty="0" smtClean="0"/>
              <a:t>(</a:t>
            </a:r>
            <a:r>
              <a:rPr lang="zh-TW" altLang="zh-TW" sz="2400" dirty="0" smtClean="0"/>
              <a:t>二</a:t>
            </a:r>
            <a:r>
              <a:rPr lang="en-US" altLang="zh-TW" sz="2400" dirty="0" smtClean="0"/>
              <a:t>) </a:t>
            </a:r>
            <a:r>
              <a:rPr lang="zh-TW" altLang="zh-TW" sz="2400" dirty="0" smtClean="0"/>
              <a:t>聯發科技創意實驗室</a:t>
            </a:r>
          </a:p>
          <a:p>
            <a:r>
              <a:rPr lang="en-US" altLang="zh-TW" sz="2400" dirty="0" smtClean="0"/>
              <a:t>      </a:t>
            </a:r>
            <a:r>
              <a:rPr lang="en-US" altLang="zh-TW" sz="2400" u="sng" dirty="0" smtClean="0">
                <a:hlinkClick r:id="rId3"/>
              </a:rPr>
              <a:t>https://labs.mediatek.com/zh-tw/platform/linkit-7697</a:t>
            </a:r>
            <a:endParaRPr lang="zh-TW" altLang="zh-TW" sz="2400" dirty="0"/>
          </a:p>
        </p:txBody>
      </p:sp>
      <p:sp>
        <p:nvSpPr>
          <p:cNvPr id="11" name="矩形 10"/>
          <p:cNvSpPr/>
          <p:nvPr/>
        </p:nvSpPr>
        <p:spPr>
          <a:xfrm>
            <a:off x="782203" y="3417163"/>
            <a:ext cx="237626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b="1" dirty="0">
                <a:latin typeface="+mj-ea"/>
                <a:ea typeface="+mj-ea"/>
              </a:rPr>
              <a:t>二</a:t>
            </a:r>
            <a:r>
              <a:rPr lang="zh-TW" altLang="zh-TW" sz="2400" b="1" dirty="0">
                <a:latin typeface="+mj-ea"/>
                <a:ea typeface="+mj-ea"/>
              </a:rPr>
              <a:t>、</a:t>
            </a:r>
            <a:r>
              <a:rPr lang="zh-TW" altLang="en-US" sz="2400" b="1" dirty="0">
                <a:latin typeface="+mj-ea"/>
                <a:ea typeface="+mj-ea"/>
              </a:rPr>
              <a:t>網路資料</a:t>
            </a:r>
            <a:endParaRPr lang="zh-TW" altLang="zh-TW" sz="2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620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5658" y="2967335"/>
            <a:ext cx="6659195" cy="12003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72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謝謝評審的聆聽</a:t>
            </a:r>
          </a:p>
        </p:txBody>
      </p:sp>
    </p:spTree>
    <p:extLst>
      <p:ext uri="{BB962C8B-B14F-4D97-AF65-F5344CB8AC3E}">
        <p14:creationId xmlns:p14="http://schemas.microsoft.com/office/powerpoint/2010/main" val="94708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en-US" altLang="zh-TW" sz="4400" b="1" dirty="0" smtClean="0"/>
              <a:t>1.</a:t>
            </a:r>
            <a:endParaRPr lang="zh-TW" altLang="en-US" sz="4400" b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385501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kumimoji="1" lang="en-US" altLang="zh-TW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en-US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353598"/>
              </p:ext>
            </p:extLst>
          </p:nvPr>
        </p:nvGraphicFramePr>
        <p:xfrm>
          <a:off x="1187624" y="2060848"/>
          <a:ext cx="6648399" cy="364987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{22838BEF-8BB2-4498-84A7-C5851F593DF1}</a:tableStyleId>
              </a:tblPr>
              <a:tblGrid>
                <a:gridCol w="2216133"/>
                <a:gridCol w="2216133"/>
                <a:gridCol w="2216133"/>
              </a:tblGrid>
              <a:tr h="1239092">
                <a:tc>
                  <a:txBody>
                    <a:bodyPr/>
                    <a:lstStyle/>
                    <a:p>
                      <a:endParaRPr lang="zh-TW" altLang="en-US" sz="36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b="1" dirty="0" smtClean="0">
                          <a:latin typeface="+mj-ea"/>
                          <a:ea typeface="+mj-ea"/>
                        </a:rPr>
                        <a:t>回傳速度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b="1" dirty="0" smtClean="0">
                          <a:latin typeface="+mj-ea"/>
                          <a:ea typeface="+mj-ea"/>
                        </a:rPr>
                        <a:t>準確度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1205392">
                <a:tc>
                  <a:txBody>
                    <a:bodyPr/>
                    <a:lstStyle/>
                    <a:p>
                      <a:r>
                        <a:rPr lang="zh-TW" altLang="en-US" sz="3600" b="1" dirty="0" smtClean="0">
                          <a:latin typeface="+mj-ea"/>
                          <a:ea typeface="+mj-ea"/>
                        </a:rPr>
                        <a:t>超音波</a:t>
                      </a:r>
                      <a:endParaRPr lang="zh-TW" altLang="en-US" sz="36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b="1" dirty="0" smtClean="0">
                          <a:latin typeface="+mj-ea"/>
                          <a:ea typeface="+mj-ea"/>
                        </a:rPr>
                        <a:t>慢</a:t>
                      </a:r>
                      <a:endParaRPr lang="zh-TW" altLang="en-US" sz="36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b="1" dirty="0" smtClean="0">
                          <a:latin typeface="+mj-ea"/>
                          <a:ea typeface="+mj-ea"/>
                        </a:rPr>
                        <a:t>較精準</a:t>
                      </a:r>
                      <a:endParaRPr lang="zh-TW" altLang="en-US" sz="36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1205392">
                <a:tc>
                  <a:txBody>
                    <a:bodyPr/>
                    <a:lstStyle/>
                    <a:p>
                      <a:r>
                        <a:rPr lang="zh-TW" altLang="en-US" sz="3600" b="1" dirty="0" smtClean="0">
                          <a:latin typeface="+mj-ea"/>
                          <a:ea typeface="+mj-ea"/>
                        </a:rPr>
                        <a:t>紅外線</a:t>
                      </a:r>
                      <a:endParaRPr lang="zh-TW" altLang="en-US" sz="36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b="1" dirty="0" smtClean="0">
                          <a:latin typeface="+mj-ea"/>
                          <a:ea typeface="+mj-ea"/>
                        </a:rPr>
                        <a:t>快</a:t>
                      </a:r>
                      <a:endParaRPr lang="zh-TW" altLang="en-US" sz="36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b="1" dirty="0" smtClean="0">
                          <a:latin typeface="+mj-ea"/>
                          <a:ea typeface="+mj-ea"/>
                        </a:rPr>
                        <a:t>較不精準</a:t>
                      </a:r>
                      <a:endParaRPr lang="zh-TW" altLang="en-US" sz="36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9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en-US" altLang="zh-TW" sz="4400" b="1" dirty="0" smtClean="0"/>
              <a:t>2.</a:t>
            </a:r>
            <a:endParaRPr lang="zh-TW" altLang="en-US" sz="4400" b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385501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kumimoji="1" lang="en-US" altLang="zh-TW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en-US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640970"/>
            <a:ext cx="7664956" cy="4956382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 smtClean="0">
                <a:latin typeface="+mj-ea"/>
                <a:ea typeface="+mj-ea"/>
              </a:rPr>
              <a:t>認為最大的貢獻是甚麼</a:t>
            </a:r>
            <a:r>
              <a:rPr lang="en-US" altLang="zh-TW" sz="3600" dirty="0" smtClean="0">
                <a:latin typeface="+mj-ea"/>
                <a:ea typeface="+mj-ea"/>
              </a:rPr>
              <a:t>?</a:t>
            </a:r>
          </a:p>
          <a:p>
            <a:r>
              <a:rPr lang="zh-TW" altLang="en-US" sz="2800" dirty="0">
                <a:latin typeface="+mj-ea"/>
                <a:ea typeface="+mj-ea"/>
              </a:rPr>
              <a:t>我們認為最大貢獻是使用簡單且又便宜的</a:t>
            </a:r>
            <a:r>
              <a:rPr lang="zh-TW" altLang="en-US" sz="2800" dirty="0" smtClean="0">
                <a:latin typeface="+mj-ea"/>
                <a:ea typeface="+mj-ea"/>
              </a:rPr>
              <a:t>材料做出測量加速度</a:t>
            </a:r>
            <a:r>
              <a:rPr lang="zh-TW" altLang="en-US" sz="2800" dirty="0">
                <a:latin typeface="+mj-ea"/>
                <a:ea typeface="+mj-ea"/>
              </a:rPr>
              <a:t>的器具，然後繪製出</a:t>
            </a:r>
            <a:r>
              <a:rPr lang="en-US" altLang="zh-TW" sz="2800" dirty="0">
                <a:latin typeface="+mj-ea"/>
                <a:ea typeface="+mj-ea"/>
              </a:rPr>
              <a:t>x-t</a:t>
            </a:r>
            <a:r>
              <a:rPr lang="zh-TW" altLang="zh-TW" sz="2800" dirty="0">
                <a:latin typeface="+mj-ea"/>
                <a:ea typeface="+mj-ea"/>
              </a:rPr>
              <a:t>、</a:t>
            </a:r>
            <a:r>
              <a:rPr lang="en-US" altLang="zh-TW" sz="2800" dirty="0">
                <a:latin typeface="+mj-ea"/>
                <a:ea typeface="+mj-ea"/>
              </a:rPr>
              <a:t>v-t</a:t>
            </a:r>
            <a:r>
              <a:rPr lang="zh-TW" altLang="zh-TW" sz="2800" dirty="0">
                <a:latin typeface="+mj-ea"/>
                <a:ea typeface="+mj-ea"/>
              </a:rPr>
              <a:t>、</a:t>
            </a:r>
            <a:r>
              <a:rPr lang="en-US" altLang="zh-TW" sz="2800" dirty="0">
                <a:latin typeface="+mj-ea"/>
                <a:ea typeface="+mj-ea"/>
              </a:rPr>
              <a:t>a-t</a:t>
            </a:r>
            <a:r>
              <a:rPr lang="zh-TW" altLang="en-US" sz="2800" dirty="0" smtClean="0">
                <a:latin typeface="+mj-ea"/>
                <a:ea typeface="+mj-ea"/>
              </a:rPr>
              <a:t>圖，之後</a:t>
            </a:r>
            <a:r>
              <a:rPr lang="zh-TW" altLang="en-US" sz="2800" dirty="0">
                <a:latin typeface="+mj-ea"/>
                <a:ea typeface="+mj-ea"/>
              </a:rPr>
              <a:t>把實驗數據給即時</a:t>
            </a:r>
            <a:r>
              <a:rPr lang="zh-TW" altLang="en-US" sz="2800" dirty="0" smtClean="0">
                <a:latin typeface="+mj-ea"/>
                <a:ea typeface="+mj-ea"/>
              </a:rPr>
              <a:t>投影，而且因為加速度的實驗特別難做是因為速度太快不好取數值，而且如果要做加速度實驗的話就必須要有著非常精密的儀器。</a:t>
            </a:r>
            <a:endParaRPr lang="zh-TW" altLang="zh-TW" sz="2800" dirty="0">
              <a:latin typeface="+mj-ea"/>
              <a:ea typeface="+mj-ea"/>
            </a:endParaRPr>
          </a:p>
          <a:p>
            <a:pPr algn="ctr"/>
            <a:endParaRPr lang="zh-TW" altLang="zh-TW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424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en-US" altLang="zh-TW" sz="4400" b="1" dirty="0" smtClean="0"/>
              <a:t>3.</a:t>
            </a:r>
            <a:endParaRPr lang="zh-TW" altLang="en-US" sz="4400" b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385501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kumimoji="1" lang="en-US" altLang="zh-TW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en-US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700809"/>
            <a:ext cx="7520940" cy="3579849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 smtClean="0">
                <a:latin typeface="+mj-ea"/>
                <a:ea typeface="+mj-ea"/>
              </a:rPr>
              <a:t>為何取樣點是每</a:t>
            </a:r>
            <a:r>
              <a:rPr lang="en-US" altLang="zh-TW" sz="3600" dirty="0" smtClean="0">
                <a:latin typeface="+mj-ea"/>
                <a:ea typeface="+mj-ea"/>
              </a:rPr>
              <a:t>300</a:t>
            </a:r>
            <a:r>
              <a:rPr lang="zh-TW" altLang="en-US" sz="3600" dirty="0" smtClean="0">
                <a:latin typeface="+mj-ea"/>
                <a:ea typeface="+mj-ea"/>
              </a:rPr>
              <a:t>毫秒一個點</a:t>
            </a:r>
            <a:r>
              <a:rPr lang="en-US" altLang="zh-TW" sz="3600" dirty="0" smtClean="0">
                <a:latin typeface="+mj-ea"/>
                <a:ea typeface="+mj-ea"/>
              </a:rPr>
              <a:t>?</a:t>
            </a:r>
          </a:p>
          <a:p>
            <a:pPr algn="ctr"/>
            <a:r>
              <a:rPr lang="zh-TW" altLang="en-US" sz="2400" dirty="0" smtClean="0">
                <a:latin typeface="+mj-ea"/>
                <a:ea typeface="+mj-ea"/>
              </a:rPr>
              <a:t>我們在做實驗時</a:t>
            </a:r>
            <a:r>
              <a:rPr lang="en-US" altLang="zh-TW" sz="2400" dirty="0">
                <a:latin typeface="+mj-ea"/>
                <a:ea typeface="+mj-ea"/>
              </a:rPr>
              <a:t>300</a:t>
            </a:r>
            <a:r>
              <a:rPr lang="zh-TW" altLang="en-US" sz="2400" dirty="0" smtClean="0">
                <a:latin typeface="+mj-ea"/>
                <a:ea typeface="+mj-ea"/>
              </a:rPr>
              <a:t>毫秒</a:t>
            </a:r>
            <a:r>
              <a:rPr lang="zh-TW" altLang="en-US" sz="2400" dirty="0">
                <a:latin typeface="+mj-ea"/>
                <a:ea typeface="+mj-ea"/>
              </a:rPr>
              <a:t>和其他時間</a:t>
            </a:r>
            <a:r>
              <a:rPr lang="zh-TW" altLang="en-US" sz="2400" dirty="0" smtClean="0">
                <a:latin typeface="+mj-ea"/>
                <a:ea typeface="+mj-ea"/>
              </a:rPr>
              <a:t>比較</a:t>
            </a:r>
            <a:endParaRPr lang="zh-TW" altLang="zh-TW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8514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en-US" altLang="zh-TW" sz="4400" b="1" dirty="0" smtClean="0"/>
              <a:t>4.</a:t>
            </a:r>
            <a:endParaRPr lang="zh-TW" altLang="en-US" sz="4400" b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385501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kumimoji="1" lang="en-US" altLang="zh-TW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en-US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971600" y="1700809"/>
                <a:ext cx="7520940" cy="3579849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3600" b="1" i="1">
                        <a:latin typeface="Cambria Math"/>
                      </a:rPr>
                      <m:t>𝜟</m:t>
                    </m:r>
                  </m:oMath>
                </a14:m>
                <a:r>
                  <a:rPr lang="zh-TW" altLang="en-US" sz="3600" dirty="0">
                    <a:latin typeface="+mj-ea"/>
                  </a:rPr>
                  <a:t>是什麼</a:t>
                </a:r>
                <a:r>
                  <a:rPr lang="en-US" altLang="zh-TW" sz="3600" dirty="0" smtClean="0">
                    <a:latin typeface="+mj-ea"/>
                  </a:rPr>
                  <a:t>?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TW" sz="2800" b="0" i="1">
                        <a:latin typeface="Cambria Math"/>
                      </a:rPr>
                      <m:t>𝛥</m:t>
                    </m:r>
                  </m:oMath>
                </a14:m>
                <a:r>
                  <a:rPr lang="zh-TW" altLang="en-US" sz="2800" b="0" dirty="0">
                    <a:latin typeface="+mj-ea"/>
                  </a:rPr>
                  <a:t>是用來表示變化量的符號。</a:t>
                </a:r>
                <a:endParaRPr lang="en-US" altLang="zh-TW" sz="2800" b="0" dirty="0">
                  <a:latin typeface="+mj-ea"/>
                </a:endParaRPr>
              </a:p>
              <a:p>
                <a:pPr algn="ctr"/>
                <a:endParaRPr lang="en-US" altLang="zh-TW" sz="3600" b="0" dirty="0" smtClean="0">
                  <a:latin typeface="+mj-ea"/>
                </a:endParaRPr>
              </a:p>
              <a:p>
                <a:pPr algn="ctr"/>
                <a:endParaRPr lang="zh-TW" altLang="zh-TW" sz="36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00" y="1700809"/>
                <a:ext cx="7520940" cy="3579849"/>
              </a:xfrm>
              <a:blipFill rotWithShape="1">
                <a:blip r:embed="rId2"/>
                <a:stretch>
                  <a:fillRect t="-27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21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en-US" altLang="zh-TW" sz="4400" b="1" dirty="0" smtClean="0"/>
              <a:t>5.</a:t>
            </a:r>
            <a:endParaRPr lang="zh-TW" altLang="en-US" sz="4400" b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385501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kumimoji="1" lang="en-US" altLang="zh-TW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en-US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696585"/>
            <a:ext cx="7520940" cy="3579849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</a:rPr>
              <a:t>有</a:t>
            </a:r>
            <a:r>
              <a:rPr lang="zh-TW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</a:rPr>
              <a:t>想要繼續</a:t>
            </a:r>
            <a:r>
              <a:rPr lang="zh-TW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</a:rPr>
              <a:t>做科展的題目嗎</a:t>
            </a:r>
            <a:r>
              <a:rPr lang="zh-TW" altLang="en-US" sz="4000" dirty="0">
                <a:latin typeface="+mj-ea"/>
              </a:rPr>
              <a:t>繼續研究要做甚麼</a:t>
            </a:r>
            <a:r>
              <a:rPr lang="en-US" altLang="zh-TW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</a:rPr>
              <a:t>?</a:t>
            </a:r>
          </a:p>
          <a:p>
            <a:r>
              <a:rPr lang="zh-TW" alt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</a:rPr>
              <a:t>如果要繼續去做科展的話</a:t>
            </a:r>
            <a:r>
              <a:rPr lang="zh-TW" altLang="en-US" sz="2400" b="0" dirty="0">
                <a:latin typeface="+mj-ea"/>
              </a:rPr>
              <a:t>，我們會有不同平面跟不同角度以及不同的取點看看會有些什麽影響</a:t>
            </a:r>
            <a:endParaRPr lang="zh-TW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07228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zh-TW" altLang="en-US" sz="4400" b="1" dirty="0"/>
              <a:t>壹</a:t>
            </a:r>
            <a:r>
              <a:rPr lang="en-US" altLang="zh-TW" sz="4400" b="1" dirty="0"/>
              <a:t>‧</a:t>
            </a:r>
            <a:r>
              <a:rPr lang="zh-TW" altLang="en-US" sz="4400" b="1" dirty="0"/>
              <a:t>前言</a:t>
            </a:r>
          </a:p>
        </p:txBody>
      </p:sp>
      <p:sp>
        <p:nvSpPr>
          <p:cNvPr id="4" name="矩形 3"/>
          <p:cNvSpPr/>
          <p:nvPr/>
        </p:nvSpPr>
        <p:spPr>
          <a:xfrm>
            <a:off x="755576" y="980728"/>
            <a:ext cx="216024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+mj-ea"/>
                <a:ea typeface="+mj-ea"/>
              </a:rPr>
              <a:t>一、研究動機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755576" y="1844824"/>
            <a:ext cx="7520940" cy="627521"/>
          </a:xfrm>
        </p:spPr>
        <p:txBody>
          <a:bodyPr>
            <a:noAutofit/>
          </a:bodyPr>
          <a:lstStyle/>
          <a:p>
            <a:pPr algn="ctr"/>
            <a:r>
              <a:rPr lang="en-US" altLang="zh-TW" sz="2800" dirty="0">
                <a:latin typeface="+mj-ea"/>
                <a:ea typeface="+mj-ea"/>
              </a:rPr>
              <a:t>3.</a:t>
            </a:r>
            <a:r>
              <a:rPr lang="zh-TW" altLang="en-US" sz="2800" dirty="0">
                <a:latin typeface="+mj-ea"/>
                <a:ea typeface="+mj-ea"/>
              </a:rPr>
              <a:t>學長做的加速度小車，液晶螢幕顯示數值</a:t>
            </a:r>
          </a:p>
        </p:txBody>
      </p:sp>
      <p:pic>
        <p:nvPicPr>
          <p:cNvPr id="6" name="圖片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" r="3467"/>
          <a:stretch/>
        </p:blipFill>
        <p:spPr bwMode="auto">
          <a:xfrm>
            <a:off x="4860031" y="2780928"/>
            <a:ext cx="3882683" cy="24812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圖片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19" y="2780928"/>
            <a:ext cx="4476468" cy="25298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4027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en-US" altLang="zh-TW" sz="4400" b="1" dirty="0" smtClean="0"/>
              <a:t>6.</a:t>
            </a:r>
            <a:endParaRPr lang="zh-TW" altLang="en-US" sz="4400" b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385501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kumimoji="1" lang="en-US" altLang="zh-TW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en-US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3579849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工作分配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?</a:t>
            </a:r>
          </a:p>
          <a:p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黃宥綺組員做了書面報告的前言以及找資料跟找書，楊成宇組員做了書面報告的正文及寫程式跟做實驗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,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黃偉翔組員做了書面報告的結論及做實驗</a:t>
            </a:r>
            <a:endParaRPr lang="en-US" altLang="zh-TW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  <a:p>
            <a:endParaRPr lang="zh-TW" altLang="zh-TW" sz="2400" b="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1609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en-US" altLang="zh-TW" sz="4400" b="1" dirty="0" smtClean="0"/>
              <a:t>7.</a:t>
            </a:r>
            <a:endParaRPr lang="zh-TW" altLang="en-US" sz="4400" b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385501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kumimoji="1" lang="en-US" altLang="zh-TW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en-US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662501"/>
            <a:ext cx="7920880" cy="3618158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 smtClean="0">
                <a:latin typeface="+mj-ea"/>
                <a:ea typeface="+mj-ea"/>
              </a:rPr>
              <a:t>過程中的困難有什麼</a:t>
            </a:r>
            <a:r>
              <a:rPr lang="en-US" altLang="zh-TW" sz="3600" dirty="0" smtClean="0">
                <a:latin typeface="+mj-ea"/>
                <a:ea typeface="+mj-ea"/>
              </a:rPr>
              <a:t>?</a:t>
            </a:r>
          </a:p>
          <a:p>
            <a:r>
              <a:rPr lang="zh-TW" altLang="en-US" sz="2400" b="0" dirty="0">
                <a:latin typeface="+mj-ea"/>
                <a:ea typeface="+mj-ea"/>
              </a:rPr>
              <a:t>我們遇到的困難有程式上在取點的</a:t>
            </a:r>
            <a:r>
              <a:rPr lang="zh-TW" altLang="en-US" sz="2400" b="0" dirty="0" smtClean="0">
                <a:latin typeface="+mj-ea"/>
                <a:ea typeface="+mj-ea"/>
              </a:rPr>
              <a:t>問題，塑膠平面很不好吹平以即加速度很難的觀念要去理解它。</a:t>
            </a:r>
            <a:endParaRPr lang="en-US" altLang="zh-TW" sz="2400" b="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4314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22960" y="1100630"/>
                <a:ext cx="7520940" cy="5640738"/>
              </a:xfrm>
            </p:spPr>
            <p:txBody>
              <a:bodyPr/>
              <a:lstStyle/>
              <a:p>
                <a:r>
                  <a:rPr lang="en-US" altLang="zh-TW" b="0" dirty="0">
                    <a:latin typeface="+mj-ea"/>
                    <a:ea typeface="+mj-ea"/>
                  </a:rPr>
                  <a:t>1.</a:t>
                </a:r>
                <a:r>
                  <a:rPr lang="zh-TW" altLang="en-US" b="0" dirty="0">
                    <a:latin typeface="+mj-ea"/>
                    <a:ea typeface="+mj-ea"/>
                  </a:rPr>
                  <a:t>加速度的運用</a:t>
                </a:r>
                <a:r>
                  <a:rPr lang="en-US" altLang="zh-TW" b="0" dirty="0">
                    <a:latin typeface="+mj-ea"/>
                    <a:ea typeface="+mj-ea"/>
                  </a:rPr>
                  <a:t>?</a:t>
                </a:r>
                <a:r>
                  <a:rPr lang="zh-TW" altLang="en-US" b="0" dirty="0">
                    <a:latin typeface="+mj-ea"/>
                    <a:ea typeface="+mj-ea"/>
                  </a:rPr>
                  <a:t> </a:t>
                </a:r>
                <a:r>
                  <a:rPr lang="en-US" altLang="zh-TW" b="0" dirty="0">
                    <a:latin typeface="+mj-ea"/>
                    <a:ea typeface="+mj-ea"/>
                  </a:rPr>
                  <a:t>A:</a:t>
                </a:r>
                <a:r>
                  <a:rPr lang="zh-TW" altLang="en-US" b="0" dirty="0">
                    <a:latin typeface="+mj-ea"/>
                    <a:ea typeface="+mj-ea"/>
                  </a:rPr>
                  <a:t>人們在購買車子也會選擇車子的速度，只要速度越快就能節省時間，加速度越快的車子也能在短時間內行駛到正常的速度。</a:t>
                </a:r>
                <a:endParaRPr lang="en-US" altLang="zh-TW" b="0" dirty="0">
                  <a:latin typeface="+mj-ea"/>
                  <a:ea typeface="+mj-ea"/>
                </a:endParaRPr>
              </a:p>
              <a:p>
                <a:r>
                  <a:rPr lang="en-US" altLang="zh-TW" b="0" dirty="0">
                    <a:latin typeface="+mj-ea"/>
                    <a:ea typeface="+mj-ea"/>
                  </a:rPr>
                  <a:t>2.</a:t>
                </a:r>
                <a:r>
                  <a:rPr lang="zh-TW" altLang="en-US" b="0" dirty="0">
                    <a:latin typeface="+mj-ea"/>
                    <a:ea typeface="+mj-ea"/>
                  </a:rPr>
                  <a:t>四張圖重疊比較</a:t>
                </a:r>
                <a:r>
                  <a:rPr lang="en-US" altLang="zh-TW" b="0" dirty="0">
                    <a:latin typeface="+mj-ea"/>
                    <a:ea typeface="+mj-ea"/>
                  </a:rPr>
                  <a:t>?</a:t>
                </a:r>
                <a:r>
                  <a:rPr lang="zh-TW" altLang="en-US" b="0" dirty="0">
                    <a:latin typeface="+mj-ea"/>
                    <a:ea typeface="+mj-ea"/>
                  </a:rPr>
                  <a:t> </a:t>
                </a:r>
                <a:r>
                  <a:rPr lang="en-US" altLang="zh-TW" b="0" dirty="0">
                    <a:latin typeface="+mj-ea"/>
                    <a:ea typeface="+mj-ea"/>
                  </a:rPr>
                  <a:t>A:</a:t>
                </a:r>
                <a:r>
                  <a:rPr lang="zh-TW" altLang="en-US" b="0" dirty="0">
                    <a:latin typeface="+mj-ea"/>
                    <a:ea typeface="+mj-ea"/>
                  </a:rPr>
                  <a:t>資料抓下來</a:t>
                </a:r>
                <a:r>
                  <a:rPr lang="en-US" altLang="zh-TW" b="0" dirty="0" smtClean="0">
                    <a:latin typeface="+mj-ea"/>
                    <a:ea typeface="+mj-ea"/>
                  </a:rPr>
                  <a:t>(?)</a:t>
                </a:r>
                <a:r>
                  <a:rPr lang="zh-TW" altLang="en-US" b="0" dirty="0" smtClean="0">
                    <a:latin typeface="+mj-ea"/>
                    <a:ea typeface="+mj-ea"/>
                  </a:rPr>
                  <a:t>我們會從</a:t>
                </a:r>
                <a:r>
                  <a:rPr lang="en-US" altLang="zh-TW" b="0" dirty="0" smtClean="0">
                    <a:latin typeface="+mj-ea"/>
                    <a:ea typeface="+mj-ea"/>
                  </a:rPr>
                  <a:t>MCS</a:t>
                </a:r>
                <a:r>
                  <a:rPr lang="zh-TW" altLang="en-US" b="0" dirty="0" smtClean="0">
                    <a:latin typeface="+mj-ea"/>
                    <a:ea typeface="+mj-ea"/>
                  </a:rPr>
                  <a:t>的資料庫找</a:t>
                </a:r>
                <a:r>
                  <a:rPr lang="zh-TW" altLang="en-US" b="0" dirty="0" smtClean="0">
                    <a:latin typeface="+mj-ea"/>
                  </a:rPr>
                  <a:t>，</a:t>
                </a:r>
                <a:r>
                  <a:rPr lang="zh-TW" altLang="en-US" b="0" dirty="0">
                    <a:latin typeface="+mj-ea"/>
                  </a:rPr>
                  <a:t>然後我們之後會</a:t>
                </a:r>
                <a:r>
                  <a:rPr lang="zh-TW" altLang="en-US" b="0" dirty="0" smtClean="0">
                    <a:latin typeface="+mj-ea"/>
                  </a:rPr>
                  <a:t>再</a:t>
                </a:r>
                <a:r>
                  <a:rPr lang="zh-TW" altLang="en-US" b="0" dirty="0">
                    <a:latin typeface="+mj-ea"/>
                  </a:rPr>
                  <a:t>進行之後的研究</a:t>
                </a:r>
                <a:endParaRPr lang="en-US" altLang="zh-TW" b="0" dirty="0">
                  <a:latin typeface="+mj-ea"/>
                  <a:ea typeface="+mj-ea"/>
                </a:endParaRPr>
              </a:p>
              <a:p>
                <a:r>
                  <a:rPr lang="en-US" altLang="zh-TW" b="0" dirty="0">
                    <a:latin typeface="+mj-ea"/>
                    <a:ea typeface="+mj-ea"/>
                  </a:rPr>
                  <a:t>3. .</a:t>
                </a:r>
                <a:r>
                  <a:rPr lang="zh-TW" altLang="en-US" b="0" dirty="0">
                    <a:latin typeface="+mj-ea"/>
                    <a:ea typeface="+mj-ea"/>
                  </a:rPr>
                  <a:t>為什麼會選這四種材質</a:t>
                </a:r>
                <a:r>
                  <a:rPr lang="en-US" altLang="zh-TW" b="0" dirty="0">
                    <a:latin typeface="+mj-ea"/>
                    <a:ea typeface="+mj-ea"/>
                  </a:rPr>
                  <a:t>?A:</a:t>
                </a:r>
                <a:r>
                  <a:rPr lang="zh-TW" altLang="en-US" b="0" dirty="0">
                    <a:latin typeface="+mj-ea"/>
                    <a:ea typeface="+mj-ea"/>
                  </a:rPr>
                  <a:t>因為我們經費</a:t>
                </a:r>
                <a:r>
                  <a:rPr lang="zh-TW" altLang="en-US" b="0" dirty="0" smtClean="0">
                    <a:latin typeface="+mj-ea"/>
                    <a:ea typeface="+mj-ea"/>
                  </a:rPr>
                  <a:t>有限所以</a:t>
                </a:r>
                <a:r>
                  <a:rPr lang="zh-TW" altLang="en-US" b="0" dirty="0">
                    <a:latin typeface="+mj-ea"/>
                    <a:ea typeface="+mj-ea"/>
                  </a:rPr>
                  <a:t>手邊剛好有這四種材料，因此就使用這四種材料了。</a:t>
                </a:r>
                <a:endParaRPr lang="en-US" altLang="zh-TW" b="0" dirty="0">
                  <a:latin typeface="+mj-ea"/>
                  <a:ea typeface="+mj-ea"/>
                </a:endParaRPr>
              </a:p>
              <a:p>
                <a:r>
                  <a:rPr lang="en-US" altLang="zh-TW" b="0" dirty="0">
                    <a:latin typeface="+mj-ea"/>
                    <a:ea typeface="+mj-ea"/>
                  </a:rPr>
                  <a:t>4. </a:t>
                </a:r>
                <a14:m>
                  <m:oMath xmlns:m="http://schemas.openxmlformats.org/officeDocument/2006/math">
                    <m:r>
                      <a:rPr lang="en-US" altLang="zh-TW" b="0" i="1">
                        <a:latin typeface="Cambria Math"/>
                        <a:ea typeface="+mj-ea"/>
                      </a:rPr>
                      <m:t>𝛥</m:t>
                    </m:r>
                  </m:oMath>
                </a14:m>
                <a:r>
                  <a:rPr lang="zh-TW" altLang="en-US" b="0" dirty="0">
                    <a:latin typeface="+mj-ea"/>
                    <a:ea typeface="+mj-ea"/>
                  </a:rPr>
                  <a:t>是什麼</a:t>
                </a:r>
                <a:r>
                  <a:rPr lang="en-US" altLang="zh-TW" b="0" dirty="0">
                    <a:latin typeface="+mj-ea"/>
                    <a:ea typeface="+mj-ea"/>
                  </a:rPr>
                  <a:t>?A: </a:t>
                </a:r>
                <a14:m>
                  <m:oMath xmlns:m="http://schemas.openxmlformats.org/officeDocument/2006/math">
                    <m:r>
                      <a:rPr lang="en-US" altLang="zh-TW" b="0" i="1">
                        <a:latin typeface="Cambria Math"/>
                        <a:ea typeface="+mj-ea"/>
                      </a:rPr>
                      <m:t>𝛥</m:t>
                    </m:r>
                  </m:oMath>
                </a14:m>
                <a:r>
                  <a:rPr lang="zh-TW" altLang="en-US" b="0" dirty="0">
                    <a:latin typeface="+mj-ea"/>
                    <a:ea typeface="+mj-ea"/>
                  </a:rPr>
                  <a:t>是用來表示變化量的符號。</a:t>
                </a:r>
                <a:endParaRPr lang="en-US" altLang="zh-TW" b="0" dirty="0" smtClean="0">
                  <a:latin typeface="+mj-ea"/>
                  <a:ea typeface="+mj-ea"/>
                </a:endParaRPr>
              </a:p>
              <a:p>
                <a:r>
                  <a:rPr lang="en-US" altLang="zh-TW" b="0" dirty="0" smtClean="0">
                    <a:latin typeface="+mj-ea"/>
                    <a:ea typeface="+mj-ea"/>
                  </a:rPr>
                  <a:t>5.</a:t>
                </a:r>
                <a:r>
                  <a:rPr lang="zh-TW" altLang="en-US" b="0" dirty="0" smtClean="0">
                    <a:latin typeface="+mj-ea"/>
                    <a:ea typeface="+mj-ea"/>
                  </a:rPr>
                  <a:t>最大的貢獻是什麼</a:t>
                </a:r>
                <a:r>
                  <a:rPr lang="en-US" altLang="zh-TW" b="0" dirty="0" smtClean="0">
                    <a:latin typeface="+mj-ea"/>
                    <a:ea typeface="+mj-ea"/>
                  </a:rPr>
                  <a:t>?A:</a:t>
                </a:r>
                <a:r>
                  <a:rPr lang="zh-TW" altLang="en-US" b="0" dirty="0" smtClean="0">
                    <a:latin typeface="+mj-ea"/>
                    <a:ea typeface="+mj-ea"/>
                  </a:rPr>
                  <a:t>我們認為是用這些手邊的材料就可以把很難做的加速度實驗給完成，並且繪製出</a:t>
                </a:r>
                <a:r>
                  <a:rPr lang="en-US" altLang="zh-TW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x-t</a:t>
                </a:r>
                <a:r>
                  <a:rPr lang="zh-TW" altLang="zh-TW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、</a:t>
                </a:r>
                <a:r>
                  <a:rPr lang="en-US" altLang="zh-TW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v-t</a:t>
                </a:r>
                <a:r>
                  <a:rPr lang="zh-TW" altLang="zh-TW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、</a:t>
                </a:r>
                <a:r>
                  <a:rPr lang="en-US" altLang="zh-TW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a-t</a:t>
                </a:r>
                <a:r>
                  <a:rPr lang="zh-TW" altLang="en-US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圖</a:t>
                </a:r>
                <a:r>
                  <a:rPr lang="zh-TW" altLang="en-US" b="0" dirty="0" smtClean="0">
                    <a:latin typeface="+mj-ea"/>
                    <a:ea typeface="+mj-ea"/>
                  </a:rPr>
                  <a:t>，然後把實驗數據給即時投影，而且我們也提供</a:t>
                </a:r>
                <a:r>
                  <a:rPr lang="zh-TW" altLang="zh-TW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程式碼與</a:t>
                </a:r>
                <a:r>
                  <a:rPr lang="en-US" altLang="zh-TW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MCS</a:t>
                </a:r>
                <a:r>
                  <a:rPr lang="zh-TW" altLang="zh-TW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帳密協助教師</a:t>
                </a:r>
                <a:r>
                  <a:rPr lang="zh-TW" altLang="zh-TW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教學</a:t>
                </a:r>
                <a:r>
                  <a:rPr lang="zh-TW" altLang="en-US" b="0" dirty="0" smtClean="0">
                    <a:latin typeface="+mj-ea"/>
                    <a:ea typeface="+mj-ea"/>
                  </a:rPr>
                  <a:t>。</a:t>
                </a:r>
                <a:endParaRPr lang="en-US" altLang="zh-TW" b="0" dirty="0" smtClean="0">
                  <a:latin typeface="+mj-ea"/>
                  <a:ea typeface="+mj-ea"/>
                </a:endParaRPr>
              </a:p>
              <a:p>
                <a:r>
                  <a:rPr lang="en-US" altLang="zh-TW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6.</a:t>
                </a:r>
                <a:r>
                  <a:rPr lang="zh-TW" altLang="en-US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你們覺得印象最深刻的書是什麼</a:t>
                </a:r>
                <a:r>
                  <a:rPr lang="en-US" altLang="zh-TW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?A:</a:t>
                </a:r>
              </a:p>
              <a:p>
                <a:r>
                  <a:rPr lang="en-US" altLang="zh-TW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7.</a:t>
                </a:r>
                <a:r>
                  <a:rPr lang="zh-TW" altLang="en-US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有想要繼續做科展的題目嗎</a:t>
                </a:r>
                <a:r>
                  <a:rPr lang="zh-TW" altLang="en-US" b="0" dirty="0">
                    <a:latin typeface="+mj-ea"/>
                  </a:rPr>
                  <a:t>繼續研究要做甚麼</a:t>
                </a:r>
                <a:r>
                  <a:rPr lang="en-US" altLang="zh-TW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?</a:t>
                </a:r>
                <a:r>
                  <a:rPr lang="zh-TW" altLang="en-US" b="0" dirty="0" smtClean="0">
                    <a:latin typeface="+mj-ea"/>
                  </a:rPr>
                  <a:t> </a:t>
                </a:r>
                <a:r>
                  <a:rPr lang="en-US" altLang="zh-TW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A :</a:t>
                </a:r>
                <a:r>
                  <a:rPr lang="zh-TW" altLang="en-US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如果要繼續去做科展的話</a:t>
                </a:r>
                <a:r>
                  <a:rPr lang="zh-TW" altLang="en-US" b="0" dirty="0" smtClean="0">
                    <a:latin typeface="+mj-ea"/>
                  </a:rPr>
                  <a:t>，我們會有不同平面跟不同角度以及不同的取點看看會有些什麽影響</a:t>
                </a:r>
                <a:endParaRPr lang="en-US" altLang="zh-TW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ea typeface="+mj-ea"/>
                </a:endParaRPr>
              </a:p>
              <a:p>
                <a:r>
                  <a:rPr lang="en-US" altLang="zh-TW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8.</a:t>
                </a:r>
                <a:r>
                  <a:rPr lang="zh-TW" altLang="en-US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為什麼取點要設</a:t>
                </a:r>
                <a:r>
                  <a:rPr lang="en-US" altLang="zh-TW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300</a:t>
                </a:r>
                <a:r>
                  <a:rPr lang="zh-TW" altLang="en-US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毫秒</a:t>
                </a:r>
                <a:r>
                  <a:rPr lang="en-US" altLang="zh-TW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?</a:t>
                </a:r>
              </a:p>
              <a:p>
                <a:r>
                  <a:rPr lang="en-US" altLang="zh-TW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9.</a:t>
                </a:r>
                <a:r>
                  <a:rPr lang="zh-TW" altLang="en-US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工作分配</a:t>
                </a:r>
                <a:r>
                  <a:rPr lang="en-US" altLang="zh-TW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?</a:t>
                </a:r>
                <a:r>
                  <a:rPr lang="zh-TW" altLang="en-US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黃宥綺組員做了書面報告的前言以及找資料跟找書</a:t>
                </a:r>
                <a:r>
                  <a:rPr lang="en-US" altLang="zh-TW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,</a:t>
                </a:r>
                <a:r>
                  <a:rPr lang="zh-TW" altLang="en-US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楊成宇組員做了</a:t>
                </a:r>
                <a:r>
                  <a:rPr lang="zh-TW" altLang="en-US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</a:rPr>
                  <a:t>書面</a:t>
                </a:r>
                <a:r>
                  <a:rPr lang="zh-TW" altLang="en-US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</a:rPr>
                  <a:t>報告的正文及寫程式跟做實驗</a:t>
                </a:r>
                <a:r>
                  <a:rPr lang="en-US" altLang="zh-TW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</a:rPr>
                  <a:t>,</a:t>
                </a:r>
                <a:r>
                  <a:rPr lang="zh-TW" altLang="en-US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</a:rPr>
                  <a:t>黃偉翔組員做了書面報告的結論及做實驗</a:t>
                </a:r>
                <a:endParaRPr lang="en-US" altLang="zh-TW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ea typeface="+mj-ea"/>
                </a:endParaRPr>
              </a:p>
              <a:p>
                <a:r>
                  <a:rPr lang="en-US" altLang="zh-TW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10.</a:t>
                </a:r>
                <a:r>
                  <a:rPr lang="zh-TW" altLang="en-US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為什麼要用超音波而不用紅外線</a:t>
                </a:r>
                <a:r>
                  <a:rPr lang="en-US" altLang="zh-TW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?A:</a:t>
                </a:r>
                <a:r>
                  <a:rPr lang="zh-TW" altLang="en-US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是因為紅外線雖然快但是不準確</a:t>
                </a:r>
                <a:r>
                  <a:rPr lang="zh-TW" altLang="en-US" b="0" dirty="0" smtClean="0">
                    <a:latin typeface="+mj-ea"/>
                  </a:rPr>
                  <a:t>，然後超音波雖然不快但是他很準確</a:t>
                </a:r>
                <a:endParaRPr lang="en-US" altLang="zh-TW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1100630"/>
                <a:ext cx="7520940" cy="5640738"/>
              </a:xfrm>
              <a:blipFill rotWithShape="1">
                <a:blip r:embed="rId2"/>
                <a:stretch>
                  <a:fillRect l="-405" t="-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5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520940" cy="548640"/>
          </a:xfrm>
        </p:spPr>
        <p:txBody>
          <a:bodyPr/>
          <a:lstStyle/>
          <a:p>
            <a:r>
              <a:rPr lang="zh-TW" altLang="en-US" sz="4400" b="1" dirty="0"/>
              <a:t>壹</a:t>
            </a:r>
            <a:r>
              <a:rPr lang="en-US" altLang="zh-TW" sz="4400" b="1" dirty="0"/>
              <a:t>‧</a:t>
            </a:r>
            <a:r>
              <a:rPr lang="zh-TW" altLang="en-US" sz="4400" b="1" dirty="0"/>
              <a:t>前言</a:t>
            </a:r>
          </a:p>
        </p:txBody>
      </p:sp>
      <p:sp>
        <p:nvSpPr>
          <p:cNvPr id="4" name="矩形 3"/>
          <p:cNvSpPr/>
          <p:nvPr/>
        </p:nvSpPr>
        <p:spPr>
          <a:xfrm>
            <a:off x="755576" y="980728"/>
            <a:ext cx="216024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+mj-ea"/>
                <a:ea typeface="+mj-ea"/>
              </a:rPr>
              <a:t>二、研究目的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403648" y="1844825"/>
            <a:ext cx="7520940" cy="3579849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04426C"/>
                </a:solidFill>
                <a:latin typeface="微軟正黑體" pitchFamily="34" charset="-120"/>
                <a:ea typeface="微軟正黑體" pitchFamily="34" charset="-120"/>
                <a:sym typeface="宋体" panose="02010600030101010101" pitchFamily="2" charset="-122"/>
              </a:rPr>
              <a:t>(</a:t>
            </a:r>
            <a:r>
              <a:rPr lang="zh-TW" altLang="en-US" sz="2800" dirty="0">
                <a:solidFill>
                  <a:srgbClr val="04426C"/>
                </a:solidFill>
                <a:latin typeface="微軟正黑體" pitchFamily="34" charset="-120"/>
                <a:ea typeface="微軟正黑體" pitchFamily="34" charset="-120"/>
                <a:sym typeface="宋体" panose="02010600030101010101" pitchFamily="2" charset="-122"/>
              </a:rPr>
              <a:t>一</a:t>
            </a:r>
            <a:r>
              <a:rPr lang="en-US" altLang="zh-TW" sz="2800" dirty="0">
                <a:solidFill>
                  <a:srgbClr val="04426C"/>
                </a:solidFill>
                <a:latin typeface="微軟正黑體" pitchFamily="34" charset="-120"/>
                <a:ea typeface="微軟正黑體" pitchFamily="34" charset="-120"/>
                <a:sym typeface="宋体" panose="02010600030101010101" pitchFamily="2" charset="-122"/>
              </a:rPr>
              <a:t>) </a:t>
            </a:r>
            <a:r>
              <a:rPr lang="zh-TW" altLang="en-US" sz="2800" dirty="0">
                <a:solidFill>
                  <a:srgbClr val="04426C"/>
                </a:solidFill>
                <a:latin typeface="微軟正黑體" pitchFamily="34" charset="-120"/>
                <a:ea typeface="微軟正黑體" pitchFamily="34" charset="-120"/>
                <a:sym typeface="宋体" panose="02010600030101010101" pitchFamily="2" charset="-122"/>
              </a:rPr>
              <a:t>讓加速度測量不需要很多複雜的程序。</a:t>
            </a:r>
            <a:endParaRPr lang="en-US" altLang="zh-TW" sz="2800" dirty="0">
              <a:solidFill>
                <a:srgbClr val="04426C"/>
              </a:solidFill>
              <a:latin typeface="微軟正黑體" pitchFamily="34" charset="-120"/>
              <a:ea typeface="微軟正黑體" pitchFamily="34" charset="-120"/>
              <a:sym typeface="宋体" panose="02010600030101010101" pitchFamily="2" charset="-122"/>
            </a:endParaRPr>
          </a:p>
          <a:p>
            <a:r>
              <a:rPr lang="en-US" altLang="zh-TW" sz="2800" dirty="0">
                <a:solidFill>
                  <a:srgbClr val="04426C"/>
                </a:solidFill>
                <a:latin typeface="微軟正黑體" pitchFamily="34" charset="-120"/>
                <a:ea typeface="微軟正黑體" pitchFamily="34" charset="-120"/>
                <a:sym typeface="宋体" panose="02010600030101010101" pitchFamily="2" charset="-122"/>
              </a:rPr>
              <a:t>(</a:t>
            </a:r>
            <a:r>
              <a:rPr lang="zh-TW" altLang="en-US" sz="2800" dirty="0">
                <a:solidFill>
                  <a:srgbClr val="04426C"/>
                </a:solidFill>
                <a:latin typeface="微軟正黑體" pitchFamily="34" charset="-120"/>
                <a:ea typeface="微軟正黑體" pitchFamily="34" charset="-120"/>
                <a:sym typeface="宋体" panose="02010600030101010101" pitchFamily="2" charset="-122"/>
              </a:rPr>
              <a:t>二</a:t>
            </a:r>
            <a:r>
              <a:rPr lang="en-US" altLang="zh-TW" sz="2800" dirty="0">
                <a:solidFill>
                  <a:srgbClr val="04426C"/>
                </a:solidFill>
                <a:latin typeface="微軟正黑體" pitchFamily="34" charset="-120"/>
                <a:ea typeface="微軟正黑體" pitchFamily="34" charset="-120"/>
                <a:sym typeface="宋体" panose="02010600030101010101" pitchFamily="2" charset="-122"/>
              </a:rPr>
              <a:t>) </a:t>
            </a:r>
            <a:r>
              <a:rPr lang="zh-TW" altLang="en-US" sz="2800" dirty="0">
                <a:solidFill>
                  <a:srgbClr val="04426C"/>
                </a:solidFill>
                <a:latin typeface="微軟正黑體" pitchFamily="34" charset="-120"/>
                <a:ea typeface="微軟正黑體" pitchFamily="34" charset="-120"/>
                <a:sym typeface="宋体" panose="02010600030101010101" pitchFamily="2" charset="-122"/>
              </a:rPr>
              <a:t>用較少的經費做出器具。</a:t>
            </a:r>
          </a:p>
          <a:p>
            <a:r>
              <a:rPr lang="en-US" altLang="zh-TW" sz="2800" dirty="0">
                <a:solidFill>
                  <a:srgbClr val="04426C"/>
                </a:solidFill>
                <a:latin typeface="微軟正黑體" pitchFamily="34" charset="-120"/>
                <a:ea typeface="微軟正黑體" pitchFamily="34" charset="-120"/>
                <a:sym typeface="宋体" panose="02010600030101010101" pitchFamily="2" charset="-122"/>
              </a:rPr>
              <a:t>(</a:t>
            </a:r>
            <a:r>
              <a:rPr lang="zh-TW" altLang="en-US" sz="2800" dirty="0">
                <a:solidFill>
                  <a:srgbClr val="04426C"/>
                </a:solidFill>
                <a:latin typeface="微軟正黑體" pitchFamily="34" charset="-120"/>
                <a:ea typeface="微軟正黑體" pitchFamily="34" charset="-120"/>
                <a:sym typeface="宋体" panose="02010600030101010101" pitchFamily="2" charset="-122"/>
              </a:rPr>
              <a:t>三</a:t>
            </a:r>
            <a:r>
              <a:rPr lang="en-US" altLang="zh-TW" sz="2800" dirty="0">
                <a:solidFill>
                  <a:srgbClr val="04426C"/>
                </a:solidFill>
                <a:latin typeface="微軟正黑體" pitchFamily="34" charset="-120"/>
                <a:ea typeface="微軟正黑體" pitchFamily="34" charset="-120"/>
                <a:sym typeface="宋体" panose="02010600030101010101" pitchFamily="2" charset="-122"/>
              </a:rPr>
              <a:t>) </a:t>
            </a:r>
            <a:r>
              <a:rPr lang="zh-TW" altLang="en-US" sz="2800" dirty="0">
                <a:solidFill>
                  <a:srgbClr val="04426C"/>
                </a:solidFill>
                <a:latin typeface="微軟正黑體" pitchFamily="34" charset="-120"/>
                <a:ea typeface="微軟正黑體" pitchFamily="34" charset="-120"/>
                <a:sym typeface="宋体" panose="02010600030101010101" pitchFamily="2" charset="-122"/>
              </a:rPr>
              <a:t>認識加速度與摩擦力的關係。</a:t>
            </a:r>
          </a:p>
          <a:p>
            <a:r>
              <a:rPr lang="en-US" altLang="zh-TW" sz="2800" dirty="0">
                <a:solidFill>
                  <a:srgbClr val="04426C"/>
                </a:solidFill>
                <a:latin typeface="微軟正黑體" pitchFamily="34" charset="-120"/>
                <a:ea typeface="微軟正黑體" pitchFamily="34" charset="-120"/>
                <a:sym typeface="宋体" panose="02010600030101010101" pitchFamily="2" charset="-122"/>
              </a:rPr>
              <a:t>(</a:t>
            </a:r>
            <a:r>
              <a:rPr lang="zh-TW" altLang="en-US" sz="2800" dirty="0">
                <a:solidFill>
                  <a:srgbClr val="04426C"/>
                </a:solidFill>
                <a:latin typeface="微軟正黑體" pitchFamily="34" charset="-120"/>
                <a:ea typeface="微軟正黑體" pitchFamily="34" charset="-120"/>
                <a:sym typeface="宋体" panose="02010600030101010101" pitchFamily="2" charset="-122"/>
              </a:rPr>
              <a:t>四</a:t>
            </a:r>
            <a:r>
              <a:rPr lang="en-US" altLang="zh-TW" sz="2800" dirty="0">
                <a:solidFill>
                  <a:srgbClr val="04426C"/>
                </a:solidFill>
                <a:latin typeface="微軟正黑體" pitchFamily="34" charset="-120"/>
                <a:ea typeface="微軟正黑體" pitchFamily="34" charset="-120"/>
                <a:sym typeface="宋体" panose="02010600030101010101" pitchFamily="2" charset="-122"/>
              </a:rPr>
              <a:t>) </a:t>
            </a:r>
            <a:r>
              <a:rPr lang="zh-TW" altLang="en-US" sz="2800" dirty="0">
                <a:solidFill>
                  <a:srgbClr val="04426C"/>
                </a:solidFill>
                <a:latin typeface="微軟正黑體" pitchFamily="34" charset="-120"/>
                <a:ea typeface="微軟正黑體" pitchFamily="34" charset="-120"/>
                <a:sym typeface="宋体" panose="02010600030101010101" pitchFamily="2" charset="-122"/>
              </a:rPr>
              <a:t>讓加速度圖形化。</a:t>
            </a:r>
          </a:p>
          <a:p>
            <a:r>
              <a:rPr lang="en-US" altLang="zh-TW" sz="2800" dirty="0">
                <a:solidFill>
                  <a:srgbClr val="04426C"/>
                </a:solidFill>
                <a:latin typeface="微軟正黑體" pitchFamily="34" charset="-120"/>
                <a:ea typeface="微軟正黑體" pitchFamily="34" charset="-120"/>
                <a:sym typeface="宋体" panose="02010600030101010101" pitchFamily="2" charset="-122"/>
              </a:rPr>
              <a:t>(</a:t>
            </a:r>
            <a:r>
              <a:rPr lang="zh-TW" altLang="en-US" sz="2800" dirty="0">
                <a:solidFill>
                  <a:srgbClr val="04426C"/>
                </a:solidFill>
                <a:latin typeface="微軟正黑體" pitchFamily="34" charset="-120"/>
                <a:ea typeface="微軟正黑體" pitchFamily="34" charset="-120"/>
                <a:sym typeface="宋体" panose="02010600030101010101" pitchFamily="2" charset="-122"/>
              </a:rPr>
              <a:t>五</a:t>
            </a:r>
            <a:r>
              <a:rPr lang="en-US" altLang="zh-TW" sz="2800" dirty="0">
                <a:solidFill>
                  <a:srgbClr val="04426C"/>
                </a:solidFill>
                <a:latin typeface="微軟正黑體" pitchFamily="34" charset="-120"/>
                <a:ea typeface="微軟正黑體" pitchFamily="34" charset="-120"/>
                <a:sym typeface="宋体" panose="02010600030101010101" pitchFamily="2" charset="-122"/>
              </a:rPr>
              <a:t>) </a:t>
            </a:r>
            <a:r>
              <a:rPr lang="zh-TW" altLang="en-US" sz="2800" dirty="0">
                <a:solidFill>
                  <a:srgbClr val="04426C"/>
                </a:solidFill>
                <a:latin typeface="微軟正黑體" pitchFamily="34" charset="-120"/>
                <a:ea typeface="微軟正黑體" pitchFamily="34" charset="-120"/>
                <a:sym typeface="宋体" panose="02010600030101010101" pitchFamily="2" charset="-122"/>
              </a:rPr>
              <a:t>雲端繪製</a:t>
            </a:r>
            <a:r>
              <a:rPr lang="en-US" altLang="zh-TW" sz="2800" dirty="0">
                <a:solidFill>
                  <a:srgbClr val="04426C"/>
                </a:solidFill>
                <a:latin typeface="微軟正黑體" pitchFamily="34" charset="-120"/>
                <a:ea typeface="微軟正黑體" pitchFamily="34" charset="-120"/>
                <a:sym typeface="宋体" panose="02010600030101010101" pitchFamily="2" charset="-122"/>
              </a:rPr>
              <a:t>x-t</a:t>
            </a:r>
            <a:r>
              <a:rPr lang="zh-TW" altLang="en-US" sz="2800" dirty="0">
                <a:solidFill>
                  <a:srgbClr val="04426C"/>
                </a:solidFill>
                <a:latin typeface="微軟正黑體" pitchFamily="34" charset="-120"/>
                <a:ea typeface="微軟正黑體" pitchFamily="34" charset="-120"/>
                <a:sym typeface="宋体" panose="02010600030101010101" pitchFamily="2" charset="-122"/>
              </a:rPr>
              <a:t>、</a:t>
            </a:r>
            <a:r>
              <a:rPr lang="en-US" altLang="zh-TW" sz="2800" dirty="0">
                <a:solidFill>
                  <a:srgbClr val="04426C"/>
                </a:solidFill>
                <a:latin typeface="微軟正黑體" pitchFamily="34" charset="-120"/>
                <a:ea typeface="微軟正黑體" pitchFamily="34" charset="-120"/>
                <a:sym typeface="宋体" panose="02010600030101010101" pitchFamily="2" charset="-122"/>
              </a:rPr>
              <a:t>v-t</a:t>
            </a:r>
            <a:r>
              <a:rPr lang="zh-TW" altLang="en-US" sz="2800" dirty="0">
                <a:solidFill>
                  <a:srgbClr val="04426C"/>
                </a:solidFill>
                <a:latin typeface="微軟正黑體" pitchFamily="34" charset="-120"/>
                <a:ea typeface="微軟正黑體" pitchFamily="34" charset="-120"/>
                <a:sym typeface="宋体" panose="02010600030101010101" pitchFamily="2" charset="-122"/>
              </a:rPr>
              <a:t>、</a:t>
            </a:r>
            <a:r>
              <a:rPr lang="en-US" altLang="zh-TW" sz="2800" dirty="0">
                <a:solidFill>
                  <a:srgbClr val="04426C"/>
                </a:solidFill>
                <a:latin typeface="微軟正黑體" pitchFamily="34" charset="-120"/>
                <a:ea typeface="微軟正黑體" pitchFamily="34" charset="-120"/>
                <a:sym typeface="宋体" panose="02010600030101010101" pitchFamily="2" charset="-122"/>
              </a:rPr>
              <a:t>a-t</a:t>
            </a:r>
            <a:r>
              <a:rPr lang="zh-TW" altLang="en-US" sz="2800" dirty="0">
                <a:solidFill>
                  <a:srgbClr val="04426C"/>
                </a:solidFill>
                <a:latin typeface="微軟正黑體" pitchFamily="34" charset="-120"/>
                <a:ea typeface="微軟正黑體" pitchFamily="34" charset="-120"/>
                <a:sym typeface="宋体" panose="02010600030101010101" pitchFamily="2" charset="-122"/>
              </a:rPr>
              <a:t>圖。</a:t>
            </a:r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6819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zh-TW" altLang="en-US" sz="4400" b="1" dirty="0"/>
              <a:t>壹</a:t>
            </a:r>
            <a:r>
              <a:rPr lang="en-US" altLang="zh-TW" sz="4400" b="1" dirty="0"/>
              <a:t>‧</a:t>
            </a:r>
            <a:r>
              <a:rPr lang="zh-TW" altLang="en-US" sz="4400" b="1" dirty="0"/>
              <a:t>前言</a:t>
            </a:r>
          </a:p>
        </p:txBody>
      </p:sp>
      <p:sp>
        <p:nvSpPr>
          <p:cNvPr id="4" name="矩形 3"/>
          <p:cNvSpPr/>
          <p:nvPr/>
        </p:nvSpPr>
        <p:spPr>
          <a:xfrm>
            <a:off x="755576" y="980728"/>
            <a:ext cx="309634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+mj-ea"/>
                <a:ea typeface="+mj-ea"/>
              </a:rPr>
              <a:t>三、研究方法與架構</a:t>
            </a:r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882111"/>
              </p:ext>
            </p:extLst>
          </p:nvPr>
        </p:nvGraphicFramePr>
        <p:xfrm>
          <a:off x="755576" y="1628800"/>
          <a:ext cx="7920880" cy="386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7001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zh-TW" altLang="en-US" sz="4400" b="1" dirty="0"/>
              <a:t>貳</a:t>
            </a:r>
            <a:r>
              <a:rPr lang="en-US" altLang="zh-TW" sz="4400" b="1" dirty="0"/>
              <a:t>‧</a:t>
            </a:r>
            <a:r>
              <a:rPr lang="zh-TW" altLang="en-US" sz="4400" b="1" dirty="0"/>
              <a:t>正文</a:t>
            </a:r>
          </a:p>
        </p:txBody>
      </p:sp>
      <p:sp>
        <p:nvSpPr>
          <p:cNvPr id="6" name="矩形 5"/>
          <p:cNvSpPr/>
          <p:nvPr/>
        </p:nvSpPr>
        <p:spPr>
          <a:xfrm>
            <a:off x="755576" y="980728"/>
            <a:ext cx="309634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+mj-ea"/>
                <a:ea typeface="+mj-ea"/>
              </a:rPr>
              <a:t>一、程式設定與說明</a:t>
            </a:r>
          </a:p>
        </p:txBody>
      </p:sp>
      <p:pic>
        <p:nvPicPr>
          <p:cNvPr id="7" name="圖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690" y="1628800"/>
            <a:ext cx="4414799" cy="489654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224622" y="136719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>
                <a:latin typeface="+mj-ea"/>
                <a:ea typeface="+mj-ea"/>
              </a:rPr>
              <a:t>Wifi</a:t>
            </a:r>
            <a:r>
              <a:rPr lang="zh-TW" altLang="en-US" sz="2800" dirty="0">
                <a:latin typeface="+mj-ea"/>
                <a:ea typeface="+mj-ea"/>
              </a:rPr>
              <a:t>連接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259632" y="508518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+mj-ea"/>
                <a:ea typeface="+mj-ea"/>
              </a:rPr>
              <a:t>MCS</a:t>
            </a:r>
            <a:r>
              <a:rPr lang="zh-TW" altLang="en-US" sz="2800" dirty="0">
                <a:latin typeface="+mj-ea"/>
                <a:ea typeface="+mj-ea"/>
              </a:rPr>
              <a:t>連接</a:t>
            </a:r>
          </a:p>
        </p:txBody>
      </p:sp>
      <p:cxnSp>
        <p:nvCxnSpPr>
          <p:cNvPr id="5" name="直線接點 4"/>
          <p:cNvCxnSpPr/>
          <p:nvPr/>
        </p:nvCxnSpPr>
        <p:spPr>
          <a:xfrm flipV="1">
            <a:off x="5796136" y="1890410"/>
            <a:ext cx="576064" cy="60248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V="1">
            <a:off x="2987824" y="4365104"/>
            <a:ext cx="1440160" cy="7920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內容版面配置區 4"/>
          <p:cNvSpPr>
            <a:spLocks noGrp="1"/>
          </p:cNvSpPr>
          <p:nvPr>
            <p:ph idx="1"/>
          </p:nvPr>
        </p:nvSpPr>
        <p:spPr>
          <a:xfrm>
            <a:off x="611560" y="1772816"/>
            <a:ext cx="7448932" cy="3597881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latin typeface="+mj-ea"/>
                <a:ea typeface="+mj-ea"/>
              </a:rPr>
              <a:t>1.</a:t>
            </a:r>
            <a:r>
              <a:rPr lang="zh-TW" altLang="en-US" sz="2800" dirty="0">
                <a:latin typeface="+mj-ea"/>
                <a:ea typeface="+mj-ea"/>
              </a:rPr>
              <a:t>初始化，</a:t>
            </a:r>
            <a:endParaRPr lang="en-US" altLang="zh-TW" sz="2800" dirty="0">
              <a:latin typeface="+mj-ea"/>
              <a:ea typeface="+mj-ea"/>
            </a:endParaRPr>
          </a:p>
          <a:p>
            <a:r>
              <a:rPr lang="zh-TW" altLang="en-US" sz="2800" dirty="0">
                <a:latin typeface="+mj-ea"/>
                <a:ea typeface="+mj-ea"/>
              </a:rPr>
              <a:t>連接</a:t>
            </a:r>
            <a:r>
              <a:rPr lang="en-US" altLang="zh-TW" sz="2800" dirty="0" err="1">
                <a:latin typeface="+mj-ea"/>
                <a:ea typeface="+mj-ea"/>
              </a:rPr>
              <a:t>Wifi</a:t>
            </a:r>
            <a:r>
              <a:rPr lang="zh-TW" altLang="en-US" sz="2800" dirty="0">
                <a:latin typeface="+mj-ea"/>
                <a:ea typeface="+mj-ea"/>
              </a:rPr>
              <a:t>及</a:t>
            </a:r>
            <a:r>
              <a:rPr lang="en-US" altLang="zh-TW" sz="2800" dirty="0">
                <a:latin typeface="+mj-ea"/>
                <a:ea typeface="+mj-ea"/>
              </a:rPr>
              <a:t>MCS</a:t>
            </a:r>
            <a:endParaRPr lang="zh-TW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9615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zh-TW" altLang="en-US" sz="4400" b="1" dirty="0"/>
              <a:t>貳</a:t>
            </a:r>
            <a:r>
              <a:rPr lang="en-US" altLang="zh-TW" sz="4400" b="1" dirty="0"/>
              <a:t>‧</a:t>
            </a:r>
            <a:r>
              <a:rPr lang="zh-TW" altLang="en-US" sz="4400" b="1" dirty="0"/>
              <a:t>正文</a:t>
            </a:r>
          </a:p>
        </p:txBody>
      </p:sp>
      <p:sp>
        <p:nvSpPr>
          <p:cNvPr id="6" name="矩形 5"/>
          <p:cNvSpPr/>
          <p:nvPr/>
        </p:nvSpPr>
        <p:spPr>
          <a:xfrm>
            <a:off x="755576" y="980728"/>
            <a:ext cx="309634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+mj-ea"/>
                <a:ea typeface="+mj-ea"/>
              </a:rPr>
              <a:t>一、程式設定與說明</a:t>
            </a:r>
          </a:p>
        </p:txBody>
      </p:sp>
      <p:pic>
        <p:nvPicPr>
          <p:cNvPr id="8" name="圖片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8058390" cy="252028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508104" y="314096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+mj-ea"/>
                <a:ea typeface="+mj-ea"/>
              </a:rPr>
              <a:t>超音波啟動</a:t>
            </a:r>
          </a:p>
        </p:txBody>
      </p:sp>
      <p:sp>
        <p:nvSpPr>
          <p:cNvPr id="11" name="內容版面配置區 4"/>
          <p:cNvSpPr>
            <a:spLocks noGrp="1"/>
          </p:cNvSpPr>
          <p:nvPr>
            <p:ph idx="1"/>
          </p:nvPr>
        </p:nvSpPr>
        <p:spPr>
          <a:xfrm>
            <a:off x="611560" y="1772816"/>
            <a:ext cx="7448932" cy="3597881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latin typeface="+mj-ea"/>
                <a:ea typeface="+mj-ea"/>
              </a:rPr>
              <a:t>2.</a:t>
            </a:r>
            <a:r>
              <a:rPr lang="zh-TW" altLang="en-US" sz="2800" dirty="0">
                <a:latin typeface="+mj-ea"/>
                <a:ea typeface="+mj-ea"/>
              </a:rPr>
              <a:t>超音波偵測距離</a:t>
            </a:r>
          </a:p>
        </p:txBody>
      </p:sp>
    </p:spTree>
    <p:extLst>
      <p:ext uri="{BB962C8B-B14F-4D97-AF65-F5344CB8AC3E}">
        <p14:creationId xmlns:p14="http://schemas.microsoft.com/office/powerpoint/2010/main" val="3809536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0940" cy="548640"/>
          </a:xfrm>
        </p:spPr>
        <p:txBody>
          <a:bodyPr/>
          <a:lstStyle/>
          <a:p>
            <a:r>
              <a:rPr lang="zh-TW" altLang="en-US" sz="4400" b="1" dirty="0"/>
              <a:t>貳</a:t>
            </a:r>
            <a:r>
              <a:rPr lang="en-US" altLang="zh-TW" sz="4400" b="1" dirty="0"/>
              <a:t>‧</a:t>
            </a:r>
            <a:r>
              <a:rPr lang="zh-TW" altLang="en-US" sz="4400" b="1" dirty="0"/>
              <a:t>正文</a:t>
            </a:r>
          </a:p>
        </p:txBody>
      </p:sp>
      <p:sp>
        <p:nvSpPr>
          <p:cNvPr id="6" name="矩形 5"/>
          <p:cNvSpPr/>
          <p:nvPr/>
        </p:nvSpPr>
        <p:spPr>
          <a:xfrm>
            <a:off x="755576" y="980728"/>
            <a:ext cx="309634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+mj-ea"/>
                <a:ea typeface="+mj-ea"/>
              </a:rPr>
              <a:t>一、程式設定與說明</a:t>
            </a:r>
          </a:p>
        </p:txBody>
      </p:sp>
      <p:pic>
        <p:nvPicPr>
          <p:cNvPr id="9" name="圖片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92896"/>
            <a:ext cx="5539004" cy="41111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內容版面配置區 4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772816"/>
                <a:ext cx="7448932" cy="3597881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800" dirty="0">
                    <a:latin typeface="+mj-ea"/>
                    <a:ea typeface="+mj-ea"/>
                  </a:rPr>
                  <a:t>3.</a:t>
                </a:r>
                <a:r>
                  <a:rPr lang="zh-TW" altLang="zh-TW" sz="2800" dirty="0">
                    <a:latin typeface="+mj-ea"/>
                    <a:ea typeface="+mj-ea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2800" i="1">
                            <a:latin typeface="Cambria Math"/>
                            <a:ea typeface="+mj-ea"/>
                          </a:rPr>
                        </m:ctrlPr>
                      </m:accPr>
                      <m:e>
                        <m:r>
                          <a:rPr lang="en-US" altLang="zh-TW" sz="2800" i="1">
                            <a:latin typeface="Cambria Math"/>
                            <a:ea typeface="+mj-ea"/>
                          </a:rPr>
                          <m:t>𝐯</m:t>
                        </m:r>
                      </m:e>
                    </m:acc>
                  </m:oMath>
                </a14:m>
                <a:r>
                  <a:rPr lang="en-US" altLang="zh-TW" sz="2800" dirty="0">
                    <a:latin typeface="+mj-ea"/>
                    <a:ea typeface="+mj-ea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2800" i="1">
                            <a:latin typeface="Cambria Math"/>
                            <a:ea typeface="+mj-ea"/>
                          </a:rPr>
                        </m:ctrlPr>
                      </m:fPr>
                      <m:num>
                        <m:r>
                          <a:rPr lang="en-US" altLang="zh-TW" sz="2800" i="1">
                            <a:latin typeface="Cambria Math"/>
                            <a:ea typeface="+mj-ea"/>
                          </a:rPr>
                          <m:t>𝚫</m:t>
                        </m:r>
                        <m:r>
                          <a:rPr lang="en-US" altLang="zh-TW" sz="2800">
                            <a:latin typeface="Cambria Math"/>
                            <a:ea typeface="+mj-ea"/>
                          </a:rPr>
                          <m:t> </m:t>
                        </m:r>
                        <m:r>
                          <a:rPr lang="en-US" altLang="zh-TW" sz="2800" i="1">
                            <a:latin typeface="Cambria Math"/>
                            <a:ea typeface="+mj-ea"/>
                          </a:rPr>
                          <m:t>𝐒</m:t>
                        </m:r>
                      </m:num>
                      <m:den>
                        <m:r>
                          <a:rPr lang="en-US" altLang="zh-TW" sz="2800" i="1">
                            <a:latin typeface="Cambria Math"/>
                            <a:ea typeface="+mj-ea"/>
                          </a:rPr>
                          <m:t>𝚫</m:t>
                        </m:r>
                        <m:r>
                          <a:rPr lang="en-US" altLang="zh-TW" sz="2800" i="1">
                            <a:latin typeface="Cambria Math"/>
                            <a:ea typeface="+mj-ea"/>
                          </a:rPr>
                          <m:t>𝐭</m:t>
                        </m:r>
                      </m:den>
                    </m:f>
                  </m:oMath>
                </a14:m>
                <a:r>
                  <a:rPr lang="zh-TW" altLang="en-US" sz="2800" dirty="0">
                    <a:latin typeface="+mj-ea"/>
                    <a:ea typeface="+mj-ea"/>
                  </a:rPr>
                  <a:t>公式算出速度</a:t>
                </a:r>
              </a:p>
            </p:txBody>
          </p:sp>
        </mc:Choice>
        <mc:Fallback xmlns="">
          <p:sp>
            <p:nvSpPr>
              <p:cNvPr id="11" name="內容版面配置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772816"/>
                <a:ext cx="7448932" cy="3597881"/>
              </a:xfrm>
              <a:blipFill rotWithShape="1">
                <a:blip r:embed="rId4"/>
                <a:stretch>
                  <a:fillRect l="-16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899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自訂 2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F5C040"/>
      </a:accent1>
      <a:accent2>
        <a:srgbClr val="FFFFFF"/>
      </a:accent2>
      <a:accent3>
        <a:srgbClr val="FFFFFF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2332</TotalTime>
  <Words>1805</Words>
  <Application>Microsoft Office PowerPoint</Application>
  <PresentationFormat>如螢幕大小 (4:3)</PresentationFormat>
  <Paragraphs>395</Paragraphs>
  <Slides>42</Slides>
  <Notes>2</Notes>
  <HiddenSlides>1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43" baseType="lpstr">
      <vt:lpstr>角度</vt:lpstr>
      <vt:lpstr>抓住加速度</vt:lpstr>
      <vt:lpstr>壹‧前言</vt:lpstr>
      <vt:lpstr>壹‧前言</vt:lpstr>
      <vt:lpstr>壹‧前言</vt:lpstr>
      <vt:lpstr>壹‧前言</vt:lpstr>
      <vt:lpstr>壹‧前言</vt:lpstr>
      <vt:lpstr>貳‧正文</vt:lpstr>
      <vt:lpstr>貳‧正文</vt:lpstr>
      <vt:lpstr>貳‧正文</vt:lpstr>
      <vt:lpstr>貳‧正文</vt:lpstr>
      <vt:lpstr>貳‧正文</vt:lpstr>
      <vt:lpstr>貳‧正文</vt:lpstr>
      <vt:lpstr>貳‧正文</vt:lpstr>
      <vt:lpstr>貳‧正文</vt:lpstr>
      <vt:lpstr>貳‧正文</vt:lpstr>
      <vt:lpstr>貳‧正文</vt:lpstr>
      <vt:lpstr>貳‧正文</vt:lpstr>
      <vt:lpstr>貳‧正文</vt:lpstr>
      <vt:lpstr>貳‧正文</vt:lpstr>
      <vt:lpstr>貳‧正文</vt:lpstr>
      <vt:lpstr>貳‧正文</vt:lpstr>
      <vt:lpstr>參‧結論</vt:lpstr>
      <vt:lpstr>參‧結論</vt:lpstr>
      <vt:lpstr>參‧結論</vt:lpstr>
      <vt:lpstr>參‧結論</vt:lpstr>
      <vt:lpstr>參‧結論</vt:lpstr>
      <vt:lpstr>參‧結論</vt:lpstr>
      <vt:lpstr>參‧結論</vt:lpstr>
      <vt:lpstr>參‧結論</vt:lpstr>
      <vt:lpstr>參‧結論</vt:lpstr>
      <vt:lpstr>參‧結論</vt:lpstr>
      <vt:lpstr>參‧結論</vt:lpstr>
      <vt:lpstr>肆‧引註資料</vt:lpstr>
      <vt:lpstr>PowerPoint 簡報</vt:lpstr>
      <vt:lpstr>1.</vt:lpstr>
      <vt:lpstr>2.</vt:lpstr>
      <vt:lpstr>3.</vt:lpstr>
      <vt:lpstr>4.</vt:lpstr>
      <vt:lpstr>5.</vt:lpstr>
      <vt:lpstr>6.</vt:lpstr>
      <vt:lpstr>7.</vt:lpstr>
      <vt:lpstr>問題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抓住加速度</dc:title>
  <dc:creator>USER</dc:creator>
  <cp:lastModifiedBy>USER</cp:lastModifiedBy>
  <cp:revision>60</cp:revision>
  <dcterms:created xsi:type="dcterms:W3CDTF">2020-11-04T06:12:36Z</dcterms:created>
  <dcterms:modified xsi:type="dcterms:W3CDTF">2020-11-12T04:40:04Z</dcterms:modified>
</cp:coreProperties>
</file>