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zh-TW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zh-TW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zh-TW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zh-TW" sz="2800"/>
        </a:p>
      </dgm:t>
    </dgm:pt>
    <dgm:pt modelId="{E731978B-F94B-47D7-AFDE-5668EE8523C9}">
      <dgm:prSet custT="1"/>
      <dgm:spPr/>
      <dgm:t>
        <a:bodyPr/>
        <a:lstStyle/>
        <a:p>
          <a:r>
            <a:rPr 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endParaRPr 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zh-TW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zh-TW" sz="2800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1</a:t>
          </a:r>
          <a:endParaRPr 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zh-TW" sz="2800"/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zh-TW" sz="2800"/>
        </a:p>
      </dgm:t>
    </dgm:pt>
    <dgm:pt modelId="{9058308B-5FB7-48F6-B4A2-2A855FB44AFD}">
      <dgm:prSet custT="1"/>
      <dgm:spPr/>
      <dgm:t>
        <a:bodyPr/>
        <a:lstStyle/>
        <a:p>
          <a:r>
            <a: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5</a:t>
          </a:r>
          <a:endParaRPr lang="zh-TW" sz="2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15BA8617-470C-47D9-8BBE-39F0BE0173B3}" type="parTrans" cxnId="{6FE418CB-E3E5-4A2B-B26C-F1B1A2294E6F}">
      <dgm:prSet/>
      <dgm:spPr/>
      <dgm:t>
        <a:bodyPr/>
        <a:lstStyle/>
        <a:p>
          <a:endParaRPr lang="zh-TW" altLang="en-US"/>
        </a:p>
      </dgm:t>
    </dgm:pt>
    <dgm:pt modelId="{DDF3CF3B-5E87-4F58-93A6-D3CFCF851556}" type="sibTrans" cxnId="{6FE418CB-E3E5-4A2B-B26C-F1B1A2294E6F}">
      <dgm:prSet/>
      <dgm:spPr/>
      <dgm:t>
        <a:bodyPr/>
        <a:lstStyle/>
        <a:p>
          <a:endParaRPr lang="zh-TW" altLang="en-US"/>
        </a:p>
      </dgm:t>
    </dgm:pt>
    <dgm:pt modelId="{A5D867A7-30D2-4DDA-BC0F-239B20C4CA5C}">
      <dgm:prSet/>
      <dgm:spPr/>
      <dgm:t>
        <a:bodyPr/>
        <a:lstStyle/>
        <a:p>
          <a:pPr>
            <a:buNone/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了解有機友善耕作方式</a:t>
          </a:r>
        </a:p>
      </dgm:t>
    </dgm:pt>
    <dgm:pt modelId="{A9BFB5ED-0D34-456B-B16B-D60D5ADABFDF}" type="parTrans" cxnId="{2204425E-9FE4-44A7-A314-D28D19071C66}">
      <dgm:prSet/>
      <dgm:spPr/>
      <dgm:t>
        <a:bodyPr/>
        <a:lstStyle/>
        <a:p>
          <a:endParaRPr lang="zh-TW" altLang="en-US"/>
        </a:p>
      </dgm:t>
    </dgm:pt>
    <dgm:pt modelId="{FBCA84E9-3DCF-4CF8-B070-787EFD1E5613}" type="sibTrans" cxnId="{2204425E-9FE4-44A7-A314-D28D19071C66}">
      <dgm:prSet/>
      <dgm:spPr/>
      <dgm:t>
        <a:bodyPr/>
        <a:lstStyle/>
        <a:p>
          <a:endParaRPr lang="zh-TW" altLang="en-US"/>
        </a:p>
      </dgm:t>
    </dgm:pt>
    <dgm:pt modelId="{6615BBA2-E4EB-4F1E-9BBD-B01531718331}">
      <dgm:prSet/>
      <dgm:spPr/>
      <dgm:t>
        <a:bodyPr/>
        <a:lstStyle/>
        <a:p>
          <a:pPr>
            <a:buNone/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了解秀明農法主要的理念與做法</a:t>
          </a:r>
        </a:p>
      </dgm:t>
    </dgm:pt>
    <dgm:pt modelId="{306208DD-B37D-4DAC-BFC1-4098EF60B77E}" type="parTrans" cxnId="{90A7ED32-D479-47E3-A9C4-EF2EC2804C07}">
      <dgm:prSet/>
      <dgm:spPr/>
      <dgm:t>
        <a:bodyPr/>
        <a:lstStyle/>
        <a:p>
          <a:endParaRPr lang="zh-TW" altLang="en-US"/>
        </a:p>
      </dgm:t>
    </dgm:pt>
    <dgm:pt modelId="{D3DD234D-C29B-4B00-8364-F4656E7D454E}" type="sibTrans" cxnId="{90A7ED32-D479-47E3-A9C4-EF2EC2804C07}">
      <dgm:prSet/>
      <dgm:spPr/>
      <dgm:t>
        <a:bodyPr/>
        <a:lstStyle/>
        <a:p>
          <a:endParaRPr lang="zh-TW" altLang="en-US"/>
        </a:p>
      </dgm:t>
    </dgm:pt>
    <dgm:pt modelId="{FA03FEF2-ACA3-49C9-B1A4-D882AF309AB9}">
      <dgm:prSet/>
      <dgm:spPr/>
      <dgm:t>
        <a:bodyPr/>
        <a:lstStyle/>
        <a:p>
          <a:pPr>
            <a:buNone/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觀察與探訪販賣有機農業產品的店家</a:t>
          </a:r>
        </a:p>
      </dgm:t>
    </dgm:pt>
    <dgm:pt modelId="{A3D1347A-543E-4EB3-9CD1-8445086F1AFD}" type="parTrans" cxnId="{55CAD06E-5362-4C4E-A6B0-E8A1C0D8BE8E}">
      <dgm:prSet/>
      <dgm:spPr/>
      <dgm:t>
        <a:bodyPr/>
        <a:lstStyle/>
        <a:p>
          <a:endParaRPr lang="zh-TW" altLang="en-US"/>
        </a:p>
      </dgm:t>
    </dgm:pt>
    <dgm:pt modelId="{49893F7F-3DAE-4A7F-BA9C-9BC325A687D9}" type="sibTrans" cxnId="{55CAD06E-5362-4C4E-A6B0-E8A1C0D8BE8E}">
      <dgm:prSet/>
      <dgm:spPr/>
      <dgm:t>
        <a:bodyPr/>
        <a:lstStyle/>
        <a:p>
          <a:endParaRPr lang="zh-TW" altLang="en-US"/>
        </a:p>
      </dgm:t>
    </dgm:pt>
    <dgm:pt modelId="{B6BA09E8-E059-49E2-8EC7-74B3D966CB1B}">
      <dgm:prSet/>
      <dgm:spPr/>
      <dgm:t>
        <a:bodyPr/>
        <a:lstStyle/>
        <a:p>
          <a:pPr>
            <a:buNone/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拜訪使用秀明農法的農場，並實際體驗農作</a:t>
          </a:r>
        </a:p>
      </dgm:t>
    </dgm:pt>
    <dgm:pt modelId="{5296E0A9-64EB-4424-BA07-526F3B3E544C}" type="parTrans" cxnId="{6A6D2014-C6C7-4A37-A472-909415C48784}">
      <dgm:prSet/>
      <dgm:spPr/>
      <dgm:t>
        <a:bodyPr/>
        <a:lstStyle/>
        <a:p>
          <a:endParaRPr lang="zh-TW" altLang="en-US"/>
        </a:p>
      </dgm:t>
    </dgm:pt>
    <dgm:pt modelId="{CB692232-67D4-4FE6-BCBF-A7F4C71DD407}" type="sibTrans" cxnId="{6A6D2014-C6C7-4A37-A472-909415C48784}">
      <dgm:prSet/>
      <dgm:spPr/>
      <dgm:t>
        <a:bodyPr/>
        <a:lstStyle/>
        <a:p>
          <a:endParaRPr lang="zh-TW" altLang="en-US"/>
        </a:p>
      </dgm:t>
    </dgm:pt>
    <dgm:pt modelId="{C69FB7D8-2BD1-4007-9510-CADC5D1C6DE9}">
      <dgm:prSet/>
      <dgm:spPr/>
      <dgm:t>
        <a:bodyPr/>
        <a:lstStyle/>
        <a:p>
          <a:pPr>
            <a:buNone/>
          </a:pP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整理活動資料，產生小論文專題報告</a:t>
          </a:r>
        </a:p>
      </dgm:t>
    </dgm:pt>
    <dgm:pt modelId="{B9BA2AFC-08B8-4A40-9A25-C5D481F6A34C}" type="parTrans" cxnId="{9D38F41E-7113-4C75-B23E-DD4BE39E6745}">
      <dgm:prSet/>
      <dgm:spPr/>
      <dgm:t>
        <a:bodyPr/>
        <a:lstStyle/>
        <a:p>
          <a:endParaRPr lang="zh-TW" altLang="en-US"/>
        </a:p>
      </dgm:t>
    </dgm:pt>
    <dgm:pt modelId="{0C4B8AE4-37C0-4C0E-89E6-74B0B2259D6D}" type="sibTrans" cxnId="{9D38F41E-7113-4C75-B23E-DD4BE39E6745}">
      <dgm:prSet/>
      <dgm:spPr/>
      <dgm:t>
        <a:bodyPr/>
        <a:lstStyle/>
        <a:p>
          <a:endParaRPr lang="zh-TW" altLang="en-US"/>
        </a:p>
      </dgm:t>
    </dgm:pt>
    <dgm:pt modelId="{B35AAE72-E717-4C4A-8595-F88D3F72642B}" type="pres">
      <dgm:prSet presAssocID="{8BBD982B-F274-4BA3-8F19-028AA15117A4}" presName="linearFlow" presStyleCnt="0">
        <dgm:presLayoutVars>
          <dgm:dir/>
          <dgm:animLvl val="lvl"/>
          <dgm:resizeHandles val="exact"/>
        </dgm:presLayoutVars>
      </dgm:prSet>
      <dgm:spPr/>
    </dgm:pt>
    <dgm:pt modelId="{E435330D-600E-40A9-BF9D-200FA45BC3B7}" type="pres">
      <dgm:prSet presAssocID="{7BF07599-40A3-43F8-B74C-B9C9D197B9C8}" presName="composite" presStyleCnt="0"/>
      <dgm:spPr/>
    </dgm:pt>
    <dgm:pt modelId="{2F575D9A-0A27-47BF-B571-7CA6DAFB7275}" type="pres">
      <dgm:prSet presAssocID="{7BF07599-40A3-43F8-B74C-B9C9D197B9C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E233618-FF33-4B65-8CE7-757C184D313B}" type="pres">
      <dgm:prSet presAssocID="{7BF07599-40A3-43F8-B74C-B9C9D197B9C8}" presName="descendantText" presStyleLbl="alignAcc1" presStyleIdx="0" presStyleCnt="5" custLinFactNeighborX="684" custLinFactNeighborY="-8164">
        <dgm:presLayoutVars>
          <dgm:bulletEnabled val="1"/>
        </dgm:presLayoutVars>
      </dgm:prSet>
      <dgm:spPr/>
    </dgm:pt>
    <dgm:pt modelId="{F25C337D-7FC8-4740-8053-F6728785B958}" type="pres">
      <dgm:prSet presAssocID="{347A4B58-92E3-49B2-BBF5-15BF5A0F478B}" presName="sp" presStyleCnt="0"/>
      <dgm:spPr/>
    </dgm:pt>
    <dgm:pt modelId="{7C6203BE-897D-428E-8F29-2B321B372A95}" type="pres">
      <dgm:prSet presAssocID="{964A18CD-1B5D-4A7E-B182-2927E17348E0}" presName="composite" presStyleCnt="0"/>
      <dgm:spPr/>
    </dgm:pt>
    <dgm:pt modelId="{96B3DB62-2D41-4003-B123-39D04F3D6C36}" type="pres">
      <dgm:prSet presAssocID="{964A18CD-1B5D-4A7E-B182-2927E17348E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9CBE686-60F6-4708-9D0F-90CDFC28559D}" type="pres">
      <dgm:prSet presAssocID="{964A18CD-1B5D-4A7E-B182-2927E17348E0}" presName="descendantText" presStyleLbl="alignAcc1" presStyleIdx="1" presStyleCnt="5">
        <dgm:presLayoutVars>
          <dgm:bulletEnabled val="1"/>
        </dgm:presLayoutVars>
      </dgm:prSet>
      <dgm:spPr/>
    </dgm:pt>
    <dgm:pt modelId="{3DAF73A3-6EDE-4D8E-A0B2-6551AD92C21A}" type="pres">
      <dgm:prSet presAssocID="{63F601AF-EA35-4E0A-A9D9-C60ACFB6BC55}" presName="sp" presStyleCnt="0"/>
      <dgm:spPr/>
    </dgm:pt>
    <dgm:pt modelId="{EABFA3DC-5832-462D-BA1D-1285A6B687B6}" type="pres">
      <dgm:prSet presAssocID="{25761703-EE26-4CA8-B049-3F157889CE06}" presName="composite" presStyleCnt="0"/>
      <dgm:spPr/>
    </dgm:pt>
    <dgm:pt modelId="{A5F0973F-0961-451D-AF2F-ABCE0B556ADA}" type="pres">
      <dgm:prSet presAssocID="{25761703-EE26-4CA8-B049-3F157889CE0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5AD833C-0447-4491-9287-2B77C6F93898}" type="pres">
      <dgm:prSet presAssocID="{25761703-EE26-4CA8-B049-3F157889CE06}" presName="descendantText" presStyleLbl="alignAcc1" presStyleIdx="2" presStyleCnt="5">
        <dgm:presLayoutVars>
          <dgm:bulletEnabled val="1"/>
        </dgm:presLayoutVars>
      </dgm:prSet>
      <dgm:spPr/>
    </dgm:pt>
    <dgm:pt modelId="{6035A8C5-A754-46EE-92D1-A5F51E1C5260}" type="pres">
      <dgm:prSet presAssocID="{B74F6A51-714F-4AA7-B42B-E7F20847B954}" presName="sp" presStyleCnt="0"/>
      <dgm:spPr/>
    </dgm:pt>
    <dgm:pt modelId="{8EBA1D8A-7FF0-4066-AFF3-2C9B3C4A5CD3}" type="pres">
      <dgm:prSet presAssocID="{E731978B-F94B-47D7-AFDE-5668EE8523C9}" presName="composite" presStyleCnt="0"/>
      <dgm:spPr/>
    </dgm:pt>
    <dgm:pt modelId="{8091C650-C273-4697-A636-622079DCB7EA}" type="pres">
      <dgm:prSet presAssocID="{E731978B-F94B-47D7-AFDE-5668EE8523C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8D80639-C5F3-41FC-B8E3-8002CB50AF72}" type="pres">
      <dgm:prSet presAssocID="{E731978B-F94B-47D7-AFDE-5668EE8523C9}" presName="descendantText" presStyleLbl="alignAcc1" presStyleIdx="3" presStyleCnt="5">
        <dgm:presLayoutVars>
          <dgm:bulletEnabled val="1"/>
        </dgm:presLayoutVars>
      </dgm:prSet>
      <dgm:spPr/>
    </dgm:pt>
    <dgm:pt modelId="{0A3D1DAC-143C-4920-AD05-0DF5EF20C6B2}" type="pres">
      <dgm:prSet presAssocID="{EE1B103E-6B40-4F05-8FE6-0D6F6D6931A3}" presName="sp" presStyleCnt="0"/>
      <dgm:spPr/>
    </dgm:pt>
    <dgm:pt modelId="{C5766113-74DC-4F86-9B2E-48699E1655EC}" type="pres">
      <dgm:prSet presAssocID="{9058308B-5FB7-48F6-B4A2-2A855FB44AFD}" presName="composite" presStyleCnt="0"/>
      <dgm:spPr/>
    </dgm:pt>
    <dgm:pt modelId="{8101B2E4-6824-47A6-B429-6FA377E4A12E}" type="pres">
      <dgm:prSet presAssocID="{9058308B-5FB7-48F6-B4A2-2A855FB44AFD}" presName="parentText" presStyleLbl="alignNode1" presStyleIdx="4" presStyleCnt="5" custLinFactNeighborX="0" custLinFactNeighborY="-3186">
        <dgm:presLayoutVars>
          <dgm:chMax val="1"/>
          <dgm:bulletEnabled val="1"/>
        </dgm:presLayoutVars>
      </dgm:prSet>
      <dgm:spPr/>
    </dgm:pt>
    <dgm:pt modelId="{3FB0F227-F102-4860-90CE-0AB60A85CA95}" type="pres">
      <dgm:prSet presAssocID="{9058308B-5FB7-48F6-B4A2-2A855FB44AF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A6D2014-C6C7-4A37-A472-909415C48784}" srcId="{E731978B-F94B-47D7-AFDE-5668EE8523C9}" destId="{B6BA09E8-E059-49E2-8EC7-74B3D966CB1B}" srcOrd="0" destOrd="0" parTransId="{5296E0A9-64EB-4424-BA07-526F3B3E544C}" sibTransId="{CB692232-67D4-4FE6-BCBF-A7F4C71DD407}"/>
    <dgm:cxn modelId="{9D38F41E-7113-4C75-B23E-DD4BE39E6745}" srcId="{9058308B-5FB7-48F6-B4A2-2A855FB44AFD}" destId="{C69FB7D8-2BD1-4007-9510-CADC5D1C6DE9}" srcOrd="0" destOrd="0" parTransId="{B9BA2AFC-08B8-4A40-9A25-C5D481F6A34C}" sibTransId="{0C4B8AE4-37C0-4C0E-89E6-74B0B2259D6D}"/>
    <dgm:cxn modelId="{90A7ED32-D479-47E3-A9C4-EF2EC2804C07}" srcId="{964A18CD-1B5D-4A7E-B182-2927E17348E0}" destId="{6615BBA2-E4EB-4F1E-9BBD-B01531718331}" srcOrd="0" destOrd="0" parTransId="{306208DD-B37D-4DAC-BFC1-4098EF60B77E}" sibTransId="{D3DD234D-C29B-4B00-8364-F4656E7D454E}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0100E55B-33F1-4509-874B-AC226F7AF243}" type="presOf" srcId="{B6BA09E8-E059-49E2-8EC7-74B3D966CB1B}" destId="{08D80639-C5F3-41FC-B8E3-8002CB50AF72}" srcOrd="0" destOrd="0" presId="urn:microsoft.com/office/officeart/2005/8/layout/chevron2"/>
    <dgm:cxn modelId="{2204425E-9FE4-44A7-A314-D28D19071C66}" srcId="{7BF07599-40A3-43F8-B74C-B9C9D197B9C8}" destId="{A5D867A7-30D2-4DDA-BC0F-239B20C4CA5C}" srcOrd="0" destOrd="0" parTransId="{A9BFB5ED-0D34-456B-B16B-D60D5ADABFDF}" sibTransId="{FBCA84E9-3DCF-4CF8-B070-787EFD1E5613}"/>
    <dgm:cxn modelId="{EB3F1C43-468A-432A-A109-482688AA2950}" type="presOf" srcId="{FA03FEF2-ACA3-49C9-B1A4-D882AF309AB9}" destId="{85AD833C-0447-4491-9287-2B77C6F93898}" srcOrd="0" destOrd="0" presId="urn:microsoft.com/office/officeart/2005/8/layout/chevron2"/>
    <dgm:cxn modelId="{0F8DA64A-8B01-4C3E-8191-C6AB57A0DF2B}" type="presOf" srcId="{C69FB7D8-2BD1-4007-9510-CADC5D1C6DE9}" destId="{3FB0F227-F102-4860-90CE-0AB60A85CA95}" srcOrd="0" destOrd="0" presId="urn:microsoft.com/office/officeart/2005/8/layout/chevron2"/>
    <dgm:cxn modelId="{55CAD06E-5362-4C4E-A6B0-E8A1C0D8BE8E}" srcId="{25761703-EE26-4CA8-B049-3F157889CE06}" destId="{FA03FEF2-ACA3-49C9-B1A4-D882AF309AB9}" srcOrd="0" destOrd="0" parTransId="{A3D1347A-543E-4EB3-9CD1-8445086F1AFD}" sibTransId="{49893F7F-3DAE-4A7F-BA9C-9BC325A687D9}"/>
    <dgm:cxn modelId="{8B22F457-2893-4483-BB9A-8564FE43E4B5}" type="presOf" srcId="{25761703-EE26-4CA8-B049-3F157889CE06}" destId="{A5F0973F-0961-451D-AF2F-ABCE0B556ADA}" srcOrd="0" destOrd="0" presId="urn:microsoft.com/office/officeart/2005/8/layout/chevron2"/>
    <dgm:cxn modelId="{A5EA915A-AAB5-48FD-8179-E097D5419443}" type="presOf" srcId="{9058308B-5FB7-48F6-B4A2-2A855FB44AFD}" destId="{8101B2E4-6824-47A6-B429-6FA377E4A12E}" srcOrd="0" destOrd="0" presId="urn:microsoft.com/office/officeart/2005/8/layout/chevron2"/>
    <dgm:cxn modelId="{D21EED9D-BAF1-4F7A-A670-FCA6E77C776C}" type="presOf" srcId="{964A18CD-1B5D-4A7E-B182-2927E17348E0}" destId="{96B3DB62-2D41-4003-B123-39D04F3D6C36}" srcOrd="0" destOrd="0" presId="urn:microsoft.com/office/officeart/2005/8/layout/chevron2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6204ABC1-32A2-4D3C-AACD-4B007B12A782}" type="presOf" srcId="{8BBD982B-F274-4BA3-8F19-028AA15117A4}" destId="{B35AAE72-E717-4C4A-8595-F88D3F72642B}" srcOrd="0" destOrd="0" presId="urn:microsoft.com/office/officeart/2005/8/layout/chevron2"/>
    <dgm:cxn modelId="{6FE418CB-E3E5-4A2B-B26C-F1B1A2294E6F}" srcId="{8BBD982B-F274-4BA3-8F19-028AA15117A4}" destId="{9058308B-5FB7-48F6-B4A2-2A855FB44AFD}" srcOrd="4" destOrd="0" parTransId="{15BA8617-470C-47D9-8BBE-39F0BE0173B3}" sibTransId="{DDF3CF3B-5E87-4F58-93A6-D3CFCF851556}"/>
    <dgm:cxn modelId="{013353CE-7C5B-40C5-B0C8-1246B2FCC8C0}" type="presOf" srcId="{A5D867A7-30D2-4DDA-BC0F-239B20C4CA5C}" destId="{5E233618-FF33-4B65-8CE7-757C184D313B}" srcOrd="0" destOrd="0" presId="urn:microsoft.com/office/officeart/2005/8/layout/chevron2"/>
    <dgm:cxn modelId="{C6CE4FDB-5BC1-43E4-B022-9C9B4A632472}" type="presOf" srcId="{E731978B-F94B-47D7-AFDE-5668EE8523C9}" destId="{8091C650-C273-4697-A636-622079DCB7EA}" srcOrd="0" destOrd="0" presId="urn:microsoft.com/office/officeart/2005/8/layout/chevron2"/>
    <dgm:cxn modelId="{45620DDE-1C2C-455E-B8AC-238571C37B55}" type="presOf" srcId="{6615BBA2-E4EB-4F1E-9BBD-B01531718331}" destId="{99CBE686-60F6-4708-9D0F-90CDFC28559D}" srcOrd="0" destOrd="0" presId="urn:microsoft.com/office/officeart/2005/8/layout/chevron2"/>
    <dgm:cxn modelId="{AF0C83F6-EE69-4284-BED6-84404DE7D18C}" type="presOf" srcId="{7BF07599-40A3-43F8-B74C-B9C9D197B9C8}" destId="{2F575D9A-0A27-47BF-B571-7CA6DAFB7275}" srcOrd="0" destOrd="0" presId="urn:microsoft.com/office/officeart/2005/8/layout/chevron2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6FF463EF-AA57-41DC-AC97-B25B315F5D3C}" type="presParOf" srcId="{B35AAE72-E717-4C4A-8595-F88D3F72642B}" destId="{E435330D-600E-40A9-BF9D-200FA45BC3B7}" srcOrd="0" destOrd="0" presId="urn:microsoft.com/office/officeart/2005/8/layout/chevron2"/>
    <dgm:cxn modelId="{8BA07826-E131-4F19-8A90-8E4154744C7C}" type="presParOf" srcId="{E435330D-600E-40A9-BF9D-200FA45BC3B7}" destId="{2F575D9A-0A27-47BF-B571-7CA6DAFB7275}" srcOrd="0" destOrd="0" presId="urn:microsoft.com/office/officeart/2005/8/layout/chevron2"/>
    <dgm:cxn modelId="{FF2E49D9-4B7A-49D3-B29F-63E49EE0C070}" type="presParOf" srcId="{E435330D-600E-40A9-BF9D-200FA45BC3B7}" destId="{5E233618-FF33-4B65-8CE7-757C184D313B}" srcOrd="1" destOrd="0" presId="urn:microsoft.com/office/officeart/2005/8/layout/chevron2"/>
    <dgm:cxn modelId="{7898A24C-CBDC-418E-BC76-EE4DC2F38B9E}" type="presParOf" srcId="{B35AAE72-E717-4C4A-8595-F88D3F72642B}" destId="{F25C337D-7FC8-4740-8053-F6728785B958}" srcOrd="1" destOrd="0" presId="urn:microsoft.com/office/officeart/2005/8/layout/chevron2"/>
    <dgm:cxn modelId="{2D10A207-A7EC-4109-8FCA-DAF22C8801FF}" type="presParOf" srcId="{B35AAE72-E717-4C4A-8595-F88D3F72642B}" destId="{7C6203BE-897D-428E-8F29-2B321B372A95}" srcOrd="2" destOrd="0" presId="urn:microsoft.com/office/officeart/2005/8/layout/chevron2"/>
    <dgm:cxn modelId="{07E941C3-1325-4B9A-8181-D2E02CE2A508}" type="presParOf" srcId="{7C6203BE-897D-428E-8F29-2B321B372A95}" destId="{96B3DB62-2D41-4003-B123-39D04F3D6C36}" srcOrd="0" destOrd="0" presId="urn:microsoft.com/office/officeart/2005/8/layout/chevron2"/>
    <dgm:cxn modelId="{9B6ED2C1-A37E-42ED-BC8D-40FB311F515E}" type="presParOf" srcId="{7C6203BE-897D-428E-8F29-2B321B372A95}" destId="{99CBE686-60F6-4708-9D0F-90CDFC28559D}" srcOrd="1" destOrd="0" presId="urn:microsoft.com/office/officeart/2005/8/layout/chevron2"/>
    <dgm:cxn modelId="{2C3E59BF-E413-40FD-90E5-9B5C9A235922}" type="presParOf" srcId="{B35AAE72-E717-4C4A-8595-F88D3F72642B}" destId="{3DAF73A3-6EDE-4D8E-A0B2-6551AD92C21A}" srcOrd="3" destOrd="0" presId="urn:microsoft.com/office/officeart/2005/8/layout/chevron2"/>
    <dgm:cxn modelId="{F8678A01-A6E3-41AD-982A-F08CDC5A788F}" type="presParOf" srcId="{B35AAE72-E717-4C4A-8595-F88D3F72642B}" destId="{EABFA3DC-5832-462D-BA1D-1285A6B687B6}" srcOrd="4" destOrd="0" presId="urn:microsoft.com/office/officeart/2005/8/layout/chevron2"/>
    <dgm:cxn modelId="{14278D6B-4570-49B5-ADEF-0032C7943655}" type="presParOf" srcId="{EABFA3DC-5832-462D-BA1D-1285A6B687B6}" destId="{A5F0973F-0961-451D-AF2F-ABCE0B556ADA}" srcOrd="0" destOrd="0" presId="urn:microsoft.com/office/officeart/2005/8/layout/chevron2"/>
    <dgm:cxn modelId="{B7866A54-6733-4463-9786-EF99B3987A7A}" type="presParOf" srcId="{EABFA3DC-5832-462D-BA1D-1285A6B687B6}" destId="{85AD833C-0447-4491-9287-2B77C6F93898}" srcOrd="1" destOrd="0" presId="urn:microsoft.com/office/officeart/2005/8/layout/chevron2"/>
    <dgm:cxn modelId="{98CE6CB7-CDB9-4965-93F4-DE790FF6A275}" type="presParOf" srcId="{B35AAE72-E717-4C4A-8595-F88D3F72642B}" destId="{6035A8C5-A754-46EE-92D1-A5F51E1C5260}" srcOrd="5" destOrd="0" presId="urn:microsoft.com/office/officeart/2005/8/layout/chevron2"/>
    <dgm:cxn modelId="{7968795E-B6E7-4344-827A-F23A787D0509}" type="presParOf" srcId="{B35AAE72-E717-4C4A-8595-F88D3F72642B}" destId="{8EBA1D8A-7FF0-4066-AFF3-2C9B3C4A5CD3}" srcOrd="6" destOrd="0" presId="urn:microsoft.com/office/officeart/2005/8/layout/chevron2"/>
    <dgm:cxn modelId="{44645EFB-9425-4176-AE43-7A0A30D99346}" type="presParOf" srcId="{8EBA1D8A-7FF0-4066-AFF3-2C9B3C4A5CD3}" destId="{8091C650-C273-4697-A636-622079DCB7EA}" srcOrd="0" destOrd="0" presId="urn:microsoft.com/office/officeart/2005/8/layout/chevron2"/>
    <dgm:cxn modelId="{0F6E2D46-8299-485E-BC7A-C594F6CF71D2}" type="presParOf" srcId="{8EBA1D8A-7FF0-4066-AFF3-2C9B3C4A5CD3}" destId="{08D80639-C5F3-41FC-B8E3-8002CB50AF72}" srcOrd="1" destOrd="0" presId="urn:microsoft.com/office/officeart/2005/8/layout/chevron2"/>
    <dgm:cxn modelId="{F7B40542-3559-4027-8648-449E498325E4}" type="presParOf" srcId="{B35AAE72-E717-4C4A-8595-F88D3F72642B}" destId="{0A3D1DAC-143C-4920-AD05-0DF5EF20C6B2}" srcOrd="7" destOrd="0" presId="urn:microsoft.com/office/officeart/2005/8/layout/chevron2"/>
    <dgm:cxn modelId="{EEDA10F0-B1CC-456E-AE20-97B7F209B843}" type="presParOf" srcId="{B35AAE72-E717-4C4A-8595-F88D3F72642B}" destId="{C5766113-74DC-4F86-9B2E-48699E1655EC}" srcOrd="8" destOrd="0" presId="urn:microsoft.com/office/officeart/2005/8/layout/chevron2"/>
    <dgm:cxn modelId="{B5E2491C-802A-4941-A12C-3182FBDDDB73}" type="presParOf" srcId="{C5766113-74DC-4F86-9B2E-48699E1655EC}" destId="{8101B2E4-6824-47A6-B429-6FA377E4A12E}" srcOrd="0" destOrd="0" presId="urn:microsoft.com/office/officeart/2005/8/layout/chevron2"/>
    <dgm:cxn modelId="{66B3D120-18AD-4437-9284-1C8776C42DD5}" type="presParOf" srcId="{C5766113-74DC-4F86-9B2E-48699E1655EC}" destId="{3FB0F227-F102-4860-90CE-0AB60A85CA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75D9A-0A27-47BF-B571-7CA6DAFB7275}">
      <dsp:nvSpPr>
        <dsp:cNvPr id="0" name=""/>
        <dsp:cNvSpPr/>
      </dsp:nvSpPr>
      <dsp:spPr>
        <a:xfrm rot="5400000">
          <a:off x="-151043" y="155618"/>
          <a:ext cx="1006954" cy="704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1</a:t>
          </a:r>
          <a:endParaRPr 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 rot="-5400000">
        <a:off x="1" y="357009"/>
        <a:ext cx="704867" cy="302087"/>
      </dsp:txXfrm>
    </dsp:sp>
    <dsp:sp modelId="{5E233618-FF33-4B65-8CE7-757C184D313B}">
      <dsp:nvSpPr>
        <dsp:cNvPr id="0" name=""/>
        <dsp:cNvSpPr/>
      </dsp:nvSpPr>
      <dsp:spPr>
        <a:xfrm rot="5400000">
          <a:off x="4268389" y="-3563521"/>
          <a:ext cx="654864" cy="7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了解有機友善耕作方式</a:t>
          </a:r>
        </a:p>
      </dsp:txBody>
      <dsp:txXfrm rot="-5400000">
        <a:off x="704867" y="31969"/>
        <a:ext cx="7749940" cy="590928"/>
      </dsp:txXfrm>
    </dsp:sp>
    <dsp:sp modelId="{96B3DB62-2D41-4003-B123-39D04F3D6C36}">
      <dsp:nvSpPr>
        <dsp:cNvPr id="0" name=""/>
        <dsp:cNvSpPr/>
      </dsp:nvSpPr>
      <dsp:spPr>
        <a:xfrm rot="5400000">
          <a:off x="-151043" y="1044592"/>
          <a:ext cx="1006954" cy="704867"/>
        </a:xfrm>
        <a:prstGeom prst="chevron">
          <a:avLst/>
        </a:prstGeom>
        <a:gradFill rotWithShape="0">
          <a:gsLst>
            <a:gs pos="0">
              <a:schemeClr val="accent3">
                <a:hueOff val="-372010"/>
                <a:satOff val="1692"/>
                <a:lumOff val="-9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72010"/>
                <a:satOff val="1692"/>
                <a:lumOff val="-9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72010"/>
                <a:satOff val="1692"/>
                <a:lumOff val="-9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372010"/>
              <a:satOff val="1692"/>
              <a:lumOff val="-9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 rot="-5400000">
        <a:off x="1" y="1245983"/>
        <a:ext cx="704867" cy="302087"/>
      </dsp:txXfrm>
    </dsp:sp>
    <dsp:sp modelId="{99CBE686-60F6-4708-9D0F-90CDFC28559D}">
      <dsp:nvSpPr>
        <dsp:cNvPr id="0" name=""/>
        <dsp:cNvSpPr/>
      </dsp:nvSpPr>
      <dsp:spPr>
        <a:xfrm rot="5400000">
          <a:off x="4268561" y="-2670145"/>
          <a:ext cx="654520" cy="7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372010"/>
              <a:satOff val="1692"/>
              <a:lumOff val="-93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了解秀明農法主要的理念與做法</a:t>
          </a:r>
        </a:p>
      </dsp:txBody>
      <dsp:txXfrm rot="-5400000">
        <a:off x="704868" y="925499"/>
        <a:ext cx="7749957" cy="590618"/>
      </dsp:txXfrm>
    </dsp:sp>
    <dsp:sp modelId="{A5F0973F-0961-451D-AF2F-ABCE0B556ADA}">
      <dsp:nvSpPr>
        <dsp:cNvPr id="0" name=""/>
        <dsp:cNvSpPr/>
      </dsp:nvSpPr>
      <dsp:spPr>
        <a:xfrm rot="5400000">
          <a:off x="-151043" y="1933566"/>
          <a:ext cx="1006954" cy="704867"/>
        </a:xfrm>
        <a:prstGeom prst="chevron">
          <a:avLst/>
        </a:prstGeom>
        <a:gradFill rotWithShape="0">
          <a:gsLst>
            <a:gs pos="0">
              <a:schemeClr val="accent3">
                <a:hueOff val="-744020"/>
                <a:satOff val="3384"/>
                <a:lumOff val="-1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44020"/>
                <a:satOff val="3384"/>
                <a:lumOff val="-1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44020"/>
                <a:satOff val="3384"/>
                <a:lumOff val="-1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744020"/>
              <a:satOff val="3384"/>
              <a:lumOff val="-1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endParaRPr 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 rot="-5400000">
        <a:off x="1" y="2134957"/>
        <a:ext cx="704867" cy="302087"/>
      </dsp:txXfrm>
    </dsp:sp>
    <dsp:sp modelId="{85AD833C-0447-4491-9287-2B77C6F93898}">
      <dsp:nvSpPr>
        <dsp:cNvPr id="0" name=""/>
        <dsp:cNvSpPr/>
      </dsp:nvSpPr>
      <dsp:spPr>
        <a:xfrm rot="5400000">
          <a:off x="4268561" y="-1781171"/>
          <a:ext cx="654520" cy="7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744020"/>
              <a:satOff val="3384"/>
              <a:lumOff val="-18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觀察與探訪販賣有機農業產品的店家</a:t>
          </a:r>
        </a:p>
      </dsp:txBody>
      <dsp:txXfrm rot="-5400000">
        <a:off x="704868" y="1814473"/>
        <a:ext cx="7749957" cy="590618"/>
      </dsp:txXfrm>
    </dsp:sp>
    <dsp:sp modelId="{8091C650-C273-4697-A636-622079DCB7EA}">
      <dsp:nvSpPr>
        <dsp:cNvPr id="0" name=""/>
        <dsp:cNvSpPr/>
      </dsp:nvSpPr>
      <dsp:spPr>
        <a:xfrm rot="5400000">
          <a:off x="-151043" y="2822540"/>
          <a:ext cx="1006954" cy="704867"/>
        </a:xfrm>
        <a:prstGeom prst="chevron">
          <a:avLst/>
        </a:prstGeom>
        <a:gradFill rotWithShape="0">
          <a:gsLst>
            <a:gs pos="0">
              <a:schemeClr val="accent3">
                <a:hueOff val="-1116031"/>
                <a:satOff val="5075"/>
                <a:lumOff val="-27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16031"/>
                <a:satOff val="5075"/>
                <a:lumOff val="-27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16031"/>
                <a:satOff val="5075"/>
                <a:lumOff val="-27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1116031"/>
              <a:satOff val="5075"/>
              <a:lumOff val="-27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endParaRPr 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 rot="-5400000">
        <a:off x="1" y="3023931"/>
        <a:ext cx="704867" cy="302087"/>
      </dsp:txXfrm>
    </dsp:sp>
    <dsp:sp modelId="{08D80639-C5F3-41FC-B8E3-8002CB50AF72}">
      <dsp:nvSpPr>
        <dsp:cNvPr id="0" name=""/>
        <dsp:cNvSpPr/>
      </dsp:nvSpPr>
      <dsp:spPr>
        <a:xfrm rot="5400000">
          <a:off x="4268561" y="-892197"/>
          <a:ext cx="654520" cy="7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116031"/>
              <a:satOff val="5075"/>
              <a:lumOff val="-27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拜訪使用秀明農法的農場，並實際體驗農作</a:t>
          </a:r>
        </a:p>
      </dsp:txBody>
      <dsp:txXfrm rot="-5400000">
        <a:off x="704868" y="2703447"/>
        <a:ext cx="7749957" cy="590618"/>
      </dsp:txXfrm>
    </dsp:sp>
    <dsp:sp modelId="{8101B2E4-6824-47A6-B429-6FA377E4A12E}">
      <dsp:nvSpPr>
        <dsp:cNvPr id="0" name=""/>
        <dsp:cNvSpPr/>
      </dsp:nvSpPr>
      <dsp:spPr>
        <a:xfrm rot="5400000">
          <a:off x="-151043" y="3679432"/>
          <a:ext cx="1006954" cy="704867"/>
        </a:xfrm>
        <a:prstGeom prst="chevron">
          <a:avLst/>
        </a:prstGeom>
        <a:gradFill rotWithShape="0">
          <a:gsLst>
            <a:gs pos="0">
              <a:schemeClr val="accent3">
                <a:hueOff val="-1488041"/>
                <a:satOff val="6767"/>
                <a:lumOff val="-3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488041"/>
                <a:satOff val="6767"/>
                <a:lumOff val="-3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488041"/>
                <a:satOff val="6767"/>
                <a:lumOff val="-3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1488041"/>
              <a:satOff val="6767"/>
              <a:lumOff val="-37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5</a:t>
          </a:r>
          <a:endParaRPr lang="zh-TW" sz="28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 rot="-5400000">
        <a:off x="1" y="3880823"/>
        <a:ext cx="704867" cy="302087"/>
      </dsp:txXfrm>
    </dsp:sp>
    <dsp:sp modelId="{3FB0F227-F102-4860-90CE-0AB60A85CA95}">
      <dsp:nvSpPr>
        <dsp:cNvPr id="0" name=""/>
        <dsp:cNvSpPr/>
      </dsp:nvSpPr>
      <dsp:spPr>
        <a:xfrm rot="5400000">
          <a:off x="4268561" y="-3222"/>
          <a:ext cx="654520" cy="7781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1488041"/>
              <a:satOff val="6767"/>
              <a:lumOff val="-37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整理活動資料，產生小論文專題報告</a:t>
          </a:r>
        </a:p>
      </dsp:txBody>
      <dsp:txXfrm rot="-5400000">
        <a:off x="704868" y="3592423"/>
        <a:ext cx="7749957" cy="590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2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1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6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e.coa.gov.tw/index.php" TargetMode="External"/><Relationship Id="rId2" Type="http://schemas.openxmlformats.org/officeDocument/2006/relationships/hyperlink" Target="https://e-info.org.t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D1F-7462-4549-9423-9A026207B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9821" r="-1" b="590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C8CDFEB-CB0F-40D9-BA90-4A843784E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5331"/>
            <a:ext cx="8208146" cy="3163864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岡田先生的秀明農法 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花蓮壽豐「四季耕讀園」初探</a:t>
            </a:r>
            <a:endParaRPr lang="zh-TW" alt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41653B-A004-4539-A2CC-E76AA52AC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518736"/>
            <a:ext cx="7583133" cy="1615734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隊伍名稱：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We are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好「林李」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報告人：林柏宏、李錦明</a:t>
            </a:r>
          </a:p>
          <a:p>
            <a:pPr algn="l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 邱鈺雯 老師、劉厚德 老師 </a:t>
            </a:r>
            <a:endParaRPr lang="zh-TW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TW" alt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980B18-532B-4B1F-92D8-DE66D08EF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1" y="626678"/>
            <a:ext cx="6130771" cy="3687870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花蓮好事集：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六早上時間會在花蓮的鐵道文化園區二館擺攤，主要是花蓮當地的有機小農直接販售農產品的消費者，無透過盤商的二次剝削。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EBE231-E3B8-4E90-AA6F-7AF9EBA053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13" y="3793585"/>
            <a:ext cx="4394446" cy="26137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26" name="Picture 2" descr="花蓮好事集-花蓮綠活小旅行">
            <a:extLst>
              <a:ext uri="{FF2B5EF4-FFF2-40B4-BE49-F238E27FC236}">
                <a16:creationId xmlns:a16="http://schemas.microsoft.com/office/drawing/2014/main" id="{A7915AF2-BE98-4AC9-807E-8C53B1572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1"/>
          <a:stretch/>
        </p:blipFill>
        <p:spPr bwMode="auto">
          <a:xfrm>
            <a:off x="7875787" y="1129888"/>
            <a:ext cx="3931883" cy="22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花蓮好事集-花蓮綠活小旅行">
            <a:extLst>
              <a:ext uri="{FF2B5EF4-FFF2-40B4-BE49-F238E27FC236}">
                <a16:creationId xmlns:a16="http://schemas.microsoft.com/office/drawing/2014/main" id="{A684F331-D96A-485E-9798-9C893F3EB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b="14173"/>
          <a:stretch/>
        </p:blipFill>
        <p:spPr bwMode="auto">
          <a:xfrm>
            <a:off x="6930870" y="3793585"/>
            <a:ext cx="4876800" cy="26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1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94523-A9FF-4602-8D62-E9B9D360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何謂「秀明農法」？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4F66D7-E15A-4A8F-A585-EC7537FB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7915183" cy="454279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發起人</a:t>
            </a:r>
            <a:r>
              <a:rPr lang="zh-TW" altLang="en-US" sz="3200" b="1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岡田茂吉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1935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年）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理念</a:t>
            </a:r>
            <a:r>
              <a:rPr lang="zh-TW" altLang="en-US" sz="3200" b="1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自家採種、不使用農藥、肥料，利用枯草、落葉製作的草葉堆肥，讓土壤發揮原本的力量，是一種利用自然生態系循環的原理。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特性</a:t>
            </a:r>
            <a:r>
              <a:rPr lang="zh-TW" altLang="en-US" sz="3200" b="1" dirty="0">
                <a:effectLst/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altLang="zh-TW" sz="32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不施肥、少除草，藉由乾淨水源與潔淨的土壤，在同一塊土地上透過「自家採種」的培育，作物便能回到較為自然的生長過程，</a:t>
            </a:r>
            <a:r>
              <a:rPr lang="zh-TW" altLang="en-US" sz="32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是</a:t>
            </a:r>
            <a:r>
              <a:rPr lang="zh-TW" altLang="zh-TW" sz="35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一種更為貼近土地與生態倫理的生命藝術。</a:t>
            </a:r>
            <a:endParaRPr lang="en-US" altLang="zh-TW" sz="4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560B2C-8918-436D-A4C5-73B41E7C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488051"/>
            <a:ext cx="2982897" cy="389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09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E93D5-60AB-4797-9799-94023122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探訪「四季耕讀園」</a:t>
            </a:r>
            <a:endParaRPr lang="zh-TW" altLang="en-US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E92D12-2089-46BB-83E9-3818FFF10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59" y="1691323"/>
            <a:ext cx="8962747" cy="4800917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於壽豐鄉的豐坪村，由李慶豪先生和他的妻子劉慧芸共同創立的，十年前兩人原本任職於台北的科技業與金融業，因為曾經探訪過使用秀明農法的農場，深刻感受到健康與自然生活的重要性，在十年前租下了豐坪村的農地。</a:t>
            </a: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從耕種稻米開始，一直到現在，在自家農園附近租了很多塊土地，種植芝麻、白蘿蔔、紅豆、花生、芋頭、玉米、黃豆等，不同的季節種植不同的作物，並且採取不施肥的方式，也不使用除草劑，從頭到尾都用人力的方式來除草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3F3838D-B472-46BF-B918-823E8531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4472" y="726036"/>
            <a:ext cx="2882199" cy="21616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455E369-B94C-40F6-8C6A-CB5D45CA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4472" y="3970317"/>
            <a:ext cx="2882200" cy="21616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8FA5504-A822-471E-837B-50B1B009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39" y="224454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9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A9EF02-A7DC-48E4-8277-7C4B5CC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6" y="814935"/>
            <a:ext cx="7763747" cy="5454527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季耕讀農園所生產的農產品，其實在花蓮市區是比較買不到的，透過訪問農場主人，得知他們的產品主要都是與一些餐廳合作，或是透過宅配的方式，寄至北部與西部的大都市販賣，因為老闆說花蓮人大多常常會在自家種植農作物，自己吃或是送給親友，因此對於花蓮這種有機小農的產品比較沒有興趣。</a:t>
            </a: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老闆也帶著我們到紅豆田與花生田參觀，甚至也讓我們親自體驗農作，到花生田幫忙拔稗草，體驗</a:t>
            </a:r>
            <a:r>
              <a:rPr lang="zh-TW" altLang="en-US" sz="32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何謂</a:t>
            </a:r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「誰知盤中豆，粒粒皆辛苦」。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28CF42-2812-44B4-86A2-E4C33CB08D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914660"/>
            <a:ext cx="3728620" cy="23548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647A3B-E587-4A38-8A5D-D39CE5C006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187396"/>
            <a:ext cx="3728620" cy="23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1878E3E-C879-4746-82F6-7111397BFD7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46" y="969343"/>
            <a:ext cx="2566670" cy="19253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3DDA0F6-43FA-40EE-80AC-99CB09561F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0676" y="755361"/>
            <a:ext cx="2532380" cy="18986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5816D5A-264C-4727-9472-9E3B18B288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296" y="947572"/>
            <a:ext cx="3162668" cy="25648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7D038E-0EA2-45B9-82C0-125CA39D40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3055" y="854035"/>
            <a:ext cx="2568575" cy="19265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325A04F-14D7-456D-923D-73E396D1ECF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0" y="4506928"/>
            <a:ext cx="2840853" cy="21201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22D3644-AE1B-4AB7-8A65-70864E3528C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6" y="3762766"/>
            <a:ext cx="3877413" cy="276327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8E29B51-0DB9-41F9-A890-E00F51B23B3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8132" y="3749104"/>
            <a:ext cx="2763270" cy="21230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A9EE110-D876-40F9-8A16-7E07689E90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354" t="13592" r="31384" b="18058"/>
          <a:stretch/>
        </p:blipFill>
        <p:spPr>
          <a:xfrm>
            <a:off x="9864035" y="1704686"/>
            <a:ext cx="2123061" cy="383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CDFB70-0F5C-4274-868B-F580B2B3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EA1FE9-885D-499C-BECB-70F3BA4D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4" y="1585465"/>
            <a:ext cx="9850514" cy="5055032"/>
          </a:xfrm>
        </p:spPr>
        <p:txBody>
          <a:bodyPr>
            <a:normAutofit lnSpcReduction="10000"/>
          </a:bodyPr>
          <a:lstStyle/>
          <a:p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今年因為參加花蓮的環境知識競賽，認識了秀明農法的有機農業耕作方式，因此在老師的帶領之下，我們到了影片中提到的位於壽豐鄉豐坪社區的「四季耕讀農園」，探訪了農場主人夫婦，透過訪問與親自下田幫忙除草，對於花蓮的小農們與有機農業有更進一步的了解。</a:t>
            </a:r>
            <a:endParaRPr lang="zh-TW" altLang="zh-TW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到販賣有機農產品的商店去觀察小農販賣的東西，也到四季耕讀農園去訪問農場主人夫婦，透過跟他們的對話與實際下田幫忙的過程中，深刻的了解到對農地友善、對大自然友善，儘管這過程中是相當辛苦的，但至少從中是可以獲得許多身心靈上的滿足，就像佛教裡提到的「身土不二」一樣，我們是環境中的一份子，也被環境滋養著。</a:t>
            </a:r>
            <a:endParaRPr lang="zh-TW" altLang="zh-TW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A9085B-BDBF-4E14-A910-19C73EB1AF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t="4700" r="5493" b="1422"/>
          <a:stretch/>
        </p:blipFill>
        <p:spPr>
          <a:xfrm rot="5400000">
            <a:off x="7146521" y="1369380"/>
            <a:ext cx="5344357" cy="411923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57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BE1FD5-E348-45B9-A2C7-EEED2609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引註資料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DE26BA-2608-49ED-AF76-73CA71E9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（一）寫寫字採編學堂</a:t>
            </a:r>
            <a:r>
              <a:rPr lang="zh-TW" altLang="zh-TW" sz="2400" b="1" i="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400" b="1" i="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2020</a:t>
            </a:r>
            <a:r>
              <a:rPr lang="zh-TW" altLang="zh-TW" sz="2400" b="1" i="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身土不二，從吃開始：尋找善待人與土地的好食物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 台北：遠流出版</a:t>
            </a:r>
          </a:p>
          <a:p>
            <a:pPr marL="0" indent="0">
              <a:buNone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（二）林黛羚（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2013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這輩子一定要當一次農夫：不必棄業、不用下鄉，從菜園到餐桌的綠色療癒之旅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。台北：自由之丘</a:t>
            </a:r>
          </a:p>
          <a:p>
            <a:pPr marL="0" indent="0">
              <a:buNone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（三）吳東傑（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2006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）。台灣的有機農業。台北：遠足文化</a:t>
            </a:r>
            <a:endParaRPr lang="en-US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）環境資訊中心 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https://e-</a:t>
            </a:r>
            <a:r>
              <a:rPr lang="en-US" altLang="zh-TW" sz="2400" b="1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info.org.tw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）台灣農業故事館 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2400" b="1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theme.coa.gov.tw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2400" b="1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index.php</a:t>
            </a:r>
            <a:r>
              <a:rPr lang="en-US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en-US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zh-TW" altLang="zh-TW" sz="2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）我們的島 </a:t>
            </a:r>
            <a:r>
              <a:rPr lang="en-US" altLang="zh-TW" sz="2400" b="1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https://</a:t>
            </a:r>
            <a:r>
              <a:rPr lang="en-US" altLang="zh-TW" sz="2400" b="1" u="sng" kern="100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ourisland.pts.org.tw</a:t>
            </a:r>
            <a:r>
              <a:rPr lang="en-US" altLang="zh-TW" sz="2400" b="1" u="sng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endParaRPr lang="zh-TW" altLang="zh-TW" sz="2400" b="1" u="sng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sz="24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sz="2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778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4E5BFA9-7915-4210-9EDD-DFB04A02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266" y="656946"/>
            <a:ext cx="9153988" cy="318708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報告結束，感謝各位評審委員的聆聽！</a:t>
            </a:r>
          </a:p>
        </p:txBody>
      </p:sp>
      <p:pic>
        <p:nvPicPr>
          <p:cNvPr id="2050" name="Picture 2" descr="농부 (농수산업), 농장근로자 (농수산업), 농업, 농작물 (식물), 무 (jv11348625) - 게티이미지뱅크">
            <a:extLst>
              <a:ext uri="{FF2B5EF4-FFF2-40B4-BE49-F238E27FC236}">
                <a16:creationId xmlns:a16="http://schemas.microsoft.com/office/drawing/2014/main" id="{D2ADA2DC-CA9A-40ED-91B1-8A24E84AF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8800" l="226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85"/>
          <a:stretch/>
        </p:blipFill>
        <p:spPr bwMode="auto">
          <a:xfrm>
            <a:off x="4509856" y="2792550"/>
            <a:ext cx="3187083" cy="37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8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508FA-7BF6-4670-8C37-C8945930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93978B-49B0-4F44-AC12-0A6DE32BA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1"/>
            <a:ext cx="10515600" cy="2782347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因為參加花蓮的環境知識競賽，認識了秀明農法，因此在老師的帶領之下，我們到了影片中提到的位於壽豐鄉豐坪社區的「四季耕讀農園」，探訪了農場主人夫婦，透過訪問與親自下田幫忙除草，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讓我們</a:t>
            </a: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對於花蓮的小農們與有機農業有更進一步的了解。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011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9AD205-3734-4B1C-A8F2-457DE899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70766E-5090-437C-BB28-D50000710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0"/>
            <a:ext cx="10515600" cy="3439296"/>
          </a:xfrm>
        </p:spPr>
        <p:txBody>
          <a:bodyPr>
            <a:normAutofit/>
          </a:bodyPr>
          <a:lstStyle/>
          <a:p>
            <a:pPr marL="304800" indent="323215"/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「吃」這件事是大家每天都要面對的，但是要怎麼吃或是吃什麼，隨著時代進步，大家對於食物的來源，是相當重視的。</a:t>
            </a:r>
            <a:endParaRPr lang="en-US" alt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04800" indent="323215"/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希望透過小論文</a:t>
            </a:r>
            <a:r>
              <a:rPr lang="zh-TW" altLang="en-US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方式，認識與了解秀明農法的有機友善耕作方式，讓大家對於自己的家鄉與土地環境，能有更深沉的的愛護與尊重。</a:t>
            </a:r>
            <a:endParaRPr lang="zh-TW" alt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92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859492-5AC0-4D77-AD26-08C1D9BE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研究方法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7F4382-6198-49C1-BF9C-14F85977B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89755"/>
          </a:xfrm>
        </p:spPr>
        <p:txBody>
          <a:bodyPr/>
          <a:lstStyle/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閱讀相關有機農業的書籍、論文與網路資料等。</a:t>
            </a: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觀看有機農業的介紹影片。</a:t>
            </a:r>
            <a:endParaRPr lang="en-US" alt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了解「秀明農法」的耕作方式。</a:t>
            </a:r>
            <a:endParaRPr lang="en-US" alt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拜訪壽豐鄉</a:t>
            </a:r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豐坪社區的「四季耕讀農園」，並且訪問農場主人和下田幫忙除草。</a:t>
            </a:r>
            <a:endParaRPr lang="en-US" altLang="zh-TW" sz="3200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探訪有賣有機農產品的店家。</a:t>
            </a:r>
            <a:endParaRPr lang="en-US" alt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試著比較一般慣行農法與有機友善農法的耕作方式。</a:t>
            </a:r>
            <a:r>
              <a:rPr lang="en-US" altLang="zh-TW" sz="32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sz="32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40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16219D-42F2-4024-88CC-BB7FAA5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研究架構與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83CDB85D-533C-4591-A54B-52DFADDE2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016637"/>
              </p:ext>
            </p:extLst>
          </p:nvPr>
        </p:nvGraphicFramePr>
        <p:xfrm>
          <a:off x="2002395" y="1812271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57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711FC2-5A4E-466C-9AE0-C6B5C445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何謂「有機友善耕作」？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CDA233-4697-4CC2-802D-34626CD7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1"/>
            <a:ext cx="10515600" cy="3430418"/>
          </a:xfrm>
        </p:spPr>
        <p:txBody>
          <a:bodyPr>
            <a:normAutofit/>
          </a:bodyPr>
          <a:lstStyle/>
          <a:p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「有機」與「友善」其實在耕作上，秉持不施農藥與化學肥料，以及資源永續利用等。</a:t>
            </a:r>
          </a:p>
          <a:p>
            <a:r>
              <a:rPr lang="en-US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「有機」是法律上的定義，農場與產品需透過第三方的有機認證，取得標章。</a:t>
            </a:r>
            <a:endParaRPr lang="en-US" altLang="zh-TW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「友善」是近年才納入政府法規，稱為「友善環境耕作」，須接受官方審認的團體輔導，但沒有驗證標章。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71FFE30-057D-4B1E-A193-7BC814B99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7234"/>
          <a:stretch/>
        </p:blipFill>
        <p:spPr>
          <a:xfrm>
            <a:off x="7963270" y="349049"/>
            <a:ext cx="3595456" cy="13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CB78FF-8BEB-45B5-A918-0AD75118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花蓮市區主要販售有機農產品的商家</a:t>
            </a:r>
            <a:endParaRPr lang="zh-TW" altLang="en-US"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896D6E-32C1-4BC0-8FAF-7343824E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04" y="1949451"/>
            <a:ext cx="4618605" cy="4034100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健草農園：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在壽豐鄉有自家農場，並在花蓮市區設立一家小商店，作為有機小農生產產品的一個販賣平台，為了推廣有機農作物，也有在重慶市場內設立一個小攤位。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409AF90-27CC-4D48-93D9-B315D82300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84" y="1503075"/>
            <a:ext cx="3339730" cy="233913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496035B-94C9-4B22-A09E-51AA579BE7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84" y="4153102"/>
            <a:ext cx="3339730" cy="233913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84F9FC3-2BB8-4EE2-85CF-CA3FEC511D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6931" y="2892327"/>
            <a:ext cx="3474957" cy="25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9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53F7E8-9A2C-43B1-BE74-7060E073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0" y="717687"/>
            <a:ext cx="8354053" cy="2453872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全聯福利中心花蓮美崙店：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花蓮地區唯一設立「農加直採」專區的分店，專門販售來自全台灣小農的蔬果產品。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3F6292-6C15-4D64-9F41-F005141085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56" y="3171559"/>
            <a:ext cx="4719960" cy="279715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6A5071F-9B34-49EB-9884-26B2ABCEE6D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5041" y="2881930"/>
            <a:ext cx="3464640" cy="33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7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9EA88-40DE-45E3-BCF8-8787174CB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90" y="718561"/>
            <a:ext cx="8953870" cy="2077906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花蓮市農會：</a:t>
            </a:r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zh-TW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主要販售花蓮縣與全台各縣市農會的農產品，也有小農專區。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895280-B784-4AF5-8F8E-BD64E2E11D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73" y="3082817"/>
            <a:ext cx="3507955" cy="26052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7EA48B6-0643-4D60-8B5F-D53E2536CD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6162" y="3082818"/>
            <a:ext cx="3507954" cy="260528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9460B4C-A3C6-478C-ACAF-8EDC100654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7075" y="3082818"/>
            <a:ext cx="3507955" cy="26052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7F3E8E3-17A7-4785-BCC3-E6E899AD127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0425" y="3140379"/>
            <a:ext cx="3507956" cy="24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14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3A3621"/>
      </a:dk2>
      <a:lt2>
        <a:srgbClr val="E8E2E5"/>
      </a:lt2>
      <a:accent1>
        <a:srgbClr val="47B475"/>
      </a:accent1>
      <a:accent2>
        <a:srgbClr val="3BB13C"/>
      </a:accent2>
      <a:accent3>
        <a:srgbClr val="71B045"/>
      </a:accent3>
      <a:accent4>
        <a:srgbClr val="96AA38"/>
      </a:accent4>
      <a:accent5>
        <a:srgbClr val="B99E49"/>
      </a:accent5>
      <a:accent6>
        <a:srgbClr val="B1633B"/>
      </a:accent6>
      <a:hlink>
        <a:srgbClr val="8B842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1266</Words>
  <Application>Microsoft Office PowerPoint</Application>
  <PresentationFormat>寬螢幕</PresentationFormat>
  <Paragraphs>62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AvenirNext LT Pro Medium</vt:lpstr>
      <vt:lpstr>細明體</vt:lpstr>
      <vt:lpstr>微軟正黑體</vt:lpstr>
      <vt:lpstr>Arial</vt:lpstr>
      <vt:lpstr>Avenir Next LT Pro</vt:lpstr>
      <vt:lpstr>BlockprintVTI</vt:lpstr>
      <vt:lpstr>岡田先生的秀明農法 — 花蓮壽豐「四季耕讀園」初探</vt:lpstr>
      <vt:lpstr>研究動機</vt:lpstr>
      <vt:lpstr>研究目的</vt:lpstr>
      <vt:lpstr>研究方法</vt:lpstr>
      <vt:lpstr>研究架構與流程</vt:lpstr>
      <vt:lpstr>何謂「有機友善耕作」？</vt:lpstr>
      <vt:lpstr>花蓮市區主要販售有機農產品的商家</vt:lpstr>
      <vt:lpstr>PowerPoint 簡報</vt:lpstr>
      <vt:lpstr>PowerPoint 簡報</vt:lpstr>
      <vt:lpstr>PowerPoint 簡報</vt:lpstr>
      <vt:lpstr>何謂「秀明農法」？</vt:lpstr>
      <vt:lpstr>探訪「四季耕讀園」</vt:lpstr>
      <vt:lpstr>PowerPoint 簡報</vt:lpstr>
      <vt:lpstr>PowerPoint 簡報</vt:lpstr>
      <vt:lpstr>結論</vt:lpstr>
      <vt:lpstr>引註資料</vt:lpstr>
      <vt:lpstr>報告結束，感謝各位評審委員的聆聽！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岡田先生的秀明農法--- 花蓮壽豐「四季耕讀園」初探</dc:title>
  <dc:creator>鈺雯 邱</dc:creator>
  <cp:lastModifiedBy>鈺雯 邱</cp:lastModifiedBy>
  <cp:revision>21</cp:revision>
  <dcterms:created xsi:type="dcterms:W3CDTF">2020-11-09T02:41:55Z</dcterms:created>
  <dcterms:modified xsi:type="dcterms:W3CDTF">2020-11-10T11:00:53Z</dcterms:modified>
</cp:coreProperties>
</file>