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22"/>
  </p:notesMasterIdLst>
  <p:handoutMasterIdLst>
    <p:handoutMasterId r:id="rId23"/>
  </p:handoutMasterIdLst>
  <p:sldIdLst>
    <p:sldId id="258" r:id="rId3"/>
    <p:sldId id="256" r:id="rId4"/>
    <p:sldId id="261" r:id="rId5"/>
    <p:sldId id="273" r:id="rId6"/>
    <p:sldId id="275" r:id="rId7"/>
    <p:sldId id="262" r:id="rId8"/>
    <p:sldId id="278" r:id="rId9"/>
    <p:sldId id="268" r:id="rId10"/>
    <p:sldId id="269" r:id="rId11"/>
    <p:sldId id="270" r:id="rId12"/>
    <p:sldId id="280" r:id="rId13"/>
    <p:sldId id="263" r:id="rId14"/>
    <p:sldId id="272" r:id="rId15"/>
    <p:sldId id="279" r:id="rId16"/>
    <p:sldId id="271" r:id="rId17"/>
    <p:sldId id="281" r:id="rId18"/>
    <p:sldId id="283" r:id="rId19"/>
    <p:sldId id="257" r:id="rId20"/>
    <p:sldId id="276" r:id="rId21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3B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27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F0D37-48FC-469D-A045-478DF1E27228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00A2E-F932-433C-A8E4-721A1CD09F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1445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9D741-CB6E-416B-8F9F-0E447CB7E2F6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ADBEC-81F7-4476-935B-6424EE7605A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321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56CAD-6EE7-44C3-9BDA-506B74854F69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26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56CAD-6EE7-44C3-9BDA-506B74854F69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7694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56CAD-6EE7-44C3-9BDA-506B74854F69}" type="slidenum">
              <a:rPr lang="zh-CN" altLang="en-US" smtClean="0"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7694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56CAD-6EE7-44C3-9BDA-506B74854F69}" type="slidenum">
              <a:rPr lang="zh-CN" altLang="en-US" smtClean="0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7694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56CAD-6EE7-44C3-9BDA-506B74854F69}" type="slidenum">
              <a:rPr lang="zh-CN" altLang="en-US" smtClean="0"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81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56CAD-6EE7-44C3-9BDA-506B74854F69}" type="slidenum">
              <a:rPr lang="zh-CN" altLang="en-US" smtClean="0"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81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56CAD-6EE7-44C3-9BDA-506B74854F69}" type="slidenum">
              <a:rPr lang="zh-CN" altLang="en-US" smtClean="0"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7694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56CAD-6EE7-44C3-9BDA-506B74854F69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26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56CAD-6EE7-44C3-9BDA-506B74854F69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26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56CAD-6EE7-44C3-9BDA-506B74854F69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81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56CAD-6EE7-44C3-9BDA-506B74854F69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81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56CAD-6EE7-44C3-9BDA-506B74854F69}" type="slidenum">
              <a:rPr lang="zh-CN" altLang="en-US" smtClean="0"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81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56CAD-6EE7-44C3-9BDA-506B74854F69}" type="slidenum">
              <a:rPr lang="zh-CN" altLang="en-US" smtClean="0"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81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56CAD-6EE7-44C3-9BDA-506B74854F69}" type="slidenum">
              <a:rPr lang="zh-CN" altLang="en-US" smtClean="0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81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56CAD-6EE7-44C3-9BDA-506B74854F69}" type="slidenum">
              <a:rPr lang="zh-CN" altLang="en-US" smtClean="0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81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685D-2195-4821-81CD-709F2F6ADDFD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E025-AAE5-4E14-B70D-8CF66CC157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1882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685D-2195-4821-81CD-709F2F6ADDFD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E025-AAE5-4E14-B70D-8CF66CC157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792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365127"/>
            <a:ext cx="5800725" cy="5811839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685D-2195-4821-81CD-709F2F6ADDFD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E025-AAE5-4E14-B70D-8CF66CC157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2956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按一下此處編輯母版標題樣式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按一下此處編輯母版副標題樣式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655-7A59-4F16-9A55-9CC0386921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C294-D409-42D3-B6E8-774A87E6E7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63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651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dirty="0"/>
              <a:t>按一下此處編輯母版標題樣式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按一下此處編輯母版文本樣式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655-7A59-4F16-9A55-9CC0386921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C294-D409-42D3-B6E8-774A87E6E7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89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按一下此處編輯母版標題樣式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dirty="0"/>
              <a:t>按一下此處編輯母版文本樣式</a:t>
            </a:r>
          </a:p>
          <a:p>
            <a:pPr lvl="1"/>
            <a:r>
              <a:rPr lang="zh-CN" altLang="en-US" dirty="0"/>
              <a:t>第二級</a:t>
            </a:r>
          </a:p>
          <a:p>
            <a:pPr lvl="2"/>
            <a:r>
              <a:rPr lang="zh-CN" altLang="en-US" dirty="0"/>
              <a:t>第三級</a:t>
            </a:r>
          </a:p>
          <a:p>
            <a:pPr lvl="3"/>
            <a:r>
              <a:rPr lang="zh-CN" altLang="en-US" dirty="0"/>
              <a:t>第四級</a:t>
            </a:r>
          </a:p>
          <a:p>
            <a:pPr lvl="4"/>
            <a:r>
              <a:rPr lang="zh-CN" altLang="en-US" dirty="0"/>
              <a:t>第五級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dirty="0"/>
              <a:t>按一下此處編輯母版文本樣式</a:t>
            </a:r>
          </a:p>
          <a:p>
            <a:pPr lvl="1"/>
            <a:r>
              <a:rPr lang="zh-CN" altLang="en-US" dirty="0"/>
              <a:t>第二級</a:t>
            </a:r>
          </a:p>
          <a:p>
            <a:pPr lvl="2"/>
            <a:r>
              <a:rPr lang="zh-CN" altLang="en-US" dirty="0"/>
              <a:t>第三級</a:t>
            </a:r>
          </a:p>
          <a:p>
            <a:pPr lvl="3"/>
            <a:r>
              <a:rPr lang="zh-CN" altLang="en-US" dirty="0"/>
              <a:t>第四級</a:t>
            </a:r>
          </a:p>
          <a:p>
            <a:pPr lvl="4"/>
            <a:r>
              <a:rPr lang="zh-CN" altLang="en-US" dirty="0"/>
              <a:t>第五級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655-7A59-4F16-9A55-9CC0386921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C294-D409-42D3-B6E8-774A87E6E7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53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dirty="0"/>
              <a:t>按一下此處編輯母版標題樣式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按一下此處編輯母版文本樣式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dirty="0"/>
              <a:t>按一下此處編輯母版文本樣式</a:t>
            </a:r>
          </a:p>
          <a:p>
            <a:pPr lvl="1"/>
            <a:r>
              <a:rPr lang="zh-CN" altLang="en-US" dirty="0"/>
              <a:t>第二級</a:t>
            </a:r>
          </a:p>
          <a:p>
            <a:pPr lvl="2"/>
            <a:r>
              <a:rPr lang="zh-CN" altLang="en-US" dirty="0"/>
              <a:t>第三級</a:t>
            </a:r>
          </a:p>
          <a:p>
            <a:pPr lvl="3"/>
            <a:r>
              <a:rPr lang="zh-CN" altLang="en-US" dirty="0"/>
              <a:t>第四級</a:t>
            </a:r>
          </a:p>
          <a:p>
            <a:pPr lvl="4"/>
            <a:r>
              <a:rPr lang="zh-CN" altLang="en-US" dirty="0"/>
              <a:t>第五級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按一下此處編輯母版文本樣式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 dirty="0"/>
              <a:t>按一下此處編輯母版文本樣式</a:t>
            </a:r>
          </a:p>
          <a:p>
            <a:pPr lvl="1"/>
            <a:r>
              <a:rPr lang="zh-CN" altLang="en-US" dirty="0"/>
              <a:t>第二級</a:t>
            </a:r>
          </a:p>
          <a:p>
            <a:pPr lvl="2"/>
            <a:r>
              <a:rPr lang="zh-CN" altLang="en-US" dirty="0"/>
              <a:t>第三級</a:t>
            </a:r>
          </a:p>
          <a:p>
            <a:pPr lvl="3"/>
            <a:r>
              <a:rPr lang="zh-CN" altLang="en-US" dirty="0"/>
              <a:t>第四級</a:t>
            </a:r>
          </a:p>
          <a:p>
            <a:pPr lvl="4"/>
            <a:r>
              <a:rPr lang="zh-CN" altLang="en-US" dirty="0"/>
              <a:t>第五級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655-7A59-4F16-9A55-9CC0386921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C294-D409-42D3-B6E8-774A87E6E7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452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按一下此處編輯母版標題樣式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655-7A59-4F16-9A55-9CC0386921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C294-D409-42D3-B6E8-774A87E6E7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55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655-7A59-4F16-9A55-9CC0386921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C294-D409-42D3-B6E8-774A87E6E7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05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655-7A59-4F16-9A55-9CC0386921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C294-D409-42D3-B6E8-774A87E6E7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93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77993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8628"/>
            <a:ext cx="7886700" cy="4908336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685D-2195-4821-81CD-709F2F6ADDFD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E025-AAE5-4E14-B70D-8CF66CC157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8707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655-7A59-4F16-9A55-9CC0386921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C294-D409-42D3-B6E8-774A87E6E7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66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655-7A59-4F16-9A55-9CC0386921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C294-D409-42D3-B6E8-774A87E6E7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33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655-7A59-4F16-9A55-9CC0386921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C294-D409-42D3-B6E8-774A87E6E7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08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48460-FF3D-43F3-8387-640A5EC7381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2020/11/13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D46D2-3EF7-4F16-8C8A-F288BA9F9A3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23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685D-2195-4821-81CD-709F2F6ADDFD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E025-AAE5-4E14-B70D-8CF66CC157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52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685D-2195-4821-81CD-709F2F6ADDFD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E025-AAE5-4E14-B70D-8CF66CC157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6837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685D-2195-4821-81CD-709F2F6ADDFD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E025-AAE5-4E14-B70D-8CF66CC157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670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685D-2195-4821-81CD-709F2F6ADDFD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E025-AAE5-4E14-B70D-8CF66CC157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8989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685D-2195-4821-81CD-709F2F6ADDFD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E025-AAE5-4E14-B70D-8CF66CC157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4468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685D-2195-4821-81CD-709F2F6ADDFD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E025-AAE5-4E14-B70D-8CF66CC157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2049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9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685D-2195-4821-81CD-709F2F6ADDFD}" type="datetimeFigureOut">
              <a:rPr lang="zh-TW" altLang="en-US" smtClean="0"/>
              <a:t>2020/11/13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BE025-AAE5-4E14-B70D-8CF66CC157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3928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軟正黑體" panose="020B0604030504040204" pitchFamily="34" charset="-120"/>
              </a:defRPr>
            </a:lvl1pPr>
          </a:lstStyle>
          <a:p>
            <a:fld id="{D284685D-2195-4821-81CD-709F2F6ADDFD}" type="datetimeFigureOut">
              <a:rPr lang="zh-TW" altLang="en-US" smtClean="0"/>
              <a:pPr/>
              <a:t>2020/11/13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軟正黑體" panose="020B0604030504040204" pitchFamily="34" charset="-120"/>
              </a:defRPr>
            </a:lvl1pPr>
          </a:lstStyle>
          <a:p>
            <a:fld id="{53DBE025-AAE5-4E14-B70D-8CF66CC157D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2228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按一下此處編輯母版標題樣式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按一下此處編輯母版文本樣式</a:t>
            </a:r>
          </a:p>
          <a:p>
            <a:pPr lvl="1"/>
            <a:r>
              <a:rPr lang="zh-CN" altLang="en-US" dirty="0"/>
              <a:t>第二級</a:t>
            </a:r>
          </a:p>
          <a:p>
            <a:pPr lvl="2"/>
            <a:r>
              <a:rPr lang="zh-CN" altLang="en-US" dirty="0"/>
              <a:t>第三級</a:t>
            </a:r>
          </a:p>
          <a:p>
            <a:pPr lvl="3"/>
            <a:r>
              <a:rPr lang="zh-CN" altLang="en-US" dirty="0"/>
              <a:t>第四級</a:t>
            </a:r>
          </a:p>
          <a:p>
            <a:pPr lvl="4"/>
            <a:r>
              <a:rPr lang="zh-CN" altLang="en-US" dirty="0"/>
              <a:t>第五級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pPr defTabSz="685800"/>
            <a:fld id="{D7895655-7A59-4F16-9A55-9CC0386921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2020/11/13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pPr defTabSz="685800"/>
            <a:fld id="{F1FDC294-D409-42D3-B6E8-774A87E6E79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4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微軟正黑體" panose="020B0604030504040204" pitchFamily="34" charset="-12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emf"/><Relationship Id="rId4" Type="http://schemas.openxmlformats.org/officeDocument/2006/relationships/package" Target="../embeddings/Microsoft_Word_Document1.doc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3.emf"/><Relationship Id="rId4" Type="http://schemas.openxmlformats.org/officeDocument/2006/relationships/package" Target="../embeddings/Microsoft_Word_Document2.doc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4.emf"/><Relationship Id="rId4" Type="http://schemas.openxmlformats.org/officeDocument/2006/relationships/package" Target="../embeddings/Microsoft_Word_Document3.doc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e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eia.tw/zh-hant/natural-valley/species/13980" TargetMode="External"/><Relationship Id="rId2" Type="http://schemas.openxmlformats.org/officeDocument/2006/relationships/hyperlink" Target="http://bird.vexp.idv.tw/new/index.php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service.hlc.edu.tw/bird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39113" y="1475874"/>
            <a:ext cx="5114424" cy="1275347"/>
          </a:xfrm>
        </p:spPr>
        <p:txBody>
          <a:bodyPr>
            <a:noAutofit/>
          </a:bodyPr>
          <a:lstStyle/>
          <a:p>
            <a:r>
              <a:rPr lang="zh-TW" altLang="en-US" sz="9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飛羽志學</a:t>
            </a:r>
            <a:endParaRPr lang="zh-TW" altLang="en-US" sz="9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83" y="836035"/>
            <a:ext cx="1236703" cy="1071073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1604210" y="3473118"/>
            <a:ext cx="6184231" cy="138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志學小飛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俠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李蹊、</a:t>
            </a:r>
            <a:r>
              <a:rPr lang="zh-TW" altLang="en-US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蔡博宇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、劉邦誠、鍾承哲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010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210121" y="463086"/>
            <a:ext cx="4744131" cy="659500"/>
          </a:xfrm>
          <a:prstGeom prst="roundRect">
            <a:avLst>
              <a:gd name="adj" fmla="val 42270"/>
            </a:avLst>
          </a:prstGeom>
          <a:gradFill>
            <a:gsLst>
              <a:gs pos="99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). 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校園鳥類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行為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繁殖</a:t>
            </a:r>
            <a:endParaRPr lang="zh-CN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86589" y="1443789"/>
            <a:ext cx="6970296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zh-HK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繁殖行為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集中在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月到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zh-HK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HK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zh-HK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繁殖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行為中的</a:t>
            </a:r>
            <a:r>
              <a:rPr lang="zh-HK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築巢</a:t>
            </a:r>
            <a:r>
              <a:rPr lang="zh-TW" altLang="en-US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行為</a:t>
            </a:r>
            <a:r>
              <a:rPr lang="zh-HK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集中</a:t>
            </a:r>
            <a:r>
              <a:rPr lang="zh-HK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zh-HK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HK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zh-HK" altLang="en-US" sz="2200" dirty="0" smtClean="0">
                <a:latin typeface="標楷體"/>
                <a:ea typeface="標楷體"/>
              </a:rPr>
              <a:t>。</a:t>
            </a:r>
            <a:endParaRPr lang="zh-TW" alt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圖片 9" descr="20190410黑冠麻鷺"/>
          <p:cNvPicPr/>
          <p:nvPr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4" t="28546" r="25788" b="28547"/>
          <a:stretch/>
        </p:blipFill>
        <p:spPr bwMode="auto">
          <a:xfrm>
            <a:off x="6296526" y="4321209"/>
            <a:ext cx="2562860" cy="1696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695641" y="6017929"/>
            <a:ext cx="1585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ym typeface="Wingdings 3"/>
              </a:rPr>
              <a:t>黑冠麻鷺雛鳥</a:t>
            </a:r>
            <a:endParaRPr lang="zh-TW" altLang="en-US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4" y="2582779"/>
            <a:ext cx="5476708" cy="3810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2475880" y="2775284"/>
            <a:ext cx="1855487" cy="3104148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762000" y="5491520"/>
            <a:ext cx="665749" cy="3798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2" name="Picture 2" descr="大卷尾_巢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117" y="2292882"/>
            <a:ext cx="2183830" cy="145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6858173" y="3743864"/>
            <a:ext cx="1585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ym typeface="Wingdings 3"/>
              </a:rPr>
              <a:t>大卷尾築巢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423257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540042" y="463086"/>
            <a:ext cx="4957011" cy="659500"/>
          </a:xfrm>
          <a:prstGeom prst="roundRect">
            <a:avLst>
              <a:gd name="adj" fmla="val 42270"/>
            </a:avLst>
          </a:prstGeom>
          <a:gradFill>
            <a:gsLst>
              <a:gs pos="99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). 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校園各範圍的鳥類</a:t>
            </a:r>
            <a:endParaRPr lang="zh-CN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39517" y="1451809"/>
            <a:ext cx="6397905" cy="964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農場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辦公室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HK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鳥總數量最高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，平均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29.08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隻</a:t>
            </a:r>
            <a:r>
              <a:rPr lang="zh-HK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HK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農場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辦公室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HK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鳥種類數量最高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，平均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5.29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種</a:t>
            </a:r>
            <a:r>
              <a:rPr lang="zh-HK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3" t="15585" r="18326" b="22723"/>
          <a:stretch/>
        </p:blipFill>
        <p:spPr bwMode="auto">
          <a:xfrm>
            <a:off x="7570152" y="2374625"/>
            <a:ext cx="1351103" cy="986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圖片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5" t="6278" r="19018" b="8653"/>
          <a:stretch/>
        </p:blipFill>
        <p:spPr bwMode="auto">
          <a:xfrm>
            <a:off x="7527709" y="3732096"/>
            <a:ext cx="1355166" cy="11767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圖片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9" t="25976" r="27850" b="11250"/>
          <a:stretch/>
        </p:blipFill>
        <p:spPr bwMode="auto">
          <a:xfrm>
            <a:off x="7570152" y="880309"/>
            <a:ext cx="1351103" cy="11109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圖片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9" t="20131" r="31170" b="20342"/>
          <a:stretch/>
        </p:blipFill>
        <p:spPr bwMode="auto">
          <a:xfrm>
            <a:off x="7528801" y="5373987"/>
            <a:ext cx="1355167" cy="1030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7701696" y="1991225"/>
            <a:ext cx="1138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ym typeface="Wingdings 3"/>
              </a:rPr>
              <a:t>紅嘴黑鵯</a:t>
            </a:r>
            <a:endParaRPr lang="zh-TW" altLang="en-US" sz="1400" dirty="0"/>
          </a:p>
        </p:txBody>
      </p:sp>
      <p:sp>
        <p:nvSpPr>
          <p:cNvPr id="5" name="矩形 4"/>
          <p:cNvSpPr/>
          <p:nvPr/>
        </p:nvSpPr>
        <p:spPr>
          <a:xfrm>
            <a:off x="7737422" y="6434371"/>
            <a:ext cx="8883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 smtClean="0">
                <a:sym typeface="Wingdings 3"/>
              </a:rPr>
              <a:t>綠繡眼</a:t>
            </a:r>
            <a:endParaRPr lang="zh-TW" altLang="en-US" sz="1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7834044" y="3360820"/>
            <a:ext cx="874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ym typeface="Wingdings 3"/>
              </a:rPr>
              <a:t>朱鸝</a:t>
            </a:r>
            <a:endParaRPr lang="zh-TW" altLang="en-US" sz="1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7635796" y="4908884"/>
            <a:ext cx="1138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ym typeface="Wingdings 3"/>
              </a:rPr>
              <a:t>黑枕藍</a:t>
            </a:r>
            <a:r>
              <a:rPr lang="zh-HK" altLang="zh-TW" sz="1400" dirty="0"/>
              <a:t>鶲</a:t>
            </a:r>
            <a:endParaRPr lang="zh-TW" altLang="en-US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28" y="2519111"/>
            <a:ext cx="6383087" cy="406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/>
          <p:cNvSpPr/>
          <p:nvPr/>
        </p:nvSpPr>
        <p:spPr>
          <a:xfrm>
            <a:off x="4780547" y="2727158"/>
            <a:ext cx="1042737" cy="322867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43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896050" y="452122"/>
            <a:ext cx="5470357" cy="659500"/>
          </a:xfrm>
          <a:prstGeom prst="roundRect">
            <a:avLst>
              <a:gd name="adj" fmla="val 42270"/>
            </a:avLst>
          </a:prstGeom>
          <a:gradFill>
            <a:gsLst>
              <a:gs pos="99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). 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志學國小鳥類鑑定名錄</a:t>
            </a:r>
            <a:endParaRPr lang="zh-CN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91087" y="1403746"/>
            <a:ext cx="7561823" cy="5022336"/>
            <a:chOff x="982640" y="1286614"/>
            <a:chExt cx="10081118" cy="5023499"/>
          </a:xfrm>
        </p:grpSpPr>
        <p:sp>
          <p:nvSpPr>
            <p:cNvPr id="4" name="圆角矩形 3"/>
            <p:cNvSpPr/>
            <p:nvPr/>
          </p:nvSpPr>
          <p:spPr>
            <a:xfrm rot="16200000">
              <a:off x="3563539" y="-1190106"/>
              <a:ext cx="5023499" cy="9976939"/>
            </a:xfrm>
            <a:prstGeom prst="roundRect">
              <a:avLst>
                <a:gd name="adj" fmla="val 467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8100000" scaled="0"/>
              <a:tileRect/>
            </a:gra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8100000" scaled="0"/>
                <a:tileRect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16200000">
              <a:off x="3788070" y="-980490"/>
              <a:ext cx="4628185" cy="955771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982640" y="1596963"/>
              <a:ext cx="751226" cy="4402810"/>
              <a:chOff x="982640" y="1596963"/>
              <a:chExt cx="751226" cy="4402810"/>
            </a:xfrm>
          </p:grpSpPr>
          <p:grpSp>
            <p:nvGrpSpPr>
              <p:cNvPr id="7" name="组合 6"/>
              <p:cNvGrpSpPr/>
              <p:nvPr/>
            </p:nvGrpSpPr>
            <p:grpSpPr>
              <a:xfrm rot="16200000">
                <a:off x="-615716" y="3650191"/>
                <a:ext cx="4402810" cy="296354"/>
                <a:chOff x="2149635" y="1165383"/>
                <a:chExt cx="3485831" cy="234634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2149635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67" name="椭圆 66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39" name="组合 38"/>
                <p:cNvGrpSpPr/>
                <p:nvPr/>
              </p:nvGrpSpPr>
              <p:grpSpPr>
                <a:xfrm>
                  <a:off x="2510880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65" name="椭圆 64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0" name="组合 39"/>
                <p:cNvGrpSpPr/>
                <p:nvPr/>
              </p:nvGrpSpPr>
              <p:grpSpPr>
                <a:xfrm>
                  <a:off x="2872124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2" name="椭圆 61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63" name="椭圆 62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1" name="组合 40"/>
                <p:cNvGrpSpPr/>
                <p:nvPr/>
              </p:nvGrpSpPr>
              <p:grpSpPr>
                <a:xfrm>
                  <a:off x="3233369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61" name="椭圆 60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2" name="组合 41"/>
                <p:cNvGrpSpPr/>
                <p:nvPr/>
              </p:nvGrpSpPr>
              <p:grpSpPr>
                <a:xfrm>
                  <a:off x="3594615" y="1165383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9" name="椭圆 58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3" name="组合 42"/>
                <p:cNvGrpSpPr/>
                <p:nvPr/>
              </p:nvGrpSpPr>
              <p:grpSpPr>
                <a:xfrm>
                  <a:off x="3955858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7" name="椭圆 56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4" name="组合 43"/>
                <p:cNvGrpSpPr/>
                <p:nvPr/>
              </p:nvGrpSpPr>
              <p:grpSpPr>
                <a:xfrm>
                  <a:off x="4317103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4" name="椭圆 53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5" name="椭圆 54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5" name="组合 44"/>
                <p:cNvGrpSpPr/>
                <p:nvPr/>
              </p:nvGrpSpPr>
              <p:grpSpPr>
                <a:xfrm>
                  <a:off x="4678347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2" name="椭圆 51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3" name="椭圆 52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6" name="组合 45"/>
                <p:cNvGrpSpPr/>
                <p:nvPr/>
              </p:nvGrpSpPr>
              <p:grpSpPr>
                <a:xfrm>
                  <a:off x="5039590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1" name="椭圆 50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7" name="组合 46"/>
                <p:cNvGrpSpPr/>
                <p:nvPr/>
              </p:nvGrpSpPr>
              <p:grpSpPr>
                <a:xfrm>
                  <a:off x="5400834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48" name="椭圆 47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49" name="椭圆 48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</p:grpSp>
          <p:grpSp>
            <p:nvGrpSpPr>
              <p:cNvPr id="8" name="组合 7"/>
              <p:cNvGrpSpPr/>
              <p:nvPr/>
            </p:nvGrpSpPr>
            <p:grpSpPr>
              <a:xfrm rot="16200000">
                <a:off x="1229146" y="5557333"/>
                <a:ext cx="119575" cy="612586"/>
                <a:chOff x="2244455" y="772894"/>
                <a:chExt cx="94658" cy="485003"/>
              </a:xfrm>
            </p:grpSpPr>
            <p:sp>
              <p:nvSpPr>
                <p:cNvPr id="36" name="圆角矩形 35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37" name="圆角矩形 36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 rot="16200000">
                <a:off x="1229146" y="5099277"/>
                <a:ext cx="119575" cy="612586"/>
                <a:chOff x="2244455" y="772894"/>
                <a:chExt cx="94658" cy="485003"/>
              </a:xfrm>
            </p:grpSpPr>
            <p:sp>
              <p:nvSpPr>
                <p:cNvPr id="34" name="圆角矩形 33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35" name="圆角矩形 34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0" name="组合 9"/>
              <p:cNvGrpSpPr/>
              <p:nvPr/>
            </p:nvGrpSpPr>
            <p:grpSpPr>
              <a:xfrm rot="16200000">
                <a:off x="1229146" y="4641222"/>
                <a:ext cx="119575" cy="612586"/>
                <a:chOff x="2244455" y="772894"/>
                <a:chExt cx="94658" cy="485003"/>
              </a:xfrm>
            </p:grpSpPr>
            <p:sp>
              <p:nvSpPr>
                <p:cNvPr id="32" name="圆角矩形 31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 rot="16200000">
                <a:off x="1229146" y="4183167"/>
                <a:ext cx="119575" cy="612586"/>
                <a:chOff x="2244455" y="772894"/>
                <a:chExt cx="94658" cy="485003"/>
              </a:xfrm>
            </p:grpSpPr>
            <p:sp>
              <p:nvSpPr>
                <p:cNvPr id="30" name="圆角矩形 29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31" name="圆角矩形 30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 rot="16200000">
                <a:off x="1229146" y="3725113"/>
                <a:ext cx="119575" cy="612586"/>
                <a:chOff x="2244455" y="772894"/>
                <a:chExt cx="94658" cy="485003"/>
              </a:xfrm>
            </p:grpSpPr>
            <p:sp>
              <p:nvSpPr>
                <p:cNvPr id="28" name="圆角矩形 27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9" name="圆角矩形 28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 rot="16200000">
                <a:off x="1229146" y="3267055"/>
                <a:ext cx="119575" cy="612586"/>
                <a:chOff x="2244455" y="772894"/>
                <a:chExt cx="94658" cy="485003"/>
              </a:xfrm>
            </p:grpSpPr>
            <p:sp>
              <p:nvSpPr>
                <p:cNvPr id="26" name="圆角矩形 25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7" name="圆角矩形 26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 rot="16200000">
                <a:off x="1229145" y="2808999"/>
                <a:ext cx="119575" cy="612586"/>
                <a:chOff x="2244455" y="772894"/>
                <a:chExt cx="94658" cy="485003"/>
              </a:xfrm>
            </p:grpSpPr>
            <p:sp>
              <p:nvSpPr>
                <p:cNvPr id="24" name="圆角矩形 23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5" name="圆角矩形 24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 rot="16200000">
                <a:off x="1229146" y="2350946"/>
                <a:ext cx="119575" cy="612586"/>
                <a:chOff x="2244455" y="772894"/>
                <a:chExt cx="94658" cy="485003"/>
              </a:xfrm>
            </p:grpSpPr>
            <p:sp>
              <p:nvSpPr>
                <p:cNvPr id="22" name="圆角矩形 21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3" name="圆角矩形 2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6" name="组合 15"/>
              <p:cNvGrpSpPr/>
              <p:nvPr/>
            </p:nvGrpSpPr>
            <p:grpSpPr>
              <a:xfrm rot="16200000">
                <a:off x="1229146" y="1892893"/>
                <a:ext cx="119575" cy="612586"/>
                <a:chOff x="2244455" y="772894"/>
                <a:chExt cx="94658" cy="485003"/>
              </a:xfrm>
            </p:grpSpPr>
            <p:sp>
              <p:nvSpPr>
                <p:cNvPr id="20" name="圆角矩形 19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1" name="圆角矩形 20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 rot="16200000">
                <a:off x="1229146" y="1434840"/>
                <a:ext cx="119575" cy="612586"/>
                <a:chOff x="2244455" y="772894"/>
                <a:chExt cx="94658" cy="485003"/>
              </a:xfrm>
            </p:grpSpPr>
            <p:sp>
              <p:nvSpPr>
                <p:cNvPr id="18" name="圆角矩形 17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19" name="圆角矩形 18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</p:grpSp>
      </p:grpSp>
      <p:cxnSp>
        <p:nvCxnSpPr>
          <p:cNvPr id="68" name="直接连接符 67"/>
          <p:cNvCxnSpPr/>
          <p:nvPr/>
        </p:nvCxnSpPr>
        <p:spPr>
          <a:xfrm flipH="1">
            <a:off x="2964272" y="2140965"/>
            <a:ext cx="2951749" cy="1623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组合 68"/>
          <p:cNvGrpSpPr/>
          <p:nvPr/>
        </p:nvGrpSpPr>
        <p:grpSpPr>
          <a:xfrm>
            <a:off x="8008425" y="1521418"/>
            <a:ext cx="142894" cy="4627115"/>
            <a:chOff x="10487694" y="1484274"/>
            <a:chExt cx="190500" cy="4628185"/>
          </a:xfrm>
        </p:grpSpPr>
        <p:sp>
          <p:nvSpPr>
            <p:cNvPr id="70" name="矩形 69"/>
            <p:cNvSpPr/>
            <p:nvPr/>
          </p:nvSpPr>
          <p:spPr>
            <a:xfrm>
              <a:off x="10487694" y="1484274"/>
              <a:ext cx="190500" cy="888448"/>
            </a:xfrm>
            <a:prstGeom prst="rect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10487694" y="2372720"/>
              <a:ext cx="190500" cy="944033"/>
            </a:xfrm>
            <a:prstGeom prst="rect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10487694" y="3314688"/>
              <a:ext cx="190500" cy="945150"/>
            </a:xfrm>
            <a:prstGeom prst="rect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10487694" y="4258721"/>
              <a:ext cx="190500" cy="944033"/>
            </a:xfrm>
            <a:prstGeom prst="rect">
              <a:avLst/>
            </a:prstGeom>
            <a:solidFill>
              <a:srgbClr val="00A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10487694" y="5202754"/>
              <a:ext cx="190500" cy="909705"/>
            </a:xfrm>
            <a:prstGeom prst="rect">
              <a:avLst/>
            </a:pr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</p:grpSp>
      <p:sp>
        <p:nvSpPr>
          <p:cNvPr id="80" name="矩形 79"/>
          <p:cNvSpPr/>
          <p:nvPr/>
        </p:nvSpPr>
        <p:spPr>
          <a:xfrm>
            <a:off x="3689684" y="1623533"/>
            <a:ext cx="17242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zh-TW" sz="2200" b="1" dirty="0">
                <a:latin typeface="+mj-ea"/>
                <a:ea typeface="+mj-ea"/>
              </a:rPr>
              <a:t>初級版名錄</a:t>
            </a:r>
            <a:endParaRPr lang="zh-TW" altLang="en-US" sz="2200" dirty="0">
              <a:latin typeface="+mj-ea"/>
              <a:ea typeface="+mj-ea"/>
            </a:endParaRPr>
          </a:p>
        </p:txBody>
      </p:sp>
      <p:graphicFrame>
        <p:nvGraphicFramePr>
          <p:cNvPr id="75" name="物件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54855"/>
              </p:ext>
            </p:extLst>
          </p:nvPr>
        </p:nvGraphicFramePr>
        <p:xfrm>
          <a:off x="1780925" y="2414217"/>
          <a:ext cx="5815012" cy="3565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文件" r:id="rId4" imgW="5489403" imgH="3115000" progId="Word.Document.12">
                  <p:embed/>
                </p:oleObj>
              </mc:Choice>
              <mc:Fallback>
                <p:oleObj name="文件" r:id="rId4" imgW="5489403" imgH="3115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80925" y="2414217"/>
                        <a:ext cx="5815012" cy="3565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737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197766" y="416733"/>
            <a:ext cx="5414211" cy="659500"/>
          </a:xfrm>
          <a:prstGeom prst="roundRect">
            <a:avLst>
              <a:gd name="adj" fmla="val 42270"/>
            </a:avLst>
          </a:prstGeom>
          <a:gradFill>
            <a:gsLst>
              <a:gs pos="99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). 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志學國小鳥類鑑定名錄</a:t>
            </a:r>
            <a:endParaRPr lang="zh-CN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00004" y="1396012"/>
            <a:ext cx="7790016" cy="5022336"/>
            <a:chOff x="982640" y="1286614"/>
            <a:chExt cx="10081118" cy="5023499"/>
          </a:xfrm>
        </p:grpSpPr>
        <p:sp>
          <p:nvSpPr>
            <p:cNvPr id="4" name="圆角矩形 3"/>
            <p:cNvSpPr/>
            <p:nvPr/>
          </p:nvSpPr>
          <p:spPr>
            <a:xfrm rot="16200000">
              <a:off x="3563539" y="-1190106"/>
              <a:ext cx="5023499" cy="9976939"/>
            </a:xfrm>
            <a:prstGeom prst="roundRect">
              <a:avLst>
                <a:gd name="adj" fmla="val 467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8100000" scaled="0"/>
              <a:tileRect/>
            </a:gra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8100000" scaled="0"/>
                <a:tileRect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16200000">
              <a:off x="3788070" y="-980490"/>
              <a:ext cx="4628185" cy="955771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982640" y="1596963"/>
              <a:ext cx="751226" cy="4402810"/>
              <a:chOff x="982640" y="1596963"/>
              <a:chExt cx="751226" cy="4402810"/>
            </a:xfrm>
          </p:grpSpPr>
          <p:grpSp>
            <p:nvGrpSpPr>
              <p:cNvPr id="7" name="组合 6"/>
              <p:cNvGrpSpPr/>
              <p:nvPr/>
            </p:nvGrpSpPr>
            <p:grpSpPr>
              <a:xfrm rot="16200000">
                <a:off x="-615716" y="3650191"/>
                <a:ext cx="4402810" cy="296354"/>
                <a:chOff x="2149635" y="1165383"/>
                <a:chExt cx="3485831" cy="234634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2149635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67" name="椭圆 66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39" name="组合 38"/>
                <p:cNvGrpSpPr/>
                <p:nvPr/>
              </p:nvGrpSpPr>
              <p:grpSpPr>
                <a:xfrm>
                  <a:off x="2510880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65" name="椭圆 64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0" name="组合 39"/>
                <p:cNvGrpSpPr/>
                <p:nvPr/>
              </p:nvGrpSpPr>
              <p:grpSpPr>
                <a:xfrm>
                  <a:off x="2872124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2" name="椭圆 61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63" name="椭圆 62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1" name="组合 40"/>
                <p:cNvGrpSpPr/>
                <p:nvPr/>
              </p:nvGrpSpPr>
              <p:grpSpPr>
                <a:xfrm>
                  <a:off x="3233369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61" name="椭圆 60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2" name="组合 41"/>
                <p:cNvGrpSpPr/>
                <p:nvPr/>
              </p:nvGrpSpPr>
              <p:grpSpPr>
                <a:xfrm>
                  <a:off x="3594615" y="1165383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9" name="椭圆 58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3" name="组合 42"/>
                <p:cNvGrpSpPr/>
                <p:nvPr/>
              </p:nvGrpSpPr>
              <p:grpSpPr>
                <a:xfrm>
                  <a:off x="3955858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7" name="椭圆 56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4" name="组合 43"/>
                <p:cNvGrpSpPr/>
                <p:nvPr/>
              </p:nvGrpSpPr>
              <p:grpSpPr>
                <a:xfrm>
                  <a:off x="4317103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4" name="椭圆 53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5" name="椭圆 54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5" name="组合 44"/>
                <p:cNvGrpSpPr/>
                <p:nvPr/>
              </p:nvGrpSpPr>
              <p:grpSpPr>
                <a:xfrm>
                  <a:off x="4678347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2" name="椭圆 51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3" name="椭圆 52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6" name="组合 45"/>
                <p:cNvGrpSpPr/>
                <p:nvPr/>
              </p:nvGrpSpPr>
              <p:grpSpPr>
                <a:xfrm>
                  <a:off x="5039590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1" name="椭圆 50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7" name="组合 46"/>
                <p:cNvGrpSpPr/>
                <p:nvPr/>
              </p:nvGrpSpPr>
              <p:grpSpPr>
                <a:xfrm>
                  <a:off x="5400834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48" name="椭圆 47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49" name="椭圆 48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</p:grpSp>
          <p:grpSp>
            <p:nvGrpSpPr>
              <p:cNvPr id="8" name="组合 7"/>
              <p:cNvGrpSpPr/>
              <p:nvPr/>
            </p:nvGrpSpPr>
            <p:grpSpPr>
              <a:xfrm rot="16200000">
                <a:off x="1229146" y="5557333"/>
                <a:ext cx="119575" cy="612586"/>
                <a:chOff x="2244455" y="772894"/>
                <a:chExt cx="94658" cy="485003"/>
              </a:xfrm>
            </p:grpSpPr>
            <p:sp>
              <p:nvSpPr>
                <p:cNvPr id="36" name="圆角矩形 35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37" name="圆角矩形 36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 rot="16200000">
                <a:off x="1229146" y="5099277"/>
                <a:ext cx="119575" cy="612586"/>
                <a:chOff x="2244455" y="772894"/>
                <a:chExt cx="94658" cy="485003"/>
              </a:xfrm>
            </p:grpSpPr>
            <p:sp>
              <p:nvSpPr>
                <p:cNvPr id="34" name="圆角矩形 33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35" name="圆角矩形 34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0" name="组合 9"/>
              <p:cNvGrpSpPr/>
              <p:nvPr/>
            </p:nvGrpSpPr>
            <p:grpSpPr>
              <a:xfrm rot="16200000">
                <a:off x="1229146" y="4641222"/>
                <a:ext cx="119575" cy="612586"/>
                <a:chOff x="2244455" y="772894"/>
                <a:chExt cx="94658" cy="485003"/>
              </a:xfrm>
            </p:grpSpPr>
            <p:sp>
              <p:nvSpPr>
                <p:cNvPr id="32" name="圆角矩形 31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 rot="16200000">
                <a:off x="1229146" y="4183167"/>
                <a:ext cx="119575" cy="612586"/>
                <a:chOff x="2244455" y="772894"/>
                <a:chExt cx="94658" cy="485003"/>
              </a:xfrm>
            </p:grpSpPr>
            <p:sp>
              <p:nvSpPr>
                <p:cNvPr id="30" name="圆角矩形 29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31" name="圆角矩形 30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 rot="16200000">
                <a:off x="1229146" y="3725113"/>
                <a:ext cx="119575" cy="612586"/>
                <a:chOff x="2244455" y="772894"/>
                <a:chExt cx="94658" cy="485003"/>
              </a:xfrm>
            </p:grpSpPr>
            <p:sp>
              <p:nvSpPr>
                <p:cNvPr id="28" name="圆角矩形 27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9" name="圆角矩形 28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 rot="16200000">
                <a:off x="1229146" y="3267055"/>
                <a:ext cx="119575" cy="612586"/>
                <a:chOff x="2244455" y="772894"/>
                <a:chExt cx="94658" cy="485003"/>
              </a:xfrm>
            </p:grpSpPr>
            <p:sp>
              <p:nvSpPr>
                <p:cNvPr id="26" name="圆角矩形 25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7" name="圆角矩形 26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 rot="16200000">
                <a:off x="1229145" y="2808999"/>
                <a:ext cx="119575" cy="612586"/>
                <a:chOff x="2244455" y="772894"/>
                <a:chExt cx="94658" cy="485003"/>
              </a:xfrm>
            </p:grpSpPr>
            <p:sp>
              <p:nvSpPr>
                <p:cNvPr id="24" name="圆角矩形 23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5" name="圆角矩形 24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 rot="16200000">
                <a:off x="1229146" y="2350946"/>
                <a:ext cx="119575" cy="612586"/>
                <a:chOff x="2244455" y="772894"/>
                <a:chExt cx="94658" cy="485003"/>
              </a:xfrm>
            </p:grpSpPr>
            <p:sp>
              <p:nvSpPr>
                <p:cNvPr id="22" name="圆角矩形 21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3" name="圆角矩形 2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6" name="组合 15"/>
              <p:cNvGrpSpPr/>
              <p:nvPr/>
            </p:nvGrpSpPr>
            <p:grpSpPr>
              <a:xfrm rot="16200000">
                <a:off x="1229146" y="1892893"/>
                <a:ext cx="119575" cy="612586"/>
                <a:chOff x="2244455" y="772894"/>
                <a:chExt cx="94658" cy="485003"/>
              </a:xfrm>
            </p:grpSpPr>
            <p:sp>
              <p:nvSpPr>
                <p:cNvPr id="20" name="圆角矩形 19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1" name="圆角矩形 20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 rot="16200000">
                <a:off x="1229146" y="1434840"/>
                <a:ext cx="119575" cy="612586"/>
                <a:chOff x="2244455" y="772894"/>
                <a:chExt cx="94658" cy="485003"/>
              </a:xfrm>
            </p:grpSpPr>
            <p:sp>
              <p:nvSpPr>
                <p:cNvPr id="18" name="圆角矩形 17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19" name="圆角矩形 18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</p:grpSp>
      </p:grpSp>
      <p:cxnSp>
        <p:nvCxnSpPr>
          <p:cNvPr id="68" name="直接连接符 67"/>
          <p:cNvCxnSpPr/>
          <p:nvPr/>
        </p:nvCxnSpPr>
        <p:spPr>
          <a:xfrm flipH="1">
            <a:off x="2964272" y="2181279"/>
            <a:ext cx="2951749" cy="1623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组合 68"/>
          <p:cNvGrpSpPr/>
          <p:nvPr/>
        </p:nvGrpSpPr>
        <p:grpSpPr>
          <a:xfrm>
            <a:off x="8041400" y="1486753"/>
            <a:ext cx="142894" cy="4627115"/>
            <a:chOff x="10487694" y="1484274"/>
            <a:chExt cx="190500" cy="4628185"/>
          </a:xfrm>
        </p:grpSpPr>
        <p:sp>
          <p:nvSpPr>
            <p:cNvPr id="70" name="矩形 69"/>
            <p:cNvSpPr/>
            <p:nvPr/>
          </p:nvSpPr>
          <p:spPr>
            <a:xfrm>
              <a:off x="10487694" y="1484274"/>
              <a:ext cx="190500" cy="888448"/>
            </a:xfrm>
            <a:prstGeom prst="rect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10487694" y="2372720"/>
              <a:ext cx="190500" cy="944033"/>
            </a:xfrm>
            <a:prstGeom prst="rect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10487694" y="3314688"/>
              <a:ext cx="190500" cy="945150"/>
            </a:xfrm>
            <a:prstGeom prst="rect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10487694" y="4258721"/>
              <a:ext cx="190500" cy="944033"/>
            </a:xfrm>
            <a:prstGeom prst="rect">
              <a:avLst/>
            </a:prstGeom>
            <a:solidFill>
              <a:srgbClr val="00A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10487694" y="5202754"/>
              <a:ext cx="190500" cy="909705"/>
            </a:xfrm>
            <a:prstGeom prst="rect">
              <a:avLst/>
            </a:pr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</p:grpSp>
      <p:sp>
        <p:nvSpPr>
          <p:cNvPr id="80" name="矩形 79"/>
          <p:cNvSpPr/>
          <p:nvPr/>
        </p:nvSpPr>
        <p:spPr>
          <a:xfrm>
            <a:off x="3465096" y="1662289"/>
            <a:ext cx="17727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200" b="1" dirty="0" smtClean="0"/>
              <a:t>進階</a:t>
            </a:r>
            <a:r>
              <a:rPr lang="zh-HK" altLang="zh-TW" sz="2200" b="1" dirty="0" smtClean="0"/>
              <a:t>版</a:t>
            </a:r>
            <a:r>
              <a:rPr lang="zh-HK" altLang="zh-TW" sz="2200" b="1" dirty="0"/>
              <a:t>名錄</a:t>
            </a:r>
            <a:endParaRPr lang="zh-TW" altLang="en-US" sz="2200" dirty="0"/>
          </a:p>
        </p:txBody>
      </p:sp>
      <p:graphicFrame>
        <p:nvGraphicFramePr>
          <p:cNvPr id="75" name="物件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807806"/>
              </p:ext>
            </p:extLst>
          </p:nvPr>
        </p:nvGraphicFramePr>
        <p:xfrm>
          <a:off x="1527368" y="2329259"/>
          <a:ext cx="6015789" cy="3693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" name="文件" r:id="rId4" imgW="5437793" imgH="2798416" progId="Word.Document.12">
                  <p:embed/>
                </p:oleObj>
              </mc:Choice>
              <mc:Fallback>
                <p:oleObj name="文件" r:id="rId4" imgW="5437793" imgH="279841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7368" y="2329259"/>
                        <a:ext cx="6015789" cy="3693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532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425183" y="371911"/>
            <a:ext cx="4513028" cy="659500"/>
          </a:xfrm>
          <a:prstGeom prst="roundRect">
            <a:avLst>
              <a:gd name="adj" fmla="val 42270"/>
            </a:avLst>
          </a:prstGeom>
          <a:gradFill>
            <a:gsLst>
              <a:gs pos="99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). 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志學國小鳥類鑑定名錄</a:t>
            </a:r>
            <a:endParaRPr lang="zh-CN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00005" y="1206563"/>
            <a:ext cx="7561823" cy="5022336"/>
            <a:chOff x="982640" y="1286614"/>
            <a:chExt cx="10081118" cy="5023499"/>
          </a:xfrm>
        </p:grpSpPr>
        <p:sp>
          <p:nvSpPr>
            <p:cNvPr id="4" name="圆角矩形 3"/>
            <p:cNvSpPr/>
            <p:nvPr/>
          </p:nvSpPr>
          <p:spPr>
            <a:xfrm rot="16200000">
              <a:off x="3563539" y="-1190106"/>
              <a:ext cx="5023499" cy="9976939"/>
            </a:xfrm>
            <a:prstGeom prst="roundRect">
              <a:avLst>
                <a:gd name="adj" fmla="val 467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8100000" scaled="0"/>
              <a:tileRect/>
            </a:gra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8100000" scaled="0"/>
                <a:tileRect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16200000">
              <a:off x="3788070" y="-980490"/>
              <a:ext cx="4628185" cy="955771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982640" y="1596963"/>
              <a:ext cx="751226" cy="4402810"/>
              <a:chOff x="982640" y="1596963"/>
              <a:chExt cx="751226" cy="4402810"/>
            </a:xfrm>
          </p:grpSpPr>
          <p:grpSp>
            <p:nvGrpSpPr>
              <p:cNvPr id="7" name="组合 6"/>
              <p:cNvGrpSpPr/>
              <p:nvPr/>
            </p:nvGrpSpPr>
            <p:grpSpPr>
              <a:xfrm rot="16200000">
                <a:off x="-615716" y="3650191"/>
                <a:ext cx="4402810" cy="296354"/>
                <a:chOff x="2149635" y="1165383"/>
                <a:chExt cx="3485831" cy="234634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2149635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67" name="椭圆 66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39" name="组合 38"/>
                <p:cNvGrpSpPr/>
                <p:nvPr/>
              </p:nvGrpSpPr>
              <p:grpSpPr>
                <a:xfrm>
                  <a:off x="2510880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65" name="椭圆 64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0" name="组合 39"/>
                <p:cNvGrpSpPr/>
                <p:nvPr/>
              </p:nvGrpSpPr>
              <p:grpSpPr>
                <a:xfrm>
                  <a:off x="2872124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2" name="椭圆 61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63" name="椭圆 62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1" name="组合 40"/>
                <p:cNvGrpSpPr/>
                <p:nvPr/>
              </p:nvGrpSpPr>
              <p:grpSpPr>
                <a:xfrm>
                  <a:off x="3233369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61" name="椭圆 60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2" name="组合 41"/>
                <p:cNvGrpSpPr/>
                <p:nvPr/>
              </p:nvGrpSpPr>
              <p:grpSpPr>
                <a:xfrm>
                  <a:off x="3594615" y="1165383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9" name="椭圆 58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3" name="组合 42"/>
                <p:cNvGrpSpPr/>
                <p:nvPr/>
              </p:nvGrpSpPr>
              <p:grpSpPr>
                <a:xfrm>
                  <a:off x="3955858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7" name="椭圆 56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4" name="组合 43"/>
                <p:cNvGrpSpPr/>
                <p:nvPr/>
              </p:nvGrpSpPr>
              <p:grpSpPr>
                <a:xfrm>
                  <a:off x="4317103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4" name="椭圆 53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5" name="椭圆 54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5" name="组合 44"/>
                <p:cNvGrpSpPr/>
                <p:nvPr/>
              </p:nvGrpSpPr>
              <p:grpSpPr>
                <a:xfrm>
                  <a:off x="4678347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2" name="椭圆 51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3" name="椭圆 52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6" name="组合 45"/>
                <p:cNvGrpSpPr/>
                <p:nvPr/>
              </p:nvGrpSpPr>
              <p:grpSpPr>
                <a:xfrm>
                  <a:off x="5039590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1" name="椭圆 50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7" name="组合 46"/>
                <p:cNvGrpSpPr/>
                <p:nvPr/>
              </p:nvGrpSpPr>
              <p:grpSpPr>
                <a:xfrm>
                  <a:off x="5400834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48" name="椭圆 47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49" name="椭圆 48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</p:grpSp>
          <p:grpSp>
            <p:nvGrpSpPr>
              <p:cNvPr id="8" name="组合 7"/>
              <p:cNvGrpSpPr/>
              <p:nvPr/>
            </p:nvGrpSpPr>
            <p:grpSpPr>
              <a:xfrm rot="16200000">
                <a:off x="1229146" y="5557333"/>
                <a:ext cx="119575" cy="612586"/>
                <a:chOff x="2244455" y="772894"/>
                <a:chExt cx="94658" cy="485003"/>
              </a:xfrm>
            </p:grpSpPr>
            <p:sp>
              <p:nvSpPr>
                <p:cNvPr id="36" name="圆角矩形 35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37" name="圆角矩形 36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 rot="16200000">
                <a:off x="1229146" y="5099277"/>
                <a:ext cx="119575" cy="612586"/>
                <a:chOff x="2244455" y="772894"/>
                <a:chExt cx="94658" cy="485003"/>
              </a:xfrm>
            </p:grpSpPr>
            <p:sp>
              <p:nvSpPr>
                <p:cNvPr id="34" name="圆角矩形 33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35" name="圆角矩形 34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0" name="组合 9"/>
              <p:cNvGrpSpPr/>
              <p:nvPr/>
            </p:nvGrpSpPr>
            <p:grpSpPr>
              <a:xfrm rot="16200000">
                <a:off x="1229146" y="4641222"/>
                <a:ext cx="119575" cy="612586"/>
                <a:chOff x="2244455" y="772894"/>
                <a:chExt cx="94658" cy="485003"/>
              </a:xfrm>
            </p:grpSpPr>
            <p:sp>
              <p:nvSpPr>
                <p:cNvPr id="32" name="圆角矩形 31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 rot="16200000">
                <a:off x="1229146" y="4183167"/>
                <a:ext cx="119575" cy="612586"/>
                <a:chOff x="2244455" y="772894"/>
                <a:chExt cx="94658" cy="485003"/>
              </a:xfrm>
            </p:grpSpPr>
            <p:sp>
              <p:nvSpPr>
                <p:cNvPr id="30" name="圆角矩形 29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31" name="圆角矩形 30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 rot="16200000">
                <a:off x="1229146" y="3725113"/>
                <a:ext cx="119575" cy="612586"/>
                <a:chOff x="2244455" y="772894"/>
                <a:chExt cx="94658" cy="485003"/>
              </a:xfrm>
            </p:grpSpPr>
            <p:sp>
              <p:nvSpPr>
                <p:cNvPr id="28" name="圆角矩形 27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9" name="圆角矩形 28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 rot="16200000">
                <a:off x="1229146" y="3267055"/>
                <a:ext cx="119575" cy="612586"/>
                <a:chOff x="2244455" y="772894"/>
                <a:chExt cx="94658" cy="485003"/>
              </a:xfrm>
            </p:grpSpPr>
            <p:sp>
              <p:nvSpPr>
                <p:cNvPr id="26" name="圆角矩形 25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7" name="圆角矩形 26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 rot="16200000">
                <a:off x="1229145" y="2808999"/>
                <a:ext cx="119575" cy="612586"/>
                <a:chOff x="2244455" y="772894"/>
                <a:chExt cx="94658" cy="485003"/>
              </a:xfrm>
            </p:grpSpPr>
            <p:sp>
              <p:nvSpPr>
                <p:cNvPr id="24" name="圆角矩形 23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5" name="圆角矩形 24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 rot="16200000">
                <a:off x="1229146" y="2350946"/>
                <a:ext cx="119575" cy="612586"/>
                <a:chOff x="2244455" y="772894"/>
                <a:chExt cx="94658" cy="485003"/>
              </a:xfrm>
            </p:grpSpPr>
            <p:sp>
              <p:nvSpPr>
                <p:cNvPr id="22" name="圆角矩形 21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3" name="圆角矩形 2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6" name="组合 15"/>
              <p:cNvGrpSpPr/>
              <p:nvPr/>
            </p:nvGrpSpPr>
            <p:grpSpPr>
              <a:xfrm rot="16200000">
                <a:off x="1229146" y="1892893"/>
                <a:ext cx="119575" cy="612586"/>
                <a:chOff x="2244455" y="772894"/>
                <a:chExt cx="94658" cy="485003"/>
              </a:xfrm>
            </p:grpSpPr>
            <p:sp>
              <p:nvSpPr>
                <p:cNvPr id="20" name="圆角矩形 19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1" name="圆角矩形 20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 rot="16200000">
                <a:off x="1229146" y="1434840"/>
                <a:ext cx="119575" cy="612586"/>
                <a:chOff x="2244455" y="772894"/>
                <a:chExt cx="94658" cy="485003"/>
              </a:xfrm>
            </p:grpSpPr>
            <p:sp>
              <p:nvSpPr>
                <p:cNvPr id="18" name="圆角矩形 17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19" name="圆角矩形 18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</p:grpSp>
      </p:grpSp>
      <p:cxnSp>
        <p:nvCxnSpPr>
          <p:cNvPr id="68" name="直接连接符 67"/>
          <p:cNvCxnSpPr/>
          <p:nvPr/>
        </p:nvCxnSpPr>
        <p:spPr>
          <a:xfrm flipH="1">
            <a:off x="2964272" y="2050848"/>
            <a:ext cx="2951749" cy="1623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组合 68"/>
          <p:cNvGrpSpPr/>
          <p:nvPr/>
        </p:nvGrpSpPr>
        <p:grpSpPr>
          <a:xfrm>
            <a:off x="7808790" y="1483931"/>
            <a:ext cx="142894" cy="4627115"/>
            <a:chOff x="10487694" y="1484274"/>
            <a:chExt cx="190500" cy="4628185"/>
          </a:xfrm>
        </p:grpSpPr>
        <p:sp>
          <p:nvSpPr>
            <p:cNvPr id="70" name="矩形 69"/>
            <p:cNvSpPr/>
            <p:nvPr/>
          </p:nvSpPr>
          <p:spPr>
            <a:xfrm>
              <a:off x="10487694" y="1484274"/>
              <a:ext cx="190500" cy="888448"/>
            </a:xfrm>
            <a:prstGeom prst="rect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10487694" y="2372720"/>
              <a:ext cx="190500" cy="944033"/>
            </a:xfrm>
            <a:prstGeom prst="rect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10487694" y="3314688"/>
              <a:ext cx="190500" cy="945150"/>
            </a:xfrm>
            <a:prstGeom prst="rect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10487694" y="4258721"/>
              <a:ext cx="190500" cy="944033"/>
            </a:xfrm>
            <a:prstGeom prst="rect">
              <a:avLst/>
            </a:prstGeom>
            <a:solidFill>
              <a:srgbClr val="00A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10487694" y="5202754"/>
              <a:ext cx="190500" cy="909705"/>
            </a:xfrm>
            <a:prstGeom prst="rect">
              <a:avLst/>
            </a:pr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</p:grpSp>
      <p:sp>
        <p:nvSpPr>
          <p:cNvPr id="80" name="矩形 79"/>
          <p:cNvSpPr/>
          <p:nvPr/>
        </p:nvSpPr>
        <p:spPr>
          <a:xfrm>
            <a:off x="3689684" y="1603490"/>
            <a:ext cx="1548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/>
              <a:t>初級</a:t>
            </a:r>
            <a:r>
              <a:rPr lang="zh-HK" altLang="zh-TW" sz="2000" b="1" dirty="0" smtClean="0"/>
              <a:t>版</a:t>
            </a:r>
            <a:r>
              <a:rPr lang="zh-HK" altLang="zh-TW" sz="2000" b="1" dirty="0"/>
              <a:t>名錄</a:t>
            </a:r>
            <a:endParaRPr lang="zh-TW" altLang="en-US" sz="2000" dirty="0"/>
          </a:p>
        </p:txBody>
      </p:sp>
      <p:graphicFrame>
        <p:nvGraphicFramePr>
          <p:cNvPr id="75" name="物件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890102"/>
              </p:ext>
            </p:extLst>
          </p:nvPr>
        </p:nvGraphicFramePr>
        <p:xfrm>
          <a:off x="1508125" y="2349500"/>
          <a:ext cx="6040438" cy="2852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文件" r:id="rId4" imgW="5431296" imgH="1958999" progId="Word.Document.12">
                  <p:embed/>
                </p:oleObj>
              </mc:Choice>
              <mc:Fallback>
                <p:oleObj name="文件" r:id="rId4" imgW="5431296" imgH="195899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08125" y="2349500"/>
                        <a:ext cx="6040438" cy="2852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329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540041" y="400904"/>
            <a:ext cx="4957011" cy="659500"/>
          </a:xfrm>
          <a:prstGeom prst="roundRect">
            <a:avLst>
              <a:gd name="adj" fmla="val 42270"/>
            </a:avLst>
          </a:prstGeom>
          <a:gradFill>
            <a:gsLst>
              <a:gs pos="99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結論與建議</a:t>
            </a:r>
            <a:endParaRPr lang="zh-CN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06903" y="1412695"/>
            <a:ext cx="685527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1. </a:t>
            </a:r>
            <a:r>
              <a:rPr lang="zh-HK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校園裡鳥類非常多，以往我們對同樣生活在校園的鳥</a:t>
            </a:r>
            <a:r>
              <a:rPr lang="zh-HK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很陌生</a:t>
            </a:r>
            <a:r>
              <a:rPr lang="zh-HK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，鳥調小組持續觀察校園的鳥種，記錄牠們的環境和行為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HK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我們除了</a:t>
            </a:r>
            <a:r>
              <a:rPr lang="zh-HK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更認得鳥類</a:t>
            </a:r>
            <a:r>
              <a:rPr lang="zh-HK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，也為學校</a:t>
            </a:r>
            <a:r>
              <a:rPr lang="zh-HK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搜集、建立了鳥類</a:t>
            </a:r>
            <a:r>
              <a:rPr lang="zh-HK" altLang="zh-TW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資料庫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400"/>
              </a:lnSpc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HK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lang="zh-HK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研究</a:t>
            </a:r>
            <a:r>
              <a:rPr lang="zh-TW" altLang="en-US" sz="2400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已經</a:t>
            </a:r>
            <a:r>
              <a:rPr lang="zh-HK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提供</a:t>
            </a:r>
            <a:r>
              <a:rPr lang="zh-HK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給學校經營管理上一些建議：</a:t>
            </a:r>
            <a:endParaRPr lang="zh-TW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400"/>
              </a:lnSpc>
            </a:pP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(1</a:t>
            </a:r>
            <a:r>
              <a:rPr lang="zh-HK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HK" altLang="zh-TW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避免</a:t>
            </a:r>
            <a:r>
              <a:rPr lang="zh-HK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HK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月到</a:t>
            </a:r>
            <a:r>
              <a:rPr lang="en-US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HK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月之間</a:t>
            </a:r>
            <a:r>
              <a:rPr lang="zh-HK" altLang="zh-TW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修剪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樹木</a:t>
            </a:r>
            <a:r>
              <a:rPr lang="zh-HK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400"/>
              </a:lnSpc>
            </a:pP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(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HK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）當學校要種植新樹苗時，我們建議要種會</a:t>
            </a:r>
            <a:r>
              <a:rPr lang="zh-HK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結出鳥類可以食用的花或果實的</a:t>
            </a:r>
            <a:r>
              <a:rPr lang="zh-HK" altLang="zh-TW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樹</a:t>
            </a:r>
            <a:r>
              <a:rPr lang="zh-HK" altLang="en-US" sz="2000" dirty="0" smtClean="0">
                <a:latin typeface="標楷體"/>
                <a:ea typeface="標楷體"/>
              </a:rPr>
              <a:t>。</a:t>
            </a:r>
            <a:endParaRPr lang="en-US" altLang="zh-HK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400"/>
              </a:lnSpc>
            </a:pPr>
            <a:r>
              <a:rPr lang="zh-HK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HK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3) </a:t>
            </a:r>
            <a:r>
              <a:rPr lang="zh-HK" altLang="zh-TW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r>
              <a:rPr lang="zh-HK" altLang="zh-TW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適合使用殺蟲藥劑</a:t>
            </a:r>
            <a:r>
              <a:rPr lang="zh-HK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清除環境中的蚊蟲</a:t>
            </a:r>
            <a:r>
              <a:rPr lang="zh-HK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HK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400"/>
              </a:lnSpc>
            </a:pP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(4) 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不建議太陽能板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的裝設。</a:t>
            </a:r>
            <a:endParaRPr lang="zh-TW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400"/>
              </a:lnSpc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3. </a:t>
            </a:r>
            <a:r>
              <a:rPr lang="zh-HK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</a:t>
            </a:r>
            <a:r>
              <a:rPr lang="zh-HK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編寫「</a:t>
            </a:r>
            <a:r>
              <a:rPr lang="zh-HK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志學國小鳥類名錄</a:t>
            </a:r>
            <a:r>
              <a:rPr lang="zh-HK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HK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讓</a:t>
            </a:r>
            <a:r>
              <a:rPr lang="zh-HK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師生</a:t>
            </a:r>
            <a:r>
              <a:rPr lang="zh-HK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都能認識校園的鳥，進而關心校園的生態</a:t>
            </a:r>
            <a:r>
              <a:rPr lang="zh-HK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環境</a:t>
            </a:r>
            <a:r>
              <a:rPr lang="zh-HK" altLang="en-US" sz="2000" dirty="0" smtClean="0">
                <a:latin typeface="標楷體"/>
                <a:ea typeface="標楷體"/>
              </a:rPr>
              <a:t>。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3" y="616564"/>
            <a:ext cx="1236703" cy="107107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8926" y="4890213"/>
            <a:ext cx="1012251" cy="124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101516" y="422981"/>
            <a:ext cx="4957011" cy="659500"/>
          </a:xfrm>
          <a:prstGeom prst="roundRect">
            <a:avLst>
              <a:gd name="adj" fmla="val 42270"/>
            </a:avLst>
          </a:prstGeom>
          <a:gradFill>
            <a:gsLst>
              <a:gs pos="99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未來的期望</a:t>
            </a:r>
            <a:endParaRPr lang="zh-CN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07431" y="1639540"/>
            <a:ext cx="6369447" cy="329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  <a:spcAft>
                <a:spcPts val="1200"/>
              </a:spcAft>
            </a:pP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1. </a:t>
            </a:r>
            <a:r>
              <a:rPr lang="zh-HK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錄製</a:t>
            </a:r>
            <a:r>
              <a:rPr lang="zh-HK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「志學國小鳥類名錄」導覽影片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，結合學校的校園鳥類生態廊道，讓大家也能透過行動載具認識校園的鳥類。</a:t>
            </a:r>
            <a:endParaRPr lang="zh-TW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400"/>
              </a:lnSpc>
            </a:pP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2. 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本研究所引用的資料是鳥調小組每月一次的調查記錄，資料並不完備，</a:t>
            </a:r>
            <a:r>
              <a:rPr lang="zh-HK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鳥調小組應持續進行鳥類調查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，同時可以將志學國鳥類名錄的高手版資料建立起來。</a:t>
            </a:r>
            <a:endParaRPr lang="zh-TW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7" y="600190"/>
            <a:ext cx="1236703" cy="107107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61" y="4858127"/>
            <a:ext cx="1012251" cy="124050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AF6509AC-97D5-41FC-9BAB-32E71D53DA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527" y="4593874"/>
            <a:ext cx="1668759" cy="226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2962777" y="734097"/>
            <a:ext cx="3381876" cy="779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引註資料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1101893" y="1636295"/>
            <a:ext cx="7360317" cy="440355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微軟正黑體" panose="020B0604030504040204" pitchFamily="34" charset="-12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微軟正黑體" panose="020B0604030504040204" pitchFamily="34" charset="-12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HK" altLang="zh-TW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HK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HK" altLang="zh-TW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書籍</a:t>
            </a:r>
            <a:endParaRPr lang="zh-TW" altLang="zh-TW" sz="7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zh-TW" altLang="zh-TW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劉小如、丁宗蘇、方偉宏、林文宏、蔡牧起、顏重威。</a:t>
            </a:r>
            <a:r>
              <a:rPr lang="en-US" altLang="zh-TW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2012</a:t>
            </a:r>
            <a:r>
              <a:rPr lang="zh-TW" altLang="zh-TW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。台灣鳥類誌第二版。行政院農業委員會林務局。</a:t>
            </a:r>
            <a:r>
              <a:rPr lang="zh-HK" altLang="zh-TW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台北市。</a:t>
            </a:r>
            <a:endParaRPr lang="zh-TW" altLang="zh-TW" sz="7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zh-TW" altLang="zh-TW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廖本興。</a:t>
            </a:r>
            <a:r>
              <a:rPr lang="en-US" altLang="zh-TW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2012</a:t>
            </a:r>
            <a:r>
              <a:rPr lang="zh-TW" altLang="zh-TW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。台灣野鳥圖鑑</a:t>
            </a:r>
            <a:r>
              <a:rPr lang="en-US" altLang="zh-TW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  <a:r>
              <a:rPr lang="zh-TW" altLang="zh-TW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陸鳥篇。晨星出版。台中市。</a:t>
            </a:r>
          </a:p>
          <a:p>
            <a:pPr marL="0" indent="0">
              <a:lnSpc>
                <a:spcPts val="26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zh-HK" altLang="zh-TW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 網路資料</a:t>
            </a:r>
            <a:endParaRPr lang="zh-TW" altLang="zh-TW" sz="7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zh-HK" altLang="zh-TW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玉山國家公園鳥類資訊系統 </a:t>
            </a:r>
            <a:r>
              <a:rPr lang="en-US" altLang="zh-TW" sz="7200" u="sng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http://bird.vexp.idv.tw/new/index.php</a:t>
            </a:r>
            <a:endParaRPr lang="zh-TW" altLang="zh-TW" sz="7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zh-HK" altLang="zh-TW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台灣環境資訊協會</a:t>
            </a:r>
            <a:r>
              <a:rPr lang="en-US" altLang="zh-TW" sz="7200" u="sng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https://teia.tw/zh-hant/natural-valley/species/13980</a:t>
            </a:r>
            <a:endParaRPr lang="zh-TW" altLang="zh-TW" sz="7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zh-HK" altLang="zh-TW" sz="7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志學國小鳥類檢索</a:t>
            </a:r>
            <a:r>
              <a:rPr lang="en-US" altLang="zh-TW" sz="7200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http://service.hlc.edu.tw/birds/</a:t>
            </a:r>
            <a:endParaRPr lang="en-US" altLang="zh-TW" sz="7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600"/>
              </a:lnSpc>
              <a:spcBef>
                <a:spcPts val="0"/>
              </a:spcBef>
            </a:pPr>
            <a:r>
              <a:rPr lang="zh-TW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珍</a:t>
            </a:r>
            <a:r>
              <a:rPr lang="en-US" altLang="zh-TW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·</a:t>
            </a:r>
            <a:r>
              <a:rPr lang="zh-TW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古德</a:t>
            </a:r>
            <a:r>
              <a:rPr lang="en-US" altLang="zh-TW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維基百科</a:t>
            </a:r>
            <a:r>
              <a:rPr lang="en-US" altLang="zh-TW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自由的百科全書</a:t>
            </a:r>
            <a:r>
              <a:rPr lang="en-US" altLang="zh-TW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https://zh.wikipedia.org/wiki/%E7%8F%8D%C2%B7%E5%8F%A4%E9%81%93%E5%B0%94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4315" y="442957"/>
            <a:ext cx="1068262" cy="92519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91" y="5061858"/>
            <a:ext cx="818701" cy="154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42148" y="3585152"/>
            <a:ext cx="4636168" cy="1374585"/>
          </a:xfrm>
        </p:spPr>
        <p:txBody>
          <a:bodyPr>
            <a:noAutofit/>
          </a:bodyPr>
          <a:lstStyle/>
          <a:p>
            <a:pPr algn="ctr">
              <a:lnSpc>
                <a:spcPts val="4000"/>
              </a:lnSpc>
              <a:spcAft>
                <a:spcPts val="1200"/>
              </a:spcAft>
            </a:pP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簡報完畢 敬請指教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2812" y="1241772"/>
            <a:ext cx="857671" cy="74280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09" y="1241772"/>
            <a:ext cx="914400" cy="132892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947668" y="1873697"/>
            <a:ext cx="45639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珍古德說過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唯有了解，我們才會關心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唯有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關心，我們才會採取行動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唯有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採取行動，生命才會有希望。」</a:t>
            </a:r>
          </a:p>
        </p:txBody>
      </p:sp>
    </p:spTree>
    <p:extLst>
      <p:ext uri="{BB962C8B-B14F-4D97-AF65-F5344CB8AC3E}">
        <p14:creationId xmlns:p14="http://schemas.microsoft.com/office/powerpoint/2010/main" val="260329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321006" y="532332"/>
            <a:ext cx="4513028" cy="659500"/>
          </a:xfrm>
          <a:prstGeom prst="roundRect">
            <a:avLst>
              <a:gd name="adj" fmla="val 42270"/>
            </a:avLst>
          </a:prstGeom>
          <a:gradFill>
            <a:gsLst>
              <a:gs pos="99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學國小鳥類鑑定名錄</a:t>
            </a:r>
            <a:endParaRPr lang="zh-CN" altLang="en-US" sz="24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37378" y="1472385"/>
            <a:ext cx="7561823" cy="5022336"/>
            <a:chOff x="982640" y="1286614"/>
            <a:chExt cx="10081118" cy="5023499"/>
          </a:xfrm>
        </p:grpSpPr>
        <p:sp>
          <p:nvSpPr>
            <p:cNvPr id="4" name="圆角矩形 3"/>
            <p:cNvSpPr/>
            <p:nvPr/>
          </p:nvSpPr>
          <p:spPr>
            <a:xfrm rot="16200000">
              <a:off x="3563539" y="-1190106"/>
              <a:ext cx="5023499" cy="9976939"/>
            </a:xfrm>
            <a:prstGeom prst="roundRect">
              <a:avLst>
                <a:gd name="adj" fmla="val 467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8100000" scaled="0"/>
              <a:tileRect/>
            </a:gra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8100000" scaled="0"/>
                <a:tileRect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16200000">
              <a:off x="3788070" y="-980490"/>
              <a:ext cx="4628185" cy="955771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982640" y="1596963"/>
              <a:ext cx="751226" cy="4402810"/>
              <a:chOff x="982640" y="1596963"/>
              <a:chExt cx="751226" cy="4402810"/>
            </a:xfrm>
          </p:grpSpPr>
          <p:grpSp>
            <p:nvGrpSpPr>
              <p:cNvPr id="7" name="组合 6"/>
              <p:cNvGrpSpPr/>
              <p:nvPr/>
            </p:nvGrpSpPr>
            <p:grpSpPr>
              <a:xfrm rot="16200000">
                <a:off x="-615716" y="3650191"/>
                <a:ext cx="4402810" cy="296354"/>
                <a:chOff x="2149635" y="1165383"/>
                <a:chExt cx="3485831" cy="234634"/>
              </a:xfrm>
            </p:grpSpPr>
            <p:grpSp>
              <p:nvGrpSpPr>
                <p:cNvPr id="38" name="组合 37"/>
                <p:cNvGrpSpPr/>
                <p:nvPr/>
              </p:nvGrpSpPr>
              <p:grpSpPr>
                <a:xfrm>
                  <a:off x="2149635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6" name="椭圆 65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67" name="椭圆 66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39" name="组合 38"/>
                <p:cNvGrpSpPr/>
                <p:nvPr/>
              </p:nvGrpSpPr>
              <p:grpSpPr>
                <a:xfrm>
                  <a:off x="2510880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4" name="椭圆 63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65" name="椭圆 64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0" name="组合 39"/>
                <p:cNvGrpSpPr/>
                <p:nvPr/>
              </p:nvGrpSpPr>
              <p:grpSpPr>
                <a:xfrm>
                  <a:off x="2872124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2" name="椭圆 61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63" name="椭圆 62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1" name="组合 40"/>
                <p:cNvGrpSpPr/>
                <p:nvPr/>
              </p:nvGrpSpPr>
              <p:grpSpPr>
                <a:xfrm>
                  <a:off x="3233369" y="1165385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60" name="椭圆 59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61" name="椭圆 60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2" name="组合 41"/>
                <p:cNvGrpSpPr/>
                <p:nvPr/>
              </p:nvGrpSpPr>
              <p:grpSpPr>
                <a:xfrm>
                  <a:off x="3594615" y="1165383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8" name="椭圆 57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9" name="椭圆 58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3" name="组合 42"/>
                <p:cNvGrpSpPr/>
                <p:nvPr/>
              </p:nvGrpSpPr>
              <p:grpSpPr>
                <a:xfrm>
                  <a:off x="3955858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6" name="椭圆 55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7" name="椭圆 56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4" name="组合 43"/>
                <p:cNvGrpSpPr/>
                <p:nvPr/>
              </p:nvGrpSpPr>
              <p:grpSpPr>
                <a:xfrm>
                  <a:off x="4317103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4" name="椭圆 53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5" name="椭圆 54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5" name="组合 44"/>
                <p:cNvGrpSpPr/>
                <p:nvPr/>
              </p:nvGrpSpPr>
              <p:grpSpPr>
                <a:xfrm>
                  <a:off x="4678347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2" name="椭圆 51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3" name="椭圆 52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6" name="组合 45"/>
                <p:cNvGrpSpPr/>
                <p:nvPr/>
              </p:nvGrpSpPr>
              <p:grpSpPr>
                <a:xfrm>
                  <a:off x="5039590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50" name="椭圆 49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1" name="椭圆 50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  <p:grpSp>
              <p:nvGrpSpPr>
                <p:cNvPr id="47" name="组合 46"/>
                <p:cNvGrpSpPr/>
                <p:nvPr/>
              </p:nvGrpSpPr>
              <p:grpSpPr>
                <a:xfrm>
                  <a:off x="5400834" y="1165384"/>
                  <a:ext cx="234632" cy="234632"/>
                  <a:chOff x="2483014" y="1114427"/>
                  <a:chExt cx="209550" cy="209550"/>
                </a:xfrm>
              </p:grpSpPr>
              <p:sp>
                <p:nvSpPr>
                  <p:cNvPr id="48" name="椭圆 47"/>
                  <p:cNvSpPr/>
                  <p:nvPr/>
                </p:nvSpPr>
                <p:spPr>
                  <a:xfrm>
                    <a:off x="2483014" y="1114427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49" name="椭圆 48"/>
                  <p:cNvSpPr/>
                  <p:nvPr/>
                </p:nvSpPr>
                <p:spPr>
                  <a:xfrm>
                    <a:off x="2502060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013" dirty="0">
                      <a:solidFill>
                        <a:prstClr val="white"/>
                      </a:solidFill>
                      <a:latin typeface="微軟正黑體" panose="020B0604030504040204" pitchFamily="34" charset="-120"/>
                    </a:endParaRPr>
                  </a:p>
                </p:txBody>
              </p:sp>
            </p:grpSp>
          </p:grpSp>
          <p:grpSp>
            <p:nvGrpSpPr>
              <p:cNvPr id="8" name="组合 7"/>
              <p:cNvGrpSpPr/>
              <p:nvPr/>
            </p:nvGrpSpPr>
            <p:grpSpPr>
              <a:xfrm rot="16200000">
                <a:off x="1229146" y="5557333"/>
                <a:ext cx="119575" cy="612586"/>
                <a:chOff x="2244455" y="772894"/>
                <a:chExt cx="94658" cy="485003"/>
              </a:xfrm>
            </p:grpSpPr>
            <p:sp>
              <p:nvSpPr>
                <p:cNvPr id="36" name="圆角矩形 35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37" name="圆角矩形 36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 rot="16200000">
                <a:off x="1229146" y="5099277"/>
                <a:ext cx="119575" cy="612586"/>
                <a:chOff x="2244455" y="772894"/>
                <a:chExt cx="94658" cy="485003"/>
              </a:xfrm>
            </p:grpSpPr>
            <p:sp>
              <p:nvSpPr>
                <p:cNvPr id="34" name="圆角矩形 33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35" name="圆角矩形 34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0" name="组合 9"/>
              <p:cNvGrpSpPr/>
              <p:nvPr/>
            </p:nvGrpSpPr>
            <p:grpSpPr>
              <a:xfrm rot="16200000">
                <a:off x="1229146" y="4641222"/>
                <a:ext cx="119575" cy="612586"/>
                <a:chOff x="2244455" y="772894"/>
                <a:chExt cx="94658" cy="485003"/>
              </a:xfrm>
            </p:grpSpPr>
            <p:sp>
              <p:nvSpPr>
                <p:cNvPr id="32" name="圆角矩形 31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 rot="16200000">
                <a:off x="1229146" y="4183167"/>
                <a:ext cx="119575" cy="612586"/>
                <a:chOff x="2244455" y="772894"/>
                <a:chExt cx="94658" cy="485003"/>
              </a:xfrm>
            </p:grpSpPr>
            <p:sp>
              <p:nvSpPr>
                <p:cNvPr id="30" name="圆角矩形 29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31" name="圆角矩形 30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 rot="16200000">
                <a:off x="1229146" y="3725113"/>
                <a:ext cx="119575" cy="612586"/>
                <a:chOff x="2244455" y="772894"/>
                <a:chExt cx="94658" cy="485003"/>
              </a:xfrm>
            </p:grpSpPr>
            <p:sp>
              <p:nvSpPr>
                <p:cNvPr id="28" name="圆角矩形 27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9" name="圆角矩形 28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 rot="16200000">
                <a:off x="1229146" y="3267055"/>
                <a:ext cx="119575" cy="612586"/>
                <a:chOff x="2244455" y="772894"/>
                <a:chExt cx="94658" cy="485003"/>
              </a:xfrm>
            </p:grpSpPr>
            <p:sp>
              <p:nvSpPr>
                <p:cNvPr id="26" name="圆角矩形 25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7" name="圆角矩形 26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 rot="16200000">
                <a:off x="1229145" y="2808999"/>
                <a:ext cx="119575" cy="612586"/>
                <a:chOff x="2244455" y="772894"/>
                <a:chExt cx="94658" cy="485003"/>
              </a:xfrm>
            </p:grpSpPr>
            <p:sp>
              <p:nvSpPr>
                <p:cNvPr id="24" name="圆角矩形 23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5" name="圆角矩形 24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 rot="16200000">
                <a:off x="1229146" y="2350946"/>
                <a:ext cx="119575" cy="612586"/>
                <a:chOff x="2244455" y="772894"/>
                <a:chExt cx="94658" cy="485003"/>
              </a:xfrm>
            </p:grpSpPr>
            <p:sp>
              <p:nvSpPr>
                <p:cNvPr id="22" name="圆角矩形 21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3" name="圆角矩形 22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6" name="组合 15"/>
              <p:cNvGrpSpPr/>
              <p:nvPr/>
            </p:nvGrpSpPr>
            <p:grpSpPr>
              <a:xfrm rot="16200000">
                <a:off x="1229146" y="1892893"/>
                <a:ext cx="119575" cy="612586"/>
                <a:chOff x="2244455" y="772894"/>
                <a:chExt cx="94658" cy="485003"/>
              </a:xfrm>
            </p:grpSpPr>
            <p:sp>
              <p:nvSpPr>
                <p:cNvPr id="20" name="圆角矩形 19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21" name="圆角矩形 20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 rot="16200000">
                <a:off x="1229146" y="1434840"/>
                <a:ext cx="119575" cy="612586"/>
                <a:chOff x="2244455" y="772894"/>
                <a:chExt cx="94658" cy="485003"/>
              </a:xfrm>
            </p:grpSpPr>
            <p:sp>
              <p:nvSpPr>
                <p:cNvPr id="18" name="圆角矩形 17"/>
                <p:cNvSpPr/>
                <p:nvPr/>
              </p:nvSpPr>
              <p:spPr>
                <a:xfrm>
                  <a:off x="2244455" y="772894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  <p:sp>
              <p:nvSpPr>
                <p:cNvPr id="19" name="圆角矩形 18"/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3" dirty="0">
                    <a:solidFill>
                      <a:prstClr val="white"/>
                    </a:solidFill>
                    <a:latin typeface="微軟正黑體" panose="020B0604030504040204" pitchFamily="34" charset="-120"/>
                  </a:endParaRPr>
                </a:p>
              </p:txBody>
            </p:sp>
          </p:grpSp>
        </p:grpSp>
      </p:grpSp>
      <p:cxnSp>
        <p:nvCxnSpPr>
          <p:cNvPr id="68" name="直接连接符 67"/>
          <p:cNvCxnSpPr/>
          <p:nvPr/>
        </p:nvCxnSpPr>
        <p:spPr>
          <a:xfrm flipH="1">
            <a:off x="2897645" y="2436400"/>
            <a:ext cx="2951749" cy="1623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组合 68"/>
          <p:cNvGrpSpPr/>
          <p:nvPr/>
        </p:nvGrpSpPr>
        <p:grpSpPr>
          <a:xfrm>
            <a:off x="7808790" y="1590055"/>
            <a:ext cx="142894" cy="4627115"/>
            <a:chOff x="10487694" y="1484274"/>
            <a:chExt cx="190500" cy="4628185"/>
          </a:xfrm>
        </p:grpSpPr>
        <p:sp>
          <p:nvSpPr>
            <p:cNvPr id="70" name="矩形 69"/>
            <p:cNvSpPr/>
            <p:nvPr/>
          </p:nvSpPr>
          <p:spPr>
            <a:xfrm>
              <a:off x="10487694" y="1484274"/>
              <a:ext cx="190500" cy="888448"/>
            </a:xfrm>
            <a:prstGeom prst="rect">
              <a:avLst/>
            </a:pr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10487694" y="2372720"/>
              <a:ext cx="190500" cy="944033"/>
            </a:xfrm>
            <a:prstGeom prst="rect">
              <a:avLst/>
            </a:pr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10487694" y="3314688"/>
              <a:ext cx="190500" cy="945150"/>
            </a:xfrm>
            <a:prstGeom prst="rect">
              <a:avLst/>
            </a:pr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10487694" y="4258721"/>
              <a:ext cx="190500" cy="944033"/>
            </a:xfrm>
            <a:prstGeom prst="rect">
              <a:avLst/>
            </a:prstGeom>
            <a:solidFill>
              <a:srgbClr val="00AF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10487694" y="5202754"/>
              <a:ext cx="190500" cy="909705"/>
            </a:xfrm>
            <a:prstGeom prst="rect">
              <a:avLst/>
            </a:pr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微軟正黑體" panose="020B0604030504040204" pitchFamily="34" charset="-120"/>
              </a:endParaRPr>
            </a:p>
          </p:txBody>
        </p:sp>
      </p:grpSp>
      <p:sp>
        <p:nvSpPr>
          <p:cNvPr id="80" name="矩形 79"/>
          <p:cNvSpPr/>
          <p:nvPr/>
        </p:nvSpPr>
        <p:spPr>
          <a:xfrm>
            <a:off x="2949809" y="1801751"/>
            <a:ext cx="2991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/>
              <a:t>鑑 定 單</a:t>
            </a:r>
            <a:r>
              <a:rPr lang="en-US" altLang="zh-TW" sz="2800" dirty="0" smtClean="0"/>
              <a:t>-</a:t>
            </a:r>
            <a:r>
              <a:rPr lang="zh-TW" altLang="en-US" sz="2800" dirty="0" smtClean="0"/>
              <a:t>初 級 版</a:t>
            </a:r>
            <a:endParaRPr lang="zh-TW" altLang="en-US" sz="2800" dirty="0"/>
          </a:p>
        </p:txBody>
      </p:sp>
      <p:sp>
        <p:nvSpPr>
          <p:cNvPr id="75" name="矩形 74"/>
          <p:cNvSpPr/>
          <p:nvPr/>
        </p:nvSpPr>
        <p:spPr>
          <a:xfrm>
            <a:off x="1780675" y="2755687"/>
            <a:ext cx="3457127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  <a:spcAft>
                <a:spcPts val="600"/>
              </a:spcAft>
            </a:pPr>
            <a:r>
              <a:rPr lang="en-US" altLang="zh-TW" sz="2400" dirty="0"/>
              <a:t>1. </a:t>
            </a:r>
            <a:r>
              <a:rPr lang="zh-TW" altLang="en-US" sz="2400" dirty="0" smtClean="0"/>
              <a:t>想一想</a:t>
            </a:r>
            <a:r>
              <a:rPr lang="zh-TW" altLang="en-US" sz="2400" dirty="0" smtClean="0">
                <a:latin typeface="新細明體"/>
                <a:ea typeface="新細明體"/>
              </a:rPr>
              <a:t>：又稱</a:t>
            </a:r>
            <a:r>
              <a:rPr lang="zh-TW" altLang="zh-TW" sz="2400" dirty="0" smtClean="0"/>
              <a:t>臺灣</a:t>
            </a:r>
            <a:r>
              <a:rPr lang="zh-TW" altLang="zh-TW" sz="2400" dirty="0"/>
              <a:t>擬啄</a:t>
            </a:r>
            <a:r>
              <a:rPr lang="zh-TW" altLang="zh-TW" sz="2400" dirty="0" smtClean="0"/>
              <a:t>木</a:t>
            </a:r>
            <a:r>
              <a:rPr lang="zh-TW" altLang="en-US" sz="2400" dirty="0" smtClean="0"/>
              <a:t>和花和尚</a:t>
            </a:r>
            <a:r>
              <a:rPr lang="zh-HK" altLang="zh-TW" sz="2400" dirty="0" smtClean="0"/>
              <a:t>。</a:t>
            </a:r>
            <a:endParaRPr lang="zh-TW" altLang="zh-TW" sz="2400" dirty="0"/>
          </a:p>
          <a:p>
            <a:pPr>
              <a:lnSpc>
                <a:spcPts val="3400"/>
              </a:lnSpc>
              <a:spcAft>
                <a:spcPts val="600"/>
              </a:spcAft>
            </a:pPr>
            <a:r>
              <a:rPr lang="en-US" altLang="zh-TW" sz="2400" dirty="0"/>
              <a:t>2. </a:t>
            </a:r>
            <a:r>
              <a:rPr lang="zh-TW" altLang="en-US" sz="2400" dirty="0" smtClean="0"/>
              <a:t>看一看</a:t>
            </a:r>
            <a:r>
              <a:rPr lang="zh-TW" altLang="en-US" sz="2400" dirty="0" smtClean="0">
                <a:latin typeface="新細明體"/>
                <a:ea typeface="新細明體"/>
              </a:rPr>
              <a:t>：</a:t>
            </a:r>
            <a:r>
              <a:rPr lang="zh-HK" altLang="zh-TW" sz="2400" dirty="0" smtClean="0"/>
              <a:t>樹幹</a:t>
            </a:r>
            <a:r>
              <a:rPr lang="zh-HK" altLang="zh-TW" sz="2400" dirty="0"/>
              <a:t>上圓洞可能是牠的巢</a:t>
            </a:r>
            <a:endParaRPr lang="zh-TW" altLang="zh-TW" sz="2400" dirty="0"/>
          </a:p>
          <a:p>
            <a:pPr>
              <a:lnSpc>
                <a:spcPts val="3400"/>
              </a:lnSpc>
              <a:spcAft>
                <a:spcPts val="600"/>
              </a:spcAft>
            </a:pPr>
            <a:r>
              <a:rPr lang="en-US" altLang="zh-TW" sz="2400" dirty="0"/>
              <a:t>3. </a:t>
            </a:r>
            <a:r>
              <a:rPr lang="zh-HK" altLang="zh-TW" sz="2400" dirty="0" smtClean="0"/>
              <a:t>聽</a:t>
            </a:r>
            <a:r>
              <a:rPr lang="zh-TW" altLang="en-US" sz="2400" dirty="0" smtClean="0"/>
              <a:t>一</a:t>
            </a:r>
            <a:r>
              <a:rPr lang="zh-HK" altLang="zh-TW" sz="2400" dirty="0" smtClean="0"/>
              <a:t>聽</a:t>
            </a:r>
            <a:r>
              <a:rPr lang="zh-TW" altLang="en-US" sz="2400" dirty="0">
                <a:latin typeface="新細明體"/>
                <a:ea typeface="新細明體"/>
              </a:rPr>
              <a:t>：</a:t>
            </a:r>
            <a:r>
              <a:rPr lang="zh-HK" altLang="zh-TW" sz="2400" dirty="0" smtClean="0"/>
              <a:t>牠</a:t>
            </a:r>
            <a:r>
              <a:rPr lang="zh-HK" altLang="zh-TW" sz="2400" dirty="0"/>
              <a:t>的叫聲</a:t>
            </a:r>
            <a:r>
              <a:rPr lang="zh-HK" altLang="zh-TW" sz="2400" dirty="0" smtClean="0"/>
              <a:t>。</a:t>
            </a:r>
            <a:endParaRPr lang="en-US" altLang="zh-HK" sz="2400" dirty="0" smtClean="0"/>
          </a:p>
          <a:p>
            <a:pPr>
              <a:lnSpc>
                <a:spcPts val="3400"/>
              </a:lnSpc>
              <a:spcAft>
                <a:spcPts val="600"/>
              </a:spcAft>
            </a:pPr>
            <a:r>
              <a:rPr lang="zh-TW" altLang="en-US" sz="2400" dirty="0" smtClean="0">
                <a:sym typeface="Wingdings 2"/>
              </a:rPr>
              <a:t></a:t>
            </a:r>
            <a:r>
              <a:rPr lang="zh-TW" altLang="en-US" sz="2400" dirty="0" smtClean="0"/>
              <a:t>我的答案是</a:t>
            </a:r>
            <a:r>
              <a:rPr lang="en-US" altLang="zh-TW" sz="2400" dirty="0">
                <a:latin typeface="標楷體"/>
                <a:ea typeface="標楷體"/>
              </a:rPr>
              <a:t>：</a:t>
            </a:r>
            <a:endParaRPr lang="zh-TW" altLang="en-US" sz="2400" dirty="0"/>
          </a:p>
        </p:txBody>
      </p:sp>
      <p:pic>
        <p:nvPicPr>
          <p:cNvPr id="81" name="圖片 80"/>
          <p:cNvPicPr/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26" t="9957" r="18326" b="6488"/>
          <a:stretch/>
        </p:blipFill>
        <p:spPr bwMode="auto">
          <a:xfrm>
            <a:off x="5735053" y="2899672"/>
            <a:ext cx="1623628" cy="1311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20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502" y="3374334"/>
            <a:ext cx="560344" cy="105664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42" y="4180136"/>
            <a:ext cx="685457" cy="873771"/>
          </a:xfrm>
          <a:prstGeom prst="rect">
            <a:avLst/>
          </a:prstGeom>
        </p:spPr>
      </p:pic>
      <p:pic>
        <p:nvPicPr>
          <p:cNvPr id="5" name="內容版面配置區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8" y="555081"/>
            <a:ext cx="7794023" cy="519601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814204" y="6201610"/>
            <a:ext cx="3168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+mn-ea"/>
              </a:rPr>
              <a:t>影像來源：志學國小鳥類檢索網</a:t>
            </a:r>
            <a:endParaRPr lang="zh-TW" altLang="en-US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549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2673965" y="599337"/>
            <a:ext cx="3522992" cy="1150809"/>
            <a:chOff x="4555084" y="1092328"/>
            <a:chExt cx="4697323" cy="1150809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>
              <a:off x="4926460" y="2041830"/>
              <a:ext cx="3646270" cy="201307"/>
            </a:xfrm>
            <a:prstGeom prst="rect">
              <a:avLst/>
            </a:prstGeom>
          </p:spPr>
        </p:pic>
        <p:grpSp>
          <p:nvGrpSpPr>
            <p:cNvPr id="39" name="组合 38"/>
            <p:cNvGrpSpPr/>
            <p:nvPr/>
          </p:nvGrpSpPr>
          <p:grpSpPr>
            <a:xfrm>
              <a:off x="4555084" y="1092328"/>
              <a:ext cx="4697323" cy="974451"/>
              <a:chOff x="4555084" y="1092328"/>
              <a:chExt cx="4697323" cy="974451"/>
            </a:xfrm>
          </p:grpSpPr>
          <p:pic>
            <p:nvPicPr>
              <p:cNvPr id="40" name="图片 3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 t="76775"/>
              <a:stretch/>
            </p:blipFill>
            <p:spPr>
              <a:xfrm rot="16200000">
                <a:off x="8600149" y="1414521"/>
                <a:ext cx="958122" cy="346394"/>
              </a:xfrm>
              <a:prstGeom prst="rect">
                <a:avLst/>
              </a:prstGeom>
            </p:spPr>
          </p:pic>
          <p:sp>
            <p:nvSpPr>
              <p:cNvPr id="41" name="圆角矩形 40"/>
              <p:cNvSpPr/>
              <p:nvPr/>
            </p:nvSpPr>
            <p:spPr>
              <a:xfrm>
                <a:off x="4555084" y="1092328"/>
                <a:ext cx="4389024" cy="958122"/>
              </a:xfrm>
              <a:prstGeom prst="roundRect">
                <a:avLst>
                  <a:gd name="adj" fmla="val 9218"/>
                </a:avLst>
              </a:prstGeom>
              <a:gradFill>
                <a:gsLst>
                  <a:gs pos="47000">
                    <a:srgbClr val="FDFDFD"/>
                  </a:gs>
                  <a:gs pos="53000">
                    <a:srgbClr val="E8E8E8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ffectLst>
                <a:outerShdw blurRad="76200" dist="381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013" dirty="0">
                  <a:solidFill>
                    <a:prstClr val="white"/>
                  </a:solidFill>
                  <a:latin typeface="微軟正黑體" panose="020B0604030504040204" pitchFamily="34" charset="-120"/>
                </a:endParaRPr>
              </a:p>
            </p:txBody>
          </p:sp>
        </p:grpSp>
      </p:grpSp>
      <p:sp>
        <p:nvSpPr>
          <p:cNvPr id="67" name="文本框 66"/>
          <p:cNvSpPr txBox="1"/>
          <p:nvPr/>
        </p:nvSpPr>
        <p:spPr>
          <a:xfrm>
            <a:off x="3280612" y="760566"/>
            <a:ext cx="24651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研究動機</a:t>
            </a:r>
            <a:endParaRPr lang="zh-CN" altLang="en-US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" name="圖片 1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6" y="2177106"/>
            <a:ext cx="1014829" cy="878914"/>
          </a:xfrm>
          <a:prstGeom prst="rect">
            <a:avLst/>
          </a:prstGeom>
        </p:spPr>
      </p:pic>
      <p:sp>
        <p:nvSpPr>
          <p:cNvPr id="60" name="直排文字版面配置區 59"/>
          <p:cNvSpPr>
            <a:spLocks noGrp="1"/>
          </p:cNvSpPr>
          <p:nvPr>
            <p:ph type="body" orient="vert" idx="1"/>
          </p:nvPr>
        </p:nvSpPr>
        <p:spPr>
          <a:xfrm>
            <a:off x="1780674" y="1997243"/>
            <a:ext cx="5855367" cy="3474486"/>
          </a:xfrm>
        </p:spPr>
        <p:txBody>
          <a:bodyPr vert="horz"/>
          <a:lstStyle/>
          <a:p>
            <a:pPr>
              <a:spcAft>
                <a:spcPts val="600"/>
              </a:spcAft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四年級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  <a:r>
              <a:rPr lang="zh-HK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校訂課程「</a:t>
            </a:r>
            <a:r>
              <a:rPr lang="zh-HK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鳥音尋蹤</a:t>
            </a:r>
            <a:r>
              <a:rPr lang="zh-HK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HK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五年級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  <a:r>
              <a:rPr lang="zh-HK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鳥調小組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持續</a:t>
            </a:r>
            <a:r>
              <a:rPr lang="zh-HK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鳥類調查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與記錄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600"/>
              </a:spcAft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六年級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整理、分析與研究</a:t>
            </a:r>
            <a:endParaRPr lang="en-US" altLang="zh-TW" sz="24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600"/>
              </a:spcAft>
            </a:pPr>
            <a:r>
              <a:rPr lang="zh-HK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提供</a:t>
            </a:r>
            <a:r>
              <a:rPr lang="zh-HK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校訂生態課程的</a:t>
            </a:r>
            <a:r>
              <a:rPr lang="zh-HK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教學素材</a:t>
            </a:r>
            <a:endParaRPr lang="en-US" altLang="zh-HK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600"/>
              </a:spcAft>
            </a:pPr>
            <a:r>
              <a:rPr lang="zh-HK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給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予</a:t>
            </a:r>
            <a:r>
              <a:rPr lang="zh-HK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HK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在環境經營與整理上的</a:t>
            </a:r>
            <a:r>
              <a:rPr lang="zh-HK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建議</a:t>
            </a:r>
            <a:r>
              <a:rPr lang="zh-HK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HK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altLang="zh-TW" sz="2400" dirty="0" smtClean="0"/>
          </a:p>
          <a:p>
            <a:endParaRPr lang="zh-TW" altLang="en-US" dirty="0"/>
          </a:p>
        </p:txBody>
      </p:sp>
      <p:pic>
        <p:nvPicPr>
          <p:cNvPr id="113" name="圖片 1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27" y="4676274"/>
            <a:ext cx="2492642" cy="1590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" name="文字方塊 60"/>
          <p:cNvSpPr txBox="1"/>
          <p:nvPr/>
        </p:nvSpPr>
        <p:spPr>
          <a:xfrm>
            <a:off x="6312569" y="6261905"/>
            <a:ext cx="249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鳥調小組調查與記錄</a:t>
            </a:r>
            <a:endParaRPr lang="zh-TW" altLang="en-US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0448" y="1401135"/>
            <a:ext cx="652521" cy="77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12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2800799" y="670970"/>
            <a:ext cx="3522993" cy="1145415"/>
            <a:chOff x="4555084" y="2343654"/>
            <a:chExt cx="4697324" cy="1145415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>
              <a:off x="4926460" y="3287762"/>
              <a:ext cx="3646270" cy="201307"/>
            </a:xfrm>
            <a:prstGeom prst="rect">
              <a:avLst/>
            </a:prstGeom>
          </p:spPr>
        </p:pic>
        <p:grpSp>
          <p:nvGrpSpPr>
            <p:cNvPr id="44" name="组合 43"/>
            <p:cNvGrpSpPr/>
            <p:nvPr/>
          </p:nvGrpSpPr>
          <p:grpSpPr>
            <a:xfrm>
              <a:off x="4555084" y="2343654"/>
              <a:ext cx="4697324" cy="974451"/>
              <a:chOff x="4555084" y="2343654"/>
              <a:chExt cx="4697324" cy="974451"/>
            </a:xfrm>
          </p:grpSpPr>
          <p:pic>
            <p:nvPicPr>
              <p:cNvPr id="45" name="图片 4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 t="76775"/>
              <a:stretch/>
            </p:blipFill>
            <p:spPr>
              <a:xfrm rot="16200000">
                <a:off x="8600150" y="2665847"/>
                <a:ext cx="958122" cy="346394"/>
              </a:xfrm>
              <a:prstGeom prst="rect">
                <a:avLst/>
              </a:prstGeom>
            </p:spPr>
          </p:pic>
          <p:sp>
            <p:nvSpPr>
              <p:cNvPr id="46" name="圆角矩形 45"/>
              <p:cNvSpPr/>
              <p:nvPr/>
            </p:nvSpPr>
            <p:spPr>
              <a:xfrm>
                <a:off x="4555084" y="2343654"/>
                <a:ext cx="4389024" cy="958122"/>
              </a:xfrm>
              <a:prstGeom prst="roundRect">
                <a:avLst>
                  <a:gd name="adj" fmla="val 9218"/>
                </a:avLst>
              </a:prstGeom>
              <a:gradFill>
                <a:gsLst>
                  <a:gs pos="47000">
                    <a:srgbClr val="FDFDFD"/>
                  </a:gs>
                  <a:gs pos="53000">
                    <a:srgbClr val="E8E8E8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ffectLst>
                <a:outerShdw blurRad="76200" dist="381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013" dirty="0">
                  <a:solidFill>
                    <a:prstClr val="white"/>
                  </a:solidFill>
                  <a:latin typeface="微軟正黑體" panose="020B0604030504040204" pitchFamily="34" charset="-120"/>
                </a:endParaRPr>
              </a:p>
            </p:txBody>
          </p:sp>
        </p:grpSp>
      </p:grpSp>
      <p:sp>
        <p:nvSpPr>
          <p:cNvPr id="97" name="矩形 96"/>
          <p:cNvSpPr/>
          <p:nvPr/>
        </p:nvSpPr>
        <p:spPr>
          <a:xfrm>
            <a:off x="3545306" y="901722"/>
            <a:ext cx="17726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研究目的</a:t>
            </a:r>
            <a:endParaRPr lang="zh-CN" altLang="en-US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" name="圖片 1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2679" y="1455720"/>
            <a:ext cx="1236703" cy="1071073"/>
          </a:xfrm>
          <a:prstGeom prst="rect">
            <a:avLst/>
          </a:prstGeom>
        </p:spPr>
      </p:pic>
      <p:sp>
        <p:nvSpPr>
          <p:cNvPr id="113" name="直排文字版面配置區 59"/>
          <p:cNvSpPr txBox="1">
            <a:spLocks/>
          </p:cNvSpPr>
          <p:nvPr/>
        </p:nvSpPr>
        <p:spPr>
          <a:xfrm>
            <a:off x="2381344" y="2147523"/>
            <a:ext cx="4628148" cy="3192379"/>
          </a:xfrm>
          <a:prstGeom prst="rect">
            <a:avLst/>
          </a:prstGeom>
        </p:spPr>
        <p:txBody>
          <a:bodyPr vert="horz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微軟正黑體" panose="020B0604030504040204" pitchFamily="34" charset="-12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微軟正黑體" panose="020B0604030504040204" pitchFamily="34" charset="-12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HK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校園</a:t>
            </a:r>
            <a:r>
              <a:rPr lang="zh-HK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鳥類概況</a:t>
            </a:r>
            <a:endParaRPr lang="zh-TW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600"/>
              </a:spcAft>
            </a:pPr>
            <a:r>
              <a:rPr lang="en-US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HK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校園</a:t>
            </a:r>
            <a:r>
              <a:rPr lang="zh-HK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鳥類棲地環境</a:t>
            </a:r>
            <a:endParaRPr lang="zh-TW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600"/>
              </a:spcAft>
            </a:pPr>
            <a:r>
              <a:rPr lang="en-US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HK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校園</a:t>
            </a:r>
            <a:r>
              <a:rPr lang="zh-HK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鳥類的行為</a:t>
            </a:r>
            <a:endParaRPr lang="zh-TW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600"/>
              </a:spcAft>
            </a:pPr>
            <a:r>
              <a:rPr lang="en-US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HK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校園</a:t>
            </a:r>
            <a:r>
              <a:rPr lang="zh-HK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HK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範圍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HK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鳥類</a:t>
            </a:r>
            <a:endParaRPr lang="zh-TW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600"/>
              </a:spcAft>
            </a:pPr>
            <a:r>
              <a:rPr lang="en-US" altLang="zh-HK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HK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</a:t>
            </a:r>
            <a:r>
              <a:rPr lang="zh-HK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學國小鳥類鑑定名</a:t>
            </a:r>
            <a:r>
              <a:rPr lang="zh-HK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錄</a:t>
            </a:r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8" y="4072065"/>
            <a:ext cx="1012251" cy="1240503"/>
          </a:xfrm>
          <a:prstGeom prst="rect">
            <a:avLst/>
          </a:prstGeom>
        </p:spPr>
      </p:pic>
      <p:pic>
        <p:nvPicPr>
          <p:cNvPr id="15" name="圖片 14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0" r="5468" b="1156"/>
          <a:stretch/>
        </p:blipFill>
        <p:spPr bwMode="auto">
          <a:xfrm>
            <a:off x="6323792" y="4692317"/>
            <a:ext cx="2218629" cy="1742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矩形 1"/>
          <p:cNvSpPr/>
          <p:nvPr/>
        </p:nvSpPr>
        <p:spPr>
          <a:xfrm>
            <a:off x="6323792" y="6358662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鳥調小組調查與記錄</a:t>
            </a:r>
          </a:p>
        </p:txBody>
      </p:sp>
    </p:spTree>
    <p:extLst>
      <p:ext uri="{BB962C8B-B14F-4D97-AF65-F5344CB8AC3E}">
        <p14:creationId xmlns:p14="http://schemas.microsoft.com/office/powerpoint/2010/main" val="4255590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2800799" y="771624"/>
            <a:ext cx="3522993" cy="1145415"/>
            <a:chOff x="4555084" y="2343654"/>
            <a:chExt cx="4697324" cy="1145415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/>
          </p:blipFill>
          <p:spPr>
            <a:xfrm>
              <a:off x="4926460" y="3287762"/>
              <a:ext cx="3646270" cy="201307"/>
            </a:xfrm>
            <a:prstGeom prst="rect">
              <a:avLst/>
            </a:prstGeom>
          </p:spPr>
        </p:pic>
        <p:grpSp>
          <p:nvGrpSpPr>
            <p:cNvPr id="44" name="组合 43"/>
            <p:cNvGrpSpPr/>
            <p:nvPr/>
          </p:nvGrpSpPr>
          <p:grpSpPr>
            <a:xfrm>
              <a:off x="4555084" y="2343654"/>
              <a:ext cx="4697324" cy="974451"/>
              <a:chOff x="4555084" y="2343654"/>
              <a:chExt cx="4697324" cy="974451"/>
            </a:xfrm>
          </p:grpSpPr>
          <p:pic>
            <p:nvPicPr>
              <p:cNvPr id="45" name="图片 4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 t="76775"/>
              <a:stretch/>
            </p:blipFill>
            <p:spPr>
              <a:xfrm rot="16200000">
                <a:off x="8600150" y="2665847"/>
                <a:ext cx="958122" cy="346394"/>
              </a:xfrm>
              <a:prstGeom prst="rect">
                <a:avLst/>
              </a:prstGeom>
            </p:spPr>
          </p:pic>
          <p:sp>
            <p:nvSpPr>
              <p:cNvPr id="46" name="圆角矩形 45"/>
              <p:cNvSpPr/>
              <p:nvPr/>
            </p:nvSpPr>
            <p:spPr>
              <a:xfrm>
                <a:off x="4555084" y="2343654"/>
                <a:ext cx="4389024" cy="958122"/>
              </a:xfrm>
              <a:prstGeom prst="roundRect">
                <a:avLst>
                  <a:gd name="adj" fmla="val 9218"/>
                </a:avLst>
              </a:prstGeom>
              <a:gradFill>
                <a:gsLst>
                  <a:gs pos="47000">
                    <a:srgbClr val="FDFDFD"/>
                  </a:gs>
                  <a:gs pos="53000">
                    <a:srgbClr val="E8E8E8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ffectLst>
                <a:outerShdw blurRad="76200" dist="381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013" dirty="0">
                  <a:solidFill>
                    <a:prstClr val="white"/>
                  </a:solidFill>
                  <a:latin typeface="微軟正黑體" panose="020B0604030504040204" pitchFamily="34" charset="-120"/>
                </a:endParaRPr>
              </a:p>
            </p:txBody>
          </p:sp>
        </p:grpSp>
      </p:grpSp>
      <p:sp>
        <p:nvSpPr>
          <p:cNvPr id="97" name="矩形 96"/>
          <p:cNvSpPr/>
          <p:nvPr/>
        </p:nvSpPr>
        <p:spPr>
          <a:xfrm>
            <a:off x="3232483" y="901722"/>
            <a:ext cx="25025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研究的方法</a:t>
            </a:r>
            <a:endParaRPr lang="zh-CN" altLang="en-US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" name="圖片 1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8922" y="1601973"/>
            <a:ext cx="1236703" cy="1071073"/>
          </a:xfrm>
          <a:prstGeom prst="rect">
            <a:avLst/>
          </a:prstGeom>
        </p:spPr>
      </p:pic>
      <p:sp>
        <p:nvSpPr>
          <p:cNvPr id="113" name="直排文字版面配置區 59"/>
          <p:cNvSpPr txBox="1">
            <a:spLocks/>
          </p:cNvSpPr>
          <p:nvPr/>
        </p:nvSpPr>
        <p:spPr>
          <a:xfrm>
            <a:off x="1668379" y="2005271"/>
            <a:ext cx="5911516" cy="3388786"/>
          </a:xfrm>
          <a:prstGeom prst="rect">
            <a:avLst/>
          </a:prstGeom>
        </p:spPr>
        <p:txBody>
          <a:bodyPr vert="horz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微軟正黑體" panose="020B0604030504040204" pitchFamily="34" charset="-12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微軟正黑體" panose="020B0604030504040204" pitchFamily="34" charset="-12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軟正黑體" panose="020B0604030504040204" pitchFamily="34" charset="-12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HK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調查記錄的時間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_108</a:t>
            </a:r>
            <a:r>
              <a:rPr lang="zh-HK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HK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月到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HK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HK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endParaRPr lang="zh-TW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調查的範圍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zh-HK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校園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zh-HK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HK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大區</a:t>
            </a:r>
            <a:endParaRPr lang="en-US" altLang="zh-HK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調查與記錄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鳥的數量、環境、行為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資料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整合</a:t>
            </a:r>
            <a:r>
              <a:rPr lang="zh-TW" altLang="en-US" sz="2400" dirty="0">
                <a:latin typeface="標楷體"/>
                <a:ea typeface="標楷體"/>
              </a:rPr>
              <a:t>、統計、分析與討論</a:t>
            </a:r>
            <a:endParaRPr lang="en-US" altLang="zh-HK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研究的限制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_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只以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次的鳥調資料做研究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114" name="圖片 1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4" y="5192362"/>
            <a:ext cx="1973179" cy="1430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" name="圖片 11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77" y="5190992"/>
            <a:ext cx="1784885" cy="1430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" name="圖片 1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83" y="5189620"/>
            <a:ext cx="1926694" cy="1355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8" name="圖片 11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98" y="5093368"/>
            <a:ext cx="1913485" cy="1451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2853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159746" y="533293"/>
            <a:ext cx="4268949" cy="659500"/>
          </a:xfrm>
          <a:prstGeom prst="roundRect">
            <a:avLst>
              <a:gd name="adj" fmla="val 42270"/>
            </a:avLst>
          </a:prstGeom>
          <a:gradFill>
            <a:gsLst>
              <a:gs pos="99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). 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校園鳥類概況</a:t>
            </a:r>
            <a:endParaRPr lang="zh-CN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84839" y="1539316"/>
            <a:ext cx="6230693" cy="2421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HK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鳥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的</a:t>
            </a:r>
            <a:r>
              <a:rPr lang="zh-HK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總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數量為</a:t>
            </a:r>
            <a:r>
              <a:rPr lang="en-US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1380</a:t>
            </a:r>
            <a:r>
              <a:rPr lang="zh-HK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隻</a:t>
            </a:r>
            <a:r>
              <a:rPr lang="zh-HK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次</a:t>
            </a:r>
            <a:r>
              <a:rPr lang="zh-HK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。</a:t>
            </a:r>
            <a:endParaRPr lang="en-US" altLang="zh-HK" sz="22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出現最多</a:t>
            </a:r>
            <a:r>
              <a:rPr lang="zh-HK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的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前三名</a:t>
            </a:r>
            <a:r>
              <a:rPr lang="zh-HK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是麻雀、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爪哇八哥</a:t>
            </a:r>
            <a:r>
              <a:rPr lang="zh-HK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、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鳥頭翁。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  <a:cs typeface="Times New Roman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鳥的種類為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34</a:t>
            </a:r>
            <a:r>
              <a:rPr lang="zh-TW" altLang="en-US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種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。</a:t>
            </a: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留鳥共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29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種，佔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85.3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%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r>
              <a:rPr lang="zh-HK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夏候鳥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種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，佔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2.9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%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r>
              <a:rPr lang="zh-HK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冬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候鳥共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種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，佔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11.8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%</a:t>
            </a:r>
            <a:r>
              <a:rPr lang="zh-HK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23" name="圖片 2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5" t="14720" r="23088" b="29866"/>
          <a:stretch/>
        </p:blipFill>
        <p:spPr bwMode="auto">
          <a:xfrm>
            <a:off x="1527597" y="3709221"/>
            <a:ext cx="1432560" cy="1263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圖片 2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5" t="20806" r="26696" b="15145"/>
          <a:stretch/>
        </p:blipFill>
        <p:spPr bwMode="auto">
          <a:xfrm>
            <a:off x="3317735" y="3753671"/>
            <a:ext cx="1445895" cy="121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圖片 2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1" t="22946" r="30448" b="17526"/>
          <a:stretch/>
        </p:blipFill>
        <p:spPr bwMode="auto">
          <a:xfrm>
            <a:off x="5082139" y="3753671"/>
            <a:ext cx="1440180" cy="1214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2" descr="家燕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t="23795" r="11942" b="19614"/>
          <a:stretch>
            <a:fillRect/>
          </a:stretch>
        </p:blipFill>
        <p:spPr bwMode="auto">
          <a:xfrm>
            <a:off x="695130" y="5187207"/>
            <a:ext cx="1628274" cy="1101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14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3" t="23700" r="16192" b="17341"/>
          <a:stretch/>
        </p:blipFill>
        <p:spPr bwMode="auto">
          <a:xfrm>
            <a:off x="2550393" y="5168686"/>
            <a:ext cx="1411139" cy="1138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3" descr="黃尾鴝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t="20435" r="32932" b="3436"/>
          <a:stretch>
            <a:fillRect/>
          </a:stretch>
        </p:blipFill>
        <p:spPr bwMode="auto">
          <a:xfrm>
            <a:off x="4195811" y="5194933"/>
            <a:ext cx="1410521" cy="1147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藍磯鶇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3" t="32550" r="34137" b="28934"/>
          <a:stretch>
            <a:fillRect/>
          </a:stretch>
        </p:blipFill>
        <p:spPr bwMode="auto">
          <a:xfrm>
            <a:off x="5802229" y="5194933"/>
            <a:ext cx="1300993" cy="1253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017652" y="4885247"/>
            <a:ext cx="611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/>
              <a:t>麻雀</a:t>
            </a:r>
            <a:endParaRPr lang="zh-TW" altLang="en-US" sz="14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681663" y="4880444"/>
            <a:ext cx="938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/>
              <a:t>爪哇八哥</a:t>
            </a:r>
            <a:endParaRPr lang="zh-TW" altLang="en-US" sz="1400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5414419" y="4869631"/>
            <a:ext cx="938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/>
              <a:t>烏頭翁</a:t>
            </a:r>
            <a:endParaRPr lang="zh-TW" altLang="en-US" sz="1400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877711" y="6279934"/>
            <a:ext cx="1263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00B050"/>
                </a:solidFill>
              </a:rPr>
              <a:t>夏候鳥</a:t>
            </a:r>
            <a:r>
              <a:rPr lang="en-US" altLang="zh-TW" sz="1400" dirty="0" smtClean="0">
                <a:solidFill>
                  <a:srgbClr val="00B050"/>
                </a:solidFill>
              </a:rPr>
              <a:t>_</a:t>
            </a:r>
            <a:r>
              <a:rPr lang="zh-TW" altLang="en-US" sz="1400" dirty="0" smtClean="0">
                <a:solidFill>
                  <a:srgbClr val="00B050"/>
                </a:solidFill>
              </a:rPr>
              <a:t>家燕</a:t>
            </a:r>
            <a:endParaRPr lang="zh-TW" altLang="en-US" sz="1400" dirty="0">
              <a:solidFill>
                <a:srgbClr val="00B05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438592" y="6278350"/>
            <a:ext cx="1634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00B0F0"/>
                </a:solidFill>
              </a:rPr>
              <a:t>冬</a:t>
            </a:r>
            <a:r>
              <a:rPr lang="zh-TW" altLang="en-US" sz="1400" dirty="0" smtClean="0">
                <a:solidFill>
                  <a:srgbClr val="00B0F0"/>
                </a:solidFill>
              </a:rPr>
              <a:t>候鳥</a:t>
            </a:r>
            <a:r>
              <a:rPr lang="en-US" altLang="zh-TW" sz="1400" dirty="0" smtClean="0">
                <a:solidFill>
                  <a:srgbClr val="00B0F0"/>
                </a:solidFill>
              </a:rPr>
              <a:t>_</a:t>
            </a:r>
            <a:r>
              <a:rPr lang="zh-TW" altLang="en-US" sz="1400" dirty="0" smtClean="0">
                <a:solidFill>
                  <a:srgbClr val="00B0F0"/>
                </a:solidFill>
              </a:rPr>
              <a:t>紅尾伯勞</a:t>
            </a:r>
            <a:endParaRPr lang="zh-TW" altLang="en-US" sz="1400" dirty="0">
              <a:solidFill>
                <a:srgbClr val="00B0F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4216438" y="6279934"/>
            <a:ext cx="1369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00B0F0"/>
                </a:solidFill>
              </a:rPr>
              <a:t>冬</a:t>
            </a:r>
            <a:r>
              <a:rPr lang="zh-TW" altLang="en-US" sz="1400" dirty="0" smtClean="0">
                <a:solidFill>
                  <a:srgbClr val="00B0F0"/>
                </a:solidFill>
              </a:rPr>
              <a:t>候鳥</a:t>
            </a:r>
            <a:r>
              <a:rPr lang="en-US" altLang="zh-TW" sz="1400" dirty="0" smtClean="0">
                <a:solidFill>
                  <a:srgbClr val="00B0F0"/>
                </a:solidFill>
              </a:rPr>
              <a:t>_</a:t>
            </a:r>
            <a:r>
              <a:rPr lang="zh-TW" altLang="en-US" sz="1400" dirty="0" smtClean="0">
                <a:solidFill>
                  <a:srgbClr val="00B0F0"/>
                </a:solidFill>
              </a:rPr>
              <a:t>黃尾鴝</a:t>
            </a:r>
            <a:endParaRPr lang="zh-TW" altLang="en-US" sz="1400" dirty="0">
              <a:solidFill>
                <a:srgbClr val="00B0F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781150" y="6324408"/>
            <a:ext cx="1482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00B0F0"/>
                </a:solidFill>
              </a:rPr>
              <a:t>冬</a:t>
            </a:r>
            <a:r>
              <a:rPr lang="zh-TW" altLang="en-US" sz="1400" dirty="0" smtClean="0">
                <a:solidFill>
                  <a:srgbClr val="00B0F0"/>
                </a:solidFill>
              </a:rPr>
              <a:t>候鳥</a:t>
            </a:r>
            <a:r>
              <a:rPr lang="en-US" altLang="zh-TW" sz="1400" dirty="0" smtClean="0">
                <a:solidFill>
                  <a:srgbClr val="00B0F0"/>
                </a:solidFill>
              </a:rPr>
              <a:t>_</a:t>
            </a:r>
            <a:r>
              <a:rPr lang="zh-TW" altLang="en-US" sz="1400" dirty="0" smtClean="0">
                <a:solidFill>
                  <a:srgbClr val="00B0F0"/>
                </a:solidFill>
              </a:rPr>
              <a:t>藍磯鶇</a:t>
            </a:r>
            <a:endParaRPr lang="zh-TW" altLang="en-US" sz="1400" dirty="0">
              <a:solidFill>
                <a:srgbClr val="00B0F0"/>
              </a:solidFill>
            </a:endParaRPr>
          </a:p>
        </p:txBody>
      </p:sp>
      <p:pic>
        <p:nvPicPr>
          <p:cNvPr id="4098" name="Picture 2" descr="極北柳鶯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t="34489" r="35983" b="10413"/>
          <a:stretch>
            <a:fillRect/>
          </a:stretch>
        </p:blipFill>
        <p:spPr bwMode="auto">
          <a:xfrm>
            <a:off x="7217390" y="5201060"/>
            <a:ext cx="1532204" cy="1087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字方塊 24"/>
          <p:cNvSpPr txBox="1"/>
          <p:nvPr/>
        </p:nvSpPr>
        <p:spPr>
          <a:xfrm>
            <a:off x="7217390" y="6269861"/>
            <a:ext cx="1634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00B0F0"/>
                </a:solidFill>
              </a:rPr>
              <a:t>冬</a:t>
            </a:r>
            <a:r>
              <a:rPr lang="zh-TW" altLang="en-US" sz="1400" dirty="0" smtClean="0">
                <a:solidFill>
                  <a:srgbClr val="00B0F0"/>
                </a:solidFill>
              </a:rPr>
              <a:t>候鳥</a:t>
            </a:r>
            <a:r>
              <a:rPr lang="en-US" altLang="zh-TW" sz="1400" dirty="0" smtClean="0">
                <a:solidFill>
                  <a:srgbClr val="00B0F0"/>
                </a:solidFill>
              </a:rPr>
              <a:t>_</a:t>
            </a:r>
            <a:r>
              <a:rPr lang="zh-TW" altLang="en-US" sz="1400" dirty="0" smtClean="0">
                <a:solidFill>
                  <a:srgbClr val="00B0F0"/>
                </a:solidFill>
              </a:rPr>
              <a:t>極北柳鶯</a:t>
            </a:r>
            <a:endParaRPr lang="zh-TW" altLang="en-US" sz="1400" dirty="0">
              <a:solidFill>
                <a:srgbClr val="00B0F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079" y="3846698"/>
            <a:ext cx="1476375" cy="1028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字方塊 25"/>
          <p:cNvSpPr txBox="1"/>
          <p:nvPr/>
        </p:nvSpPr>
        <p:spPr>
          <a:xfrm>
            <a:off x="7260034" y="4818982"/>
            <a:ext cx="1090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FF0000"/>
                </a:solidFill>
              </a:rPr>
              <a:t>珍稀</a:t>
            </a:r>
            <a:r>
              <a:rPr lang="en-US" altLang="zh-TW" sz="1400" dirty="0" smtClean="0">
                <a:solidFill>
                  <a:srgbClr val="FF0000"/>
                </a:solidFill>
              </a:rPr>
              <a:t>_</a:t>
            </a:r>
            <a:r>
              <a:rPr lang="zh-TW" altLang="en-US" sz="1400" dirty="0" smtClean="0">
                <a:solidFill>
                  <a:srgbClr val="FF0000"/>
                </a:solidFill>
              </a:rPr>
              <a:t>朱鸝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8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67682" y="551318"/>
            <a:ext cx="4220823" cy="659500"/>
          </a:xfrm>
          <a:prstGeom prst="roundRect">
            <a:avLst>
              <a:gd name="adj" fmla="val 42270"/>
            </a:avLst>
          </a:prstGeom>
          <a:gradFill>
            <a:gsLst>
              <a:gs pos="99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). 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校園鳥類概況</a:t>
            </a:r>
            <a:endParaRPr lang="zh-CN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74820" y="1451356"/>
            <a:ext cx="678581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個月中以</a:t>
            </a:r>
            <a:r>
              <a:rPr lang="en-US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HK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被記錄到</a:t>
            </a:r>
            <a:r>
              <a:rPr lang="zh-HK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鳥數量</a:t>
            </a:r>
            <a:r>
              <a:rPr lang="zh-HK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最多</a:t>
            </a:r>
            <a:r>
              <a:rPr lang="zh-HK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189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隻次。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個月中以</a:t>
            </a:r>
            <a:r>
              <a:rPr lang="en-US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HK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被記錄到的</a:t>
            </a:r>
            <a:r>
              <a:rPr lang="zh-HK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鳥種類</a:t>
            </a:r>
            <a:r>
              <a:rPr lang="zh-HK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最多</a:t>
            </a:r>
            <a:r>
              <a:rPr lang="zh-HK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HK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HK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種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ts val="3600"/>
              </a:lnSpc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標楷體"/>
                <a:ea typeface="標楷體"/>
              </a:rPr>
              <a:t>春暖花開，萬物復甦。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ts val="3600"/>
              </a:lnSpc>
              <a:buFont typeface="Arial" panose="020B0604020202020204" pitchFamily="34" charset="0"/>
              <a:buChar char="•"/>
            </a:pP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ts val="3600"/>
              </a:lnSpc>
              <a:buAutoNum type="arabicPeriod"/>
            </a:pPr>
            <a:endParaRPr lang="zh-TW" altLang="en-US" dirty="0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8" y="551317"/>
            <a:ext cx="1236703" cy="107107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40" y="3303917"/>
            <a:ext cx="4178319" cy="324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5" y="3269411"/>
            <a:ext cx="3915958" cy="328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/>
          <p:cNvSpPr/>
          <p:nvPr/>
        </p:nvSpPr>
        <p:spPr>
          <a:xfrm>
            <a:off x="5840145" y="3247845"/>
            <a:ext cx="306550" cy="28393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386621" y="3191774"/>
            <a:ext cx="306550" cy="28954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724" y="5555826"/>
            <a:ext cx="658834" cy="124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6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981201" y="519234"/>
            <a:ext cx="4700335" cy="659500"/>
          </a:xfrm>
          <a:prstGeom prst="roundRect">
            <a:avLst>
              <a:gd name="adj" fmla="val 42270"/>
            </a:avLst>
          </a:prstGeom>
          <a:gradFill>
            <a:gsLst>
              <a:gs pos="99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). 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校園鳥類棲地環境</a:t>
            </a:r>
            <a:endParaRPr lang="zh-CN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7621" y="1357246"/>
            <a:ext cx="6384758" cy="1358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在五個不同環境中被紀錄到最多鳥數量的是</a:t>
            </a:r>
            <a:r>
              <a:rPr lang="zh-HK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樹林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，一共有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522</a:t>
            </a:r>
            <a:r>
              <a:rPr lang="zh-HK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隻次，佔全部的</a:t>
            </a:r>
            <a:r>
              <a:rPr lang="en-US" altLang="zh-TW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37.9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%</a:t>
            </a:r>
            <a:r>
              <a:rPr lang="zh-TW" altLang="en-US" sz="2200" dirty="0" smtClean="0">
                <a:latin typeface="標楷體"/>
                <a:ea typeface="標楷體"/>
              </a:rPr>
              <a:t>。</a:t>
            </a:r>
            <a:endParaRPr lang="en-US" altLang="zh-TW" sz="2200" dirty="0" smtClean="0">
              <a:latin typeface="標楷體"/>
              <a:ea typeface="標楷體"/>
            </a:endParaRPr>
          </a:p>
          <a:p>
            <a:pPr marL="285750" indent="-2857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latin typeface="標楷體"/>
                <a:ea typeface="標楷體"/>
              </a:rPr>
              <a:t>樹林是鳥類</a:t>
            </a:r>
            <a:r>
              <a:rPr lang="zh-TW" altLang="en-US" sz="2200" dirty="0" smtClean="0">
                <a:solidFill>
                  <a:srgbClr val="FF0000"/>
                </a:solidFill>
                <a:latin typeface="標楷體"/>
                <a:ea typeface="標楷體"/>
              </a:rPr>
              <a:t>重要棲地</a:t>
            </a:r>
            <a:r>
              <a:rPr lang="zh-TW" altLang="en-US" sz="2200" dirty="0" smtClean="0">
                <a:latin typeface="標楷體"/>
                <a:ea typeface="標楷體"/>
              </a:rPr>
              <a:t>。</a:t>
            </a:r>
            <a:endParaRPr lang="zh-TW" alt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597" y="1826320"/>
            <a:ext cx="1794263" cy="119994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700375" y="3039980"/>
            <a:ext cx="736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ym typeface="Wingdings 3"/>
              </a:rPr>
              <a:t></a:t>
            </a:r>
            <a:r>
              <a:rPr lang="zh-TW" altLang="en-US" sz="1400" dirty="0" smtClean="0"/>
              <a:t>覓食</a:t>
            </a:r>
            <a:endParaRPr lang="zh-TW" altLang="en-US" sz="1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700375" y="4626007"/>
            <a:ext cx="780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ym typeface="Wingdings 3"/>
              </a:rPr>
              <a:t></a:t>
            </a:r>
            <a:r>
              <a:rPr lang="zh-TW" altLang="en-US" sz="1400" dirty="0" smtClean="0"/>
              <a:t>休息</a:t>
            </a:r>
            <a:endParaRPr lang="zh-TW" altLang="en-US" sz="1400" dirty="0"/>
          </a:p>
        </p:txBody>
      </p:sp>
      <p:pic>
        <p:nvPicPr>
          <p:cNvPr id="5122" name="Picture 2" descr="紅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7" t="6291"/>
          <a:stretch>
            <a:fillRect/>
          </a:stretch>
        </p:blipFill>
        <p:spPr bwMode="auto">
          <a:xfrm>
            <a:off x="7199247" y="5019868"/>
            <a:ext cx="1728961" cy="132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7587916" y="6348187"/>
            <a:ext cx="801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ym typeface="Wingdings 3"/>
              </a:rPr>
              <a:t></a:t>
            </a:r>
            <a:r>
              <a:rPr lang="zh-TW" altLang="en-US" sz="1400" dirty="0" smtClean="0"/>
              <a:t>鳴唱</a:t>
            </a:r>
            <a:endParaRPr lang="zh-TW" alt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34" y="2928127"/>
            <a:ext cx="5510244" cy="357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橢圓 7"/>
          <p:cNvSpPr/>
          <p:nvPr/>
        </p:nvSpPr>
        <p:spPr>
          <a:xfrm>
            <a:off x="1585361" y="5226827"/>
            <a:ext cx="791679" cy="914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6" name="Picture 2" descr="棕背-休息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t="16600" r="34401" b="16200"/>
          <a:stretch>
            <a:fillRect/>
          </a:stretch>
        </p:blipFill>
        <p:spPr bwMode="auto">
          <a:xfrm>
            <a:off x="7416221" y="3453856"/>
            <a:ext cx="1197007" cy="117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38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730696" y="463086"/>
            <a:ext cx="4482147" cy="659500"/>
          </a:xfrm>
          <a:prstGeom prst="roundRect">
            <a:avLst>
              <a:gd name="adj" fmla="val 42270"/>
            </a:avLst>
          </a:prstGeom>
          <a:gradFill>
            <a:gsLst>
              <a:gs pos="99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). 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校園鳥類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行為</a:t>
            </a:r>
            <a:endParaRPr lang="zh-CN" altLang="en-US" sz="28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37537" y="1266550"/>
            <a:ext cx="4886674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種行為皆有被記錄到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記錄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到最多的行為是</a:t>
            </a:r>
            <a:r>
              <a:rPr lang="zh-TW" altLang="en-US" sz="2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覓食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，一共有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390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隻次，佔全部的</a:t>
            </a:r>
            <a:r>
              <a:rPr lang="en-US" altLang="zh-TW" sz="2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28.26%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285750" indent="-2857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校園環境健康且友善</a:t>
            </a:r>
            <a:r>
              <a:rPr lang="en-US" altLang="zh-TW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吃到飽餐廳。</a:t>
            </a:r>
            <a:endParaRPr lang="zh-TW" alt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998182" y="2527283"/>
            <a:ext cx="1816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ym typeface="Wingdings 3"/>
              </a:rPr>
              <a:t></a:t>
            </a:r>
            <a:r>
              <a:rPr lang="zh-TW" altLang="en-US" sz="1400" dirty="0" smtClean="0"/>
              <a:t>樹冠層上吃果實</a:t>
            </a:r>
            <a:endParaRPr lang="zh-TW" altLang="en-US" sz="1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7170634" y="6260222"/>
            <a:ext cx="1668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ym typeface="Wingdings 3"/>
              </a:rPr>
              <a:t></a:t>
            </a:r>
            <a:r>
              <a:rPr lang="zh-TW" altLang="en-US" sz="1400" dirty="0" smtClean="0"/>
              <a:t>跑道上吃蚯</a:t>
            </a:r>
            <a:r>
              <a:rPr lang="zh-TW" altLang="en-US" sz="1400" dirty="0"/>
              <a:t>蚓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7241550" y="4415955"/>
            <a:ext cx="1275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ym typeface="Wingdings 3"/>
              </a:rPr>
              <a:t></a:t>
            </a:r>
            <a:r>
              <a:rPr lang="zh-TW" altLang="en-US" sz="1400" dirty="0" smtClean="0"/>
              <a:t>草地上吃蟲</a:t>
            </a:r>
            <a:endParaRPr lang="zh-TW" altLang="en-US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75" y="3390181"/>
            <a:ext cx="5630241" cy="3185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橢圓 4"/>
          <p:cNvSpPr/>
          <p:nvPr/>
        </p:nvSpPr>
        <p:spPr>
          <a:xfrm>
            <a:off x="1428024" y="4820287"/>
            <a:ext cx="605343" cy="119513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9" name="Picture 3" descr="棕背_草地吃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2000" r="21333" b="19667"/>
          <a:stretch>
            <a:fillRect/>
          </a:stretch>
        </p:blipFill>
        <p:spPr bwMode="auto">
          <a:xfrm>
            <a:off x="6823018" y="3102950"/>
            <a:ext cx="2015995" cy="131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綠繡眼_吃果實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7" t="9200" r="17200" b="24200"/>
          <a:stretch>
            <a:fillRect/>
          </a:stretch>
        </p:blipFill>
        <p:spPr bwMode="auto">
          <a:xfrm>
            <a:off x="6823018" y="1175171"/>
            <a:ext cx="1992119" cy="134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內容版面配置區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77" y="4820287"/>
            <a:ext cx="2117559" cy="141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8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1339</TotalTime>
  <Words>1042</Words>
  <Application>Microsoft Office PowerPoint</Application>
  <PresentationFormat>如螢幕大小 (4:3)</PresentationFormat>
  <Paragraphs>119</Paragraphs>
  <Slides>19</Slides>
  <Notes>15</Notes>
  <HiddenSlides>0</HiddenSlides>
  <MMClips>0</MMClips>
  <ScaleCrop>false</ScaleCrop>
  <HeadingPairs>
    <vt:vector size="6" baseType="variant"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2" baseType="lpstr">
      <vt:lpstr>Office 佈景主題</vt:lpstr>
      <vt:lpstr>1_第一PPT，www.1ppt.com</vt:lpstr>
      <vt:lpstr>文件</vt:lpstr>
      <vt:lpstr>飛羽志學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~簡報完畢 敬請指教~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135</cp:revision>
  <cp:lastPrinted>2020-11-11T06:32:58Z</cp:lastPrinted>
  <dcterms:created xsi:type="dcterms:W3CDTF">2019-06-25T06:21:16Z</dcterms:created>
  <dcterms:modified xsi:type="dcterms:W3CDTF">2020-11-13T02:36:47Z</dcterms:modified>
</cp:coreProperties>
</file>