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57" r:id="rId3"/>
    <p:sldId id="260" r:id="rId4"/>
    <p:sldId id="259" r:id="rId5"/>
    <p:sldId id="261" r:id="rId6"/>
    <p:sldId id="265" r:id="rId7"/>
    <p:sldId id="263" r:id="rId8"/>
    <p:sldId id="264" r:id="rId9"/>
    <p:sldId id="266" r:id="rId10"/>
    <p:sldId id="268" r:id="rId11"/>
    <p:sldId id="262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2" r:id="rId24"/>
    <p:sldId id="280" r:id="rId25"/>
    <p:sldId id="281" r:id="rId26"/>
    <p:sldId id="267" r:id="rId2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59" autoAdjust="0"/>
  </p:normalViewPr>
  <p:slideViewPr>
    <p:cSldViewPr>
      <p:cViewPr>
        <p:scale>
          <a:sx n="100" d="100"/>
          <a:sy n="100" d="100"/>
        </p:scale>
        <p:origin x="-29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7E9347-EB7E-4B3A-BFC4-D726D22EC7E5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97785A75-847A-4F80-A031-1576EEE573BA}">
      <dgm:prSet phldrT="[文字]" custT="1"/>
      <dgm:spPr>
        <a:xfrm>
          <a:off x="0" y="1073149"/>
          <a:ext cx="505090" cy="1442485"/>
        </a:xfr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sz="3200" b="1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latin typeface="Calibri"/>
              <a:ea typeface="新細明體"/>
              <a:cs typeface="+mn-cs"/>
            </a:rPr>
            <a:t>討論動機</a:t>
          </a:r>
        </a:p>
      </dgm:t>
    </dgm:pt>
    <dgm:pt modelId="{8911A29F-619A-4548-A1D5-E139A004797B}" type="parTrans" cxnId="{EF9ED56E-546D-4B1A-9E93-881FF8A42241}">
      <dgm:prSet/>
      <dgm:spPr/>
      <dgm:t>
        <a:bodyPr/>
        <a:lstStyle/>
        <a:p>
          <a:endParaRPr lang="zh-TW" altLang="en-US">
            <a:ln>
              <a:noFill/>
            </a:ln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2BCD7AE-B608-4BEF-91FA-52410C99AB13}" type="sibTrans" cxnId="{EF9ED56E-546D-4B1A-9E93-881FF8A42241}">
      <dgm:prSet/>
      <dgm:spPr/>
      <dgm:t>
        <a:bodyPr/>
        <a:lstStyle/>
        <a:p>
          <a:endParaRPr lang="zh-TW" altLang="en-US">
            <a:ln>
              <a:noFill/>
            </a:ln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072CF3B7-36F1-487D-A70C-6BA72A334401}">
      <dgm:prSet phldrT="[文字]" custT="1"/>
      <dgm:spPr>
        <a:xfrm>
          <a:off x="3829891" y="1075267"/>
          <a:ext cx="322501" cy="1445632"/>
        </a:xfrm>
        <a:solidFill>
          <a:srgbClr val="4BACC6">
            <a:hueOff val="-8940489"/>
            <a:satOff val="35830"/>
            <a:lumOff val="7765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sz="2800" b="1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latin typeface="Calibri"/>
              <a:ea typeface="新細明體"/>
              <a:cs typeface="+mn-cs"/>
            </a:rPr>
            <a:t>撰寫正文</a:t>
          </a:r>
        </a:p>
      </dgm:t>
    </dgm:pt>
    <dgm:pt modelId="{2F6A77E1-9183-46B1-83CE-CCF034BD489B}" type="parTrans" cxnId="{191D1319-465B-4833-B3CA-CDA5B06FDF43}">
      <dgm:prSet/>
      <dgm:spPr/>
      <dgm:t>
        <a:bodyPr/>
        <a:lstStyle/>
        <a:p>
          <a:endParaRPr lang="zh-TW" altLang="en-US">
            <a:ln>
              <a:noFill/>
            </a:ln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38293F68-30C2-4B02-99DD-FB188C7DBC99}" type="sibTrans" cxnId="{191D1319-465B-4833-B3CA-CDA5B06FDF43}">
      <dgm:prSet/>
      <dgm:spPr/>
      <dgm:t>
        <a:bodyPr/>
        <a:lstStyle/>
        <a:p>
          <a:endParaRPr lang="zh-TW" altLang="en-US">
            <a:ln>
              <a:noFill/>
            </a:ln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4FC4F74B-BB07-4115-AEA4-363DD8E76F31}">
      <dgm:prSet phldrT="[文字]" custT="1"/>
      <dgm:spPr>
        <a:xfrm>
          <a:off x="4197911" y="1007537"/>
          <a:ext cx="816699" cy="1465679"/>
        </a:xfrm>
        <a:solidFill>
          <a:srgbClr val="4BACC6">
            <a:hueOff val="-9933876"/>
            <a:satOff val="39811"/>
            <a:lumOff val="862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sz="3000" b="1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latin typeface="Calibri"/>
              <a:ea typeface="新細明體"/>
              <a:cs typeface="+mn-cs"/>
            </a:rPr>
            <a:t>結論與建議</a:t>
          </a:r>
        </a:p>
      </dgm:t>
    </dgm:pt>
    <dgm:pt modelId="{E81DCE1C-6054-4FB5-954A-F3866A9DB346}" type="parTrans" cxnId="{5FA93DEF-8D2A-4518-A8FF-9F783BBF211D}">
      <dgm:prSet/>
      <dgm:spPr/>
      <dgm:t>
        <a:bodyPr/>
        <a:lstStyle/>
        <a:p>
          <a:endParaRPr lang="zh-TW" altLang="en-US">
            <a:ln>
              <a:noFill/>
            </a:ln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9F7E42B7-E644-4697-9918-3BA0529E8C95}" type="sibTrans" cxnId="{5FA93DEF-8D2A-4518-A8FF-9F783BBF211D}">
      <dgm:prSet/>
      <dgm:spPr/>
      <dgm:t>
        <a:bodyPr/>
        <a:lstStyle/>
        <a:p>
          <a:endParaRPr lang="zh-TW" altLang="en-US">
            <a:ln>
              <a:noFill/>
            </a:ln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D0FB9CF-B9E9-44F0-9C37-3AE56C467E15}">
      <dgm:prSet custT="1"/>
      <dgm:spPr>
        <a:xfrm>
          <a:off x="463855" y="1193836"/>
          <a:ext cx="423365" cy="1313492"/>
        </a:xfrm>
        <a:solidFill>
          <a:srgbClr val="4BACC6">
            <a:hueOff val="-993388"/>
            <a:satOff val="3981"/>
            <a:lumOff val="86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sz="3000" b="1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latin typeface="Calibri"/>
              <a:ea typeface="新細明體"/>
              <a:cs typeface="+mn-cs"/>
            </a:rPr>
            <a:t>決定主題</a:t>
          </a:r>
        </a:p>
      </dgm:t>
    </dgm:pt>
    <dgm:pt modelId="{BD8CB92C-06CD-485A-AA7F-CE438621221F}" type="parTrans" cxnId="{8331EAF0-6750-4B34-8B60-BCBBD21403A1}">
      <dgm:prSet/>
      <dgm:spPr/>
      <dgm:t>
        <a:bodyPr/>
        <a:lstStyle/>
        <a:p>
          <a:endParaRPr lang="zh-TW" altLang="en-US">
            <a:ln>
              <a:noFill/>
            </a:ln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36C48A0F-4C81-4684-B801-B1735AA94A53}" type="sibTrans" cxnId="{8331EAF0-6750-4B34-8B60-BCBBD21403A1}">
      <dgm:prSet/>
      <dgm:spPr/>
      <dgm:t>
        <a:bodyPr/>
        <a:lstStyle/>
        <a:p>
          <a:endParaRPr lang="zh-TW" altLang="en-US">
            <a:ln>
              <a:noFill/>
            </a:ln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A79630E-9097-4F16-ADB9-43DB5FEB955C}">
      <dgm:prSet custT="1"/>
      <dgm:spPr>
        <a:xfrm>
          <a:off x="906176" y="994831"/>
          <a:ext cx="330293" cy="1906243"/>
        </a:xfrm>
        <a:solidFill>
          <a:srgbClr val="4BACC6">
            <a:hueOff val="-1986775"/>
            <a:satOff val="7962"/>
            <a:lumOff val="172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sz="2800" b="1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latin typeface="Calibri"/>
              <a:ea typeface="新細明體"/>
              <a:cs typeface="+mn-cs"/>
            </a:rPr>
            <a:t>閱讀借閱書籍</a:t>
          </a:r>
        </a:p>
      </dgm:t>
    </dgm:pt>
    <dgm:pt modelId="{B496CA41-FC6B-44A2-B974-6DB92A5715ED}" type="parTrans" cxnId="{0B59ABF2-E3AD-47E9-B95E-485A92B6FA0A}">
      <dgm:prSet/>
      <dgm:spPr/>
      <dgm:t>
        <a:bodyPr/>
        <a:lstStyle/>
        <a:p>
          <a:endParaRPr lang="zh-TW" altLang="en-US">
            <a:ln>
              <a:noFill/>
            </a:ln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4A047AEC-42DE-419C-9506-75DE7839E36A}" type="sibTrans" cxnId="{0B59ABF2-E3AD-47E9-B95E-485A92B6FA0A}">
      <dgm:prSet/>
      <dgm:spPr/>
      <dgm:t>
        <a:bodyPr/>
        <a:lstStyle/>
        <a:p>
          <a:endParaRPr lang="zh-TW" altLang="en-US">
            <a:ln>
              <a:noFill/>
            </a:ln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4010177-3550-4B80-AF86-CEB7AA2A28B9}">
      <dgm:prSet custT="1"/>
      <dgm:spPr>
        <a:xfrm>
          <a:off x="1279629" y="766236"/>
          <a:ext cx="405993" cy="2621619"/>
        </a:xfrm>
        <a:solidFill>
          <a:srgbClr val="4BACC6">
            <a:hueOff val="-2980163"/>
            <a:satOff val="11943"/>
            <a:lumOff val="258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sz="2800" b="1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latin typeface="Calibri"/>
              <a:ea typeface="新細明體"/>
              <a:cs typeface="+mn-cs"/>
            </a:rPr>
            <a:t>尋找網站相關資料</a:t>
          </a:r>
        </a:p>
      </dgm:t>
    </dgm:pt>
    <dgm:pt modelId="{196C5F97-1CFC-4713-87E2-9DD34D83335C}" type="parTrans" cxnId="{97FC4456-A418-46B5-B700-E68D63C3E45F}">
      <dgm:prSet/>
      <dgm:spPr/>
      <dgm:t>
        <a:bodyPr/>
        <a:lstStyle/>
        <a:p>
          <a:endParaRPr lang="zh-TW" altLang="en-US">
            <a:ln>
              <a:noFill/>
            </a:ln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24FE10DC-2967-4DE2-A463-D8F28993A993}" type="sibTrans" cxnId="{97FC4456-A418-46B5-B700-E68D63C3E45F}">
      <dgm:prSet/>
      <dgm:spPr/>
      <dgm:t>
        <a:bodyPr/>
        <a:lstStyle/>
        <a:p>
          <a:endParaRPr lang="zh-TW" altLang="en-US">
            <a:ln>
              <a:noFill/>
            </a:ln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374BA2F-DA1C-43C7-9FA1-466875C9D6D7}">
      <dgm:prSet custT="1"/>
      <dgm:spPr>
        <a:xfrm>
          <a:off x="1709083" y="986961"/>
          <a:ext cx="360997" cy="1690296"/>
        </a:xfrm>
        <a:solidFill>
          <a:srgbClr val="4BACC6">
            <a:hueOff val="-3973551"/>
            <a:satOff val="15924"/>
            <a:lumOff val="3451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sz="3200" b="1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latin typeface="Calibri"/>
              <a:ea typeface="新細明體"/>
              <a:cs typeface="+mn-cs"/>
            </a:rPr>
            <a:t>整理資料</a:t>
          </a:r>
        </a:p>
      </dgm:t>
    </dgm:pt>
    <dgm:pt modelId="{DAD9979E-500B-4992-8957-0805CCE7E1BF}" type="parTrans" cxnId="{F7F79816-692C-4790-A0DD-1B5DAE6E987E}">
      <dgm:prSet/>
      <dgm:spPr/>
      <dgm:t>
        <a:bodyPr/>
        <a:lstStyle/>
        <a:p>
          <a:endParaRPr lang="zh-TW" altLang="en-US">
            <a:ln>
              <a:noFill/>
            </a:ln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B932029-3869-4942-916B-D93109869E1C}" type="sibTrans" cxnId="{F7F79816-692C-4790-A0DD-1B5DAE6E987E}">
      <dgm:prSet/>
      <dgm:spPr/>
      <dgm:t>
        <a:bodyPr/>
        <a:lstStyle/>
        <a:p>
          <a:endParaRPr lang="zh-TW" altLang="en-US">
            <a:ln>
              <a:noFill/>
            </a:ln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BCBDDE99-F176-4A29-9A63-A661E65994CB}">
      <dgm:prSet custT="1"/>
      <dgm:spPr>
        <a:xfrm>
          <a:off x="2108841" y="965398"/>
          <a:ext cx="481759" cy="1835300"/>
        </a:xfrm>
        <a:solidFill>
          <a:srgbClr val="4BACC6">
            <a:hueOff val="-4966938"/>
            <a:satOff val="19906"/>
            <a:lumOff val="4314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sz="2800" b="1" dirty="0">
              <a:ln>
                <a:noFill/>
              </a:ln>
              <a:solidFill>
                <a:sysClr val="windowText" lastClr="000000"/>
              </a:solidFill>
              <a:latin typeface="Calibri"/>
              <a:ea typeface="新細明體"/>
              <a:cs typeface="+mn-cs"/>
            </a:rPr>
            <a:t>討論設計問卷</a:t>
          </a:r>
        </a:p>
      </dgm:t>
    </dgm:pt>
    <dgm:pt modelId="{642D674E-D8AE-4089-AFAE-65B4FDB58196}" type="parTrans" cxnId="{918B3116-A445-4498-934B-530D4096D3C0}">
      <dgm:prSet/>
      <dgm:spPr/>
      <dgm:t>
        <a:bodyPr/>
        <a:lstStyle/>
        <a:p>
          <a:endParaRPr lang="zh-TW" altLang="en-US">
            <a:ln>
              <a:noFill/>
            </a:ln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69FA6756-3CC0-41A0-A6E3-E4DF16B29548}" type="sibTrans" cxnId="{918B3116-A445-4498-934B-530D4096D3C0}">
      <dgm:prSet/>
      <dgm:spPr/>
      <dgm:t>
        <a:bodyPr/>
        <a:lstStyle/>
        <a:p>
          <a:endParaRPr lang="zh-TW" altLang="en-US">
            <a:ln>
              <a:noFill/>
            </a:ln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98A7CC55-4DA1-4BAB-961F-9FF34B3CCD03}">
      <dgm:prSet custT="1"/>
      <dgm:spPr>
        <a:xfrm>
          <a:off x="2609891" y="101004"/>
          <a:ext cx="436661" cy="3476161"/>
        </a:xfrm>
        <a:solidFill>
          <a:srgbClr val="4BACC6">
            <a:hueOff val="-5960326"/>
            <a:satOff val="23887"/>
            <a:lumOff val="5177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sz="3400" b="1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latin typeface="Calibri"/>
              <a:ea typeface="新細明體"/>
              <a:cs typeface="+mn-cs"/>
            </a:rPr>
            <a:t>發放收回問卷</a:t>
          </a:r>
        </a:p>
      </dgm:t>
    </dgm:pt>
    <dgm:pt modelId="{F14A8485-D2B0-4D24-A2D1-F3849615A220}" type="parTrans" cxnId="{C2918D5B-A644-4782-8659-AFDAA1CC6785}">
      <dgm:prSet/>
      <dgm:spPr/>
      <dgm:t>
        <a:bodyPr/>
        <a:lstStyle/>
        <a:p>
          <a:endParaRPr lang="zh-TW" altLang="en-US">
            <a:ln>
              <a:noFill/>
            </a:ln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DADA02B-99E8-4CA7-BD86-6DAE75F72D25}" type="sibTrans" cxnId="{C2918D5B-A644-4782-8659-AFDAA1CC6785}">
      <dgm:prSet/>
      <dgm:spPr/>
      <dgm:t>
        <a:bodyPr/>
        <a:lstStyle/>
        <a:p>
          <a:endParaRPr lang="zh-TW" altLang="en-US">
            <a:ln>
              <a:noFill/>
            </a:ln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366018D8-233D-4B4F-8586-D44711E80678}">
      <dgm:prSet custT="1"/>
      <dgm:spPr>
        <a:xfrm>
          <a:off x="3088488" y="914402"/>
          <a:ext cx="355456" cy="2278640"/>
        </a:xfrm>
        <a:solidFill>
          <a:srgbClr val="4BACC6">
            <a:hueOff val="-6953714"/>
            <a:satOff val="27868"/>
            <a:lumOff val="604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sz="3600" b="1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latin typeface="Calibri"/>
              <a:ea typeface="新細明體"/>
              <a:cs typeface="+mn-cs"/>
            </a:rPr>
            <a:t>分析問卷</a:t>
          </a:r>
        </a:p>
      </dgm:t>
    </dgm:pt>
    <dgm:pt modelId="{B0A59BF7-A042-44F4-A95D-7FB8F478F47C}" type="parTrans" cxnId="{E24920DD-BE80-44F2-BF3F-E42B343D5491}">
      <dgm:prSet/>
      <dgm:spPr/>
      <dgm:t>
        <a:bodyPr/>
        <a:lstStyle/>
        <a:p>
          <a:endParaRPr lang="zh-TW" altLang="en-US">
            <a:ln>
              <a:noFill/>
            </a:ln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15A0FD6-EE25-4D0B-82FE-41DD836B69DB}" type="sibTrans" cxnId="{E24920DD-BE80-44F2-BF3F-E42B343D5491}">
      <dgm:prSet/>
      <dgm:spPr/>
      <dgm:t>
        <a:bodyPr/>
        <a:lstStyle/>
        <a:p>
          <a:endParaRPr lang="zh-TW" altLang="en-US">
            <a:ln>
              <a:noFill/>
            </a:ln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DC3E6D55-16C7-4412-9B4F-F4DD6803F356}">
      <dgm:prSet custT="1"/>
      <dgm:spPr>
        <a:xfrm>
          <a:off x="3481646" y="698498"/>
          <a:ext cx="323345" cy="2203348"/>
        </a:xfrm>
        <a:solidFill>
          <a:srgbClr val="4BACC6">
            <a:hueOff val="-7947101"/>
            <a:satOff val="31849"/>
            <a:lumOff val="6902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zh-TW" altLang="en-US" sz="3600" b="1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latin typeface="Calibri"/>
              <a:ea typeface="新細明體"/>
              <a:cs typeface="+mn-cs"/>
            </a:rPr>
            <a:t>討論大綱</a:t>
          </a:r>
        </a:p>
      </dgm:t>
    </dgm:pt>
    <dgm:pt modelId="{5A797F1D-22EB-42CF-B132-0CCE10CC8133}" type="parTrans" cxnId="{9CEF26C7-A2A2-4B63-B1DA-299C82136958}">
      <dgm:prSet/>
      <dgm:spPr/>
      <dgm:t>
        <a:bodyPr/>
        <a:lstStyle/>
        <a:p>
          <a:endParaRPr lang="zh-TW" altLang="en-US">
            <a:ln>
              <a:noFill/>
            </a:ln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B5ECD8A5-A242-4D4E-9038-7539E95C0E47}" type="sibTrans" cxnId="{9CEF26C7-A2A2-4B63-B1DA-299C82136958}">
      <dgm:prSet/>
      <dgm:spPr/>
      <dgm:t>
        <a:bodyPr/>
        <a:lstStyle/>
        <a:p>
          <a:endParaRPr lang="zh-TW" altLang="en-US">
            <a:ln>
              <a:noFill/>
            </a:ln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8624E116-C39A-49A1-89B1-420686CAF86D}" type="pres">
      <dgm:prSet presAssocID="{0A7E9347-EB7E-4B3A-BFC4-D726D22EC7E5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3ACB262-DF3B-4A6A-B7C6-072DAB96013C}" type="pres">
      <dgm:prSet presAssocID="{0A7E9347-EB7E-4B3A-BFC4-D726D22EC7E5}" presName="arrow" presStyleLbl="bgShp" presStyleIdx="0" presStyleCnt="1" custScaleX="114709" custScaleY="100000" custLinFactNeighborX="2945"/>
      <dgm:spPr>
        <a:xfrm>
          <a:off x="135139" y="0"/>
          <a:ext cx="5101493" cy="3577166"/>
        </a:xfrm>
        <a:prstGeom prst="rightArrow">
          <a:avLst/>
        </a:prstGeom>
        <a:solidFill>
          <a:srgbClr val="4BACC6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zh-TW" altLang="en-US"/>
        </a:p>
      </dgm:t>
    </dgm:pt>
    <dgm:pt modelId="{FCF11550-849E-4A3D-BF00-7BDFA138DA0D}" type="pres">
      <dgm:prSet presAssocID="{0A7E9347-EB7E-4B3A-BFC4-D726D22EC7E5}" presName="linearProcess" presStyleCnt="0"/>
      <dgm:spPr/>
    </dgm:pt>
    <dgm:pt modelId="{1F13A4B9-E65F-4AED-83FE-8CED084E20CA}" type="pres">
      <dgm:prSet presAssocID="{97785A75-847A-4F80-A031-1576EEE573BA}" presName="textNode" presStyleLbl="node1" presStyleIdx="0" presStyleCnt="11" custScaleX="178928" custScaleY="100812" custLinFactX="56239" custLinFactNeighborX="100000" custLinFactNeighborY="-60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5EA862BA-6097-4DC7-B39F-D5759A019B80}" type="pres">
      <dgm:prSet presAssocID="{A2BCD7AE-B608-4BEF-91FA-52410C99AB13}" presName="sibTrans" presStyleCnt="0"/>
      <dgm:spPr/>
    </dgm:pt>
    <dgm:pt modelId="{63B5A6C2-6FAA-4AED-BCFC-7F5AEC419E45}" type="pres">
      <dgm:prSet presAssocID="{FD0FB9CF-B9E9-44F0-9C37-3AE56C467E15}" presName="textNode" presStyleLbl="node1" presStyleIdx="1" presStyleCnt="11" custScaleX="149977" custScaleY="91797" custLinFactX="43367" custLinFactNeighborX="100000" custLinFactNeighborY="-123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2BEFF617-B770-4C7A-87A8-FB7D6A38DD7E}" type="pres">
      <dgm:prSet presAssocID="{36C48A0F-4C81-4684-B801-B1735AA94A53}" presName="sibTrans" presStyleCnt="0"/>
      <dgm:spPr/>
    </dgm:pt>
    <dgm:pt modelId="{CE9FB43C-8B71-4301-8763-44E361331004}" type="pres">
      <dgm:prSet presAssocID="{FA79630E-9097-4F16-ADB9-43DB5FEB955C}" presName="textNode" presStyleLbl="node1" presStyleIdx="2" presStyleCnt="11" custScaleX="117006" custScaleY="133223" custLinFactX="30786" custLinFactNeighborX="100000" custLinFactNeighborY="203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25241E8F-431E-4C90-8243-77CFFB44ADD8}" type="pres">
      <dgm:prSet presAssocID="{4A047AEC-42DE-419C-9506-75DE7839E36A}" presName="sibTrans" presStyleCnt="0"/>
      <dgm:spPr/>
    </dgm:pt>
    <dgm:pt modelId="{AC134CD5-28FE-4882-AB77-1C19DA36815F}" type="pres">
      <dgm:prSet presAssocID="{F4010177-3550-4B80-AF86-CEB7AA2A28B9}" presName="textNode" presStyleLbl="node1" presStyleIdx="3" presStyleCnt="11" custScaleX="143823" custScaleY="183219" custLinFactX="13636" custLinFactNeighborX="100000" custLinFactNeighborY="346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302F613C-0D57-4486-B65B-BE92CA333A48}" type="pres">
      <dgm:prSet presAssocID="{24FE10DC-2967-4DE2-A463-D8F28993A993}" presName="sibTrans" presStyleCnt="0"/>
      <dgm:spPr/>
    </dgm:pt>
    <dgm:pt modelId="{EC626432-C8C1-4728-8C75-FD32CE0F1246}" type="pres">
      <dgm:prSet presAssocID="{F374BA2F-DA1C-43C7-9FA1-466875C9D6D7}" presName="textNode" presStyleLbl="node1" presStyleIdx="4" presStyleCnt="11" custScaleX="127883" custScaleY="118131" custLinFactX="21" custLinFactNeighborX="100000" custLinFactNeighborY="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96143B8D-D771-4A28-9234-67918082CFF8}" type="pres">
      <dgm:prSet presAssocID="{CB932029-3869-4942-916B-D93109869E1C}" presName="sibTrans" presStyleCnt="0"/>
      <dgm:spPr/>
    </dgm:pt>
    <dgm:pt modelId="{F2038B56-618C-411A-BA77-F4CDE6C07D15}" type="pres">
      <dgm:prSet presAssocID="{BCBDDE99-F176-4A29-9A63-A661E65994CB}" presName="textNode" presStyleLbl="node1" presStyleIdx="5" presStyleCnt="11" custScaleX="170663" custScaleY="128265" custLinFactNeighborX="8391" custLinFactNeighborY="-5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7470150D-27F4-4F35-B185-04241C567AA6}" type="pres">
      <dgm:prSet presAssocID="{69FA6756-3CC0-41A0-A6E3-E4DF16B29548}" presName="sibTrans" presStyleCnt="0"/>
      <dgm:spPr/>
    </dgm:pt>
    <dgm:pt modelId="{1AF9D351-833C-4408-806E-47EF340A47E9}" type="pres">
      <dgm:prSet presAssocID="{98A7CC55-4DA1-4BAB-961F-9FF34B3CCD03}" presName="textNode" presStyleLbl="node1" presStyleIdx="6" presStyleCnt="11" custScaleX="150262" custScaleY="154796" custLinFactNeighborX="-39583" custLinFactNeighborY="-144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34126D77-BC4B-4387-AB82-5988FFE4CE7B}" type="pres">
      <dgm:prSet presAssocID="{FDADA02B-99E8-4CA7-BD86-6DAE75F72D25}" presName="sibTrans" presStyleCnt="0"/>
      <dgm:spPr/>
    </dgm:pt>
    <dgm:pt modelId="{C0495717-678A-4B64-8E0E-A00FFF1E1345}" type="pres">
      <dgm:prSet presAssocID="{366018D8-233D-4B4F-8586-D44711E80678}" presName="textNode" presStyleLbl="node1" presStyleIdx="7" presStyleCnt="11" custScaleX="143360" custScaleY="134193" custLinFactNeighborX="-66222" custLinFactNeighborY="-19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8BA1DAFB-5AB3-4405-B819-36CEE4D47A3E}" type="pres">
      <dgm:prSet presAssocID="{715A0FD6-EE25-4D0B-82FE-41DD836B69DB}" presName="sibTrans" presStyleCnt="0"/>
      <dgm:spPr/>
    </dgm:pt>
    <dgm:pt modelId="{9CC36F84-8685-46E1-8FF9-3FF418C60F6E}" type="pres">
      <dgm:prSet presAssocID="{DC3E6D55-16C7-4412-9B4F-F4DD6803F356}" presName="textNode" presStyleLbl="node1" presStyleIdx="8" presStyleCnt="11" custScaleX="147640" custScaleY="143201" custLinFactX="-311" custLinFactNeighborX="-100000" custLinFactNeighborY="81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81431623-4EF5-421B-8B06-B286602E0092}" type="pres">
      <dgm:prSet presAssocID="{B5ECD8A5-A242-4D4E-9038-7539E95C0E47}" presName="sibTrans" presStyleCnt="0"/>
      <dgm:spPr/>
    </dgm:pt>
    <dgm:pt modelId="{3393D010-B855-48AD-934A-B8D2D391E699}" type="pres">
      <dgm:prSet presAssocID="{072CF3B7-36F1-487D-A70C-6BA72A334401}" presName="textNode" presStyleLbl="node1" presStyleIdx="9" presStyleCnt="11" custScaleX="114246" custScaleY="101032" custLinFactX="-10785" custLinFactNeighborX="-100000" custLinFactNeighborY="-136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AD257340-AA4E-4F5E-BD45-023AEDE1CADF}" type="pres">
      <dgm:prSet presAssocID="{38293F68-30C2-4B02-99DD-FB188C7DBC99}" presName="sibTrans" presStyleCnt="0"/>
      <dgm:spPr/>
    </dgm:pt>
    <dgm:pt modelId="{2D5318C8-0E95-41F4-8292-39228BB70FF2}" type="pres">
      <dgm:prSet presAssocID="{4FC4F74B-BB07-4115-AEA4-363DD8E76F31}" presName="textNode" presStyleLbl="node1" presStyleIdx="10" presStyleCnt="11" custScaleX="289315" custScaleY="102433" custLinFactX="-19214" custLinFactNeighborX="-100000" custLinFactNeighborY="-4381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</dgm:ptLst>
  <dgm:cxnLst>
    <dgm:cxn modelId="{5FA93DEF-8D2A-4518-A8FF-9F783BBF211D}" srcId="{0A7E9347-EB7E-4B3A-BFC4-D726D22EC7E5}" destId="{4FC4F74B-BB07-4115-AEA4-363DD8E76F31}" srcOrd="10" destOrd="0" parTransId="{E81DCE1C-6054-4FB5-954A-F3866A9DB346}" sibTransId="{9F7E42B7-E644-4697-9918-3BA0529E8C95}"/>
    <dgm:cxn modelId="{ED5D2D5F-998E-45D6-8567-47A818F5C57C}" type="presOf" srcId="{366018D8-233D-4B4F-8586-D44711E80678}" destId="{C0495717-678A-4B64-8E0E-A00FFF1E1345}" srcOrd="0" destOrd="0" presId="urn:microsoft.com/office/officeart/2005/8/layout/hProcess9"/>
    <dgm:cxn modelId="{5E731B99-8C99-4B0B-B8F5-3FE845F0B34D}" type="presOf" srcId="{BCBDDE99-F176-4A29-9A63-A661E65994CB}" destId="{F2038B56-618C-411A-BA77-F4CDE6C07D15}" srcOrd="0" destOrd="0" presId="urn:microsoft.com/office/officeart/2005/8/layout/hProcess9"/>
    <dgm:cxn modelId="{0ADF212A-79E4-4FD3-98D2-24DB4F782176}" type="presOf" srcId="{F4010177-3550-4B80-AF86-CEB7AA2A28B9}" destId="{AC134CD5-28FE-4882-AB77-1C19DA36815F}" srcOrd="0" destOrd="0" presId="urn:microsoft.com/office/officeart/2005/8/layout/hProcess9"/>
    <dgm:cxn modelId="{8331EAF0-6750-4B34-8B60-BCBBD21403A1}" srcId="{0A7E9347-EB7E-4B3A-BFC4-D726D22EC7E5}" destId="{FD0FB9CF-B9E9-44F0-9C37-3AE56C467E15}" srcOrd="1" destOrd="0" parTransId="{BD8CB92C-06CD-485A-AA7F-CE438621221F}" sibTransId="{36C48A0F-4C81-4684-B801-B1735AA94A53}"/>
    <dgm:cxn modelId="{E24920DD-BE80-44F2-BF3F-E42B343D5491}" srcId="{0A7E9347-EB7E-4B3A-BFC4-D726D22EC7E5}" destId="{366018D8-233D-4B4F-8586-D44711E80678}" srcOrd="7" destOrd="0" parTransId="{B0A59BF7-A042-44F4-A95D-7FB8F478F47C}" sibTransId="{715A0FD6-EE25-4D0B-82FE-41DD836B69DB}"/>
    <dgm:cxn modelId="{1E73AE67-4A22-44B8-8B40-1C34FC7E39EF}" type="presOf" srcId="{072CF3B7-36F1-487D-A70C-6BA72A334401}" destId="{3393D010-B855-48AD-934A-B8D2D391E699}" srcOrd="0" destOrd="0" presId="urn:microsoft.com/office/officeart/2005/8/layout/hProcess9"/>
    <dgm:cxn modelId="{0D567C3E-AFC4-4A08-AF97-D85B128CB072}" type="presOf" srcId="{0A7E9347-EB7E-4B3A-BFC4-D726D22EC7E5}" destId="{8624E116-C39A-49A1-89B1-420686CAF86D}" srcOrd="0" destOrd="0" presId="urn:microsoft.com/office/officeart/2005/8/layout/hProcess9"/>
    <dgm:cxn modelId="{FB039D8D-B03F-4E80-82DC-42F91379E481}" type="presOf" srcId="{DC3E6D55-16C7-4412-9B4F-F4DD6803F356}" destId="{9CC36F84-8685-46E1-8FF9-3FF418C60F6E}" srcOrd="0" destOrd="0" presId="urn:microsoft.com/office/officeart/2005/8/layout/hProcess9"/>
    <dgm:cxn modelId="{C2918D5B-A644-4782-8659-AFDAA1CC6785}" srcId="{0A7E9347-EB7E-4B3A-BFC4-D726D22EC7E5}" destId="{98A7CC55-4DA1-4BAB-961F-9FF34B3CCD03}" srcOrd="6" destOrd="0" parTransId="{F14A8485-D2B0-4D24-A2D1-F3849615A220}" sibTransId="{FDADA02B-99E8-4CA7-BD86-6DAE75F72D25}"/>
    <dgm:cxn modelId="{918B3116-A445-4498-934B-530D4096D3C0}" srcId="{0A7E9347-EB7E-4B3A-BFC4-D726D22EC7E5}" destId="{BCBDDE99-F176-4A29-9A63-A661E65994CB}" srcOrd="5" destOrd="0" parTransId="{642D674E-D8AE-4089-AFAE-65B4FDB58196}" sibTransId="{69FA6756-3CC0-41A0-A6E3-E4DF16B29548}"/>
    <dgm:cxn modelId="{315612C3-9094-46D1-B126-1DDEA8364F6F}" type="presOf" srcId="{FD0FB9CF-B9E9-44F0-9C37-3AE56C467E15}" destId="{63B5A6C2-6FAA-4AED-BCFC-7F5AEC419E45}" srcOrd="0" destOrd="0" presId="urn:microsoft.com/office/officeart/2005/8/layout/hProcess9"/>
    <dgm:cxn modelId="{9CEF26C7-A2A2-4B63-B1DA-299C82136958}" srcId="{0A7E9347-EB7E-4B3A-BFC4-D726D22EC7E5}" destId="{DC3E6D55-16C7-4412-9B4F-F4DD6803F356}" srcOrd="8" destOrd="0" parTransId="{5A797F1D-22EB-42CF-B132-0CCE10CC8133}" sibTransId="{B5ECD8A5-A242-4D4E-9038-7539E95C0E47}"/>
    <dgm:cxn modelId="{C6E2A245-0EF0-49D5-ABEF-ABF74D33D4E1}" type="presOf" srcId="{F374BA2F-DA1C-43C7-9FA1-466875C9D6D7}" destId="{EC626432-C8C1-4728-8C75-FD32CE0F1246}" srcOrd="0" destOrd="0" presId="urn:microsoft.com/office/officeart/2005/8/layout/hProcess9"/>
    <dgm:cxn modelId="{97FC4456-A418-46B5-B700-E68D63C3E45F}" srcId="{0A7E9347-EB7E-4B3A-BFC4-D726D22EC7E5}" destId="{F4010177-3550-4B80-AF86-CEB7AA2A28B9}" srcOrd="3" destOrd="0" parTransId="{196C5F97-1CFC-4713-87E2-9DD34D83335C}" sibTransId="{24FE10DC-2967-4DE2-A463-D8F28993A993}"/>
    <dgm:cxn modelId="{5E3674DF-BBA1-4828-8F70-468F7CF4B70C}" type="presOf" srcId="{98A7CC55-4DA1-4BAB-961F-9FF34B3CCD03}" destId="{1AF9D351-833C-4408-806E-47EF340A47E9}" srcOrd="0" destOrd="0" presId="urn:microsoft.com/office/officeart/2005/8/layout/hProcess9"/>
    <dgm:cxn modelId="{EF9ED56E-546D-4B1A-9E93-881FF8A42241}" srcId="{0A7E9347-EB7E-4B3A-BFC4-D726D22EC7E5}" destId="{97785A75-847A-4F80-A031-1576EEE573BA}" srcOrd="0" destOrd="0" parTransId="{8911A29F-619A-4548-A1D5-E139A004797B}" sibTransId="{A2BCD7AE-B608-4BEF-91FA-52410C99AB13}"/>
    <dgm:cxn modelId="{86240025-184F-4ACE-AFBC-D92BB0497A1D}" type="presOf" srcId="{97785A75-847A-4F80-A031-1576EEE573BA}" destId="{1F13A4B9-E65F-4AED-83FE-8CED084E20CA}" srcOrd="0" destOrd="0" presId="urn:microsoft.com/office/officeart/2005/8/layout/hProcess9"/>
    <dgm:cxn modelId="{191D1319-465B-4833-B3CA-CDA5B06FDF43}" srcId="{0A7E9347-EB7E-4B3A-BFC4-D726D22EC7E5}" destId="{072CF3B7-36F1-487D-A70C-6BA72A334401}" srcOrd="9" destOrd="0" parTransId="{2F6A77E1-9183-46B1-83CE-CCF034BD489B}" sibTransId="{38293F68-30C2-4B02-99DD-FB188C7DBC99}"/>
    <dgm:cxn modelId="{F7F79816-692C-4790-A0DD-1B5DAE6E987E}" srcId="{0A7E9347-EB7E-4B3A-BFC4-D726D22EC7E5}" destId="{F374BA2F-DA1C-43C7-9FA1-466875C9D6D7}" srcOrd="4" destOrd="0" parTransId="{DAD9979E-500B-4992-8957-0805CCE7E1BF}" sibTransId="{CB932029-3869-4942-916B-D93109869E1C}"/>
    <dgm:cxn modelId="{86E98D41-838F-4C50-9E9A-9A29D97D5111}" type="presOf" srcId="{4FC4F74B-BB07-4115-AEA4-363DD8E76F31}" destId="{2D5318C8-0E95-41F4-8292-39228BB70FF2}" srcOrd="0" destOrd="0" presId="urn:microsoft.com/office/officeart/2005/8/layout/hProcess9"/>
    <dgm:cxn modelId="{0B59ABF2-E3AD-47E9-B95E-485A92B6FA0A}" srcId="{0A7E9347-EB7E-4B3A-BFC4-D726D22EC7E5}" destId="{FA79630E-9097-4F16-ADB9-43DB5FEB955C}" srcOrd="2" destOrd="0" parTransId="{B496CA41-FC6B-44A2-B974-6DB92A5715ED}" sibTransId="{4A047AEC-42DE-419C-9506-75DE7839E36A}"/>
    <dgm:cxn modelId="{7C782857-7ECB-498B-A4EB-EDD8E9930CB6}" type="presOf" srcId="{FA79630E-9097-4F16-ADB9-43DB5FEB955C}" destId="{CE9FB43C-8B71-4301-8763-44E361331004}" srcOrd="0" destOrd="0" presId="urn:microsoft.com/office/officeart/2005/8/layout/hProcess9"/>
    <dgm:cxn modelId="{D7B90BA6-8C11-41AE-A206-3B145A0F5CA5}" type="presParOf" srcId="{8624E116-C39A-49A1-89B1-420686CAF86D}" destId="{D3ACB262-DF3B-4A6A-B7C6-072DAB96013C}" srcOrd="0" destOrd="0" presId="urn:microsoft.com/office/officeart/2005/8/layout/hProcess9"/>
    <dgm:cxn modelId="{DCFB48D1-5C0F-43A2-A89F-AC05F868E8B0}" type="presParOf" srcId="{8624E116-C39A-49A1-89B1-420686CAF86D}" destId="{FCF11550-849E-4A3D-BF00-7BDFA138DA0D}" srcOrd="1" destOrd="0" presId="urn:microsoft.com/office/officeart/2005/8/layout/hProcess9"/>
    <dgm:cxn modelId="{1146A787-751F-4524-80EF-3DD67C258167}" type="presParOf" srcId="{FCF11550-849E-4A3D-BF00-7BDFA138DA0D}" destId="{1F13A4B9-E65F-4AED-83FE-8CED084E20CA}" srcOrd="0" destOrd="0" presId="urn:microsoft.com/office/officeart/2005/8/layout/hProcess9"/>
    <dgm:cxn modelId="{35864BB9-0823-49D6-85FF-0736BDA92899}" type="presParOf" srcId="{FCF11550-849E-4A3D-BF00-7BDFA138DA0D}" destId="{5EA862BA-6097-4DC7-B39F-D5759A019B80}" srcOrd="1" destOrd="0" presId="urn:microsoft.com/office/officeart/2005/8/layout/hProcess9"/>
    <dgm:cxn modelId="{9AB93C32-557A-49B8-BCAB-554E1B7A53CD}" type="presParOf" srcId="{FCF11550-849E-4A3D-BF00-7BDFA138DA0D}" destId="{63B5A6C2-6FAA-4AED-BCFC-7F5AEC419E45}" srcOrd="2" destOrd="0" presId="urn:microsoft.com/office/officeart/2005/8/layout/hProcess9"/>
    <dgm:cxn modelId="{1461182E-D7B8-49A3-B85D-C281529B7F75}" type="presParOf" srcId="{FCF11550-849E-4A3D-BF00-7BDFA138DA0D}" destId="{2BEFF617-B770-4C7A-87A8-FB7D6A38DD7E}" srcOrd="3" destOrd="0" presId="urn:microsoft.com/office/officeart/2005/8/layout/hProcess9"/>
    <dgm:cxn modelId="{EBB037EC-7359-41BF-AFE6-E764933F825A}" type="presParOf" srcId="{FCF11550-849E-4A3D-BF00-7BDFA138DA0D}" destId="{CE9FB43C-8B71-4301-8763-44E361331004}" srcOrd="4" destOrd="0" presId="urn:microsoft.com/office/officeart/2005/8/layout/hProcess9"/>
    <dgm:cxn modelId="{7CF82F4A-CAE4-4690-B84B-0F8748C4CEDD}" type="presParOf" srcId="{FCF11550-849E-4A3D-BF00-7BDFA138DA0D}" destId="{25241E8F-431E-4C90-8243-77CFFB44ADD8}" srcOrd="5" destOrd="0" presId="urn:microsoft.com/office/officeart/2005/8/layout/hProcess9"/>
    <dgm:cxn modelId="{BAFD4DCB-9EEA-451A-9576-93846157A690}" type="presParOf" srcId="{FCF11550-849E-4A3D-BF00-7BDFA138DA0D}" destId="{AC134CD5-28FE-4882-AB77-1C19DA36815F}" srcOrd="6" destOrd="0" presId="urn:microsoft.com/office/officeart/2005/8/layout/hProcess9"/>
    <dgm:cxn modelId="{2BA08B0A-0AB1-44ED-8507-1F6EFC5F450C}" type="presParOf" srcId="{FCF11550-849E-4A3D-BF00-7BDFA138DA0D}" destId="{302F613C-0D57-4486-B65B-BE92CA333A48}" srcOrd="7" destOrd="0" presId="urn:microsoft.com/office/officeart/2005/8/layout/hProcess9"/>
    <dgm:cxn modelId="{6D696A3A-63E1-4048-BBF6-19D5E5F35B70}" type="presParOf" srcId="{FCF11550-849E-4A3D-BF00-7BDFA138DA0D}" destId="{EC626432-C8C1-4728-8C75-FD32CE0F1246}" srcOrd="8" destOrd="0" presId="urn:microsoft.com/office/officeart/2005/8/layout/hProcess9"/>
    <dgm:cxn modelId="{48EC84C6-0081-4EFC-88C4-DADB52A13C80}" type="presParOf" srcId="{FCF11550-849E-4A3D-BF00-7BDFA138DA0D}" destId="{96143B8D-D771-4A28-9234-67918082CFF8}" srcOrd="9" destOrd="0" presId="urn:microsoft.com/office/officeart/2005/8/layout/hProcess9"/>
    <dgm:cxn modelId="{DADD84CD-07CC-4682-B9A1-72D97228D3E2}" type="presParOf" srcId="{FCF11550-849E-4A3D-BF00-7BDFA138DA0D}" destId="{F2038B56-618C-411A-BA77-F4CDE6C07D15}" srcOrd="10" destOrd="0" presId="urn:microsoft.com/office/officeart/2005/8/layout/hProcess9"/>
    <dgm:cxn modelId="{759688BA-A343-4A3C-BCDA-4413BF676D3D}" type="presParOf" srcId="{FCF11550-849E-4A3D-BF00-7BDFA138DA0D}" destId="{7470150D-27F4-4F35-B185-04241C567AA6}" srcOrd="11" destOrd="0" presId="urn:microsoft.com/office/officeart/2005/8/layout/hProcess9"/>
    <dgm:cxn modelId="{1835AB7D-5712-4638-B9EF-417700FD0F10}" type="presParOf" srcId="{FCF11550-849E-4A3D-BF00-7BDFA138DA0D}" destId="{1AF9D351-833C-4408-806E-47EF340A47E9}" srcOrd="12" destOrd="0" presId="urn:microsoft.com/office/officeart/2005/8/layout/hProcess9"/>
    <dgm:cxn modelId="{5C2B92D8-19F4-4483-81A6-9EDD9937591B}" type="presParOf" srcId="{FCF11550-849E-4A3D-BF00-7BDFA138DA0D}" destId="{34126D77-BC4B-4387-AB82-5988FFE4CE7B}" srcOrd="13" destOrd="0" presId="urn:microsoft.com/office/officeart/2005/8/layout/hProcess9"/>
    <dgm:cxn modelId="{2CAAA366-4946-4EE2-823B-A5E790DAC44C}" type="presParOf" srcId="{FCF11550-849E-4A3D-BF00-7BDFA138DA0D}" destId="{C0495717-678A-4B64-8E0E-A00FFF1E1345}" srcOrd="14" destOrd="0" presId="urn:microsoft.com/office/officeart/2005/8/layout/hProcess9"/>
    <dgm:cxn modelId="{990D5402-7FF5-4DCE-9627-430565CB7B55}" type="presParOf" srcId="{FCF11550-849E-4A3D-BF00-7BDFA138DA0D}" destId="{8BA1DAFB-5AB3-4405-B819-36CEE4D47A3E}" srcOrd="15" destOrd="0" presId="urn:microsoft.com/office/officeart/2005/8/layout/hProcess9"/>
    <dgm:cxn modelId="{61D89914-4550-461B-9D3E-A17E1E18BD11}" type="presParOf" srcId="{FCF11550-849E-4A3D-BF00-7BDFA138DA0D}" destId="{9CC36F84-8685-46E1-8FF9-3FF418C60F6E}" srcOrd="16" destOrd="0" presId="urn:microsoft.com/office/officeart/2005/8/layout/hProcess9"/>
    <dgm:cxn modelId="{F3C61479-30C2-47C1-B2B8-FF307B2B08B4}" type="presParOf" srcId="{FCF11550-849E-4A3D-BF00-7BDFA138DA0D}" destId="{81431623-4EF5-421B-8B06-B286602E0092}" srcOrd="17" destOrd="0" presId="urn:microsoft.com/office/officeart/2005/8/layout/hProcess9"/>
    <dgm:cxn modelId="{F48CC866-9265-42B0-9E78-C1953C6B41B4}" type="presParOf" srcId="{FCF11550-849E-4A3D-BF00-7BDFA138DA0D}" destId="{3393D010-B855-48AD-934A-B8D2D391E699}" srcOrd="18" destOrd="0" presId="urn:microsoft.com/office/officeart/2005/8/layout/hProcess9"/>
    <dgm:cxn modelId="{0A0551DB-8F68-4B46-A6DC-F21A01C1A88B}" type="presParOf" srcId="{FCF11550-849E-4A3D-BF00-7BDFA138DA0D}" destId="{AD257340-AA4E-4F5E-BD45-023AEDE1CADF}" srcOrd="19" destOrd="0" presId="urn:microsoft.com/office/officeart/2005/8/layout/hProcess9"/>
    <dgm:cxn modelId="{FCA88975-C2E5-4DDC-AF3C-ECB0CB6AA7D6}" type="presParOf" srcId="{FCF11550-849E-4A3D-BF00-7BDFA138DA0D}" destId="{2D5318C8-0E95-41F4-8292-39228BB70FF2}" srcOrd="2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ACB262-DF3B-4A6A-B7C6-072DAB96013C}">
      <dsp:nvSpPr>
        <dsp:cNvPr id="0" name=""/>
        <dsp:cNvSpPr/>
      </dsp:nvSpPr>
      <dsp:spPr>
        <a:xfrm>
          <a:off x="208601" y="0"/>
          <a:ext cx="8144326" cy="5328591"/>
        </a:xfrm>
        <a:prstGeom prst="rightArrow">
          <a:avLst/>
        </a:prstGeom>
        <a:solidFill>
          <a:srgbClr val="4BACC6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13A4B9-E65F-4AED-83FE-8CED084E20CA}">
      <dsp:nvSpPr>
        <dsp:cNvPr id="0" name=""/>
        <dsp:cNvSpPr/>
      </dsp:nvSpPr>
      <dsp:spPr>
        <a:xfrm>
          <a:off x="324220" y="1577007"/>
          <a:ext cx="785964" cy="2148744"/>
        </a:xfrm>
        <a:prstGeom prst="roundRect">
          <a:avLst/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latin typeface="Calibri"/>
              <a:ea typeface="新細明體"/>
              <a:cs typeface="+mn-cs"/>
            </a:rPr>
            <a:t>討論動機</a:t>
          </a:r>
        </a:p>
      </dsp:txBody>
      <dsp:txXfrm>
        <a:off x="362588" y="1615375"/>
        <a:ext cx="709228" cy="2072008"/>
      </dsp:txXfrm>
    </dsp:sp>
    <dsp:sp modelId="{63B5A6C2-6FAA-4AED-BCFC-7F5AEC419E45}">
      <dsp:nvSpPr>
        <dsp:cNvPr id="0" name=""/>
        <dsp:cNvSpPr/>
      </dsp:nvSpPr>
      <dsp:spPr>
        <a:xfrm>
          <a:off x="1126853" y="1659739"/>
          <a:ext cx="658793" cy="1956595"/>
        </a:xfrm>
        <a:prstGeom prst="roundRect">
          <a:avLst/>
        </a:prstGeom>
        <a:solidFill>
          <a:srgbClr val="4BACC6">
            <a:hueOff val="-993388"/>
            <a:satOff val="3981"/>
            <a:lumOff val="86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1" kern="1200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latin typeface="Calibri"/>
              <a:ea typeface="新細明體"/>
              <a:cs typeface="+mn-cs"/>
            </a:rPr>
            <a:t>決定主題</a:t>
          </a:r>
        </a:p>
      </dsp:txBody>
      <dsp:txXfrm>
        <a:off x="1159013" y="1691899"/>
        <a:ext cx="594473" cy="1892275"/>
      </dsp:txXfrm>
    </dsp:sp>
    <dsp:sp modelId="{CE9FB43C-8B71-4301-8763-44E361331004}">
      <dsp:nvSpPr>
        <dsp:cNvPr id="0" name=""/>
        <dsp:cNvSpPr/>
      </dsp:nvSpPr>
      <dsp:spPr>
        <a:xfrm>
          <a:off x="1803593" y="1287803"/>
          <a:ext cx="513963" cy="2839564"/>
        </a:xfrm>
        <a:prstGeom prst="roundRect">
          <a:avLst/>
        </a:prstGeom>
        <a:solidFill>
          <a:srgbClr val="4BACC6">
            <a:hueOff val="-1986775"/>
            <a:satOff val="7962"/>
            <a:lumOff val="172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latin typeface="Calibri"/>
              <a:ea typeface="新細明體"/>
              <a:cs typeface="+mn-cs"/>
            </a:rPr>
            <a:t>閱讀借閱書籍</a:t>
          </a:r>
        </a:p>
      </dsp:txBody>
      <dsp:txXfrm>
        <a:off x="1828683" y="1312893"/>
        <a:ext cx="463783" cy="2789384"/>
      </dsp:txXfrm>
    </dsp:sp>
    <dsp:sp modelId="{AC134CD5-28FE-4882-AB77-1C19DA36815F}">
      <dsp:nvSpPr>
        <dsp:cNvPr id="0" name=""/>
        <dsp:cNvSpPr/>
      </dsp:nvSpPr>
      <dsp:spPr>
        <a:xfrm>
          <a:off x="2315433" y="785509"/>
          <a:ext cx="631761" cy="3905197"/>
        </a:xfrm>
        <a:prstGeom prst="roundRect">
          <a:avLst/>
        </a:prstGeom>
        <a:solidFill>
          <a:srgbClr val="4BACC6">
            <a:hueOff val="-2980163"/>
            <a:satOff val="11943"/>
            <a:lumOff val="258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latin typeface="Calibri"/>
              <a:ea typeface="新細明體"/>
              <a:cs typeface="+mn-cs"/>
            </a:rPr>
            <a:t>尋找網站相關資料</a:t>
          </a:r>
        </a:p>
      </dsp:txBody>
      <dsp:txXfrm>
        <a:off x="2346273" y="816349"/>
        <a:ext cx="570081" cy="3843517"/>
      </dsp:txXfrm>
    </dsp:sp>
    <dsp:sp modelId="{EC626432-C8C1-4728-8C75-FD32CE0F1246}">
      <dsp:nvSpPr>
        <dsp:cNvPr id="0" name=""/>
        <dsp:cNvSpPr/>
      </dsp:nvSpPr>
      <dsp:spPr>
        <a:xfrm>
          <a:off x="2960599" y="1405480"/>
          <a:ext cx="561742" cy="2517887"/>
        </a:xfrm>
        <a:prstGeom prst="roundRect">
          <a:avLst/>
        </a:prstGeom>
        <a:solidFill>
          <a:srgbClr val="4BACC6">
            <a:hueOff val="-3973551"/>
            <a:satOff val="15924"/>
            <a:lumOff val="3451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1" kern="1200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latin typeface="Calibri"/>
              <a:ea typeface="新細明體"/>
              <a:cs typeface="+mn-cs"/>
            </a:rPr>
            <a:t>整理資料</a:t>
          </a:r>
        </a:p>
      </dsp:txBody>
      <dsp:txXfrm>
        <a:off x="2988021" y="1432902"/>
        <a:ext cx="506898" cy="2463043"/>
      </dsp:txXfrm>
    </dsp:sp>
    <dsp:sp modelId="{F2038B56-618C-411A-BA77-F4CDE6C07D15}">
      <dsp:nvSpPr>
        <dsp:cNvPr id="0" name=""/>
        <dsp:cNvSpPr/>
      </dsp:nvSpPr>
      <dsp:spPr>
        <a:xfrm>
          <a:off x="3528393" y="1296137"/>
          <a:ext cx="749659" cy="2733887"/>
        </a:xfrm>
        <a:prstGeom prst="roundRect">
          <a:avLst/>
        </a:prstGeom>
        <a:solidFill>
          <a:srgbClr val="4BACC6">
            <a:hueOff val="-4966938"/>
            <a:satOff val="19906"/>
            <a:lumOff val="4314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>
              <a:ln>
                <a:noFill/>
              </a:ln>
              <a:solidFill>
                <a:sysClr val="windowText" lastClr="000000"/>
              </a:solidFill>
              <a:latin typeface="Calibri"/>
              <a:ea typeface="新細明體"/>
              <a:cs typeface="+mn-cs"/>
            </a:rPr>
            <a:t>討論設計問卷</a:t>
          </a:r>
        </a:p>
      </dsp:txBody>
      <dsp:txXfrm>
        <a:off x="3564988" y="1332732"/>
        <a:ext cx="676469" cy="2660697"/>
      </dsp:txXfrm>
    </dsp:sp>
    <dsp:sp modelId="{1AF9D351-833C-4408-806E-47EF340A47E9}">
      <dsp:nvSpPr>
        <dsp:cNvPr id="0" name=""/>
        <dsp:cNvSpPr/>
      </dsp:nvSpPr>
      <dsp:spPr>
        <a:xfrm>
          <a:off x="4316140" y="983892"/>
          <a:ext cx="660045" cy="3299378"/>
        </a:xfrm>
        <a:prstGeom prst="roundRect">
          <a:avLst/>
        </a:prstGeom>
        <a:solidFill>
          <a:srgbClr val="4BACC6">
            <a:hueOff val="-5960326"/>
            <a:satOff val="23887"/>
            <a:lumOff val="5177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b="1" kern="1200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latin typeface="Calibri"/>
              <a:ea typeface="新細明體"/>
              <a:cs typeface="+mn-cs"/>
            </a:rPr>
            <a:t>發放收回問卷</a:t>
          </a:r>
        </a:p>
      </dsp:txBody>
      <dsp:txXfrm>
        <a:off x="4348361" y="1016113"/>
        <a:ext cx="595603" cy="3234936"/>
      </dsp:txXfrm>
    </dsp:sp>
    <dsp:sp modelId="{C0495717-678A-4B64-8E0E-A00FFF1E1345}">
      <dsp:nvSpPr>
        <dsp:cNvPr id="0" name=""/>
        <dsp:cNvSpPr/>
      </dsp:nvSpPr>
      <dsp:spPr>
        <a:xfrm>
          <a:off x="5029893" y="1230105"/>
          <a:ext cx="629727" cy="2860238"/>
        </a:xfrm>
        <a:prstGeom prst="roundRect">
          <a:avLst/>
        </a:prstGeom>
        <a:solidFill>
          <a:srgbClr val="4BACC6">
            <a:hueOff val="-6953714"/>
            <a:satOff val="27868"/>
            <a:lumOff val="604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latin typeface="Calibri"/>
              <a:ea typeface="新細明體"/>
              <a:cs typeface="+mn-cs"/>
            </a:rPr>
            <a:t>分析問卷</a:t>
          </a:r>
        </a:p>
      </dsp:txBody>
      <dsp:txXfrm>
        <a:off x="5060634" y="1260846"/>
        <a:ext cx="568245" cy="2798756"/>
      </dsp:txXfrm>
    </dsp:sp>
    <dsp:sp modelId="{9CC36F84-8685-46E1-8FF9-3FF418C60F6E}">
      <dsp:nvSpPr>
        <dsp:cNvPr id="0" name=""/>
        <dsp:cNvSpPr/>
      </dsp:nvSpPr>
      <dsp:spPr>
        <a:xfrm>
          <a:off x="5706736" y="1155441"/>
          <a:ext cx="648527" cy="3052238"/>
        </a:xfrm>
        <a:prstGeom prst="roundRect">
          <a:avLst/>
        </a:prstGeom>
        <a:solidFill>
          <a:srgbClr val="4BACC6">
            <a:hueOff val="-7947101"/>
            <a:satOff val="31849"/>
            <a:lumOff val="6902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latin typeface="Calibri"/>
              <a:ea typeface="新細明體"/>
              <a:cs typeface="+mn-cs"/>
            </a:rPr>
            <a:t>討論大綱</a:t>
          </a:r>
        </a:p>
      </dsp:txBody>
      <dsp:txXfrm>
        <a:off x="5738394" y="1187099"/>
        <a:ext cx="585211" cy="2988922"/>
      </dsp:txXfrm>
    </dsp:sp>
    <dsp:sp modelId="{3393D010-B855-48AD-934A-B8D2D391E699}">
      <dsp:nvSpPr>
        <dsp:cNvPr id="0" name=""/>
        <dsp:cNvSpPr/>
      </dsp:nvSpPr>
      <dsp:spPr>
        <a:xfrm>
          <a:off x="6382466" y="1558591"/>
          <a:ext cx="501840" cy="2153433"/>
        </a:xfrm>
        <a:prstGeom prst="roundRect">
          <a:avLst/>
        </a:prstGeom>
        <a:solidFill>
          <a:srgbClr val="4BACC6">
            <a:hueOff val="-8940489"/>
            <a:satOff val="35830"/>
            <a:lumOff val="7765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latin typeface="Calibri"/>
              <a:ea typeface="新細明體"/>
              <a:cs typeface="+mn-cs"/>
            </a:rPr>
            <a:t>撰寫正文</a:t>
          </a:r>
        </a:p>
      </dsp:txBody>
      <dsp:txXfrm>
        <a:off x="6406964" y="1583089"/>
        <a:ext cx="452844" cy="2104437"/>
      </dsp:txXfrm>
    </dsp:sp>
    <dsp:sp modelId="{2D5318C8-0E95-41F4-8292-39228BB70FF2}">
      <dsp:nvSpPr>
        <dsp:cNvPr id="0" name=""/>
        <dsp:cNvSpPr/>
      </dsp:nvSpPr>
      <dsp:spPr>
        <a:xfrm>
          <a:off x="6920491" y="1479270"/>
          <a:ext cx="1270853" cy="2183294"/>
        </a:xfrm>
        <a:prstGeom prst="roundRect">
          <a:avLst/>
        </a:prstGeom>
        <a:solidFill>
          <a:srgbClr val="4BACC6">
            <a:hueOff val="-9933876"/>
            <a:satOff val="39811"/>
            <a:lumOff val="862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1" kern="1200" dirty="0">
              <a:ln>
                <a:noFill/>
              </a:ln>
              <a:solidFill>
                <a:sysClr val="windowText" lastClr="000000">
                  <a:lumMod val="95000"/>
                  <a:lumOff val="5000"/>
                </a:sysClr>
              </a:solidFill>
              <a:latin typeface="Calibri"/>
              <a:ea typeface="新細明體"/>
              <a:cs typeface="+mn-cs"/>
            </a:rPr>
            <a:t>結論與建議</a:t>
          </a:r>
        </a:p>
      </dsp:txBody>
      <dsp:txXfrm>
        <a:off x="6982529" y="1541308"/>
        <a:ext cx="1146777" cy="20592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51D3E-049A-44BA-881B-4B97915B5D04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B8E70-C338-43F6-A293-58EAFBF7BE9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5203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B8E70-C338-43F6-A293-58EAFBF7BE95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2534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B8E70-C338-43F6-A293-58EAFBF7BE95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2461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B8E70-C338-43F6-A293-58EAFBF7BE95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0023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B8E70-C338-43F6-A293-58EAFBF7BE95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90601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DB8E70-C338-43F6-A293-58EAFBF7BE95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2100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5C40-5B02-41F4-BE3F-520F78CBBB63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BE5A-B37A-4993-911A-DA212EEAC0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824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5C40-5B02-41F4-BE3F-520F78CBBB63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BE5A-B37A-4993-911A-DA212EEAC0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6027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5C40-5B02-41F4-BE3F-520F78CBBB63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BE5A-B37A-4993-911A-DA212EEAC0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542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5C40-5B02-41F4-BE3F-520F78CBBB63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BE5A-B37A-4993-911A-DA212EEAC0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5142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5C40-5B02-41F4-BE3F-520F78CBBB63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BE5A-B37A-4993-911A-DA212EEAC0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5905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5C40-5B02-41F4-BE3F-520F78CBBB63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BE5A-B37A-4993-911A-DA212EEAC0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618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5C40-5B02-41F4-BE3F-520F78CBBB63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BE5A-B37A-4993-911A-DA212EEAC0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6894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5C40-5B02-41F4-BE3F-520F78CBBB63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BE5A-B37A-4993-911A-DA212EEAC0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8413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5C40-5B02-41F4-BE3F-520F78CBBB63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BE5A-B37A-4993-911A-DA212EEAC0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7978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5C40-5B02-41F4-BE3F-520F78CBBB63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BE5A-B37A-4993-911A-DA212EEAC0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6592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5C40-5B02-41F4-BE3F-520F78CBBB63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BE5A-B37A-4993-911A-DA212EEAC0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6580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35C40-5B02-41F4-BE3F-520F78CBBB63}" type="datetimeFigureOut">
              <a:rPr lang="zh-TW" altLang="en-US" smtClean="0"/>
              <a:t>2020/11/12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EBE5A-B37A-4993-911A-DA212EEAC0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7019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12" t="2218" r="11451"/>
          <a:stretch/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31640" y="980728"/>
            <a:ext cx="6660740" cy="2226915"/>
          </a:xfrm>
          <a:noFill/>
        </p:spPr>
        <p:txBody>
          <a:bodyPr>
            <a:noAutofit/>
          </a:bodyPr>
          <a:lstStyle/>
          <a:p>
            <a:r>
              <a:rPr lang="zh-TW" altLang="en-US" sz="4800" b="1" dirty="0">
                <a:latin typeface="標楷體" pitchFamily="65" charset="-120"/>
                <a:ea typeface="標楷體" pitchFamily="65" charset="-120"/>
              </a:rPr>
              <a:t>青少年對未來志向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en-US" altLang="zh-TW" sz="48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8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觀念</a:t>
            </a:r>
            <a:r>
              <a:rPr lang="zh-TW" altLang="en-US" sz="4800" b="1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想法之探討</a:t>
            </a:r>
            <a:r>
              <a:rPr lang="en-US" altLang="zh-TW" sz="4800" b="1" dirty="0" smtClean="0">
                <a:latin typeface="標楷體" pitchFamily="65" charset="-120"/>
                <a:ea typeface="標楷體" pitchFamily="65" charset="-120"/>
              </a:rPr>
              <a:t>—</a:t>
            </a:r>
            <a:br>
              <a:rPr lang="en-US" altLang="zh-TW" sz="48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4800" b="1" dirty="0">
                <a:latin typeface="標楷體" pitchFamily="65" charset="-120"/>
                <a:ea typeface="標楷體" pitchFamily="65" charset="-120"/>
              </a:rPr>
              <a:t>化仁國中九年級為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例</a:t>
            </a:r>
            <a:endParaRPr lang="zh-TW" altLang="en-US" sz="48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05261" y="3755132"/>
            <a:ext cx="5256584" cy="1944216"/>
          </a:xfrm>
          <a:noFill/>
        </p:spPr>
        <p:txBody>
          <a:bodyPr>
            <a:noAutofit/>
          </a:bodyPr>
          <a:lstStyle/>
          <a:p>
            <a:pPr algn="l"/>
            <a:r>
              <a:rPr lang="zh-TW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標楷體" pitchFamily="65" charset="-120"/>
                <a:ea typeface="標楷體" pitchFamily="65" charset="-120"/>
              </a:rPr>
              <a:t>隊名：追逐繁星的孩子</a:t>
            </a:r>
            <a:endParaRPr lang="en-US" altLang="zh-TW" b="1" dirty="0" smtClean="0">
              <a:solidFill>
                <a:schemeClr val="tx1">
                  <a:lumMod val="75000"/>
                  <a:lumOff val="2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標楷體" pitchFamily="65" charset="-120"/>
                <a:ea typeface="標楷體" pitchFamily="65" charset="-120"/>
              </a:rPr>
              <a:t>研究者：彭麗緹、甯梓翎 </a:t>
            </a:r>
            <a:endParaRPr lang="en-US" altLang="zh-TW" b="1" dirty="0" smtClean="0">
              <a:solidFill>
                <a:schemeClr val="tx1">
                  <a:lumMod val="75000"/>
                  <a:lumOff val="2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TW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標楷體" pitchFamily="65" charset="-120"/>
                <a:ea typeface="標楷體" pitchFamily="65" charset="-120"/>
              </a:rPr>
              <a:t>        吳珮菁、吳伸航</a:t>
            </a:r>
            <a:endParaRPr lang="zh-TW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4240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/>
          <a:stretch/>
        </p:blipFill>
        <p:spPr bwMode="auto">
          <a:xfrm>
            <a:off x="0" y="1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179512" y="188640"/>
            <a:ext cx="93610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2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6200" b="1" dirty="0" smtClean="0">
                <a:latin typeface="標楷體" pitchFamily="65" charset="-120"/>
                <a:ea typeface="標楷體" pitchFamily="65" charset="-120"/>
              </a:rPr>
              <a:t>國內外</a:t>
            </a:r>
            <a:r>
              <a:rPr lang="zh-TW" altLang="en-US" sz="6200" b="1" dirty="0">
                <a:latin typeface="標楷體" pitchFamily="65" charset="-120"/>
                <a:ea typeface="標楷體" pitchFamily="65" charset="-120"/>
              </a:rPr>
              <a:t>關於志向的討論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b="1" dirty="0">
                <a:latin typeface="標楷體" pitchFamily="65" charset="-120"/>
                <a:ea typeface="標楷體" pitchFamily="65" charset="-120"/>
              </a:rPr>
            </a:b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39552" y="1268760"/>
            <a:ext cx="817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(2)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依「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目的感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」分類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400" b="1" dirty="0" smtClean="0">
                <a:latin typeface="Microsoft YaHei" pitchFamily="34" charset="-122"/>
                <a:ea typeface="Microsoft YaHei" pitchFamily="34" charset="-122"/>
              </a:rPr>
              <a:t>美國</a:t>
            </a:r>
            <a:r>
              <a:rPr lang="zh-TW" altLang="en-US" sz="3400" b="1" dirty="0">
                <a:latin typeface="Microsoft YaHei" pitchFamily="34" charset="-122"/>
                <a:ea typeface="Microsoft YaHei" pitchFamily="34" charset="-122"/>
              </a:rPr>
              <a:t>丹佛</a:t>
            </a:r>
            <a:r>
              <a:rPr lang="zh-TW" altLang="en-US" sz="3400" b="1" dirty="0" smtClean="0">
                <a:latin typeface="Microsoft YaHei" pitchFamily="34" charset="-122"/>
                <a:ea typeface="Microsoft YaHei" pitchFamily="34" charset="-122"/>
              </a:rPr>
              <a:t>大學</a:t>
            </a:r>
            <a:r>
              <a:rPr lang="zh-TW" altLang="en-US" sz="3400" b="1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威</a:t>
            </a:r>
            <a:r>
              <a:rPr lang="zh-TW" altLang="en-US" sz="3400" b="1" dirty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廉</a:t>
            </a:r>
            <a:r>
              <a:rPr lang="en-US" altLang="zh-TW" sz="3400" b="1" dirty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·</a:t>
            </a:r>
            <a:r>
              <a:rPr lang="zh-TW" altLang="en-US" sz="3400" b="1" dirty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戴</a:t>
            </a:r>
            <a:r>
              <a:rPr lang="zh-TW" altLang="en-US" sz="3400" b="1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蒙教授</a:t>
            </a:r>
            <a:r>
              <a:rPr lang="zh-TW" altLang="en-US" sz="3400" b="1" dirty="0" smtClean="0">
                <a:latin typeface="Microsoft YaHei" pitchFamily="34" charset="-122"/>
                <a:ea typeface="Microsoft YaHei" pitchFamily="34" charset="-122"/>
              </a:rPr>
              <a:t>針對</a:t>
            </a:r>
            <a:r>
              <a:rPr lang="zh-TW" altLang="en-US" sz="3400" b="1" dirty="0">
                <a:latin typeface="Microsoft YaHei" pitchFamily="34" charset="-122"/>
                <a:ea typeface="Microsoft YaHei" pitchFamily="34" charset="-122"/>
              </a:rPr>
              <a:t>全美國</a:t>
            </a:r>
            <a:r>
              <a:rPr lang="en-US" altLang="zh-TW" sz="3400" b="1" dirty="0">
                <a:latin typeface="Microsoft YaHei" pitchFamily="34" charset="-122"/>
                <a:ea typeface="Microsoft YaHei" pitchFamily="34" charset="-122"/>
              </a:rPr>
              <a:t>12~22</a:t>
            </a:r>
            <a:r>
              <a:rPr lang="zh-TW" altLang="en-US" sz="3400" b="1" dirty="0">
                <a:latin typeface="Microsoft YaHei" pitchFamily="34" charset="-122"/>
                <a:ea typeface="Microsoft YaHei" pitchFamily="34" charset="-122"/>
              </a:rPr>
              <a:t>歲的年經人調查及訪談結果</a:t>
            </a:r>
            <a:r>
              <a:rPr lang="zh-TW" altLang="en-US" sz="3400" b="1" dirty="0" smtClean="0">
                <a:latin typeface="Microsoft YaHei" pitchFamily="34" charset="-122"/>
                <a:ea typeface="Microsoft YaHei" pitchFamily="34" charset="-122"/>
              </a:rPr>
              <a:t>分</a:t>
            </a:r>
            <a:r>
              <a:rPr lang="en-US" altLang="zh-TW" sz="3400" b="1" dirty="0" smtClean="0">
                <a:latin typeface="Microsoft YaHei" pitchFamily="34" charset="-122"/>
                <a:ea typeface="Microsoft YaHei" pitchFamily="34" charset="-122"/>
              </a:rPr>
              <a:t>4</a:t>
            </a:r>
            <a:r>
              <a:rPr lang="zh-TW" altLang="en-US" sz="3400" b="1" dirty="0" smtClean="0">
                <a:latin typeface="Microsoft YaHei" pitchFamily="34" charset="-122"/>
                <a:ea typeface="Microsoft YaHei" pitchFamily="34" charset="-122"/>
              </a:rPr>
              <a:t>類</a:t>
            </a:r>
            <a:endParaRPr lang="zh-TW" altLang="en-US" sz="3400" b="1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941846" y="3140968"/>
            <a:ext cx="5476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b="1" dirty="0" smtClean="0">
                <a:latin typeface="Microsoft YaHei" pitchFamily="34" charset="-122"/>
                <a:ea typeface="Microsoft YaHei" pitchFamily="34" charset="-122"/>
              </a:rPr>
              <a:t>1.</a:t>
            </a:r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第一類：疏離者</a:t>
            </a:r>
            <a:r>
              <a:rPr lang="en-US" altLang="zh-TW" sz="4000" b="1" dirty="0" smtClean="0">
                <a:latin typeface="Microsoft YaHei" pitchFamily="34" charset="-122"/>
                <a:ea typeface="Microsoft YaHei" pitchFamily="34" charset="-122"/>
              </a:rPr>
              <a:t>25%</a:t>
            </a:r>
            <a:endParaRPr lang="zh-TW" altLang="en-US" sz="4000" b="1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1941845" y="3879762"/>
            <a:ext cx="5476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b="1" dirty="0" smtClean="0">
                <a:latin typeface="Microsoft YaHei" pitchFamily="34" charset="-122"/>
                <a:ea typeface="Microsoft YaHei" pitchFamily="34" charset="-122"/>
              </a:rPr>
              <a:t>2.</a:t>
            </a:r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第二類：空想者</a:t>
            </a:r>
            <a:r>
              <a:rPr lang="en-US" altLang="zh-TW" sz="4000" b="1" dirty="0" smtClean="0">
                <a:latin typeface="Microsoft YaHei" pitchFamily="34" charset="-122"/>
                <a:ea typeface="Microsoft YaHei" pitchFamily="34" charset="-122"/>
              </a:rPr>
              <a:t>25%</a:t>
            </a:r>
            <a:endParaRPr lang="zh-TW" altLang="en-US" sz="4000" b="1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1941845" y="4587648"/>
            <a:ext cx="5476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b="1" dirty="0" smtClean="0">
                <a:latin typeface="Microsoft YaHei" pitchFamily="34" charset="-122"/>
                <a:ea typeface="Microsoft YaHei" pitchFamily="34" charset="-122"/>
              </a:rPr>
              <a:t>3.</a:t>
            </a:r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第三類：半吊子</a:t>
            </a:r>
            <a:r>
              <a:rPr lang="en-US" altLang="zh-TW" sz="4000" b="1" dirty="0" smtClean="0">
                <a:latin typeface="Microsoft YaHei" pitchFamily="34" charset="-122"/>
                <a:ea typeface="Microsoft YaHei" pitchFamily="34" charset="-122"/>
              </a:rPr>
              <a:t>31%</a:t>
            </a:r>
            <a:endParaRPr lang="zh-TW" altLang="en-US" sz="4000" b="1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1941846" y="5323769"/>
            <a:ext cx="54769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b="1" dirty="0" smtClean="0">
                <a:latin typeface="Microsoft YaHei" pitchFamily="34" charset="-122"/>
                <a:ea typeface="Microsoft YaHei" pitchFamily="34" charset="-122"/>
              </a:rPr>
              <a:t>4.</a:t>
            </a:r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第四類：目的者</a:t>
            </a:r>
            <a:r>
              <a:rPr lang="en-US" altLang="zh-TW" sz="4000" b="1" dirty="0" smtClean="0">
                <a:latin typeface="Microsoft YaHei" pitchFamily="34" charset="-122"/>
                <a:ea typeface="Microsoft YaHei" pitchFamily="34" charset="-122"/>
              </a:rPr>
              <a:t>20%</a:t>
            </a:r>
            <a:endParaRPr lang="zh-TW" altLang="en-US" sz="4000" b="1" dirty="0"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2403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/>
          <a:stretch/>
        </p:blipFill>
        <p:spPr bwMode="auto">
          <a:xfrm>
            <a:off x="0" y="1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1" y="404664"/>
            <a:ext cx="9144001" cy="2520280"/>
          </a:xfrm>
        </p:spPr>
        <p:txBody>
          <a:bodyPr>
            <a:normAutofit fontScale="90000"/>
          </a:bodyPr>
          <a:lstStyle/>
          <a:p>
            <a:r>
              <a:rPr lang="en-US" altLang="zh-TW" sz="71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7100" b="1" dirty="0" smtClean="0">
                <a:latin typeface="標楷體" pitchFamily="65" charset="-120"/>
                <a:ea typeface="標楷體" pitchFamily="65" charset="-120"/>
              </a:rPr>
              <a:t>國內外</a:t>
            </a:r>
            <a:r>
              <a:rPr lang="zh-TW" altLang="en-US" sz="7100" b="1" dirty="0">
                <a:latin typeface="標楷體" pitchFamily="65" charset="-120"/>
                <a:ea typeface="標楷體" pitchFamily="65" charset="-120"/>
              </a:rPr>
              <a:t>關於志向的討論</a:t>
            </a:r>
            <a:r>
              <a:rPr lang="zh-TW" altLang="en-US" sz="6900" b="1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6900" b="1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5100" b="1" dirty="0" smtClean="0">
                <a:latin typeface="標楷體" pitchFamily="65" charset="-120"/>
                <a:ea typeface="標楷體" pitchFamily="65" charset="-120"/>
              </a:rPr>
              <a:t>(3)</a:t>
            </a:r>
            <a:r>
              <a:rPr lang="zh-TW" altLang="en-US" sz="5100" b="1" dirty="0">
                <a:latin typeface="標楷體" pitchFamily="65" charset="-120"/>
                <a:ea typeface="標楷體" pitchFamily="65" charset="-120"/>
              </a:rPr>
              <a:t>依</a:t>
            </a:r>
            <a:r>
              <a:rPr lang="zh-TW" altLang="en-US" sz="51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兒童福利</a:t>
            </a:r>
            <a:r>
              <a:rPr lang="zh-TW" altLang="en-US" sz="51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聯盟</a:t>
            </a:r>
            <a:r>
              <a:rPr lang="en-US" altLang="zh-TW" sz="51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51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5100" b="1" dirty="0" smtClean="0">
                <a:latin typeface="標楷體" pitchFamily="65" charset="-120"/>
                <a:ea typeface="標楷體" pitchFamily="65" charset="-120"/>
              </a:rPr>
              <a:t>對國中</a:t>
            </a:r>
            <a:r>
              <a:rPr lang="zh-TW" altLang="en-US" sz="5100" b="1" dirty="0">
                <a:latin typeface="標楷體" pitchFamily="65" charset="-120"/>
                <a:ea typeface="標楷體" pitchFamily="65" charset="-120"/>
              </a:rPr>
              <a:t>生未來</a:t>
            </a:r>
            <a:r>
              <a:rPr lang="zh-TW" altLang="en-US" sz="5100" b="1" dirty="0" smtClean="0">
                <a:latin typeface="標楷體" pitchFamily="65" charset="-120"/>
                <a:ea typeface="標楷體" pitchFamily="65" charset="-120"/>
              </a:rPr>
              <a:t>志向調查分三類</a:t>
            </a:r>
            <a:endParaRPr lang="zh-TW" altLang="en-US" sz="51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501008"/>
            <a:ext cx="8003232" cy="26251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b="1" dirty="0" smtClean="0"/>
              <a:t>                 </a:t>
            </a:r>
            <a:r>
              <a:rPr lang="en-US" altLang="zh-TW" sz="4000" b="1" dirty="0" smtClean="0">
                <a:latin typeface="Microsoft YaHei" pitchFamily="34" charset="-122"/>
                <a:ea typeface="Microsoft YaHei" pitchFamily="34" charset="-122"/>
              </a:rPr>
              <a:t>1.</a:t>
            </a:r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對未來不清楚</a:t>
            </a:r>
            <a:endParaRPr lang="en-US" altLang="zh-TW" sz="4000" b="1" dirty="0" smtClean="0">
              <a:latin typeface="Microsoft YaHei" pitchFamily="34" charset="-122"/>
              <a:ea typeface="Microsoft YaHei" pitchFamily="34" charset="-122"/>
            </a:endParaRPr>
          </a:p>
          <a:p>
            <a:pPr marL="0" indent="0">
              <a:buNone/>
            </a:pPr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             </a:t>
            </a:r>
            <a:r>
              <a:rPr lang="en-US" altLang="zh-TW" sz="4000" b="1" dirty="0" smtClean="0">
                <a:latin typeface="Microsoft YaHei" pitchFamily="34" charset="-122"/>
                <a:ea typeface="Microsoft YaHei" pitchFamily="34" charset="-122"/>
              </a:rPr>
              <a:t>2.</a:t>
            </a:r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親子間沒有共識</a:t>
            </a:r>
            <a:endParaRPr lang="en-US" altLang="zh-TW" sz="4000" b="1" dirty="0" smtClean="0">
              <a:latin typeface="Microsoft YaHei" pitchFamily="34" charset="-122"/>
              <a:ea typeface="Microsoft YaHei" pitchFamily="34" charset="-122"/>
            </a:endParaRPr>
          </a:p>
          <a:p>
            <a:pPr marL="0" indent="0">
              <a:buNone/>
            </a:pPr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             </a:t>
            </a:r>
            <a:r>
              <a:rPr lang="en-US" altLang="zh-TW" sz="4000" b="1" dirty="0" smtClean="0">
                <a:latin typeface="Microsoft YaHei" pitchFamily="34" charset="-122"/>
                <a:ea typeface="Microsoft YaHei" pitchFamily="34" charset="-122"/>
              </a:rPr>
              <a:t>3.</a:t>
            </a:r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沒有偉大的抱負</a:t>
            </a:r>
            <a:endParaRPr lang="zh-TW" altLang="en-US" sz="4000" b="1" dirty="0"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420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/>
          <a:stretch/>
        </p:blipFill>
        <p:spPr bwMode="auto">
          <a:xfrm>
            <a:off x="0" y="1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-508" y="381735"/>
            <a:ext cx="93250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8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5800" b="1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58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6600" b="1" dirty="0" smtClean="0">
                <a:latin typeface="標楷體" pitchFamily="65" charset="-120"/>
                <a:ea typeface="標楷體" pitchFamily="65" charset="-120"/>
              </a:rPr>
              <a:t>造成志向薄弱的原因</a:t>
            </a:r>
            <a:endParaRPr lang="zh-TW" altLang="en-US" sz="6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179512" y="1451104"/>
            <a:ext cx="878497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en-US" altLang="zh-TW" sz="6000" b="1" dirty="0" smtClean="0">
                <a:latin typeface="+mn-ea"/>
              </a:rPr>
              <a:t>1.</a:t>
            </a:r>
            <a:r>
              <a:rPr lang="zh-TW" altLang="en-US" sz="6000" b="1" dirty="0" smtClean="0">
                <a:latin typeface="+mn-ea"/>
              </a:rPr>
              <a:t>個人因素</a:t>
            </a:r>
            <a:endParaRPr lang="en-US" altLang="zh-TW" sz="6000" b="1" dirty="0" smtClean="0">
              <a:latin typeface="+mn-ea"/>
            </a:endParaRPr>
          </a:p>
          <a:p>
            <a:r>
              <a:rPr lang="en-US" altLang="zh-TW" sz="4000" b="1" dirty="0" smtClean="0">
                <a:latin typeface="Microsoft YaHei" pitchFamily="34" charset="-122"/>
                <a:ea typeface="Microsoft YaHei" pitchFamily="34" charset="-122"/>
              </a:rPr>
              <a:t>(1)</a:t>
            </a:r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理想模糊沒有明確的方向和目標</a:t>
            </a:r>
            <a:endParaRPr lang="en-US" altLang="zh-TW" sz="4000" b="1" dirty="0" smtClean="0">
              <a:latin typeface="Microsoft YaHei" pitchFamily="34" charset="-122"/>
              <a:ea typeface="Microsoft YaHei" pitchFamily="34" charset="-122"/>
            </a:endParaRPr>
          </a:p>
          <a:p>
            <a:r>
              <a:rPr lang="en-US" altLang="zh-TW" sz="4000" b="1" dirty="0" smtClean="0">
                <a:latin typeface="Microsoft YaHei" pitchFamily="34" charset="-122"/>
                <a:ea typeface="Microsoft YaHei" pitchFamily="34" charset="-122"/>
              </a:rPr>
              <a:t>(2)</a:t>
            </a:r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國中生對未來缺乏志向</a:t>
            </a:r>
            <a:endParaRPr lang="en-US" altLang="zh-TW" sz="4000" b="1" dirty="0" smtClean="0">
              <a:latin typeface="Microsoft YaHei" pitchFamily="34" charset="-122"/>
              <a:ea typeface="Microsoft YaHei" pitchFamily="34" charset="-122"/>
            </a:endParaRPr>
          </a:p>
          <a:p>
            <a:r>
              <a:rPr lang="en-US" altLang="zh-TW" sz="4000" b="1" dirty="0" smtClean="0">
                <a:latin typeface="Microsoft YaHei" pitchFamily="34" charset="-122"/>
                <a:ea typeface="Microsoft YaHei" pitchFamily="34" charset="-122"/>
              </a:rPr>
              <a:t>(3)</a:t>
            </a:r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學習能力差</a:t>
            </a:r>
            <a:endParaRPr lang="en-US" altLang="zh-TW" sz="4000" b="1" dirty="0" smtClean="0">
              <a:latin typeface="Microsoft YaHei" pitchFamily="34" charset="-122"/>
              <a:ea typeface="Microsoft YaHei" pitchFamily="34" charset="-122"/>
            </a:endParaRPr>
          </a:p>
          <a:p>
            <a:r>
              <a:rPr lang="en-US" altLang="zh-TW" sz="4000" b="1" dirty="0" smtClean="0">
                <a:latin typeface="Microsoft YaHei" pitchFamily="34" charset="-122"/>
                <a:ea typeface="Microsoft YaHei" pitchFamily="34" charset="-122"/>
              </a:rPr>
              <a:t>(4)</a:t>
            </a:r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否定自己</a:t>
            </a:r>
            <a:endParaRPr lang="en-US" altLang="zh-TW" sz="4000" b="1" dirty="0" smtClean="0">
              <a:latin typeface="Microsoft YaHei" pitchFamily="34" charset="-122"/>
              <a:ea typeface="Microsoft YaHei" pitchFamily="34" charset="-122"/>
            </a:endParaRPr>
          </a:p>
          <a:p>
            <a:r>
              <a:rPr lang="en-US" altLang="zh-TW" sz="4000" b="1" dirty="0" smtClean="0">
                <a:latin typeface="Microsoft YaHei" pitchFamily="34" charset="-122"/>
                <a:ea typeface="Microsoft YaHei" pitchFamily="34" charset="-122"/>
              </a:rPr>
              <a:t>(5)</a:t>
            </a:r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身心障礙者</a:t>
            </a:r>
            <a:endParaRPr lang="en-US" altLang="zh-TW" sz="4000" b="1" dirty="0" smtClean="0">
              <a:latin typeface="Microsoft YaHei" pitchFamily="34" charset="-122"/>
              <a:ea typeface="Microsoft YaHei" pitchFamily="34" charset="-122"/>
            </a:endParaRPr>
          </a:p>
          <a:p>
            <a:r>
              <a:rPr lang="en-US" altLang="zh-TW" sz="4000" b="1" dirty="0" smtClean="0">
                <a:latin typeface="Microsoft YaHei" pitchFamily="34" charset="-122"/>
                <a:ea typeface="Microsoft YaHei" pitchFamily="34" charset="-122"/>
              </a:rPr>
              <a:t>(6)</a:t>
            </a:r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生活習慣</a:t>
            </a:r>
            <a:r>
              <a:rPr lang="zh-TW" altLang="en-US" sz="4000" b="1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4000" b="1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6000" dirty="0"/>
              <a:t/>
            </a:r>
            <a:br>
              <a:rPr lang="zh-TW" altLang="en-US" sz="6000" dirty="0"/>
            </a:b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53956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/>
          <a:stretch/>
        </p:blipFill>
        <p:spPr bwMode="auto">
          <a:xfrm>
            <a:off x="0" y="1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323528" y="404664"/>
            <a:ext cx="914501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2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6200" b="1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62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6200" b="1" dirty="0" smtClean="0">
                <a:latin typeface="標楷體" pitchFamily="65" charset="-120"/>
                <a:ea typeface="標楷體" pitchFamily="65" charset="-120"/>
              </a:rPr>
              <a:t>造成志向薄弱的原因</a:t>
            </a:r>
            <a:endParaRPr lang="zh-TW" altLang="en-US" sz="6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483768" y="1455869"/>
            <a:ext cx="446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家庭影響</a:t>
            </a:r>
            <a:endParaRPr lang="zh-TW" alt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238397" y="2471532"/>
            <a:ext cx="2952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弱勢家庭</a:t>
            </a:r>
            <a:endParaRPr lang="zh-TW" altLang="en-US" sz="4000" b="1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239852" y="3199914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資源有限</a:t>
            </a:r>
            <a:endParaRPr lang="zh-TW" altLang="en-US" sz="4000" b="1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259374" y="3907800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不受支持</a:t>
            </a:r>
            <a:endParaRPr lang="zh-TW" altLang="en-US" sz="4000" b="1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253017" y="4615686"/>
            <a:ext cx="29163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放棄選擇</a:t>
            </a:r>
            <a:endParaRPr lang="zh-TW" altLang="en-US" sz="4000" b="1" dirty="0"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0282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/>
          <a:stretch/>
        </p:blipFill>
        <p:spPr bwMode="auto">
          <a:xfrm>
            <a:off x="0" y="1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323528" y="404664"/>
            <a:ext cx="914501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2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6200" b="1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62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6200" b="1" dirty="0" smtClean="0">
                <a:latin typeface="標楷體" pitchFamily="65" charset="-120"/>
                <a:ea typeface="標楷體" pitchFamily="65" charset="-120"/>
              </a:rPr>
              <a:t>造成志向薄弱的原因</a:t>
            </a:r>
            <a:endParaRPr lang="zh-TW" altLang="en-US" sz="62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553745" y="1428897"/>
            <a:ext cx="6480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社會環境的影響</a:t>
            </a:r>
            <a:endParaRPr lang="zh-TW" alt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555776" y="2444422"/>
            <a:ext cx="504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受外界環境改變</a:t>
            </a:r>
            <a:endParaRPr lang="zh-TW" altLang="en-US" sz="4000" b="1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581655" y="3165224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時代不停進步</a:t>
            </a:r>
            <a:endParaRPr lang="zh-TW" altLang="en-US" sz="4000" b="1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2555776" y="3872960"/>
            <a:ext cx="396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多種新興職業</a:t>
            </a:r>
            <a:endParaRPr lang="zh-TW" altLang="en-US" sz="4000" b="1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555776" y="4547207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無法選取心儀的志向</a:t>
            </a:r>
            <a:endParaRPr lang="zh-TW" altLang="en-US" sz="4000" b="1" dirty="0"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5777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/>
          <a:stretch/>
        </p:blipFill>
        <p:spPr bwMode="auto">
          <a:xfrm>
            <a:off x="0" y="1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323528" y="404664"/>
            <a:ext cx="914501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6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6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造成志向薄弱的原因</a:t>
            </a:r>
            <a:endParaRPr lang="zh-TW" altLang="en-US" sz="6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562992" y="1309936"/>
            <a:ext cx="46085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000" b="1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學校因素</a:t>
            </a:r>
            <a:endParaRPr lang="zh-TW" alt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275856" y="2325599"/>
            <a:ext cx="3809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缺乏探索</a:t>
            </a:r>
            <a:endParaRPr lang="zh-TW" altLang="en-US" sz="4000" b="1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279668" y="3033485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挫折感</a:t>
            </a:r>
            <a:endParaRPr lang="zh-TW" altLang="en-US" sz="4000" b="1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262778" y="3741371"/>
            <a:ext cx="4536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不積極的做事態度</a:t>
            </a:r>
            <a:endParaRPr lang="zh-TW" altLang="en-US" sz="4000" b="1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279668" y="4432507"/>
            <a:ext cx="4536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對未來志向沒希望</a:t>
            </a:r>
            <a:endParaRPr lang="zh-TW" altLang="en-US" sz="4000" b="1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3279668" y="5140393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b="1" dirty="0" smtClean="0">
                <a:latin typeface="Microsoft YaHei" pitchFamily="34" charset="-122"/>
                <a:ea typeface="Microsoft YaHei" pitchFamily="34" charset="-122"/>
              </a:rPr>
              <a:t>108</a:t>
            </a:r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課綱</a:t>
            </a:r>
            <a:endParaRPr lang="zh-TW" altLang="en-US" sz="4000" b="1" dirty="0"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200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/>
          <a:stretch/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文字方塊 9"/>
          <p:cNvSpPr txBox="1"/>
          <p:nvPr/>
        </p:nvSpPr>
        <p:spPr>
          <a:xfrm>
            <a:off x="-1" y="266165"/>
            <a:ext cx="9036496" cy="28623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5400" b="1" dirty="0" smtClean="0"/>
              <a:t>  </a:t>
            </a:r>
            <a:r>
              <a:rPr lang="zh-TW" altLang="en-US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三、化仁國中九年級對</a:t>
            </a:r>
            <a:endParaRPr lang="en-US" altLang="zh-TW" sz="6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於「志向」的想法之</a:t>
            </a:r>
            <a:endParaRPr lang="en-US" altLang="zh-TW" sz="6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6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問卷分析</a:t>
            </a:r>
            <a:endParaRPr lang="zh-TW" altLang="en-US" sz="6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6228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/>
          <a:stretch/>
        </p:blipFill>
        <p:spPr bwMode="auto">
          <a:xfrm>
            <a:off x="0" y="1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文字方塊 9"/>
          <p:cNvSpPr txBox="1"/>
          <p:nvPr/>
        </p:nvSpPr>
        <p:spPr>
          <a:xfrm>
            <a:off x="467544" y="1988840"/>
            <a:ext cx="7970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b="1" dirty="0" smtClean="0"/>
              <a:t>  </a:t>
            </a:r>
            <a:endParaRPr lang="zh-TW" altLang="en-US" sz="5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598" y="476672"/>
            <a:ext cx="7146805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422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/>
          <a:stretch/>
        </p:blipFill>
        <p:spPr bwMode="auto">
          <a:xfrm>
            <a:off x="0" y="1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文字方塊 9"/>
          <p:cNvSpPr txBox="1"/>
          <p:nvPr/>
        </p:nvSpPr>
        <p:spPr>
          <a:xfrm>
            <a:off x="467544" y="1988840"/>
            <a:ext cx="7970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b="1" dirty="0" smtClean="0"/>
              <a:t>  </a:t>
            </a:r>
            <a:endParaRPr lang="zh-TW" altLang="en-US" sz="5400" b="1" dirty="0"/>
          </a:p>
        </p:txBody>
      </p:sp>
      <p:sp>
        <p:nvSpPr>
          <p:cNvPr id="5" name="文字方塊 4"/>
          <p:cNvSpPr txBox="1"/>
          <p:nvPr/>
        </p:nvSpPr>
        <p:spPr>
          <a:xfrm>
            <a:off x="482759" y="4797152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>
                <a:latin typeface="標楷體" pitchFamily="65" charset="-120"/>
                <a:ea typeface="標楷體" pitchFamily="65" charset="-120"/>
              </a:rPr>
              <a:t>在各年齡階段時的想法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194197"/>
              </p:ext>
            </p:extLst>
          </p:nvPr>
        </p:nvGraphicFramePr>
        <p:xfrm>
          <a:off x="427961" y="581824"/>
          <a:ext cx="8288079" cy="402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2812"/>
                <a:gridCol w="1648486"/>
                <a:gridCol w="1546590"/>
                <a:gridCol w="1841180"/>
                <a:gridCol w="2249011"/>
              </a:tblGrid>
              <a:tr h="1328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4400" kern="100" dirty="0">
                          <a:effectLst/>
                        </a:rPr>
                        <a:t> </a:t>
                      </a:r>
                      <a:endParaRPr lang="zh-TW" sz="4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9258" marR="9925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4400" kern="100" dirty="0">
                          <a:effectLst/>
                        </a:rPr>
                        <a:t>3~5</a:t>
                      </a:r>
                      <a:r>
                        <a:rPr lang="zh-TW" sz="4400" kern="100" dirty="0">
                          <a:effectLst/>
                        </a:rPr>
                        <a:t>歲</a:t>
                      </a:r>
                      <a:endParaRPr lang="zh-TW" sz="4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9258" marR="9925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4400" kern="100">
                          <a:effectLst/>
                        </a:rPr>
                        <a:t>6~8</a:t>
                      </a:r>
                      <a:r>
                        <a:rPr lang="zh-TW" sz="4400" kern="100">
                          <a:effectLst/>
                        </a:rPr>
                        <a:t>歲</a:t>
                      </a:r>
                      <a:endParaRPr lang="zh-TW" sz="44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9258" marR="9925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4400" kern="100">
                          <a:effectLst/>
                        </a:rPr>
                        <a:t>9~11</a:t>
                      </a:r>
                      <a:r>
                        <a:rPr lang="zh-TW" sz="4400" kern="100">
                          <a:effectLst/>
                        </a:rPr>
                        <a:t>歲</a:t>
                      </a:r>
                      <a:endParaRPr lang="zh-TW" sz="44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9258" marR="9925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4400" kern="100" dirty="0">
                          <a:effectLst/>
                        </a:rPr>
                        <a:t>12~15</a:t>
                      </a:r>
                      <a:r>
                        <a:rPr lang="zh-TW" sz="4400" kern="100" dirty="0">
                          <a:effectLst/>
                        </a:rPr>
                        <a:t>歲</a:t>
                      </a:r>
                      <a:endParaRPr lang="zh-TW" sz="4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9258" marR="99258" marT="0" marB="0"/>
                </a:tc>
              </a:tr>
              <a:tr h="1328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4400" kern="100" dirty="0">
                          <a:effectLst/>
                        </a:rPr>
                        <a:t>有</a:t>
                      </a:r>
                      <a:endParaRPr lang="zh-TW" sz="4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9258" marR="992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400" kern="100" dirty="0">
                          <a:effectLst/>
                        </a:rPr>
                        <a:t>19.9%</a:t>
                      </a:r>
                      <a:endParaRPr lang="zh-TW" sz="4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9258" marR="992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400" kern="100" dirty="0">
                          <a:effectLst/>
                        </a:rPr>
                        <a:t>21.2%</a:t>
                      </a:r>
                      <a:endParaRPr lang="zh-TW" sz="4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9258" marR="992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400" kern="100">
                          <a:effectLst/>
                        </a:rPr>
                        <a:t>27.4%</a:t>
                      </a:r>
                      <a:endParaRPr lang="zh-TW" sz="44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9258" marR="992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400" kern="100" dirty="0">
                          <a:effectLst/>
                        </a:rPr>
                        <a:t>23%</a:t>
                      </a:r>
                      <a:endParaRPr lang="zh-TW" sz="4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9258" marR="99258" marT="0" marB="0"/>
                </a:tc>
              </a:tr>
              <a:tr h="1328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4400" kern="100">
                          <a:effectLst/>
                        </a:rPr>
                        <a:t>無</a:t>
                      </a:r>
                      <a:endParaRPr lang="zh-TW" sz="44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9258" marR="992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400" kern="100">
                          <a:effectLst/>
                        </a:rPr>
                        <a:t>33.3%</a:t>
                      </a:r>
                      <a:endParaRPr lang="zh-TW" sz="44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9258" marR="992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400" kern="100">
                          <a:effectLst/>
                        </a:rPr>
                        <a:t>28.5%</a:t>
                      </a:r>
                      <a:endParaRPr lang="zh-TW" sz="44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9258" marR="992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400" kern="100">
                          <a:effectLst/>
                        </a:rPr>
                        <a:t>21%</a:t>
                      </a:r>
                      <a:endParaRPr lang="zh-TW" sz="44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9258" marR="992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4400" kern="100" dirty="0">
                          <a:effectLst/>
                        </a:rPr>
                        <a:t>16.3%</a:t>
                      </a:r>
                      <a:endParaRPr lang="zh-TW" sz="4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9258" marR="9925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61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/>
          <a:stretch/>
        </p:blipFill>
        <p:spPr bwMode="auto">
          <a:xfrm>
            <a:off x="0" y="1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文字方塊 9"/>
          <p:cNvSpPr txBox="1"/>
          <p:nvPr/>
        </p:nvSpPr>
        <p:spPr>
          <a:xfrm>
            <a:off x="467544" y="1988840"/>
            <a:ext cx="7970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b="1" dirty="0" smtClean="0"/>
              <a:t>  </a:t>
            </a:r>
            <a:endParaRPr lang="zh-TW" altLang="en-US" sz="5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24" y="470285"/>
            <a:ext cx="8568952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58673" y="4489372"/>
            <a:ext cx="972108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300" b="1" dirty="0">
                <a:latin typeface="標楷體" pitchFamily="65" charset="-120"/>
                <a:ea typeface="標楷體" pitchFamily="65" charset="-120"/>
              </a:rPr>
              <a:t>您的志向曾遭反對過嗎？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287524" y="5505035"/>
            <a:ext cx="47165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 smtClean="0"/>
              <a:t>總平均：</a:t>
            </a:r>
            <a:r>
              <a:rPr lang="en-US" altLang="zh-TW" sz="6000" b="1" dirty="0" smtClean="0">
                <a:solidFill>
                  <a:srgbClr val="FF0000"/>
                </a:solidFill>
              </a:rPr>
              <a:t>12%</a:t>
            </a:r>
          </a:p>
        </p:txBody>
      </p:sp>
    </p:spTree>
    <p:extLst>
      <p:ext uri="{BB962C8B-B14F-4D97-AF65-F5344CB8AC3E}">
        <p14:creationId xmlns:p14="http://schemas.microsoft.com/office/powerpoint/2010/main" val="1459837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/>
          <a:stretch/>
        </p:blipFill>
        <p:spPr bwMode="auto">
          <a:xfrm>
            <a:off x="0" y="1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8700" b="1" dirty="0" smtClean="0"/>
              <a:t>報告</a:t>
            </a:r>
            <a:r>
              <a:rPr lang="zh-TW" altLang="en-US" sz="8700" b="1" dirty="0"/>
              <a:t>大綱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1691680" y="1628800"/>
            <a:ext cx="5760640" cy="453650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4800" b="1" dirty="0"/>
              <a:t>一</a:t>
            </a:r>
            <a:r>
              <a:rPr lang="zh-TW" altLang="en-US" sz="4800" b="1" dirty="0" smtClean="0"/>
              <a:t>．</a:t>
            </a:r>
            <a:r>
              <a:rPr lang="zh-TW" altLang="en-US" sz="4800" b="1" dirty="0"/>
              <a:t>研究動機與目的</a:t>
            </a:r>
            <a:endParaRPr lang="en-US" altLang="zh-TW" sz="48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4800" b="1" dirty="0"/>
              <a:t>二</a:t>
            </a:r>
            <a:r>
              <a:rPr lang="zh-TW" altLang="en-US" sz="4800" b="1" dirty="0" smtClean="0"/>
              <a:t>．</a:t>
            </a:r>
            <a:r>
              <a:rPr lang="zh-TW" altLang="en-US" sz="4800" b="1" dirty="0"/>
              <a:t>研究流程</a:t>
            </a:r>
            <a:endParaRPr lang="zh-TW" altLang="en-US" sz="48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4800" b="1" dirty="0"/>
              <a:t>三</a:t>
            </a:r>
            <a:r>
              <a:rPr lang="zh-TW" altLang="en-US" sz="4800" b="1" dirty="0" smtClean="0"/>
              <a:t>．研究內容</a:t>
            </a:r>
            <a:endParaRPr lang="en-US" altLang="zh-TW" sz="48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4800" b="1" dirty="0" smtClean="0"/>
              <a:t>四．結論</a:t>
            </a:r>
            <a:r>
              <a:rPr lang="zh-TW" altLang="en-US" sz="4800" b="1" dirty="0"/>
              <a:t>與</a:t>
            </a:r>
            <a:r>
              <a:rPr lang="zh-TW" altLang="en-US" sz="4800" b="1" dirty="0" smtClean="0"/>
              <a:t>建議</a:t>
            </a:r>
            <a:endParaRPr lang="en-US" altLang="zh-TW" sz="4800" b="1" dirty="0" smtClean="0"/>
          </a:p>
        </p:txBody>
      </p:sp>
    </p:spTree>
    <p:extLst>
      <p:ext uri="{BB962C8B-B14F-4D97-AF65-F5344CB8AC3E}">
        <p14:creationId xmlns:p14="http://schemas.microsoft.com/office/powerpoint/2010/main" val="184014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/>
          <a:stretch/>
        </p:blipFill>
        <p:spPr bwMode="auto">
          <a:xfrm>
            <a:off x="0" y="1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文字方塊 9"/>
          <p:cNvSpPr txBox="1"/>
          <p:nvPr/>
        </p:nvSpPr>
        <p:spPr>
          <a:xfrm>
            <a:off x="467544" y="1988840"/>
            <a:ext cx="7970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b="1" dirty="0" smtClean="0"/>
              <a:t>  </a:t>
            </a:r>
            <a:endParaRPr lang="zh-TW" altLang="en-US" sz="54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46" y="872523"/>
            <a:ext cx="8761709" cy="5112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1300306" y="2191799"/>
            <a:ext cx="895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18.3%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2483768" y="2077400"/>
            <a:ext cx="936104" cy="37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20.1%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3948536" y="299695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11.4%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37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/>
          <a:stretch/>
        </p:blipFill>
        <p:spPr bwMode="auto">
          <a:xfrm>
            <a:off x="0" y="1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文字方塊 9"/>
          <p:cNvSpPr txBox="1"/>
          <p:nvPr/>
        </p:nvSpPr>
        <p:spPr>
          <a:xfrm>
            <a:off x="467544" y="1988840"/>
            <a:ext cx="7970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b="1" dirty="0" smtClean="0"/>
              <a:t>  </a:t>
            </a:r>
            <a:endParaRPr lang="zh-TW" altLang="en-US" sz="54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10" y="404664"/>
            <a:ext cx="8773581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262916" y="5069448"/>
            <a:ext cx="861816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000" b="1" dirty="0">
                <a:latin typeface="標楷體" pitchFamily="65" charset="-120"/>
                <a:ea typeface="標楷體" pitchFamily="65" charset="-120"/>
              </a:rPr>
              <a:t>有志向的人</a:t>
            </a:r>
            <a:r>
              <a:rPr lang="zh-TW" altLang="en-US" sz="5000" b="1" dirty="0" smtClean="0">
                <a:latin typeface="標楷體" pitchFamily="65" charset="-120"/>
                <a:ea typeface="標楷體" pitchFamily="65" charset="-120"/>
              </a:rPr>
              <a:t>即使</a:t>
            </a:r>
            <a:r>
              <a:rPr lang="zh-TW" altLang="en-US" sz="5000" b="1" dirty="0">
                <a:latin typeface="標楷體" pitchFamily="65" charset="-120"/>
                <a:ea typeface="標楷體" pitchFamily="65" charset="-120"/>
              </a:rPr>
              <a:t>遇到挫折也</a:t>
            </a:r>
            <a:r>
              <a:rPr lang="zh-TW" altLang="en-US" sz="5000" b="1" dirty="0" smtClean="0">
                <a:latin typeface="標楷體" pitchFamily="65" charset="-120"/>
                <a:ea typeface="標楷體" pitchFamily="65" charset="-120"/>
              </a:rPr>
              <a:t>會</a:t>
            </a:r>
            <a:endParaRPr lang="en-US" altLang="zh-TW" sz="50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5000" b="1" dirty="0" smtClean="0">
                <a:latin typeface="標楷體" pitchFamily="65" charset="-120"/>
                <a:ea typeface="標楷體" pitchFamily="65" charset="-120"/>
              </a:rPr>
              <a:t>堅持</a:t>
            </a:r>
            <a:r>
              <a:rPr lang="zh-TW" altLang="en-US" sz="5000" b="1" dirty="0">
                <a:latin typeface="標楷體" pitchFamily="65" charset="-120"/>
                <a:ea typeface="標楷體" pitchFamily="65" charset="-120"/>
              </a:rPr>
              <a:t>著自己的志向嗎</a:t>
            </a:r>
            <a:r>
              <a:rPr lang="zh-TW" altLang="en-US" sz="5000" b="1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zh-TW" altLang="en-US" sz="5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6838876" y="5761945"/>
            <a:ext cx="223224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5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91.7%</a:t>
            </a:r>
            <a:endParaRPr lang="zh-TW" altLang="en-US" sz="55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481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/>
          <a:stretch/>
        </p:blipFill>
        <p:spPr bwMode="auto">
          <a:xfrm>
            <a:off x="0" y="1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文字方塊 9"/>
          <p:cNvSpPr txBox="1"/>
          <p:nvPr/>
        </p:nvSpPr>
        <p:spPr>
          <a:xfrm>
            <a:off x="971102" y="2065280"/>
            <a:ext cx="797009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4000" b="1" dirty="0" smtClean="0">
                <a:latin typeface="+mn-ea"/>
              </a:rPr>
              <a:t>  </a:t>
            </a:r>
            <a:endParaRPr lang="zh-TW" altLang="en-US" sz="4000" b="1" dirty="0">
              <a:latin typeface="+mn-ea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462680" y="260648"/>
            <a:ext cx="2218641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900" b="1" dirty="0" smtClean="0">
                <a:latin typeface="標楷體" pitchFamily="65" charset="-120"/>
                <a:ea typeface="標楷體" pitchFamily="65" charset="-120"/>
              </a:rPr>
              <a:t>結論</a:t>
            </a:r>
            <a:endParaRPr lang="zh-TW" altLang="en-US" sz="69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664962" y="1295839"/>
            <a:ext cx="6102428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TW" sz="4000" b="1" dirty="0" smtClean="0">
                <a:latin typeface="+mn-ea"/>
              </a:rPr>
              <a:t>1.</a:t>
            </a:r>
            <a:r>
              <a:rPr lang="zh-TW" altLang="en-US" sz="4000" b="1" dirty="0" smtClean="0">
                <a:latin typeface="+mn-ea"/>
              </a:rPr>
              <a:t>「有志向」只有</a:t>
            </a:r>
            <a:r>
              <a:rPr lang="en-US" altLang="zh-TW" sz="4000" b="1" dirty="0" smtClean="0">
                <a:latin typeface="+mn-ea"/>
              </a:rPr>
              <a:t>23</a:t>
            </a:r>
            <a:r>
              <a:rPr lang="zh-TW" altLang="en-US" sz="4000" b="1" dirty="0" smtClean="0">
                <a:latin typeface="+mn-ea"/>
              </a:rPr>
              <a:t>％</a:t>
            </a:r>
            <a:endParaRPr lang="zh-TW" altLang="en-US" sz="4000" b="1" dirty="0">
              <a:latin typeface="+mn-ea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60161" y="2065280"/>
            <a:ext cx="6174436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TW" sz="4000" b="1" dirty="0" smtClean="0">
                <a:latin typeface="+mn-ea"/>
              </a:rPr>
              <a:t>2.</a:t>
            </a:r>
            <a:r>
              <a:rPr lang="zh-TW" altLang="en-US" sz="4000" b="1" dirty="0" smtClean="0">
                <a:latin typeface="+mn-ea"/>
              </a:rPr>
              <a:t>弱勢家庭全校佔</a:t>
            </a:r>
            <a:r>
              <a:rPr lang="en-US" altLang="zh-TW" sz="4000" b="1" dirty="0" smtClean="0">
                <a:latin typeface="+mn-ea"/>
              </a:rPr>
              <a:t>75</a:t>
            </a:r>
            <a:r>
              <a:rPr lang="zh-TW" altLang="en-US" sz="4000" b="1" dirty="0" smtClean="0">
                <a:latin typeface="+mn-ea"/>
              </a:rPr>
              <a:t>％</a:t>
            </a:r>
            <a:endParaRPr lang="zh-TW" altLang="en-US" sz="4000" b="1" dirty="0">
              <a:latin typeface="+mn-ea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64962" y="2852936"/>
            <a:ext cx="8017869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TW" sz="4000" b="1" dirty="0" smtClean="0">
                <a:latin typeface="+mn-ea"/>
              </a:rPr>
              <a:t>3.</a:t>
            </a:r>
            <a:r>
              <a:rPr lang="zh-TW" altLang="en-US" sz="4000" b="1" dirty="0" smtClean="0">
                <a:latin typeface="+mn-ea"/>
              </a:rPr>
              <a:t>「他人」裡，老師只佔</a:t>
            </a:r>
            <a:r>
              <a:rPr lang="en-US" altLang="zh-TW" sz="4000" b="1" dirty="0" smtClean="0">
                <a:latin typeface="+mn-ea"/>
              </a:rPr>
              <a:t>11</a:t>
            </a:r>
            <a:r>
              <a:rPr lang="zh-TW" altLang="en-US" sz="4000" b="1" dirty="0" smtClean="0">
                <a:latin typeface="+mn-ea"/>
              </a:rPr>
              <a:t>％，</a:t>
            </a:r>
            <a:endParaRPr lang="en-US" altLang="zh-TW" sz="4000" b="1" dirty="0" smtClean="0">
              <a:latin typeface="+mn-ea"/>
            </a:endParaRPr>
          </a:p>
          <a:p>
            <a:r>
              <a:rPr lang="zh-TW" altLang="en-US" sz="4000" b="1" dirty="0" smtClean="0">
                <a:latin typeface="+mn-ea"/>
              </a:rPr>
              <a:t>    學校</a:t>
            </a:r>
            <a:r>
              <a:rPr lang="zh-TW" altLang="en-US" sz="4000" b="1" dirty="0">
                <a:latin typeface="+mn-ea"/>
              </a:rPr>
              <a:t>提供更多關於「志向」</a:t>
            </a:r>
            <a:r>
              <a:rPr lang="en-US" altLang="zh-TW" sz="4000" b="1" dirty="0">
                <a:latin typeface="+mn-ea"/>
              </a:rPr>
              <a:t>   </a:t>
            </a:r>
          </a:p>
          <a:p>
            <a:r>
              <a:rPr lang="zh-TW" altLang="en-US" sz="4000" b="1" dirty="0" smtClean="0">
                <a:latin typeface="+mn-ea"/>
              </a:rPr>
              <a:t>    的</a:t>
            </a:r>
            <a:r>
              <a:rPr lang="zh-TW" altLang="en-US" sz="4000" b="1" dirty="0">
                <a:latin typeface="+mn-ea"/>
              </a:rPr>
              <a:t>資源。</a:t>
            </a:r>
            <a:r>
              <a:rPr lang="en-US" altLang="zh-TW" sz="4000" b="1" dirty="0">
                <a:latin typeface="+mn-ea"/>
              </a:rPr>
              <a:t>33</a:t>
            </a:r>
            <a:r>
              <a:rPr lang="zh-TW" altLang="en-US" sz="4000" b="1" dirty="0">
                <a:latin typeface="+mn-ea"/>
              </a:rPr>
              <a:t>％的同學無人可諮詢。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664962" y="4791927"/>
            <a:ext cx="8778242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TW" sz="4000" b="1" dirty="0" smtClean="0">
                <a:latin typeface="+mn-ea"/>
              </a:rPr>
              <a:t>4.37%</a:t>
            </a:r>
            <a:r>
              <a:rPr lang="zh-TW" altLang="en-US" sz="4000" b="1" dirty="0" smtClean="0">
                <a:latin typeface="+mn-ea"/>
              </a:rPr>
              <a:t>的同學依賴家人的意見，</a:t>
            </a:r>
            <a:endParaRPr lang="en-US" altLang="zh-TW" sz="4000" b="1" dirty="0" smtClean="0">
              <a:latin typeface="+mn-ea"/>
            </a:endParaRPr>
          </a:p>
          <a:p>
            <a:r>
              <a:rPr lang="zh-TW" altLang="en-US" sz="4000" b="1" dirty="0">
                <a:latin typeface="+mn-ea"/>
              </a:rPr>
              <a:t> </a:t>
            </a:r>
            <a:r>
              <a:rPr lang="zh-TW" altLang="en-US" sz="4000" b="1" dirty="0" smtClean="0">
                <a:latin typeface="+mn-ea"/>
              </a:rPr>
              <a:t>  家人應給予支持與鼓勵。</a:t>
            </a:r>
            <a:endParaRPr lang="zh-TW" altLang="en-US" sz="40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4153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/>
          <a:stretch/>
        </p:blipFill>
        <p:spPr bwMode="auto">
          <a:xfrm>
            <a:off x="0" y="1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3599892" y="332656"/>
            <a:ext cx="194421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900" b="1" dirty="0" smtClean="0">
                <a:latin typeface="標楷體" pitchFamily="65" charset="-120"/>
                <a:ea typeface="標楷體" pitchFamily="65" charset="-120"/>
              </a:rPr>
              <a:t>建議</a:t>
            </a:r>
            <a:endParaRPr lang="zh-TW" altLang="en-US" sz="69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043608" y="1486818"/>
            <a:ext cx="6840000" cy="4766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sz="5000" b="1" dirty="0"/>
              <a:t>一、認識</a:t>
            </a:r>
            <a:r>
              <a:rPr lang="zh-TW" altLang="zh-TW" sz="5000" b="1" dirty="0" smtClean="0"/>
              <a:t>自我</a:t>
            </a:r>
            <a:endParaRPr lang="en-US" altLang="zh-TW" sz="5000" b="1" dirty="0" smtClean="0"/>
          </a:p>
          <a:p>
            <a:pPr>
              <a:lnSpc>
                <a:spcPct val="150000"/>
              </a:lnSpc>
            </a:pPr>
            <a:r>
              <a:rPr lang="zh-TW" altLang="zh-TW" sz="5000" b="1" dirty="0"/>
              <a:t>二、</a:t>
            </a:r>
            <a:r>
              <a:rPr lang="zh-TW" altLang="zh-TW" sz="5000" b="1" dirty="0" smtClean="0"/>
              <a:t>做好準備，</a:t>
            </a:r>
            <a:endParaRPr lang="en-US" altLang="zh-TW" sz="5000" b="1" dirty="0" smtClean="0"/>
          </a:p>
          <a:p>
            <a:pPr>
              <a:lnSpc>
                <a:spcPct val="150000"/>
              </a:lnSpc>
            </a:pPr>
            <a:r>
              <a:rPr lang="zh-TW" altLang="en-US" sz="5000" b="1" dirty="0"/>
              <a:t> </a:t>
            </a:r>
            <a:r>
              <a:rPr lang="zh-TW" altLang="en-US" sz="5000" b="1" dirty="0" smtClean="0"/>
              <a:t>        </a:t>
            </a:r>
            <a:r>
              <a:rPr lang="zh-TW" altLang="zh-TW" sz="5000" b="1" dirty="0" smtClean="0"/>
              <a:t>隨時應戰</a:t>
            </a:r>
            <a:r>
              <a:rPr lang="zh-TW" altLang="en-US" sz="5000" b="1" dirty="0" smtClean="0"/>
              <a:t>考驗</a:t>
            </a:r>
            <a:endParaRPr lang="en-US" altLang="zh-TW" sz="5000" b="1" dirty="0" smtClean="0"/>
          </a:p>
          <a:p>
            <a:pPr>
              <a:lnSpc>
                <a:spcPct val="150000"/>
              </a:lnSpc>
            </a:pPr>
            <a:r>
              <a:rPr lang="zh-TW" altLang="zh-TW" sz="5000" b="1" dirty="0" smtClean="0"/>
              <a:t>三</a:t>
            </a:r>
            <a:r>
              <a:rPr lang="zh-TW" altLang="zh-TW" sz="5000" b="1" dirty="0"/>
              <a:t>、從挫敗中累積經驗</a:t>
            </a:r>
            <a:endParaRPr lang="zh-TW" alt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45139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/>
          <a:stretch/>
        </p:blipFill>
        <p:spPr bwMode="auto">
          <a:xfrm>
            <a:off x="0" y="1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文字方塊 13"/>
          <p:cNvSpPr txBox="1"/>
          <p:nvPr/>
        </p:nvSpPr>
        <p:spPr>
          <a:xfrm>
            <a:off x="2685172" y="116632"/>
            <a:ext cx="37590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參考書目</a:t>
            </a:r>
            <a:endParaRPr lang="zh-TW" alt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55206" y="1052736"/>
            <a:ext cx="87849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Microsoft YaHei" pitchFamily="34" charset="-122"/>
                <a:ea typeface="Microsoft YaHei" pitchFamily="34" charset="-122"/>
              </a:rPr>
              <a:t>1.</a:t>
            </a:r>
            <a:r>
              <a:rPr lang="zh-TW" altLang="en-US" sz="4000" dirty="0" smtClean="0">
                <a:latin typeface="Microsoft YaHei" pitchFamily="34" charset="-122"/>
                <a:ea typeface="Microsoft YaHei" pitchFamily="34" charset="-122"/>
              </a:rPr>
              <a:t>艾蜜莉</a:t>
            </a:r>
            <a:r>
              <a:rPr lang="en-US" altLang="zh-TW" sz="4000" dirty="0" smtClean="0">
                <a:latin typeface="Microsoft YaHei" pitchFamily="34" charset="-122"/>
                <a:ea typeface="Microsoft YaHei" pitchFamily="34" charset="-122"/>
              </a:rPr>
              <a:t>·</a:t>
            </a:r>
            <a:r>
              <a:rPr lang="zh-TW" altLang="en-US" sz="4000" dirty="0" smtClean="0">
                <a:latin typeface="Microsoft YaHei" pitchFamily="34" charset="-122"/>
                <a:ea typeface="Microsoft YaHei" pitchFamily="34" charset="-122"/>
              </a:rPr>
              <a:t>霍布尼克</a:t>
            </a:r>
            <a:r>
              <a:rPr lang="en-US" altLang="zh-TW" sz="4000" dirty="0" smtClean="0">
                <a:latin typeface="Microsoft YaHei" pitchFamily="34" charset="-122"/>
                <a:ea typeface="Microsoft YaHei" pitchFamily="34" charset="-122"/>
              </a:rPr>
              <a:t>(2019)</a:t>
            </a:r>
            <a:r>
              <a:rPr lang="zh-TW" altLang="en-US" sz="4000" dirty="0" smtClean="0">
                <a:latin typeface="Microsoft YaHei" pitchFamily="34" charset="-122"/>
                <a:ea typeface="Microsoft YaHei" pitchFamily="34" charset="-122"/>
              </a:rPr>
              <a:t>。沒定性是種優勢。天下雜誌出版。</a:t>
            </a:r>
            <a:endParaRPr lang="zh-TW" altLang="en-US" sz="4000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55206" y="2353154"/>
            <a:ext cx="81892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Microsoft YaHei" pitchFamily="34" charset="-122"/>
                <a:ea typeface="Microsoft YaHei" pitchFamily="34" charset="-122"/>
              </a:rPr>
              <a:t>2.</a:t>
            </a:r>
            <a:r>
              <a:rPr lang="zh-TW" altLang="en-US" sz="4000" dirty="0" smtClean="0">
                <a:latin typeface="Microsoft YaHei" pitchFamily="34" charset="-122"/>
                <a:ea typeface="Microsoft YaHei" pitchFamily="34" charset="-122"/>
              </a:rPr>
              <a:t>威廉</a:t>
            </a:r>
            <a:r>
              <a:rPr lang="en-US" altLang="zh-TW" sz="4000" dirty="0" smtClean="0">
                <a:latin typeface="Microsoft YaHei" pitchFamily="34" charset="-122"/>
                <a:ea typeface="Microsoft YaHei" pitchFamily="34" charset="-122"/>
              </a:rPr>
              <a:t>·</a:t>
            </a:r>
            <a:r>
              <a:rPr lang="zh-TW" altLang="en-US" sz="4000" dirty="0" smtClean="0">
                <a:latin typeface="Microsoft YaHei" pitchFamily="34" charset="-122"/>
                <a:ea typeface="Microsoft YaHei" pitchFamily="34" charset="-122"/>
              </a:rPr>
              <a:t>戴蒙</a:t>
            </a:r>
            <a:r>
              <a:rPr lang="en-US" altLang="zh-TW" sz="4000" dirty="0" smtClean="0">
                <a:latin typeface="Microsoft YaHei" pitchFamily="34" charset="-122"/>
                <a:ea typeface="Microsoft YaHei" pitchFamily="34" charset="-122"/>
              </a:rPr>
              <a:t>(2019)</a:t>
            </a:r>
            <a:r>
              <a:rPr lang="zh-TW" altLang="en-US" sz="4000" dirty="0" smtClean="0">
                <a:latin typeface="Microsoft YaHei" pitchFamily="34" charset="-122"/>
                <a:ea typeface="Microsoft YaHei" pitchFamily="34" charset="-122"/>
              </a:rPr>
              <a:t>。邁向目的之路。親子天下出版。</a:t>
            </a:r>
            <a:endParaRPr lang="en-US" altLang="zh-TW" sz="4000" dirty="0" smtClean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68547" y="3669705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Microsoft YaHei" pitchFamily="34" charset="-122"/>
                <a:ea typeface="Microsoft YaHei" pitchFamily="34" charset="-122"/>
              </a:rPr>
              <a:t>3.</a:t>
            </a:r>
            <a:r>
              <a:rPr lang="zh-TW" altLang="en-US" sz="4000" dirty="0" smtClean="0">
                <a:latin typeface="Microsoft YaHei" pitchFamily="34" charset="-122"/>
                <a:ea typeface="Microsoft YaHei" pitchFamily="34" charset="-122"/>
              </a:rPr>
              <a:t>江美滿</a:t>
            </a:r>
            <a:r>
              <a:rPr lang="en-US" altLang="zh-TW" sz="4000" dirty="0" smtClean="0">
                <a:latin typeface="Microsoft YaHei" pitchFamily="34" charset="-122"/>
                <a:ea typeface="Microsoft YaHei" pitchFamily="34" charset="-122"/>
              </a:rPr>
              <a:t>(2017)</a:t>
            </a:r>
            <a:r>
              <a:rPr lang="zh-TW" altLang="en-US" sz="4000" dirty="0" smtClean="0">
                <a:latin typeface="Microsoft YaHei" pitchFamily="34" charset="-122"/>
                <a:ea typeface="Microsoft YaHei" pitchFamily="34" charset="-122"/>
              </a:rPr>
              <a:t>。親子天下。</a:t>
            </a:r>
            <a:r>
              <a:rPr lang="en-US" altLang="zh-TW" sz="4000" dirty="0" smtClean="0">
                <a:latin typeface="Microsoft YaHei" pitchFamily="34" charset="-122"/>
                <a:ea typeface="Microsoft YaHei" pitchFamily="34" charset="-122"/>
              </a:rPr>
              <a:t>87</a:t>
            </a:r>
            <a:r>
              <a:rPr lang="zh-TW" altLang="en-US" sz="4000" dirty="0" smtClean="0">
                <a:latin typeface="Microsoft YaHei" pitchFamily="34" charset="-122"/>
                <a:ea typeface="Microsoft YaHei" pitchFamily="34" charset="-122"/>
              </a:rPr>
              <a:t>期 </a:t>
            </a:r>
            <a:r>
              <a:rPr lang="en-US" altLang="zh-TW" sz="4000" dirty="0" smtClean="0">
                <a:latin typeface="Microsoft YaHei" pitchFamily="34" charset="-122"/>
                <a:ea typeface="Microsoft YaHei" pitchFamily="34" charset="-122"/>
              </a:rPr>
              <a:t>P.96~P100</a:t>
            </a:r>
            <a:r>
              <a:rPr lang="zh-TW" altLang="en-US" sz="4000" dirty="0" smtClean="0">
                <a:latin typeface="Microsoft YaHei" pitchFamily="34" charset="-122"/>
                <a:ea typeface="Microsoft YaHei" pitchFamily="34" charset="-122"/>
              </a:rPr>
              <a:t>。</a:t>
            </a:r>
            <a:endParaRPr lang="en-US" altLang="zh-TW" sz="4000" dirty="0" smtClean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68547" y="4941167"/>
            <a:ext cx="89517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Microsoft YaHei" pitchFamily="34" charset="-122"/>
                <a:ea typeface="Microsoft YaHei" pitchFamily="34" charset="-122"/>
              </a:rPr>
              <a:t>4.</a:t>
            </a:r>
            <a:r>
              <a:rPr lang="zh-TW" altLang="en-US" sz="4000" dirty="0" smtClean="0">
                <a:latin typeface="Microsoft YaHei" pitchFamily="34" charset="-122"/>
                <a:ea typeface="Microsoft YaHei" pitchFamily="34" charset="-122"/>
              </a:rPr>
              <a:t>陳雅慧、賓靜蓀</a:t>
            </a:r>
            <a:r>
              <a:rPr lang="en-US" altLang="zh-TW" sz="4000" dirty="0" smtClean="0">
                <a:latin typeface="Microsoft YaHei" pitchFamily="34" charset="-122"/>
                <a:ea typeface="Microsoft YaHei" pitchFamily="34" charset="-122"/>
              </a:rPr>
              <a:t>(2019)</a:t>
            </a:r>
            <a:r>
              <a:rPr lang="zh-TW" altLang="en-US" sz="4000" dirty="0" smtClean="0">
                <a:latin typeface="Microsoft YaHei" pitchFamily="34" charset="-122"/>
                <a:ea typeface="Microsoft YaHei" pitchFamily="34" charset="-122"/>
              </a:rPr>
              <a:t>。親子天下。第</a:t>
            </a:r>
            <a:r>
              <a:rPr lang="en-US" altLang="zh-TW" sz="4000" dirty="0" smtClean="0">
                <a:latin typeface="Microsoft YaHei" pitchFamily="34" charset="-122"/>
                <a:ea typeface="Microsoft YaHei" pitchFamily="34" charset="-122"/>
              </a:rPr>
              <a:t>108</a:t>
            </a:r>
            <a:r>
              <a:rPr lang="zh-TW" altLang="en-US" sz="4000" dirty="0" smtClean="0">
                <a:latin typeface="Microsoft YaHei" pitchFamily="34" charset="-122"/>
                <a:ea typeface="Microsoft YaHei" pitchFamily="34" charset="-122"/>
              </a:rPr>
              <a:t>期</a:t>
            </a:r>
            <a:r>
              <a:rPr lang="zh-TW" altLang="en-US" sz="4000" dirty="0">
                <a:latin typeface="Microsoft YaHei" pitchFamily="34" charset="-122"/>
                <a:ea typeface="Microsoft YaHei" pitchFamily="34" charset="-122"/>
              </a:rPr>
              <a:t> </a:t>
            </a:r>
            <a:r>
              <a:rPr lang="en-US" altLang="zh-TW" sz="4000" dirty="0" smtClean="0">
                <a:latin typeface="Microsoft YaHei" pitchFamily="34" charset="-122"/>
                <a:ea typeface="Microsoft YaHei" pitchFamily="34" charset="-122"/>
              </a:rPr>
              <a:t>P.84~P.85</a:t>
            </a:r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。</a:t>
            </a:r>
            <a:endParaRPr lang="en-US" altLang="zh-TW" sz="4000" b="1" dirty="0" smtClean="0"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4562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/>
          <a:stretch/>
        </p:blipFill>
        <p:spPr bwMode="auto">
          <a:xfrm>
            <a:off x="0" y="1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文字方塊 13"/>
          <p:cNvSpPr txBox="1"/>
          <p:nvPr/>
        </p:nvSpPr>
        <p:spPr>
          <a:xfrm>
            <a:off x="2685172" y="116632"/>
            <a:ext cx="49685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參考網站</a:t>
            </a:r>
            <a:endParaRPr lang="zh-TW" alt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776000" y="1052736"/>
            <a:ext cx="7396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/>
              <a:t>一、盧映君（</a:t>
            </a:r>
            <a:r>
              <a:rPr lang="en-US" altLang="zh-TW" sz="2000" dirty="0"/>
              <a:t>2018</a:t>
            </a:r>
            <a:r>
              <a:rPr lang="zh-TW" altLang="en-US" sz="2000" dirty="0"/>
              <a:t>）。秒懂心理學。</a:t>
            </a:r>
            <a:r>
              <a:rPr lang="en-US" altLang="zh-TW" sz="2000" dirty="0"/>
              <a:t>2018</a:t>
            </a:r>
            <a:r>
              <a:rPr lang="zh-TW" altLang="en-US" sz="2000" dirty="0"/>
              <a:t>年，取自</a:t>
            </a:r>
          </a:p>
          <a:p>
            <a:r>
              <a:rPr lang="en-US" altLang="zh-TW" sz="2000" dirty="0"/>
              <a:t>http://epbulletin.epc.ntnu.edu.tw/read/detail.asp?id=16</a:t>
            </a:r>
          </a:p>
          <a:p>
            <a:endParaRPr lang="en-US" altLang="zh-TW" sz="2000" dirty="0"/>
          </a:p>
          <a:p>
            <a:r>
              <a:rPr lang="zh-TW" altLang="en-US" sz="2000" dirty="0"/>
              <a:t>二、兒福聯盟（</a:t>
            </a:r>
            <a:r>
              <a:rPr lang="en-US" altLang="zh-TW" sz="2000" dirty="0"/>
              <a:t>2014</a:t>
            </a:r>
            <a:r>
              <a:rPr lang="zh-TW" altLang="en-US" sz="2000" dirty="0"/>
              <a:t>）。</a:t>
            </a:r>
            <a:r>
              <a:rPr lang="en-US" altLang="zh-TW" sz="2000" dirty="0"/>
              <a:t>2014</a:t>
            </a:r>
            <a:r>
              <a:rPr lang="zh-TW" altLang="en-US" sz="2000" dirty="0"/>
              <a:t>年台灣國中生未來志向調查報告。</a:t>
            </a:r>
            <a:r>
              <a:rPr lang="en-US" altLang="zh-TW" sz="2000" dirty="0"/>
              <a:t>2014</a:t>
            </a:r>
            <a:r>
              <a:rPr lang="zh-TW" altLang="en-US" sz="2000" dirty="0"/>
              <a:t>年</a:t>
            </a:r>
            <a:r>
              <a:rPr lang="en-US" altLang="zh-TW" sz="2000" dirty="0"/>
              <a:t>10</a:t>
            </a:r>
            <a:r>
              <a:rPr lang="zh-TW" altLang="en-US" sz="2000" dirty="0"/>
              <a:t>月</a:t>
            </a:r>
            <a:r>
              <a:rPr lang="en-US" altLang="zh-TW" sz="2000" dirty="0"/>
              <a:t>27</a:t>
            </a:r>
            <a:r>
              <a:rPr lang="zh-TW" altLang="en-US" sz="2000" dirty="0"/>
              <a:t>日，取自</a:t>
            </a:r>
            <a:r>
              <a:rPr lang="en-US" altLang="zh-TW" sz="2000" dirty="0"/>
              <a:t>https://www.children.org.tw/news/advocacy_detail/1290</a:t>
            </a:r>
          </a:p>
          <a:p>
            <a:endParaRPr lang="en-US" altLang="zh-TW" sz="2000" dirty="0"/>
          </a:p>
          <a:p>
            <a:r>
              <a:rPr lang="zh-TW" altLang="en-US" sz="2000" dirty="0"/>
              <a:t>三、詹晶明（</a:t>
            </a:r>
            <a:r>
              <a:rPr lang="en-US" altLang="zh-TW" sz="2000" dirty="0"/>
              <a:t>2016</a:t>
            </a:r>
            <a:r>
              <a:rPr lang="zh-TW" altLang="en-US" sz="2000" dirty="0"/>
              <a:t>）。孩子沒有志向，哪來的學習動力？</a:t>
            </a:r>
            <a:r>
              <a:rPr lang="en-US" altLang="zh-TW" sz="2000" dirty="0"/>
              <a:t>2016</a:t>
            </a:r>
            <a:r>
              <a:rPr lang="zh-TW" altLang="en-US" sz="2000" dirty="0"/>
              <a:t>年</a:t>
            </a:r>
            <a:r>
              <a:rPr lang="en-US" altLang="zh-TW" sz="2000" dirty="0"/>
              <a:t>12</a:t>
            </a:r>
            <a:r>
              <a:rPr lang="zh-TW" altLang="en-US" sz="2000" dirty="0"/>
              <a:t>月</a:t>
            </a:r>
            <a:r>
              <a:rPr lang="en-US" altLang="zh-TW" sz="2000" dirty="0"/>
              <a:t>28</a:t>
            </a:r>
            <a:r>
              <a:rPr lang="zh-TW" altLang="en-US" sz="2000" dirty="0"/>
              <a:t>日，取自</a:t>
            </a:r>
            <a:r>
              <a:rPr lang="en-US" altLang="zh-TW" sz="2000" dirty="0"/>
              <a:t>https://zhuanlan.zhihu.com/p/24602597</a:t>
            </a:r>
          </a:p>
          <a:p>
            <a:endParaRPr lang="en-US" altLang="zh-TW" sz="2000" dirty="0"/>
          </a:p>
          <a:p>
            <a:r>
              <a:rPr lang="zh-TW" altLang="en-US" sz="2000" dirty="0"/>
              <a:t>四、黃軒地龍（</a:t>
            </a:r>
            <a:r>
              <a:rPr lang="en-US" altLang="zh-TW" sz="2000" dirty="0"/>
              <a:t>2018</a:t>
            </a:r>
            <a:r>
              <a:rPr lang="zh-TW" altLang="en-US" sz="2000" dirty="0"/>
              <a:t>）。完成目標和夢想，你缺少的不僅僅是努力。</a:t>
            </a:r>
            <a:r>
              <a:rPr lang="en-US" altLang="zh-TW" sz="2000" dirty="0"/>
              <a:t>2018</a:t>
            </a:r>
            <a:r>
              <a:rPr lang="zh-TW" altLang="en-US" sz="2000" dirty="0"/>
              <a:t>年</a:t>
            </a:r>
            <a:r>
              <a:rPr lang="en-US" altLang="zh-TW" sz="2000" dirty="0"/>
              <a:t>6</a:t>
            </a:r>
            <a:r>
              <a:rPr lang="zh-TW" altLang="en-US" sz="2000" dirty="0"/>
              <a:t>月</a:t>
            </a:r>
            <a:r>
              <a:rPr lang="en-US" altLang="zh-TW" sz="2000" dirty="0"/>
              <a:t>27</a:t>
            </a:r>
            <a:r>
              <a:rPr lang="zh-TW" altLang="en-US" sz="2000" dirty="0"/>
              <a:t>日，取自</a:t>
            </a:r>
          </a:p>
          <a:p>
            <a:r>
              <a:rPr lang="en-US" altLang="zh-TW" sz="2000" dirty="0"/>
              <a:t>https://kknews.cc/essay/k28z8zq.html</a:t>
            </a:r>
          </a:p>
          <a:p>
            <a:endParaRPr lang="en-US" altLang="zh-TW" sz="2000" dirty="0"/>
          </a:p>
          <a:p>
            <a:r>
              <a:rPr lang="zh-TW" altLang="en-US" sz="2000" dirty="0"/>
              <a:t>五、艾蜜莉．霍布尼克（</a:t>
            </a:r>
            <a:r>
              <a:rPr lang="en-US" altLang="zh-TW" sz="2000" dirty="0"/>
              <a:t>2017</a:t>
            </a:r>
            <a:r>
              <a:rPr lang="zh-TW" altLang="en-US" sz="2000" dirty="0"/>
              <a:t>）。到現在還不知道「長大要幹什麼？」其實你是多重潛能的天才！</a:t>
            </a:r>
            <a:r>
              <a:rPr lang="en-US" altLang="zh-TW" sz="2000" dirty="0"/>
              <a:t>2018</a:t>
            </a:r>
            <a:r>
              <a:rPr lang="zh-TW" altLang="en-US" sz="2000" dirty="0"/>
              <a:t>年</a:t>
            </a:r>
            <a:r>
              <a:rPr lang="en-US" altLang="zh-TW" sz="2000" dirty="0"/>
              <a:t>9</a:t>
            </a:r>
            <a:r>
              <a:rPr lang="zh-TW" altLang="en-US" sz="2000" dirty="0"/>
              <a:t>月</a:t>
            </a:r>
            <a:r>
              <a:rPr lang="en-US" altLang="zh-TW" sz="2000" dirty="0"/>
              <a:t>7</a:t>
            </a:r>
            <a:r>
              <a:rPr lang="zh-TW" altLang="en-US" sz="2000" dirty="0"/>
              <a:t>日，取自 </a:t>
            </a:r>
            <a:r>
              <a:rPr lang="en-US" altLang="zh-TW" sz="2000" dirty="0"/>
              <a:t>https://www.marketersgo.com/trend/201809/dg10-how-to-be-everything2/</a:t>
            </a:r>
          </a:p>
        </p:txBody>
      </p:sp>
    </p:spTree>
    <p:extLst>
      <p:ext uri="{BB962C8B-B14F-4D97-AF65-F5344CB8AC3E}">
        <p14:creationId xmlns:p14="http://schemas.microsoft.com/office/powerpoint/2010/main" val="357503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54" r="11928"/>
          <a:stretch/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497807" y="1988840"/>
            <a:ext cx="814838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900" b="1" dirty="0" smtClean="0"/>
              <a:t>感謝各位評審的聆聽</a:t>
            </a:r>
            <a:endParaRPr lang="zh-TW" altLang="en-US" sz="6900" b="1" dirty="0"/>
          </a:p>
        </p:txBody>
      </p:sp>
    </p:spTree>
    <p:extLst>
      <p:ext uri="{BB962C8B-B14F-4D97-AF65-F5344CB8AC3E}">
        <p14:creationId xmlns:p14="http://schemas.microsoft.com/office/powerpoint/2010/main" val="191413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/>
          <a:stretch/>
        </p:blipFill>
        <p:spPr bwMode="auto">
          <a:xfrm>
            <a:off x="-1" y="1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8640" y="0"/>
            <a:ext cx="8566720" cy="1755627"/>
          </a:xfrm>
        </p:spPr>
        <p:txBody>
          <a:bodyPr>
            <a:noAutofit/>
          </a:bodyPr>
          <a:lstStyle/>
          <a:p>
            <a:r>
              <a:rPr lang="zh-TW" altLang="en-US" sz="6900" b="1" dirty="0" smtClean="0"/>
              <a:t>一、研究動機與目的</a:t>
            </a:r>
            <a:endParaRPr lang="zh-TW" altLang="en-US" sz="6900" b="1" dirty="0"/>
          </a:p>
        </p:txBody>
      </p:sp>
      <p:sp>
        <p:nvSpPr>
          <p:cNvPr id="3" name="文字方塊 2"/>
          <p:cNvSpPr txBox="1"/>
          <p:nvPr/>
        </p:nvSpPr>
        <p:spPr>
          <a:xfrm>
            <a:off x="2490092" y="2348880"/>
            <a:ext cx="364980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200" b="1" dirty="0" smtClean="0"/>
              <a:t>更有行動力</a:t>
            </a:r>
            <a:endParaRPr lang="zh-TW" altLang="en-US" sz="5200" b="1" dirty="0"/>
          </a:p>
        </p:txBody>
      </p:sp>
      <p:sp>
        <p:nvSpPr>
          <p:cNvPr id="5" name="文字方塊 4"/>
          <p:cNvSpPr txBox="1"/>
          <p:nvPr/>
        </p:nvSpPr>
        <p:spPr>
          <a:xfrm>
            <a:off x="2490093" y="4221088"/>
            <a:ext cx="481821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200" b="1" dirty="0" smtClean="0"/>
              <a:t>明確朝目標前進</a:t>
            </a:r>
            <a:endParaRPr lang="zh-TW" altLang="en-US" sz="5200" b="1" dirty="0"/>
          </a:p>
        </p:txBody>
      </p:sp>
    </p:spTree>
    <p:extLst>
      <p:ext uri="{BB962C8B-B14F-4D97-AF65-F5344CB8AC3E}">
        <p14:creationId xmlns:p14="http://schemas.microsoft.com/office/powerpoint/2010/main" val="3141360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/>
          <a:stretch/>
        </p:blipFill>
        <p:spPr bwMode="auto">
          <a:xfrm>
            <a:off x="0" y="1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6900" b="1" dirty="0" smtClean="0"/>
              <a:t>二</a:t>
            </a:r>
            <a:r>
              <a:rPr lang="zh-TW" altLang="en-US" sz="6900" b="1" dirty="0"/>
              <a:t>、</a:t>
            </a:r>
            <a:r>
              <a:rPr lang="zh-TW" altLang="en-US" sz="6900" b="1" dirty="0" smtClean="0"/>
              <a:t>研究流程與方法</a:t>
            </a:r>
            <a:endParaRPr lang="zh-TW" altLang="en-US" sz="6900" b="1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3975835106"/>
              </p:ext>
            </p:extLst>
          </p:nvPr>
        </p:nvGraphicFramePr>
        <p:xfrm>
          <a:off x="395536" y="1412776"/>
          <a:ext cx="835292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638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5574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/>
          <a:stretch/>
        </p:blipFill>
        <p:spPr bwMode="auto">
          <a:xfrm>
            <a:off x="0" y="1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1052736"/>
            <a:ext cx="7632848" cy="502657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b="1" dirty="0" smtClean="0">
                <a:latin typeface="+mj-ea"/>
              </a:rPr>
              <a:t/>
            </a:r>
            <a:br>
              <a:rPr lang="en-US" altLang="zh-TW" b="1" dirty="0" smtClean="0">
                <a:latin typeface="+mj-ea"/>
              </a:rPr>
            </a:br>
            <a:r>
              <a:rPr lang="en-US" altLang="zh-TW" sz="7700" b="1" dirty="0" smtClean="0">
                <a:latin typeface="+mj-ea"/>
              </a:rPr>
              <a:t/>
            </a:r>
            <a:br>
              <a:rPr lang="en-US" altLang="zh-TW" sz="7700" b="1" dirty="0" smtClean="0">
                <a:latin typeface="+mj-ea"/>
              </a:rPr>
            </a:br>
            <a:r>
              <a:rPr lang="en-US" altLang="zh-TW" sz="4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4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探討志向</a:t>
            </a:r>
            <a:r>
              <a:rPr lang="en-US" altLang="zh-TW" sz="4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4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討論造成</a:t>
            </a:r>
            <a:r>
              <a:rPr lang="zh-TW" altLang="en-US" sz="49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志向薄弱的</a:t>
            </a:r>
            <a:r>
              <a:rPr lang="zh-TW" altLang="en-US" sz="4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原因</a:t>
            </a:r>
            <a:r>
              <a:rPr lang="en-US" altLang="zh-TW" sz="4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4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9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化仁國中九年級對於「志向」的想法之問卷分析</a:t>
            </a:r>
            <a:br>
              <a:rPr lang="zh-TW" altLang="en-US" sz="49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sz="49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043608" y="332656"/>
            <a:ext cx="705678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900" b="1" dirty="0">
                <a:latin typeface="+mj-ea"/>
                <a:ea typeface="+mj-ea"/>
              </a:rPr>
              <a:t>三、研究內容</a:t>
            </a:r>
            <a:endParaRPr lang="zh-TW" altLang="en-US" sz="69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5893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/>
          <a:stretch/>
        </p:blipFill>
        <p:spPr bwMode="auto">
          <a:xfrm>
            <a:off x="0" y="1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2352" y="274638"/>
            <a:ext cx="8579296" cy="1143000"/>
          </a:xfrm>
        </p:spPr>
        <p:txBody>
          <a:bodyPr>
            <a:noAutofit/>
          </a:bodyPr>
          <a:lstStyle/>
          <a:p>
            <a:r>
              <a:rPr lang="en-US" altLang="zh-TW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志向</a:t>
            </a:r>
            <a:r>
              <a:rPr lang="en-US" altLang="zh-TW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志向</a:t>
            </a: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的定義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68752" y="1412776"/>
            <a:ext cx="4608512" cy="676671"/>
          </a:xfrm>
        </p:spPr>
        <p:txBody>
          <a:bodyPr>
            <a:noAutofit/>
          </a:bodyPr>
          <a:lstStyle/>
          <a:p>
            <a:pPr marL="914400" lvl="2" indent="0">
              <a:buNone/>
            </a:pPr>
            <a:r>
              <a:rPr lang="zh-TW" altLang="en-US" sz="4800" b="1" dirty="0" smtClean="0">
                <a:latin typeface="Microsoft YaHei" pitchFamily="34" charset="-122"/>
                <a:ea typeface="Microsoft YaHei" pitchFamily="34" charset="-122"/>
              </a:rPr>
              <a:t>階段性目標</a:t>
            </a:r>
            <a:endParaRPr lang="zh-TW" altLang="en-US" sz="4800" b="1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274028" y="2276872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>
                <a:latin typeface="Microsoft YaHei" pitchFamily="34" charset="-122"/>
                <a:ea typeface="Microsoft YaHei" pitchFamily="34" charset="-122"/>
              </a:rPr>
              <a:t>找尋人生的意義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2274028" y="3014640"/>
            <a:ext cx="4536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latin typeface="Microsoft YaHei" pitchFamily="34" charset="-122"/>
                <a:ea typeface="Microsoft YaHei" pitchFamily="34" charset="-122"/>
              </a:rPr>
              <a:t>追求理想的生活</a:t>
            </a:r>
            <a:endParaRPr lang="zh-TW" altLang="en-US" sz="4800" b="1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2238024" y="3789040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>
                <a:latin typeface="Microsoft YaHei" pitchFamily="34" charset="-122"/>
                <a:ea typeface="Microsoft YaHei" pitchFamily="34" charset="-122"/>
              </a:rPr>
              <a:t>志向不同於目標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2892380" y="4601689"/>
            <a:ext cx="1649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latin typeface="Microsoft YaHei" pitchFamily="34" charset="-122"/>
                <a:ea typeface="Microsoft YaHei" pitchFamily="34" charset="-122"/>
              </a:rPr>
              <a:t>職業</a:t>
            </a:r>
            <a:endParaRPr lang="zh-TW" altLang="en-US" sz="4800" b="1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4421700" y="4603574"/>
            <a:ext cx="1649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 smtClean="0">
                <a:latin typeface="Microsoft YaHei" pitchFamily="34" charset="-122"/>
                <a:ea typeface="Microsoft YaHei" pitchFamily="34" charset="-122"/>
              </a:rPr>
              <a:t>夢想</a:t>
            </a:r>
            <a:endParaRPr lang="zh-TW" altLang="en-US" sz="4800" b="1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2221075" y="5305117"/>
            <a:ext cx="45427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>
                <a:latin typeface="Microsoft YaHei" pitchFamily="34" charset="-122"/>
                <a:ea typeface="Microsoft YaHei" pitchFamily="34" charset="-122"/>
              </a:rPr>
              <a:t>長遠的陪伴一生</a:t>
            </a:r>
          </a:p>
        </p:txBody>
      </p:sp>
    </p:spTree>
    <p:extLst>
      <p:ext uri="{BB962C8B-B14F-4D97-AF65-F5344CB8AC3E}">
        <p14:creationId xmlns:p14="http://schemas.microsoft.com/office/powerpoint/2010/main" val="2556659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8" grpId="0"/>
      <p:bldP spid="9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/>
          <a:stretch/>
        </p:blipFill>
        <p:spPr bwMode="auto">
          <a:xfrm>
            <a:off x="0" y="1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90997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TW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影響志向的因素</a:t>
            </a:r>
            <a:r>
              <a:rPr lang="en-US" altLang="zh-TW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r>
              <a:rPr lang="zh-TW" altLang="en-US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外在因素</a:t>
            </a:r>
            <a:endParaRPr lang="zh-TW" altLang="en-US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3"/>
            <a:ext cx="4402832" cy="1512168"/>
          </a:xfrm>
        </p:spPr>
        <p:txBody>
          <a:bodyPr/>
          <a:lstStyle/>
          <a:p>
            <a:pPr marL="0" indent="0">
              <a:buNone/>
            </a:pPr>
            <a:endParaRPr lang="zh-TW" altLang="en-US" sz="4000" b="1" dirty="0"/>
          </a:p>
          <a:p>
            <a:pPr marL="914400" lvl="2" indent="0">
              <a:buNone/>
            </a:pPr>
            <a:endParaRPr lang="zh-TW" altLang="en-US" b="1" dirty="0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28" y="1848599"/>
            <a:ext cx="4660940" cy="4176463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251520" y="1340768"/>
            <a:ext cx="1800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b="1" dirty="0" smtClean="0">
                <a:latin typeface="Microsoft YaHei" pitchFamily="34" charset="-122"/>
                <a:ea typeface="Microsoft YaHei" pitchFamily="34" charset="-122"/>
              </a:rPr>
              <a:t>家庭</a:t>
            </a:r>
            <a:endParaRPr lang="zh-TW" altLang="en-US" sz="6000" b="1" dirty="0">
              <a:latin typeface="Microsoft YaHei" pitchFamily="34" charset="-122"/>
              <a:ea typeface="Microsoft YaHei" pitchFamily="34" charset="-122"/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558" y="1848599"/>
            <a:ext cx="3900882" cy="3642188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5584008" y="5214488"/>
            <a:ext cx="32624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6000" b="1" dirty="0" smtClean="0">
                <a:latin typeface="Microsoft YaHei" pitchFamily="34" charset="-122"/>
                <a:ea typeface="Microsoft YaHei" pitchFamily="34" charset="-122"/>
              </a:rPr>
              <a:t>媒體文化</a:t>
            </a:r>
            <a:endParaRPr lang="zh-TW" altLang="en-US" sz="6000" b="1" dirty="0">
              <a:latin typeface="Microsoft YaHei" pitchFamily="34" charset="-122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4625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/>
          <a:stretch/>
        </p:blipFill>
        <p:spPr bwMode="auto">
          <a:xfrm>
            <a:off x="0" y="1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Autofit/>
          </a:bodyPr>
          <a:lstStyle/>
          <a:p>
            <a:r>
              <a:rPr lang="en-US" altLang="zh-TW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影響</a:t>
            </a: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志向的</a:t>
            </a:r>
            <a:r>
              <a:rPr lang="zh-TW" altLang="en-US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因素</a:t>
            </a:r>
            <a:r>
              <a:rPr lang="en-US" altLang="zh-TW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r>
              <a:rPr lang="zh-TW" altLang="en-US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內在因素</a:t>
            </a:r>
            <a:endParaRPr lang="zh-TW" altLang="en-US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844824"/>
            <a:ext cx="4320480" cy="1828800"/>
          </a:xfrm>
        </p:spPr>
        <p:txBody>
          <a:bodyPr/>
          <a:lstStyle/>
          <a:p>
            <a:pPr marL="914400" lvl="2" indent="0">
              <a:buNone/>
            </a:pPr>
            <a:endParaRPr lang="zh-TW" altLang="en-US" b="1" i="1" dirty="0"/>
          </a:p>
          <a:p>
            <a:pPr marL="914400" lvl="2" indent="0">
              <a:buNone/>
            </a:pPr>
            <a:r>
              <a:rPr lang="zh-TW" altLang="en-US" sz="66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心理</a:t>
            </a:r>
            <a:endParaRPr lang="zh-TW" altLang="en-US" sz="6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364088" y="3068960"/>
            <a:ext cx="1944216" cy="1152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6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性格</a:t>
            </a:r>
            <a:endParaRPr lang="zh-TW" altLang="en-US" sz="6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574082" y="4437112"/>
            <a:ext cx="25202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600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能力</a:t>
            </a:r>
            <a:endParaRPr lang="zh-TW" altLang="en-US" sz="6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6659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0"/>
          <a:stretch/>
        </p:blipFill>
        <p:spPr bwMode="auto">
          <a:xfrm>
            <a:off x="0" y="1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250729" y="260648"/>
            <a:ext cx="9666602" cy="792088"/>
          </a:xfrm>
        </p:spPr>
        <p:txBody>
          <a:bodyPr>
            <a:normAutofit fontScale="90000"/>
          </a:bodyPr>
          <a:lstStyle/>
          <a:p>
            <a:r>
              <a:rPr lang="en-US" altLang="zh-TW" sz="69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6900" b="1" dirty="0" smtClean="0">
                <a:latin typeface="標楷體" pitchFamily="65" charset="-120"/>
                <a:ea typeface="標楷體" pitchFamily="65" charset="-120"/>
              </a:rPr>
              <a:t>國內外</a:t>
            </a:r>
            <a:r>
              <a:rPr lang="zh-TW" altLang="en-US" sz="6900" b="1" dirty="0">
                <a:latin typeface="標楷體" pitchFamily="65" charset="-120"/>
                <a:ea typeface="標楷體" pitchFamily="65" charset="-120"/>
              </a:rPr>
              <a:t>關於志向</a:t>
            </a:r>
            <a:r>
              <a:rPr lang="zh-TW" altLang="en-US" sz="6900" b="1" dirty="0" smtClean="0">
                <a:latin typeface="標楷體" pitchFamily="65" charset="-120"/>
                <a:ea typeface="標楷體" pitchFamily="65" charset="-120"/>
              </a:rPr>
              <a:t>的討論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899592" y="2169476"/>
            <a:ext cx="4906888" cy="1396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Microsoft YaHei" pitchFamily="34" charset="-122"/>
                <a:ea typeface="Microsoft YaHei" pitchFamily="34" charset="-122"/>
              </a:rPr>
              <a:t>1.</a:t>
            </a:r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有明確志向的人</a:t>
            </a:r>
            <a:endParaRPr lang="zh-TW" altLang="en-US" sz="4000" b="1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899592" y="2897021"/>
            <a:ext cx="47885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b="1" dirty="0" smtClean="0">
                <a:latin typeface="Microsoft YaHei" pitchFamily="34" charset="-122"/>
                <a:ea typeface="Microsoft YaHei" pitchFamily="34" charset="-122"/>
              </a:rPr>
              <a:t>2.</a:t>
            </a:r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沒有志向的人</a:t>
            </a:r>
            <a:endParaRPr lang="zh-TW" altLang="en-US" sz="4000" b="1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899592" y="3620551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b="1" dirty="0" smtClean="0">
                <a:latin typeface="Microsoft YaHei" pitchFamily="34" charset="-122"/>
                <a:ea typeface="Microsoft YaHei" pitchFamily="34" charset="-122"/>
              </a:rPr>
              <a:t>3.</a:t>
            </a:r>
            <a:r>
              <a:rPr lang="zh-TW" altLang="en-US" sz="4000" b="1" dirty="0" smtClean="0">
                <a:latin typeface="Microsoft YaHei" pitchFamily="34" charset="-122"/>
                <a:ea typeface="Microsoft YaHei" pitchFamily="34" charset="-122"/>
              </a:rPr>
              <a:t>有多重志向的人</a:t>
            </a:r>
            <a:endParaRPr lang="en-US" altLang="zh-TW" sz="4000" b="1" dirty="0" smtClean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39552" y="4440610"/>
            <a:ext cx="23042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500" b="1" dirty="0" smtClean="0">
                <a:latin typeface="Microsoft YaHei" pitchFamily="34" charset="-122"/>
                <a:ea typeface="Microsoft YaHei" pitchFamily="34" charset="-122"/>
              </a:rPr>
              <a:t>1</a:t>
            </a:r>
            <a:r>
              <a:rPr lang="zh-TW" altLang="en-US" sz="4500" b="1" dirty="0" smtClean="0">
                <a:latin typeface="Microsoft YaHei" pitchFamily="34" charset="-122"/>
                <a:ea typeface="Microsoft YaHei" pitchFamily="34" charset="-122"/>
              </a:rPr>
              <a:t>個以上</a:t>
            </a:r>
            <a:r>
              <a:rPr lang="zh-TW" altLang="en-US" sz="4500" b="1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志向</a:t>
            </a:r>
            <a:endParaRPr lang="zh-TW" altLang="en-US" sz="4500" b="1" dirty="0">
              <a:solidFill>
                <a:srgbClr val="FF0000"/>
              </a:solidFill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322432" y="4440610"/>
            <a:ext cx="252028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500" b="1" dirty="0" smtClean="0">
                <a:latin typeface="Microsoft YaHei" pitchFamily="34" charset="-122"/>
                <a:ea typeface="Microsoft YaHei" pitchFamily="34" charset="-122"/>
              </a:rPr>
              <a:t>可能性多</a:t>
            </a:r>
            <a:endParaRPr lang="zh-TW" altLang="en-US" sz="4500" b="1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408204" y="4437112"/>
            <a:ext cx="15121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500" b="1" dirty="0" smtClean="0">
                <a:latin typeface="Microsoft YaHei" pitchFamily="34" charset="-122"/>
                <a:ea typeface="Microsoft YaHei" pitchFamily="34" charset="-122"/>
              </a:rPr>
              <a:t>岔路</a:t>
            </a:r>
            <a:endParaRPr lang="zh-TW" altLang="en-US" sz="4500" b="1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2449334" y="5265242"/>
            <a:ext cx="42664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500" b="1" dirty="0" smtClean="0">
                <a:latin typeface="Microsoft YaHei" pitchFamily="34" charset="-122"/>
                <a:ea typeface="Microsoft YaHei" pitchFamily="34" charset="-122"/>
              </a:rPr>
              <a:t>迷茫找不到方向</a:t>
            </a:r>
            <a:endParaRPr lang="zh-TW" altLang="en-US" sz="4500" b="1" dirty="0">
              <a:latin typeface="Microsoft YaHei" pitchFamily="34" charset="-122"/>
              <a:ea typeface="Microsoft YaHei" pitchFamily="34" charset="-122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730144" y="1306760"/>
            <a:ext cx="77048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b="1" dirty="0">
                <a:latin typeface="標楷體" pitchFamily="65" charset="-120"/>
                <a:ea typeface="標楷體" pitchFamily="65" charset="-120"/>
              </a:rPr>
              <a:t>(1)</a:t>
            </a: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依「志向的有無」分為</a:t>
            </a:r>
            <a:r>
              <a:rPr lang="en-US" altLang="zh-TW" sz="4400" b="1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類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556659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890</TotalTime>
  <Words>870</Words>
  <Application>Microsoft Office PowerPoint</Application>
  <PresentationFormat>如螢幕大小 (4:3)</PresentationFormat>
  <Paragraphs>158</Paragraphs>
  <Slides>26</Slides>
  <Notes>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27" baseType="lpstr">
      <vt:lpstr>Office 佈景主題</vt:lpstr>
      <vt:lpstr>青少年對未來志向的 觀念、想法之探討— 以化仁國中九年級為例</vt:lpstr>
      <vt:lpstr>報告大綱</vt:lpstr>
      <vt:lpstr>一、研究動機與目的</vt:lpstr>
      <vt:lpstr>二、研究流程與方法</vt:lpstr>
      <vt:lpstr>  (一)探討志向  (二)討論造成志向薄弱的原因  (三)化仁國中九年級對於「志向」的想法之問卷分析 </vt:lpstr>
      <vt:lpstr>(一)志向? 1.志向的定義</vt:lpstr>
      <vt:lpstr>2.影響志向的因素 (1)外在因素</vt:lpstr>
      <vt:lpstr>2.影響志向的因素 (2)內在因素</vt:lpstr>
      <vt:lpstr>3.國內外關於志向的討論</vt:lpstr>
      <vt:lpstr>PowerPoint 簡報</vt:lpstr>
      <vt:lpstr>3.國內外關於志向的討論 (3)依兒童福利聯盟 對國中生未來志向調查分三類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青少年對未來志向的觀念、想法之探討—以化仁國中九年級為例</dc:title>
  <dc:creator>USER</dc:creator>
  <cp:lastModifiedBy>USER</cp:lastModifiedBy>
  <cp:revision>68</cp:revision>
  <dcterms:created xsi:type="dcterms:W3CDTF">2020-10-29T04:54:30Z</dcterms:created>
  <dcterms:modified xsi:type="dcterms:W3CDTF">2020-11-12T08:23:06Z</dcterms:modified>
</cp:coreProperties>
</file>