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74" r:id="rId10"/>
    <p:sldId id="276" r:id="rId11"/>
    <p:sldId id="271" r:id="rId12"/>
    <p:sldId id="272" r:id="rId13"/>
    <p:sldId id="285" r:id="rId14"/>
    <p:sldId id="282" r:id="rId15"/>
    <p:sldId id="287" r:id="rId16"/>
    <p:sldId id="288" r:id="rId17"/>
    <p:sldId id="289" r:id="rId18"/>
    <p:sldId id="291" r:id="rId19"/>
    <p:sldId id="264" r:id="rId20"/>
    <p:sldId id="277" r:id="rId21"/>
    <p:sldId id="278" r:id="rId22"/>
    <p:sldId id="265" r:id="rId23"/>
    <p:sldId id="279" r:id="rId24"/>
    <p:sldId id="284" r:id="rId25"/>
    <p:sldId id="283" r:id="rId26"/>
    <p:sldId id="281" r:id="rId27"/>
    <p:sldId id="286" r:id="rId28"/>
    <p:sldId id="290" r:id="rId2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5"/>
    <a:srgbClr val="FFFFCC"/>
    <a:srgbClr val="F9EAFC"/>
    <a:srgbClr val="FFEAD5"/>
    <a:srgbClr val="FCE0C8"/>
    <a:srgbClr val="FFCC99"/>
    <a:srgbClr val="FBF1FD"/>
    <a:srgbClr val="D3F0FD"/>
    <a:srgbClr val="E6FBFE"/>
    <a:srgbClr val="F8E9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1" autoAdjust="0"/>
    <p:restoredTop sz="94665" autoAdjust="0"/>
  </p:normalViewPr>
  <p:slideViewPr>
    <p:cSldViewPr>
      <p:cViewPr>
        <p:scale>
          <a:sx n="75" d="100"/>
          <a:sy n="75" d="100"/>
        </p:scale>
        <p:origin x="-166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80" y="64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1146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zh-TW" altLang="zh-TW" dirty="0" smtClean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087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688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420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27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41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57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。</a:t>
            </a:r>
            <a:endParaRPr lang="en-US" altLang="zh-TW" sz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 smtClean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zh-TW" altLang="zh-TW" dirty="0" smtClean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dirty="0"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650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431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63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542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510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35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lang="en-US" altLang="zh-TW" dirty="0" smtClean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dirty="0"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6</a:t>
            </a:fld>
            <a:endParaRPr lang="zh-TW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US" altLang="zh-TW" dirty="0" smtClean="0"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8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3568" y="1670943"/>
            <a:ext cx="8064896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zh-TW" altLang="en-US" sz="60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衣舉兩得</a:t>
            </a:r>
            <a:r>
              <a:rPr lang="en-US" altLang="zh-TW" sz="60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—</a:t>
            </a:r>
            <a:br>
              <a:rPr lang="en-US" altLang="zh-TW" sz="60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</a:br>
            <a:r>
              <a:rPr lang="zh-TW" altLang="en-US" sz="60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花蓮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地區舊衣回收探討以花蓮市、吉安鄉為例</a:t>
            </a:r>
            <a:endParaRPr lang="zh-TW" sz="60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宜昌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國</a:t>
            </a:r>
            <a:r>
              <a:rPr lang="zh-TW" altLang="en-US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中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 </a:t>
            </a:r>
            <a:r>
              <a:rPr lang="zh-TW" altLang="en-US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衣舊愛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隊</a:t>
            </a:r>
            <a:endParaRPr lang="zh-TW" sz="32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楊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悅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彤</a:t>
            </a:r>
            <a:r>
              <a:rPr lang="zh-TW" altLang="en-US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、張芷柔</a:t>
            </a:r>
            <a:endParaRPr lang="zh-TW" sz="32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0"/>
          <p:cNvSpPr txBox="1"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研究結果</a:t>
            </a:r>
            <a:endParaRPr lang="zh-TW" sz="54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1052736"/>
            <a:ext cx="6853158" cy="707886"/>
          </a:xfrm>
          <a:prstGeom prst="rect">
            <a:avLst/>
          </a:prstGeom>
          <a:solidFill>
            <a:srgbClr val="92D050"/>
          </a:solidFill>
          <a:effectLst>
            <a:innerShdw blurRad="114300">
              <a:schemeClr val="accent3">
                <a:lumMod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DFKai-SB"/>
              </a:rPr>
              <a:t>吉安鄉</a:t>
            </a:r>
            <a:r>
              <a:rPr lang="zh-TW" altLang="zh-TW" sz="40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DFKai-SB"/>
                <a:sym typeface="DFKai-SB"/>
              </a:rPr>
              <a:t>舊衣回收</a:t>
            </a:r>
            <a:r>
              <a:rPr lang="zh-TW" altLang="en-US" sz="40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DFKai-SB"/>
                <a:sym typeface="DFKai-SB"/>
              </a:rPr>
              <a:t>相關政策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62637" y="3284984"/>
            <a:ext cx="7632848" cy="3139321"/>
          </a:xfrm>
          <a:prstGeom prst="rect">
            <a:avLst/>
          </a:prstGeom>
          <a:solidFill>
            <a:srgbClr val="F9EAF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近年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景氣變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差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457200" lvl="0" indent="7620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3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回收</a:t>
            </a:r>
            <a:r>
              <a:rPr lang="zh-TW" altLang="en-US" sz="3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舊衣品質及殘值下降</a:t>
            </a:r>
            <a:r>
              <a:rPr lang="zh-TW" altLang="en-US" sz="3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3200" dirty="0" smtClean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indent="7620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回收廠商利潤下降，逐漸退出市場。</a:t>
            </a:r>
          </a:p>
          <a:p>
            <a:pPr marL="457200" indent="7620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吉安鄉回收箱目前不再招標</a:t>
            </a:r>
            <a:r>
              <a:rPr lang="zh-TW" altLang="en-US" sz="3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zh-TW" altLang="en-US" sz="32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576" y="1988840"/>
            <a:ext cx="7632848" cy="1200329"/>
          </a:xfrm>
          <a:prstGeom prst="rect">
            <a:avLst/>
          </a:prstGeom>
          <a:solidFill>
            <a:srgbClr val="F9EAF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除了舊衣回收箱，清潔隊在光華的回收場也有回收舊衣服。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研究結果</a:t>
            </a:r>
            <a:endParaRPr lang="zh-TW" sz="54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576" y="1124744"/>
            <a:ext cx="6853158" cy="707886"/>
          </a:xfrm>
          <a:prstGeom prst="rect">
            <a:avLst/>
          </a:prstGeom>
          <a:solidFill>
            <a:srgbClr val="92D050"/>
          </a:solidFill>
          <a:effectLst>
            <a:innerShdw blurRad="114300">
              <a:schemeClr val="accent3">
                <a:lumMod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DFKai-SB"/>
              </a:rPr>
              <a:t>吉安鄉</a:t>
            </a:r>
            <a:r>
              <a:rPr lang="zh-TW" altLang="zh-TW" sz="40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DFKai-SB"/>
                <a:sym typeface="DFKai-SB"/>
              </a:rPr>
              <a:t>舊衣回收</a:t>
            </a:r>
            <a:r>
              <a:rPr lang="zh-TW" altLang="en-US" sz="40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DFKai-SB"/>
                <a:sym typeface="DFKai-SB"/>
              </a:rPr>
              <a:t>相關政策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9116" y="1988840"/>
            <a:ext cx="6961236" cy="4431983"/>
          </a:xfrm>
          <a:prstGeom prst="rect">
            <a:avLst/>
          </a:prstGeom>
          <a:solidFill>
            <a:srgbClr val="FFEAD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現在不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招標狀態下的默契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571500" lvl="0" indent="-3810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基於便民、垃圾減量、避免可</a:t>
            </a:r>
            <a:r>
              <a:rPr lang="zh-TW" altLang="en-US" sz="3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用</a:t>
            </a:r>
            <a:endParaRPr lang="en-US" altLang="zh-TW" sz="3200" dirty="0" smtClean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33400" lvl="0">
              <a:lnSpc>
                <a:spcPct val="150000"/>
              </a:lnSpc>
            </a:pPr>
            <a:r>
              <a:rPr lang="zh-TW" altLang="en-US" sz="3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altLang="en-US" sz="3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資源</a:t>
            </a:r>
            <a:r>
              <a:rPr lang="zh-TW" altLang="en-US" sz="3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浪費。</a:t>
            </a:r>
          </a:p>
          <a:p>
            <a:pPr marL="571500" lvl="0" indent="-3810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不造成環境髒亂、影響交通。</a:t>
            </a:r>
          </a:p>
          <a:p>
            <a:pPr marL="571500" lvl="0" indent="-3810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如果造成髒亂，就會被強制沒收。</a:t>
            </a:r>
          </a:p>
          <a:p>
            <a:pPr marL="571500" indent="-571500">
              <a:buFont typeface="Wingdings" pitchFamily="2" charset="2"/>
              <a:buChar char="ü"/>
            </a:pP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536" y="-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研究結果</a:t>
            </a:r>
            <a:endParaRPr lang="zh-TW" sz="44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9512" y="972017"/>
            <a:ext cx="8352928" cy="1077218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花蓮地區民眾對舊衣回收的認知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及行動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問卷調查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pic>
        <p:nvPicPr>
          <p:cNvPr id="3074" name="圖表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98" b="-21"/>
          <a:stretch>
            <a:fillRect/>
          </a:stretch>
        </p:blipFill>
        <p:spPr bwMode="auto">
          <a:xfrm>
            <a:off x="899592" y="2185144"/>
            <a:ext cx="691276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92;p16"/>
          <p:cNvSpPr/>
          <p:nvPr/>
        </p:nvSpPr>
        <p:spPr>
          <a:xfrm>
            <a:off x="4658816" y="3573016"/>
            <a:ext cx="3960440" cy="23042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花蓮地區民眾對舊衣回收的認知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及行動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問卷調查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361" y="1703958"/>
            <a:ext cx="8066087" cy="417671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99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花蓮地區民眾對舊衣回收的認知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及行動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問卷調查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69434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99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花蓮地區民眾對舊衣回收的認知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及行動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問卷調查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77639"/>
            <a:ext cx="7872826" cy="397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5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花蓮地區民眾對舊衣回收的認知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及行動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問卷調查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38" y="2060848"/>
            <a:ext cx="8212137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5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花蓮地區民眾對舊衣回收的認知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及行動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問卷調查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pic>
        <p:nvPicPr>
          <p:cNvPr id="5" name="Google Shape;255;p24"/>
          <p:cNvPicPr preferRelativeResize="0"/>
          <p:nvPr/>
        </p:nvPicPr>
        <p:blipFill rotWithShape="1">
          <a:blip r:embed="rId3">
            <a:alphaModFix/>
          </a:blip>
          <a:srcRect b="-21"/>
          <a:stretch/>
        </p:blipFill>
        <p:spPr>
          <a:xfrm>
            <a:off x="467544" y="1988840"/>
            <a:ext cx="820891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575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結論</a:t>
            </a:r>
          </a:p>
        </p:txBody>
      </p:sp>
      <p:sp>
        <p:nvSpPr>
          <p:cNvPr id="3" name="矩形 2"/>
          <p:cNvSpPr/>
          <p:nvPr/>
        </p:nvSpPr>
        <p:spPr>
          <a:xfrm>
            <a:off x="251520" y="1484784"/>
            <a:ext cx="8712968" cy="4154984"/>
          </a:xfrm>
          <a:prstGeom prst="rect">
            <a:avLst/>
          </a:prstGeom>
          <a:solidFill>
            <a:srgbClr val="FFFFE5"/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研究過程中，發現整個舊衣回收的最大困境可分成三大層面。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官方：回收箱製作成本偏高，需要嫁接到廠商身上。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廠商：景氣不如以往，回收衣物外觀品質不佳。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民眾：需要更多公德心，避免在箱體附近堆放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垃圾甚至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丟入箱內。</a:t>
            </a:r>
          </a:p>
        </p:txBody>
      </p:sp>
    </p:spTree>
    <p:extLst>
      <p:ext uri="{BB962C8B-B14F-4D97-AF65-F5344CB8AC3E}">
        <p14:creationId xmlns:p14="http://schemas.microsoft.com/office/powerpoint/2010/main" xmlns="" val="41019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536" y="-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結論</a:t>
            </a:r>
          </a:p>
        </p:txBody>
      </p:sp>
      <p:sp>
        <p:nvSpPr>
          <p:cNvPr id="4" name="矩形 3"/>
          <p:cNvSpPr/>
          <p:nvPr/>
        </p:nvSpPr>
        <p:spPr>
          <a:xfrm>
            <a:off x="629308" y="2132856"/>
            <a:ext cx="8191163" cy="4221669"/>
          </a:xfrm>
          <a:prstGeom prst="rect">
            <a:avLst/>
          </a:prstGeom>
          <a:solidFill>
            <a:srgbClr val="FDEEA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rgbClr val="FFC000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目前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花蓮沒有正式官方管理的舊衣回收箱。</a:t>
            </a:r>
          </a:p>
          <a:p>
            <a:pPr>
              <a:lnSpc>
                <a:spcPts val="4600"/>
              </a:lnSpc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吉安鄉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曾經辦理過，後來因為舊衣品質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低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600"/>
              </a:lnSpc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落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，導致廠商利潤跟著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降低，運輸成本居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600"/>
              </a:lnSpc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高不下，更讓廠商不願投入招標作業。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600"/>
              </a:lnSpc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丟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入舊衣回收箱的衣物品質不一，再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加上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600"/>
              </a:lnSpc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沒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公德心的人丟垃圾進去。導致清潔隊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管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600"/>
              </a:lnSpc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理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不易，回收廠商面臨很大的壓力。</a:t>
            </a:r>
          </a:p>
        </p:txBody>
      </p:sp>
      <p:sp>
        <p:nvSpPr>
          <p:cNvPr id="8" name="矩形 7"/>
          <p:cNvSpPr/>
          <p:nvPr/>
        </p:nvSpPr>
        <p:spPr>
          <a:xfrm>
            <a:off x="-36511" y="1196752"/>
            <a:ext cx="9180512" cy="630942"/>
          </a:xfrm>
          <a:prstGeom prst="rect">
            <a:avLst/>
          </a:prstGeom>
          <a:solidFill>
            <a:srgbClr val="D1FBAF"/>
          </a:solidFill>
          <a:effectLst/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r>
              <a:rPr lang="en-US" altLang="zh-TW" sz="35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5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花蓮市與吉安鄉地方政府對舊衣回收作為</a:t>
            </a:r>
            <a:endParaRPr lang="zh-TW" alt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accent1">
                <a:lumMod val="20000"/>
                <a:lumOff val="80000"/>
              </a:schemeClr>
            </a:gs>
            <a:gs pos="77000">
              <a:srgbClr val="85C2FF">
                <a:alpha val="0"/>
              </a:srgbClr>
            </a:gs>
            <a:gs pos="39000">
              <a:srgbClr val="C4D6EB"/>
            </a:gs>
            <a:gs pos="97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67544" y="1340768"/>
            <a:ext cx="8352928" cy="720080"/>
          </a:xfrm>
          <a:prstGeom prst="roundRect">
            <a:avLst>
              <a:gd name="adj" fmla="val 16667"/>
            </a:avLst>
          </a:prstGeom>
          <a:solidFill>
            <a:srgbClr val="C2D59B">
              <a:alpha val="33725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zh-TW" altLang="en-US" sz="36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地方臉</a:t>
            </a:r>
            <a:r>
              <a:rPr lang="zh-TW" altLang="en-US" sz="36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書社</a:t>
            </a:r>
            <a:r>
              <a:rPr lang="zh-TW" altLang="en-US" sz="36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群常</a:t>
            </a:r>
            <a:r>
              <a:rPr lang="zh-TW" altLang="en-US" sz="36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有人</a:t>
            </a:r>
            <a:r>
              <a:rPr lang="zh-TW" altLang="en-US" sz="36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詢問如何舊</a:t>
            </a:r>
            <a:r>
              <a:rPr lang="zh-TW" altLang="en-US" sz="36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衣</a:t>
            </a:r>
            <a:r>
              <a:rPr lang="zh-TW" altLang="en-US" sz="36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處理</a:t>
            </a:r>
            <a:r>
              <a:rPr lang="en-US" altLang="zh-TW" sz="36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?</a:t>
            </a:r>
            <a:endParaRPr lang="zh-TW" sz="36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研究動機</a:t>
            </a:r>
          </a:p>
        </p:txBody>
      </p:sp>
      <p:sp>
        <p:nvSpPr>
          <p:cNvPr id="96" name="Shape 96"/>
          <p:cNvSpPr/>
          <p:nvPr/>
        </p:nvSpPr>
        <p:spPr>
          <a:xfrm>
            <a:off x="539552" y="2153568"/>
            <a:ext cx="8280920" cy="699368"/>
          </a:xfrm>
          <a:prstGeom prst="roundRect">
            <a:avLst>
              <a:gd name="adj" fmla="val 16667"/>
            </a:avLst>
          </a:prstGeom>
          <a:solidFill>
            <a:srgbClr val="93B3D7">
              <a:alpha val="33725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zh-TW" altLang="en-US" sz="36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路邊的舊衣回收箱仍有運作嗎？</a:t>
            </a:r>
          </a:p>
        </p:txBody>
      </p:sp>
      <p:sp>
        <p:nvSpPr>
          <p:cNvPr id="97" name="Shape 97"/>
          <p:cNvSpPr/>
          <p:nvPr/>
        </p:nvSpPr>
        <p:spPr>
          <a:xfrm>
            <a:off x="611560" y="5661248"/>
            <a:ext cx="8064896" cy="1008112"/>
          </a:xfrm>
          <a:prstGeom prst="roundRect">
            <a:avLst>
              <a:gd name="adj" fmla="val 16667"/>
            </a:avLst>
          </a:prstGeom>
          <a:solidFill>
            <a:srgbClr val="FABF8E">
              <a:alpha val="33725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0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決定</a:t>
            </a:r>
            <a:r>
              <a:rPr lang="zh-TW" sz="40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進行</a:t>
            </a:r>
            <a:r>
              <a:rPr lang="zh-TW" altLang="en-US" sz="40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舊衣回收</a:t>
            </a:r>
            <a:r>
              <a:rPr lang="zh-TW" sz="40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主題</a:t>
            </a:r>
            <a:r>
              <a:rPr lang="zh-TW" sz="40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的研究</a:t>
            </a:r>
          </a:p>
        </p:txBody>
      </p:sp>
      <p:sp>
        <p:nvSpPr>
          <p:cNvPr id="8" name="Shape 96"/>
          <p:cNvSpPr/>
          <p:nvPr/>
        </p:nvSpPr>
        <p:spPr>
          <a:xfrm>
            <a:off x="539552" y="2996952"/>
            <a:ext cx="8280920" cy="2232248"/>
          </a:xfrm>
          <a:prstGeom prst="roundRect">
            <a:avLst>
              <a:gd name="adj" fmla="val 16667"/>
            </a:avLst>
          </a:prstGeom>
          <a:solidFill>
            <a:srgbClr val="F8E9FB">
              <a:alpha val="33725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zh-TW" altLang="en-US" sz="36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產生疑問</a:t>
            </a:r>
            <a:r>
              <a:rPr lang="zh-TW" altLang="en-US" sz="36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</a:p>
          <a:p>
            <a:pPr marL="514350" lvl="0" indent="-244475"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zh-TW" altLang="en-US" sz="36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舊衣服真的有回收</a:t>
            </a:r>
            <a:r>
              <a:rPr lang="en-US" altLang="zh-TW" sz="36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?</a:t>
            </a:r>
          </a:p>
          <a:p>
            <a:pPr marL="514350" lvl="0" indent="-244475"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zh-TW" altLang="en-US" sz="36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回收</a:t>
            </a:r>
            <a:r>
              <a:rPr lang="zh-TW" altLang="en-US" sz="36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後跑去哪裡</a:t>
            </a:r>
            <a:r>
              <a:rPr lang="en-US" altLang="zh-TW" sz="36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?</a:t>
            </a:r>
            <a:endParaRPr lang="zh-TW" altLang="en-US" sz="3600" dirty="0"/>
          </a:p>
          <a:p>
            <a:pPr marL="514350" lvl="0" indent="-244475"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zh-TW" altLang="en-US" sz="36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花蓮人又怎麼處理舊衣呢</a:t>
            </a:r>
            <a:r>
              <a:rPr lang="en-US" altLang="zh-TW" sz="36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?</a:t>
            </a:r>
            <a:endParaRPr lang="zh-TW" altLang="en-US" sz="36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" name="向下箭號 2"/>
          <p:cNvSpPr/>
          <p:nvPr/>
        </p:nvSpPr>
        <p:spPr>
          <a:xfrm>
            <a:off x="4067944" y="5229200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2186861"/>
            <a:ext cx="8136904" cy="954107"/>
          </a:xfrm>
          <a:prstGeom prst="rect">
            <a:avLst/>
          </a:prstGeom>
          <a:solidFill>
            <a:srgbClr val="FDEEA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從問卷中發現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，被選擇舊衣回收的衣服多為成年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人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(56.4%,Q6)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，小孩衣服較低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(41.1%,Q6)</a:t>
            </a: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187130" cy="646331"/>
          </a:xfrm>
          <a:prstGeom prst="rect">
            <a:avLst/>
          </a:prstGeom>
          <a:solidFill>
            <a:srgbClr val="D1FBAF"/>
          </a:solidFill>
          <a:effectLst/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75000"/>
              </a:schemeClr>
            </a:contourClr>
          </a:sp3d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花蓮地區民眾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對舊衣回收的認知與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行動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3573016"/>
            <a:ext cx="8136904" cy="2677656"/>
          </a:xfrm>
          <a:prstGeom prst="rect">
            <a:avLst/>
          </a:prstGeom>
          <a:solidFill>
            <a:srgbClr val="FDEEA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花蓮群眾對於官方管理的舊衣回收系統的認定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有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超過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75%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以上的人不知道官方認可的舊衣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回收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箱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之辨認方式，很可能跟我們目前花蓮沒有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廠商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進駐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有關。如果要推廣，使用者可能是依據箱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體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上面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的連絡資訊。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(83%,</a:t>
            </a:r>
            <a:r>
              <a:rPr lang="en-US" altLang="zh-TW" sz="2800" dirty="0" err="1">
                <a:latin typeface="標楷體" pitchFamily="65" charset="-120"/>
                <a:ea typeface="標楷體" pitchFamily="65" charset="-120"/>
              </a:rPr>
              <a:t>Q10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這比例，對於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將來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進行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推廣會有很大幫助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Shape 190"/>
          <p:cNvSpPr txBox="1">
            <a:spLocks noGrp="1"/>
          </p:cNvSpPr>
          <p:nvPr>
            <p:ph type="title"/>
          </p:nvPr>
        </p:nvSpPr>
        <p:spPr>
          <a:xfrm>
            <a:off x="395536" y="-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結論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536" y="-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zh-TW" altLang="en-US" sz="5400" dirty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省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思與建議</a:t>
            </a:r>
            <a:endParaRPr lang="zh-TW" sz="54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6128" y="2262351"/>
            <a:ext cx="8892479" cy="2246769"/>
          </a:xfrm>
          <a:prstGeom prst="rect">
            <a:avLst/>
          </a:prstGeom>
          <a:solidFill>
            <a:srgbClr val="FFFFCC"/>
          </a:solidFill>
          <a:effectLst/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制定舊衣物回收管理政策及機構，舊衣分三類管理。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可作為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買賣用途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，或整理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後給需要的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人，無法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使用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的交給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發電廠使用，產生熱值，加速垃圾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焚燒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若要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使用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舊衣提升熱值，就需要把溫度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調高，以免造成空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汙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7464" y="4653136"/>
            <a:ext cx="8881143" cy="954107"/>
          </a:xfrm>
          <a:prstGeom prst="rect">
            <a:avLst/>
          </a:prstGeom>
          <a:solidFill>
            <a:srgbClr val="FFFFCC"/>
          </a:solidFill>
          <a:effectLst/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希望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將來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有機會訪問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舊衣回收的廠商，了解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他們的運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作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及需求，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找出他們願意進行舊衣回收作業的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誘因。</a:t>
            </a:r>
          </a:p>
        </p:txBody>
      </p:sp>
      <p:sp>
        <p:nvSpPr>
          <p:cNvPr id="9" name="矩形 8"/>
          <p:cNvSpPr/>
          <p:nvPr/>
        </p:nvSpPr>
        <p:spPr>
          <a:xfrm>
            <a:off x="179512" y="5733256"/>
            <a:ext cx="8849095" cy="954107"/>
          </a:xfrm>
          <a:prstGeom prst="rect">
            <a:avLst/>
          </a:prstGeom>
          <a:solidFill>
            <a:srgbClr val="FFFFCC"/>
          </a:solidFill>
          <a:effectLst/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建議政府輔導舊衣回收業者，透過產業提升，提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高利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潤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，也提高社區間的資源回收動能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4140" y="1178749"/>
            <a:ext cx="8892479" cy="954107"/>
          </a:xfrm>
          <a:prstGeom prst="rect">
            <a:avLst/>
          </a:prstGeom>
          <a:solidFill>
            <a:srgbClr val="FFFFCC"/>
          </a:solidFill>
          <a:effectLst/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次研究，目前花蓮已沒有舊衣回收廠商，導致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研究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困難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度變高，研究走向很難固定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5286380" y="3445377"/>
            <a:ext cx="252028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謝謝</a:t>
            </a:r>
            <a:r>
              <a:rPr lang="zh-TW" altLang="en-US" sz="4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聆聽</a:t>
            </a:r>
            <a:endParaRPr lang="zh-TW" sz="4400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27030" y="1785934"/>
            <a:ext cx="6502424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我們的報告到此結束~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844824"/>
            <a:ext cx="777686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花蓮地區民眾對舊衣回收的認知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及行動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問卷調查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xmlns="" val="22622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花蓮地區民眾對舊衣回收的認知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及行動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問卷調查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700"/>
            <a:ext cx="7979344" cy="420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99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花蓮地區民眾對舊衣回收的認知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及行動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問卷調查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2" y="1916832"/>
            <a:ext cx="82057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99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花蓮地區民眾對舊衣回收的認知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及行動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問卷調查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7" y="2060848"/>
            <a:ext cx="832905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99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花蓮地區民眾對舊衣回收的認知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及行動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問卷調查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9034"/>
            <a:ext cx="7917755" cy="396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5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花蓮地區民眾對舊衣回收的認知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及行動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問卷調查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0957"/>
            <a:ext cx="82078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5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研究目的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23528" y="1999381"/>
            <a:ext cx="8507288" cy="33018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</a:pPr>
            <a:r>
              <a:rPr lang="zh-TW" sz="36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(一</a:t>
            </a:r>
            <a:r>
              <a:rPr lang="zh-TW" sz="36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)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瞭解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花蓮市與吉安鄉舊衣回收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相關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     政策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與地方政府執行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現況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lvl="0" indent="-342900">
              <a:spcBef>
                <a:spcPts val="0"/>
              </a:spcBef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(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)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瞭解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花蓮市與吉安鄉民眾對舊衣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回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    收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的認知及處置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方式</a:t>
            </a:r>
            <a:endParaRPr lang="zh-TW" sz="3600" b="0" i="0" u="none" strike="noStrike" cap="none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5E9EFF">
                <a:alpha val="82000"/>
              </a:srgbClr>
            </a:gs>
            <a:gs pos="63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研究方法與工具</a:t>
            </a:r>
          </a:p>
        </p:txBody>
      </p:sp>
      <p:sp>
        <p:nvSpPr>
          <p:cNvPr id="109" name="Shape 109"/>
          <p:cNvSpPr/>
          <p:nvPr/>
        </p:nvSpPr>
        <p:spPr>
          <a:xfrm>
            <a:off x="899592" y="1700808"/>
            <a:ext cx="2808312" cy="792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1331640" y="1772816"/>
            <a:ext cx="259228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研究方法</a:t>
            </a:r>
          </a:p>
        </p:txBody>
      </p:sp>
      <p:sp>
        <p:nvSpPr>
          <p:cNvPr id="111" name="Shape 111"/>
          <p:cNvSpPr/>
          <p:nvPr/>
        </p:nvSpPr>
        <p:spPr>
          <a:xfrm>
            <a:off x="4283968" y="1700808"/>
            <a:ext cx="4608512" cy="792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5148064" y="1772816"/>
            <a:ext cx="36004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研 究 工 具</a:t>
            </a:r>
          </a:p>
        </p:txBody>
      </p:sp>
      <p:sp>
        <p:nvSpPr>
          <p:cNvPr id="113" name="Shape 113"/>
          <p:cNvSpPr/>
          <p:nvPr/>
        </p:nvSpPr>
        <p:spPr>
          <a:xfrm>
            <a:off x="899592" y="2564904"/>
            <a:ext cx="2808312" cy="3600400"/>
          </a:xfrm>
          <a:prstGeom prst="rect">
            <a:avLst/>
          </a:prstGeom>
          <a:solidFill>
            <a:srgbClr val="DAEEF3"/>
          </a:solid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rgbClr val="0078FF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4283968" y="2564904"/>
            <a:ext cx="4572000" cy="3600400"/>
          </a:xfrm>
          <a:prstGeom prst="rect">
            <a:avLst/>
          </a:prstGeom>
          <a:solidFill>
            <a:srgbClr val="DAEEF3"/>
          </a:solid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(一)網際網路(查詢資料)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(二)電子郵件(聯絡老師)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(三)隨身碟(存資料)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(四)軟體(製作文書資料)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(五)書寫用具(筆記本、筆)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(六)手機(拍照與錄影)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(七</a:t>
            </a:r>
            <a:r>
              <a:rPr lang="zh-TW" sz="28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)筆</a:t>
            </a:r>
            <a:r>
              <a:rPr lang="zh-TW" sz="28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電(製作個人心得)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971600" y="2780928"/>
            <a:ext cx="2880320" cy="22467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(一)文獻研究法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  <a:p>
            <a:pPr lvl="0">
              <a:buSzPct val="25000"/>
            </a:pPr>
            <a:r>
              <a:rPr lang="zh-TW" sz="28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(二</a:t>
            </a:r>
            <a:r>
              <a:rPr lang="zh-TW" sz="28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)</a:t>
            </a:r>
            <a:r>
              <a:rPr lang="zh-TW" altLang="zh-TW" sz="28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訪問調查法</a:t>
            </a:r>
            <a:endParaRPr lang="zh-TW" sz="2800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  <a:p>
            <a:pPr lvl="0">
              <a:buSzPct val="25000"/>
            </a:pPr>
            <a:r>
              <a:rPr lang="zh-TW" sz="28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(三</a:t>
            </a:r>
            <a:r>
              <a:rPr lang="zh-TW" sz="28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)</a:t>
            </a:r>
            <a:r>
              <a:rPr lang="zh-TW" altLang="zh-TW" sz="28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問卷調查</a:t>
            </a:r>
            <a:r>
              <a:rPr lang="zh-TW" altLang="zh-TW" sz="28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法</a:t>
            </a:r>
            <a:endParaRPr lang="zh-TW" sz="2800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研究流程圖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11560" y="2042845"/>
            <a:ext cx="2808312" cy="9541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28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組隊</a:t>
            </a:r>
            <a:endParaRPr lang="zh-TW" sz="28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決定隊名和主題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355976" y="2042845"/>
            <a:ext cx="4680520" cy="9541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文獻</a:t>
            </a:r>
            <a:r>
              <a:rPr lang="zh-TW" sz="28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回顧</a:t>
            </a:r>
            <a:r>
              <a:rPr lang="en-US" altLang="zh-TW" sz="28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:</a:t>
            </a:r>
            <a:r>
              <a:rPr lang="zh-TW" sz="28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網路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資料、書籍、</a:t>
            </a:r>
            <a:r>
              <a:rPr lang="zh-TW" sz="28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論文</a:t>
            </a:r>
            <a:r>
              <a:rPr lang="zh-TW" altLang="en-US" sz="28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、期刊、報導</a:t>
            </a:r>
            <a:endParaRPr lang="zh-TW" sz="28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4499992" y="4635133"/>
            <a:ext cx="2448272" cy="9541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zh-TW" altLang="en-US" sz="28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訪談</a:t>
            </a:r>
            <a:r>
              <a:rPr lang="zh-TW" altLang="zh-TW" sz="28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調查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28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   </a:t>
            </a:r>
            <a:r>
              <a:rPr lang="zh-TW" sz="28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問卷調查</a:t>
            </a:r>
            <a:endParaRPr lang="zh-TW" sz="28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   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403648" y="4653136"/>
            <a:ext cx="2016224" cy="9541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整理資料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撰寫報告</a:t>
            </a:r>
          </a:p>
        </p:txBody>
      </p:sp>
      <p:sp>
        <p:nvSpPr>
          <p:cNvPr id="140" name="Shape 140"/>
          <p:cNvSpPr/>
          <p:nvPr/>
        </p:nvSpPr>
        <p:spPr>
          <a:xfrm>
            <a:off x="611560" y="1484784"/>
            <a:ext cx="2808312" cy="504056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800" b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階段一</a:t>
            </a:r>
          </a:p>
        </p:txBody>
      </p:sp>
      <p:sp>
        <p:nvSpPr>
          <p:cNvPr id="141" name="Shape 141"/>
          <p:cNvSpPr/>
          <p:nvPr/>
        </p:nvSpPr>
        <p:spPr>
          <a:xfrm>
            <a:off x="4355976" y="1484784"/>
            <a:ext cx="4680520" cy="504056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800" b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階段二</a:t>
            </a:r>
          </a:p>
        </p:txBody>
      </p:sp>
      <p:sp>
        <p:nvSpPr>
          <p:cNvPr id="142" name="Shape 142"/>
          <p:cNvSpPr/>
          <p:nvPr/>
        </p:nvSpPr>
        <p:spPr>
          <a:xfrm>
            <a:off x="4499992" y="4077072"/>
            <a:ext cx="2448272" cy="504056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800" b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階段三</a:t>
            </a:r>
          </a:p>
        </p:txBody>
      </p:sp>
      <p:sp>
        <p:nvSpPr>
          <p:cNvPr id="143" name="Shape 143"/>
          <p:cNvSpPr/>
          <p:nvPr/>
        </p:nvSpPr>
        <p:spPr>
          <a:xfrm>
            <a:off x="1403648" y="4077072"/>
            <a:ext cx="2016224" cy="504056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800" b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階段四</a:t>
            </a:r>
          </a:p>
        </p:txBody>
      </p:sp>
      <p:sp>
        <p:nvSpPr>
          <p:cNvPr id="144" name="Shape 144"/>
          <p:cNvSpPr/>
          <p:nvPr/>
        </p:nvSpPr>
        <p:spPr>
          <a:xfrm>
            <a:off x="3563888" y="1988840"/>
            <a:ext cx="720080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5580112" y="3140968"/>
            <a:ext cx="432048" cy="7920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3563888" y="4797152"/>
            <a:ext cx="720080" cy="43204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文獻研究</a:t>
            </a:r>
          </a:p>
        </p:txBody>
      </p:sp>
      <p:sp>
        <p:nvSpPr>
          <p:cNvPr id="171" name="Shape 171"/>
          <p:cNvSpPr/>
          <p:nvPr/>
        </p:nvSpPr>
        <p:spPr>
          <a:xfrm>
            <a:off x="6300192" y="3861023"/>
            <a:ext cx="2376860" cy="2736329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3131840" y="3861048"/>
            <a:ext cx="2808312" cy="2232248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582745" y="3861048"/>
            <a:ext cx="2189055" cy="2016224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 rot="3419336">
            <a:off x="6618260" y="1799799"/>
            <a:ext cx="1357071" cy="183874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rot="3419336">
            <a:off x="3709729" y="1785153"/>
            <a:ext cx="1436512" cy="181457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 rot="3419336">
            <a:off x="1016618" y="1674092"/>
            <a:ext cx="1436512" cy="181457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grpSp>
        <p:nvGrpSpPr>
          <p:cNvPr id="157" name="Shape 157"/>
          <p:cNvGrpSpPr/>
          <p:nvPr/>
        </p:nvGrpSpPr>
        <p:grpSpPr>
          <a:xfrm>
            <a:off x="2699792" y="2504832"/>
            <a:ext cx="720080" cy="204088"/>
            <a:chOff x="2003" y="3439"/>
            <a:chExt cx="468" cy="244"/>
          </a:xfrm>
        </p:grpSpPr>
        <p:sp>
          <p:nvSpPr>
            <p:cNvPr id="158" name="Shape 158"/>
            <p:cNvSpPr/>
            <p:nvPr/>
          </p:nvSpPr>
          <p:spPr>
            <a:xfrm>
              <a:off x="2003" y="3439"/>
              <a:ext cx="79" cy="242"/>
            </a:xfrm>
            <a:prstGeom prst="ellipse">
              <a:avLst/>
            </a:prstGeom>
            <a:gradFill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2048" y="3441"/>
              <a:ext cx="388" cy="242"/>
            </a:xfrm>
            <a:prstGeom prst="rect">
              <a:avLst/>
            </a:prstGeom>
            <a:gradFill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400" y="3443"/>
              <a:ext cx="71" cy="235"/>
            </a:xfrm>
            <a:prstGeom prst="ellipse">
              <a:avLst/>
            </a:prstGeom>
            <a:gradFill>
              <a:gsLst>
                <a:gs pos="0">
                  <a:srgbClr val="B3B3B3"/>
                </a:gs>
                <a:gs pos="50000">
                  <a:schemeClr val="lt1"/>
                </a:gs>
                <a:gs pos="100000">
                  <a:srgbClr val="B3B3B3"/>
                </a:gs>
              </a:gsLst>
              <a:lin ang="5400000" scaled="0"/>
            </a:gra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2438" y="3519"/>
              <a:ext cx="20" cy="70"/>
            </a:xfrm>
            <a:prstGeom prst="ellipse">
              <a:avLst/>
            </a:prstGeom>
            <a:gradFill>
              <a:gsLst>
                <a:gs pos="0">
                  <a:srgbClr val="B3B3B3"/>
                </a:gs>
                <a:gs pos="50000">
                  <a:schemeClr val="lt1"/>
                </a:gs>
                <a:gs pos="100000">
                  <a:srgbClr val="B3B3B3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endParaRPr>
            </a:p>
          </p:txBody>
        </p:sp>
      </p:grpSp>
      <p:sp>
        <p:nvSpPr>
          <p:cNvPr id="166" name="Shape 166"/>
          <p:cNvSpPr/>
          <p:nvPr/>
        </p:nvSpPr>
        <p:spPr>
          <a:xfrm>
            <a:off x="5580112" y="2650521"/>
            <a:ext cx="121552" cy="202415"/>
          </a:xfrm>
          <a:prstGeom prst="ellipse">
            <a:avLst/>
          </a:prstGeom>
          <a:gradFill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5631195" y="2650521"/>
            <a:ext cx="596989" cy="202415"/>
          </a:xfrm>
          <a:prstGeom prst="rect">
            <a:avLst/>
          </a:prstGeom>
          <a:gradFill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6156176" y="2656376"/>
            <a:ext cx="109243" cy="196560"/>
          </a:xfrm>
          <a:prstGeom prst="ellipse">
            <a:avLst/>
          </a:prstGeom>
          <a:gradFill>
            <a:gsLst>
              <a:gs pos="0">
                <a:srgbClr val="B3B3B3"/>
              </a:gs>
              <a:gs pos="50000">
                <a:schemeClr val="lt1"/>
              </a:gs>
              <a:gs pos="100000">
                <a:srgbClr val="B3B3B3"/>
              </a:gs>
            </a:gsLst>
            <a:lin ang="5400000" scaled="0"/>
          </a:gradFill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1230818" y="2340169"/>
            <a:ext cx="233307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altLang="en-US" sz="3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論文</a:t>
            </a:r>
            <a:endParaRPr lang="zh-TW" sz="3200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3779912" y="2340169"/>
            <a:ext cx="12241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2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書 籍</a:t>
            </a:r>
          </a:p>
        </p:txBody>
      </p:sp>
      <p:sp>
        <p:nvSpPr>
          <p:cNvPr id="176" name="Shape 176"/>
          <p:cNvSpPr/>
          <p:nvPr/>
        </p:nvSpPr>
        <p:spPr>
          <a:xfrm>
            <a:off x="6516489" y="2196153"/>
            <a:ext cx="2087959" cy="11608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期刊</a:t>
            </a:r>
            <a:r>
              <a:rPr lang="zh-TW" altLang="en-US" sz="3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雜誌</a:t>
            </a:r>
            <a:endParaRPr lang="en-US" altLang="zh-TW" sz="3200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altLang="en-US" sz="3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與報導</a:t>
            </a:r>
            <a:endParaRPr lang="zh-TW" sz="3200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39552" y="3966155"/>
            <a:ext cx="218905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2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＊</a:t>
            </a:r>
            <a:r>
              <a:rPr lang="zh-TW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中學生網站</a:t>
            </a:r>
            <a:endParaRPr lang="en-US" altLang="zh-TW" sz="2400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  <a:p>
            <a:pPr lvl="0">
              <a:buSzPct val="25000"/>
            </a:pPr>
            <a:r>
              <a:rPr lang="zh-TW" altLang="en-US" sz="2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小</a:t>
            </a:r>
            <a:r>
              <a:rPr lang="zh-TW" sz="2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論文</a:t>
            </a:r>
          </a:p>
        </p:txBody>
      </p:sp>
      <p:sp>
        <p:nvSpPr>
          <p:cNvPr id="178" name="Shape 178"/>
          <p:cNvSpPr/>
          <p:nvPr/>
        </p:nvSpPr>
        <p:spPr>
          <a:xfrm>
            <a:off x="3158424" y="3928988"/>
            <a:ext cx="2664818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＊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快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時尚慢消費</a:t>
            </a:r>
            <a:endParaRPr lang="zh-TW" sz="2400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  <a:p>
            <a:pPr lvl="0">
              <a:buSzPct val="25000"/>
            </a:pPr>
            <a:r>
              <a:rPr lang="zh-TW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＊</a:t>
            </a:r>
            <a:r>
              <a:rPr lang="zh-TW" altLang="en-US" sz="2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買ㄧ件衣服要</a:t>
            </a:r>
            <a:r>
              <a:rPr lang="zh-TW" altLang="en-US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付</a:t>
            </a:r>
            <a:endParaRPr lang="en-US" altLang="zh-TW" sz="2400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SzPct val="25000"/>
            </a:pPr>
            <a:r>
              <a:rPr lang="zh-TW" altLang="en-US" sz="2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 多少</a:t>
            </a:r>
            <a:r>
              <a:rPr lang="zh-TW" altLang="en-US" sz="2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錢</a:t>
            </a:r>
            <a:r>
              <a:rPr lang="en-US" altLang="zh-TW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0">
              <a:buSzPct val="25000"/>
            </a:pPr>
            <a:r>
              <a:rPr lang="zh-TW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＊</a:t>
            </a:r>
            <a:r>
              <a:rPr lang="zh-TW" altLang="en-US" sz="2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新紡織經濟</a:t>
            </a:r>
            <a:r>
              <a:rPr lang="zh-TW" altLang="en-US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報告</a:t>
            </a:r>
            <a:endParaRPr lang="en-US" altLang="zh-TW" sz="2400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SzPct val="25000"/>
            </a:pPr>
            <a:r>
              <a:rPr lang="zh-TW" altLang="en-US" sz="2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 書</a:t>
            </a:r>
            <a:endParaRPr lang="en-US" altLang="zh-TW" sz="2400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6300192" y="3875564"/>
            <a:ext cx="2555776" cy="272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＊</a:t>
            </a:r>
            <a:r>
              <a:rPr lang="zh-TW" altLang="en-US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天下文化雜誌</a:t>
            </a:r>
            <a:r>
              <a:rPr lang="zh-TW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＊華</a:t>
            </a:r>
            <a:r>
              <a:rPr lang="zh-TW" altLang="en-US" sz="2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岡</a:t>
            </a:r>
            <a:r>
              <a:rPr lang="zh-TW" altLang="en-US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紡織期刊</a:t>
            </a:r>
            <a:endParaRPr lang="en-US" altLang="zh-TW" sz="2400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  <a:p>
            <a:pPr lvl="0">
              <a:buSzPct val="25000"/>
            </a:pPr>
            <a:r>
              <a:rPr lang="zh-TW" altLang="zh-TW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＊</a:t>
            </a:r>
            <a:r>
              <a:rPr lang="zh-TW" altLang="en-US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今日新聞專題</a:t>
            </a:r>
            <a:endParaRPr lang="en-US" altLang="zh-TW" sz="2400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SzPct val="25000"/>
            </a:pPr>
            <a:r>
              <a:rPr lang="zh-TW" altLang="en-US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  報導</a:t>
            </a:r>
            <a:endParaRPr lang="en-US" altLang="zh-TW" sz="2400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SzPct val="25000"/>
            </a:pPr>
            <a:r>
              <a:rPr lang="zh-TW" altLang="zh-TW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＊</a:t>
            </a:r>
            <a:r>
              <a:rPr lang="zh-TW" altLang="en-US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自由時報</a:t>
            </a:r>
            <a:endParaRPr lang="en-US" altLang="zh-TW" sz="2400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SzPct val="25000"/>
            </a:pPr>
            <a:r>
              <a:rPr lang="zh-TW" altLang="zh-TW" sz="2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＊</a:t>
            </a:r>
            <a:r>
              <a:rPr lang="zh-TW" altLang="en-US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流行</a:t>
            </a:r>
            <a:r>
              <a:rPr lang="zh-TW" altLang="en-US" sz="2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快訊</a:t>
            </a:r>
            <a:r>
              <a:rPr lang="zh-TW" altLang="en-US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數位</a:t>
            </a:r>
            <a:endParaRPr lang="en-US" altLang="zh-TW" sz="2400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SzPct val="25000"/>
            </a:pPr>
            <a:r>
              <a:rPr lang="zh-TW" altLang="en-US" sz="2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 雜誌</a:t>
            </a:r>
            <a:endParaRPr lang="zh-TW" sz="2400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</p:txBody>
      </p:sp>
      <p:sp>
        <p:nvSpPr>
          <p:cNvPr id="23" name="Shape 177"/>
          <p:cNvSpPr/>
          <p:nvPr/>
        </p:nvSpPr>
        <p:spPr>
          <a:xfrm>
            <a:off x="582745" y="4792304"/>
            <a:ext cx="201622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altLang="en-US" sz="2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＊碩博士</a:t>
            </a:r>
            <a:r>
              <a:rPr lang="zh-TW" sz="24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論文</a:t>
            </a:r>
            <a:endParaRPr lang="zh-TW" sz="2400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5496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文獻回顧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71538" y="1692097"/>
            <a:ext cx="522865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sz="4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舊衣回收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的定義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2844225"/>
            <a:ext cx="518457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sz="4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舊衣回收的流向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15616" y="3996353"/>
            <a:ext cx="691276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sz="4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過多舊衣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造成的環境問題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11336" y="661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研究結果</a:t>
            </a:r>
            <a:endParaRPr lang="zh-TW" sz="54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496978"/>
            <a:ext cx="6853158" cy="707886"/>
          </a:xfrm>
          <a:prstGeom prst="rect">
            <a:avLst/>
          </a:prstGeom>
          <a:solidFill>
            <a:srgbClr val="92D050"/>
          </a:solidFill>
          <a:effectLst>
            <a:innerShdw blurRad="114300">
              <a:schemeClr val="accent3">
                <a:lumMod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4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花蓮市舊衣</a:t>
            </a:r>
            <a:r>
              <a:rPr lang="zh-TW" altLang="zh-TW" sz="40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回收</a:t>
            </a:r>
            <a:r>
              <a:rPr lang="zh-TW" altLang="en-US" sz="40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相關</a:t>
            </a:r>
            <a:r>
              <a:rPr lang="zh-TW" altLang="en-US" sz="4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政策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4941168"/>
            <a:ext cx="78488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但是事與願違一直流標，於是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只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能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552" y="2564904"/>
            <a:ext cx="7848873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想仿效吉安鄉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運作流程，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2016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花蓮市公所訂立「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舊衣回收箱管理自治條例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，收回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街頭近三百非法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回收箱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，想交給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合法得標廠商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執行，維持市容整潔。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爆炸 1 2"/>
          <p:cNvSpPr/>
          <p:nvPr/>
        </p:nvSpPr>
        <p:spPr>
          <a:xfrm>
            <a:off x="2051720" y="2423126"/>
            <a:ext cx="5688632" cy="4392488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dirty="0" smtClean="0">
                <a:latin typeface="標楷體" pitchFamily="65" charset="-120"/>
                <a:ea typeface="標楷體" pitchFamily="65" charset="-120"/>
              </a:rPr>
              <a:t>放棄</a:t>
            </a:r>
            <a:endParaRPr lang="zh-TW" altLang="en-US" sz="9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536" y="-182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研究結果</a:t>
            </a:r>
            <a:endParaRPr lang="zh-TW" sz="54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268760"/>
            <a:ext cx="6853158" cy="707886"/>
          </a:xfrm>
          <a:prstGeom prst="rect">
            <a:avLst/>
          </a:prstGeom>
          <a:solidFill>
            <a:srgbClr val="92D050"/>
          </a:solidFill>
          <a:effectLst>
            <a:innerShdw blurRad="114300">
              <a:schemeClr val="accent3">
                <a:lumMod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DFKai-SB"/>
              </a:rPr>
              <a:t>吉安鄉</a:t>
            </a:r>
            <a:r>
              <a:rPr lang="zh-TW" altLang="zh-TW" sz="40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DFKai-SB"/>
                <a:sym typeface="DFKai-SB"/>
              </a:rPr>
              <a:t>舊</a:t>
            </a:r>
            <a:r>
              <a:rPr lang="zh-TW" altLang="zh-TW" sz="40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DFKai-SB"/>
                <a:sym typeface="DFKai-SB"/>
              </a:rPr>
              <a:t>衣回收</a:t>
            </a:r>
            <a:r>
              <a:rPr lang="zh-TW" altLang="en-US" sz="40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DFKai-SB"/>
                <a:sym typeface="DFKai-SB"/>
              </a:rPr>
              <a:t>相關政策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39552" y="2132856"/>
            <a:ext cx="8289304" cy="1200329"/>
          </a:xfrm>
          <a:prstGeom prst="rect">
            <a:avLst/>
          </a:prstGeom>
          <a:solidFill>
            <a:srgbClr val="D3F0FD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民國</a:t>
            </a:r>
            <a:r>
              <a:rPr lang="en-US" altLang="zh-TW" sz="3600" dirty="0">
                <a:latin typeface="DFKai-SB"/>
                <a:ea typeface="DFKai-SB"/>
                <a:cs typeface="DFKai-SB"/>
                <a:sym typeface="DFKai-SB"/>
              </a:rPr>
              <a:t>90</a:t>
            </a:r>
            <a:r>
              <a:rPr lang="zh-TW" altLang="en-US" sz="3600" dirty="0">
                <a:latin typeface="DFKai-SB"/>
                <a:ea typeface="DFKai-SB"/>
                <a:cs typeface="DFKai-SB"/>
                <a:sym typeface="DFKai-SB"/>
              </a:rPr>
              <a:t>年，吉安鄉清潔隊開放廠商進行舊衣回收的業務</a:t>
            </a:r>
            <a:r>
              <a:rPr lang="zh-TW" altLang="en-US" sz="3600" dirty="0" smtClean="0">
                <a:latin typeface="DFKai-SB"/>
                <a:ea typeface="DFKai-SB"/>
                <a:cs typeface="DFKai-SB"/>
                <a:sym typeface="DFKai-SB"/>
              </a:rPr>
              <a:t>：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9552" y="3484116"/>
            <a:ext cx="8289304" cy="2554545"/>
          </a:xfrm>
          <a:prstGeom prst="rect">
            <a:avLst/>
          </a:prstGeom>
          <a:solidFill>
            <a:srgbClr val="E6FBF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五十個舊衣回收箱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噴漆噴上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吉安鄉公所的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字樣和編號進行管理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一個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回收箱，每月收費一百塊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吉安鄉是花蓮縣最早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開始做舊衣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回收的鄉鎮。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635896" cy="53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7798</TotalTime>
  <Words>1269</Words>
  <Application>Microsoft Office PowerPoint</Application>
  <PresentationFormat>如螢幕大小 (4:3)</PresentationFormat>
  <Paragraphs>175</Paragraphs>
  <Slides>28</Slides>
  <Notes>28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衣舉兩得— 花蓮地區舊衣回收探討以花蓮市、吉安鄉為例</vt:lpstr>
      <vt:lpstr>研究動機</vt:lpstr>
      <vt:lpstr>研究目的</vt:lpstr>
      <vt:lpstr>研究方法與工具</vt:lpstr>
      <vt:lpstr>研究流程圖</vt:lpstr>
      <vt:lpstr>文獻研究</vt:lpstr>
      <vt:lpstr>文獻回顧</vt:lpstr>
      <vt:lpstr>研究結果</vt:lpstr>
      <vt:lpstr>研究結果</vt:lpstr>
      <vt:lpstr>研究結果</vt:lpstr>
      <vt:lpstr>研究結果</vt:lpstr>
      <vt:lpstr>研究結果</vt:lpstr>
      <vt:lpstr>(三)花蓮地區民眾對舊衣回收的認知及行動     問卷調查：</vt:lpstr>
      <vt:lpstr>(三)花蓮地區民眾對舊衣回收的認知及行動     問卷調查：</vt:lpstr>
      <vt:lpstr>(三)花蓮地區民眾對舊衣回收的認知及行動     問卷調查：</vt:lpstr>
      <vt:lpstr>(三)花蓮地區民眾對舊衣回收的認知及行動     問卷調查：</vt:lpstr>
      <vt:lpstr>(三)花蓮地區民眾對舊衣回收的認知及行動     問卷調查：</vt:lpstr>
      <vt:lpstr>結論</vt:lpstr>
      <vt:lpstr>結論</vt:lpstr>
      <vt:lpstr>結論</vt:lpstr>
      <vt:lpstr>省思與建議</vt:lpstr>
      <vt:lpstr>我們的報告到此結束~</vt:lpstr>
      <vt:lpstr>(三)花蓮地區民眾對舊衣回收的認知及行動     問卷調查：</vt:lpstr>
      <vt:lpstr>(三)花蓮地區民眾對舊衣回收的認知及行動     問卷調查：</vt:lpstr>
      <vt:lpstr>(三)花蓮地區民眾對舊衣回收的認知及行動     問卷調查：</vt:lpstr>
      <vt:lpstr>(三)花蓮地區民眾對舊衣回收的認知及行動     問卷調查：</vt:lpstr>
      <vt:lpstr>(三)花蓮地區民眾對舊衣回收的認知及行動     問卷調查：</vt:lpstr>
      <vt:lpstr>(三)花蓮地區民眾對舊衣回收的認知及行動     問卷調查：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制服，要？不要？</dc:title>
  <dc:creator>Administrator</dc:creator>
  <cp:lastModifiedBy>盈潔</cp:lastModifiedBy>
  <cp:revision>592</cp:revision>
  <dcterms:modified xsi:type="dcterms:W3CDTF">2020-11-12T15:14:38Z</dcterms:modified>
</cp:coreProperties>
</file>