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82" r:id="rId6"/>
    <p:sldId id="261" r:id="rId7"/>
    <p:sldId id="263" r:id="rId8"/>
    <p:sldId id="262" r:id="rId9"/>
    <p:sldId id="267" r:id="rId10"/>
    <p:sldId id="268" r:id="rId11"/>
    <p:sldId id="269" r:id="rId12"/>
    <p:sldId id="270" r:id="rId13"/>
    <p:sldId id="271" r:id="rId14"/>
    <p:sldId id="272" r:id="rId15"/>
    <p:sldId id="273" r:id="rId16"/>
    <p:sldId id="275" r:id="rId17"/>
    <p:sldId id="276" r:id="rId18"/>
    <p:sldId id="277" r:id="rId19"/>
    <p:sldId id="278" r:id="rId20"/>
    <p:sldId id="283" r:id="rId21"/>
    <p:sldId id="281" r:id="rId22"/>
  </p:sldIdLst>
  <p:sldSz cx="9144000" cy="5143500" type="screen16x9"/>
  <p:notesSz cx="6858000" cy="9144000"/>
  <p:embeddedFontLst>
    <p:embeddedFont>
      <p:font typeface="Microsoft JhengHei" panose="020B0604030504040204" pitchFamily="34" charset="-120"/>
      <p:regular r:id="rId24"/>
      <p:bold r:id="rId25"/>
    </p:embeddedFont>
    <p:embeddedFont>
      <p:font typeface="PMingLiu" panose="02020500000000000000" pitchFamily="18" charset="-120"/>
      <p:regular r:id="rId26"/>
    </p:embeddedFont>
    <p:embeddedFont>
      <p:font typeface="Maven Pro" panose="020B0604020202020204" charset="0"/>
      <p:regular r:id="rId27"/>
      <p:bold r:id="rId28"/>
    </p:embeddedFont>
    <p:embeddedFont>
      <p:font typeface="Nunito"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E81DB96-FCAE-4CF5-AAF4-6970BC0AF485}">
  <a:tblStyle styleId="{4E81DB96-FCAE-4CF5-AAF4-6970BC0AF48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CF15302-B52D-469B-B3C8-210D394393B7}" styleName="Table_1">
    <a:wholeTbl>
      <a:tcTxStyle b="off" i="off">
        <a:font>
          <a:latin typeface="Perpetua"/>
          <a:ea typeface="Perpetua"/>
          <a:cs typeface="Perpetua"/>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7E8E7"/>
          </a:solidFill>
        </a:fill>
      </a:tcStyle>
    </a:wholeTbl>
    <a:band1H>
      <a:tcTxStyle/>
      <a:tcStyle>
        <a:tcBdr/>
        <a:fill>
          <a:solidFill>
            <a:srgbClr val="EFCECA"/>
          </a:solidFill>
        </a:fill>
      </a:tcStyle>
    </a:band1H>
    <a:band2H>
      <a:tcTxStyle/>
      <a:tcStyle>
        <a:tcBdr/>
      </a:tcStyle>
    </a:band2H>
    <a:band1V>
      <a:tcTxStyle/>
      <a:tcStyle>
        <a:tcBdr/>
        <a:fill>
          <a:solidFill>
            <a:srgbClr val="EFCECA"/>
          </a:solidFill>
        </a:fill>
      </a:tcStyle>
    </a:band1V>
    <a:band2V>
      <a:tcTxStyle/>
      <a:tcStyle>
        <a:tcBdr/>
      </a:tcStyle>
    </a:band2V>
    <a:lastCol>
      <a:tcTxStyle b="on" i="off">
        <a:font>
          <a:latin typeface="Perpetua"/>
          <a:ea typeface="Perpetua"/>
          <a:cs typeface="Perpetua"/>
        </a:font>
        <a:srgbClr val="FFFFFF"/>
      </a:tcTxStyle>
      <a:tcStyle>
        <a:tcBdr/>
        <a:fill>
          <a:solidFill>
            <a:srgbClr val="D34817"/>
          </a:solidFill>
        </a:fill>
      </a:tcStyle>
    </a:lastCol>
    <a:firstCol>
      <a:tcTxStyle b="on" i="off">
        <a:font>
          <a:latin typeface="Perpetua"/>
          <a:ea typeface="Perpetua"/>
          <a:cs typeface="Perpetua"/>
        </a:font>
        <a:srgbClr val="FFFFFF"/>
      </a:tcTxStyle>
      <a:tcStyle>
        <a:tcBdr/>
        <a:fill>
          <a:solidFill>
            <a:srgbClr val="D34817"/>
          </a:solidFill>
        </a:fill>
      </a:tcStyle>
    </a:firstCol>
    <a:lastRow>
      <a:tcTxStyle b="on" i="off">
        <a:font>
          <a:latin typeface="Perpetua"/>
          <a:ea typeface="Perpetua"/>
          <a:cs typeface="Perpetua"/>
        </a:font>
        <a:srgbClr val="FFFFFF"/>
      </a:tcTxStyle>
      <a:tcStyle>
        <a:tcBdr>
          <a:top>
            <a:ln w="38100" cap="flat" cmpd="sng">
              <a:solidFill>
                <a:srgbClr val="FFFFFF"/>
              </a:solidFill>
              <a:prstDash val="solid"/>
              <a:round/>
              <a:headEnd type="none" w="sm" len="sm"/>
              <a:tailEnd type="none" w="sm" len="sm"/>
            </a:ln>
          </a:top>
        </a:tcBdr>
        <a:fill>
          <a:solidFill>
            <a:srgbClr val="D34817"/>
          </a:solidFill>
        </a:fill>
      </a:tcStyle>
    </a:lastRow>
    <a:seCell>
      <a:tcTxStyle/>
      <a:tcStyle>
        <a:tcBdr/>
      </a:tcStyle>
    </a:seCell>
    <a:swCell>
      <a:tcTxStyle/>
      <a:tcStyle>
        <a:tcBdr/>
      </a:tcStyle>
    </a:swCell>
    <a:firstRow>
      <a:tcTxStyle b="on" i="off">
        <a:font>
          <a:latin typeface="Perpetua"/>
          <a:ea typeface="Perpetua"/>
          <a:cs typeface="Perpetua"/>
        </a:font>
        <a:srgbClr val="FFFFFF"/>
      </a:tcTxStyle>
      <a:tcStyle>
        <a:tcBdr>
          <a:bottom>
            <a:ln w="38100" cap="flat" cmpd="sng">
              <a:solidFill>
                <a:srgbClr val="FFFFFF"/>
              </a:solidFill>
              <a:prstDash val="solid"/>
              <a:round/>
              <a:headEnd type="none" w="sm" len="sm"/>
              <a:tailEnd type="none" w="sm" len="sm"/>
            </a:ln>
          </a:bottom>
        </a:tcBdr>
        <a:fill>
          <a:solidFill>
            <a:srgbClr val="D34817"/>
          </a:solidFill>
        </a:fill>
      </a:tcStyle>
    </a:firstRow>
    <a:neCell>
      <a:tcTxStyle/>
      <a:tcStyle>
        <a:tcBdr/>
      </a:tcStyle>
    </a:neCell>
    <a:nwCell>
      <a:tcTxStyle/>
      <a:tcStyle>
        <a:tcBdr/>
      </a:tcStyle>
    </a:nwCell>
  </a:tblStyle>
  <a:tblStyle styleId="{D788F428-2001-4FC4-8A78-A2CB1F926088}"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654" y="-10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087847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a6f89c797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a6f89c797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a6f89c797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a6f89c797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a6f89c797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a6f89c797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a6f89c797d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a6f89c797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a6f89c797d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a6f89c797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a6f89c797d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a6f89c797d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a6f4f9ad2e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a6f4f9ad2e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a6f4f9ad2e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a6f4f9ad2e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a6f4f9ad2e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a6f4f9ad2e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a6f4f9ad2e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a6f4f9ad2e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a691a66b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a691a66b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a6f4f9ad2e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a6f4f9ad2e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a691a66bc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a691a66bc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a691a66bc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a691a66bc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a691a66bc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a691a66bc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a691a66bcd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a691a66bcd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a8b30793e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a8b30793e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a6f89c797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a6f89c797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a6f89c797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a6f89c797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zh-TW"/>
              <a:pPr marL="0" lvl="0" indent="0" algn="r"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zh-TW"/>
              <a:pPr marL="0" lvl="0" indent="0" algn="r" rtl="0">
                <a:spcBef>
                  <a:spcPts val="0"/>
                </a:spcBef>
                <a:spcAft>
                  <a:spcPts val="0"/>
                </a:spcAft>
                <a:buNone/>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pPr marL="0" lvl="0" indent="0" algn="r" rtl="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zh-TW"/>
              <a:pPr marL="0" lvl="0" indent="0" algn="r"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pPr marL="0" lvl="0" indent="0" algn="r"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pPr marL="0" lvl="0" indent="0" algn="r"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zh-TW"/>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pPr marL="0" lvl="0" indent="0" algn="r" rtl="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pPr marL="0" lvl="0" indent="0" algn="r"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zh-TW"/>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5.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824000" y="1020352"/>
            <a:ext cx="4255500" cy="2237700"/>
          </a:xfrm>
          <a:prstGeom prst="rect">
            <a:avLst/>
          </a:prstGeom>
        </p:spPr>
        <p:txBody>
          <a:bodyPr spcFirstLastPara="1" wrap="square" lIns="91425" tIns="91425" rIns="91425" bIns="91425" anchor="ctr" anchorCtr="0">
            <a:noAutofit/>
          </a:bodyPr>
          <a:lstStyle/>
          <a:p>
            <a:pPr lvl="0"/>
            <a:r>
              <a:rPr lang="zh-TW" altLang="en-US" sz="2800" dirty="0" smtClean="0">
                <a:latin typeface="微軟正黑體" panose="020B0604030504040204" pitchFamily="34" charset="-120"/>
                <a:ea typeface="微軟正黑體" panose="020B0604030504040204" pitchFamily="34" charset="-120"/>
              </a:rPr>
              <a:t>民眾</a:t>
            </a:r>
            <a:r>
              <a:rPr lang="zh-TW" altLang="en-US" sz="2800" dirty="0">
                <a:latin typeface="微軟正黑體" panose="020B0604030504040204" pitchFamily="34" charset="-120"/>
                <a:ea typeface="微軟正黑體" panose="020B0604030504040204" pitchFamily="34" charset="-120"/>
              </a:rPr>
              <a:t>對於商品認證的購買意願及野生捕撈漁業產品認證態度之研究</a:t>
            </a:r>
            <a:endParaRPr sz="2600" dirty="0">
              <a:latin typeface="微軟正黑體" panose="020B0604030504040204" pitchFamily="34" charset="-120"/>
              <a:ea typeface="微軟正黑體" panose="020B0604030504040204" pitchFamily="34" charset="-120"/>
              <a:cs typeface="Microsoft JhengHei"/>
              <a:sym typeface="Microsoft JhengHei"/>
            </a:endParaRPr>
          </a:p>
        </p:txBody>
      </p:sp>
      <p:sp>
        <p:nvSpPr>
          <p:cNvPr id="278" name="Google Shape;278;p13"/>
          <p:cNvSpPr txBox="1">
            <a:spLocks noGrp="1"/>
          </p:cNvSpPr>
          <p:nvPr>
            <p:ph type="subTitle" idx="1"/>
          </p:nvPr>
        </p:nvSpPr>
        <p:spPr>
          <a:xfrm>
            <a:off x="839892" y="3462950"/>
            <a:ext cx="4255500" cy="6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1800" dirty="0">
                <a:latin typeface="微軟正黑體" panose="020B0604030504040204" pitchFamily="34" charset="-120"/>
                <a:ea typeface="微軟正黑體" panose="020B0604030504040204" pitchFamily="34" charset="-120"/>
                <a:cs typeface="PMingLiu"/>
                <a:sym typeface="PMingLiu"/>
              </a:rPr>
              <a:t>漁你有</a:t>
            </a:r>
            <a:r>
              <a:rPr lang="zh-TW" altLang="en-US" sz="1800" dirty="0" smtClean="0">
                <a:latin typeface="微軟正黑體" panose="020B0604030504040204" pitchFamily="34" charset="-120"/>
                <a:ea typeface="微軟正黑體" panose="020B0604030504040204" pitchFamily="34" charset="-120"/>
                <a:cs typeface="PMingLiu"/>
                <a:sym typeface="PMingLiu"/>
              </a:rPr>
              <a:t>約隊</a:t>
            </a:r>
            <a:endParaRPr lang="en-US" altLang="zh-TW" sz="1800" dirty="0">
              <a:latin typeface="微軟正黑體" panose="020B0604030504040204" pitchFamily="34" charset="-120"/>
              <a:ea typeface="微軟正黑體" panose="020B0604030504040204" pitchFamily="34" charset="-120"/>
              <a:cs typeface="PMingLiu"/>
              <a:sym typeface="PMingLiu"/>
            </a:endParaRPr>
          </a:p>
          <a:p>
            <a:pPr marL="0" lvl="0" indent="0" algn="l" rtl="0">
              <a:spcBef>
                <a:spcPts val="0"/>
              </a:spcBef>
              <a:spcAft>
                <a:spcPts val="0"/>
              </a:spcAft>
              <a:buNone/>
            </a:pPr>
            <a:r>
              <a:rPr lang="en-US" altLang="zh-TW" sz="1800" dirty="0" smtClean="0">
                <a:latin typeface="微軟正黑體" panose="020B0604030504040204" pitchFamily="34" charset="-120"/>
                <a:ea typeface="微軟正黑體" panose="020B0604030504040204" pitchFamily="34" charset="-120"/>
                <a:cs typeface="PMingLiu"/>
                <a:sym typeface="PMingLiu"/>
              </a:rPr>
              <a:t>        </a:t>
            </a:r>
            <a:r>
              <a:rPr lang="zh-TW" sz="1800" dirty="0" smtClean="0">
                <a:latin typeface="微軟正黑體" panose="020B0604030504040204" pitchFamily="34" charset="-120"/>
                <a:ea typeface="微軟正黑體" panose="020B0604030504040204" pitchFamily="34" charset="-120"/>
                <a:cs typeface="PMingLiu"/>
                <a:sym typeface="PMingLiu"/>
              </a:rPr>
              <a:t>沈</a:t>
            </a:r>
            <a:r>
              <a:rPr lang="zh-TW" sz="1800" dirty="0">
                <a:latin typeface="微軟正黑體" panose="020B0604030504040204" pitchFamily="34" charset="-120"/>
                <a:ea typeface="微軟正黑體" panose="020B0604030504040204" pitchFamily="34" charset="-120"/>
                <a:cs typeface="PMingLiu"/>
                <a:sym typeface="PMingLiu"/>
              </a:rPr>
              <a:t>祐睿 蔡松霖</a:t>
            </a:r>
            <a:endParaRPr sz="1800" dirty="0">
              <a:latin typeface="微軟正黑體" panose="020B0604030504040204" pitchFamily="34" charset="-120"/>
              <a:ea typeface="微軟正黑體" panose="020B0604030504040204" pitchFamily="34" charset="-120"/>
              <a:cs typeface="PMingLiu"/>
              <a:sym typeface="PMingLiu"/>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2635" y="2471943"/>
            <a:ext cx="1590883" cy="2121177"/>
          </a:xfrm>
          <a:prstGeom prst="rect">
            <a:avLst/>
          </a:prstGeom>
          <a:ln>
            <a:noFill/>
          </a:ln>
          <a:effectLst>
            <a:softEdge rad="112500"/>
          </a:effectLst>
        </p:spPr>
      </p:pic>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3518" y="552863"/>
            <a:ext cx="1516959" cy="202261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5" name="矩形 4"/>
          <p:cNvSpPr/>
          <p:nvPr/>
        </p:nvSpPr>
        <p:spPr>
          <a:xfrm>
            <a:off x="0" y="0"/>
            <a:ext cx="9144000" cy="5143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380" name="Google Shape;380;p25"/>
          <p:cNvGraphicFramePr/>
          <p:nvPr>
            <p:extLst>
              <p:ext uri="{D42A27DB-BD31-4B8C-83A1-F6EECF244321}">
                <p14:modId xmlns:p14="http://schemas.microsoft.com/office/powerpoint/2010/main" val="4287955753"/>
              </p:ext>
            </p:extLst>
          </p:nvPr>
        </p:nvGraphicFramePr>
        <p:xfrm>
          <a:off x="228597" y="1149724"/>
          <a:ext cx="8719573" cy="2637403"/>
        </p:xfrm>
        <a:graphic>
          <a:graphicData uri="http://schemas.openxmlformats.org/drawingml/2006/table">
            <a:tbl>
              <a:tblPr>
                <a:noFill/>
                <a:tableStyleId>{D788F428-2001-4FC4-8A78-A2CB1F926088}</a:tableStyleId>
              </a:tblPr>
              <a:tblGrid>
                <a:gridCol w="1433817"/>
                <a:gridCol w="435345"/>
                <a:gridCol w="435345"/>
                <a:gridCol w="931980"/>
                <a:gridCol w="481540"/>
                <a:gridCol w="435345"/>
                <a:gridCol w="681757"/>
                <a:gridCol w="716923"/>
                <a:gridCol w="435345"/>
                <a:gridCol w="435345"/>
                <a:gridCol w="2296831"/>
              </a:tblGrid>
              <a:tr h="248580">
                <a:tc gridSpan="11">
                  <a:txBody>
                    <a:bodyPr/>
                    <a:lstStyle/>
                    <a:p>
                      <a:pPr marL="0" marR="0" lvl="0" indent="0" algn="l" rtl="0">
                        <a:spcBef>
                          <a:spcPts val="0"/>
                        </a:spcBef>
                        <a:spcAft>
                          <a:spcPts val="0"/>
                        </a:spcAft>
                        <a:buNone/>
                      </a:pPr>
                      <a:r>
                        <a:rPr lang="zh-TW" sz="1200" b="0" i="0" u="none" strike="noStrike" cap="none" dirty="0">
                          <a:solidFill>
                            <a:srgbClr val="000000"/>
                          </a:solidFill>
                          <a:latin typeface="PMingLiu"/>
                          <a:ea typeface="PMingLiu"/>
                          <a:cs typeface="PMingLiu"/>
                          <a:sym typeface="PMingLiu"/>
                        </a:rPr>
                        <a:t>3.您是否認為所有通路所販售的海鮮，都應該具有清楚的「產銷履歷或標章認證」？</a:t>
                      </a:r>
                      <a:endParaRPr sz="1200" b="0" i="0" u="none" strike="noStrike" cap="none" dirty="0">
                        <a:solidFill>
                          <a:srgbClr val="000000"/>
                        </a:solidFill>
                        <a:latin typeface="PMingLiu"/>
                        <a:ea typeface="PMingLiu"/>
                        <a:cs typeface="PMingLiu"/>
                        <a:sym typeface="PMingLiu"/>
                      </a:endParaRPr>
                    </a:p>
                  </a:txBody>
                  <a:tcPr marL="40675" marR="40675" marT="40675" marB="40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r h="248580">
                <a:tc gridSpan="6">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是 260位(82.8%)</a:t>
                      </a:r>
                      <a:endParaRPr sz="1000" dirty="0">
                        <a:latin typeface="PMingLiu"/>
                        <a:ea typeface="PMingLiu"/>
                        <a:cs typeface="PMingLiu"/>
                        <a:sym typeface="PMingLiu"/>
                      </a:endParaRPr>
                    </a:p>
                  </a:txBody>
                  <a:tcPr marL="40675" marR="40675" marT="40675" marB="40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gridSpan="5">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否 54位(17.2%)</a:t>
                      </a:r>
                      <a:endParaRPr sz="1000" dirty="0">
                        <a:latin typeface="PMingLiu"/>
                        <a:ea typeface="PMingLiu"/>
                        <a:cs typeface="PMingLiu"/>
                        <a:sym typeface="PMingLiu"/>
                      </a:endParaRPr>
                    </a:p>
                  </a:txBody>
                  <a:tcPr marL="40675" marR="40675" marT="40675" marB="40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r h="248580">
                <a:tc gridSpan="11">
                  <a:txBody>
                    <a:bodyPr/>
                    <a:lstStyle/>
                    <a:p>
                      <a:pPr marL="0" marR="0" lvl="0" indent="0" algn="l" rtl="0">
                        <a:lnSpc>
                          <a:spcPct val="100000"/>
                        </a:lnSpc>
                        <a:spcBef>
                          <a:spcPts val="0"/>
                        </a:spcBef>
                        <a:spcAft>
                          <a:spcPts val="0"/>
                        </a:spcAft>
                        <a:buClr>
                          <a:srgbClr val="000000"/>
                        </a:buClr>
                        <a:buFont typeface="Arial"/>
                        <a:buNone/>
                      </a:pPr>
                      <a:r>
                        <a:rPr lang="zh-TW" sz="1200" b="0" i="0" u="none" strike="noStrike" cap="none" dirty="0">
                          <a:solidFill>
                            <a:srgbClr val="000000"/>
                          </a:solidFill>
                          <a:latin typeface="PMingLiu"/>
                          <a:ea typeface="PMingLiu"/>
                          <a:cs typeface="PMingLiu"/>
                          <a:sym typeface="PMingLiu"/>
                        </a:rPr>
                        <a:t>4.承上題，會讓您有這樣想法的原因？(複選)</a:t>
                      </a:r>
                      <a:endParaRPr sz="1200" b="0" i="0" u="none" strike="noStrike" cap="none" dirty="0">
                        <a:solidFill>
                          <a:srgbClr val="000000"/>
                        </a:solidFill>
                        <a:latin typeface="PMingLiu"/>
                        <a:ea typeface="PMingLiu"/>
                        <a:cs typeface="PMingLiu"/>
                        <a:sym typeface="PMingLiu"/>
                      </a:endParaRPr>
                    </a:p>
                  </a:txBody>
                  <a:tcPr marL="40675" marR="40675" marT="40675" marB="40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r h="734787">
                <a:tc gridSpan="2">
                  <a:txBody>
                    <a:bodyPr/>
                    <a:lstStyle/>
                    <a:p>
                      <a:pPr marL="0" marR="76200" lvl="0" indent="0" algn="l" rtl="0">
                        <a:spcBef>
                          <a:spcPts val="0"/>
                        </a:spcBef>
                        <a:spcAft>
                          <a:spcPts val="0"/>
                        </a:spcAft>
                        <a:buNone/>
                      </a:pPr>
                      <a:r>
                        <a:rPr lang="zh-TW" sz="1000" dirty="0">
                          <a:solidFill>
                            <a:srgbClr val="000000"/>
                          </a:solidFill>
                          <a:latin typeface="PMingLiu"/>
                          <a:ea typeface="PMingLiu"/>
                          <a:cs typeface="PMingLiu"/>
                          <a:sym typeface="PMingLiu"/>
                        </a:rPr>
                        <a:t>海鮮產品應該要明確標示來源或標章認證，比較安心 </a:t>
                      </a:r>
                      <a:endParaRPr sz="1000" dirty="0">
                        <a:latin typeface="PMingLiu"/>
                        <a:ea typeface="PMingLiu"/>
                        <a:cs typeface="PMingLiu"/>
                        <a:sym typeface="PMingLiu"/>
                      </a:endParaRPr>
                    </a:p>
                    <a:p>
                      <a:pPr marL="0" marR="76200" lvl="0" indent="0" algn="l" rtl="0">
                        <a:spcBef>
                          <a:spcPts val="0"/>
                        </a:spcBef>
                        <a:spcAft>
                          <a:spcPts val="0"/>
                        </a:spcAft>
                        <a:buNone/>
                      </a:pPr>
                      <a:r>
                        <a:rPr lang="zh-TW" sz="1000" dirty="0">
                          <a:solidFill>
                            <a:srgbClr val="000000"/>
                          </a:solidFill>
                          <a:latin typeface="PMingLiu"/>
                          <a:ea typeface="PMingLiu"/>
                          <a:cs typeface="PMingLiu"/>
                          <a:sym typeface="PMingLiu"/>
                        </a:rPr>
                        <a:t>258位(63%)</a:t>
                      </a:r>
                      <a:endParaRPr sz="1000" dirty="0">
                        <a:latin typeface="PMingLiu"/>
                        <a:ea typeface="PMingLiu"/>
                        <a:cs typeface="PMingLiu"/>
                        <a:sym typeface="PMingLiu"/>
                      </a:endParaRPr>
                    </a:p>
                  </a:txBody>
                  <a:tcPr marL="40675" marR="40675" marT="40675" marB="40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gridSpan="3">
                  <a:txBody>
                    <a:bodyPr/>
                    <a:lstStyle/>
                    <a:p>
                      <a:pPr marL="0" marR="76200" lvl="0" indent="0" algn="l" rtl="0">
                        <a:spcBef>
                          <a:spcPts val="0"/>
                        </a:spcBef>
                        <a:spcAft>
                          <a:spcPts val="0"/>
                        </a:spcAft>
                        <a:buNone/>
                      </a:pPr>
                      <a:r>
                        <a:rPr lang="zh-TW" sz="1000" dirty="0">
                          <a:solidFill>
                            <a:srgbClr val="000000"/>
                          </a:solidFill>
                          <a:latin typeface="PMingLiu"/>
                          <a:ea typeface="PMingLiu"/>
                          <a:cs typeface="PMingLiu"/>
                          <a:sym typeface="PMingLiu"/>
                        </a:rPr>
                        <a:t>海鮮產品多數直接從漁港進貨，應該較新鮮 </a:t>
                      </a:r>
                      <a:endParaRPr sz="1000" dirty="0">
                        <a:latin typeface="PMingLiu"/>
                        <a:ea typeface="PMingLiu"/>
                        <a:cs typeface="PMingLiu"/>
                        <a:sym typeface="PMingLiu"/>
                      </a:endParaRPr>
                    </a:p>
                    <a:p>
                      <a:pPr marL="0" marR="76200" lvl="0" indent="0" algn="l" rtl="0">
                        <a:spcBef>
                          <a:spcPts val="0"/>
                        </a:spcBef>
                        <a:spcAft>
                          <a:spcPts val="0"/>
                        </a:spcAft>
                        <a:buNone/>
                      </a:pPr>
                      <a:r>
                        <a:rPr lang="zh-TW" sz="1000" dirty="0">
                          <a:solidFill>
                            <a:srgbClr val="000000"/>
                          </a:solidFill>
                          <a:latin typeface="PMingLiu"/>
                          <a:ea typeface="PMingLiu"/>
                          <a:cs typeface="PMingLiu"/>
                          <a:sym typeface="PMingLiu"/>
                        </a:rPr>
                        <a:t>86位(21.1%)</a:t>
                      </a:r>
                      <a:endParaRPr sz="1000" dirty="0">
                        <a:latin typeface="PMingLiu"/>
                        <a:ea typeface="PMingLiu"/>
                        <a:cs typeface="PMingLiu"/>
                        <a:sym typeface="PMingLiu"/>
                      </a:endParaRPr>
                    </a:p>
                  </a:txBody>
                  <a:tcPr marL="40675" marR="40675" marT="40675" marB="40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gridSpan="3">
                  <a:txBody>
                    <a:bodyPr/>
                    <a:lstStyle/>
                    <a:p>
                      <a:pPr marL="0" marR="76200" lvl="0" indent="0" algn="l" rtl="0">
                        <a:spcBef>
                          <a:spcPts val="0"/>
                        </a:spcBef>
                        <a:spcAft>
                          <a:spcPts val="0"/>
                        </a:spcAft>
                        <a:buNone/>
                      </a:pPr>
                      <a:r>
                        <a:rPr lang="zh-TW" sz="1000">
                          <a:solidFill>
                            <a:srgbClr val="000000"/>
                          </a:solidFill>
                          <a:latin typeface="PMingLiu"/>
                          <a:ea typeface="PMingLiu"/>
                          <a:cs typeface="PMingLiu"/>
                          <a:sym typeface="PMingLiu"/>
                        </a:rPr>
                        <a:t>海鮮產品有放在碎冰上保存，不需擔心</a:t>
                      </a:r>
                      <a:endParaRPr sz="1000" dirty="0">
                        <a:latin typeface="PMingLiu"/>
                        <a:ea typeface="PMingLiu"/>
                        <a:cs typeface="PMingLiu"/>
                        <a:sym typeface="PMingLiu"/>
                      </a:endParaRPr>
                    </a:p>
                    <a:p>
                      <a:pPr marL="0" marR="76200" lvl="0" indent="0" algn="l" rtl="0">
                        <a:spcBef>
                          <a:spcPts val="0"/>
                        </a:spcBef>
                        <a:spcAft>
                          <a:spcPts val="0"/>
                        </a:spcAft>
                        <a:buNone/>
                      </a:pPr>
                      <a:r>
                        <a:rPr lang="zh-TW" sz="1000">
                          <a:solidFill>
                            <a:srgbClr val="000000"/>
                          </a:solidFill>
                          <a:latin typeface="PMingLiu"/>
                          <a:ea typeface="PMingLiu"/>
                          <a:cs typeface="PMingLiu"/>
                          <a:sym typeface="PMingLiu"/>
                        </a:rPr>
                        <a:t>18位(4.5%)</a:t>
                      </a:r>
                      <a:endParaRPr sz="1000" dirty="0">
                        <a:latin typeface="PMingLiu"/>
                        <a:ea typeface="PMingLiu"/>
                        <a:cs typeface="PMingLiu"/>
                        <a:sym typeface="PMingLiu"/>
                      </a:endParaRPr>
                    </a:p>
                  </a:txBody>
                  <a:tcPr marL="40675" marR="40675" marT="40675" marB="40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gridSpan="3">
                  <a:txBody>
                    <a:bodyPr/>
                    <a:lstStyle/>
                    <a:p>
                      <a:pPr marL="0" marR="76200" lvl="0" indent="0" algn="l" rtl="0">
                        <a:spcBef>
                          <a:spcPts val="0"/>
                        </a:spcBef>
                        <a:spcAft>
                          <a:spcPts val="0"/>
                        </a:spcAft>
                        <a:buNone/>
                      </a:pPr>
                      <a:r>
                        <a:rPr lang="zh-TW" sz="1000">
                          <a:solidFill>
                            <a:srgbClr val="000000"/>
                          </a:solidFill>
                          <a:latin typeface="PMingLiu"/>
                          <a:ea typeface="PMingLiu"/>
                          <a:cs typeface="PMingLiu"/>
                          <a:sym typeface="PMingLiu"/>
                        </a:rPr>
                        <a:t>海鮮產品貨量充足容易挑選比較，不需擔心 </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31位(7.7%)</a:t>
                      </a:r>
                      <a:endParaRPr sz="1000" dirty="0">
                        <a:latin typeface="PMingLiu"/>
                        <a:ea typeface="PMingLiu"/>
                        <a:cs typeface="PMingLiu"/>
                        <a:sym typeface="PMingLiu"/>
                      </a:endParaRPr>
                    </a:p>
                  </a:txBody>
                  <a:tcPr marL="40675" marR="40675" marT="40675" marB="40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r>
              <a:tr h="1125576">
                <a:tc gridSpan="11">
                  <a:txBody>
                    <a:bodyPr/>
                    <a:lstStyle/>
                    <a:p>
                      <a:pPr marL="457200" marR="0" lvl="0" indent="-457200" algn="l" rtl="0">
                        <a:spcBef>
                          <a:spcPts val="0"/>
                        </a:spcBef>
                        <a:spcAft>
                          <a:spcPts val="0"/>
                        </a:spcAft>
                        <a:buNone/>
                      </a:pPr>
                      <a:r>
                        <a:rPr lang="zh-TW" sz="1000" dirty="0">
                          <a:solidFill>
                            <a:srgbClr val="000000"/>
                          </a:solidFill>
                          <a:latin typeface="PMingLiu"/>
                          <a:ea typeface="PMingLiu"/>
                          <a:cs typeface="PMingLiu"/>
                          <a:sym typeface="PMingLiu"/>
                        </a:rPr>
                        <a:t>其他：(1)有困難 7位1.7%、其他項目各１位(0.2%)：(2)不用所有產品都需要認證、(3)有心做假的業者還是能規避、(4)讓消費者認識漁獲與漁法的關聯以及對於環境帶來的衝擊程度、從哪來？用什麼漁法抓魚？(5)提供選擇、(6)不會特別注意、(7)市場都沒有、(8)海鮮是流動的來源標章呈現的地點如何確定？除非是分出人工養殖及野外捕捉、(9)標章可信度不足、(10)有產銷履歷制度，對現在不了解漁業環境的消費者來說是較容易取得海鮮產品來源資訊的方式，但另一方面如能認識的更多，在當地漁產直接購買非瀕臨絕種海鮮產品就更好，也可減少制度推行的繁瑣流程及包裝貼標的浪費、(11)能清楚了解這些魚的來歷，避免購買渾獲率較高的漁法。</a:t>
                      </a:r>
                      <a:endParaRPr sz="1000" dirty="0">
                        <a:latin typeface="PMingLiu"/>
                        <a:ea typeface="PMingLiu"/>
                        <a:cs typeface="PMingLiu"/>
                        <a:sym typeface="PMingLiu"/>
                      </a:endParaRPr>
                    </a:p>
                  </a:txBody>
                  <a:tcPr marL="40675" marR="40675" marT="40675" marB="40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bl>
          </a:graphicData>
        </a:graphic>
      </p:graphicFrame>
      <p:sp>
        <p:nvSpPr>
          <p:cNvPr id="381" name="Google Shape;381;p25"/>
          <p:cNvSpPr txBox="1"/>
          <p:nvPr/>
        </p:nvSpPr>
        <p:spPr>
          <a:xfrm>
            <a:off x="229130" y="3906391"/>
            <a:ext cx="8685740" cy="699226"/>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Nunito"/>
              <a:buChar char="❏"/>
            </a:pPr>
            <a:r>
              <a:rPr lang="zh-TW" sz="1800" b="1" dirty="0">
                <a:latin typeface="微軟正黑體" panose="020B0604030504040204" pitchFamily="34" charset="-120"/>
                <a:ea typeface="微軟正黑體" panose="020B0604030504040204" pitchFamily="34" charset="-120"/>
                <a:cs typeface="Nunito"/>
                <a:sym typeface="Nunito"/>
              </a:rPr>
              <a:t>有八成民眾認為</a:t>
            </a:r>
            <a:r>
              <a:rPr lang="zh-TW" sz="1800" b="1" dirty="0">
                <a:solidFill>
                  <a:srgbClr val="FF0000"/>
                </a:solidFill>
                <a:latin typeface="微軟正黑體" panose="020B0604030504040204" pitchFamily="34" charset="-120"/>
                <a:ea typeface="微軟正黑體" panose="020B0604030504040204" pitchFamily="34" charset="-120"/>
                <a:cs typeface="Nunito"/>
                <a:sym typeface="Nunito"/>
              </a:rPr>
              <a:t>所有通路所販售的海鮮，都應該具有清楚的產銷履歷或標章認證</a:t>
            </a:r>
            <a:endParaRPr sz="1800" b="1" dirty="0">
              <a:solidFill>
                <a:srgbClr val="FF0000"/>
              </a:solidFill>
              <a:latin typeface="微軟正黑體" panose="020B0604030504040204" pitchFamily="34" charset="-120"/>
              <a:ea typeface="微軟正黑體" panose="020B0604030504040204" pitchFamily="34" charset="-120"/>
              <a:cs typeface="Nunito"/>
              <a:sym typeface="Nunito"/>
            </a:endParaRPr>
          </a:p>
          <a:p>
            <a:pPr marL="457200" lvl="0" indent="-342900" algn="l" rtl="0">
              <a:spcBef>
                <a:spcPts val="0"/>
              </a:spcBef>
              <a:spcAft>
                <a:spcPts val="0"/>
              </a:spcAft>
              <a:buSzPts val="1800"/>
              <a:buFont typeface="Nunito"/>
              <a:buChar char="❏"/>
            </a:pPr>
            <a:r>
              <a:rPr lang="zh-TW" sz="1800" b="1" dirty="0">
                <a:latin typeface="微軟正黑體" panose="020B0604030504040204" pitchFamily="34" charset="-120"/>
                <a:ea typeface="微軟正黑體" panose="020B0604030504040204" pitchFamily="34" charset="-120"/>
                <a:cs typeface="Nunito"/>
                <a:sym typeface="Nunito"/>
              </a:rPr>
              <a:t>有六成民眾認為海鮮產品</a:t>
            </a:r>
            <a:r>
              <a:rPr lang="zh-TW" sz="1800" b="1" dirty="0">
                <a:solidFill>
                  <a:srgbClr val="FF0000"/>
                </a:solidFill>
                <a:latin typeface="微軟正黑體" panose="020B0604030504040204" pitchFamily="34" charset="-120"/>
                <a:ea typeface="微軟正黑體" panose="020B0604030504040204" pitchFamily="34" charset="-120"/>
                <a:cs typeface="Nunito"/>
                <a:sym typeface="Nunito"/>
              </a:rPr>
              <a:t>應該要明確標示來源或標章認證</a:t>
            </a:r>
            <a:r>
              <a:rPr lang="zh-TW" sz="1800" b="1" dirty="0">
                <a:latin typeface="微軟正黑體" panose="020B0604030504040204" pitchFamily="34" charset="-120"/>
                <a:ea typeface="微軟正黑體" panose="020B0604030504040204" pitchFamily="34" charset="-120"/>
                <a:cs typeface="Nunito"/>
                <a:sym typeface="Nunito"/>
              </a:rPr>
              <a:t>，比較安心 </a:t>
            </a:r>
            <a:endParaRPr sz="1800" b="1" dirty="0">
              <a:latin typeface="微軟正黑體" panose="020B0604030504040204" pitchFamily="34" charset="-120"/>
              <a:ea typeface="微軟正黑體" panose="020B0604030504040204" pitchFamily="34" charset="-120"/>
              <a:cs typeface="Nunito"/>
              <a:sym typeface="Nunito"/>
            </a:endParaRPr>
          </a:p>
          <a:p>
            <a:pPr marL="457200" lvl="0" indent="0" algn="l" rtl="0">
              <a:spcBef>
                <a:spcPts val="0"/>
              </a:spcBef>
              <a:spcAft>
                <a:spcPts val="0"/>
              </a:spcAft>
              <a:buNone/>
            </a:pPr>
            <a:endParaRPr sz="1800" dirty="0">
              <a:latin typeface="Nunito"/>
              <a:ea typeface="Nunito"/>
              <a:cs typeface="Nunito"/>
              <a:sym typeface="Nunito"/>
            </a:endParaRPr>
          </a:p>
        </p:txBody>
      </p:sp>
      <p:sp>
        <p:nvSpPr>
          <p:cNvPr id="6" name="Google Shape;308;p18"/>
          <p:cNvSpPr txBox="1">
            <a:spLocks/>
          </p:cNvSpPr>
          <p:nvPr/>
        </p:nvSpPr>
        <p:spPr>
          <a:xfrm>
            <a:off x="0" y="0"/>
            <a:ext cx="3805518" cy="5948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zh-TW" altLang="en-US" dirty="0" smtClean="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問卷調查法研究結果</a:t>
            </a:r>
            <a:r>
              <a:rPr lang="en-US" altLang="zh-TW" dirty="0" smtClean="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-1</a:t>
            </a:r>
            <a:endParaRPr lang="zh-TW" altLang="en-US" dirty="0">
              <a:solidFill>
                <a:schemeClr val="tx1">
                  <a:lumMod val="75000"/>
                </a:schemeClr>
              </a:solidFill>
              <a:latin typeface="微軟正黑體" panose="020B0604030504040204" pitchFamily="34" charset="-120"/>
              <a:ea typeface="微軟正黑體" panose="020B0604030504040204" pitchFamily="34" charset="-120"/>
              <a:cs typeface="PMingLiu"/>
              <a:sym typeface="PMingLiu"/>
            </a:endParaRPr>
          </a:p>
        </p:txBody>
      </p:sp>
      <p:sp>
        <p:nvSpPr>
          <p:cNvPr id="9" name="矩形 8"/>
          <p:cNvSpPr/>
          <p:nvPr/>
        </p:nvSpPr>
        <p:spPr>
          <a:xfrm>
            <a:off x="238655" y="1409699"/>
            <a:ext cx="1437288" cy="2442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248179" y="1944473"/>
            <a:ext cx="1841717" cy="69941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Google Shape;372;p24"/>
          <p:cNvSpPr txBox="1">
            <a:spLocks/>
          </p:cNvSpPr>
          <p:nvPr/>
        </p:nvSpPr>
        <p:spPr>
          <a:xfrm>
            <a:off x="488791" y="513412"/>
            <a:ext cx="4839727" cy="478164"/>
          </a:xfrm>
          <a:prstGeom prst="rect">
            <a:avLst/>
          </a:prstGeom>
          <a:solidFill>
            <a:schemeClr val="accent6">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pPr>
              <a:buClr>
                <a:srgbClr val="696464"/>
              </a:buClr>
              <a:buSzPts val="3959"/>
            </a:pPr>
            <a:r>
              <a:rPr lang="zh-TW" altLang="en-US" sz="2000" smtClean="0">
                <a:latin typeface="微軟正黑體" panose="020B0604030504040204" pitchFamily="34" charset="-120"/>
                <a:ea typeface="微軟正黑體" panose="020B0604030504040204" pitchFamily="34" charset="-120"/>
                <a:cs typeface="PMingLiu"/>
                <a:sym typeface="PMingLiu"/>
              </a:rPr>
              <a:t>民眾</a:t>
            </a:r>
            <a:r>
              <a:rPr lang="zh-TW" altLang="en-US" sz="2000" smtClean="0">
                <a:latin typeface="微軟正黑體" panose="020B0604030504040204" pitchFamily="34" charset="-120"/>
                <a:ea typeface="微軟正黑體" panose="020B0604030504040204" pitchFamily="34" charset="-120"/>
                <a:cs typeface="PMingLiu"/>
              </a:rPr>
              <a:t>對於標章或產銷履歷產品的消費行為</a:t>
            </a:r>
            <a:br>
              <a:rPr lang="zh-TW" altLang="en-US" sz="2000" smtClean="0">
                <a:latin typeface="微軟正黑體" panose="020B0604030504040204" pitchFamily="34" charset="-120"/>
                <a:ea typeface="微軟正黑體" panose="020B0604030504040204" pitchFamily="34" charset="-120"/>
                <a:cs typeface="PMingLiu"/>
              </a:rPr>
            </a:br>
            <a:endParaRPr lang="zh-TW" altLang="en-US" sz="2000" dirty="0">
              <a:latin typeface="微軟正黑體" panose="020B0604030504040204" pitchFamily="34" charset="-120"/>
              <a:ea typeface="微軟正黑體" panose="020B0604030504040204" pitchFamily="34" charset="-120"/>
              <a:cs typeface="PMingLiu"/>
              <a:sym typeface="PMingLiu"/>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5" name="矩形 4"/>
          <p:cNvSpPr/>
          <p:nvPr/>
        </p:nvSpPr>
        <p:spPr>
          <a:xfrm>
            <a:off x="0" y="0"/>
            <a:ext cx="9144000" cy="5143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387" name="Google Shape;387;p26"/>
          <p:cNvGraphicFramePr/>
          <p:nvPr>
            <p:extLst>
              <p:ext uri="{D42A27DB-BD31-4B8C-83A1-F6EECF244321}">
                <p14:modId xmlns:p14="http://schemas.microsoft.com/office/powerpoint/2010/main" val="424701300"/>
              </p:ext>
            </p:extLst>
          </p:nvPr>
        </p:nvGraphicFramePr>
        <p:xfrm>
          <a:off x="234292" y="1090048"/>
          <a:ext cx="8654213" cy="2334746"/>
        </p:xfrm>
        <a:graphic>
          <a:graphicData uri="http://schemas.openxmlformats.org/drawingml/2006/table">
            <a:tbl>
              <a:tblPr>
                <a:noFill/>
                <a:tableStyleId>{D788F428-2001-4FC4-8A78-A2CB1F926088}</a:tableStyleId>
              </a:tblPr>
              <a:tblGrid>
                <a:gridCol w="1404877"/>
                <a:gridCol w="448700"/>
                <a:gridCol w="448700"/>
                <a:gridCol w="913157"/>
                <a:gridCol w="471823"/>
                <a:gridCol w="448700"/>
                <a:gridCol w="667997"/>
                <a:gridCol w="702424"/>
                <a:gridCol w="448700"/>
                <a:gridCol w="448700"/>
                <a:gridCol w="2250435"/>
              </a:tblGrid>
              <a:tr h="278646">
                <a:tc gridSpan="11">
                  <a:txBody>
                    <a:bodyPr/>
                    <a:lstStyle/>
                    <a:p>
                      <a:pPr marL="0" marR="0" lvl="0" indent="0" algn="l" rtl="0">
                        <a:spcBef>
                          <a:spcPts val="0"/>
                        </a:spcBef>
                        <a:spcAft>
                          <a:spcPts val="0"/>
                        </a:spcAft>
                        <a:buNone/>
                      </a:pPr>
                      <a:r>
                        <a:rPr lang="zh-TW" sz="1200" b="0" i="0" u="none" strike="noStrike" cap="none" dirty="0">
                          <a:solidFill>
                            <a:srgbClr val="000000"/>
                          </a:solidFill>
                          <a:latin typeface="PMingLiu"/>
                          <a:ea typeface="PMingLiu"/>
                          <a:cs typeface="PMingLiu"/>
                          <a:sym typeface="PMingLiu"/>
                        </a:rPr>
                        <a:t>5.您在選購食品是時，會特別選購有標示「標章或產銷履歷」的食品嗎？</a:t>
                      </a:r>
                      <a:endParaRPr sz="1200" b="0" i="0" u="none" strike="noStrike" cap="none" dirty="0">
                        <a:solidFill>
                          <a:srgbClr val="000000"/>
                        </a:solidFill>
                        <a:latin typeface="PMingLiu"/>
                        <a:ea typeface="PMingLiu"/>
                        <a:cs typeface="PMingLiu"/>
                        <a:sym typeface="PMingLiu"/>
                      </a:endParaRPr>
                    </a:p>
                  </a:txBody>
                  <a:tcPr marL="40675" marR="40675" marT="40675" marB="40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r h="432342">
                <a:tc gridSpan="3">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絕對會選購 </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44位(14％)</a:t>
                      </a:r>
                      <a:endParaRPr sz="1000" dirty="0">
                        <a:latin typeface="PMingLiu"/>
                        <a:ea typeface="PMingLiu"/>
                        <a:cs typeface="PMingLiu"/>
                        <a:sym typeface="PMingLiu"/>
                      </a:endParaRPr>
                    </a:p>
                  </a:txBody>
                  <a:tcPr marL="40675" marR="40675" marT="40675" marB="40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gridSpan="3">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經常會選購 </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136位(43.3％)</a:t>
                      </a:r>
                      <a:endParaRPr sz="1000" dirty="0">
                        <a:latin typeface="PMingLiu"/>
                        <a:ea typeface="PMingLiu"/>
                        <a:cs typeface="PMingLiu"/>
                        <a:sym typeface="PMingLiu"/>
                      </a:endParaRPr>
                    </a:p>
                  </a:txBody>
                  <a:tcPr marL="40675" marR="40675" marT="40675" marB="40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gridSpan="3">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偶爾會選購 </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133位(42.4％)</a:t>
                      </a:r>
                      <a:endParaRPr sz="1000" dirty="0">
                        <a:latin typeface="PMingLiu"/>
                        <a:ea typeface="PMingLiu"/>
                        <a:cs typeface="PMingLiu"/>
                        <a:sym typeface="PMingLiu"/>
                      </a:endParaRPr>
                    </a:p>
                  </a:txBody>
                  <a:tcPr marL="40675" marR="40675" marT="40675" marB="40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gridSpan="2">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絕對不會選購 </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1位(0.3％)</a:t>
                      </a:r>
                      <a:endParaRPr sz="1000" dirty="0">
                        <a:latin typeface="PMingLiu"/>
                        <a:ea typeface="PMingLiu"/>
                        <a:cs typeface="PMingLiu"/>
                        <a:sym typeface="PMingLiu"/>
                      </a:endParaRPr>
                    </a:p>
                  </a:txBody>
                  <a:tcPr marL="40675" marR="40675" marT="40675" marB="40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r>
              <a:tr h="261711">
                <a:tc gridSpan="11">
                  <a:txBody>
                    <a:bodyPr/>
                    <a:lstStyle/>
                    <a:p>
                      <a:pPr marL="0" marR="0" lvl="0" indent="0" algn="l" rtl="0">
                        <a:spcBef>
                          <a:spcPts val="0"/>
                        </a:spcBef>
                        <a:spcAft>
                          <a:spcPts val="0"/>
                        </a:spcAft>
                        <a:buNone/>
                      </a:pPr>
                      <a:r>
                        <a:rPr lang="zh-TW" sz="1200" dirty="0">
                          <a:solidFill>
                            <a:srgbClr val="000000"/>
                          </a:solidFill>
                          <a:latin typeface="PMingLiu"/>
                          <a:ea typeface="PMingLiu"/>
                          <a:cs typeface="PMingLiu"/>
                          <a:sym typeface="PMingLiu"/>
                        </a:rPr>
                        <a:t>6.承上題，什麼原因會影響您選擇是否要購買具有標章認證或產銷履歷的產品？（複選）</a:t>
                      </a:r>
                      <a:endParaRPr sz="1200" dirty="0">
                        <a:latin typeface="PMingLiu"/>
                        <a:ea typeface="PMingLiu"/>
                        <a:cs typeface="PMingLiu"/>
                        <a:sym typeface="PMingLiu"/>
                      </a:endParaRPr>
                    </a:p>
                  </a:txBody>
                  <a:tcPr marL="40675" marR="40675" marT="40675" marB="40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r h="756556">
                <a:tc>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經過認證的產品安全性較高 225位(33.7%)</a:t>
                      </a:r>
                      <a:endParaRPr sz="1000" dirty="0">
                        <a:latin typeface="PMingLiu"/>
                        <a:ea typeface="PMingLiu"/>
                        <a:cs typeface="PMingLiu"/>
                        <a:sym typeface="PMingLiu"/>
                      </a:endParaRPr>
                    </a:p>
                  </a:txBody>
                  <a:tcPr marL="40675" marR="40675" marT="40675" marB="40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gridSpan="3">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有產品來源較安心 221位(33.1%)</a:t>
                      </a:r>
                      <a:endParaRPr sz="1000" dirty="0">
                        <a:latin typeface="PMingLiu"/>
                        <a:ea typeface="PMingLiu"/>
                        <a:cs typeface="PMingLiu"/>
                        <a:sym typeface="PMingLiu"/>
                      </a:endParaRPr>
                    </a:p>
                  </a:txBody>
                  <a:tcPr marL="40675" marR="40675" marT="40675" marB="40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gridSpan="3">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安全友善的生產方式可以降低對環境的破壞  158位(23.6%)</a:t>
                      </a:r>
                      <a:endParaRPr sz="1000" dirty="0">
                        <a:latin typeface="PMingLiu"/>
                        <a:ea typeface="PMingLiu"/>
                        <a:cs typeface="PMingLiu"/>
                        <a:sym typeface="PMingLiu"/>
                      </a:endParaRPr>
                    </a:p>
                  </a:txBody>
                  <a:tcPr marL="40675" marR="40675" marT="40675" marB="40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gridSpan="3">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具有認證的商品販售價格較高 </a:t>
                      </a:r>
                      <a:endParaRPr sz="1000" dirty="0">
                        <a:solidFill>
                          <a:srgbClr val="000000"/>
                        </a:solidFill>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39位(5.8%)</a:t>
                      </a:r>
                      <a:endParaRPr sz="1000" dirty="0">
                        <a:latin typeface="PMingLiu"/>
                        <a:ea typeface="PMingLiu"/>
                        <a:cs typeface="PMingLiu"/>
                        <a:sym typeface="PMingLiu"/>
                      </a:endParaRPr>
                    </a:p>
                  </a:txBody>
                  <a:tcPr marL="40675" marR="40675" marT="40675" marB="40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不了解標章的意義，不太會把標章或產銷履歷當作是否選購的因素  23位(3.4%)</a:t>
                      </a:r>
                      <a:endParaRPr sz="1000" dirty="0">
                        <a:latin typeface="PMingLiu"/>
                        <a:ea typeface="PMingLiu"/>
                        <a:cs typeface="PMingLiu"/>
                        <a:sym typeface="PMingLiu"/>
                      </a:endParaRPr>
                    </a:p>
                  </a:txBody>
                  <a:tcPr marL="40675" marR="40675" marT="40675" marB="40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r>
              <a:tr h="602972">
                <a:tc gridSpan="11">
                  <a:txBody>
                    <a:bodyPr/>
                    <a:lstStyle/>
                    <a:p>
                      <a:pPr marL="457200" marR="0" lvl="0" indent="-457200" algn="l" rtl="0">
                        <a:spcBef>
                          <a:spcPts val="0"/>
                        </a:spcBef>
                        <a:spcAft>
                          <a:spcPts val="0"/>
                        </a:spcAft>
                        <a:buNone/>
                      </a:pPr>
                      <a:r>
                        <a:rPr lang="zh-TW" sz="1000" dirty="0">
                          <a:solidFill>
                            <a:srgbClr val="000000"/>
                          </a:solidFill>
                          <a:latin typeface="PMingLiu"/>
                          <a:ea typeface="PMingLiu"/>
                          <a:cs typeface="PMingLiu"/>
                          <a:sym typeface="PMingLiu"/>
                        </a:rPr>
                        <a:t>其他：(1)海鮮屬生物個體性，檢驗報告僅屬抽樣意義，非全體實質結果、(2)價格跟想吃什麼才是挑選主因，沒特別注意標章和履歷、(3)做產銷履歷會花費很多時間與金錢，不是每個農漁民都願意或花錢的，但是如果與漁民熟識與信任，如果沒有產銷履歷，我們仍然會購買的、(4)不會購買，因為品質和價錢不對等。各1位(0.1%)。</a:t>
                      </a:r>
                      <a:endParaRPr sz="1000" dirty="0">
                        <a:latin typeface="PMingLiu"/>
                        <a:ea typeface="PMingLiu"/>
                        <a:cs typeface="PMingLiu"/>
                        <a:sym typeface="PMingLiu"/>
                      </a:endParaRPr>
                    </a:p>
                  </a:txBody>
                  <a:tcPr marL="40675" marR="40675" marT="40675" marB="40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bl>
          </a:graphicData>
        </a:graphic>
      </p:graphicFrame>
      <p:sp>
        <p:nvSpPr>
          <p:cNvPr id="388" name="Google Shape;388;p26"/>
          <p:cNvSpPr txBox="1"/>
          <p:nvPr/>
        </p:nvSpPr>
        <p:spPr>
          <a:xfrm>
            <a:off x="230282" y="3570204"/>
            <a:ext cx="8666628" cy="999300"/>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457200" lvl="0" indent="-342900">
              <a:buSzPts val="1800"/>
              <a:buFont typeface="Nunito"/>
              <a:buChar char="❏"/>
            </a:pPr>
            <a:r>
              <a:rPr lang="zh-TW" sz="1800" b="1" dirty="0">
                <a:latin typeface="微軟正黑體" panose="020B0604030504040204" pitchFamily="34" charset="-120"/>
                <a:ea typeface="微軟正黑體" panose="020B0604030504040204" pitchFamily="34" charset="-120"/>
                <a:cs typeface="Nunito"/>
                <a:sym typeface="Nunito"/>
              </a:rPr>
              <a:t>有將近六成</a:t>
            </a:r>
            <a:r>
              <a:rPr lang="zh-TW" sz="1800" b="1" dirty="0" smtClean="0">
                <a:latin typeface="微軟正黑體" panose="020B0604030504040204" pitchFamily="34" charset="-120"/>
                <a:ea typeface="微軟正黑體" panose="020B0604030504040204" pitchFamily="34" charset="-120"/>
                <a:cs typeface="Nunito"/>
                <a:sym typeface="Nunito"/>
              </a:rPr>
              <a:t>民眾</a:t>
            </a:r>
            <a:r>
              <a:rPr lang="zh-TW" altLang="en-US" sz="1800" b="1" dirty="0">
                <a:solidFill>
                  <a:srgbClr val="FF0000"/>
                </a:solidFill>
                <a:latin typeface="微軟正黑體" panose="020B0604030504040204" pitchFamily="34" charset="-120"/>
                <a:ea typeface="微軟正黑體" panose="020B0604030504040204" pitchFamily="34" charset="-120"/>
                <a:cs typeface="Nunito"/>
                <a:sym typeface="Nunito"/>
              </a:rPr>
              <a:t>常</a:t>
            </a:r>
            <a:r>
              <a:rPr lang="zh-TW" sz="1800" b="1" dirty="0" smtClean="0">
                <a:solidFill>
                  <a:srgbClr val="FF0000"/>
                </a:solidFill>
                <a:latin typeface="微軟正黑體" panose="020B0604030504040204" pitchFamily="34" charset="-120"/>
                <a:ea typeface="微軟正黑體" panose="020B0604030504040204" pitchFamily="34" charset="-120"/>
                <a:cs typeface="Nunito"/>
                <a:sym typeface="Nunito"/>
              </a:rPr>
              <a:t>會</a:t>
            </a:r>
            <a:r>
              <a:rPr lang="zh-TW" sz="1800" b="1" dirty="0">
                <a:solidFill>
                  <a:srgbClr val="FF0000"/>
                </a:solidFill>
                <a:latin typeface="微軟正黑體" panose="020B0604030504040204" pitchFamily="34" charset="-120"/>
                <a:ea typeface="微軟正黑體" panose="020B0604030504040204" pitchFamily="34" charset="-120"/>
                <a:cs typeface="Nunito"/>
                <a:sym typeface="Nunito"/>
              </a:rPr>
              <a:t>選購有標示認證標章或產銷履歷的</a:t>
            </a:r>
            <a:r>
              <a:rPr lang="zh-TW" sz="1800" b="1" dirty="0" smtClean="0">
                <a:solidFill>
                  <a:srgbClr val="FF0000"/>
                </a:solidFill>
                <a:latin typeface="微軟正黑體" panose="020B0604030504040204" pitchFamily="34" charset="-120"/>
                <a:ea typeface="微軟正黑體" panose="020B0604030504040204" pitchFamily="34" charset="-120"/>
                <a:cs typeface="Nunito"/>
                <a:sym typeface="Nunito"/>
              </a:rPr>
              <a:t>食品</a:t>
            </a:r>
            <a:r>
              <a:rPr lang="zh-TW" altLang="en-US" sz="1800" b="1" dirty="0">
                <a:latin typeface="微軟正黑體" panose="020B0604030504040204" pitchFamily="34" charset="-120"/>
                <a:ea typeface="微軟正黑體" panose="020B0604030504040204" pitchFamily="34" charset="-120"/>
                <a:cs typeface="Nunito"/>
                <a:sym typeface="Nunito"/>
              </a:rPr>
              <a:t>。</a:t>
            </a:r>
            <a:endParaRPr sz="1800" b="1" dirty="0">
              <a:solidFill>
                <a:srgbClr val="FF0000"/>
              </a:solidFill>
              <a:latin typeface="微軟正黑體" panose="020B0604030504040204" pitchFamily="34" charset="-120"/>
              <a:ea typeface="微軟正黑體" panose="020B0604030504040204" pitchFamily="34" charset="-120"/>
              <a:cs typeface="Nunito"/>
              <a:sym typeface="Nunito"/>
            </a:endParaRPr>
          </a:p>
          <a:p>
            <a:pPr marL="457200" indent="-342900">
              <a:buSzPts val="1800"/>
              <a:buFont typeface="Nunito"/>
              <a:buChar char="❏"/>
            </a:pPr>
            <a:r>
              <a:rPr lang="zh-TW" altLang="en-US" sz="1800" b="1" dirty="0">
                <a:latin typeface="微軟正黑體" panose="020B0604030504040204" pitchFamily="34" charset="-120"/>
                <a:ea typeface="微軟正黑體" panose="020B0604030504040204" pitchFamily="34" charset="-120"/>
                <a:cs typeface="Nunito"/>
                <a:sym typeface="Nunito"/>
              </a:rPr>
              <a:t>會影響是否要選擇購買具有標章認證或產銷履歷的產品的</a:t>
            </a:r>
            <a:r>
              <a:rPr lang="zh-TW" altLang="en-US" sz="1800" b="1" dirty="0" smtClean="0">
                <a:latin typeface="微軟正黑體" panose="020B0604030504040204" pitchFamily="34" charset="-120"/>
                <a:ea typeface="微軟正黑體" panose="020B0604030504040204" pitchFamily="34" charset="-120"/>
                <a:cs typeface="Nunito"/>
                <a:sym typeface="Nunito"/>
              </a:rPr>
              <a:t>原因，主要是</a:t>
            </a:r>
            <a:r>
              <a:rPr lang="zh-TW" altLang="en-US" sz="1800" b="1" dirty="0">
                <a:solidFill>
                  <a:srgbClr val="FF0000"/>
                </a:solidFill>
                <a:latin typeface="微軟正黑體" panose="020B0604030504040204" pitchFamily="34" charset="-120"/>
                <a:ea typeface="微軟正黑體" panose="020B0604030504040204" pitchFamily="34" charset="-120"/>
                <a:cs typeface="Nunito"/>
                <a:sym typeface="Nunito"/>
              </a:rPr>
              <a:t>「</a:t>
            </a:r>
            <a:r>
              <a:rPr lang="zh-TW" sz="1800" b="1" dirty="0" smtClean="0">
                <a:solidFill>
                  <a:srgbClr val="FF0000"/>
                </a:solidFill>
                <a:latin typeface="微軟正黑體" panose="020B0604030504040204" pitchFamily="34" charset="-120"/>
                <a:ea typeface="微軟正黑體" panose="020B0604030504040204" pitchFamily="34" charset="-120"/>
                <a:cs typeface="Nunito"/>
                <a:sym typeface="Nunito"/>
              </a:rPr>
              <a:t>經過</a:t>
            </a:r>
            <a:r>
              <a:rPr lang="zh-TW" sz="1800" b="1" dirty="0">
                <a:solidFill>
                  <a:srgbClr val="FF0000"/>
                </a:solidFill>
                <a:latin typeface="微軟正黑體" panose="020B0604030504040204" pitchFamily="34" charset="-120"/>
                <a:ea typeface="微軟正黑體" panose="020B0604030504040204" pitchFamily="34" charset="-120"/>
                <a:cs typeface="Nunito"/>
                <a:sym typeface="Nunito"/>
              </a:rPr>
              <a:t>認證的產品安全性較</a:t>
            </a:r>
            <a:r>
              <a:rPr lang="zh-TW" sz="1800" b="1" dirty="0" smtClean="0">
                <a:solidFill>
                  <a:srgbClr val="FF0000"/>
                </a:solidFill>
                <a:latin typeface="微軟正黑體" panose="020B0604030504040204" pitchFamily="34" charset="-120"/>
                <a:ea typeface="微軟正黑體" panose="020B0604030504040204" pitchFamily="34" charset="-120"/>
                <a:cs typeface="Nunito"/>
                <a:sym typeface="Nunito"/>
              </a:rPr>
              <a:t>高</a:t>
            </a:r>
            <a:r>
              <a:rPr lang="zh-TW" altLang="en-US" sz="1800" b="1" dirty="0" smtClean="0">
                <a:solidFill>
                  <a:srgbClr val="FF0000"/>
                </a:solidFill>
                <a:latin typeface="微軟正黑體" panose="020B0604030504040204" pitchFamily="34" charset="-120"/>
                <a:ea typeface="微軟正黑體" panose="020B0604030504040204" pitchFamily="34" charset="-120"/>
                <a:cs typeface="Nunito"/>
                <a:sym typeface="Nunito"/>
              </a:rPr>
              <a:t>」</a:t>
            </a:r>
            <a:r>
              <a:rPr lang="zh-TW" sz="1800" b="1" dirty="0" smtClean="0">
                <a:solidFill>
                  <a:srgbClr val="FF0000"/>
                </a:solidFill>
                <a:latin typeface="微軟正黑體" panose="020B0604030504040204" pitchFamily="34" charset="-120"/>
                <a:ea typeface="微軟正黑體" panose="020B0604030504040204" pitchFamily="34" charset="-120"/>
                <a:cs typeface="Nunito"/>
                <a:sym typeface="Nunito"/>
              </a:rPr>
              <a:t>以及</a:t>
            </a:r>
            <a:r>
              <a:rPr lang="zh-TW" altLang="en-US" sz="1800" b="1" dirty="0" smtClean="0">
                <a:solidFill>
                  <a:srgbClr val="FF0000"/>
                </a:solidFill>
                <a:latin typeface="微軟正黑體" panose="020B0604030504040204" pitchFamily="34" charset="-120"/>
                <a:ea typeface="微軟正黑體" panose="020B0604030504040204" pitchFamily="34" charset="-120"/>
                <a:cs typeface="Nunito"/>
                <a:sym typeface="Nunito"/>
              </a:rPr>
              <a:t>「</a:t>
            </a:r>
            <a:r>
              <a:rPr lang="zh-TW" sz="1800" b="1" dirty="0" smtClean="0">
                <a:solidFill>
                  <a:srgbClr val="FF0000"/>
                </a:solidFill>
                <a:latin typeface="微軟正黑體" panose="020B0604030504040204" pitchFamily="34" charset="-120"/>
                <a:ea typeface="微軟正黑體" panose="020B0604030504040204" pitchFamily="34" charset="-120"/>
                <a:cs typeface="Nunito"/>
                <a:sym typeface="Nunito"/>
              </a:rPr>
              <a:t>有</a:t>
            </a:r>
            <a:r>
              <a:rPr lang="zh-TW" sz="1800" b="1" dirty="0">
                <a:solidFill>
                  <a:srgbClr val="FF0000"/>
                </a:solidFill>
                <a:latin typeface="微軟正黑體" panose="020B0604030504040204" pitchFamily="34" charset="-120"/>
                <a:ea typeface="微軟正黑體" panose="020B0604030504040204" pitchFamily="34" charset="-120"/>
                <a:cs typeface="Nunito"/>
                <a:sym typeface="Nunito"/>
              </a:rPr>
              <a:t>產品來源較</a:t>
            </a:r>
            <a:r>
              <a:rPr lang="zh-TW" sz="1800" b="1" dirty="0" smtClean="0">
                <a:solidFill>
                  <a:srgbClr val="FF0000"/>
                </a:solidFill>
                <a:latin typeface="微軟正黑體" panose="020B0604030504040204" pitchFamily="34" charset="-120"/>
                <a:ea typeface="微軟正黑體" panose="020B0604030504040204" pitchFamily="34" charset="-120"/>
                <a:cs typeface="Nunito"/>
                <a:sym typeface="Nunito"/>
              </a:rPr>
              <a:t>安心</a:t>
            </a:r>
            <a:r>
              <a:rPr lang="zh-TW" altLang="en-US" sz="1800" b="1" dirty="0" smtClean="0">
                <a:solidFill>
                  <a:srgbClr val="FF0000"/>
                </a:solidFill>
                <a:latin typeface="微軟正黑體" panose="020B0604030504040204" pitchFamily="34" charset="-120"/>
                <a:ea typeface="微軟正黑體" panose="020B0604030504040204" pitchFamily="34" charset="-120"/>
                <a:cs typeface="Nunito"/>
                <a:sym typeface="Nunito"/>
              </a:rPr>
              <a:t>」</a:t>
            </a:r>
            <a:r>
              <a:rPr lang="zh-TW" altLang="en-US" sz="1800" b="1" dirty="0" smtClean="0">
                <a:latin typeface="微軟正黑體" panose="020B0604030504040204" pitchFamily="34" charset="-120"/>
                <a:ea typeface="微軟正黑體" panose="020B0604030504040204" pitchFamily="34" charset="-120"/>
                <a:cs typeface="Nunito"/>
                <a:sym typeface="Nunito"/>
              </a:rPr>
              <a:t>。</a:t>
            </a:r>
            <a:endParaRPr sz="1800" b="1" dirty="0">
              <a:latin typeface="微軟正黑體" panose="020B0604030504040204" pitchFamily="34" charset="-120"/>
              <a:ea typeface="微軟正黑體" panose="020B0604030504040204" pitchFamily="34" charset="-120"/>
              <a:cs typeface="Nunito"/>
              <a:sym typeface="Nunito"/>
            </a:endParaRPr>
          </a:p>
        </p:txBody>
      </p:sp>
      <p:sp>
        <p:nvSpPr>
          <p:cNvPr id="6" name="Google Shape;308;p18"/>
          <p:cNvSpPr txBox="1">
            <a:spLocks/>
          </p:cNvSpPr>
          <p:nvPr/>
        </p:nvSpPr>
        <p:spPr>
          <a:xfrm>
            <a:off x="0" y="0"/>
            <a:ext cx="3805518" cy="5948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zh-TW" altLang="en-US" dirty="0" smtClean="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問卷調查法研究結果</a:t>
            </a:r>
            <a:r>
              <a:rPr lang="en-US" altLang="zh-TW" dirty="0" smtClean="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-1</a:t>
            </a:r>
            <a:endParaRPr lang="zh-TW" altLang="en-US" dirty="0">
              <a:solidFill>
                <a:schemeClr val="tx1">
                  <a:lumMod val="75000"/>
                </a:schemeClr>
              </a:solidFill>
              <a:latin typeface="微軟正黑體" panose="020B0604030504040204" pitchFamily="34" charset="-120"/>
              <a:ea typeface="微軟正黑體" panose="020B0604030504040204" pitchFamily="34" charset="-120"/>
              <a:cs typeface="PMingLiu"/>
              <a:sym typeface="PMingLiu"/>
            </a:endParaRPr>
          </a:p>
        </p:txBody>
      </p:sp>
      <p:sp>
        <p:nvSpPr>
          <p:cNvPr id="9" name="矩形 8"/>
          <p:cNvSpPr/>
          <p:nvPr/>
        </p:nvSpPr>
        <p:spPr>
          <a:xfrm>
            <a:off x="248180" y="1384941"/>
            <a:ext cx="4114270" cy="3962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229129" y="2086160"/>
            <a:ext cx="1399645" cy="72371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1633227" y="2086160"/>
            <a:ext cx="1824348" cy="72371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Google Shape;372;p24"/>
          <p:cNvSpPr txBox="1">
            <a:spLocks noGrp="1"/>
          </p:cNvSpPr>
          <p:nvPr>
            <p:ph type="title"/>
          </p:nvPr>
        </p:nvSpPr>
        <p:spPr>
          <a:xfrm>
            <a:off x="488791" y="513412"/>
            <a:ext cx="4839727" cy="478164"/>
          </a:xfrm>
          <a:prstGeom prst="rect">
            <a:avLst/>
          </a:prstGeom>
          <a:solidFill>
            <a:schemeClr val="accent6">
              <a:lumMod val="20000"/>
              <a:lumOff val="80000"/>
            </a:schemeClr>
          </a:solidFill>
        </p:spPr>
        <p:txBody>
          <a:bodyPr spcFirstLastPara="1" wrap="square" lIns="91425" tIns="91425" rIns="91425" bIns="91425" anchor="t" anchorCtr="0">
            <a:noAutofit/>
          </a:bodyPr>
          <a:lstStyle/>
          <a:p>
            <a:pPr>
              <a:buClr>
                <a:srgbClr val="696464"/>
              </a:buClr>
              <a:buSzPts val="3959"/>
            </a:pPr>
            <a:r>
              <a:rPr lang="zh-TW" sz="2000" dirty="0" smtClean="0">
                <a:latin typeface="微軟正黑體" panose="020B0604030504040204" pitchFamily="34" charset="-120"/>
                <a:ea typeface="微軟正黑體" panose="020B0604030504040204" pitchFamily="34" charset="-120"/>
                <a:cs typeface="PMingLiu"/>
                <a:sym typeface="PMingLiu"/>
              </a:rPr>
              <a:t>民眾</a:t>
            </a:r>
            <a:r>
              <a:rPr lang="zh-TW" altLang="zh-TW" sz="2000" dirty="0" smtClean="0">
                <a:latin typeface="微軟正黑體" panose="020B0604030504040204" pitchFamily="34" charset="-120"/>
                <a:ea typeface="微軟正黑體" panose="020B0604030504040204" pitchFamily="34" charset="-120"/>
                <a:cs typeface="PMingLiu"/>
              </a:rPr>
              <a:t>對於</a:t>
            </a:r>
            <a:r>
              <a:rPr lang="zh-TW" altLang="zh-TW" sz="2000" dirty="0">
                <a:latin typeface="微軟正黑體" panose="020B0604030504040204" pitchFamily="34" charset="-120"/>
                <a:ea typeface="微軟正黑體" panose="020B0604030504040204" pitchFamily="34" charset="-120"/>
                <a:cs typeface="PMingLiu"/>
              </a:rPr>
              <a:t>標章或產銷履歷產品的消費行為</a:t>
            </a:r>
            <a:br>
              <a:rPr lang="zh-TW" altLang="zh-TW" sz="2000" dirty="0">
                <a:latin typeface="微軟正黑體" panose="020B0604030504040204" pitchFamily="34" charset="-120"/>
                <a:ea typeface="微軟正黑體" panose="020B0604030504040204" pitchFamily="34" charset="-120"/>
                <a:cs typeface="PMingLiu"/>
              </a:rPr>
            </a:br>
            <a:endParaRPr sz="2000" dirty="0">
              <a:latin typeface="微軟正黑體" panose="020B0604030504040204" pitchFamily="34" charset="-120"/>
              <a:ea typeface="微軟正黑體" panose="020B0604030504040204" pitchFamily="34" charset="-120"/>
              <a:cs typeface="PMingLiu"/>
              <a:sym typeface="PMingLiu"/>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17" name="矩形 16"/>
          <p:cNvSpPr/>
          <p:nvPr/>
        </p:nvSpPr>
        <p:spPr>
          <a:xfrm>
            <a:off x="0" y="0"/>
            <a:ext cx="9144000" cy="5143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394" name="Google Shape;394;p27"/>
          <p:cNvGraphicFramePr/>
          <p:nvPr>
            <p:extLst>
              <p:ext uri="{D42A27DB-BD31-4B8C-83A1-F6EECF244321}">
                <p14:modId xmlns:p14="http://schemas.microsoft.com/office/powerpoint/2010/main" val="216056340"/>
              </p:ext>
            </p:extLst>
          </p:nvPr>
        </p:nvGraphicFramePr>
        <p:xfrm>
          <a:off x="488789" y="1255687"/>
          <a:ext cx="7618875" cy="2546700"/>
        </p:xfrm>
        <a:graphic>
          <a:graphicData uri="http://schemas.openxmlformats.org/drawingml/2006/table">
            <a:tbl>
              <a:tblPr>
                <a:noFill/>
                <a:tableStyleId>{D788F428-2001-4FC4-8A78-A2CB1F926088}</a:tableStyleId>
              </a:tblPr>
              <a:tblGrid>
                <a:gridCol w="1088425"/>
                <a:gridCol w="966250"/>
                <a:gridCol w="1232250"/>
                <a:gridCol w="1267825"/>
                <a:gridCol w="1115625"/>
                <a:gridCol w="1226450"/>
                <a:gridCol w="722050"/>
              </a:tblGrid>
              <a:tr h="361425">
                <a:tc gridSpan="7">
                  <a:txBody>
                    <a:bodyPr/>
                    <a:lstStyle/>
                    <a:p>
                      <a:pPr marL="0" marR="0" lvl="0" indent="0" algn="l" rtl="0">
                        <a:spcBef>
                          <a:spcPts val="0"/>
                        </a:spcBef>
                        <a:spcAft>
                          <a:spcPts val="0"/>
                        </a:spcAft>
                        <a:buNone/>
                      </a:pPr>
                      <a:r>
                        <a:rPr lang="zh-TW" sz="1200" dirty="0">
                          <a:solidFill>
                            <a:srgbClr val="000000"/>
                          </a:solidFill>
                          <a:latin typeface="PMingLiu"/>
                          <a:ea typeface="PMingLiu"/>
                          <a:cs typeface="PMingLiu"/>
                          <a:sym typeface="PMingLiu"/>
                        </a:rPr>
                        <a:t>1.你看過哪些標章？（複選）</a:t>
                      </a:r>
                      <a:endParaRPr sz="12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r h="1205650">
                <a:tc>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TAP標章</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191位</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(14.1%)</a:t>
                      </a:r>
                      <a:endParaRPr sz="1000" dirty="0">
                        <a:latin typeface="PMingLiu"/>
                        <a:ea typeface="PMingLiu"/>
                        <a:cs typeface="PMingLiu"/>
                        <a:sym typeface="PMingLiu"/>
                      </a:endParaRPr>
                    </a:p>
                    <a:p>
                      <a:pPr marL="0" marR="0" lvl="0" indent="0" algn="l" rtl="0">
                        <a:spcBef>
                          <a:spcPts val="0"/>
                        </a:spcBef>
                        <a:spcAft>
                          <a:spcPts val="0"/>
                        </a:spcAft>
                        <a:buNone/>
                      </a:pPr>
                      <a:endParaRPr sz="1000" dirty="0">
                        <a:solidFill>
                          <a:srgbClr val="000000"/>
                        </a:solidFill>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 </a:t>
                      </a:r>
                      <a:endParaRPr sz="1000" dirty="0">
                        <a:solidFill>
                          <a:srgbClr val="000000"/>
                        </a:solidFill>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MSC標章</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54位</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(4%) </a:t>
                      </a:r>
                      <a:endParaRPr sz="1000" dirty="0">
                        <a:latin typeface="PMingLiu"/>
                        <a:ea typeface="PMingLiu"/>
                        <a:cs typeface="PMingLiu"/>
                        <a:sym typeface="PMingLiu"/>
                      </a:endParaRPr>
                    </a:p>
                    <a:p>
                      <a:pPr marL="0" marR="0" lvl="0" indent="0" algn="l" rtl="0">
                        <a:spcBef>
                          <a:spcPts val="0"/>
                        </a:spcBef>
                        <a:spcAft>
                          <a:spcPts val="0"/>
                        </a:spcAft>
                        <a:buNone/>
                      </a:pPr>
                      <a:endParaRPr sz="1000" dirty="0">
                        <a:solidFill>
                          <a:srgbClr val="000000"/>
                        </a:solidFill>
                        <a:latin typeface="PMingLiu"/>
                        <a:ea typeface="PMingLiu"/>
                        <a:cs typeface="PMingLiu"/>
                        <a:sym typeface="PMingLiu"/>
                      </a:endParaRPr>
                    </a:p>
                    <a:p>
                      <a:pPr marL="0" marR="0" lvl="0" indent="0" algn="l" rtl="0">
                        <a:spcBef>
                          <a:spcPts val="0"/>
                        </a:spcBef>
                        <a:spcAft>
                          <a:spcPts val="0"/>
                        </a:spcAft>
                        <a:buNone/>
                      </a:pPr>
                      <a:endParaRPr sz="1000" dirty="0">
                        <a:solidFill>
                          <a:srgbClr val="000000"/>
                        </a:solidFill>
                        <a:latin typeface="PMingLiu"/>
                        <a:ea typeface="PMingLiu"/>
                        <a:cs typeface="PMingLiu"/>
                        <a:sym typeface="PMingLiu"/>
                      </a:endParaRPr>
                    </a:p>
                    <a:p>
                      <a:pPr marL="0" marR="0" lvl="0" indent="0" algn="l" rtl="0">
                        <a:spcBef>
                          <a:spcPts val="0"/>
                        </a:spcBef>
                        <a:spcAft>
                          <a:spcPts val="0"/>
                        </a:spcAft>
                        <a:buNone/>
                      </a:pPr>
                      <a:endParaRPr sz="1000" dirty="0">
                        <a:solidFill>
                          <a:srgbClr val="000000"/>
                        </a:solidFill>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 UCS標章 </a:t>
                      </a:r>
                      <a:endParaRPr sz="1000" dirty="0">
                        <a:solidFill>
                          <a:srgbClr val="000000"/>
                        </a:solidFill>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有機農產品</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138位</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(10.2%) </a:t>
                      </a:r>
                      <a:endParaRPr sz="1000" dirty="0">
                        <a:solidFill>
                          <a:srgbClr val="000000"/>
                        </a:solidFill>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UCS標章 </a:t>
                      </a:r>
                      <a:endParaRPr sz="1000" dirty="0">
                        <a:solidFill>
                          <a:srgbClr val="000000"/>
                        </a:solidFill>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有機轉型期</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35位</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(2.6%) </a:t>
                      </a:r>
                      <a:endParaRPr sz="1000" dirty="0">
                        <a:solidFill>
                          <a:srgbClr val="000000"/>
                        </a:solidFill>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TOPA標章</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54位</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(4%) </a:t>
                      </a:r>
                      <a:endParaRPr sz="1000" dirty="0">
                        <a:solidFill>
                          <a:srgbClr val="000000"/>
                        </a:solidFill>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TQF標章(GMP標章)</a:t>
                      </a:r>
                      <a:endParaRPr sz="1000" dirty="0">
                        <a:solidFill>
                          <a:srgbClr val="000000"/>
                        </a:solidFill>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266位</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(19.5%)</a:t>
                      </a:r>
                      <a:endParaRPr sz="1000" dirty="0">
                        <a:solidFill>
                          <a:srgbClr val="000000"/>
                        </a:solidFill>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rowSpan="2">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我沒有看過任何標章</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2位</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(0.1%)</a:t>
                      </a:r>
                      <a:endParaRPr sz="1000" dirty="0">
                        <a:solidFill>
                          <a:srgbClr val="000000"/>
                        </a:solidFill>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r>
              <a:tr h="979625">
                <a:tc>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有機農產品標章</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112位</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(8.2%) </a:t>
                      </a:r>
                      <a:endParaRPr sz="1000" dirty="0">
                        <a:solidFill>
                          <a:srgbClr val="000000"/>
                        </a:solidFill>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APACC標章</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56位(4.1%) </a:t>
                      </a:r>
                      <a:endParaRPr sz="1000" dirty="0">
                        <a:solidFill>
                          <a:srgbClr val="000000"/>
                        </a:solidFill>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CAS標章</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265位</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(19.5%) </a:t>
                      </a:r>
                      <a:endParaRPr sz="1000" dirty="0">
                        <a:solidFill>
                          <a:srgbClr val="000000"/>
                        </a:solidFill>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HACCP標章</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53位</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(3.9%)</a:t>
                      </a:r>
                      <a:endParaRPr sz="1000" dirty="0">
                        <a:solidFill>
                          <a:srgbClr val="000000"/>
                        </a:solidFill>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ISO 9001標章</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81位</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(6%)</a:t>
                      </a:r>
                      <a:endParaRPr sz="1000" dirty="0">
                        <a:solidFill>
                          <a:srgbClr val="000000"/>
                        </a:solidFill>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ISO 22000標章 52位</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(3.8%) </a:t>
                      </a:r>
                      <a:endParaRPr sz="1000" dirty="0">
                        <a:solidFill>
                          <a:srgbClr val="000000"/>
                        </a:solidFill>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vMerge="1">
                  <a:txBody>
                    <a:bodyPr/>
                    <a:lstStyle/>
                    <a:p>
                      <a:endParaRPr lang="zh-TW"/>
                    </a:p>
                  </a:txBody>
                  <a:tcPr/>
                </a:tc>
              </a:tr>
            </a:tbl>
          </a:graphicData>
        </a:graphic>
      </p:graphicFrame>
      <p:pic>
        <p:nvPicPr>
          <p:cNvPr id="395" name="Google Shape;395;p27"/>
          <p:cNvPicPr preferRelativeResize="0"/>
          <p:nvPr/>
        </p:nvPicPr>
        <p:blipFill rotWithShape="1">
          <a:blip r:embed="rId3">
            <a:alphaModFix/>
          </a:blip>
          <a:srcRect/>
          <a:stretch/>
        </p:blipFill>
        <p:spPr>
          <a:xfrm>
            <a:off x="697309" y="2205163"/>
            <a:ext cx="503525" cy="519420"/>
          </a:xfrm>
          <a:prstGeom prst="rect">
            <a:avLst/>
          </a:prstGeom>
          <a:noFill/>
          <a:ln>
            <a:noFill/>
          </a:ln>
        </p:spPr>
      </p:pic>
      <p:pic>
        <p:nvPicPr>
          <p:cNvPr id="396" name="Google Shape;396;p27"/>
          <p:cNvPicPr preferRelativeResize="0"/>
          <p:nvPr/>
        </p:nvPicPr>
        <p:blipFill rotWithShape="1">
          <a:blip r:embed="rId4">
            <a:alphaModFix/>
          </a:blip>
          <a:srcRect/>
          <a:stretch/>
        </p:blipFill>
        <p:spPr>
          <a:xfrm>
            <a:off x="1759734" y="2205164"/>
            <a:ext cx="413575" cy="519425"/>
          </a:xfrm>
          <a:prstGeom prst="rect">
            <a:avLst/>
          </a:prstGeom>
          <a:noFill/>
          <a:ln>
            <a:noFill/>
          </a:ln>
        </p:spPr>
      </p:pic>
      <p:pic>
        <p:nvPicPr>
          <p:cNvPr id="397" name="Google Shape;397;p27" descr="圖片3-removebg-preview.png"/>
          <p:cNvPicPr preferRelativeResize="0"/>
          <p:nvPr/>
        </p:nvPicPr>
        <p:blipFill rotWithShape="1">
          <a:blip r:embed="rId5">
            <a:alphaModFix/>
          </a:blip>
          <a:srcRect/>
          <a:stretch/>
        </p:blipFill>
        <p:spPr>
          <a:xfrm>
            <a:off x="2967884" y="2136438"/>
            <a:ext cx="656875" cy="656875"/>
          </a:xfrm>
          <a:prstGeom prst="rect">
            <a:avLst/>
          </a:prstGeom>
          <a:noFill/>
          <a:ln>
            <a:noFill/>
          </a:ln>
        </p:spPr>
      </p:pic>
      <p:pic>
        <p:nvPicPr>
          <p:cNvPr id="398" name="Google Shape;398;p27" descr="圖片4-removebg-preview.png"/>
          <p:cNvPicPr preferRelativeResize="0"/>
          <p:nvPr/>
        </p:nvPicPr>
        <p:blipFill rotWithShape="1">
          <a:blip r:embed="rId6">
            <a:alphaModFix/>
          </a:blip>
          <a:srcRect/>
          <a:stretch/>
        </p:blipFill>
        <p:spPr>
          <a:xfrm>
            <a:off x="4279588" y="2164405"/>
            <a:ext cx="579725" cy="600939"/>
          </a:xfrm>
          <a:prstGeom prst="rect">
            <a:avLst/>
          </a:prstGeom>
          <a:noFill/>
          <a:ln>
            <a:noFill/>
          </a:ln>
        </p:spPr>
      </p:pic>
      <p:pic>
        <p:nvPicPr>
          <p:cNvPr id="399" name="Google Shape;399;p27" descr="圖片5-removebg-preview.png"/>
          <p:cNvPicPr preferRelativeResize="0"/>
          <p:nvPr/>
        </p:nvPicPr>
        <p:blipFill rotWithShape="1">
          <a:blip r:embed="rId7">
            <a:alphaModFix/>
          </a:blip>
          <a:srcRect/>
          <a:stretch/>
        </p:blipFill>
        <p:spPr>
          <a:xfrm>
            <a:off x="5293790" y="2128601"/>
            <a:ext cx="799276" cy="672562"/>
          </a:xfrm>
          <a:prstGeom prst="rect">
            <a:avLst/>
          </a:prstGeom>
          <a:noFill/>
          <a:ln>
            <a:noFill/>
          </a:ln>
        </p:spPr>
      </p:pic>
      <p:pic>
        <p:nvPicPr>
          <p:cNvPr id="400" name="Google Shape;400;p27" descr="圖片6-removebg-preview.png"/>
          <p:cNvPicPr preferRelativeResize="0"/>
          <p:nvPr/>
        </p:nvPicPr>
        <p:blipFill rotWithShape="1">
          <a:blip r:embed="rId8">
            <a:alphaModFix/>
          </a:blip>
          <a:srcRect/>
          <a:stretch/>
        </p:blipFill>
        <p:spPr>
          <a:xfrm>
            <a:off x="6218784" y="2128613"/>
            <a:ext cx="1033720" cy="662212"/>
          </a:xfrm>
          <a:prstGeom prst="rect">
            <a:avLst/>
          </a:prstGeom>
          <a:noFill/>
          <a:ln>
            <a:noFill/>
          </a:ln>
        </p:spPr>
      </p:pic>
      <p:pic>
        <p:nvPicPr>
          <p:cNvPr id="401" name="Google Shape;401;p27" descr="圖片7-removebg-preview.png"/>
          <p:cNvPicPr preferRelativeResize="0"/>
          <p:nvPr/>
        </p:nvPicPr>
        <p:blipFill rotWithShape="1">
          <a:blip r:embed="rId9">
            <a:alphaModFix/>
          </a:blip>
          <a:srcRect/>
          <a:stretch/>
        </p:blipFill>
        <p:spPr>
          <a:xfrm>
            <a:off x="890035" y="3139710"/>
            <a:ext cx="579725" cy="577654"/>
          </a:xfrm>
          <a:prstGeom prst="rect">
            <a:avLst/>
          </a:prstGeom>
          <a:noFill/>
          <a:ln>
            <a:noFill/>
          </a:ln>
        </p:spPr>
      </p:pic>
      <p:pic>
        <p:nvPicPr>
          <p:cNvPr id="402" name="Google Shape;402;p27"/>
          <p:cNvPicPr preferRelativeResize="0"/>
          <p:nvPr/>
        </p:nvPicPr>
        <p:blipFill rotWithShape="1">
          <a:blip r:embed="rId10">
            <a:alphaModFix/>
          </a:blip>
          <a:srcRect/>
          <a:stretch/>
        </p:blipFill>
        <p:spPr>
          <a:xfrm>
            <a:off x="1759729" y="3267306"/>
            <a:ext cx="642942" cy="450059"/>
          </a:xfrm>
          <a:prstGeom prst="rect">
            <a:avLst/>
          </a:prstGeom>
          <a:noFill/>
          <a:ln>
            <a:noFill/>
          </a:ln>
        </p:spPr>
      </p:pic>
      <p:pic>
        <p:nvPicPr>
          <p:cNvPr id="403" name="Google Shape;403;p27" descr="圖片8-removebg-preview.png"/>
          <p:cNvPicPr preferRelativeResize="0"/>
          <p:nvPr/>
        </p:nvPicPr>
        <p:blipFill rotWithShape="1">
          <a:blip r:embed="rId11">
            <a:alphaModFix/>
          </a:blip>
          <a:srcRect/>
          <a:stretch/>
        </p:blipFill>
        <p:spPr>
          <a:xfrm>
            <a:off x="2967435" y="3123726"/>
            <a:ext cx="657775" cy="609626"/>
          </a:xfrm>
          <a:prstGeom prst="rect">
            <a:avLst/>
          </a:prstGeom>
          <a:noFill/>
          <a:ln>
            <a:noFill/>
          </a:ln>
        </p:spPr>
      </p:pic>
      <p:pic>
        <p:nvPicPr>
          <p:cNvPr id="404" name="Google Shape;404;p27" descr="圖片9-removebg-preview.png"/>
          <p:cNvPicPr preferRelativeResize="0"/>
          <p:nvPr/>
        </p:nvPicPr>
        <p:blipFill rotWithShape="1">
          <a:blip r:embed="rId12">
            <a:alphaModFix/>
          </a:blip>
          <a:srcRect/>
          <a:stretch/>
        </p:blipFill>
        <p:spPr>
          <a:xfrm>
            <a:off x="4210761" y="3074262"/>
            <a:ext cx="717363" cy="708600"/>
          </a:xfrm>
          <a:prstGeom prst="rect">
            <a:avLst/>
          </a:prstGeom>
          <a:noFill/>
          <a:ln>
            <a:noFill/>
          </a:ln>
        </p:spPr>
      </p:pic>
      <p:pic>
        <p:nvPicPr>
          <p:cNvPr id="405" name="Google Shape;405;p27"/>
          <p:cNvPicPr preferRelativeResize="0"/>
          <p:nvPr/>
        </p:nvPicPr>
        <p:blipFill rotWithShape="1">
          <a:blip r:embed="rId13">
            <a:alphaModFix/>
          </a:blip>
          <a:srcRect/>
          <a:stretch/>
        </p:blipFill>
        <p:spPr>
          <a:xfrm>
            <a:off x="5439966" y="3110156"/>
            <a:ext cx="642942" cy="636819"/>
          </a:xfrm>
          <a:prstGeom prst="rect">
            <a:avLst/>
          </a:prstGeom>
          <a:noFill/>
          <a:ln>
            <a:noFill/>
          </a:ln>
        </p:spPr>
      </p:pic>
      <p:pic>
        <p:nvPicPr>
          <p:cNvPr id="406" name="Google Shape;406;p27"/>
          <p:cNvPicPr preferRelativeResize="0"/>
          <p:nvPr/>
        </p:nvPicPr>
        <p:blipFill rotWithShape="1">
          <a:blip r:embed="rId14">
            <a:alphaModFix/>
          </a:blip>
          <a:srcRect/>
          <a:stretch/>
        </p:blipFill>
        <p:spPr>
          <a:xfrm>
            <a:off x="6594734" y="3099661"/>
            <a:ext cx="657775" cy="657752"/>
          </a:xfrm>
          <a:prstGeom prst="rect">
            <a:avLst/>
          </a:prstGeom>
          <a:noFill/>
          <a:ln>
            <a:noFill/>
          </a:ln>
        </p:spPr>
      </p:pic>
      <p:sp>
        <p:nvSpPr>
          <p:cNvPr id="407" name="Google Shape;407;p27"/>
          <p:cNvSpPr txBox="1"/>
          <p:nvPr/>
        </p:nvSpPr>
        <p:spPr>
          <a:xfrm>
            <a:off x="488789" y="3968098"/>
            <a:ext cx="7618800" cy="512700"/>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Nunito"/>
              <a:buChar char="❏"/>
            </a:pPr>
            <a:r>
              <a:rPr lang="zh-TW" sz="1800" b="1" dirty="0">
                <a:latin typeface="Nunito"/>
                <a:ea typeface="Nunito"/>
                <a:cs typeface="Nunito"/>
                <a:sym typeface="Nunito"/>
              </a:rPr>
              <a:t>較多民眾看過的標章是</a:t>
            </a:r>
            <a:r>
              <a:rPr lang="zh-TW" sz="1800" b="1" dirty="0">
                <a:solidFill>
                  <a:srgbClr val="FF0000"/>
                </a:solidFill>
                <a:latin typeface="Nunito"/>
                <a:ea typeface="Nunito"/>
                <a:cs typeface="Nunito"/>
                <a:sym typeface="Nunito"/>
              </a:rPr>
              <a:t>TQF標章(GMP標章)、CAS標章及TAP標章</a:t>
            </a:r>
            <a:endParaRPr sz="1800" b="1" dirty="0">
              <a:solidFill>
                <a:srgbClr val="FF0000"/>
              </a:solidFill>
              <a:latin typeface="Nunito"/>
              <a:ea typeface="Nunito"/>
              <a:cs typeface="Nunito"/>
              <a:sym typeface="Nunito"/>
            </a:endParaRPr>
          </a:p>
          <a:p>
            <a:pPr marL="457200" lvl="0" indent="0" algn="l" rtl="0">
              <a:spcBef>
                <a:spcPts val="0"/>
              </a:spcBef>
              <a:spcAft>
                <a:spcPts val="0"/>
              </a:spcAft>
              <a:buNone/>
            </a:pPr>
            <a:endParaRPr sz="1000" dirty="0">
              <a:latin typeface="PMingLiu"/>
              <a:ea typeface="PMingLiu"/>
              <a:cs typeface="PMingLiu"/>
              <a:sym typeface="PMingLiu"/>
            </a:endParaRPr>
          </a:p>
          <a:p>
            <a:pPr marL="457200" lvl="0" indent="0" algn="l" rtl="0">
              <a:spcBef>
                <a:spcPts val="0"/>
              </a:spcBef>
              <a:spcAft>
                <a:spcPts val="0"/>
              </a:spcAft>
              <a:buNone/>
            </a:pPr>
            <a:endParaRPr sz="1000" dirty="0">
              <a:latin typeface="PMingLiu"/>
              <a:ea typeface="PMingLiu"/>
              <a:cs typeface="PMingLiu"/>
              <a:sym typeface="PMingLiu"/>
            </a:endParaRPr>
          </a:p>
          <a:p>
            <a:pPr marL="457200" lvl="0" indent="0" algn="l" rtl="0">
              <a:spcBef>
                <a:spcPts val="0"/>
              </a:spcBef>
              <a:spcAft>
                <a:spcPts val="0"/>
              </a:spcAft>
              <a:buNone/>
            </a:pPr>
            <a:endParaRPr dirty="0">
              <a:latin typeface="Nunito"/>
              <a:ea typeface="Nunito"/>
              <a:cs typeface="Nunito"/>
              <a:sym typeface="Nunito"/>
            </a:endParaRPr>
          </a:p>
        </p:txBody>
      </p:sp>
      <p:sp>
        <p:nvSpPr>
          <p:cNvPr id="18" name="Google Shape;308;p18"/>
          <p:cNvSpPr txBox="1">
            <a:spLocks/>
          </p:cNvSpPr>
          <p:nvPr/>
        </p:nvSpPr>
        <p:spPr>
          <a:xfrm>
            <a:off x="0" y="0"/>
            <a:ext cx="3805518" cy="5948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zh-TW" altLang="en-US" dirty="0" smtClean="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問卷調查法研究結果</a:t>
            </a:r>
            <a:r>
              <a:rPr lang="en-US" altLang="zh-TW" dirty="0" smtClean="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-2</a:t>
            </a:r>
            <a:endParaRPr lang="zh-TW" altLang="en-US" dirty="0">
              <a:solidFill>
                <a:schemeClr val="tx1">
                  <a:lumMod val="75000"/>
                </a:schemeClr>
              </a:solidFill>
              <a:latin typeface="微軟正黑體" panose="020B0604030504040204" pitchFamily="34" charset="-120"/>
              <a:ea typeface="微軟正黑體" panose="020B0604030504040204" pitchFamily="34" charset="-120"/>
              <a:cs typeface="PMingLiu"/>
              <a:sym typeface="PMingLiu"/>
            </a:endParaRPr>
          </a:p>
        </p:txBody>
      </p:sp>
      <p:sp>
        <p:nvSpPr>
          <p:cNvPr id="19" name="Google Shape;372;p24"/>
          <p:cNvSpPr txBox="1">
            <a:spLocks/>
          </p:cNvSpPr>
          <p:nvPr/>
        </p:nvSpPr>
        <p:spPr>
          <a:xfrm>
            <a:off x="488789" y="514177"/>
            <a:ext cx="5326532" cy="478164"/>
          </a:xfrm>
          <a:prstGeom prst="rect">
            <a:avLst/>
          </a:prstGeom>
          <a:solidFill>
            <a:srgbClr val="FFFF00"/>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pPr>
              <a:buClr>
                <a:srgbClr val="696464"/>
              </a:buClr>
              <a:buSzPts val="3959"/>
            </a:pPr>
            <a:r>
              <a:rPr lang="zh-TW" altLang="zh-TW" sz="2000" dirty="0" smtClean="0">
                <a:latin typeface="微軟正黑體" panose="020B0604030504040204" pitchFamily="34" charset="-120"/>
                <a:ea typeface="微軟正黑體" panose="020B0604030504040204" pitchFamily="34" charset="-120"/>
                <a:cs typeface="PMingLiu"/>
              </a:rPr>
              <a:t>民眾</a:t>
            </a:r>
            <a:r>
              <a:rPr lang="zh-TW" altLang="zh-TW" sz="2000" dirty="0">
                <a:latin typeface="微軟正黑體" panose="020B0604030504040204" pitchFamily="34" charset="-120"/>
                <a:ea typeface="微軟正黑體" panose="020B0604030504040204" pitchFamily="34" charset="-120"/>
                <a:cs typeface="PMingLiu"/>
              </a:rPr>
              <a:t>對於野生捕撈漁業標章制定的態度與看法</a:t>
            </a:r>
            <a:endParaRPr lang="zh-TW" altLang="en-US" sz="2000" dirty="0">
              <a:latin typeface="微軟正黑體" panose="020B0604030504040204" pitchFamily="34" charset="-120"/>
              <a:ea typeface="微軟正黑體" panose="020B0604030504040204" pitchFamily="34" charset="-120"/>
              <a:cs typeface="PMingLiu"/>
              <a:sym typeface="PMingLiu"/>
            </a:endParaRPr>
          </a:p>
        </p:txBody>
      </p:sp>
      <p:sp>
        <p:nvSpPr>
          <p:cNvPr id="21" name="矩形 20"/>
          <p:cNvSpPr/>
          <p:nvPr/>
        </p:nvSpPr>
        <p:spPr>
          <a:xfrm>
            <a:off x="6143625" y="1635884"/>
            <a:ext cx="1257300" cy="118351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2560540" y="2840298"/>
            <a:ext cx="1213041" cy="9506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p:cNvSpPr/>
          <p:nvPr/>
        </p:nvSpPr>
        <p:spPr>
          <a:xfrm>
            <a:off x="486111" y="1635885"/>
            <a:ext cx="1097964" cy="1193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5" name="矩形 4"/>
          <p:cNvSpPr/>
          <p:nvPr/>
        </p:nvSpPr>
        <p:spPr>
          <a:xfrm>
            <a:off x="0" y="0"/>
            <a:ext cx="9144000" cy="5143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413" name="Google Shape;413;p28"/>
          <p:cNvGraphicFramePr/>
          <p:nvPr>
            <p:extLst>
              <p:ext uri="{D42A27DB-BD31-4B8C-83A1-F6EECF244321}">
                <p14:modId xmlns:p14="http://schemas.microsoft.com/office/powerpoint/2010/main" val="98445529"/>
              </p:ext>
            </p:extLst>
          </p:nvPr>
        </p:nvGraphicFramePr>
        <p:xfrm>
          <a:off x="363071" y="1176618"/>
          <a:ext cx="8613277" cy="2254127"/>
        </p:xfrm>
        <a:graphic>
          <a:graphicData uri="http://schemas.openxmlformats.org/drawingml/2006/table">
            <a:tbl>
              <a:tblPr>
                <a:noFill/>
                <a:tableStyleId>{D788F428-2001-4FC4-8A78-A2CB1F926088}</a:tableStyleId>
              </a:tblPr>
              <a:tblGrid>
                <a:gridCol w="1219529"/>
                <a:gridCol w="527879"/>
                <a:gridCol w="569283"/>
                <a:gridCol w="428130"/>
                <a:gridCol w="894336"/>
                <a:gridCol w="428130"/>
                <a:gridCol w="860928"/>
                <a:gridCol w="498692"/>
                <a:gridCol w="632801"/>
                <a:gridCol w="428130"/>
                <a:gridCol w="487817"/>
                <a:gridCol w="487817"/>
                <a:gridCol w="1149805"/>
              </a:tblGrid>
              <a:tr h="297283">
                <a:tc gridSpan="13">
                  <a:txBody>
                    <a:bodyPr/>
                    <a:lstStyle/>
                    <a:p>
                      <a:pPr marL="0" marR="0" lvl="0" indent="0" algn="l" rtl="0">
                        <a:lnSpc>
                          <a:spcPct val="100000"/>
                        </a:lnSpc>
                        <a:spcBef>
                          <a:spcPts val="0"/>
                        </a:spcBef>
                        <a:spcAft>
                          <a:spcPts val="0"/>
                        </a:spcAft>
                        <a:buClr>
                          <a:srgbClr val="000000"/>
                        </a:buClr>
                        <a:buFont typeface="Arial"/>
                        <a:buNone/>
                      </a:pPr>
                      <a:r>
                        <a:rPr lang="zh-TW" sz="1200" b="0" i="0" u="none" strike="noStrike" cap="none" dirty="0" smtClean="0">
                          <a:solidFill>
                            <a:srgbClr val="000000"/>
                          </a:solidFill>
                          <a:latin typeface="PMingLiu"/>
                          <a:ea typeface="PMingLiu"/>
                          <a:cs typeface="PMingLiu"/>
                          <a:sym typeface="PMingLiu"/>
                        </a:rPr>
                        <a:t>3.您認為有海鮮認證標章的海鮮產品會讓您覺得吃起來比較安心嗎？</a:t>
                      </a:r>
                      <a:endParaRPr sz="1200" b="0" i="0" u="none" strike="noStrike" cap="none" dirty="0">
                        <a:solidFill>
                          <a:srgbClr val="000000"/>
                        </a:solidFill>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r h="308775">
                <a:tc gridSpan="2">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非常安心83位(26.4%)</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gridSpan="4">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大多覺得安心165位(52.6%)</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hMerge="1">
                  <a:txBody>
                    <a:bodyPr/>
                    <a:lstStyle/>
                    <a:p>
                      <a:endParaRPr lang="zh-TW"/>
                    </a:p>
                  </a:txBody>
                  <a:tcPr/>
                </a:tc>
                <a:tc gridSpan="3">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稍微覺得安心58位(18.5%)</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gridSpan="4">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完全沒有安心感 8位(2.5%)</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hMerge="1">
                  <a:txBody>
                    <a:bodyPr/>
                    <a:lstStyle/>
                    <a:p>
                      <a:endParaRPr lang="zh-TW"/>
                    </a:p>
                  </a:txBody>
                  <a:tcPr/>
                </a:tc>
              </a:tr>
              <a:tr h="297283">
                <a:tc gridSpan="13">
                  <a:txBody>
                    <a:bodyPr/>
                    <a:lstStyle/>
                    <a:p>
                      <a:pPr marL="0" marR="0" lvl="0" indent="0" algn="l" rtl="0">
                        <a:lnSpc>
                          <a:spcPct val="100000"/>
                        </a:lnSpc>
                        <a:spcBef>
                          <a:spcPts val="0"/>
                        </a:spcBef>
                        <a:spcAft>
                          <a:spcPts val="0"/>
                        </a:spcAft>
                        <a:buClr>
                          <a:srgbClr val="000000"/>
                        </a:buClr>
                        <a:buFont typeface="Arial"/>
                        <a:buNone/>
                      </a:pPr>
                      <a:r>
                        <a:rPr lang="zh-TW" sz="1200" b="0" i="0" u="none" strike="noStrike" cap="none" dirty="0">
                          <a:solidFill>
                            <a:srgbClr val="000000"/>
                          </a:solidFill>
                          <a:latin typeface="PMingLiu"/>
                          <a:ea typeface="PMingLiu"/>
                          <a:cs typeface="PMingLiu"/>
                          <a:sym typeface="PMingLiu"/>
                        </a:rPr>
                        <a:t>4.您認為海鮮產品包裝上如果要貼「產銷履歷」，應該要具備哪些資料？（複選）</a:t>
                      </a:r>
                      <a:endParaRPr sz="1200" b="0" i="0" u="none" strike="noStrike" cap="none" dirty="0">
                        <a:solidFill>
                          <a:srgbClr val="000000"/>
                        </a:solidFill>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r h="357533">
                <a:tc>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品名252位(10.3%)</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gridSpan="2">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部位186(7.7%)</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gridSpan="2">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認證標章268(11%)</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gridSpan="3">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驗證機構246位(10.2%)</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gridSpan="3">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生產地280位(11.5%)</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gridSpan="2">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捕撈日期243位(10.1%)</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r>
              <a:tr h="508621">
                <a:tc>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有效期限246位</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(10.2%)</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gridSpan="2">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捕撈方式166位</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(6.9%)</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gridSpan="2">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建議食用等級145位(6%)</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gridSpan="3">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建議烹調方式 77位(3.2%)</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gridSpan="3">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產品追溯號碼167位</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(6.9%)</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gridSpan="2">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資訊公開方式138位</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(5.7%)</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r>
              <a:tr h="459438">
                <a:tc gridSpan="13">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其他：(1)製作工廠、代理商、(2)區塊鏈加密防偽、(3)要有真正能夠管控的公正機構，才可放心、(4)要不寧可向長期有比較在交易的商家買各1位(0.1%)</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bl>
          </a:graphicData>
        </a:graphic>
      </p:graphicFrame>
      <p:sp>
        <p:nvSpPr>
          <p:cNvPr id="414" name="Google Shape;414;p28"/>
          <p:cNvSpPr txBox="1"/>
          <p:nvPr/>
        </p:nvSpPr>
        <p:spPr>
          <a:xfrm>
            <a:off x="364191" y="3621896"/>
            <a:ext cx="8345037" cy="935536"/>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Nunito"/>
              <a:buChar char="❏"/>
            </a:pPr>
            <a:r>
              <a:rPr lang="zh-TW" sz="1800" b="1" dirty="0">
                <a:latin typeface="微軟正黑體" panose="020B0604030504040204" pitchFamily="34" charset="-120"/>
                <a:ea typeface="微軟正黑體" panose="020B0604030504040204" pitchFamily="34" charset="-120"/>
                <a:cs typeface="Nunito"/>
                <a:sym typeface="Nunito"/>
              </a:rPr>
              <a:t>八成民眾覺得</a:t>
            </a:r>
            <a:r>
              <a:rPr lang="zh-TW" sz="1800" b="1" dirty="0">
                <a:solidFill>
                  <a:srgbClr val="FF0000"/>
                </a:solidFill>
                <a:latin typeface="微軟正黑體" panose="020B0604030504040204" pitchFamily="34" charset="-120"/>
                <a:ea typeface="微軟正黑體" panose="020B0604030504040204" pitchFamily="34" charset="-120"/>
                <a:cs typeface="Nunito"/>
                <a:sym typeface="Nunito"/>
              </a:rPr>
              <a:t>有海鮮認證標章的海鮮產品吃起來大多覺得安心</a:t>
            </a:r>
            <a:endParaRPr sz="1800" b="1" dirty="0">
              <a:solidFill>
                <a:srgbClr val="FF0000"/>
              </a:solidFill>
              <a:latin typeface="微軟正黑體" panose="020B0604030504040204" pitchFamily="34" charset="-120"/>
              <a:ea typeface="微軟正黑體" panose="020B0604030504040204" pitchFamily="34" charset="-120"/>
              <a:cs typeface="PMingLiu"/>
              <a:sym typeface="PMingLiu"/>
            </a:endParaRPr>
          </a:p>
          <a:p>
            <a:pPr marL="457200" lvl="0" indent="-342900" algn="l" rtl="0">
              <a:spcBef>
                <a:spcPts val="0"/>
              </a:spcBef>
              <a:spcAft>
                <a:spcPts val="0"/>
              </a:spcAft>
              <a:buSzPts val="1800"/>
              <a:buFont typeface="PMingLiu"/>
              <a:buChar char="❏"/>
            </a:pPr>
            <a:r>
              <a:rPr lang="zh-TW" sz="1800" b="1" dirty="0">
                <a:latin typeface="微軟正黑體" panose="020B0604030504040204" pitchFamily="34" charset="-120"/>
                <a:ea typeface="微軟正黑體" panose="020B0604030504040204" pitchFamily="34" charset="-120"/>
                <a:cs typeface="PMingLiu"/>
                <a:sym typeface="PMingLiu"/>
              </a:rPr>
              <a:t>較多民</a:t>
            </a:r>
            <a:r>
              <a:rPr lang="zh-TW" sz="1800" b="1" dirty="0">
                <a:latin typeface="微軟正黑體" panose="020B0604030504040204" pitchFamily="34" charset="-120"/>
                <a:ea typeface="微軟正黑體" panose="020B0604030504040204" pitchFamily="34" charset="-120"/>
                <a:cs typeface="Nunito"/>
                <a:sym typeface="Nunito"/>
              </a:rPr>
              <a:t>眾認為海鮮產品包裝上如果要貼產銷履歷，應該要具備的資料有</a:t>
            </a:r>
            <a:r>
              <a:rPr lang="zh-TW" sz="1800" b="1" dirty="0">
                <a:solidFill>
                  <a:srgbClr val="FF0000"/>
                </a:solidFill>
                <a:latin typeface="微軟正黑體" panose="020B0604030504040204" pitchFamily="34" charset="-120"/>
                <a:ea typeface="微軟正黑體" panose="020B0604030504040204" pitchFamily="34" charset="-120"/>
                <a:cs typeface="Nunito"/>
                <a:sym typeface="Nunito"/>
              </a:rPr>
              <a:t>品名、認證標章、驗證機構、生產地、捕撈日期和有效期限</a:t>
            </a:r>
            <a:endParaRPr sz="1800" b="1" dirty="0">
              <a:solidFill>
                <a:srgbClr val="FF0000"/>
              </a:solidFill>
              <a:latin typeface="微軟正黑體" panose="020B0604030504040204" pitchFamily="34" charset="-120"/>
              <a:ea typeface="微軟正黑體" panose="020B0604030504040204" pitchFamily="34" charset="-120"/>
              <a:cs typeface="Nunito"/>
              <a:sym typeface="Nunito"/>
            </a:endParaRPr>
          </a:p>
        </p:txBody>
      </p:sp>
      <p:sp>
        <p:nvSpPr>
          <p:cNvPr id="6" name="Google Shape;308;p18"/>
          <p:cNvSpPr txBox="1">
            <a:spLocks/>
          </p:cNvSpPr>
          <p:nvPr/>
        </p:nvSpPr>
        <p:spPr>
          <a:xfrm>
            <a:off x="0" y="0"/>
            <a:ext cx="3805518" cy="5948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zh-TW" altLang="en-US" dirty="0" smtClean="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問卷調查法研究結果</a:t>
            </a:r>
            <a:r>
              <a:rPr lang="en-US" altLang="zh-TW" dirty="0" smtClean="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-2</a:t>
            </a:r>
            <a:endParaRPr lang="zh-TW" altLang="en-US" dirty="0">
              <a:solidFill>
                <a:schemeClr val="tx1">
                  <a:lumMod val="75000"/>
                </a:schemeClr>
              </a:solidFill>
              <a:latin typeface="微軟正黑體" panose="020B0604030504040204" pitchFamily="34" charset="-120"/>
              <a:ea typeface="微軟正黑體" panose="020B0604030504040204" pitchFamily="34" charset="-120"/>
              <a:cs typeface="PMingLiu"/>
              <a:sym typeface="PMingLiu"/>
            </a:endParaRPr>
          </a:p>
        </p:txBody>
      </p:sp>
      <p:sp>
        <p:nvSpPr>
          <p:cNvPr id="9" name="矩形 8"/>
          <p:cNvSpPr/>
          <p:nvPr/>
        </p:nvSpPr>
        <p:spPr>
          <a:xfrm>
            <a:off x="370286" y="1490875"/>
            <a:ext cx="4058839" cy="3025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矩形 9"/>
          <p:cNvSpPr/>
          <p:nvPr/>
        </p:nvSpPr>
        <p:spPr>
          <a:xfrm>
            <a:off x="380999" y="2115042"/>
            <a:ext cx="1199949" cy="38050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2699003" y="2122124"/>
            <a:ext cx="1291972" cy="3353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3990975" y="2126248"/>
            <a:ext cx="1800225" cy="33120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5787211" y="2124075"/>
            <a:ext cx="1553136" cy="3333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7346442" y="2122124"/>
            <a:ext cx="1633817" cy="3353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381000" y="2495549"/>
            <a:ext cx="1199950" cy="4496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Google Shape;372;p24"/>
          <p:cNvSpPr txBox="1">
            <a:spLocks/>
          </p:cNvSpPr>
          <p:nvPr/>
        </p:nvSpPr>
        <p:spPr>
          <a:xfrm>
            <a:off x="488789" y="514177"/>
            <a:ext cx="5326532" cy="478164"/>
          </a:xfrm>
          <a:prstGeom prst="rect">
            <a:avLst/>
          </a:prstGeom>
          <a:solidFill>
            <a:srgbClr val="FFFF00"/>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pPr>
              <a:buClr>
                <a:srgbClr val="696464"/>
              </a:buClr>
              <a:buSzPts val="3959"/>
            </a:pPr>
            <a:r>
              <a:rPr lang="zh-TW" altLang="zh-TW" sz="2000" dirty="0" smtClean="0">
                <a:latin typeface="微軟正黑體" panose="020B0604030504040204" pitchFamily="34" charset="-120"/>
                <a:ea typeface="微軟正黑體" panose="020B0604030504040204" pitchFamily="34" charset="-120"/>
                <a:cs typeface="PMingLiu"/>
              </a:rPr>
              <a:t>民眾</a:t>
            </a:r>
            <a:r>
              <a:rPr lang="zh-TW" altLang="zh-TW" sz="2000" dirty="0">
                <a:latin typeface="微軟正黑體" panose="020B0604030504040204" pitchFamily="34" charset="-120"/>
                <a:ea typeface="微軟正黑體" panose="020B0604030504040204" pitchFamily="34" charset="-120"/>
                <a:cs typeface="PMingLiu"/>
              </a:rPr>
              <a:t>對於野生捕撈漁業標章制定的態度與看法</a:t>
            </a:r>
            <a:endParaRPr lang="zh-TW" altLang="en-US" sz="2000" dirty="0">
              <a:latin typeface="微軟正黑體" panose="020B0604030504040204" pitchFamily="34" charset="-120"/>
              <a:ea typeface="微軟正黑體" panose="020B0604030504040204" pitchFamily="34" charset="-120"/>
              <a:cs typeface="PMingLiu"/>
              <a:sym typeface="PMingLiu"/>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5" name="矩形 4"/>
          <p:cNvSpPr/>
          <p:nvPr/>
        </p:nvSpPr>
        <p:spPr>
          <a:xfrm>
            <a:off x="0" y="0"/>
            <a:ext cx="9144000" cy="5143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420" name="Google Shape;420;p29"/>
          <p:cNvGraphicFramePr/>
          <p:nvPr>
            <p:extLst>
              <p:ext uri="{D42A27DB-BD31-4B8C-83A1-F6EECF244321}">
                <p14:modId xmlns:p14="http://schemas.microsoft.com/office/powerpoint/2010/main" val="3571535194"/>
              </p:ext>
            </p:extLst>
          </p:nvPr>
        </p:nvGraphicFramePr>
        <p:xfrm>
          <a:off x="488789" y="1216958"/>
          <a:ext cx="8316808" cy="1800501"/>
        </p:xfrm>
        <a:graphic>
          <a:graphicData uri="http://schemas.openxmlformats.org/drawingml/2006/table">
            <a:tbl>
              <a:tblPr>
                <a:noFill/>
                <a:tableStyleId>{D788F428-2001-4FC4-8A78-A2CB1F926088}</a:tableStyleId>
              </a:tblPr>
              <a:tblGrid>
                <a:gridCol w="1170547"/>
                <a:gridCol w="420842"/>
                <a:gridCol w="642145"/>
                <a:gridCol w="420842"/>
                <a:gridCol w="858392"/>
                <a:gridCol w="420842"/>
                <a:gridCol w="826350"/>
                <a:gridCol w="420842"/>
                <a:gridCol w="675122"/>
                <a:gridCol w="420842"/>
                <a:gridCol w="468219"/>
                <a:gridCol w="468219"/>
                <a:gridCol w="1103604"/>
              </a:tblGrid>
              <a:tr h="334704">
                <a:tc gridSpan="13">
                  <a:txBody>
                    <a:bodyPr/>
                    <a:lstStyle/>
                    <a:p>
                      <a:pPr marL="0" marR="0" lvl="0" indent="0" algn="l" rtl="0">
                        <a:spcBef>
                          <a:spcPts val="0"/>
                        </a:spcBef>
                        <a:spcAft>
                          <a:spcPts val="0"/>
                        </a:spcAft>
                        <a:buNone/>
                      </a:pPr>
                      <a:r>
                        <a:rPr lang="zh-TW" sz="1200" b="0" i="0" u="none" strike="noStrike" cap="none" dirty="0">
                          <a:solidFill>
                            <a:srgbClr val="000000"/>
                          </a:solidFill>
                          <a:latin typeface="PMingLiu"/>
                          <a:ea typeface="PMingLiu"/>
                          <a:cs typeface="PMingLiu"/>
                          <a:sym typeface="PMingLiu"/>
                        </a:rPr>
                        <a:t>5.您認為海鮮產品的「認證標章」，應該要具備哪些認證項目？(複選)</a:t>
                      </a:r>
                      <a:endParaRPr sz="1200" b="0" i="0" u="none" strike="noStrike" cap="none" dirty="0">
                        <a:solidFill>
                          <a:srgbClr val="000000"/>
                        </a:solidFill>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r h="964969">
                <a:tc>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食物取得的方式</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269位</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(21.9%)</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gridSpan="3">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捕撈方式對生態環境的維護</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233位</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(19%)</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物種的繁殖力</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72位</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(5.9%)</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gridSpan="2">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物種的瀕危性</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122位</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(10%)</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gridSpan="3">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物種在海洋食物鏈中的位置</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86位</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(7%)</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gridSpan="2">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食物保存的衛生</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232位</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(19%)</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食物保存的溫度</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208位</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(17%)</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r>
              <a:tr h="500828">
                <a:tc gridSpan="13">
                  <a:txBody>
                    <a:bodyPr/>
                    <a:lstStyle/>
                    <a:p>
                      <a:pPr marL="457200" marR="0" lvl="0" indent="-457200" algn="l" rtl="0">
                        <a:spcBef>
                          <a:spcPts val="0"/>
                        </a:spcBef>
                        <a:spcAft>
                          <a:spcPts val="0"/>
                        </a:spcAft>
                        <a:buNone/>
                      </a:pPr>
                      <a:r>
                        <a:rPr lang="zh-TW" sz="1000" dirty="0">
                          <a:solidFill>
                            <a:srgbClr val="000000"/>
                          </a:solidFill>
                          <a:latin typeface="PMingLiu"/>
                          <a:ea typeface="PMingLiu"/>
                          <a:cs typeface="PMingLiu"/>
                          <a:sym typeface="PMingLiu"/>
                        </a:rPr>
                        <a:t>其他：(1)區塊鏈加密防偽、(2)配合政府規定之捕撈收獲季節，世界通用檢驗項目（國際接軌）各1位(0.1%)。</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bl>
          </a:graphicData>
        </a:graphic>
      </p:graphicFrame>
      <p:sp>
        <p:nvSpPr>
          <p:cNvPr id="421" name="Google Shape;421;p29"/>
          <p:cNvSpPr txBox="1"/>
          <p:nvPr/>
        </p:nvSpPr>
        <p:spPr>
          <a:xfrm>
            <a:off x="488789" y="3229635"/>
            <a:ext cx="8012689" cy="102523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Nunito"/>
              <a:buChar char="❏"/>
            </a:pPr>
            <a:r>
              <a:rPr lang="zh-TW" sz="1800" b="1" dirty="0">
                <a:latin typeface="微軟正黑體" panose="020B0604030504040204" pitchFamily="34" charset="-120"/>
                <a:ea typeface="微軟正黑體" panose="020B0604030504040204" pitchFamily="34" charset="-120"/>
                <a:cs typeface="Nunito"/>
                <a:sym typeface="Nunito"/>
              </a:rPr>
              <a:t>大部分民眾認為海鮮產品的「認證標章」，應該要具備的認證項目有</a:t>
            </a:r>
            <a:r>
              <a:rPr lang="zh-TW" sz="1800" b="1" dirty="0">
                <a:solidFill>
                  <a:srgbClr val="FF0000"/>
                </a:solidFill>
                <a:latin typeface="微軟正黑體" panose="020B0604030504040204" pitchFamily="34" charset="-120"/>
                <a:ea typeface="微軟正黑體" panose="020B0604030504040204" pitchFamily="34" charset="-120"/>
                <a:cs typeface="Nunito"/>
                <a:sym typeface="Nunito"/>
              </a:rPr>
              <a:t>食物取得的方式、捕撈方式對生態環境的維護、食物保存的衛生和食物保存的</a:t>
            </a:r>
            <a:r>
              <a:rPr lang="zh-TW" sz="1800" b="1" dirty="0" smtClean="0">
                <a:solidFill>
                  <a:srgbClr val="FF0000"/>
                </a:solidFill>
                <a:latin typeface="微軟正黑體" panose="020B0604030504040204" pitchFamily="34" charset="-120"/>
                <a:ea typeface="微軟正黑體" panose="020B0604030504040204" pitchFamily="34" charset="-120"/>
                <a:cs typeface="Nunito"/>
                <a:sym typeface="Nunito"/>
              </a:rPr>
              <a:t>溫度</a:t>
            </a:r>
            <a:r>
              <a:rPr lang="zh-TW" altLang="en-US" sz="1800" b="1" dirty="0">
                <a:latin typeface="微軟正黑體" panose="020B0604030504040204" pitchFamily="34" charset="-120"/>
                <a:ea typeface="微軟正黑體" panose="020B0604030504040204" pitchFamily="34" charset="-120"/>
                <a:cs typeface="Nunito"/>
                <a:sym typeface="Nunito"/>
              </a:rPr>
              <a:t>。</a:t>
            </a:r>
            <a:endParaRPr sz="1000" b="1" dirty="0">
              <a:latin typeface="微軟正黑體" panose="020B0604030504040204" pitchFamily="34" charset="-120"/>
              <a:ea typeface="微軟正黑體" panose="020B0604030504040204" pitchFamily="34" charset="-120"/>
              <a:cs typeface="PMingLiu"/>
              <a:sym typeface="PMingLiu"/>
            </a:endParaRPr>
          </a:p>
        </p:txBody>
      </p:sp>
      <p:sp>
        <p:nvSpPr>
          <p:cNvPr id="6" name="Google Shape;308;p18"/>
          <p:cNvSpPr txBox="1">
            <a:spLocks/>
          </p:cNvSpPr>
          <p:nvPr/>
        </p:nvSpPr>
        <p:spPr>
          <a:xfrm>
            <a:off x="0" y="0"/>
            <a:ext cx="3805518" cy="5948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zh-TW" altLang="en-US" dirty="0" smtClean="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問卷調查法研究結果</a:t>
            </a:r>
            <a:r>
              <a:rPr lang="en-US" altLang="zh-TW" dirty="0" smtClean="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-2</a:t>
            </a:r>
            <a:endParaRPr lang="zh-TW" altLang="en-US" dirty="0">
              <a:solidFill>
                <a:schemeClr val="tx1">
                  <a:lumMod val="75000"/>
                </a:schemeClr>
              </a:solidFill>
              <a:latin typeface="微軟正黑體" panose="020B0604030504040204" pitchFamily="34" charset="-120"/>
              <a:ea typeface="微軟正黑體" panose="020B0604030504040204" pitchFamily="34" charset="-120"/>
              <a:cs typeface="PMingLiu"/>
              <a:sym typeface="PMingLiu"/>
            </a:endParaRPr>
          </a:p>
        </p:txBody>
      </p:sp>
      <p:sp>
        <p:nvSpPr>
          <p:cNvPr id="9" name="矩形 8"/>
          <p:cNvSpPr/>
          <p:nvPr/>
        </p:nvSpPr>
        <p:spPr>
          <a:xfrm>
            <a:off x="488789" y="1566581"/>
            <a:ext cx="1165199" cy="9278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矩形 9"/>
          <p:cNvSpPr/>
          <p:nvPr/>
        </p:nvSpPr>
        <p:spPr>
          <a:xfrm>
            <a:off x="1653988" y="1566580"/>
            <a:ext cx="1465730" cy="9278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矩形 10"/>
          <p:cNvSpPr/>
          <p:nvPr/>
        </p:nvSpPr>
        <p:spPr>
          <a:xfrm>
            <a:off x="6788523" y="1571625"/>
            <a:ext cx="889748" cy="9228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11"/>
          <p:cNvSpPr/>
          <p:nvPr/>
        </p:nvSpPr>
        <p:spPr>
          <a:xfrm>
            <a:off x="7678270" y="1571060"/>
            <a:ext cx="1089211" cy="9278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Google Shape;372;p24"/>
          <p:cNvSpPr txBox="1">
            <a:spLocks/>
          </p:cNvSpPr>
          <p:nvPr/>
        </p:nvSpPr>
        <p:spPr>
          <a:xfrm>
            <a:off x="488789" y="514177"/>
            <a:ext cx="5326532" cy="478164"/>
          </a:xfrm>
          <a:prstGeom prst="rect">
            <a:avLst/>
          </a:prstGeom>
          <a:solidFill>
            <a:srgbClr val="FFFF00"/>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pPr>
              <a:buClr>
                <a:srgbClr val="696464"/>
              </a:buClr>
              <a:buSzPts val="3959"/>
            </a:pPr>
            <a:r>
              <a:rPr lang="zh-TW" altLang="zh-TW" sz="2000" dirty="0" smtClean="0">
                <a:latin typeface="微軟正黑體" panose="020B0604030504040204" pitchFamily="34" charset="-120"/>
                <a:ea typeface="微軟正黑體" panose="020B0604030504040204" pitchFamily="34" charset="-120"/>
                <a:cs typeface="PMingLiu"/>
              </a:rPr>
              <a:t>民眾</a:t>
            </a:r>
            <a:r>
              <a:rPr lang="zh-TW" altLang="zh-TW" sz="2000" dirty="0">
                <a:latin typeface="微軟正黑體" panose="020B0604030504040204" pitchFamily="34" charset="-120"/>
                <a:ea typeface="微軟正黑體" panose="020B0604030504040204" pitchFamily="34" charset="-120"/>
                <a:cs typeface="PMingLiu"/>
              </a:rPr>
              <a:t>對於野生捕撈漁業標章制定的態度與看法</a:t>
            </a:r>
            <a:endParaRPr lang="zh-TW" altLang="en-US" sz="2000" dirty="0">
              <a:latin typeface="微軟正黑體" panose="020B0604030504040204" pitchFamily="34" charset="-120"/>
              <a:ea typeface="微軟正黑體" panose="020B0604030504040204" pitchFamily="34" charset="-120"/>
              <a:cs typeface="PMingLiu"/>
              <a:sym typeface="PMingLiu"/>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5" name="矩形 4"/>
          <p:cNvSpPr/>
          <p:nvPr/>
        </p:nvSpPr>
        <p:spPr>
          <a:xfrm>
            <a:off x="0" y="0"/>
            <a:ext cx="9144000" cy="5143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427" name="Google Shape;427;p30"/>
          <p:cNvGraphicFramePr/>
          <p:nvPr>
            <p:extLst>
              <p:ext uri="{D42A27DB-BD31-4B8C-83A1-F6EECF244321}">
                <p14:modId xmlns:p14="http://schemas.microsoft.com/office/powerpoint/2010/main" val="2097248923"/>
              </p:ext>
            </p:extLst>
          </p:nvPr>
        </p:nvGraphicFramePr>
        <p:xfrm>
          <a:off x="409121" y="1103348"/>
          <a:ext cx="8269320" cy="1178560"/>
        </p:xfrm>
        <a:graphic>
          <a:graphicData uri="http://schemas.openxmlformats.org/drawingml/2006/table">
            <a:tbl>
              <a:tblPr>
                <a:noFill/>
                <a:tableStyleId>{D788F428-2001-4FC4-8A78-A2CB1F926088}</a:tableStyleId>
              </a:tblPr>
              <a:tblGrid>
                <a:gridCol w="2067330"/>
                <a:gridCol w="2067330"/>
                <a:gridCol w="2067330"/>
                <a:gridCol w="2067330"/>
              </a:tblGrid>
              <a:tr h="287207">
                <a:tc gridSpan="4">
                  <a:txBody>
                    <a:bodyPr/>
                    <a:lstStyle/>
                    <a:p>
                      <a:pPr marL="0" marR="0" lvl="0" indent="0" algn="l" rtl="0">
                        <a:lnSpc>
                          <a:spcPct val="100000"/>
                        </a:lnSpc>
                        <a:spcBef>
                          <a:spcPts val="0"/>
                        </a:spcBef>
                        <a:spcAft>
                          <a:spcPts val="0"/>
                        </a:spcAft>
                        <a:buClr>
                          <a:srgbClr val="000000"/>
                        </a:buClr>
                        <a:buFont typeface="Arial"/>
                        <a:buNone/>
                      </a:pPr>
                      <a:r>
                        <a:rPr lang="en-US" altLang="zh-TW" sz="1200" b="0" i="0" u="none" strike="noStrike" cap="none" dirty="0" smtClean="0">
                          <a:solidFill>
                            <a:srgbClr val="000000"/>
                          </a:solidFill>
                          <a:latin typeface="PMingLiu"/>
                          <a:ea typeface="PMingLiu"/>
                          <a:cs typeface="PMingLiu"/>
                          <a:sym typeface="PMingLiu"/>
                        </a:rPr>
                        <a:t>2.</a:t>
                      </a:r>
                      <a:r>
                        <a:rPr lang="zh-TW" altLang="en-US" sz="1200" b="0" i="0" u="none" strike="noStrike" cap="none" dirty="0" smtClean="0">
                          <a:solidFill>
                            <a:srgbClr val="000000"/>
                          </a:solidFill>
                          <a:latin typeface="PMingLiu"/>
                          <a:ea typeface="PMingLiu"/>
                          <a:cs typeface="PMingLiu"/>
                          <a:sym typeface="PMingLiu"/>
                        </a:rPr>
                        <a:t>您是否知道目前臺灣的海鮮食品，只有「養殖漁業」具有產銷履歷和標章，而「野生捕撈漁業」沒有產銷履歷及標章？</a:t>
                      </a:r>
                      <a:endParaRPr sz="1200" b="0" i="0" u="none" strike="noStrike" cap="none" dirty="0">
                        <a:solidFill>
                          <a:srgbClr val="000000"/>
                        </a:solidFill>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58957">
                <a:tc>
                  <a:txBody>
                    <a:bodyPr/>
                    <a:lstStyle/>
                    <a:p>
                      <a:pPr marL="0" marR="0" lvl="0" indent="0" algn="l" rtl="0">
                        <a:lnSpc>
                          <a:spcPct val="100000"/>
                        </a:lnSpc>
                        <a:spcBef>
                          <a:spcPts val="0"/>
                        </a:spcBef>
                        <a:spcAft>
                          <a:spcPts val="0"/>
                        </a:spcAft>
                        <a:buClr>
                          <a:srgbClr val="000000"/>
                        </a:buClr>
                        <a:buFont typeface="Arial"/>
                        <a:buNone/>
                      </a:pPr>
                      <a:r>
                        <a:rPr lang="zh-TW" altLang="en-US" sz="1000" b="0" i="0" u="none" strike="noStrike" cap="none" dirty="0" smtClean="0">
                          <a:solidFill>
                            <a:srgbClr val="000000"/>
                          </a:solidFill>
                          <a:latin typeface="PMingLiu"/>
                          <a:ea typeface="PMingLiu"/>
                          <a:cs typeface="PMingLiu"/>
                          <a:sym typeface="PMingLiu"/>
                        </a:rPr>
                        <a:t>非常清楚</a:t>
                      </a:r>
                      <a:r>
                        <a:rPr lang="en-US" altLang="zh-TW" sz="1000" b="0" i="0" u="none" strike="noStrike" cap="none" dirty="0" smtClean="0">
                          <a:solidFill>
                            <a:srgbClr val="000000"/>
                          </a:solidFill>
                          <a:latin typeface="PMingLiu"/>
                          <a:ea typeface="PMingLiu"/>
                          <a:cs typeface="PMingLiu"/>
                          <a:sym typeface="PMingLiu"/>
                        </a:rPr>
                        <a:t>34</a:t>
                      </a:r>
                      <a:r>
                        <a:rPr lang="zh-TW" altLang="en-US" sz="1000" b="0" i="0" u="none" strike="noStrike" cap="none" dirty="0" smtClean="0">
                          <a:solidFill>
                            <a:srgbClr val="000000"/>
                          </a:solidFill>
                          <a:latin typeface="PMingLiu"/>
                          <a:ea typeface="PMingLiu"/>
                          <a:cs typeface="PMingLiu"/>
                          <a:sym typeface="PMingLiu"/>
                        </a:rPr>
                        <a:t>位</a:t>
                      </a:r>
                      <a:r>
                        <a:rPr lang="en-US" altLang="zh-TW" sz="1000" b="0" i="0" u="none" strike="noStrike" cap="none" dirty="0" smtClean="0">
                          <a:solidFill>
                            <a:srgbClr val="000000"/>
                          </a:solidFill>
                          <a:latin typeface="PMingLiu"/>
                          <a:ea typeface="PMingLiu"/>
                          <a:cs typeface="PMingLiu"/>
                          <a:sym typeface="PMingLiu"/>
                        </a:rPr>
                        <a:t>(10.8%)</a:t>
                      </a:r>
                      <a:endParaRPr lang="zh-TW" sz="1000" b="0" i="0" u="none" strike="noStrike" cap="none" dirty="0">
                        <a:solidFill>
                          <a:srgbClr val="000000"/>
                        </a:solidFill>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99"/>
                    </a:solidFill>
                  </a:tcPr>
                </a:tc>
                <a:tc>
                  <a:txBody>
                    <a:bodyPr/>
                    <a:lstStyle/>
                    <a:p>
                      <a:pPr marL="0" marR="0" lvl="0" indent="0" algn="l" rtl="0">
                        <a:lnSpc>
                          <a:spcPct val="100000"/>
                        </a:lnSpc>
                        <a:spcBef>
                          <a:spcPts val="0"/>
                        </a:spcBef>
                        <a:spcAft>
                          <a:spcPts val="0"/>
                        </a:spcAft>
                        <a:buClr>
                          <a:srgbClr val="000000"/>
                        </a:buClr>
                        <a:buFont typeface="Arial"/>
                        <a:buNone/>
                      </a:pPr>
                      <a:r>
                        <a:rPr lang="zh-TW" altLang="en-US" sz="1000" b="0" i="0" u="none" strike="noStrike" cap="none" dirty="0" smtClean="0">
                          <a:solidFill>
                            <a:srgbClr val="000000"/>
                          </a:solidFill>
                          <a:latin typeface="PMingLiu"/>
                          <a:ea typeface="PMingLiu"/>
                          <a:cs typeface="PMingLiu"/>
                          <a:sym typeface="PMingLiu"/>
                        </a:rPr>
                        <a:t>大部分知道</a:t>
                      </a:r>
                      <a:r>
                        <a:rPr lang="en-US" altLang="zh-TW" sz="1000" b="0" i="0" u="none" strike="noStrike" cap="none" dirty="0" smtClean="0">
                          <a:solidFill>
                            <a:srgbClr val="000000"/>
                          </a:solidFill>
                          <a:latin typeface="PMingLiu"/>
                          <a:ea typeface="PMingLiu"/>
                          <a:cs typeface="PMingLiu"/>
                          <a:sym typeface="PMingLiu"/>
                        </a:rPr>
                        <a:t>57</a:t>
                      </a:r>
                      <a:r>
                        <a:rPr lang="zh-TW" altLang="en-US" sz="1000" b="0" i="0" u="none" strike="noStrike" cap="none" dirty="0" smtClean="0">
                          <a:solidFill>
                            <a:srgbClr val="000000"/>
                          </a:solidFill>
                          <a:latin typeface="PMingLiu"/>
                          <a:ea typeface="PMingLiu"/>
                          <a:cs typeface="PMingLiu"/>
                          <a:sym typeface="PMingLiu"/>
                        </a:rPr>
                        <a:t>位</a:t>
                      </a:r>
                      <a:r>
                        <a:rPr lang="en-US" altLang="zh-TW" sz="1000" b="0" i="0" u="none" strike="noStrike" cap="none" dirty="0" smtClean="0">
                          <a:solidFill>
                            <a:srgbClr val="000000"/>
                          </a:solidFill>
                          <a:latin typeface="PMingLiu"/>
                          <a:ea typeface="PMingLiu"/>
                          <a:cs typeface="PMingLiu"/>
                          <a:sym typeface="PMingLiu"/>
                        </a:rPr>
                        <a:t>(18.2%)</a:t>
                      </a:r>
                      <a:endParaRPr lang="zh-TW" sz="1000" b="0" i="0" u="none" strike="noStrike" cap="none" dirty="0">
                        <a:solidFill>
                          <a:srgbClr val="000000"/>
                        </a:solidFill>
                        <a:latin typeface="PMingLiu"/>
                        <a:ea typeface="PMingLiu"/>
                        <a:cs typeface="PMingLiu"/>
                        <a:sym typeface="PMingLiu"/>
                      </a:endParaRPr>
                    </a:p>
                  </a:txBody>
                  <a:tcPr marL="63500" marR="63500" marT="63500" marB="635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FFCC99"/>
                    </a:solidFill>
                  </a:tcPr>
                </a:tc>
                <a:tc>
                  <a:txBody>
                    <a:bodyPr/>
                    <a:lstStyle/>
                    <a:p>
                      <a:pPr marL="0" marR="0" lvl="0" indent="0" algn="l" rtl="0">
                        <a:lnSpc>
                          <a:spcPct val="100000"/>
                        </a:lnSpc>
                        <a:spcBef>
                          <a:spcPts val="0"/>
                        </a:spcBef>
                        <a:spcAft>
                          <a:spcPts val="0"/>
                        </a:spcAft>
                        <a:buClr>
                          <a:srgbClr val="000000"/>
                        </a:buClr>
                        <a:buFont typeface="Arial"/>
                        <a:buNone/>
                      </a:pPr>
                      <a:r>
                        <a:rPr lang="zh-TW" altLang="en-US" sz="1000" b="0" i="0" u="none" strike="noStrike" cap="none" dirty="0" smtClean="0">
                          <a:solidFill>
                            <a:srgbClr val="000000"/>
                          </a:solidFill>
                          <a:latin typeface="PMingLiu"/>
                          <a:ea typeface="PMingLiu"/>
                          <a:cs typeface="PMingLiu"/>
                          <a:sym typeface="PMingLiu"/>
                        </a:rPr>
                        <a:t>不太清楚</a:t>
                      </a:r>
                      <a:r>
                        <a:rPr lang="en-US" altLang="zh-TW" sz="1000" b="0" i="0" u="none" strike="noStrike" cap="none" dirty="0" smtClean="0">
                          <a:solidFill>
                            <a:srgbClr val="000000"/>
                          </a:solidFill>
                          <a:latin typeface="PMingLiu"/>
                          <a:ea typeface="PMingLiu"/>
                          <a:cs typeface="PMingLiu"/>
                          <a:sym typeface="PMingLiu"/>
                        </a:rPr>
                        <a:t>148</a:t>
                      </a:r>
                      <a:r>
                        <a:rPr lang="zh-TW" altLang="en-US" sz="1000" b="0" i="0" u="none" strike="noStrike" cap="none" dirty="0" smtClean="0">
                          <a:solidFill>
                            <a:srgbClr val="000000"/>
                          </a:solidFill>
                          <a:latin typeface="PMingLiu"/>
                          <a:ea typeface="PMingLiu"/>
                          <a:cs typeface="PMingLiu"/>
                          <a:sym typeface="PMingLiu"/>
                        </a:rPr>
                        <a:t>位</a:t>
                      </a:r>
                      <a:r>
                        <a:rPr lang="en-US" altLang="zh-TW" sz="1000" b="0" i="0" u="none" strike="noStrike" cap="none" dirty="0" smtClean="0">
                          <a:solidFill>
                            <a:srgbClr val="000000"/>
                          </a:solidFill>
                          <a:latin typeface="PMingLiu"/>
                          <a:ea typeface="PMingLiu"/>
                          <a:cs typeface="PMingLiu"/>
                          <a:sym typeface="PMingLiu"/>
                        </a:rPr>
                        <a:t>(47.1%)</a:t>
                      </a:r>
                      <a:endParaRPr lang="zh-TW" sz="1000" b="0" i="0" u="none" strike="noStrike" cap="none" dirty="0">
                        <a:solidFill>
                          <a:srgbClr val="000000"/>
                        </a:solidFill>
                        <a:latin typeface="PMingLiu"/>
                        <a:ea typeface="PMingLiu"/>
                        <a:cs typeface="PMingLiu"/>
                        <a:sym typeface="PMingLiu"/>
                      </a:endParaRPr>
                    </a:p>
                  </a:txBody>
                  <a:tcPr marL="63500" marR="63500" marT="63500" marB="635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FFCC99"/>
                    </a:solidFill>
                  </a:tcPr>
                </a:tc>
                <a:tc>
                  <a:txBody>
                    <a:bodyPr/>
                    <a:lstStyle/>
                    <a:p>
                      <a:pPr marL="0" marR="0" lvl="0" indent="0" algn="l" rtl="0">
                        <a:lnSpc>
                          <a:spcPct val="100000"/>
                        </a:lnSpc>
                        <a:spcBef>
                          <a:spcPts val="0"/>
                        </a:spcBef>
                        <a:spcAft>
                          <a:spcPts val="0"/>
                        </a:spcAft>
                        <a:buClr>
                          <a:srgbClr val="000000"/>
                        </a:buClr>
                        <a:buFont typeface="Arial"/>
                        <a:buNone/>
                      </a:pPr>
                      <a:r>
                        <a:rPr lang="zh-TW" altLang="en-US" sz="1000" b="0" i="0" u="none" strike="noStrike" cap="none" dirty="0" smtClean="0">
                          <a:solidFill>
                            <a:srgbClr val="000000"/>
                          </a:solidFill>
                          <a:latin typeface="PMingLiu"/>
                          <a:ea typeface="PMingLiu"/>
                          <a:cs typeface="PMingLiu"/>
                          <a:sym typeface="PMingLiu"/>
                        </a:rPr>
                        <a:t>完全不清楚</a:t>
                      </a:r>
                      <a:r>
                        <a:rPr lang="en-US" altLang="zh-TW" sz="1000" b="0" i="0" u="none" strike="noStrike" cap="none" dirty="0" smtClean="0">
                          <a:solidFill>
                            <a:srgbClr val="000000"/>
                          </a:solidFill>
                          <a:latin typeface="PMingLiu"/>
                          <a:ea typeface="PMingLiu"/>
                          <a:cs typeface="PMingLiu"/>
                          <a:sym typeface="PMingLiu"/>
                        </a:rPr>
                        <a:t>75</a:t>
                      </a:r>
                      <a:r>
                        <a:rPr lang="zh-TW" altLang="en-US" sz="1000" b="0" i="0" u="none" strike="noStrike" cap="none" dirty="0" smtClean="0">
                          <a:solidFill>
                            <a:srgbClr val="000000"/>
                          </a:solidFill>
                          <a:latin typeface="PMingLiu"/>
                          <a:ea typeface="PMingLiu"/>
                          <a:cs typeface="PMingLiu"/>
                          <a:sym typeface="PMingLiu"/>
                        </a:rPr>
                        <a:t>位</a:t>
                      </a:r>
                      <a:r>
                        <a:rPr lang="en-US" altLang="zh-TW" sz="1000" b="0" i="0" u="none" strike="noStrike" cap="none" dirty="0" smtClean="0">
                          <a:solidFill>
                            <a:srgbClr val="000000"/>
                          </a:solidFill>
                          <a:latin typeface="PMingLiu"/>
                          <a:ea typeface="PMingLiu"/>
                          <a:cs typeface="PMingLiu"/>
                          <a:sym typeface="PMingLiu"/>
                        </a:rPr>
                        <a:t>(23.9%)</a:t>
                      </a:r>
                      <a:endParaRPr lang="zh-TW" sz="1000" b="0" i="0" u="none" strike="noStrike" cap="none" dirty="0">
                        <a:solidFill>
                          <a:srgbClr val="000000"/>
                        </a:solidFill>
                        <a:latin typeface="PMingLiu"/>
                        <a:ea typeface="PMingLiu"/>
                        <a:cs typeface="PMingLiu"/>
                        <a:sym typeface="PMingLiu"/>
                      </a:endParaRPr>
                    </a:p>
                  </a:txBody>
                  <a:tcPr marL="63500" marR="63500" marT="63500" marB="635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FFCC99"/>
                    </a:solidFill>
                  </a:tcPr>
                </a:tc>
              </a:tr>
              <a:tr h="287207">
                <a:tc gridSpan="4">
                  <a:txBody>
                    <a:bodyPr/>
                    <a:lstStyle/>
                    <a:p>
                      <a:pPr marL="0" marR="0" lvl="0" indent="0" algn="l" rtl="0">
                        <a:lnSpc>
                          <a:spcPct val="100000"/>
                        </a:lnSpc>
                        <a:spcBef>
                          <a:spcPts val="0"/>
                        </a:spcBef>
                        <a:spcAft>
                          <a:spcPts val="0"/>
                        </a:spcAft>
                        <a:buClr>
                          <a:srgbClr val="000000"/>
                        </a:buClr>
                        <a:buFont typeface="Arial"/>
                        <a:buNone/>
                      </a:pPr>
                      <a:r>
                        <a:rPr lang="zh-TW" sz="1200" b="0" i="0" u="none" strike="noStrike" cap="none" dirty="0">
                          <a:solidFill>
                            <a:srgbClr val="000000"/>
                          </a:solidFill>
                          <a:latin typeface="PMingLiu"/>
                          <a:ea typeface="PMingLiu"/>
                          <a:cs typeface="PMingLiu"/>
                          <a:sym typeface="PMingLiu"/>
                        </a:rPr>
                        <a:t>6.您是否認為臺灣政府應該盡快針對「野生捕撈漁業」，訂定產銷履歷及標章認證規範?</a:t>
                      </a:r>
                      <a:endParaRPr sz="1200" b="0" i="0" u="none" strike="noStrike" cap="none" dirty="0">
                        <a:solidFill>
                          <a:srgbClr val="000000"/>
                        </a:solidFill>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r>
              <a:tr h="263555">
                <a:tc>
                  <a:txBody>
                    <a:bodyPr/>
                    <a:lstStyle/>
                    <a:p>
                      <a:pPr marL="0" marR="0" lvl="0" indent="0" algn="l" rtl="0">
                        <a:spcBef>
                          <a:spcPts val="0"/>
                        </a:spcBef>
                        <a:spcAft>
                          <a:spcPts val="0"/>
                        </a:spcAft>
                        <a:buNone/>
                      </a:pPr>
                      <a:r>
                        <a:rPr lang="zh-TW" sz="1000" b="0" i="0" u="none" strike="noStrike" cap="none" dirty="0">
                          <a:solidFill>
                            <a:srgbClr val="000000"/>
                          </a:solidFill>
                          <a:latin typeface="PMingLiu"/>
                          <a:ea typeface="PMingLiu"/>
                          <a:cs typeface="PMingLiu"/>
                          <a:sym typeface="PMingLiu"/>
                        </a:rPr>
                        <a:t>完全同意176位(56.1%</a:t>
                      </a:r>
                      <a:r>
                        <a:rPr lang="zh-TW" sz="1000" b="0" i="0" u="none" strike="noStrike" cap="none" dirty="0" smtClean="0">
                          <a:solidFill>
                            <a:srgbClr val="000000"/>
                          </a:solidFill>
                          <a:latin typeface="PMingLiu"/>
                          <a:ea typeface="PMingLiu"/>
                          <a:cs typeface="PMingLiu"/>
                          <a:sym typeface="PMingLiu"/>
                        </a:rPr>
                        <a:t>)</a:t>
                      </a:r>
                      <a:endParaRPr lang="zh-TW" sz="1000" b="0" i="0" u="none" strike="noStrike" cap="none" dirty="0">
                        <a:solidFill>
                          <a:srgbClr val="000000"/>
                        </a:solidFill>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a:txBody>
                    <a:bodyPr/>
                    <a:lstStyle/>
                    <a:p>
                      <a:pPr marL="0" marR="0" lvl="0" indent="0" algn="l" rtl="0">
                        <a:spcBef>
                          <a:spcPts val="0"/>
                        </a:spcBef>
                        <a:spcAft>
                          <a:spcPts val="0"/>
                        </a:spcAft>
                        <a:buNone/>
                      </a:pPr>
                      <a:r>
                        <a:rPr lang="zh-TW" sz="1000" b="0" i="0" u="none" strike="noStrike" cap="none" dirty="0">
                          <a:solidFill>
                            <a:srgbClr val="000000"/>
                          </a:solidFill>
                          <a:latin typeface="PMingLiu"/>
                          <a:ea typeface="PMingLiu"/>
                          <a:cs typeface="PMingLiu"/>
                          <a:sym typeface="PMingLiu"/>
                        </a:rPr>
                        <a:t>大部分同意92位(29.3%</a:t>
                      </a:r>
                      <a:r>
                        <a:rPr lang="zh-TW" sz="1000" b="0" i="0" u="none" strike="noStrike" cap="none" dirty="0" smtClean="0">
                          <a:solidFill>
                            <a:srgbClr val="000000"/>
                          </a:solidFill>
                          <a:latin typeface="PMingLiu"/>
                          <a:ea typeface="PMingLiu"/>
                          <a:cs typeface="PMingLiu"/>
                          <a:sym typeface="PMingLiu"/>
                        </a:rPr>
                        <a:t>)</a:t>
                      </a:r>
                      <a:endParaRPr lang="zh-TW" sz="1000" b="0" i="0" u="none" strike="noStrike" cap="none" dirty="0">
                        <a:solidFill>
                          <a:srgbClr val="000000"/>
                        </a:solidFill>
                        <a:latin typeface="PMingLiu"/>
                        <a:ea typeface="PMingLiu"/>
                        <a:cs typeface="PMingLiu"/>
                        <a:sym typeface="PMingLiu"/>
                      </a:endParaRPr>
                    </a:p>
                  </a:txBody>
                  <a:tcPr marL="63500" marR="63500" marT="63500" marB="635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a:txBody>
                    <a:bodyPr/>
                    <a:lstStyle/>
                    <a:p>
                      <a:pPr marL="0" marR="0" lvl="0" indent="0" algn="l" rtl="0">
                        <a:spcBef>
                          <a:spcPts val="0"/>
                        </a:spcBef>
                        <a:spcAft>
                          <a:spcPts val="0"/>
                        </a:spcAft>
                        <a:buNone/>
                      </a:pPr>
                      <a:r>
                        <a:rPr lang="zh-TW" sz="1000" b="0" i="0" u="none" strike="noStrike" cap="none" dirty="0">
                          <a:solidFill>
                            <a:srgbClr val="000000"/>
                          </a:solidFill>
                          <a:latin typeface="PMingLiu"/>
                          <a:ea typeface="PMingLiu"/>
                          <a:cs typeface="PMingLiu"/>
                          <a:sym typeface="PMingLiu"/>
                        </a:rPr>
                        <a:t>部分同意 43位(13.7</a:t>
                      </a:r>
                      <a:r>
                        <a:rPr lang="zh-TW" sz="1000" b="0" i="0" u="none" strike="noStrike" cap="none">
                          <a:solidFill>
                            <a:srgbClr val="000000"/>
                          </a:solidFill>
                          <a:latin typeface="PMingLiu"/>
                          <a:ea typeface="PMingLiu"/>
                          <a:cs typeface="PMingLiu"/>
                          <a:sym typeface="PMingLiu"/>
                        </a:rPr>
                        <a:t>%</a:t>
                      </a:r>
                      <a:r>
                        <a:rPr lang="zh-TW" sz="1000" b="0" i="0" u="none" strike="noStrike" cap="none" smtClean="0">
                          <a:solidFill>
                            <a:srgbClr val="000000"/>
                          </a:solidFill>
                          <a:latin typeface="PMingLiu"/>
                          <a:ea typeface="PMingLiu"/>
                          <a:cs typeface="PMingLiu"/>
                          <a:sym typeface="PMingLiu"/>
                        </a:rPr>
                        <a:t>)</a:t>
                      </a:r>
                      <a:endParaRPr lang="zh-TW" sz="1000" b="0" i="0" u="none" strike="noStrike" cap="none" dirty="0">
                        <a:solidFill>
                          <a:srgbClr val="000000"/>
                        </a:solidFill>
                        <a:latin typeface="PMingLiu"/>
                        <a:ea typeface="PMingLiu"/>
                        <a:cs typeface="PMingLiu"/>
                        <a:sym typeface="PMingLiu"/>
                      </a:endParaRPr>
                    </a:p>
                  </a:txBody>
                  <a:tcPr marL="63500" marR="63500" marT="63500" marB="635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a:txBody>
                    <a:bodyPr/>
                    <a:lstStyle/>
                    <a:p>
                      <a:pPr marL="0" marR="0" lvl="0" indent="0" algn="l" rtl="0">
                        <a:spcBef>
                          <a:spcPts val="0"/>
                        </a:spcBef>
                        <a:spcAft>
                          <a:spcPts val="0"/>
                        </a:spcAft>
                        <a:buNone/>
                      </a:pPr>
                      <a:r>
                        <a:rPr lang="zh-TW" sz="1000" b="0" i="0" u="none" strike="noStrike" cap="none" dirty="0">
                          <a:solidFill>
                            <a:srgbClr val="000000"/>
                          </a:solidFill>
                          <a:latin typeface="PMingLiu"/>
                          <a:ea typeface="PMingLiu"/>
                          <a:cs typeface="PMingLiu"/>
                          <a:sym typeface="PMingLiu"/>
                        </a:rPr>
                        <a:t>不同意 3位(1%</a:t>
                      </a:r>
                      <a:r>
                        <a:rPr lang="zh-TW" sz="1000" b="0" i="0" u="none" strike="noStrike" cap="none" dirty="0" smtClean="0">
                          <a:solidFill>
                            <a:srgbClr val="000000"/>
                          </a:solidFill>
                          <a:latin typeface="PMingLiu"/>
                          <a:ea typeface="PMingLiu"/>
                          <a:cs typeface="PMingLiu"/>
                          <a:sym typeface="PMingLiu"/>
                        </a:rPr>
                        <a:t>)</a:t>
                      </a:r>
                      <a:endParaRPr lang="zh-TW" sz="1000" b="0" i="0" u="none" strike="noStrike" cap="none" dirty="0">
                        <a:solidFill>
                          <a:srgbClr val="000000"/>
                        </a:solidFill>
                        <a:latin typeface="PMingLiu"/>
                        <a:ea typeface="PMingLiu"/>
                        <a:cs typeface="PMingLiu"/>
                        <a:sym typeface="PMingLiu"/>
                      </a:endParaRPr>
                    </a:p>
                  </a:txBody>
                  <a:tcPr marL="63500" marR="63500" marT="63500" marB="635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r>
            </a:tbl>
          </a:graphicData>
        </a:graphic>
      </p:graphicFrame>
      <p:sp>
        <p:nvSpPr>
          <p:cNvPr id="428" name="Google Shape;428;p30"/>
          <p:cNvSpPr txBox="1"/>
          <p:nvPr/>
        </p:nvSpPr>
        <p:spPr>
          <a:xfrm>
            <a:off x="399596" y="3595075"/>
            <a:ext cx="8218182" cy="1450374"/>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Nunito"/>
              <a:buChar char="❏"/>
            </a:pPr>
            <a:r>
              <a:rPr lang="zh-TW" altLang="en-US" sz="1800" b="1" dirty="0" smtClean="0">
                <a:latin typeface="微軟正黑體" panose="020B0604030504040204" pitchFamily="34" charset="-120"/>
                <a:ea typeface="微軟正黑體" panose="020B0604030504040204" pitchFamily="34" charset="-120"/>
                <a:cs typeface="Nunito"/>
                <a:sym typeface="Nunito"/>
              </a:rPr>
              <a:t>有</a:t>
            </a:r>
            <a:r>
              <a:rPr lang="zh-TW" altLang="en-US" sz="1800" b="1" dirty="0" smtClean="0">
                <a:solidFill>
                  <a:srgbClr val="FF0000"/>
                </a:solidFill>
                <a:latin typeface="微軟正黑體" panose="020B0604030504040204" pitchFamily="34" charset="-120"/>
                <a:ea typeface="微軟正黑體" panose="020B0604030504040204" pitchFamily="34" charset="-120"/>
                <a:cs typeface="Nunito"/>
                <a:sym typeface="Nunito"/>
              </a:rPr>
              <a:t>七成民眾不知道野生捕撈漁業沒有產銷履歷及認證標章</a:t>
            </a:r>
            <a:r>
              <a:rPr lang="zh-TW" altLang="en-US" sz="1800" b="1" dirty="0" smtClean="0">
                <a:latin typeface="微軟正黑體" panose="020B0604030504040204" pitchFamily="34" charset="-120"/>
                <a:ea typeface="微軟正黑體" panose="020B0604030504040204" pitchFamily="34" charset="-120"/>
                <a:cs typeface="Nunito"/>
                <a:sym typeface="Nunito"/>
              </a:rPr>
              <a:t>，並</a:t>
            </a:r>
            <a:r>
              <a:rPr lang="zh-TW" sz="1800" b="1" dirty="0" smtClean="0">
                <a:latin typeface="微軟正黑體" panose="020B0604030504040204" pitchFamily="34" charset="-120"/>
                <a:ea typeface="微軟正黑體" panose="020B0604030504040204" pitchFamily="34" charset="-120"/>
                <a:cs typeface="Nunito"/>
                <a:sym typeface="Nunito"/>
              </a:rPr>
              <a:t>有</a:t>
            </a:r>
            <a:r>
              <a:rPr lang="zh-TW" sz="1800" b="1" dirty="0">
                <a:latin typeface="微軟正黑體" panose="020B0604030504040204" pitchFamily="34" charset="-120"/>
                <a:ea typeface="微軟正黑體" panose="020B0604030504040204" pitchFamily="34" charset="-120"/>
                <a:cs typeface="Nunito"/>
                <a:sym typeface="Nunito"/>
              </a:rPr>
              <a:t>99%的民眾同意政府應該</a:t>
            </a:r>
            <a:r>
              <a:rPr lang="zh-TW" sz="1800" b="1" dirty="0">
                <a:solidFill>
                  <a:srgbClr val="FF0000"/>
                </a:solidFill>
                <a:latin typeface="微軟正黑體" panose="020B0604030504040204" pitchFamily="34" charset="-120"/>
                <a:ea typeface="微軟正黑體" panose="020B0604030504040204" pitchFamily="34" charset="-120"/>
                <a:cs typeface="Nunito"/>
                <a:sym typeface="Nunito"/>
              </a:rPr>
              <a:t>盡快針對「野生捕撈漁業」，訂定產銷履歷及標章認證</a:t>
            </a:r>
            <a:r>
              <a:rPr lang="zh-TW" sz="1800" b="1" dirty="0" smtClean="0">
                <a:solidFill>
                  <a:srgbClr val="FF0000"/>
                </a:solidFill>
                <a:latin typeface="微軟正黑體" panose="020B0604030504040204" pitchFamily="34" charset="-120"/>
                <a:ea typeface="微軟正黑體" panose="020B0604030504040204" pitchFamily="34" charset="-120"/>
                <a:cs typeface="Nunito"/>
                <a:sym typeface="Nunito"/>
              </a:rPr>
              <a:t>規範</a:t>
            </a:r>
            <a:r>
              <a:rPr lang="zh-TW" altLang="en-US" sz="1800" b="1" dirty="0" smtClean="0">
                <a:latin typeface="微軟正黑體" panose="020B0604030504040204" pitchFamily="34" charset="-120"/>
                <a:ea typeface="微軟正黑體" panose="020B0604030504040204" pitchFamily="34" charset="-120"/>
                <a:cs typeface="Nunito"/>
                <a:sym typeface="Nunito"/>
              </a:rPr>
              <a:t>。</a:t>
            </a:r>
            <a:endParaRPr lang="en-US" altLang="zh-TW" sz="1800" b="1" dirty="0" smtClean="0">
              <a:latin typeface="微軟正黑體" panose="020B0604030504040204" pitchFamily="34" charset="-120"/>
              <a:ea typeface="微軟正黑體" panose="020B0604030504040204" pitchFamily="34" charset="-120"/>
              <a:cs typeface="Nunito"/>
              <a:sym typeface="Nunito"/>
            </a:endParaRPr>
          </a:p>
          <a:p>
            <a:pPr marL="457200" indent="-342900">
              <a:buSzPts val="1800"/>
              <a:buFont typeface="Nunito"/>
              <a:buChar char="❏"/>
            </a:pPr>
            <a:r>
              <a:rPr lang="zh-TW" altLang="en-US" sz="1800" b="1" dirty="0">
                <a:latin typeface="微軟正黑體" panose="020B0604030504040204" pitchFamily="34" charset="-120"/>
                <a:ea typeface="微軟正黑體" panose="020B0604030504040204" pitchFamily="34" charset="-120"/>
                <a:cs typeface="Nunito"/>
                <a:sym typeface="Nunito"/>
              </a:rPr>
              <a:t>部分民眾同意政府應該盡快針對野生捕撈漁業訂定產銷履歷及標章認證規範的原因大多是能確定野生捕撈漁業所使用的漁法</a:t>
            </a:r>
            <a:r>
              <a:rPr lang="zh-TW" altLang="en-US" sz="1800" b="1" dirty="0">
                <a:solidFill>
                  <a:srgbClr val="FF0000"/>
                </a:solidFill>
                <a:latin typeface="微軟正黑體" panose="020B0604030504040204" pitchFamily="34" charset="-120"/>
                <a:ea typeface="微軟正黑體" panose="020B0604030504040204" pitchFamily="34" charset="-120"/>
                <a:cs typeface="Nunito"/>
                <a:sym typeface="Nunito"/>
              </a:rPr>
              <a:t>不會破壞海洋環境</a:t>
            </a:r>
            <a:r>
              <a:rPr lang="zh-TW" altLang="en-US" sz="1800" b="1" dirty="0" smtClean="0">
                <a:latin typeface="微軟正黑體" panose="020B0604030504040204" pitchFamily="34" charset="-120"/>
                <a:ea typeface="微軟正黑體" panose="020B0604030504040204" pitchFamily="34" charset="-120"/>
                <a:cs typeface="Nunito"/>
                <a:sym typeface="Nunito"/>
              </a:rPr>
              <a:t>、</a:t>
            </a:r>
            <a:r>
              <a:rPr lang="zh-TW" altLang="en-US" sz="1800" b="1" dirty="0" smtClean="0">
                <a:solidFill>
                  <a:srgbClr val="FF0000"/>
                </a:solidFill>
                <a:latin typeface="微軟正黑體" panose="020B0604030504040204" pitchFamily="34" charset="-120"/>
                <a:ea typeface="微軟正黑體" panose="020B0604030504040204" pitchFamily="34" charset="-120"/>
                <a:cs typeface="Nunito"/>
                <a:sym typeface="Nunito"/>
              </a:rPr>
              <a:t>不會</a:t>
            </a:r>
            <a:r>
              <a:rPr lang="zh-TW" altLang="en-US" sz="1800" b="1" dirty="0">
                <a:solidFill>
                  <a:srgbClr val="FF0000"/>
                </a:solidFill>
                <a:latin typeface="微軟正黑體" panose="020B0604030504040204" pitchFamily="34" charset="-120"/>
                <a:ea typeface="微軟正黑體" panose="020B0604030504040204" pitchFamily="34" charset="-120"/>
                <a:cs typeface="Nunito"/>
                <a:sym typeface="Nunito"/>
              </a:rPr>
              <a:t>破壞生態平衡</a:t>
            </a:r>
            <a:r>
              <a:rPr lang="zh-TW" altLang="en-US" sz="1800" b="1" dirty="0" smtClean="0">
                <a:latin typeface="微軟正黑體" panose="020B0604030504040204" pitchFamily="34" charset="-120"/>
                <a:ea typeface="微軟正黑體" panose="020B0604030504040204" pitchFamily="34" charset="-120"/>
                <a:cs typeface="Nunito"/>
                <a:sym typeface="Nunito"/>
              </a:rPr>
              <a:t>、</a:t>
            </a:r>
            <a:r>
              <a:rPr lang="zh-TW" altLang="en-US" sz="1800" b="1" dirty="0" smtClean="0">
                <a:solidFill>
                  <a:srgbClr val="FF0000"/>
                </a:solidFill>
                <a:latin typeface="微軟正黑體" panose="020B0604030504040204" pitchFamily="34" charset="-120"/>
                <a:ea typeface="微軟正黑體" panose="020B0604030504040204" pitchFamily="34" charset="-120"/>
                <a:cs typeface="Nunito"/>
                <a:sym typeface="Nunito"/>
              </a:rPr>
              <a:t>海鮮</a:t>
            </a:r>
            <a:r>
              <a:rPr lang="zh-TW" altLang="en-US" sz="1800" b="1" dirty="0">
                <a:solidFill>
                  <a:srgbClr val="FF0000"/>
                </a:solidFill>
                <a:latin typeface="微軟正黑體" panose="020B0604030504040204" pitchFamily="34" charset="-120"/>
                <a:ea typeface="微軟正黑體" panose="020B0604030504040204" pitchFamily="34" charset="-120"/>
                <a:cs typeface="Nunito"/>
                <a:sym typeface="Nunito"/>
              </a:rPr>
              <a:t>品質穩定</a:t>
            </a:r>
            <a:r>
              <a:rPr lang="zh-TW" altLang="en-US" sz="1800" b="1" dirty="0">
                <a:latin typeface="微軟正黑體" panose="020B0604030504040204" pitchFamily="34" charset="-120"/>
                <a:ea typeface="微軟正黑體" panose="020B0604030504040204" pitchFamily="34" charset="-120"/>
                <a:cs typeface="Nunito"/>
                <a:sym typeface="Nunito"/>
              </a:rPr>
              <a:t>及當食用有疑問時，</a:t>
            </a:r>
            <a:r>
              <a:rPr lang="zh-TW" altLang="en-US" sz="1800" b="1" dirty="0">
                <a:solidFill>
                  <a:srgbClr val="FF0000"/>
                </a:solidFill>
                <a:latin typeface="微軟正黑體" panose="020B0604030504040204" pitchFamily="34" charset="-120"/>
                <a:ea typeface="微軟正黑體" panose="020B0604030504040204" pitchFamily="34" charset="-120"/>
                <a:cs typeface="Nunito"/>
                <a:sym typeface="Nunito"/>
              </a:rPr>
              <a:t>可以透過條碼履歷追蹤源頭</a:t>
            </a:r>
          </a:p>
          <a:p>
            <a:pPr marL="457200" lvl="0" indent="-342900" algn="l" rtl="0">
              <a:spcBef>
                <a:spcPts val="0"/>
              </a:spcBef>
              <a:spcAft>
                <a:spcPts val="0"/>
              </a:spcAft>
              <a:buSzPts val="1800"/>
              <a:buFont typeface="Nunito"/>
              <a:buChar char="❏"/>
            </a:pPr>
            <a:endParaRPr sz="1800" b="1" dirty="0">
              <a:latin typeface="微軟正黑體" panose="020B0604030504040204" pitchFamily="34" charset="-120"/>
              <a:ea typeface="微軟正黑體" panose="020B0604030504040204" pitchFamily="34" charset="-120"/>
              <a:cs typeface="Nunito"/>
              <a:sym typeface="Nunito"/>
            </a:endParaRPr>
          </a:p>
        </p:txBody>
      </p:sp>
      <p:sp>
        <p:nvSpPr>
          <p:cNvPr id="6" name="Google Shape;308;p18"/>
          <p:cNvSpPr txBox="1">
            <a:spLocks/>
          </p:cNvSpPr>
          <p:nvPr/>
        </p:nvSpPr>
        <p:spPr>
          <a:xfrm>
            <a:off x="0" y="0"/>
            <a:ext cx="3805518" cy="5948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zh-TW" altLang="en-US" dirty="0" smtClean="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問卷調查法研究結果</a:t>
            </a:r>
            <a:r>
              <a:rPr lang="en-US" altLang="zh-TW" dirty="0" smtClean="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-2</a:t>
            </a:r>
            <a:endParaRPr lang="zh-TW" altLang="en-US" dirty="0">
              <a:solidFill>
                <a:schemeClr val="tx1">
                  <a:lumMod val="75000"/>
                </a:schemeClr>
              </a:solidFill>
              <a:latin typeface="微軟正黑體" panose="020B0604030504040204" pitchFamily="34" charset="-120"/>
              <a:ea typeface="微軟正黑體" panose="020B0604030504040204" pitchFamily="34" charset="-120"/>
              <a:cs typeface="PMingLiu"/>
              <a:sym typeface="PMingLiu"/>
            </a:endParaRPr>
          </a:p>
        </p:txBody>
      </p:sp>
      <p:graphicFrame>
        <p:nvGraphicFramePr>
          <p:cNvPr id="11" name="Google Shape;434;p31"/>
          <p:cNvGraphicFramePr/>
          <p:nvPr>
            <p:extLst>
              <p:ext uri="{D42A27DB-BD31-4B8C-83A1-F6EECF244321}">
                <p14:modId xmlns:p14="http://schemas.microsoft.com/office/powerpoint/2010/main" val="222731685"/>
              </p:ext>
            </p:extLst>
          </p:nvPr>
        </p:nvGraphicFramePr>
        <p:xfrm>
          <a:off x="409121" y="2293284"/>
          <a:ext cx="8270954" cy="1198880"/>
        </p:xfrm>
        <a:graphic>
          <a:graphicData uri="http://schemas.openxmlformats.org/drawingml/2006/table">
            <a:tbl>
              <a:tblPr>
                <a:noFill/>
                <a:tableStyleId>{D788F428-2001-4FC4-8A78-A2CB1F926088}</a:tableStyleId>
              </a:tblPr>
              <a:tblGrid>
                <a:gridCol w="1155393"/>
                <a:gridCol w="1437263"/>
                <a:gridCol w="989711"/>
                <a:gridCol w="1231008"/>
                <a:gridCol w="1009931"/>
                <a:gridCol w="1308334"/>
                <a:gridCol w="1139314"/>
              </a:tblGrid>
              <a:tr h="154641">
                <a:tc gridSpan="7">
                  <a:txBody>
                    <a:bodyPr/>
                    <a:lstStyle/>
                    <a:p>
                      <a:pPr marL="0" marR="0" lvl="0" indent="0" algn="l" rtl="0">
                        <a:spcBef>
                          <a:spcPts val="0"/>
                        </a:spcBef>
                        <a:spcAft>
                          <a:spcPts val="0"/>
                        </a:spcAft>
                        <a:buNone/>
                      </a:pPr>
                      <a:r>
                        <a:rPr lang="zh-TW" sz="1200" b="0" i="0" u="none" strike="noStrike" cap="none" dirty="0">
                          <a:solidFill>
                            <a:srgbClr val="000000"/>
                          </a:solidFill>
                          <a:latin typeface="PMingLiu"/>
                          <a:ea typeface="PMingLiu"/>
                          <a:cs typeface="PMingLiu"/>
                          <a:sym typeface="PMingLiu"/>
                        </a:rPr>
                        <a:t>7.承上題，會影響您想法的原因是什麼？（複選）</a:t>
                      </a:r>
                      <a:endParaRPr sz="1200" b="0" i="0" u="none" strike="noStrike" cap="none" dirty="0">
                        <a:solidFill>
                          <a:srgbClr val="000000"/>
                        </a:solidFill>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r h="821414">
                <a:tc>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能確定野生捕撈漁業所使用的漁法不會破壞海洋環境</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253位(27%)</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能確定野生捕撈漁業所捕到的海鮮不會破壞生態平衡</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242</a:t>
                      </a:r>
                      <a:r>
                        <a:rPr lang="zh-TW" sz="1000" dirty="0" smtClean="0">
                          <a:solidFill>
                            <a:srgbClr val="000000"/>
                          </a:solidFill>
                          <a:latin typeface="PMingLiu"/>
                          <a:ea typeface="PMingLiu"/>
                          <a:cs typeface="PMingLiu"/>
                          <a:sym typeface="PMingLiu"/>
                        </a:rPr>
                        <a:t>位(</a:t>
                      </a:r>
                      <a:r>
                        <a:rPr lang="zh-TW" sz="1000" dirty="0">
                          <a:solidFill>
                            <a:srgbClr val="000000"/>
                          </a:solidFill>
                          <a:latin typeface="PMingLiu"/>
                          <a:ea typeface="PMingLiu"/>
                          <a:cs typeface="PMingLiu"/>
                          <a:sym typeface="PMingLiu"/>
                        </a:rPr>
                        <a:t>25.8%)</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能確定野生捕撈魚業所捕到的海鮮品質穩定</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190位(20.3%)</a:t>
                      </a:r>
                      <a:endParaRPr sz="1000" dirty="0">
                        <a:latin typeface="PMingLiu"/>
                        <a:ea typeface="PMingLiu"/>
                        <a:cs typeface="PMingLiu"/>
                        <a:sym typeface="PMingLiu"/>
                      </a:endParaRPr>
                    </a:p>
                  </a:txBody>
                  <a:tcPr marL="63500" marR="63500" marT="63500" marB="635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當食用有疑問時，可以透過條碼履歷追蹤源頭</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213</a:t>
                      </a:r>
                      <a:r>
                        <a:rPr lang="zh-TW" sz="1000" dirty="0" smtClean="0">
                          <a:solidFill>
                            <a:srgbClr val="000000"/>
                          </a:solidFill>
                          <a:latin typeface="PMingLiu"/>
                          <a:ea typeface="PMingLiu"/>
                          <a:cs typeface="PMingLiu"/>
                          <a:sym typeface="PMingLiu"/>
                        </a:rPr>
                        <a:t>位(</a:t>
                      </a:r>
                      <a:r>
                        <a:rPr lang="zh-TW" sz="1000" dirty="0">
                          <a:solidFill>
                            <a:srgbClr val="000000"/>
                          </a:solidFill>
                          <a:latin typeface="PMingLiu"/>
                          <a:ea typeface="PMingLiu"/>
                          <a:cs typeface="PMingLiu"/>
                          <a:sym typeface="PMingLiu"/>
                        </a:rPr>
                        <a:t>22.7%)</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我覺得這些漁法並沒有差別，不需要特別訂定規範</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13位(1.4%)</a:t>
                      </a:r>
                      <a:endParaRPr sz="1000" dirty="0">
                        <a:latin typeface="PMingLiu"/>
                        <a:ea typeface="PMingLiu"/>
                        <a:cs typeface="PMingLiu"/>
                        <a:sym typeface="PMingLiu"/>
                      </a:endParaRPr>
                    </a:p>
                  </a:txBody>
                  <a:tcPr marL="63500" marR="63500" marT="63500" marB="635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訂定規範的魚價格會比較高，我認為不需要</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7位</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(0.7%)</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曾經買過野生捕撈的魚，並沒有發現什麼問題，因此不需特別訂定</a:t>
                      </a:r>
                      <a:r>
                        <a:rPr lang="zh-TW" sz="1000" dirty="0" smtClean="0">
                          <a:solidFill>
                            <a:srgbClr val="000000"/>
                          </a:solidFill>
                          <a:latin typeface="PMingLiu"/>
                          <a:ea typeface="PMingLiu"/>
                          <a:cs typeface="PMingLiu"/>
                          <a:sym typeface="PMingLiu"/>
                        </a:rPr>
                        <a:t>規範</a:t>
                      </a:r>
                      <a:r>
                        <a:rPr lang="zh-TW" altLang="en-US" sz="1000" baseline="0" dirty="0">
                          <a:solidFill>
                            <a:srgbClr val="000000"/>
                          </a:solidFill>
                          <a:latin typeface="PMingLiu"/>
                          <a:ea typeface="PMingLiu"/>
                          <a:cs typeface="PMingLiu"/>
                          <a:sym typeface="PMingLiu"/>
                        </a:rPr>
                        <a:t> </a:t>
                      </a:r>
                      <a:r>
                        <a:rPr lang="zh-TW" altLang="en-US" sz="1000" baseline="0" dirty="0" smtClean="0">
                          <a:solidFill>
                            <a:srgbClr val="000000"/>
                          </a:solidFill>
                          <a:latin typeface="PMingLiu"/>
                          <a:ea typeface="PMingLiu"/>
                          <a:cs typeface="PMingLiu"/>
                          <a:sym typeface="PMingLiu"/>
                        </a:rPr>
                        <a:t> </a:t>
                      </a:r>
                      <a:r>
                        <a:rPr lang="zh-TW" sz="1000" dirty="0" smtClean="0">
                          <a:solidFill>
                            <a:srgbClr val="000000"/>
                          </a:solidFill>
                          <a:latin typeface="PMingLiu"/>
                          <a:ea typeface="PMingLiu"/>
                          <a:cs typeface="PMingLiu"/>
                          <a:sym typeface="PMingLiu"/>
                        </a:rPr>
                        <a:t>12</a:t>
                      </a:r>
                      <a:r>
                        <a:rPr lang="zh-TW" sz="1000" dirty="0">
                          <a:latin typeface="PMingLiu"/>
                          <a:ea typeface="PMingLiu"/>
                          <a:cs typeface="PMingLiu"/>
                          <a:sym typeface="PMingLiu"/>
                        </a:rPr>
                        <a:t>位</a:t>
                      </a:r>
                      <a:r>
                        <a:rPr lang="zh-TW" sz="1000" dirty="0">
                          <a:solidFill>
                            <a:srgbClr val="000000"/>
                          </a:solidFill>
                          <a:latin typeface="PMingLiu"/>
                          <a:ea typeface="PMingLiu"/>
                          <a:cs typeface="PMingLiu"/>
                          <a:sym typeface="PMingLiu"/>
                        </a:rPr>
                        <a:t>(1.3%)</a:t>
                      </a:r>
                      <a:endParaRPr sz="1000" dirty="0">
                        <a:latin typeface="PMingLiu"/>
                        <a:ea typeface="PMingLiu"/>
                        <a:cs typeface="PMingLiu"/>
                        <a:sym typeface="PMingLiu"/>
                      </a:endParaRPr>
                    </a:p>
                  </a:txBody>
                  <a:tcPr marL="63500" marR="63500" marT="63500" marB="635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r>
            </a:tbl>
          </a:graphicData>
        </a:graphic>
      </p:graphicFrame>
      <p:sp>
        <p:nvSpPr>
          <p:cNvPr id="8" name="矩形 7"/>
          <p:cNvSpPr/>
          <p:nvPr/>
        </p:nvSpPr>
        <p:spPr>
          <a:xfrm>
            <a:off x="4552949" y="1428751"/>
            <a:ext cx="4124325" cy="2857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409575" y="2000250"/>
            <a:ext cx="6200775" cy="2857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409575" y="2600325"/>
            <a:ext cx="4810125" cy="8953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Google Shape;372;p24"/>
          <p:cNvSpPr txBox="1">
            <a:spLocks/>
          </p:cNvSpPr>
          <p:nvPr/>
        </p:nvSpPr>
        <p:spPr>
          <a:xfrm>
            <a:off x="488789" y="514177"/>
            <a:ext cx="5326532" cy="478164"/>
          </a:xfrm>
          <a:prstGeom prst="rect">
            <a:avLst/>
          </a:prstGeom>
          <a:solidFill>
            <a:srgbClr val="FFFF00"/>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pPr>
              <a:buClr>
                <a:srgbClr val="696464"/>
              </a:buClr>
              <a:buSzPts val="3959"/>
            </a:pPr>
            <a:r>
              <a:rPr lang="zh-TW" altLang="zh-TW" sz="2000" dirty="0" smtClean="0">
                <a:latin typeface="微軟正黑體" panose="020B0604030504040204" pitchFamily="34" charset="-120"/>
                <a:ea typeface="微軟正黑體" panose="020B0604030504040204" pitchFamily="34" charset="-120"/>
                <a:cs typeface="PMingLiu"/>
              </a:rPr>
              <a:t>民眾</a:t>
            </a:r>
            <a:r>
              <a:rPr lang="zh-TW" altLang="zh-TW" sz="2000" dirty="0">
                <a:latin typeface="微軟正黑體" panose="020B0604030504040204" pitchFamily="34" charset="-120"/>
                <a:ea typeface="微軟正黑體" panose="020B0604030504040204" pitchFamily="34" charset="-120"/>
                <a:cs typeface="PMingLiu"/>
              </a:rPr>
              <a:t>對於野生捕撈漁業標章制定的態度與看法</a:t>
            </a:r>
            <a:endParaRPr lang="zh-TW" altLang="en-US" sz="2000" dirty="0">
              <a:latin typeface="微軟正黑體" panose="020B0604030504040204" pitchFamily="34" charset="-120"/>
              <a:ea typeface="微軟正黑體" panose="020B0604030504040204" pitchFamily="34" charset="-120"/>
              <a:cs typeface="PMingLiu"/>
              <a:sym typeface="PMingLiu"/>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ppt_x"/>
                                          </p:val>
                                        </p:tav>
                                        <p:tav tm="100000">
                                          <p:val>
                                            <p:strVal val="#ppt_x"/>
                                          </p:val>
                                        </p:tav>
                                      </p:tavLst>
                                    </p:anim>
                                    <p:anim calcmode="lin" valueType="num">
                                      <p:cBhvr additive="base">
                                        <p:cTn id="1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5" name="矩形 4"/>
          <p:cNvSpPr/>
          <p:nvPr/>
        </p:nvSpPr>
        <p:spPr>
          <a:xfrm>
            <a:off x="0" y="0"/>
            <a:ext cx="9144000" cy="5143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441" name="Google Shape;441;p32"/>
          <p:cNvGraphicFramePr/>
          <p:nvPr>
            <p:extLst>
              <p:ext uri="{D42A27DB-BD31-4B8C-83A1-F6EECF244321}">
                <p14:modId xmlns:p14="http://schemas.microsoft.com/office/powerpoint/2010/main" val="1496757983"/>
              </p:ext>
            </p:extLst>
          </p:nvPr>
        </p:nvGraphicFramePr>
        <p:xfrm>
          <a:off x="308016" y="1150558"/>
          <a:ext cx="8546871" cy="2258271"/>
        </p:xfrm>
        <a:graphic>
          <a:graphicData uri="http://schemas.openxmlformats.org/drawingml/2006/table">
            <a:tbl>
              <a:tblPr>
                <a:noFill/>
                <a:tableStyleId>{D788F428-2001-4FC4-8A78-A2CB1F926088}</a:tableStyleId>
              </a:tblPr>
              <a:tblGrid>
                <a:gridCol w="1014785"/>
                <a:gridCol w="880452"/>
                <a:gridCol w="461044"/>
                <a:gridCol w="1014785"/>
                <a:gridCol w="921818"/>
                <a:gridCol w="461044"/>
                <a:gridCol w="1118711"/>
                <a:gridCol w="777760"/>
                <a:gridCol w="648515"/>
                <a:gridCol w="1247957"/>
              </a:tblGrid>
              <a:tr h="475719">
                <a:tc gridSpan="10">
                  <a:txBody>
                    <a:bodyPr/>
                    <a:lstStyle/>
                    <a:p>
                      <a:pPr marL="0" marR="0" lvl="0" indent="0" algn="l" rtl="0">
                        <a:spcBef>
                          <a:spcPts val="0"/>
                        </a:spcBef>
                        <a:spcAft>
                          <a:spcPts val="0"/>
                        </a:spcAft>
                        <a:buNone/>
                      </a:pPr>
                      <a:r>
                        <a:rPr lang="zh-TW" sz="1200" dirty="0">
                          <a:solidFill>
                            <a:srgbClr val="000000"/>
                          </a:solidFill>
                          <a:latin typeface="PMingLiu"/>
                          <a:ea typeface="PMingLiu"/>
                          <a:cs typeface="PMingLiu"/>
                          <a:sym typeface="PMingLiu"/>
                        </a:rPr>
                        <a:t>1.填完這一份問卷後，您未來在購買海鮮產品時，是否會選擇有「產銷履歷或標章認證」的產品？</a:t>
                      </a:r>
                      <a:endParaRPr sz="12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r h="685065">
                <a:tc gridSpan="3">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一定會選購 </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43位(13.7％)</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gridSpan="2">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有看到就會盡量選購 233位(74.2％)</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gridSpan="3">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不會特別選購 </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36位(11.5％)</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gridSpan="2">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一定不會選購 </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2位(0.6％)</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r>
              <a:tr h="412422">
                <a:tc gridSpan="10">
                  <a:txBody>
                    <a:bodyPr/>
                    <a:lstStyle/>
                    <a:p>
                      <a:pPr marL="0" marR="0" lvl="0" indent="0" algn="l" rtl="0">
                        <a:spcBef>
                          <a:spcPts val="0"/>
                        </a:spcBef>
                        <a:spcAft>
                          <a:spcPts val="0"/>
                        </a:spcAft>
                        <a:buNone/>
                      </a:pPr>
                      <a:r>
                        <a:rPr lang="zh-TW" sz="1200" dirty="0">
                          <a:solidFill>
                            <a:srgbClr val="000000"/>
                          </a:solidFill>
                          <a:latin typeface="PMingLiu"/>
                          <a:ea typeface="PMingLiu"/>
                          <a:cs typeface="PMingLiu"/>
                          <a:sym typeface="PMingLiu"/>
                        </a:rPr>
                        <a:t>2.如果經過認證過後的海鮮產品價格稍貴，是否會影響您的購買意願？</a:t>
                      </a:r>
                      <a:endParaRPr sz="12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r h="685065">
                <a:tc gridSpan="2">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一定會選購 </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27位(8.6％)</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gridSpan="4">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有看到就會盡量選購 235位(74.8％)</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hMerge="1">
                  <a:txBody>
                    <a:bodyPr/>
                    <a:lstStyle/>
                    <a:p>
                      <a:endParaRPr lang="zh-TW"/>
                    </a:p>
                  </a:txBody>
                  <a:tcPr/>
                </a:tc>
                <a:tc gridSpan="2">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不會特別選購 </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47位(15％)</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gridSpan="2">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一定不會選購</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5位(1.6％)</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r>
            </a:tbl>
          </a:graphicData>
        </a:graphic>
      </p:graphicFrame>
      <p:sp>
        <p:nvSpPr>
          <p:cNvPr id="442" name="Google Shape;442;p32"/>
          <p:cNvSpPr txBox="1"/>
          <p:nvPr/>
        </p:nvSpPr>
        <p:spPr>
          <a:xfrm>
            <a:off x="291648" y="3546346"/>
            <a:ext cx="8540267" cy="985873"/>
          </a:xfrm>
          <a:prstGeom prst="rect">
            <a:avLst/>
          </a:prstGeom>
          <a:solidFill>
            <a:schemeClr val="tx2">
              <a:lumMod val="40000"/>
              <a:lumOff val="60000"/>
            </a:schemeClr>
          </a:solid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Nunito"/>
              <a:buChar char="❏"/>
            </a:pPr>
            <a:r>
              <a:rPr lang="zh-TW" sz="1800" b="1" dirty="0">
                <a:latin typeface="微軟正黑體" panose="020B0604030504040204" pitchFamily="34" charset="-120"/>
                <a:ea typeface="微軟正黑體" panose="020B0604030504040204" pitchFamily="34" charset="-120"/>
                <a:cs typeface="Nunito"/>
                <a:sym typeface="Nunito"/>
              </a:rPr>
              <a:t>填完這一份問卷後，近九成民眾在未來在購買海鮮產品時，</a:t>
            </a:r>
            <a:r>
              <a:rPr lang="zh-TW" sz="1800" b="1" dirty="0">
                <a:solidFill>
                  <a:srgbClr val="FF0000"/>
                </a:solidFill>
                <a:latin typeface="微軟正黑體" panose="020B0604030504040204" pitchFamily="34" charset="-120"/>
                <a:ea typeface="微軟正黑體" panose="020B0604030504040204" pitchFamily="34" charset="-120"/>
                <a:cs typeface="Nunito"/>
                <a:sym typeface="Nunito"/>
              </a:rPr>
              <a:t>會選擇有「產銷履歷或標章認證」的產品</a:t>
            </a:r>
            <a:endParaRPr sz="1800" b="1" dirty="0">
              <a:solidFill>
                <a:srgbClr val="FF0000"/>
              </a:solidFill>
              <a:latin typeface="微軟正黑體" panose="020B0604030504040204" pitchFamily="34" charset="-120"/>
              <a:ea typeface="微軟正黑體" panose="020B0604030504040204" pitchFamily="34" charset="-120"/>
              <a:cs typeface="Nunito"/>
              <a:sym typeface="Nunito"/>
            </a:endParaRPr>
          </a:p>
          <a:p>
            <a:pPr marL="457200" lvl="0" indent="-342900" algn="l" rtl="0">
              <a:spcBef>
                <a:spcPts val="0"/>
              </a:spcBef>
              <a:spcAft>
                <a:spcPts val="0"/>
              </a:spcAft>
              <a:buSzPts val="1800"/>
              <a:buFont typeface="Nunito"/>
              <a:buChar char="❏"/>
            </a:pPr>
            <a:r>
              <a:rPr lang="zh-TW" sz="1800" b="1" dirty="0">
                <a:latin typeface="微軟正黑體" panose="020B0604030504040204" pitchFamily="34" charset="-120"/>
                <a:ea typeface="微軟正黑體" panose="020B0604030504040204" pitchFamily="34" charset="-120"/>
                <a:cs typeface="Nunito"/>
                <a:sym typeface="Nunito"/>
              </a:rPr>
              <a:t>如果經過認證過後的海鮮產品</a:t>
            </a:r>
            <a:r>
              <a:rPr lang="zh-TW" sz="1800" b="1" dirty="0">
                <a:solidFill>
                  <a:srgbClr val="FF0000"/>
                </a:solidFill>
                <a:latin typeface="微軟正黑體" panose="020B0604030504040204" pitchFamily="34" charset="-120"/>
                <a:ea typeface="微軟正黑體" panose="020B0604030504040204" pitchFamily="34" charset="-120"/>
                <a:cs typeface="Nunito"/>
                <a:sym typeface="Nunito"/>
              </a:rPr>
              <a:t>價格稍貴，八成民眾仍然願意購買</a:t>
            </a:r>
            <a:endParaRPr sz="1800" b="1" dirty="0">
              <a:solidFill>
                <a:srgbClr val="FF0000"/>
              </a:solidFill>
              <a:latin typeface="微軟正黑體" panose="020B0604030504040204" pitchFamily="34" charset="-120"/>
              <a:ea typeface="微軟正黑體" panose="020B0604030504040204" pitchFamily="34" charset="-120"/>
              <a:cs typeface="Nunito"/>
              <a:sym typeface="Nunito"/>
            </a:endParaRPr>
          </a:p>
          <a:p>
            <a:pPr marL="457200" lvl="0" indent="0" algn="l" rtl="0">
              <a:spcBef>
                <a:spcPts val="0"/>
              </a:spcBef>
              <a:spcAft>
                <a:spcPts val="0"/>
              </a:spcAft>
              <a:buNone/>
            </a:pPr>
            <a:endParaRPr sz="1800" dirty="0">
              <a:latin typeface="Nunito"/>
              <a:ea typeface="Nunito"/>
              <a:cs typeface="Nunito"/>
              <a:sym typeface="Nunito"/>
            </a:endParaRPr>
          </a:p>
          <a:p>
            <a:pPr marL="457200" lvl="0" indent="0" algn="l" rtl="0">
              <a:spcBef>
                <a:spcPts val="0"/>
              </a:spcBef>
              <a:spcAft>
                <a:spcPts val="0"/>
              </a:spcAft>
              <a:buNone/>
            </a:pPr>
            <a:endParaRPr sz="1800" dirty="0">
              <a:latin typeface="Nunito"/>
              <a:ea typeface="Nunito"/>
              <a:cs typeface="Nunito"/>
              <a:sym typeface="Nunito"/>
            </a:endParaRPr>
          </a:p>
          <a:p>
            <a:pPr marL="457200" lvl="0" indent="0" algn="l" rtl="0">
              <a:spcBef>
                <a:spcPts val="0"/>
              </a:spcBef>
              <a:spcAft>
                <a:spcPts val="0"/>
              </a:spcAft>
              <a:buNone/>
            </a:pPr>
            <a:endParaRPr sz="1800" dirty="0">
              <a:latin typeface="Nunito"/>
              <a:ea typeface="Nunito"/>
              <a:cs typeface="Nunito"/>
              <a:sym typeface="Nunito"/>
            </a:endParaRPr>
          </a:p>
        </p:txBody>
      </p:sp>
      <p:sp>
        <p:nvSpPr>
          <p:cNvPr id="6" name="Google Shape;308;p18"/>
          <p:cNvSpPr txBox="1">
            <a:spLocks/>
          </p:cNvSpPr>
          <p:nvPr/>
        </p:nvSpPr>
        <p:spPr>
          <a:xfrm>
            <a:off x="0" y="0"/>
            <a:ext cx="3805518" cy="5948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zh-TW" altLang="en-US" dirty="0" smtClean="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問卷調查法研究</a:t>
            </a:r>
            <a:r>
              <a:rPr lang="zh-TW" altLang="en-US" dirty="0" smtClean="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結果</a:t>
            </a:r>
            <a:r>
              <a:rPr lang="en-US" altLang="zh-TW" dirty="0" smtClean="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-3</a:t>
            </a:r>
            <a:endParaRPr lang="zh-TW" altLang="en-US" dirty="0">
              <a:solidFill>
                <a:schemeClr val="tx1">
                  <a:lumMod val="75000"/>
                </a:schemeClr>
              </a:solidFill>
              <a:latin typeface="微軟正黑體" panose="020B0604030504040204" pitchFamily="34" charset="-120"/>
              <a:ea typeface="微軟正黑體" panose="020B0604030504040204" pitchFamily="34" charset="-120"/>
              <a:cs typeface="PMingLiu"/>
              <a:sym typeface="PMingLiu"/>
            </a:endParaRPr>
          </a:p>
        </p:txBody>
      </p:sp>
      <p:sp>
        <p:nvSpPr>
          <p:cNvPr id="7" name="Google Shape;372;p24"/>
          <p:cNvSpPr txBox="1">
            <a:spLocks/>
          </p:cNvSpPr>
          <p:nvPr/>
        </p:nvSpPr>
        <p:spPr>
          <a:xfrm>
            <a:off x="488790" y="514177"/>
            <a:ext cx="3056978" cy="478164"/>
          </a:xfrm>
          <a:prstGeom prst="rect">
            <a:avLst/>
          </a:prstGeom>
          <a:solidFill>
            <a:schemeClr val="accent5">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pPr>
              <a:buClr>
                <a:srgbClr val="696464"/>
              </a:buClr>
              <a:buSzPts val="3959"/>
            </a:pPr>
            <a:r>
              <a:rPr lang="zh-TW" altLang="zh-TW" sz="2000" dirty="0" smtClean="0">
                <a:latin typeface="微軟正黑體" panose="020B0604030504040204" pitchFamily="34" charset="-120"/>
                <a:ea typeface="微軟正黑體" panose="020B0604030504040204" pitchFamily="34" charset="-120"/>
                <a:cs typeface="PMingLiu"/>
                <a:sym typeface="PMingLiu"/>
              </a:rPr>
              <a:t>民眾</a:t>
            </a:r>
            <a:r>
              <a:rPr lang="zh-TW" altLang="zh-TW" sz="2000" dirty="0">
                <a:latin typeface="微軟正黑體" panose="020B0604030504040204" pitchFamily="34" charset="-120"/>
                <a:ea typeface="微軟正黑體" panose="020B0604030504040204" pitchFamily="34" charset="-120"/>
                <a:cs typeface="PMingLiu"/>
              </a:rPr>
              <a:t>未來消費型態與意願</a:t>
            </a:r>
            <a:endParaRPr lang="zh-TW" altLang="en-US" sz="2000" dirty="0">
              <a:latin typeface="微軟正黑體" panose="020B0604030504040204" pitchFamily="34" charset="-120"/>
              <a:ea typeface="微軟正黑體" panose="020B0604030504040204" pitchFamily="34" charset="-120"/>
              <a:cs typeface="PMingLiu"/>
              <a:sym typeface="PMingLiu"/>
            </a:endParaRPr>
          </a:p>
        </p:txBody>
      </p:sp>
      <p:sp>
        <p:nvSpPr>
          <p:cNvPr id="9" name="矩形 8"/>
          <p:cNvSpPr/>
          <p:nvPr/>
        </p:nvSpPr>
        <p:spPr>
          <a:xfrm>
            <a:off x="301173" y="1645023"/>
            <a:ext cx="4318452" cy="6678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矩形 9"/>
          <p:cNvSpPr/>
          <p:nvPr/>
        </p:nvSpPr>
        <p:spPr>
          <a:xfrm>
            <a:off x="301173" y="2738717"/>
            <a:ext cx="4756602" cy="6678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5" name="矩形 4"/>
          <p:cNvSpPr/>
          <p:nvPr/>
        </p:nvSpPr>
        <p:spPr>
          <a:xfrm>
            <a:off x="0" y="0"/>
            <a:ext cx="9144000" cy="5143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448" name="Google Shape;448;p33"/>
          <p:cNvGraphicFramePr/>
          <p:nvPr>
            <p:extLst>
              <p:ext uri="{D42A27DB-BD31-4B8C-83A1-F6EECF244321}">
                <p14:modId xmlns:p14="http://schemas.microsoft.com/office/powerpoint/2010/main" val="33013219"/>
              </p:ext>
            </p:extLst>
          </p:nvPr>
        </p:nvGraphicFramePr>
        <p:xfrm>
          <a:off x="263477" y="1242086"/>
          <a:ext cx="8577963" cy="2355001"/>
        </p:xfrm>
        <a:graphic>
          <a:graphicData uri="http://schemas.openxmlformats.org/drawingml/2006/table">
            <a:tbl>
              <a:tblPr>
                <a:noFill/>
                <a:tableStyleId>{D788F428-2001-4FC4-8A78-A2CB1F926088}</a:tableStyleId>
              </a:tblPr>
              <a:tblGrid>
                <a:gridCol w="1027485"/>
                <a:gridCol w="891482"/>
                <a:gridCol w="428814"/>
                <a:gridCol w="1087660"/>
                <a:gridCol w="873253"/>
                <a:gridCol w="428814"/>
                <a:gridCol w="1132715"/>
                <a:gridCol w="787513"/>
                <a:gridCol w="656606"/>
                <a:gridCol w="1263621"/>
              </a:tblGrid>
              <a:tr h="367488">
                <a:tc gridSpan="10">
                  <a:txBody>
                    <a:bodyPr/>
                    <a:lstStyle/>
                    <a:p>
                      <a:pPr marL="0" marR="0" lvl="0" indent="0" algn="l" rtl="0">
                        <a:spcBef>
                          <a:spcPts val="0"/>
                        </a:spcBef>
                        <a:spcAft>
                          <a:spcPts val="0"/>
                        </a:spcAft>
                        <a:buNone/>
                      </a:pPr>
                      <a:r>
                        <a:rPr lang="zh-TW" sz="1200" dirty="0">
                          <a:solidFill>
                            <a:srgbClr val="000000"/>
                          </a:solidFill>
                          <a:latin typeface="PMingLiu"/>
                          <a:ea typeface="PMingLiu"/>
                          <a:cs typeface="PMingLiu"/>
                          <a:sym typeface="PMingLiu"/>
                        </a:rPr>
                        <a:t>3.承上題，會造成您有這個想法的原因是什麼？(複選)</a:t>
                      </a:r>
                      <a:endParaRPr sz="12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r h="1284005">
                <a:tc>
                  <a:txBody>
                    <a:bodyPr/>
                    <a:lstStyle/>
                    <a:p>
                      <a:pPr marL="0" marR="76200" lvl="0" indent="0" algn="l" rtl="0">
                        <a:spcBef>
                          <a:spcPts val="0"/>
                        </a:spcBef>
                        <a:spcAft>
                          <a:spcPts val="0"/>
                        </a:spcAft>
                        <a:buNone/>
                      </a:pPr>
                      <a:r>
                        <a:rPr lang="zh-TW" sz="1000">
                          <a:solidFill>
                            <a:srgbClr val="000000"/>
                          </a:solidFill>
                          <a:latin typeface="PMingLiu"/>
                          <a:ea typeface="PMingLiu"/>
                          <a:cs typeface="PMingLiu"/>
                          <a:sym typeface="PMingLiu"/>
                        </a:rPr>
                        <a:t>海鮮食品的安全性很重要 243位(26.3%)</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gridSpan="2">
                  <a:txBody>
                    <a:bodyPr/>
                    <a:lstStyle/>
                    <a:p>
                      <a:pPr marL="0" marR="76200" lvl="0" indent="0" algn="l" rtl="0">
                        <a:spcBef>
                          <a:spcPts val="0"/>
                        </a:spcBef>
                        <a:spcAft>
                          <a:spcPts val="0"/>
                        </a:spcAft>
                        <a:buNone/>
                      </a:pPr>
                      <a:r>
                        <a:rPr lang="zh-TW" sz="1000" dirty="0">
                          <a:solidFill>
                            <a:srgbClr val="000000"/>
                          </a:solidFill>
                          <a:latin typeface="PMingLiu"/>
                          <a:ea typeface="PMingLiu"/>
                          <a:cs typeface="PMingLiu"/>
                          <a:sym typeface="PMingLiu"/>
                        </a:rPr>
                        <a:t>海鮮食品的取得方式很重要 208位(22.7%)</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海洋生物的數量是否適合捕食很重要 </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171位(17.8%)</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gridSpan="2">
                  <a:txBody>
                    <a:bodyPr/>
                    <a:lstStyle/>
                    <a:p>
                      <a:pPr marL="0" marR="76200" lvl="0" indent="0" algn="l" rtl="0">
                        <a:spcBef>
                          <a:spcPts val="0"/>
                        </a:spcBef>
                        <a:spcAft>
                          <a:spcPts val="0"/>
                        </a:spcAft>
                        <a:buNone/>
                      </a:pPr>
                      <a:r>
                        <a:rPr lang="zh-TW" sz="1000">
                          <a:solidFill>
                            <a:srgbClr val="000000"/>
                          </a:solidFill>
                          <a:latin typeface="PMingLiu"/>
                          <a:ea typeface="PMingLiu"/>
                          <a:cs typeface="PMingLiu"/>
                          <a:sym typeface="PMingLiu"/>
                        </a:rPr>
                        <a:t>海洋生物的種類是否適合捕食很重要 </a:t>
                      </a:r>
                      <a:endParaRPr sz="1000" dirty="0">
                        <a:latin typeface="PMingLiu"/>
                        <a:ea typeface="PMingLiu"/>
                        <a:cs typeface="PMingLiu"/>
                        <a:sym typeface="PMingLiu"/>
                      </a:endParaRPr>
                    </a:p>
                    <a:p>
                      <a:pPr marL="0" marR="76200" lvl="0" indent="0" algn="l" rtl="0">
                        <a:spcBef>
                          <a:spcPts val="0"/>
                        </a:spcBef>
                        <a:spcAft>
                          <a:spcPts val="0"/>
                        </a:spcAft>
                        <a:buNone/>
                      </a:pPr>
                      <a:r>
                        <a:rPr lang="zh-TW" sz="1000">
                          <a:solidFill>
                            <a:srgbClr val="000000"/>
                          </a:solidFill>
                          <a:latin typeface="PMingLiu"/>
                          <a:ea typeface="PMingLiu"/>
                          <a:cs typeface="PMingLiu"/>
                          <a:sym typeface="PMingLiu"/>
                        </a:rPr>
                        <a:t>148位(15.4%)</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海鮮食品經過程序認證的成本，本來就會提高 134位(14%)</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gridSpan="2">
                  <a:txBody>
                    <a:bodyPr/>
                    <a:lstStyle/>
                    <a:p>
                      <a:pPr marL="0" marR="76200" lvl="0" indent="0" algn="l" rtl="0">
                        <a:spcBef>
                          <a:spcPts val="0"/>
                        </a:spcBef>
                        <a:spcAft>
                          <a:spcPts val="0"/>
                        </a:spcAft>
                        <a:buNone/>
                      </a:pPr>
                      <a:r>
                        <a:rPr lang="zh-TW" sz="1000">
                          <a:solidFill>
                            <a:srgbClr val="000000"/>
                          </a:solidFill>
                          <a:latin typeface="PMingLiu"/>
                          <a:ea typeface="PMingLiu"/>
                          <a:cs typeface="PMingLiu"/>
                          <a:sym typeface="PMingLiu"/>
                        </a:rPr>
                        <a:t>有沒有認證的海鮮食品對我來說沒有特別重要 21位(2.2%)</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有認證過的海鮮食品比較昂貴，增加我的開銷 26位(2.7%)</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r>
              <a:tr h="703508">
                <a:tc gridSpan="10">
                  <a:txBody>
                    <a:bodyPr/>
                    <a:lstStyle/>
                    <a:p>
                      <a:pPr marL="457200" marR="0" lvl="0" indent="-457200" algn="l" rtl="0">
                        <a:spcBef>
                          <a:spcPts val="0"/>
                        </a:spcBef>
                        <a:spcAft>
                          <a:spcPts val="0"/>
                        </a:spcAft>
                        <a:buNone/>
                      </a:pPr>
                      <a:r>
                        <a:rPr lang="zh-TW" sz="1000" dirty="0">
                          <a:solidFill>
                            <a:srgbClr val="000000"/>
                          </a:solidFill>
                          <a:latin typeface="PMingLiu"/>
                          <a:ea typeface="PMingLiu"/>
                          <a:cs typeface="PMingLiu"/>
                          <a:sym typeface="PMingLiu"/>
                        </a:rPr>
                        <a:t>其他：(1)不相信認證制度 3位0.3%、(2)已經有特定購買習慣 2位0.2%、(3)上面一題的答案你沒有設計好、(4)我比較少吃海鮮、(5)也要看是否是我想吃的種類、(6)在傳統市場的漁獲如何經過認證取得得上述資料，如能看到則會增加購買動機各1位(0.1%)。</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bl>
          </a:graphicData>
        </a:graphic>
      </p:graphicFrame>
      <p:sp>
        <p:nvSpPr>
          <p:cNvPr id="449" name="Google Shape;449;p33"/>
          <p:cNvSpPr txBox="1"/>
          <p:nvPr/>
        </p:nvSpPr>
        <p:spPr>
          <a:xfrm>
            <a:off x="259300" y="3758452"/>
            <a:ext cx="8541799" cy="704963"/>
          </a:xfrm>
          <a:prstGeom prst="rect">
            <a:avLst/>
          </a:prstGeom>
          <a:solidFill>
            <a:schemeClr val="tx2">
              <a:lumMod val="40000"/>
              <a:lumOff val="60000"/>
            </a:schemeClr>
          </a:solid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Nunito"/>
              <a:buChar char="❏"/>
            </a:pPr>
            <a:r>
              <a:rPr lang="zh-TW" sz="1800" b="1" dirty="0">
                <a:latin typeface="微軟正黑體" panose="020B0604030504040204" pitchFamily="34" charset="-120"/>
                <a:ea typeface="微軟正黑體" panose="020B0604030504040204" pitchFamily="34" charset="-120"/>
                <a:cs typeface="Nunito"/>
                <a:sym typeface="Nunito"/>
              </a:rPr>
              <a:t>如果經過認證過後的海鮮產品價格稍貴，八成民眾仍然願意購買的原因大多是</a:t>
            </a:r>
            <a:r>
              <a:rPr lang="zh-TW" sz="1800" b="1" dirty="0">
                <a:solidFill>
                  <a:srgbClr val="FF0000"/>
                </a:solidFill>
                <a:latin typeface="微軟正黑體" panose="020B0604030504040204" pitchFamily="34" charset="-120"/>
                <a:ea typeface="微軟正黑體" panose="020B0604030504040204" pitchFamily="34" charset="-120"/>
                <a:cs typeface="Nunito"/>
                <a:sym typeface="Nunito"/>
              </a:rPr>
              <a:t>海鮮食品的安全性很重要</a:t>
            </a:r>
            <a:r>
              <a:rPr lang="zh-TW" sz="1800" b="1" dirty="0">
                <a:latin typeface="微軟正黑體" panose="020B0604030504040204" pitchFamily="34" charset="-120"/>
                <a:ea typeface="微軟正黑體" panose="020B0604030504040204" pitchFamily="34" charset="-120"/>
                <a:cs typeface="Nunito"/>
                <a:sym typeface="Nunito"/>
              </a:rPr>
              <a:t>及</a:t>
            </a:r>
            <a:r>
              <a:rPr lang="zh-TW" sz="1800" b="1" dirty="0">
                <a:solidFill>
                  <a:srgbClr val="FF0000"/>
                </a:solidFill>
                <a:latin typeface="微軟正黑體" panose="020B0604030504040204" pitchFamily="34" charset="-120"/>
                <a:ea typeface="微軟正黑體" panose="020B0604030504040204" pitchFamily="34" charset="-120"/>
                <a:cs typeface="Nunito"/>
                <a:sym typeface="Nunito"/>
              </a:rPr>
              <a:t>海鮮食品的取得方式很重要</a:t>
            </a:r>
            <a:endParaRPr sz="1800" b="1" dirty="0">
              <a:solidFill>
                <a:srgbClr val="FF0000"/>
              </a:solidFill>
              <a:latin typeface="微軟正黑體" panose="020B0604030504040204" pitchFamily="34" charset="-120"/>
              <a:ea typeface="微軟正黑體" panose="020B0604030504040204" pitchFamily="34" charset="-120"/>
              <a:cs typeface="Nunito"/>
              <a:sym typeface="Nunito"/>
            </a:endParaRPr>
          </a:p>
        </p:txBody>
      </p:sp>
      <p:sp>
        <p:nvSpPr>
          <p:cNvPr id="7" name="Google Shape;308;p18"/>
          <p:cNvSpPr txBox="1">
            <a:spLocks/>
          </p:cNvSpPr>
          <p:nvPr/>
        </p:nvSpPr>
        <p:spPr>
          <a:xfrm>
            <a:off x="0" y="0"/>
            <a:ext cx="3805518" cy="5948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zh-TW" altLang="en-US" dirty="0" smtClean="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問卷調查法研究結果</a:t>
            </a:r>
            <a:r>
              <a:rPr lang="en-US" altLang="zh-TW" dirty="0" smtClean="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-3</a:t>
            </a:r>
            <a:endParaRPr lang="zh-TW" altLang="en-US" dirty="0">
              <a:solidFill>
                <a:schemeClr val="tx1">
                  <a:lumMod val="75000"/>
                </a:schemeClr>
              </a:solidFill>
              <a:latin typeface="微軟正黑體" panose="020B0604030504040204" pitchFamily="34" charset="-120"/>
              <a:ea typeface="微軟正黑體" panose="020B0604030504040204" pitchFamily="34" charset="-120"/>
              <a:cs typeface="PMingLiu"/>
              <a:sym typeface="PMingLiu"/>
            </a:endParaRPr>
          </a:p>
        </p:txBody>
      </p:sp>
      <p:sp>
        <p:nvSpPr>
          <p:cNvPr id="9" name="矩形 8"/>
          <p:cNvSpPr/>
          <p:nvPr/>
        </p:nvSpPr>
        <p:spPr>
          <a:xfrm>
            <a:off x="284925" y="1638927"/>
            <a:ext cx="2296350" cy="12566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Google Shape;372;p24"/>
          <p:cNvSpPr txBox="1">
            <a:spLocks/>
          </p:cNvSpPr>
          <p:nvPr/>
        </p:nvSpPr>
        <p:spPr>
          <a:xfrm>
            <a:off x="488790" y="514177"/>
            <a:ext cx="3056978" cy="478164"/>
          </a:xfrm>
          <a:prstGeom prst="rect">
            <a:avLst/>
          </a:prstGeom>
          <a:solidFill>
            <a:schemeClr val="accent5">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pPr>
              <a:buClr>
                <a:srgbClr val="696464"/>
              </a:buClr>
              <a:buSzPts val="3959"/>
            </a:pPr>
            <a:r>
              <a:rPr lang="zh-TW" altLang="zh-TW" sz="2000" dirty="0" smtClean="0">
                <a:latin typeface="微軟正黑體" panose="020B0604030504040204" pitchFamily="34" charset="-120"/>
                <a:ea typeface="微軟正黑體" panose="020B0604030504040204" pitchFamily="34" charset="-120"/>
                <a:cs typeface="PMingLiu"/>
                <a:sym typeface="PMingLiu"/>
              </a:rPr>
              <a:t>民眾</a:t>
            </a:r>
            <a:r>
              <a:rPr lang="zh-TW" altLang="zh-TW" sz="2000" dirty="0">
                <a:latin typeface="微軟正黑體" panose="020B0604030504040204" pitchFamily="34" charset="-120"/>
                <a:ea typeface="微軟正黑體" panose="020B0604030504040204" pitchFamily="34" charset="-120"/>
                <a:cs typeface="PMingLiu"/>
              </a:rPr>
              <a:t>未來消費型態與意願</a:t>
            </a:r>
            <a:endParaRPr lang="zh-TW" altLang="en-US" sz="2000" dirty="0">
              <a:latin typeface="微軟正黑體" panose="020B0604030504040204" pitchFamily="34" charset="-120"/>
              <a:ea typeface="微軟正黑體" panose="020B0604030504040204" pitchFamily="34" charset="-120"/>
              <a:cs typeface="PMingLiu"/>
              <a:sym typeface="PMingLiu"/>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5" name="矩形 4"/>
          <p:cNvSpPr/>
          <p:nvPr/>
        </p:nvSpPr>
        <p:spPr>
          <a:xfrm>
            <a:off x="0" y="0"/>
            <a:ext cx="9144000" cy="5143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455" name="Google Shape;455;p34"/>
          <p:cNvGraphicFramePr/>
          <p:nvPr>
            <p:extLst>
              <p:ext uri="{D42A27DB-BD31-4B8C-83A1-F6EECF244321}">
                <p14:modId xmlns:p14="http://schemas.microsoft.com/office/powerpoint/2010/main" val="2167334293"/>
              </p:ext>
            </p:extLst>
          </p:nvPr>
        </p:nvGraphicFramePr>
        <p:xfrm>
          <a:off x="183388" y="1240025"/>
          <a:ext cx="8792521" cy="2636814"/>
        </p:xfrm>
        <a:graphic>
          <a:graphicData uri="http://schemas.openxmlformats.org/drawingml/2006/table">
            <a:tbl>
              <a:tblPr>
                <a:noFill/>
                <a:tableStyleId>{D788F428-2001-4FC4-8A78-A2CB1F926088}</a:tableStyleId>
              </a:tblPr>
              <a:tblGrid>
                <a:gridCol w="851360"/>
                <a:gridCol w="774178"/>
                <a:gridCol w="733718"/>
                <a:gridCol w="459350"/>
                <a:gridCol w="1058696"/>
                <a:gridCol w="632355"/>
                <a:gridCol w="456117"/>
                <a:gridCol w="894632"/>
                <a:gridCol w="449256"/>
                <a:gridCol w="483334"/>
                <a:gridCol w="939929"/>
                <a:gridCol w="1059596"/>
              </a:tblGrid>
              <a:tr h="294390">
                <a:tc gridSpan="12">
                  <a:txBody>
                    <a:bodyPr/>
                    <a:lstStyle/>
                    <a:p>
                      <a:pPr marL="0" marR="0" lvl="0" indent="0" algn="l" rtl="0">
                        <a:spcBef>
                          <a:spcPts val="0"/>
                        </a:spcBef>
                        <a:spcAft>
                          <a:spcPts val="0"/>
                        </a:spcAft>
                        <a:buNone/>
                      </a:pPr>
                      <a:r>
                        <a:rPr lang="zh-TW" sz="1200" dirty="0">
                          <a:solidFill>
                            <a:srgbClr val="000000"/>
                          </a:solidFill>
                          <a:latin typeface="PMingLiu"/>
                          <a:ea typeface="PMingLiu"/>
                          <a:cs typeface="PMingLiu"/>
                          <a:sym typeface="PMingLiu"/>
                        </a:rPr>
                        <a:t>4.您是否認為所有通路所販售的海鮮，也應該具有清楚的「產銷履歷或標章認證」？</a:t>
                      </a:r>
                      <a:endParaRPr sz="12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r h="304241">
                <a:tc gridSpan="3">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完全需要 </a:t>
                      </a:r>
                      <a:r>
                        <a:rPr lang="zh-TW" sz="1000" dirty="0">
                          <a:latin typeface="PMingLiu"/>
                          <a:ea typeface="PMingLiu"/>
                          <a:cs typeface="PMingLiu"/>
                          <a:sym typeface="PMingLiu"/>
                        </a:rPr>
                        <a:t> </a:t>
                      </a:r>
                      <a:r>
                        <a:rPr lang="zh-TW" sz="1000" dirty="0">
                          <a:solidFill>
                            <a:srgbClr val="000000"/>
                          </a:solidFill>
                          <a:latin typeface="PMingLiu"/>
                          <a:ea typeface="PMingLiu"/>
                          <a:cs typeface="PMingLiu"/>
                          <a:sym typeface="PMingLiu"/>
                        </a:rPr>
                        <a:t>105位 (33.4％)</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gridSpan="3">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盡可能需要 </a:t>
                      </a:r>
                      <a:r>
                        <a:rPr lang="zh-TW" sz="1000">
                          <a:latin typeface="PMingLiu"/>
                          <a:ea typeface="PMingLiu"/>
                          <a:cs typeface="PMingLiu"/>
                          <a:sym typeface="PMingLiu"/>
                        </a:rPr>
                        <a:t> </a:t>
                      </a:r>
                      <a:r>
                        <a:rPr lang="zh-TW" sz="1000">
                          <a:solidFill>
                            <a:srgbClr val="000000"/>
                          </a:solidFill>
                          <a:latin typeface="PMingLiu"/>
                          <a:ea typeface="PMingLiu"/>
                          <a:cs typeface="PMingLiu"/>
                          <a:sym typeface="PMingLiu"/>
                        </a:rPr>
                        <a:t>187位 (59.6％)</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gridSpan="3">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不太需要 20位 (6.4％)</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gridSpan="3">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完全不需要 </a:t>
                      </a:r>
                      <a:r>
                        <a:rPr lang="zh-TW" sz="1000">
                          <a:latin typeface="PMingLiu"/>
                          <a:ea typeface="PMingLiu"/>
                          <a:cs typeface="PMingLiu"/>
                          <a:sym typeface="PMingLiu"/>
                        </a:rPr>
                        <a:t> </a:t>
                      </a:r>
                      <a:r>
                        <a:rPr lang="zh-TW" sz="1000">
                          <a:solidFill>
                            <a:srgbClr val="000000"/>
                          </a:solidFill>
                          <a:latin typeface="PMingLiu"/>
                          <a:ea typeface="PMingLiu"/>
                          <a:cs typeface="PMingLiu"/>
                          <a:sym typeface="PMingLiu"/>
                        </a:rPr>
                        <a:t>2位(0.6％)</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r>
              <a:tr h="294390">
                <a:tc gridSpan="12">
                  <a:txBody>
                    <a:bodyPr/>
                    <a:lstStyle/>
                    <a:p>
                      <a:pPr marL="0" marR="0" lvl="0" indent="0" algn="l" rtl="0">
                        <a:spcBef>
                          <a:spcPts val="0"/>
                        </a:spcBef>
                        <a:spcAft>
                          <a:spcPts val="0"/>
                        </a:spcAft>
                        <a:buNone/>
                      </a:pPr>
                      <a:r>
                        <a:rPr lang="zh-TW" sz="1200" dirty="0">
                          <a:solidFill>
                            <a:srgbClr val="000000"/>
                          </a:solidFill>
                          <a:latin typeface="PMingLiu"/>
                          <a:ea typeface="PMingLiu"/>
                          <a:cs typeface="PMingLiu"/>
                          <a:sym typeface="PMingLiu"/>
                        </a:rPr>
                        <a:t>5.承上題，會造成您有這個想法的原因是什麼？(複選)</a:t>
                      </a:r>
                      <a:endParaRPr sz="12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r h="936695">
                <a:tc>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海鮮來源較不透明</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203位(20.7%)</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不知道捕撈的方式</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168位(17.1%)</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gridSpan="2">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不知道捕捉的魚種是否會影響海洋環境平衡</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177位</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(18%)</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不知道食物保存的方式是否符合衛生標準200位(20.3%)</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gridSpan="2">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不知道食物保存的溫度是否不容易造成食物變質</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157位(15.9%)</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海鮮本來大多是漁港直送，品質應該不會太差30位(3%)</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gridSpan="2">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海鮮產品可以直接詢問店家品質好壞18位(1.8%)</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魚攤都有做到保冰程序，不需擔心食物變質</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10位(1%)</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對我而言</a:t>
                      </a:r>
                      <a:endParaRPr sz="1000" dirty="0">
                        <a:solidFill>
                          <a:srgbClr val="000000"/>
                        </a:solidFill>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，有沒有標章或認證不是那麼重要</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14位(1.4%)</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r>
              <a:tr h="776118">
                <a:tc gridSpan="12">
                  <a:txBody>
                    <a:bodyPr/>
                    <a:lstStyle/>
                    <a:p>
                      <a:pPr marL="457200" marR="0" lvl="0" indent="-457200" algn="l" rtl="0">
                        <a:spcBef>
                          <a:spcPts val="0"/>
                        </a:spcBef>
                        <a:spcAft>
                          <a:spcPts val="0"/>
                        </a:spcAft>
                        <a:buNone/>
                      </a:pPr>
                      <a:r>
                        <a:rPr lang="zh-TW" sz="1000" dirty="0">
                          <a:solidFill>
                            <a:srgbClr val="000000"/>
                          </a:solidFill>
                          <a:latin typeface="PMingLiu"/>
                          <a:ea typeface="PMingLiu"/>
                          <a:cs typeface="PMingLiu"/>
                          <a:sym typeface="PMingLiu"/>
                        </a:rPr>
                        <a:t>其他：(1)不用所有的銷售商品都要做、(2)有標示較安全，但，是否所有通路的產品均能做到、(3)小型捕撈的不容易有產銷履歷、(4)普遍海鮮及漁撈知識不足，且所有通路統一落實不易，反造成消費者的誤解及糾紛、(5)漁販本身並不清楚漁獲來源或甚至知道但卻隱瞞消費者、(6)長期觀察台灣好像還沒有讓人感到有信心的政策、(7)源頭規定就好，消費者隨便、(8)認證標章是可彌補消費者食魚教育上的不足，但沒辦法防範商人打環保話術賣魚（如湧升海洋的RFI）各1位(0.1%)。</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bl>
          </a:graphicData>
        </a:graphic>
      </p:graphicFrame>
      <p:sp>
        <p:nvSpPr>
          <p:cNvPr id="456" name="Google Shape;456;p34"/>
          <p:cNvSpPr txBox="1"/>
          <p:nvPr/>
        </p:nvSpPr>
        <p:spPr>
          <a:xfrm>
            <a:off x="183219" y="3959144"/>
            <a:ext cx="8730499" cy="952955"/>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Nunito"/>
              <a:buChar char="❏"/>
            </a:pPr>
            <a:r>
              <a:rPr lang="zh-TW" sz="1800" b="1" dirty="0">
                <a:latin typeface="微軟正黑體" panose="020B0604030504040204" pitchFamily="34" charset="-120"/>
                <a:ea typeface="微軟正黑體" panose="020B0604030504040204" pitchFamily="34" charset="-120"/>
                <a:cs typeface="Nunito"/>
                <a:sym typeface="Nunito"/>
              </a:rPr>
              <a:t>九成民眾認為</a:t>
            </a:r>
            <a:r>
              <a:rPr lang="zh-TW" sz="1800" b="1" dirty="0">
                <a:solidFill>
                  <a:srgbClr val="FF0000"/>
                </a:solidFill>
                <a:latin typeface="微軟正黑體" panose="020B0604030504040204" pitchFamily="34" charset="-120"/>
                <a:ea typeface="微軟正黑體" panose="020B0604030504040204" pitchFamily="34" charset="-120"/>
                <a:cs typeface="Nunito"/>
                <a:sym typeface="Nunito"/>
              </a:rPr>
              <a:t>所有通路所販售的海鮮，也應該具有清楚的「產銷履歷或標章認證」</a:t>
            </a:r>
            <a:r>
              <a:rPr lang="zh-TW" sz="1800" b="1" dirty="0">
                <a:latin typeface="微軟正黑體" panose="020B0604030504040204" pitchFamily="34" charset="-120"/>
                <a:ea typeface="微軟正黑體" panose="020B0604030504040204" pitchFamily="34" charset="-120"/>
                <a:cs typeface="Nunito"/>
                <a:sym typeface="Nunito"/>
              </a:rPr>
              <a:t>，大多數的</a:t>
            </a:r>
            <a:r>
              <a:rPr lang="zh-TW" sz="1800" b="1" dirty="0">
                <a:solidFill>
                  <a:srgbClr val="FF0000"/>
                </a:solidFill>
                <a:latin typeface="微軟正黑體" panose="020B0604030504040204" pitchFamily="34" charset="-120"/>
                <a:ea typeface="微軟正黑體" panose="020B0604030504040204" pitchFamily="34" charset="-120"/>
                <a:cs typeface="Nunito"/>
                <a:sym typeface="Nunito"/>
              </a:rPr>
              <a:t>原因是海鮮來源較不透明和不知道食物保存的方式是否符合衛生</a:t>
            </a:r>
            <a:r>
              <a:rPr lang="zh-TW" sz="1800" b="1" dirty="0" smtClean="0">
                <a:solidFill>
                  <a:srgbClr val="FF0000"/>
                </a:solidFill>
                <a:latin typeface="微軟正黑體" panose="020B0604030504040204" pitchFamily="34" charset="-120"/>
                <a:ea typeface="微軟正黑體" panose="020B0604030504040204" pitchFamily="34" charset="-120"/>
                <a:cs typeface="Nunito"/>
                <a:sym typeface="Nunito"/>
              </a:rPr>
              <a:t>標準</a:t>
            </a:r>
            <a:r>
              <a:rPr lang="zh-TW" altLang="en-US" sz="1800" b="1" dirty="0" smtClean="0">
                <a:latin typeface="微軟正黑體" panose="020B0604030504040204" pitchFamily="34" charset="-120"/>
                <a:ea typeface="微軟正黑體" panose="020B0604030504040204" pitchFamily="34" charset="-120"/>
                <a:cs typeface="Nunito"/>
                <a:sym typeface="Nunito"/>
              </a:rPr>
              <a:t>。</a:t>
            </a:r>
            <a:endParaRPr lang="en-US" altLang="zh-TW" sz="1800" b="1" dirty="0" smtClean="0">
              <a:latin typeface="微軟正黑體" panose="020B0604030504040204" pitchFamily="34" charset="-120"/>
              <a:ea typeface="微軟正黑體" panose="020B0604030504040204" pitchFamily="34" charset="-120"/>
              <a:cs typeface="Nunito"/>
              <a:sym typeface="Nunito"/>
            </a:endParaRPr>
          </a:p>
        </p:txBody>
      </p:sp>
      <p:sp>
        <p:nvSpPr>
          <p:cNvPr id="7" name="Google Shape;308;p18"/>
          <p:cNvSpPr txBox="1">
            <a:spLocks/>
          </p:cNvSpPr>
          <p:nvPr/>
        </p:nvSpPr>
        <p:spPr>
          <a:xfrm>
            <a:off x="0" y="0"/>
            <a:ext cx="3805518" cy="5948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zh-TW" altLang="en-US" dirty="0" smtClean="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問卷調查法研究結果</a:t>
            </a:r>
            <a:r>
              <a:rPr lang="en-US" altLang="zh-TW" dirty="0" smtClean="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-3</a:t>
            </a:r>
            <a:endParaRPr lang="zh-TW" altLang="en-US" dirty="0">
              <a:solidFill>
                <a:schemeClr val="tx1">
                  <a:lumMod val="75000"/>
                </a:schemeClr>
              </a:solidFill>
              <a:latin typeface="微軟正黑體" panose="020B0604030504040204" pitchFamily="34" charset="-120"/>
              <a:ea typeface="微軟正黑體" panose="020B0604030504040204" pitchFamily="34" charset="-120"/>
              <a:cs typeface="PMingLiu"/>
              <a:sym typeface="PMingLiu"/>
            </a:endParaRPr>
          </a:p>
        </p:txBody>
      </p:sp>
      <p:sp>
        <p:nvSpPr>
          <p:cNvPr id="9" name="矩形 8"/>
          <p:cNvSpPr/>
          <p:nvPr/>
        </p:nvSpPr>
        <p:spPr>
          <a:xfrm>
            <a:off x="211794" y="1559499"/>
            <a:ext cx="4467782" cy="2846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矩形 9"/>
          <p:cNvSpPr/>
          <p:nvPr/>
        </p:nvSpPr>
        <p:spPr>
          <a:xfrm>
            <a:off x="211793" y="2187386"/>
            <a:ext cx="807381" cy="9177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矩形 10"/>
          <p:cNvSpPr/>
          <p:nvPr/>
        </p:nvSpPr>
        <p:spPr>
          <a:xfrm>
            <a:off x="3015506" y="2187387"/>
            <a:ext cx="1018612" cy="9082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Google Shape;372;p24"/>
          <p:cNvSpPr txBox="1">
            <a:spLocks/>
          </p:cNvSpPr>
          <p:nvPr/>
        </p:nvSpPr>
        <p:spPr>
          <a:xfrm>
            <a:off x="488790" y="514177"/>
            <a:ext cx="3056978" cy="478164"/>
          </a:xfrm>
          <a:prstGeom prst="rect">
            <a:avLst/>
          </a:prstGeom>
          <a:solidFill>
            <a:schemeClr val="accent5">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pPr>
              <a:buClr>
                <a:srgbClr val="696464"/>
              </a:buClr>
              <a:buSzPts val="3959"/>
            </a:pPr>
            <a:r>
              <a:rPr lang="zh-TW" altLang="zh-TW" sz="2000" dirty="0" smtClean="0">
                <a:latin typeface="微軟正黑體" panose="020B0604030504040204" pitchFamily="34" charset="-120"/>
                <a:ea typeface="微軟正黑體" panose="020B0604030504040204" pitchFamily="34" charset="-120"/>
                <a:cs typeface="PMingLiu"/>
                <a:sym typeface="PMingLiu"/>
              </a:rPr>
              <a:t>民眾</a:t>
            </a:r>
            <a:r>
              <a:rPr lang="zh-TW" altLang="zh-TW" sz="2000" dirty="0">
                <a:latin typeface="微軟正黑體" panose="020B0604030504040204" pitchFamily="34" charset="-120"/>
                <a:ea typeface="微軟正黑體" panose="020B0604030504040204" pitchFamily="34" charset="-120"/>
                <a:cs typeface="PMingLiu"/>
              </a:rPr>
              <a:t>未來消費型態與意願</a:t>
            </a:r>
            <a:endParaRPr lang="zh-TW" altLang="en-US" sz="2000" dirty="0">
              <a:latin typeface="微軟正黑體" panose="020B0604030504040204" pitchFamily="34" charset="-120"/>
              <a:ea typeface="微軟正黑體" panose="020B0604030504040204" pitchFamily="34" charset="-120"/>
              <a:cs typeface="PMingLiu"/>
              <a:sym typeface="PMingLiu"/>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 name="矩形 3"/>
          <p:cNvSpPr/>
          <p:nvPr/>
        </p:nvSpPr>
        <p:spPr>
          <a:xfrm>
            <a:off x="0" y="-19050"/>
            <a:ext cx="9144000" cy="5143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Google Shape;283;p14"/>
          <p:cNvSpPr txBox="1">
            <a:spLocks/>
          </p:cNvSpPr>
          <p:nvPr/>
        </p:nvSpPr>
        <p:spPr>
          <a:xfrm>
            <a:off x="611793" y="213446"/>
            <a:ext cx="2171164" cy="4996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zh-TW" altLang="en-US" sz="3200" dirty="0" smtClean="0">
                <a:solidFill>
                  <a:schemeClr val="accent3">
                    <a:lumMod val="75000"/>
                  </a:schemeClr>
                </a:solidFill>
                <a:latin typeface="微軟正黑體" panose="020B0604030504040204" pitchFamily="34" charset="-120"/>
                <a:ea typeface="微軟正黑體" panose="020B0604030504040204" pitchFamily="34" charset="-120"/>
                <a:cs typeface="PMingLiu"/>
                <a:sym typeface="PMingLiu"/>
              </a:rPr>
              <a:t>研究結論</a:t>
            </a:r>
            <a:endParaRPr lang="zh-TW" altLang="en-US" sz="3200" dirty="0">
              <a:solidFill>
                <a:schemeClr val="accent3">
                  <a:lumMod val="75000"/>
                </a:schemeClr>
              </a:solidFill>
              <a:latin typeface="微軟正黑體" panose="020B0604030504040204" pitchFamily="34" charset="-120"/>
              <a:ea typeface="微軟正黑體" panose="020B0604030504040204" pitchFamily="34" charset="-120"/>
              <a:cs typeface="PMingLiu"/>
              <a:sym typeface="PMingLiu"/>
            </a:endParaRPr>
          </a:p>
        </p:txBody>
      </p:sp>
      <p:sp>
        <p:nvSpPr>
          <p:cNvPr id="7" name="Google Shape;980;p43"/>
          <p:cNvSpPr txBox="1"/>
          <p:nvPr/>
        </p:nvSpPr>
        <p:spPr>
          <a:xfrm>
            <a:off x="889616" y="753049"/>
            <a:ext cx="619500" cy="110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sz="5400" b="1" dirty="0">
                <a:solidFill>
                  <a:srgbClr val="008080"/>
                </a:solidFill>
                <a:latin typeface="微軟正黑體" panose="020B0604030504040204" pitchFamily="34" charset="-120"/>
                <a:ea typeface="微軟正黑體" panose="020B0604030504040204" pitchFamily="34" charset="-120"/>
                <a:sym typeface="Arial"/>
              </a:rPr>
              <a:t>1</a:t>
            </a:r>
            <a:endParaRPr sz="5400" b="1" dirty="0">
              <a:solidFill>
                <a:srgbClr val="008080"/>
              </a:solidFill>
              <a:latin typeface="微軟正黑體" panose="020B0604030504040204" pitchFamily="34" charset="-120"/>
              <a:ea typeface="微軟正黑體" panose="020B0604030504040204" pitchFamily="34" charset="-120"/>
              <a:sym typeface="Arial"/>
            </a:endParaRPr>
          </a:p>
        </p:txBody>
      </p:sp>
      <p:sp>
        <p:nvSpPr>
          <p:cNvPr id="8" name="矩形 7"/>
          <p:cNvSpPr/>
          <p:nvPr/>
        </p:nvSpPr>
        <p:spPr>
          <a:xfrm>
            <a:off x="1616692" y="913441"/>
            <a:ext cx="6998891" cy="94750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SzPts val="2380"/>
            </a:pPr>
            <a:r>
              <a:rPr lang="zh-TW" altLang="en-US" sz="2300" dirty="0">
                <a:solidFill>
                  <a:schemeClr val="bg2">
                    <a:lumMod val="50000"/>
                  </a:schemeClr>
                </a:solidFill>
                <a:latin typeface="微軟正黑體" panose="020B0604030504040204" pitchFamily="34" charset="-120"/>
                <a:ea typeface="微軟正黑體" panose="020B0604030504040204" pitchFamily="34" charset="-120"/>
                <a:cs typeface="PMingLiu"/>
                <a:sym typeface="PMingLiu"/>
              </a:rPr>
              <a:t>台灣的</a:t>
            </a:r>
            <a:r>
              <a:rPr lang="zh-TW" altLang="en-US" sz="2300" b="1" dirty="0">
                <a:solidFill>
                  <a:schemeClr val="accent6">
                    <a:lumMod val="75000"/>
                  </a:schemeClr>
                </a:solidFill>
                <a:latin typeface="微軟正黑體" panose="020B0604030504040204" pitchFamily="34" charset="-120"/>
                <a:ea typeface="微軟正黑體" panose="020B0604030504040204" pitchFamily="34" charset="-120"/>
                <a:cs typeface="PMingLiu"/>
                <a:sym typeface="PMingLiu"/>
              </a:rPr>
              <a:t>認證標章及產銷履歷</a:t>
            </a:r>
            <a:r>
              <a:rPr lang="zh-TW" altLang="en-US" sz="2300" dirty="0">
                <a:solidFill>
                  <a:schemeClr val="bg2">
                    <a:lumMod val="50000"/>
                  </a:schemeClr>
                </a:solidFill>
                <a:latin typeface="微軟正黑體" panose="020B0604030504040204" pitchFamily="34" charset="-120"/>
                <a:ea typeface="微軟正黑體" panose="020B0604030504040204" pitchFamily="34" charset="-120"/>
                <a:cs typeface="PMingLiu"/>
                <a:sym typeface="PMingLiu"/>
              </a:rPr>
              <a:t>大多在農業、牧業及養殖漁業部分，但</a:t>
            </a:r>
            <a:r>
              <a:rPr lang="zh-TW" altLang="en-US" sz="2300" b="1" dirty="0">
                <a:solidFill>
                  <a:schemeClr val="accent6">
                    <a:lumMod val="75000"/>
                  </a:schemeClr>
                </a:solidFill>
                <a:latin typeface="微軟正黑體" panose="020B0604030504040204" pitchFamily="34" charset="-120"/>
                <a:ea typeface="微軟正黑體" panose="020B0604030504040204" pitchFamily="34" charset="-120"/>
                <a:cs typeface="PMingLiu"/>
                <a:sym typeface="PMingLiu"/>
              </a:rPr>
              <a:t>野生捕撈漁業</a:t>
            </a:r>
            <a:r>
              <a:rPr lang="zh-TW" altLang="en-US" sz="2300" b="1" dirty="0" smtClean="0">
                <a:solidFill>
                  <a:schemeClr val="accent6">
                    <a:lumMod val="75000"/>
                  </a:schemeClr>
                </a:solidFill>
                <a:latin typeface="微軟正黑體" panose="020B0604030504040204" pitchFamily="34" charset="-120"/>
                <a:ea typeface="微軟正黑體" panose="020B0604030504040204" pitchFamily="34" charset="-120"/>
                <a:cs typeface="PMingLiu"/>
                <a:sym typeface="PMingLiu"/>
              </a:rPr>
              <a:t>的數量</a:t>
            </a:r>
            <a:r>
              <a:rPr lang="zh-TW" altLang="en-US" sz="2300" b="1" dirty="0">
                <a:solidFill>
                  <a:schemeClr val="accent6">
                    <a:lumMod val="75000"/>
                  </a:schemeClr>
                </a:solidFill>
                <a:latin typeface="微軟正黑體" panose="020B0604030504040204" pitchFamily="34" charset="-120"/>
                <a:ea typeface="微軟正黑體" panose="020B0604030504040204" pitchFamily="34" charset="-120"/>
                <a:cs typeface="PMingLiu"/>
                <a:sym typeface="PMingLiu"/>
              </a:rPr>
              <a:t>卻相對稀少</a:t>
            </a:r>
            <a:r>
              <a:rPr lang="zh-TW" altLang="en-US" sz="2300" dirty="0">
                <a:solidFill>
                  <a:schemeClr val="bg2">
                    <a:lumMod val="50000"/>
                  </a:schemeClr>
                </a:solidFill>
                <a:latin typeface="微軟正黑體" panose="020B0604030504040204" pitchFamily="34" charset="-120"/>
                <a:ea typeface="微軟正黑體" panose="020B0604030504040204" pitchFamily="34" charset="-120"/>
                <a:cs typeface="PMingLiu"/>
                <a:sym typeface="PMingLiu"/>
              </a:rPr>
              <a:t>。</a:t>
            </a:r>
          </a:p>
        </p:txBody>
      </p:sp>
      <p:sp>
        <p:nvSpPr>
          <p:cNvPr id="9" name="Google Shape;980;p43"/>
          <p:cNvSpPr txBox="1"/>
          <p:nvPr/>
        </p:nvSpPr>
        <p:spPr>
          <a:xfrm>
            <a:off x="889615" y="1898143"/>
            <a:ext cx="619500" cy="110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ltLang="zh-TW" sz="5400" b="1" dirty="0" smtClean="0">
                <a:solidFill>
                  <a:srgbClr val="008080"/>
                </a:solidFill>
                <a:latin typeface="微軟正黑體" panose="020B0604030504040204" pitchFamily="34" charset="-120"/>
                <a:ea typeface="微軟正黑體" panose="020B0604030504040204" pitchFamily="34" charset="-120"/>
                <a:sym typeface="Arial"/>
              </a:rPr>
              <a:t>2</a:t>
            </a:r>
            <a:endParaRPr sz="5400" b="1" dirty="0">
              <a:solidFill>
                <a:srgbClr val="008080"/>
              </a:solidFill>
              <a:latin typeface="微軟正黑體" panose="020B0604030504040204" pitchFamily="34" charset="-120"/>
              <a:ea typeface="微軟正黑體" panose="020B0604030504040204" pitchFamily="34" charset="-120"/>
              <a:sym typeface="Arial"/>
            </a:endParaRPr>
          </a:p>
        </p:txBody>
      </p:sp>
      <p:sp>
        <p:nvSpPr>
          <p:cNvPr id="10" name="矩形 9"/>
          <p:cNvSpPr/>
          <p:nvPr/>
        </p:nvSpPr>
        <p:spPr>
          <a:xfrm>
            <a:off x="1616691" y="2083143"/>
            <a:ext cx="6998891" cy="113069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580"/>
              </a:spcBef>
              <a:buSzPts val="2380"/>
            </a:pPr>
            <a:r>
              <a:rPr lang="zh-TW" altLang="en-US" sz="2300" dirty="0">
                <a:solidFill>
                  <a:schemeClr val="bg2">
                    <a:lumMod val="50000"/>
                  </a:schemeClr>
                </a:solidFill>
                <a:latin typeface="微軟正黑體" panose="020B0604030504040204" pitchFamily="34" charset="-120"/>
                <a:ea typeface="微軟正黑體" panose="020B0604030504040204" pitchFamily="34" charset="-120"/>
                <a:cs typeface="PMingLiu"/>
                <a:sym typeface="PMingLiu"/>
              </a:rPr>
              <a:t>八成以上的民眾支持</a:t>
            </a:r>
            <a:r>
              <a:rPr lang="zh-TW" altLang="en-US" sz="2300" b="1" dirty="0">
                <a:solidFill>
                  <a:schemeClr val="accent6">
                    <a:lumMod val="75000"/>
                  </a:schemeClr>
                </a:solidFill>
                <a:latin typeface="微軟正黑體" panose="020B0604030504040204" pitchFamily="34" charset="-120"/>
                <a:ea typeface="微軟正黑體" panose="020B0604030504040204" pitchFamily="34" charset="-120"/>
                <a:cs typeface="PMingLiu"/>
                <a:sym typeface="PMingLiu"/>
              </a:rPr>
              <a:t>所有通路都該具有標章認證或產銷履歷，也有意願選購有標章的海鮮產品</a:t>
            </a:r>
            <a:r>
              <a:rPr lang="zh-TW" altLang="en-US" sz="2300" dirty="0">
                <a:solidFill>
                  <a:schemeClr val="bg2">
                    <a:lumMod val="50000"/>
                  </a:schemeClr>
                </a:solidFill>
                <a:latin typeface="微軟正黑體" panose="020B0604030504040204" pitchFamily="34" charset="-120"/>
                <a:ea typeface="微軟正黑體" panose="020B0604030504040204" pitchFamily="34" charset="-120"/>
                <a:cs typeface="PMingLiu"/>
                <a:sym typeface="PMingLiu"/>
              </a:rPr>
              <a:t>，在食用上會較為安心也可選擇對環境較為友善的生產方式。</a:t>
            </a:r>
          </a:p>
        </p:txBody>
      </p:sp>
      <p:sp>
        <p:nvSpPr>
          <p:cNvPr id="11" name="Google Shape;980;p43"/>
          <p:cNvSpPr txBox="1"/>
          <p:nvPr/>
        </p:nvSpPr>
        <p:spPr>
          <a:xfrm>
            <a:off x="896335" y="3241985"/>
            <a:ext cx="619500" cy="110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ltLang="zh-TW" sz="5400" b="1" dirty="0">
                <a:solidFill>
                  <a:srgbClr val="008080"/>
                </a:solidFill>
                <a:latin typeface="微軟正黑體" panose="020B0604030504040204" pitchFamily="34" charset="-120"/>
                <a:ea typeface="微軟正黑體" panose="020B0604030504040204" pitchFamily="34" charset="-120"/>
              </a:rPr>
              <a:t>3</a:t>
            </a:r>
            <a:endParaRPr sz="5400" b="1" dirty="0">
              <a:solidFill>
                <a:srgbClr val="008080"/>
              </a:solidFill>
              <a:latin typeface="微軟正黑體" panose="020B0604030504040204" pitchFamily="34" charset="-120"/>
              <a:ea typeface="微軟正黑體" panose="020B0604030504040204" pitchFamily="34" charset="-120"/>
              <a:sym typeface="Arial"/>
            </a:endParaRPr>
          </a:p>
        </p:txBody>
      </p:sp>
      <p:sp>
        <p:nvSpPr>
          <p:cNvPr id="12" name="矩形 11"/>
          <p:cNvSpPr/>
          <p:nvPr/>
        </p:nvSpPr>
        <p:spPr>
          <a:xfrm>
            <a:off x="1615432" y="3406959"/>
            <a:ext cx="7004694" cy="146463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580"/>
              </a:spcBef>
              <a:buSzPts val="2380"/>
            </a:pPr>
            <a:r>
              <a:rPr lang="zh-TW" altLang="en-US" sz="2300" dirty="0">
                <a:solidFill>
                  <a:schemeClr val="bg2">
                    <a:lumMod val="50000"/>
                  </a:schemeClr>
                </a:solidFill>
                <a:latin typeface="微軟正黑體" panose="020B0604030504040204" pitchFamily="34" charset="-120"/>
                <a:ea typeface="微軟正黑體" panose="020B0604030504040204" pitchFamily="34" charset="-120"/>
                <a:cs typeface="PMingLiu"/>
                <a:sym typeface="PMingLiu"/>
              </a:rPr>
              <a:t>七成以上的民眾並不清楚「野生捕撈漁業」沒有產銷履歷及認證標章，而有八成以上的民眾認為</a:t>
            </a:r>
            <a:r>
              <a:rPr lang="zh-TW" altLang="en-US" sz="2300" b="1" dirty="0">
                <a:solidFill>
                  <a:schemeClr val="accent6">
                    <a:lumMod val="75000"/>
                  </a:schemeClr>
                </a:solidFill>
                <a:latin typeface="微軟正黑體" panose="020B0604030504040204" pitchFamily="34" charset="-120"/>
                <a:ea typeface="微軟正黑體" panose="020B0604030504040204" pitchFamily="34" charset="-120"/>
                <a:cs typeface="PMingLiu"/>
                <a:sym typeface="PMingLiu"/>
              </a:rPr>
              <a:t>政府應盡快訂定相關規範，確認所吃的海鮮及漁</a:t>
            </a:r>
            <a:r>
              <a:rPr lang="zh-TW" altLang="en-US" sz="2300" b="1" dirty="0" smtClean="0">
                <a:solidFill>
                  <a:schemeClr val="accent6">
                    <a:lumMod val="75000"/>
                  </a:schemeClr>
                </a:solidFill>
                <a:latin typeface="微軟正黑體" panose="020B0604030504040204" pitchFamily="34" charset="-120"/>
                <a:ea typeface="微軟正黑體" panose="020B0604030504040204" pitchFamily="34" charset="-120"/>
                <a:cs typeface="PMingLiu"/>
                <a:sym typeface="PMingLiu"/>
              </a:rPr>
              <a:t>法不會</a:t>
            </a:r>
            <a:r>
              <a:rPr lang="zh-TW" altLang="en-US" sz="2300" b="1" dirty="0">
                <a:solidFill>
                  <a:schemeClr val="accent6">
                    <a:lumMod val="75000"/>
                  </a:schemeClr>
                </a:solidFill>
                <a:latin typeface="微軟正黑體" panose="020B0604030504040204" pitchFamily="34" charset="-120"/>
                <a:ea typeface="微軟正黑體" panose="020B0604030504040204" pitchFamily="34" charset="-120"/>
                <a:cs typeface="PMingLiu"/>
                <a:sym typeface="PMingLiu"/>
              </a:rPr>
              <a:t>破壞海洋環境及生態平衡</a:t>
            </a:r>
            <a:r>
              <a:rPr lang="zh-TW" altLang="en-US" sz="2300" dirty="0">
                <a:solidFill>
                  <a:schemeClr val="bg2">
                    <a:lumMod val="50000"/>
                  </a:schemeClr>
                </a:solidFill>
                <a:latin typeface="微軟正黑體" panose="020B0604030504040204" pitchFamily="34" charset="-120"/>
                <a:ea typeface="微軟正黑體" panose="020B0604030504040204" pitchFamily="34" charset="-120"/>
                <a:cs typeface="PMingLiu"/>
                <a:sym typeface="PMingLiu"/>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4" name="矩形 3"/>
          <p:cNvSpPr/>
          <p:nvPr/>
        </p:nvSpPr>
        <p:spPr>
          <a:xfrm>
            <a:off x="0" y="0"/>
            <a:ext cx="9144000" cy="5143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3" name="Google Shape;283;p14"/>
          <p:cNvSpPr txBox="1">
            <a:spLocks noGrp="1"/>
          </p:cNvSpPr>
          <p:nvPr>
            <p:ph type="title"/>
          </p:nvPr>
        </p:nvSpPr>
        <p:spPr>
          <a:xfrm>
            <a:off x="611793" y="327754"/>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3200" dirty="0" smtClean="0">
                <a:solidFill>
                  <a:schemeClr val="accent3">
                    <a:lumMod val="75000"/>
                  </a:schemeClr>
                </a:solidFill>
                <a:latin typeface="微軟正黑體" panose="020B0604030504040204" pitchFamily="34" charset="-120"/>
                <a:ea typeface="微軟正黑體" panose="020B0604030504040204" pitchFamily="34" charset="-120"/>
                <a:cs typeface="PMingLiu"/>
                <a:sym typeface="PMingLiu"/>
              </a:rPr>
              <a:t>研究</a:t>
            </a:r>
            <a:r>
              <a:rPr lang="zh-TW" sz="3200" dirty="0">
                <a:solidFill>
                  <a:schemeClr val="accent3">
                    <a:lumMod val="75000"/>
                  </a:schemeClr>
                </a:solidFill>
                <a:latin typeface="微軟正黑體" panose="020B0604030504040204" pitchFamily="34" charset="-120"/>
                <a:ea typeface="微軟正黑體" panose="020B0604030504040204" pitchFamily="34" charset="-120"/>
                <a:cs typeface="PMingLiu"/>
                <a:sym typeface="PMingLiu"/>
              </a:rPr>
              <a:t>動機</a:t>
            </a:r>
            <a:endParaRPr sz="3200" dirty="0">
              <a:solidFill>
                <a:schemeClr val="accent3">
                  <a:lumMod val="75000"/>
                </a:schemeClr>
              </a:solidFill>
              <a:latin typeface="微軟正黑體" panose="020B0604030504040204" pitchFamily="34" charset="-120"/>
              <a:ea typeface="微軟正黑體" panose="020B0604030504040204" pitchFamily="34" charset="-120"/>
              <a:cs typeface="PMingLiu"/>
              <a:sym typeface="PMingLiu"/>
            </a:endParaRPr>
          </a:p>
        </p:txBody>
      </p:sp>
      <p:sp>
        <p:nvSpPr>
          <p:cNvPr id="284" name="Google Shape;284;p14"/>
          <p:cNvSpPr txBox="1"/>
          <p:nvPr/>
        </p:nvSpPr>
        <p:spPr>
          <a:xfrm>
            <a:off x="1289370" y="1118331"/>
            <a:ext cx="7327580" cy="101417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2800" dirty="0" smtClean="0">
                <a:solidFill>
                  <a:schemeClr val="dk2"/>
                </a:solidFill>
                <a:latin typeface="微軟正黑體" panose="020B0604030504040204" pitchFamily="34" charset="-120"/>
                <a:ea typeface="微軟正黑體" panose="020B0604030504040204" pitchFamily="34" charset="-120"/>
                <a:cs typeface="PMingLiu"/>
                <a:sym typeface="PMingLiu"/>
              </a:rPr>
              <a:t>國小</a:t>
            </a:r>
            <a:r>
              <a:rPr lang="zh-TW" sz="2800" dirty="0">
                <a:solidFill>
                  <a:schemeClr val="dk2"/>
                </a:solidFill>
                <a:latin typeface="微軟正黑體" panose="020B0604030504040204" pitchFamily="34" charset="-120"/>
                <a:ea typeface="微軟正黑體" panose="020B0604030504040204" pitchFamily="34" charset="-120"/>
                <a:cs typeface="PMingLiu"/>
                <a:sym typeface="PMingLiu"/>
              </a:rPr>
              <a:t>時</a:t>
            </a:r>
            <a:r>
              <a:rPr lang="zh-TW" sz="2800" dirty="0" smtClean="0">
                <a:solidFill>
                  <a:schemeClr val="dk2"/>
                </a:solidFill>
                <a:latin typeface="微軟正黑體" panose="020B0604030504040204" pitchFamily="34" charset="-120"/>
                <a:ea typeface="微軟正黑體" panose="020B0604030504040204" pitchFamily="34" charset="-120"/>
                <a:cs typeface="PMingLiu"/>
                <a:sym typeface="PMingLiu"/>
              </a:rPr>
              <a:t>做</a:t>
            </a:r>
            <a:r>
              <a:rPr lang="zh-TW" altLang="en-US" sz="2800" dirty="0" smtClean="0">
                <a:solidFill>
                  <a:schemeClr val="dk2"/>
                </a:solidFill>
                <a:latin typeface="微軟正黑體" panose="020B0604030504040204" pitchFamily="34" charset="-120"/>
                <a:ea typeface="微軟正黑體" panose="020B0604030504040204" pitchFamily="34" charset="-120"/>
                <a:cs typeface="PMingLiu"/>
                <a:sym typeface="PMingLiu"/>
              </a:rPr>
              <a:t>的</a:t>
            </a:r>
            <a:r>
              <a:rPr lang="zh-TW" sz="2800" dirty="0" smtClean="0">
                <a:solidFill>
                  <a:schemeClr val="dk2"/>
                </a:solidFill>
                <a:latin typeface="微軟正黑體" panose="020B0604030504040204" pitchFamily="34" charset="-120"/>
                <a:ea typeface="微軟正黑體" panose="020B0604030504040204" pitchFamily="34" charset="-120"/>
                <a:cs typeface="PMingLiu"/>
                <a:sym typeface="PMingLiu"/>
              </a:rPr>
              <a:t>鏢漁業小</a:t>
            </a:r>
            <a:r>
              <a:rPr lang="zh-TW" sz="2800" dirty="0">
                <a:solidFill>
                  <a:schemeClr val="dk2"/>
                </a:solidFill>
                <a:latin typeface="微軟正黑體" panose="020B0604030504040204" pitchFamily="34" charset="-120"/>
                <a:ea typeface="微軟正黑體" panose="020B0604030504040204" pitchFamily="34" charset="-120"/>
                <a:cs typeface="PMingLiu"/>
                <a:sym typeface="PMingLiu"/>
              </a:rPr>
              <a:t>論文</a:t>
            </a:r>
            <a:r>
              <a:rPr lang="zh-TW" sz="2800" dirty="0" smtClean="0">
                <a:solidFill>
                  <a:schemeClr val="dk2"/>
                </a:solidFill>
                <a:latin typeface="微軟正黑體" panose="020B0604030504040204" pitchFamily="34" charset="-120"/>
                <a:ea typeface="微軟正黑體" panose="020B0604030504040204" pitchFamily="34" charset="-120"/>
                <a:cs typeface="PMingLiu"/>
                <a:sym typeface="PMingLiu"/>
              </a:rPr>
              <a:t>，發現</a:t>
            </a:r>
            <a:r>
              <a:rPr lang="zh-TW" altLang="en-US" sz="2800" dirty="0" smtClean="0">
                <a:solidFill>
                  <a:schemeClr val="dk2"/>
                </a:solidFill>
                <a:latin typeface="微軟正黑體" panose="020B0604030504040204" pitchFamily="34" charset="-120"/>
                <a:ea typeface="微軟正黑體" panose="020B0604030504040204" pitchFamily="34" charset="-120"/>
                <a:cs typeface="PMingLiu"/>
                <a:sym typeface="PMingLiu"/>
              </a:rPr>
              <a:t>背後有許多</a:t>
            </a:r>
            <a:r>
              <a:rPr lang="zh-TW" sz="2800" dirty="0" smtClean="0">
                <a:solidFill>
                  <a:schemeClr val="accent6">
                    <a:lumMod val="75000"/>
                  </a:schemeClr>
                </a:solidFill>
                <a:latin typeface="微軟正黑體" panose="020B0604030504040204" pitchFamily="34" charset="-120"/>
                <a:ea typeface="微軟正黑體" panose="020B0604030504040204" pitchFamily="34" charset="-120"/>
                <a:cs typeface="PMingLiu"/>
                <a:sym typeface="PMingLiu"/>
              </a:rPr>
              <a:t>漁業捕撈</a:t>
            </a:r>
            <a:r>
              <a:rPr lang="zh-TW" altLang="en-US" sz="2800" dirty="0" smtClean="0">
                <a:solidFill>
                  <a:schemeClr val="accent6">
                    <a:lumMod val="75000"/>
                  </a:schemeClr>
                </a:solidFill>
                <a:latin typeface="微軟正黑體" panose="020B0604030504040204" pitchFamily="34" charset="-120"/>
                <a:ea typeface="微軟正黑體" panose="020B0604030504040204" pitchFamily="34" charset="-120"/>
                <a:cs typeface="PMingLiu"/>
                <a:sym typeface="PMingLiu"/>
              </a:rPr>
              <a:t>問題</a:t>
            </a:r>
            <a:r>
              <a:rPr lang="zh-TW" sz="2800" dirty="0" smtClean="0">
                <a:solidFill>
                  <a:schemeClr val="dk2"/>
                </a:solidFill>
                <a:latin typeface="微軟正黑體" panose="020B0604030504040204" pitchFamily="34" charset="-120"/>
                <a:ea typeface="微軟正黑體" panose="020B0604030504040204" pitchFamily="34" charset="-120"/>
                <a:cs typeface="PMingLiu"/>
                <a:sym typeface="PMingLiu"/>
              </a:rPr>
              <a:t>，</a:t>
            </a:r>
            <a:r>
              <a:rPr lang="zh-TW" altLang="en-US" sz="2800" dirty="0" smtClean="0">
                <a:solidFill>
                  <a:schemeClr val="dk2"/>
                </a:solidFill>
                <a:latin typeface="微軟正黑體" panose="020B0604030504040204" pitchFamily="34" charset="-120"/>
                <a:ea typeface="微軟正黑體" panose="020B0604030504040204" pitchFamily="34" charset="-120"/>
                <a:cs typeface="PMingLiu"/>
                <a:sym typeface="PMingLiu"/>
              </a:rPr>
              <a:t>進而</a:t>
            </a:r>
            <a:r>
              <a:rPr lang="zh-TW" sz="2800" dirty="0" smtClean="0">
                <a:solidFill>
                  <a:schemeClr val="dk2"/>
                </a:solidFill>
                <a:latin typeface="微軟正黑體" panose="020B0604030504040204" pitchFamily="34" charset="-120"/>
                <a:ea typeface="微軟正黑體" panose="020B0604030504040204" pitchFamily="34" charset="-120"/>
                <a:cs typeface="PMingLiu"/>
                <a:sym typeface="PMingLiu"/>
              </a:rPr>
              <a:t>影響</a:t>
            </a:r>
            <a:r>
              <a:rPr lang="zh-TW" sz="2800" dirty="0">
                <a:solidFill>
                  <a:schemeClr val="dk2"/>
                </a:solidFill>
                <a:latin typeface="微軟正黑體" panose="020B0604030504040204" pitchFamily="34" charset="-120"/>
                <a:ea typeface="微軟正黑體" panose="020B0604030504040204" pitchFamily="34" charset="-120"/>
                <a:cs typeface="PMingLiu"/>
                <a:sym typeface="PMingLiu"/>
              </a:rPr>
              <a:t>海鮮產品的品質</a:t>
            </a:r>
            <a:r>
              <a:rPr lang="zh-TW" sz="2800" dirty="0" smtClean="0">
                <a:solidFill>
                  <a:schemeClr val="dk2"/>
                </a:solidFill>
                <a:latin typeface="微軟正黑體" panose="020B0604030504040204" pitchFamily="34" charset="-120"/>
                <a:ea typeface="微軟正黑體" panose="020B0604030504040204" pitchFamily="34" charset="-120"/>
                <a:cs typeface="PMingLiu"/>
                <a:sym typeface="PMingLiu"/>
              </a:rPr>
              <a:t>。</a:t>
            </a:r>
            <a:endParaRPr sz="2800" dirty="0">
              <a:solidFill>
                <a:schemeClr val="dk2"/>
              </a:solidFill>
              <a:latin typeface="微軟正黑體" panose="020B0604030504040204" pitchFamily="34" charset="-120"/>
              <a:ea typeface="微軟正黑體" panose="020B0604030504040204" pitchFamily="34" charset="-120"/>
              <a:cs typeface="PMingLiu"/>
              <a:sym typeface="PMingLiu"/>
            </a:endParaRPr>
          </a:p>
        </p:txBody>
      </p:sp>
      <p:sp>
        <p:nvSpPr>
          <p:cNvPr id="5" name="橢圓 4"/>
          <p:cNvSpPr/>
          <p:nvPr/>
        </p:nvSpPr>
        <p:spPr>
          <a:xfrm>
            <a:off x="819742" y="1269633"/>
            <a:ext cx="272275" cy="271833"/>
          </a:xfrm>
          <a:prstGeom prst="ellipse">
            <a:avLst/>
          </a:prstGeom>
          <a:solidFill>
            <a:schemeClr val="accent2">
              <a:lumMod val="50000"/>
            </a:schemeClr>
          </a:solidFill>
          <a:ln w="12700" cap="flat">
            <a:solidFill>
              <a:srgbClr val="FFFF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zh-TW" altLang="en-US" sz="2400" b="0" i="0" u="none" strike="noStrike" cap="all" spc="384" normalizeH="0" baseline="0">
              <a:ln>
                <a:noFill/>
              </a:ln>
              <a:solidFill>
                <a:srgbClr val="FFFFFF"/>
              </a:solidFill>
              <a:effectLst/>
              <a:uFillTx/>
              <a:latin typeface="Avenir Medium"/>
              <a:ea typeface="Avenir Medium"/>
              <a:cs typeface="Avenir Medium"/>
              <a:sym typeface="Avenir Medium"/>
            </a:endParaRPr>
          </a:p>
        </p:txBody>
      </p:sp>
      <p:sp>
        <p:nvSpPr>
          <p:cNvPr id="6" name="橢圓 5"/>
          <p:cNvSpPr/>
          <p:nvPr/>
        </p:nvSpPr>
        <p:spPr>
          <a:xfrm>
            <a:off x="814942" y="2397758"/>
            <a:ext cx="272275" cy="271833"/>
          </a:xfrm>
          <a:prstGeom prst="ellipse">
            <a:avLst/>
          </a:prstGeom>
          <a:solidFill>
            <a:schemeClr val="accent2">
              <a:lumMod val="50000"/>
            </a:schemeClr>
          </a:solidFill>
          <a:ln w="12700" cap="flat">
            <a:solidFill>
              <a:srgbClr val="FFFF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zh-TW" altLang="en-US" sz="2400" b="0" i="0" u="none" strike="noStrike" cap="all" spc="384" normalizeH="0" baseline="0">
              <a:ln>
                <a:noFill/>
              </a:ln>
              <a:solidFill>
                <a:srgbClr val="FFFFFF"/>
              </a:solidFill>
              <a:effectLst/>
              <a:uFillTx/>
              <a:latin typeface="Avenir Medium"/>
              <a:ea typeface="Avenir Medium"/>
              <a:cs typeface="Avenir Medium"/>
              <a:sym typeface="Avenir Medium"/>
            </a:endParaRPr>
          </a:p>
        </p:txBody>
      </p:sp>
      <p:sp>
        <p:nvSpPr>
          <p:cNvPr id="7" name="橢圓 6"/>
          <p:cNvSpPr/>
          <p:nvPr/>
        </p:nvSpPr>
        <p:spPr>
          <a:xfrm>
            <a:off x="813263" y="3277258"/>
            <a:ext cx="272275" cy="271833"/>
          </a:xfrm>
          <a:prstGeom prst="ellipse">
            <a:avLst/>
          </a:prstGeom>
          <a:solidFill>
            <a:schemeClr val="accent2">
              <a:lumMod val="50000"/>
            </a:schemeClr>
          </a:solidFill>
          <a:ln w="12700" cap="flat">
            <a:solidFill>
              <a:srgbClr val="FFFF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zh-TW" altLang="en-US" sz="2400" b="0" i="0" u="none" strike="noStrike" cap="all" spc="384" normalizeH="0" baseline="0">
              <a:ln>
                <a:noFill/>
              </a:ln>
              <a:solidFill>
                <a:srgbClr val="FFFFFF"/>
              </a:solidFill>
              <a:effectLst/>
              <a:uFillTx/>
              <a:latin typeface="Avenir Medium"/>
              <a:ea typeface="Avenir Medium"/>
              <a:cs typeface="Avenir Medium"/>
              <a:sym typeface="Avenir Medium"/>
            </a:endParaRPr>
          </a:p>
        </p:txBody>
      </p:sp>
      <p:sp>
        <p:nvSpPr>
          <p:cNvPr id="8" name="Google Shape;284;p14"/>
          <p:cNvSpPr txBox="1"/>
          <p:nvPr/>
        </p:nvSpPr>
        <p:spPr>
          <a:xfrm>
            <a:off x="1267519" y="3150002"/>
            <a:ext cx="7327580" cy="590528"/>
          </a:xfrm>
          <a:prstGeom prst="rect">
            <a:avLst/>
          </a:prstGeom>
          <a:noFill/>
          <a:ln>
            <a:noFill/>
          </a:ln>
        </p:spPr>
        <p:txBody>
          <a:bodyPr spcFirstLastPara="1" wrap="square" lIns="91425" tIns="91425" rIns="91425" bIns="91425" anchor="t" anchorCtr="0">
            <a:noAutofit/>
          </a:bodyPr>
          <a:lstStyle/>
          <a:p>
            <a:pPr lvl="0"/>
            <a:r>
              <a:rPr lang="zh-TW" sz="2800" dirty="0" smtClean="0">
                <a:solidFill>
                  <a:schemeClr val="dk2"/>
                </a:solidFill>
                <a:latin typeface="微軟正黑體" panose="020B0604030504040204" pitchFamily="34" charset="-120"/>
                <a:ea typeface="微軟正黑體" panose="020B0604030504040204" pitchFamily="34" charset="-120"/>
                <a:cs typeface="PMingLiu"/>
                <a:sym typeface="PMingLiu"/>
              </a:rPr>
              <a:t>民眾在</a:t>
            </a:r>
            <a:r>
              <a:rPr lang="zh-TW" sz="2800" dirty="0">
                <a:solidFill>
                  <a:schemeClr val="accent6">
                    <a:lumMod val="75000"/>
                  </a:schemeClr>
                </a:solidFill>
                <a:latin typeface="微軟正黑體" panose="020B0604030504040204" pitchFamily="34" charset="-120"/>
                <a:ea typeface="微軟正黑體" panose="020B0604030504040204" pitchFamily="34" charset="-120"/>
                <a:cs typeface="PMingLiu"/>
                <a:sym typeface="PMingLiu"/>
              </a:rPr>
              <a:t>消費的過程</a:t>
            </a:r>
            <a:r>
              <a:rPr lang="zh-TW" sz="2800" dirty="0">
                <a:solidFill>
                  <a:schemeClr val="dk2"/>
                </a:solidFill>
                <a:latin typeface="微軟正黑體" panose="020B0604030504040204" pitchFamily="34" charset="-120"/>
                <a:ea typeface="微軟正黑體" panose="020B0604030504040204" pitchFamily="34" charset="-120"/>
                <a:cs typeface="PMingLiu"/>
                <a:sym typeface="PMingLiu"/>
              </a:rPr>
              <a:t>中，無形的傷害了海洋</a:t>
            </a:r>
            <a:r>
              <a:rPr lang="zh-TW" sz="2800" dirty="0" smtClean="0">
                <a:solidFill>
                  <a:schemeClr val="dk2"/>
                </a:solidFill>
                <a:latin typeface="微軟正黑體" panose="020B0604030504040204" pitchFamily="34" charset="-120"/>
                <a:ea typeface="微軟正黑體" panose="020B0604030504040204" pitchFamily="34" charset="-120"/>
                <a:cs typeface="PMingLiu"/>
                <a:sym typeface="PMingLiu"/>
              </a:rPr>
              <a:t>生態</a:t>
            </a:r>
            <a:r>
              <a:rPr lang="zh-TW" altLang="en-US" sz="2800" dirty="0" smtClean="0">
                <a:solidFill>
                  <a:schemeClr val="dk2"/>
                </a:solidFill>
                <a:latin typeface="微軟正黑體" panose="020B0604030504040204" pitchFamily="34" charset="-120"/>
                <a:ea typeface="微軟正黑體" panose="020B0604030504040204" pitchFamily="34" charset="-120"/>
                <a:cs typeface="PMingLiu"/>
                <a:sym typeface="PMingLiu"/>
              </a:rPr>
              <a:t>。</a:t>
            </a:r>
            <a:endParaRPr sz="2800" dirty="0">
              <a:solidFill>
                <a:schemeClr val="dk2"/>
              </a:solidFill>
              <a:latin typeface="微軟正黑體" panose="020B0604030504040204" pitchFamily="34" charset="-120"/>
              <a:ea typeface="微軟正黑體" panose="020B0604030504040204" pitchFamily="34" charset="-120"/>
              <a:cs typeface="PMingLiu"/>
              <a:sym typeface="PMingLiu"/>
            </a:endParaRPr>
          </a:p>
        </p:txBody>
      </p:sp>
      <p:sp>
        <p:nvSpPr>
          <p:cNvPr id="9" name="Google Shape;284;p14"/>
          <p:cNvSpPr txBox="1"/>
          <p:nvPr/>
        </p:nvSpPr>
        <p:spPr>
          <a:xfrm>
            <a:off x="1282646" y="2243995"/>
            <a:ext cx="7327580" cy="51041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2800" dirty="0" smtClean="0">
                <a:solidFill>
                  <a:schemeClr val="dk2"/>
                </a:solidFill>
                <a:latin typeface="微軟正黑體" panose="020B0604030504040204" pitchFamily="34" charset="-120"/>
                <a:ea typeface="微軟正黑體" panose="020B0604030504040204" pitchFamily="34" charset="-120"/>
                <a:cs typeface="PMingLiu"/>
                <a:sym typeface="PMingLiu"/>
              </a:rPr>
              <a:t>野生</a:t>
            </a:r>
            <a:r>
              <a:rPr lang="zh-TW" sz="2800" dirty="0">
                <a:solidFill>
                  <a:schemeClr val="dk2"/>
                </a:solidFill>
                <a:latin typeface="微軟正黑體" panose="020B0604030504040204" pitchFamily="34" charset="-120"/>
                <a:ea typeface="微軟正黑體" panose="020B0604030504040204" pitchFamily="34" charset="-120"/>
                <a:cs typeface="PMingLiu"/>
                <a:sym typeface="PMingLiu"/>
              </a:rPr>
              <a:t>捕撈的海鮮</a:t>
            </a:r>
            <a:r>
              <a:rPr lang="zh-TW" sz="2800" dirty="0">
                <a:solidFill>
                  <a:schemeClr val="accent6">
                    <a:lumMod val="75000"/>
                  </a:schemeClr>
                </a:solidFill>
                <a:latin typeface="微軟正黑體" panose="020B0604030504040204" pitchFamily="34" charset="-120"/>
                <a:ea typeface="微軟正黑體" panose="020B0604030504040204" pitchFamily="34" charset="-120"/>
                <a:cs typeface="PMingLiu"/>
                <a:sym typeface="PMingLiu"/>
              </a:rPr>
              <a:t>沒有認證</a:t>
            </a:r>
            <a:r>
              <a:rPr lang="zh-TW" sz="2800" dirty="0" smtClean="0">
                <a:solidFill>
                  <a:schemeClr val="accent6">
                    <a:lumMod val="75000"/>
                  </a:schemeClr>
                </a:solidFill>
                <a:latin typeface="微軟正黑體" panose="020B0604030504040204" pitchFamily="34" charset="-120"/>
                <a:ea typeface="微軟正黑體" panose="020B0604030504040204" pitchFamily="34" charset="-120"/>
                <a:cs typeface="PMingLiu"/>
                <a:sym typeface="PMingLiu"/>
              </a:rPr>
              <a:t>制度</a:t>
            </a:r>
            <a:r>
              <a:rPr lang="zh-TW" altLang="en-US" sz="2800" dirty="0" smtClean="0">
                <a:solidFill>
                  <a:schemeClr val="dk2"/>
                </a:solidFill>
                <a:latin typeface="微軟正黑體" panose="020B0604030504040204" pitchFamily="34" charset="-120"/>
                <a:ea typeface="微軟正黑體" panose="020B0604030504040204" pitchFamily="34" charset="-120"/>
                <a:cs typeface="PMingLiu"/>
                <a:sym typeface="PMingLiu"/>
              </a:rPr>
              <a:t>。</a:t>
            </a:r>
            <a:endParaRPr sz="2800" dirty="0">
              <a:solidFill>
                <a:schemeClr val="dk2"/>
              </a:solidFill>
              <a:latin typeface="微軟正黑體" panose="020B0604030504040204" pitchFamily="34" charset="-120"/>
              <a:ea typeface="微軟正黑體" panose="020B0604030504040204" pitchFamily="34" charset="-120"/>
              <a:cs typeface="PMingLiu"/>
              <a:sym typeface="PMingLiu"/>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circle(in)">
                                      <p:cBhvr>
                                        <p:cTn id="7" dur="2000"/>
                                        <p:tgtEl>
                                          <p:spTgt spid="28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 name="矩形 3"/>
          <p:cNvSpPr/>
          <p:nvPr/>
        </p:nvSpPr>
        <p:spPr>
          <a:xfrm>
            <a:off x="0" y="0"/>
            <a:ext cx="9144000" cy="5143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Google Shape;283;p14"/>
          <p:cNvSpPr txBox="1">
            <a:spLocks/>
          </p:cNvSpPr>
          <p:nvPr/>
        </p:nvSpPr>
        <p:spPr>
          <a:xfrm>
            <a:off x="611793" y="327754"/>
            <a:ext cx="2171164" cy="4996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zh-TW" altLang="en-US" sz="3200" dirty="0" smtClean="0">
                <a:solidFill>
                  <a:schemeClr val="accent3">
                    <a:lumMod val="75000"/>
                  </a:schemeClr>
                </a:solidFill>
                <a:latin typeface="微軟正黑體" panose="020B0604030504040204" pitchFamily="34" charset="-120"/>
                <a:ea typeface="微軟正黑體" panose="020B0604030504040204" pitchFamily="34" charset="-120"/>
                <a:cs typeface="PMingLiu"/>
                <a:sym typeface="PMingLiu"/>
              </a:rPr>
              <a:t>研究建議</a:t>
            </a:r>
            <a:endParaRPr lang="zh-TW" altLang="en-US" sz="3200" dirty="0">
              <a:solidFill>
                <a:schemeClr val="accent3">
                  <a:lumMod val="75000"/>
                </a:schemeClr>
              </a:solidFill>
              <a:latin typeface="微軟正黑體" panose="020B0604030504040204" pitchFamily="34" charset="-120"/>
              <a:ea typeface="微軟正黑體" panose="020B0604030504040204" pitchFamily="34" charset="-120"/>
              <a:cs typeface="PMingLiu"/>
              <a:sym typeface="PMingLiu"/>
            </a:endParaRPr>
          </a:p>
        </p:txBody>
      </p:sp>
      <p:pic>
        <p:nvPicPr>
          <p:cNvPr id="1026" name="Picture 2" descr="政府大楼卡通素材_政府大楼卡通素材图片分享"/>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89862" l="0" r="100000"/>
                    </a14:imgEffect>
                  </a14:imgLayer>
                </a14:imgProps>
              </a:ext>
              <a:ext uri="{28A0092B-C50C-407E-A947-70E740481C1C}">
                <a14:useLocalDpi xmlns:a14="http://schemas.microsoft.com/office/drawing/2010/main" val="0"/>
              </a:ext>
            </a:extLst>
          </a:blip>
          <a:srcRect l="1816" t="22025" r="-1836" b="31784"/>
          <a:stretch/>
        </p:blipFill>
        <p:spPr bwMode="auto">
          <a:xfrm>
            <a:off x="611793" y="1142996"/>
            <a:ext cx="1017530" cy="470649"/>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2359959" y="1100132"/>
            <a:ext cx="6356479" cy="553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SzPts val="2040"/>
            </a:pPr>
            <a:r>
              <a:rPr lang="zh-TW" altLang="en-US" sz="1800" dirty="0">
                <a:solidFill>
                  <a:schemeClr val="bg2">
                    <a:lumMod val="50000"/>
                  </a:schemeClr>
                </a:solidFill>
                <a:latin typeface="微軟正黑體" panose="020B0604030504040204" pitchFamily="34" charset="-120"/>
                <a:ea typeface="微軟正黑體" panose="020B0604030504040204" pitchFamily="34" charset="-120"/>
                <a:cs typeface="PMingLiu"/>
                <a:sym typeface="PMingLiu"/>
              </a:rPr>
              <a:t>政府</a:t>
            </a:r>
            <a:r>
              <a:rPr lang="zh-TW" altLang="en-US" sz="1800" b="1" dirty="0" smtClean="0">
                <a:solidFill>
                  <a:schemeClr val="accent6">
                    <a:lumMod val="75000"/>
                  </a:schemeClr>
                </a:solidFill>
                <a:latin typeface="微軟正黑體" panose="020B0604030504040204" pitchFamily="34" charset="-120"/>
                <a:ea typeface="微軟正黑體" panose="020B0604030504040204" pitchFamily="34" charset="-120"/>
                <a:cs typeface="PMingLiu"/>
                <a:sym typeface="PMingLiu"/>
              </a:rPr>
              <a:t>積極</a:t>
            </a:r>
            <a:r>
              <a:rPr lang="zh-TW" altLang="en-US" sz="1800" b="1" dirty="0">
                <a:solidFill>
                  <a:schemeClr val="accent6">
                    <a:lumMod val="75000"/>
                  </a:schemeClr>
                </a:solidFill>
                <a:latin typeface="微軟正黑體" panose="020B0604030504040204" pitchFamily="34" charset="-120"/>
                <a:ea typeface="微軟正黑體" panose="020B0604030504040204" pitchFamily="34" charset="-120"/>
                <a:cs typeface="PMingLiu"/>
                <a:sym typeface="PMingLiu"/>
              </a:rPr>
              <a:t>建立野生捕撈漁業的產銷履歷及認證標章制度</a:t>
            </a:r>
            <a:r>
              <a:rPr lang="zh-TW" altLang="en-US" sz="1800" dirty="0">
                <a:solidFill>
                  <a:schemeClr val="bg2">
                    <a:lumMod val="50000"/>
                  </a:schemeClr>
                </a:solidFill>
                <a:latin typeface="微軟正黑體" panose="020B0604030504040204" pitchFamily="34" charset="-120"/>
                <a:ea typeface="微軟正黑體" panose="020B0604030504040204" pitchFamily="34" charset="-120"/>
                <a:cs typeface="PMingLiu"/>
                <a:sym typeface="PMingLiu"/>
              </a:rPr>
              <a:t>。</a:t>
            </a:r>
          </a:p>
        </p:txBody>
      </p:sp>
      <p:grpSp>
        <p:nvGrpSpPr>
          <p:cNvPr id="16" name="群組 15"/>
          <p:cNvGrpSpPr/>
          <p:nvPr/>
        </p:nvGrpSpPr>
        <p:grpSpPr>
          <a:xfrm>
            <a:off x="1697375" y="1377060"/>
            <a:ext cx="662584" cy="633275"/>
            <a:chOff x="1697375" y="1377060"/>
            <a:chExt cx="662584" cy="633275"/>
          </a:xfrm>
        </p:grpSpPr>
        <p:cxnSp>
          <p:nvCxnSpPr>
            <p:cNvPr id="3" name="直線單箭頭接點 2"/>
            <p:cNvCxnSpPr/>
            <p:nvPr/>
          </p:nvCxnSpPr>
          <p:spPr>
            <a:xfrm>
              <a:off x="1697375" y="1377060"/>
              <a:ext cx="66258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肘形接點 14"/>
            <p:cNvCxnSpPr/>
            <p:nvPr/>
          </p:nvCxnSpPr>
          <p:spPr>
            <a:xfrm>
              <a:off x="1697375" y="1378320"/>
              <a:ext cx="662584" cy="632015"/>
            </a:xfrm>
            <a:prstGeom prst="bentConnector3">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19" name="矩形 18"/>
          <p:cNvSpPr/>
          <p:nvPr/>
        </p:nvSpPr>
        <p:spPr>
          <a:xfrm>
            <a:off x="2359958" y="1702995"/>
            <a:ext cx="6356479" cy="553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580"/>
              </a:spcBef>
              <a:buSzPts val="2040"/>
            </a:pPr>
            <a:r>
              <a:rPr lang="zh-TW" altLang="en-US" sz="1800" b="1" dirty="0">
                <a:solidFill>
                  <a:schemeClr val="accent6">
                    <a:lumMod val="75000"/>
                  </a:schemeClr>
                </a:solidFill>
                <a:latin typeface="微軟正黑體" panose="020B0604030504040204" pitchFamily="34" charset="-120"/>
                <a:ea typeface="微軟正黑體" panose="020B0604030504040204" pitchFamily="34" charset="-120"/>
                <a:cs typeface="PMingLiu"/>
                <a:sym typeface="PMingLiu"/>
              </a:rPr>
              <a:t>積極推廣民眾選用有認證標章或產銷履歷的魚獲</a:t>
            </a:r>
            <a:r>
              <a:rPr lang="zh-TW" altLang="en-US" sz="1800" dirty="0">
                <a:solidFill>
                  <a:schemeClr val="bg2">
                    <a:lumMod val="50000"/>
                  </a:schemeClr>
                </a:solidFill>
                <a:latin typeface="微軟正黑體" panose="020B0604030504040204" pitchFamily="34" charset="-120"/>
                <a:ea typeface="微軟正黑體" panose="020B0604030504040204" pitchFamily="34" charset="-120"/>
                <a:cs typeface="PMingLiu"/>
                <a:sym typeface="PMingLiu"/>
              </a:rPr>
              <a:t>，以確認食品的安全</a:t>
            </a:r>
            <a:r>
              <a:rPr lang="zh-TW" altLang="en-US" sz="1800" dirty="0" smtClean="0">
                <a:solidFill>
                  <a:schemeClr val="bg2">
                    <a:lumMod val="50000"/>
                  </a:schemeClr>
                </a:solidFill>
                <a:latin typeface="微軟正黑體" panose="020B0604030504040204" pitchFamily="34" charset="-120"/>
                <a:ea typeface="微軟正黑體" panose="020B0604030504040204" pitchFamily="34" charset="-120"/>
                <a:cs typeface="PMingLiu"/>
                <a:sym typeface="PMingLiu"/>
              </a:rPr>
              <a:t>性。</a:t>
            </a:r>
            <a:endParaRPr lang="zh-TW" altLang="en-US" sz="1800" dirty="0">
              <a:solidFill>
                <a:schemeClr val="bg2">
                  <a:lumMod val="50000"/>
                </a:schemeClr>
              </a:solidFill>
              <a:latin typeface="微軟正黑體" panose="020B0604030504040204" pitchFamily="34" charset="-120"/>
              <a:ea typeface="微軟正黑體" panose="020B0604030504040204" pitchFamily="34" charset="-120"/>
              <a:cs typeface="PMingLiu"/>
              <a:sym typeface="PMingLiu"/>
            </a:endParaRPr>
          </a:p>
        </p:txBody>
      </p:sp>
      <p:sp>
        <p:nvSpPr>
          <p:cNvPr id="17" name="AutoShape 4" descr="女渔民卡通(第1页) - 一起扣扣网"/>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 name="矩形 24"/>
          <p:cNvSpPr/>
          <p:nvPr/>
        </p:nvSpPr>
        <p:spPr>
          <a:xfrm>
            <a:off x="2339203" y="2669858"/>
            <a:ext cx="6356479" cy="553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580"/>
              </a:spcBef>
              <a:buSzPts val="2040"/>
            </a:pPr>
            <a:r>
              <a:rPr lang="zh-TW" altLang="en-US" sz="1800" dirty="0">
                <a:solidFill>
                  <a:schemeClr val="bg2">
                    <a:lumMod val="50000"/>
                  </a:schemeClr>
                </a:solidFill>
                <a:latin typeface="微軟正黑體" panose="020B0604030504040204" pitchFamily="34" charset="-120"/>
                <a:ea typeface="微軟正黑體" panose="020B0604030504040204" pitchFamily="34" charset="-120"/>
                <a:cs typeface="PMingLiu"/>
                <a:sym typeface="PMingLiu"/>
              </a:rPr>
              <a:t>訂</a:t>
            </a:r>
            <a:r>
              <a:rPr lang="zh-TW" altLang="en-US" sz="1800" dirty="0" smtClean="0">
                <a:solidFill>
                  <a:schemeClr val="bg2">
                    <a:lumMod val="50000"/>
                  </a:schemeClr>
                </a:solidFill>
                <a:latin typeface="微軟正黑體" panose="020B0604030504040204" pitchFamily="34" charset="-120"/>
                <a:ea typeface="微軟正黑體" panose="020B0604030504040204" pitchFamily="34" charset="-120"/>
                <a:cs typeface="PMingLiu"/>
                <a:sym typeface="PMingLiu"/>
              </a:rPr>
              <a:t>定相關規範使漁民</a:t>
            </a:r>
            <a:r>
              <a:rPr lang="zh-TW" altLang="en-US" sz="1800" b="1" dirty="0">
                <a:solidFill>
                  <a:schemeClr val="accent6">
                    <a:lumMod val="75000"/>
                  </a:schemeClr>
                </a:solidFill>
                <a:latin typeface="微軟正黑體" panose="020B0604030504040204" pitchFamily="34" charset="-120"/>
                <a:ea typeface="微軟正黑體" panose="020B0604030504040204" pitchFamily="34" charset="-120"/>
                <a:cs typeface="PMingLiu"/>
                <a:sym typeface="PMingLiu"/>
              </a:rPr>
              <a:t>使用不破壞生態的漁法</a:t>
            </a:r>
            <a:r>
              <a:rPr lang="zh-TW" altLang="en-US" sz="1800" dirty="0">
                <a:solidFill>
                  <a:schemeClr val="bg2">
                    <a:lumMod val="50000"/>
                  </a:schemeClr>
                </a:solidFill>
                <a:latin typeface="微軟正黑體" panose="020B0604030504040204" pitchFamily="34" charset="-120"/>
                <a:ea typeface="微軟正黑體" panose="020B0604030504040204" pitchFamily="34" charset="-120"/>
                <a:cs typeface="PMingLiu"/>
                <a:sym typeface="PMingLiu"/>
              </a:rPr>
              <a:t>，避免過度捕撈及破壞海洋生態環境。</a:t>
            </a:r>
          </a:p>
        </p:txBody>
      </p:sp>
      <p:pic>
        <p:nvPicPr>
          <p:cNvPr id="1030" name="Picture 6" descr="一個女魚販與微笑的骨肉的插圖向量圖形及更多一個人圖片- iStock"/>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400" b="89944" l="9938" r="88509"/>
                    </a14:imgEffect>
                  </a14:imgLayer>
                </a14:imgProps>
              </a:ext>
              <a:ext uri="{28A0092B-C50C-407E-A947-70E740481C1C}">
                <a14:useLocalDpi xmlns:a14="http://schemas.microsoft.com/office/drawing/2010/main" val="0"/>
              </a:ext>
            </a:extLst>
          </a:blip>
          <a:srcRect l="16441" t="6408" r="17136" b="13507"/>
          <a:stretch/>
        </p:blipFill>
        <p:spPr bwMode="auto">
          <a:xfrm>
            <a:off x="826993" y="3529853"/>
            <a:ext cx="478165" cy="961464"/>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直線單箭頭接點 26"/>
          <p:cNvCxnSpPr/>
          <p:nvPr/>
        </p:nvCxnSpPr>
        <p:spPr>
          <a:xfrm>
            <a:off x="1667423" y="4006012"/>
            <a:ext cx="66258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2357129" y="3733656"/>
            <a:ext cx="6356479" cy="553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580"/>
              </a:spcBef>
              <a:buSzPts val="2040"/>
            </a:pPr>
            <a:r>
              <a:rPr lang="zh-TW" altLang="en-US" sz="1800" b="1" dirty="0">
                <a:solidFill>
                  <a:schemeClr val="accent6">
                    <a:lumMod val="75000"/>
                  </a:schemeClr>
                </a:solidFill>
                <a:latin typeface="微軟正黑體" panose="020B0604030504040204" pitchFamily="34" charset="-120"/>
                <a:ea typeface="微軟正黑體" panose="020B0604030504040204" pitchFamily="34" charset="-120"/>
                <a:cs typeface="PMingLiu"/>
                <a:sym typeface="PMingLiu"/>
              </a:rPr>
              <a:t>商家清楚標示海鮮產品來源與相關資訊</a:t>
            </a:r>
            <a:r>
              <a:rPr lang="zh-TW" altLang="en-US" sz="1800" dirty="0">
                <a:solidFill>
                  <a:schemeClr val="bg2">
                    <a:lumMod val="50000"/>
                  </a:schemeClr>
                </a:solidFill>
                <a:latin typeface="微軟正黑體" panose="020B0604030504040204" pitchFamily="34" charset="-120"/>
                <a:ea typeface="微軟正黑體" panose="020B0604030504040204" pitchFamily="34" charset="-120"/>
                <a:cs typeface="PMingLiu"/>
                <a:sym typeface="PMingLiu"/>
              </a:rPr>
              <a:t>，為民眾的安全把關。</a:t>
            </a:r>
          </a:p>
        </p:txBody>
      </p:sp>
      <p:cxnSp>
        <p:nvCxnSpPr>
          <p:cNvPr id="11" name="肘形接點 10"/>
          <p:cNvCxnSpPr/>
          <p:nvPr/>
        </p:nvCxnSpPr>
        <p:spPr>
          <a:xfrm rot="16200000" flipH="1">
            <a:off x="1392571" y="2011323"/>
            <a:ext cx="1584000" cy="324000"/>
          </a:xfrm>
          <a:prstGeom prst="bentConnector3">
            <a:avLst>
              <a:gd name="adj1" fmla="val 99980"/>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67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2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circle(in)">
                                      <p:cBhvr>
                                        <p:cTn id="2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 name="矩形 3"/>
          <p:cNvSpPr/>
          <p:nvPr/>
        </p:nvSpPr>
        <p:spPr>
          <a:xfrm>
            <a:off x="0" y="0"/>
            <a:ext cx="9144000" cy="5143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79" name="Google Shape;479;p38" descr="謝謝GIF.gif"/>
          <p:cNvPicPr preferRelativeResize="0"/>
          <p:nvPr/>
        </p:nvPicPr>
        <p:blipFill rotWithShape="1">
          <a:blip r:embed="rId3">
            <a:alphaModFix/>
          </a:blip>
          <a:srcRect/>
          <a:stretch/>
        </p:blipFill>
        <p:spPr>
          <a:xfrm>
            <a:off x="2254950" y="538696"/>
            <a:ext cx="4555446" cy="2954444"/>
          </a:xfrm>
          <a:prstGeom prst="rect">
            <a:avLst/>
          </a:prstGeom>
          <a:noFill/>
          <a:ln>
            <a:noFill/>
          </a:ln>
        </p:spPr>
      </p:pic>
      <p:sp>
        <p:nvSpPr>
          <p:cNvPr id="480" name="Google Shape;480;p38"/>
          <p:cNvSpPr txBox="1"/>
          <p:nvPr/>
        </p:nvSpPr>
        <p:spPr>
          <a:xfrm>
            <a:off x="778900" y="3719975"/>
            <a:ext cx="8031000" cy="83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zh-TW" sz="3200" dirty="0">
                <a:latin typeface="微軟正黑體" panose="020B0604030504040204" pitchFamily="34" charset="-120"/>
                <a:ea typeface="微軟正黑體" panose="020B0604030504040204" pitchFamily="34" charset="-120"/>
                <a:cs typeface="PMingLiu"/>
                <a:sym typeface="PMingLiu"/>
              </a:rPr>
              <a:t>我們的報告到此結束，謝謝評審的聆聽</a:t>
            </a:r>
            <a:endParaRPr dirty="0">
              <a:latin typeface="微軟正黑體" panose="020B0604030504040204" pitchFamily="34" charset="-120"/>
              <a:ea typeface="微軟正黑體" panose="020B0604030504040204" pitchFamily="34" charset="-120"/>
              <a:cs typeface="PMingLiu"/>
              <a:sym typeface="PMingLiu"/>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4" name="矩形 3"/>
          <p:cNvSpPr/>
          <p:nvPr/>
        </p:nvSpPr>
        <p:spPr>
          <a:xfrm>
            <a:off x="0" y="0"/>
            <a:ext cx="9144000" cy="5143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0" name="Google Shape;290;p15"/>
          <p:cNvSpPr txBox="1">
            <a:spLocks noGrp="1"/>
          </p:cNvSpPr>
          <p:nvPr>
            <p:ph type="body" idx="1"/>
          </p:nvPr>
        </p:nvSpPr>
        <p:spPr>
          <a:xfrm>
            <a:off x="1056750" y="977617"/>
            <a:ext cx="7521506" cy="2976011"/>
          </a:xfrm>
          <a:prstGeom prst="rect">
            <a:avLst/>
          </a:prstGeom>
        </p:spPr>
        <p:txBody>
          <a:bodyPr spcFirstLastPara="1" wrap="square" lIns="91425" tIns="91425" rIns="91425" bIns="91425" anchor="t" anchorCtr="0">
            <a:noAutofit/>
          </a:bodyPr>
          <a:lstStyle/>
          <a:p>
            <a:pPr marL="0" lvl="0" indent="0" algn="l" rtl="0">
              <a:lnSpc>
                <a:spcPct val="200000"/>
              </a:lnSpc>
              <a:spcBef>
                <a:spcPts val="1000"/>
              </a:spcBef>
              <a:spcAft>
                <a:spcPts val="0"/>
              </a:spcAft>
              <a:buNone/>
            </a:pPr>
            <a:r>
              <a:rPr lang="zh-TW" sz="2400" b="1" dirty="0">
                <a:latin typeface="微軟正黑體" panose="020B0604030504040204" pitchFamily="34" charset="-120"/>
                <a:ea typeface="微軟正黑體" panose="020B0604030504040204" pitchFamily="34" charset="-120"/>
                <a:cs typeface="PMingLiu"/>
                <a:sym typeface="PMingLiu"/>
              </a:rPr>
              <a:t>(一)了解目前農漁牧業商品標示現況 </a:t>
            </a:r>
            <a:endParaRPr sz="2400" b="1" dirty="0">
              <a:latin typeface="微軟正黑體" panose="020B0604030504040204" pitchFamily="34" charset="-120"/>
              <a:ea typeface="微軟正黑體" panose="020B0604030504040204" pitchFamily="34" charset="-120"/>
              <a:cs typeface="PMingLiu"/>
              <a:sym typeface="PMingLiu"/>
            </a:endParaRPr>
          </a:p>
          <a:p>
            <a:pPr marL="0" lvl="0" indent="0" algn="l" rtl="0">
              <a:lnSpc>
                <a:spcPct val="200000"/>
              </a:lnSpc>
              <a:spcBef>
                <a:spcPts val="1600"/>
              </a:spcBef>
              <a:spcAft>
                <a:spcPts val="0"/>
              </a:spcAft>
              <a:buNone/>
            </a:pPr>
            <a:r>
              <a:rPr lang="zh-TW" sz="2400" b="1" dirty="0">
                <a:latin typeface="微軟正黑體" panose="020B0604030504040204" pitchFamily="34" charset="-120"/>
                <a:ea typeface="微軟正黑體" panose="020B0604030504040204" pitchFamily="34" charset="-120"/>
                <a:cs typeface="PMingLiu"/>
                <a:sym typeface="PMingLiu"/>
              </a:rPr>
              <a:t>(二)了解民眾對於標章或產銷履歷產品的消費行為 </a:t>
            </a:r>
            <a:endParaRPr sz="2400" b="1" dirty="0">
              <a:latin typeface="微軟正黑體" panose="020B0604030504040204" pitchFamily="34" charset="-120"/>
              <a:ea typeface="微軟正黑體" panose="020B0604030504040204" pitchFamily="34" charset="-120"/>
              <a:cs typeface="PMingLiu"/>
              <a:sym typeface="PMingLiu"/>
            </a:endParaRPr>
          </a:p>
          <a:p>
            <a:pPr marL="0" lvl="0" indent="0" algn="l" rtl="0">
              <a:lnSpc>
                <a:spcPct val="200000"/>
              </a:lnSpc>
              <a:spcBef>
                <a:spcPts val="1600"/>
              </a:spcBef>
              <a:spcAft>
                <a:spcPts val="1600"/>
              </a:spcAft>
              <a:buNone/>
            </a:pPr>
            <a:r>
              <a:rPr lang="zh-TW" sz="2400" b="1" dirty="0">
                <a:latin typeface="微軟正黑體" panose="020B0604030504040204" pitchFamily="34" charset="-120"/>
                <a:ea typeface="微軟正黑體" panose="020B0604030504040204" pitchFamily="34" charset="-120"/>
                <a:cs typeface="PMingLiu"/>
                <a:sym typeface="PMingLiu"/>
              </a:rPr>
              <a:t>(三)了解民眾對於野生捕撈漁業標章制定的態度與看法</a:t>
            </a:r>
            <a:endParaRPr sz="2400" b="1" dirty="0">
              <a:latin typeface="微軟正黑體" panose="020B0604030504040204" pitchFamily="34" charset="-120"/>
              <a:ea typeface="微軟正黑體" panose="020B0604030504040204" pitchFamily="34" charset="-120"/>
              <a:cs typeface="PMingLiu"/>
              <a:sym typeface="PMingLiu"/>
            </a:endParaRPr>
          </a:p>
        </p:txBody>
      </p:sp>
      <p:sp>
        <p:nvSpPr>
          <p:cNvPr id="6" name="Google Shape;283;p14"/>
          <p:cNvSpPr txBox="1">
            <a:spLocks/>
          </p:cNvSpPr>
          <p:nvPr/>
        </p:nvSpPr>
        <p:spPr>
          <a:xfrm>
            <a:off x="611793" y="327754"/>
            <a:ext cx="7030500" cy="99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zh-TW" altLang="en-US" sz="3200" dirty="0" smtClean="0">
                <a:solidFill>
                  <a:schemeClr val="accent3">
                    <a:lumMod val="75000"/>
                  </a:schemeClr>
                </a:solidFill>
                <a:latin typeface="微軟正黑體" panose="020B0604030504040204" pitchFamily="34" charset="-120"/>
                <a:ea typeface="微軟正黑體" panose="020B0604030504040204" pitchFamily="34" charset="-120"/>
                <a:cs typeface="PMingLiu"/>
                <a:sym typeface="PMingLiu"/>
              </a:rPr>
              <a:t>研究目的</a:t>
            </a:r>
            <a:endParaRPr lang="zh-TW" altLang="en-US" sz="3200" dirty="0">
              <a:solidFill>
                <a:schemeClr val="accent3">
                  <a:lumMod val="75000"/>
                </a:schemeClr>
              </a:solidFill>
              <a:latin typeface="微軟正黑體" panose="020B0604030504040204" pitchFamily="34" charset="-120"/>
              <a:ea typeface="微軟正黑體" panose="020B0604030504040204" pitchFamily="34" charset="-120"/>
              <a:cs typeface="PMingLiu"/>
              <a:sym typeface="PMingLiu"/>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4" name="矩形 3"/>
          <p:cNvSpPr/>
          <p:nvPr/>
        </p:nvSpPr>
        <p:spPr>
          <a:xfrm>
            <a:off x="0" y="0"/>
            <a:ext cx="9144000" cy="5143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296" name="Google Shape;296;p16"/>
          <p:cNvGraphicFramePr/>
          <p:nvPr>
            <p:extLst>
              <p:ext uri="{D42A27DB-BD31-4B8C-83A1-F6EECF244321}">
                <p14:modId xmlns:p14="http://schemas.microsoft.com/office/powerpoint/2010/main" val="2981205498"/>
              </p:ext>
            </p:extLst>
          </p:nvPr>
        </p:nvGraphicFramePr>
        <p:xfrm>
          <a:off x="733424" y="1057919"/>
          <a:ext cx="8143875" cy="3391966"/>
        </p:xfrm>
        <a:graphic>
          <a:graphicData uri="http://schemas.openxmlformats.org/drawingml/2006/table">
            <a:tbl>
              <a:tblPr>
                <a:noFill/>
                <a:tableStyleId>{4E81DB96-FCAE-4CF5-AAF4-6970BC0AF485}</a:tableStyleId>
              </a:tblPr>
              <a:tblGrid>
                <a:gridCol w="1457326"/>
                <a:gridCol w="1247775"/>
                <a:gridCol w="2066925"/>
                <a:gridCol w="1871815"/>
                <a:gridCol w="1500034"/>
              </a:tblGrid>
              <a:tr h="233027">
                <a:tc gridSpan="5">
                  <a:txBody>
                    <a:bodyPr/>
                    <a:lstStyle/>
                    <a:p>
                      <a:pPr marL="0" lvl="0" indent="0" algn="ctr" rtl="0">
                        <a:spcBef>
                          <a:spcPts val="0"/>
                        </a:spcBef>
                        <a:spcAft>
                          <a:spcPts val="0"/>
                        </a:spcAft>
                        <a:buNone/>
                      </a:pPr>
                      <a:r>
                        <a:rPr lang="zh-TW" sz="2400" b="1" dirty="0">
                          <a:solidFill>
                            <a:schemeClr val="dk2"/>
                          </a:solidFill>
                          <a:latin typeface="微軟正黑體" panose="020B0604030504040204" pitchFamily="34" charset="-120"/>
                          <a:ea typeface="微軟正黑體" panose="020B0604030504040204" pitchFamily="34" charset="-120"/>
                          <a:cs typeface="PMingLiu"/>
                          <a:sym typeface="PMingLiu"/>
                        </a:rPr>
                        <a:t>研究流程</a:t>
                      </a:r>
                      <a:endParaRPr sz="10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r h="0">
                <a:tc>
                  <a:txBody>
                    <a:bodyPr/>
                    <a:lstStyle/>
                    <a:p>
                      <a:pPr marL="0" lvl="0" indent="0" algn="ctr" rtl="0">
                        <a:spcBef>
                          <a:spcPts val="0"/>
                        </a:spcBef>
                        <a:spcAft>
                          <a:spcPts val="0"/>
                        </a:spcAft>
                        <a:buNone/>
                      </a:pPr>
                      <a:r>
                        <a:rPr lang="zh-TW" sz="2000" dirty="0">
                          <a:latin typeface="微軟正黑體" panose="020B0604030504040204" pitchFamily="34" charset="-120"/>
                          <a:ea typeface="微軟正黑體" panose="020B0604030504040204" pitchFamily="34" charset="-120"/>
                          <a:cs typeface="PMingLiu"/>
                          <a:sym typeface="PMingLiu"/>
                        </a:rPr>
                        <a:t>1.</a:t>
                      </a:r>
                      <a:endParaRPr sz="20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D"/>
                    </a:solidFill>
                  </a:tcPr>
                </a:tc>
                <a:tc>
                  <a:txBody>
                    <a:bodyPr/>
                    <a:lstStyle/>
                    <a:p>
                      <a:pPr marL="0" lvl="0" indent="0" algn="ctr" rtl="0">
                        <a:spcBef>
                          <a:spcPts val="0"/>
                        </a:spcBef>
                        <a:spcAft>
                          <a:spcPts val="0"/>
                        </a:spcAft>
                        <a:buNone/>
                      </a:pPr>
                      <a:r>
                        <a:rPr lang="zh-TW" sz="2000">
                          <a:latin typeface="微軟正黑體" panose="020B0604030504040204" pitchFamily="34" charset="-120"/>
                          <a:ea typeface="微軟正黑體" panose="020B0604030504040204" pitchFamily="34" charset="-120"/>
                          <a:cs typeface="PMingLiu"/>
                          <a:sym typeface="PMingLiu"/>
                        </a:rPr>
                        <a:t>2.</a:t>
                      </a:r>
                      <a:endParaRPr sz="20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D"/>
                    </a:solidFill>
                  </a:tcPr>
                </a:tc>
                <a:tc gridSpan="2">
                  <a:txBody>
                    <a:bodyPr/>
                    <a:lstStyle/>
                    <a:p>
                      <a:pPr marL="0" lvl="0" indent="0" algn="ctr" rtl="0">
                        <a:spcBef>
                          <a:spcPts val="0"/>
                        </a:spcBef>
                        <a:spcAft>
                          <a:spcPts val="0"/>
                        </a:spcAft>
                        <a:buNone/>
                      </a:pPr>
                      <a:r>
                        <a:rPr lang="zh-TW" sz="2000" dirty="0">
                          <a:latin typeface="微軟正黑體" panose="020B0604030504040204" pitchFamily="34" charset="-120"/>
                          <a:ea typeface="微軟正黑體" panose="020B0604030504040204" pitchFamily="34" charset="-120"/>
                          <a:cs typeface="PMingLiu"/>
                          <a:sym typeface="PMingLiu"/>
                        </a:rPr>
                        <a:t>3.</a:t>
                      </a:r>
                      <a:endParaRPr sz="20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D"/>
                    </a:solidFill>
                  </a:tcPr>
                </a:tc>
                <a:tc hMerge="1">
                  <a:txBody>
                    <a:bodyPr/>
                    <a:lstStyle/>
                    <a:p>
                      <a:endParaRPr lang="zh-TW"/>
                    </a:p>
                  </a:txBody>
                  <a:tcPr/>
                </a:tc>
                <a:tc>
                  <a:txBody>
                    <a:bodyPr/>
                    <a:lstStyle/>
                    <a:p>
                      <a:pPr marL="0" lvl="0" indent="0" algn="ctr" rtl="0">
                        <a:spcBef>
                          <a:spcPts val="0"/>
                        </a:spcBef>
                        <a:spcAft>
                          <a:spcPts val="0"/>
                        </a:spcAft>
                        <a:buNone/>
                      </a:pPr>
                      <a:r>
                        <a:rPr lang="zh-TW" sz="2000">
                          <a:latin typeface="微軟正黑體" panose="020B0604030504040204" pitchFamily="34" charset="-120"/>
                          <a:ea typeface="微軟正黑體" panose="020B0604030504040204" pitchFamily="34" charset="-120"/>
                          <a:cs typeface="PMingLiu"/>
                          <a:sym typeface="PMingLiu"/>
                        </a:rPr>
                        <a:t>4.</a:t>
                      </a:r>
                      <a:endParaRPr sz="20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D"/>
                    </a:solidFill>
                  </a:tcPr>
                </a:tc>
              </a:tr>
              <a:tr h="2355706">
                <a:tc>
                  <a:txBody>
                    <a:bodyPr/>
                    <a:lstStyle/>
                    <a:p>
                      <a:pPr marL="0" lvl="0" indent="0" algn="ctr" rtl="0">
                        <a:lnSpc>
                          <a:spcPct val="100000"/>
                        </a:lnSpc>
                        <a:spcBef>
                          <a:spcPts val="1400"/>
                        </a:spcBef>
                        <a:spcAft>
                          <a:spcPts val="0"/>
                        </a:spcAft>
                        <a:buNone/>
                      </a:pPr>
                      <a:r>
                        <a:rPr lang="zh-TW" sz="1600" dirty="0">
                          <a:latin typeface="微軟正黑體" panose="020B0604030504040204" pitchFamily="34" charset="-120"/>
                          <a:ea typeface="微軟正黑體" panose="020B0604030504040204" pitchFamily="34" charset="-120"/>
                          <a:cs typeface="PMingLiu"/>
                          <a:sym typeface="PMingLiu"/>
                        </a:rPr>
                        <a:t>決定主題</a:t>
                      </a:r>
                      <a:endParaRPr sz="1600" dirty="0">
                        <a:latin typeface="微軟正黑體" panose="020B0604030504040204" pitchFamily="34" charset="-120"/>
                        <a:ea typeface="微軟正黑體" panose="020B0604030504040204" pitchFamily="34" charset="-120"/>
                        <a:cs typeface="PMingLiu"/>
                        <a:sym typeface="PMingLiu"/>
                      </a:endParaRPr>
                    </a:p>
                    <a:p>
                      <a:pPr marL="0" lvl="0" indent="0" algn="ctr" rtl="0">
                        <a:lnSpc>
                          <a:spcPct val="100000"/>
                        </a:lnSpc>
                        <a:spcBef>
                          <a:spcPts val="1400"/>
                        </a:spcBef>
                        <a:spcAft>
                          <a:spcPts val="0"/>
                        </a:spcAft>
                        <a:buNone/>
                      </a:pPr>
                      <a:r>
                        <a:rPr lang="zh-TW" sz="1600" dirty="0" smtClean="0">
                          <a:latin typeface="微軟正黑體" panose="020B0604030504040204" pitchFamily="34" charset="-120"/>
                          <a:ea typeface="微軟正黑體" panose="020B0604030504040204" pitchFamily="34" charset="-120"/>
                          <a:cs typeface="PMingLiu"/>
                          <a:sym typeface="PMingLiu"/>
                        </a:rPr>
                        <a:t>決定研究目的</a:t>
                      </a: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lvl="0" indent="0" algn="ctr" rtl="0">
                        <a:lnSpc>
                          <a:spcPct val="100000"/>
                        </a:lnSpc>
                        <a:spcBef>
                          <a:spcPts val="1400"/>
                        </a:spcBef>
                        <a:spcAft>
                          <a:spcPts val="0"/>
                        </a:spcAft>
                        <a:buNone/>
                      </a:pPr>
                      <a:r>
                        <a:rPr lang="zh-TW" sz="1600" dirty="0">
                          <a:latin typeface="微軟正黑體" panose="020B0604030504040204" pitchFamily="34" charset="-120"/>
                          <a:ea typeface="微軟正黑體" panose="020B0604030504040204" pitchFamily="34" charset="-120"/>
                          <a:cs typeface="PMingLiu"/>
                          <a:sym typeface="PMingLiu"/>
                        </a:rPr>
                        <a:t>文獻資料</a:t>
                      </a:r>
                      <a:endParaRPr sz="1600" dirty="0">
                        <a:latin typeface="微軟正黑體" panose="020B0604030504040204" pitchFamily="34" charset="-120"/>
                        <a:ea typeface="微軟正黑體" panose="020B0604030504040204" pitchFamily="34" charset="-120"/>
                        <a:cs typeface="PMingLiu"/>
                        <a:sym typeface="PMingLiu"/>
                      </a:endParaRPr>
                    </a:p>
                    <a:p>
                      <a:pPr marL="0" lvl="0" indent="0" algn="ctr" rtl="0">
                        <a:lnSpc>
                          <a:spcPct val="100000"/>
                        </a:lnSpc>
                        <a:spcBef>
                          <a:spcPts val="1400"/>
                        </a:spcBef>
                        <a:spcAft>
                          <a:spcPts val="0"/>
                        </a:spcAft>
                        <a:buNone/>
                      </a:pPr>
                      <a:r>
                        <a:rPr lang="zh-TW" sz="1600" dirty="0">
                          <a:latin typeface="微軟正黑體" panose="020B0604030504040204" pitchFamily="34" charset="-120"/>
                          <a:ea typeface="微軟正黑體" panose="020B0604030504040204" pitchFamily="34" charset="-120"/>
                          <a:cs typeface="PMingLiu"/>
                          <a:sym typeface="PMingLiu"/>
                        </a:rPr>
                        <a:t>蒐集與整理</a:t>
                      </a: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lvl="0" indent="0" algn="ctr" rtl="0">
                        <a:lnSpc>
                          <a:spcPct val="100000"/>
                        </a:lnSpc>
                        <a:spcBef>
                          <a:spcPts val="1400"/>
                        </a:spcBef>
                        <a:spcAft>
                          <a:spcPts val="0"/>
                        </a:spcAft>
                        <a:buNone/>
                      </a:pPr>
                      <a:r>
                        <a:rPr lang="zh-TW" sz="1600" b="1" dirty="0">
                          <a:solidFill>
                            <a:schemeClr val="accent6">
                              <a:lumMod val="75000"/>
                            </a:schemeClr>
                          </a:solidFill>
                          <a:latin typeface="微軟正黑體" panose="020B0604030504040204" pitchFamily="34" charset="-120"/>
                          <a:ea typeface="微軟正黑體" panose="020B0604030504040204" pitchFamily="34" charset="-120"/>
                          <a:cs typeface="PMingLiu"/>
                          <a:sym typeface="PMingLiu"/>
                        </a:rPr>
                        <a:t>田野調查法</a:t>
                      </a:r>
                      <a:endParaRPr sz="1600" b="1" dirty="0">
                        <a:solidFill>
                          <a:schemeClr val="accent6">
                            <a:lumMod val="75000"/>
                          </a:schemeClr>
                        </a:solidFill>
                        <a:latin typeface="微軟正黑體" panose="020B0604030504040204" pitchFamily="34" charset="-120"/>
                        <a:ea typeface="微軟正黑體" panose="020B0604030504040204" pitchFamily="34" charset="-120"/>
                        <a:cs typeface="PMingLiu"/>
                        <a:sym typeface="PMingLiu"/>
                      </a:endParaRPr>
                    </a:p>
                    <a:p>
                      <a:pPr marL="0" lvl="0" indent="0" algn="l" rtl="0">
                        <a:lnSpc>
                          <a:spcPct val="100000"/>
                        </a:lnSpc>
                        <a:spcBef>
                          <a:spcPts val="1400"/>
                        </a:spcBef>
                        <a:spcAft>
                          <a:spcPts val="0"/>
                        </a:spcAft>
                        <a:buNone/>
                      </a:pPr>
                      <a:r>
                        <a:rPr lang="zh-TW" sz="1600" dirty="0">
                          <a:latin typeface="微軟正黑體" panose="020B0604030504040204" pitchFamily="34" charset="-120"/>
                          <a:ea typeface="微軟正黑體" panose="020B0604030504040204" pitchFamily="34" charset="-120"/>
                          <a:cs typeface="PMingLiu"/>
                          <a:sym typeface="PMingLiu"/>
                        </a:rPr>
                        <a:t>在不同類型的賣場拍攝該賣場各類型食品的認證標章及產銷履歷，以了解目前農漁牧業商品標示現況。</a:t>
                      </a: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1400"/>
                        </a:spcBef>
                        <a:spcAft>
                          <a:spcPts val="0"/>
                        </a:spcAft>
                        <a:buClr>
                          <a:srgbClr val="000000"/>
                        </a:buClr>
                        <a:buFont typeface="Arial"/>
                        <a:buNone/>
                      </a:pPr>
                      <a:r>
                        <a:rPr lang="zh-TW" sz="1600" b="1" i="0" u="none" strike="noStrike" cap="none" dirty="0">
                          <a:solidFill>
                            <a:schemeClr val="accent6">
                              <a:lumMod val="75000"/>
                            </a:schemeClr>
                          </a:solidFill>
                          <a:latin typeface="微軟正黑體" panose="020B0604030504040204" pitchFamily="34" charset="-120"/>
                          <a:ea typeface="微軟正黑體" panose="020B0604030504040204" pitchFamily="34" charset="-120"/>
                          <a:cs typeface="PMingLiu"/>
                          <a:sym typeface="PMingLiu"/>
                        </a:rPr>
                        <a:t>問卷調查法</a:t>
                      </a:r>
                      <a:endParaRPr sz="1600" b="1" i="0" u="none" strike="noStrike" cap="none" dirty="0">
                        <a:solidFill>
                          <a:schemeClr val="accent6">
                            <a:lumMod val="75000"/>
                          </a:schemeClr>
                        </a:solidFill>
                        <a:latin typeface="微軟正黑體" panose="020B0604030504040204" pitchFamily="34" charset="-120"/>
                        <a:ea typeface="微軟正黑體" panose="020B0604030504040204" pitchFamily="34" charset="-120"/>
                        <a:cs typeface="PMingLiu"/>
                        <a:sym typeface="PMingLiu"/>
                      </a:endParaRPr>
                    </a:p>
                    <a:p>
                      <a:pPr marL="0" lvl="0" indent="0" algn="l" rtl="0">
                        <a:lnSpc>
                          <a:spcPct val="100000"/>
                        </a:lnSpc>
                        <a:spcBef>
                          <a:spcPts val="1200"/>
                        </a:spcBef>
                        <a:spcAft>
                          <a:spcPts val="1200"/>
                        </a:spcAft>
                        <a:buNone/>
                      </a:pPr>
                      <a:r>
                        <a:rPr lang="zh-TW" sz="1600" dirty="0">
                          <a:latin typeface="微軟正黑體" panose="020B0604030504040204" pitchFamily="34" charset="-120"/>
                          <a:ea typeface="微軟正黑體" panose="020B0604030504040204" pitchFamily="34" charset="-120"/>
                          <a:cs typeface="PMingLiu"/>
                          <a:sym typeface="PMingLiu"/>
                        </a:rPr>
                        <a:t>發想民眾對於認證標章及產銷履歷的認識及購買意願問卷題目並發放問卷。</a:t>
                      </a: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lvl="0" indent="0" algn="ctr" rtl="0">
                        <a:lnSpc>
                          <a:spcPct val="100000"/>
                        </a:lnSpc>
                        <a:spcBef>
                          <a:spcPts val="1400"/>
                        </a:spcBef>
                        <a:spcAft>
                          <a:spcPts val="0"/>
                        </a:spcAft>
                        <a:buNone/>
                      </a:pPr>
                      <a:r>
                        <a:rPr lang="zh-TW" sz="1600" dirty="0">
                          <a:latin typeface="微軟正黑體" panose="020B0604030504040204" pitchFamily="34" charset="-120"/>
                          <a:ea typeface="微軟正黑體" panose="020B0604030504040204" pitchFamily="34" charset="-120"/>
                          <a:cs typeface="PMingLiu"/>
                          <a:sym typeface="PMingLiu"/>
                        </a:rPr>
                        <a:t>研究結果整理</a:t>
                      </a:r>
                      <a:endParaRPr sz="1600" dirty="0">
                        <a:latin typeface="微軟正黑體" panose="020B0604030504040204" pitchFamily="34" charset="-120"/>
                        <a:ea typeface="微軟正黑體" panose="020B0604030504040204" pitchFamily="34" charset="-120"/>
                        <a:cs typeface="PMingLiu"/>
                        <a:sym typeface="PMingLiu"/>
                      </a:endParaRPr>
                    </a:p>
                    <a:p>
                      <a:pPr marL="0" lvl="0" indent="0" algn="ctr" rtl="0">
                        <a:lnSpc>
                          <a:spcPct val="100000"/>
                        </a:lnSpc>
                        <a:spcBef>
                          <a:spcPts val="1400"/>
                        </a:spcBef>
                        <a:spcAft>
                          <a:spcPts val="0"/>
                        </a:spcAft>
                        <a:buNone/>
                      </a:pPr>
                      <a:r>
                        <a:rPr lang="zh-TW" sz="1600" dirty="0">
                          <a:latin typeface="微軟正黑體" panose="020B0604030504040204" pitchFamily="34" charset="-120"/>
                          <a:ea typeface="微軟正黑體" panose="020B0604030504040204" pitchFamily="34" charset="-120"/>
                          <a:cs typeface="PMingLiu"/>
                          <a:sym typeface="PMingLiu"/>
                        </a:rPr>
                        <a:t>研究建議</a:t>
                      </a: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6" name="Google Shape;283;p14"/>
          <p:cNvSpPr txBox="1">
            <a:spLocks/>
          </p:cNvSpPr>
          <p:nvPr/>
        </p:nvSpPr>
        <p:spPr>
          <a:xfrm>
            <a:off x="611793" y="327754"/>
            <a:ext cx="7030500" cy="99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zh-TW" altLang="en-US" sz="3200" dirty="0" smtClean="0">
                <a:solidFill>
                  <a:schemeClr val="accent3">
                    <a:lumMod val="75000"/>
                  </a:schemeClr>
                </a:solidFill>
                <a:latin typeface="微軟正黑體" panose="020B0604030504040204" pitchFamily="34" charset="-120"/>
                <a:ea typeface="微軟正黑體" panose="020B0604030504040204" pitchFamily="34" charset="-120"/>
                <a:cs typeface="PMingLiu"/>
                <a:sym typeface="PMingLiu"/>
              </a:rPr>
              <a:t>研究流程</a:t>
            </a:r>
            <a:endParaRPr lang="zh-TW" altLang="en-US" sz="3200" dirty="0">
              <a:solidFill>
                <a:schemeClr val="accent3">
                  <a:lumMod val="75000"/>
                </a:schemeClr>
              </a:solidFill>
              <a:latin typeface="微軟正黑體" panose="020B0604030504040204" pitchFamily="34" charset="-120"/>
              <a:ea typeface="微軟正黑體" panose="020B0604030504040204" pitchFamily="34" charset="-120"/>
              <a:cs typeface="PMingLiu"/>
              <a:sym typeface="PMingLiu"/>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5143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Google Shape;283;p14"/>
          <p:cNvSpPr txBox="1">
            <a:spLocks/>
          </p:cNvSpPr>
          <p:nvPr/>
        </p:nvSpPr>
        <p:spPr>
          <a:xfrm>
            <a:off x="4019387" y="1956358"/>
            <a:ext cx="1934054" cy="6458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zh-TW" altLang="en-US" sz="3200" dirty="0" smtClean="0">
                <a:solidFill>
                  <a:schemeClr val="accent3">
                    <a:lumMod val="75000"/>
                  </a:schemeClr>
                </a:solidFill>
                <a:latin typeface="微軟正黑體" panose="020B0604030504040204" pitchFamily="34" charset="-120"/>
                <a:ea typeface="微軟正黑體" panose="020B0604030504040204" pitchFamily="34" charset="-120"/>
                <a:cs typeface="PMingLiu"/>
                <a:sym typeface="PMingLiu"/>
              </a:rPr>
              <a:t>研究方法</a:t>
            </a:r>
            <a:endParaRPr lang="zh-TW" altLang="en-US" sz="3200" dirty="0">
              <a:solidFill>
                <a:schemeClr val="accent3">
                  <a:lumMod val="75000"/>
                </a:schemeClr>
              </a:solidFill>
              <a:latin typeface="微軟正黑體" panose="020B0604030504040204" pitchFamily="34" charset="-120"/>
              <a:ea typeface="微軟正黑體" panose="020B0604030504040204" pitchFamily="34" charset="-120"/>
              <a:cs typeface="PMingLiu"/>
              <a:sym typeface="PMingLiu"/>
            </a:endParaRPr>
          </a:p>
        </p:txBody>
      </p:sp>
      <p:grpSp>
        <p:nvGrpSpPr>
          <p:cNvPr id="48" name="群組 47"/>
          <p:cNvGrpSpPr/>
          <p:nvPr/>
        </p:nvGrpSpPr>
        <p:grpSpPr>
          <a:xfrm>
            <a:off x="3462558" y="1030177"/>
            <a:ext cx="2824006" cy="2640702"/>
            <a:chOff x="3280772" y="919619"/>
            <a:chExt cx="3168343" cy="2896400"/>
          </a:xfrm>
        </p:grpSpPr>
        <p:sp>
          <p:nvSpPr>
            <p:cNvPr id="42" name="Block Arc 6"/>
            <p:cNvSpPr/>
            <p:nvPr/>
          </p:nvSpPr>
          <p:spPr>
            <a:xfrm rot="17100000" flipH="1" flipV="1">
              <a:off x="3783804" y="818725"/>
              <a:ext cx="2314616" cy="3016007"/>
            </a:xfrm>
            <a:prstGeom prst="blockArc">
              <a:avLst>
                <a:gd name="adj1" fmla="val 21599999"/>
                <a:gd name="adj2" fmla="val 8180671"/>
                <a:gd name="adj3" fmla="val 11913"/>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43" name="Block Arc 8"/>
            <p:cNvSpPr/>
            <p:nvPr/>
          </p:nvSpPr>
          <p:spPr>
            <a:xfrm rot="17100000">
              <a:off x="3592549" y="756220"/>
              <a:ext cx="2366923" cy="2990477"/>
            </a:xfrm>
            <a:prstGeom prst="blockArc">
              <a:avLst>
                <a:gd name="adj1" fmla="val 21599999"/>
                <a:gd name="adj2" fmla="val 8180671"/>
                <a:gd name="adj3" fmla="val 11913"/>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44" name="Isosceles Triangle 9"/>
            <p:cNvSpPr/>
            <p:nvPr/>
          </p:nvSpPr>
          <p:spPr>
            <a:xfrm rot="3600000" flipV="1">
              <a:off x="4681365" y="3116606"/>
              <a:ext cx="726699" cy="67212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46" name="Isosceles Triangle 7"/>
            <p:cNvSpPr/>
            <p:nvPr/>
          </p:nvSpPr>
          <p:spPr>
            <a:xfrm rot="14400000" flipH="1" flipV="1">
              <a:off x="4340680" y="946905"/>
              <a:ext cx="726699" cy="67212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grpSp>
        <p:nvGrpSpPr>
          <p:cNvPr id="61" name="群組 60"/>
          <p:cNvGrpSpPr/>
          <p:nvPr/>
        </p:nvGrpSpPr>
        <p:grpSpPr>
          <a:xfrm>
            <a:off x="5944284" y="721326"/>
            <a:ext cx="2993913" cy="3121003"/>
            <a:chOff x="5944284" y="721326"/>
            <a:chExt cx="2993913" cy="3121003"/>
          </a:xfrm>
        </p:grpSpPr>
        <p:sp>
          <p:nvSpPr>
            <p:cNvPr id="50" name="TextBox 32"/>
            <p:cNvSpPr txBox="1"/>
            <p:nvPr/>
          </p:nvSpPr>
          <p:spPr>
            <a:xfrm>
              <a:off x="6638429" y="721326"/>
              <a:ext cx="2299768" cy="559876"/>
            </a:xfrm>
            <a:prstGeom prst="rect">
              <a:avLst/>
            </a:prstGeom>
            <a:noFill/>
          </p:spPr>
          <p:txBody>
            <a:bodyPr wrap="none" lIns="0" tIns="0" rIns="360000" bIns="0" anchor="b" anchorCtr="0">
              <a:noAutofit/>
            </a:bodyPr>
            <a:lstStyle/>
            <a:p>
              <a:pPr algn="r"/>
              <a:r>
                <a:rPr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問卷調查</a:t>
              </a:r>
              <a:r>
                <a:rPr lang="zh-TW" altLang="en-US" sz="3200" b="1" dirty="0" smtClean="0">
                  <a:solidFill>
                    <a:schemeClr val="accent6">
                      <a:lumMod val="75000"/>
                    </a:schemeClr>
                  </a:solidFill>
                  <a:latin typeface="微軟正黑體" panose="020B0604030504040204" pitchFamily="34" charset="-120"/>
                  <a:ea typeface="微軟正黑體" panose="020B0604030504040204" pitchFamily="34" charset="-120"/>
                </a:rPr>
                <a:t>法</a:t>
              </a:r>
              <a:endParaRPr lang="zh-CN" altLang="en-US" sz="3200" b="1"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51" name="TextBox 36"/>
            <p:cNvSpPr txBox="1">
              <a:spLocks/>
            </p:cNvSpPr>
            <p:nvPr/>
          </p:nvSpPr>
          <p:spPr>
            <a:xfrm>
              <a:off x="5944284" y="1518483"/>
              <a:ext cx="2910255" cy="2323846"/>
            </a:xfrm>
            <a:prstGeom prst="rect">
              <a:avLst/>
            </a:prstGeom>
          </p:spPr>
          <p:txBody>
            <a:bodyPr vert="horz" wrap="square" lIns="360000" tIns="0" rIns="0" bIns="0" anchor="ctr" anchorCtr="0">
              <a:normAutofit/>
            </a:bodyPr>
            <a:lstStyle/>
            <a:p>
              <a:pPr>
                <a:lnSpc>
                  <a:spcPct val="120000"/>
                </a:lnSpc>
                <a:buFont typeface="Wingdings" pitchFamily="2" charset="2"/>
                <a:buChar char="u"/>
              </a:pPr>
              <a:r>
                <a:rPr lang="zh-TW" altLang="en-US" sz="2000" dirty="0">
                  <a:solidFill>
                    <a:schemeClr val="bg2"/>
                  </a:solidFill>
                  <a:latin typeface="微軟正黑體" panose="020B0604030504040204" pitchFamily="34" charset="-120"/>
                  <a:ea typeface="微軟正黑體" panose="020B0604030504040204" pitchFamily="34" charset="-120"/>
                </a:rPr>
                <a:t>日期</a:t>
              </a:r>
              <a:r>
                <a:rPr lang="zh-TW" altLang="en-US" sz="2000" dirty="0" smtClean="0">
                  <a:solidFill>
                    <a:schemeClr val="bg2"/>
                  </a:solidFill>
                  <a:latin typeface="微軟正黑體" panose="020B0604030504040204" pitchFamily="34" charset="-120"/>
                  <a:ea typeface="微軟正黑體" panose="020B0604030504040204" pitchFamily="34" charset="-120"/>
                </a:rPr>
                <a:t>：</a:t>
              </a:r>
              <a:r>
                <a:rPr lang="en-US" altLang="zh-TW" sz="2000" dirty="0" smtClean="0">
                  <a:solidFill>
                    <a:schemeClr val="bg2"/>
                  </a:solidFill>
                  <a:latin typeface="微軟正黑體" panose="020B0604030504040204" pitchFamily="34" charset="-120"/>
                  <a:ea typeface="微軟正黑體" panose="020B0604030504040204" pitchFamily="34" charset="-120"/>
                </a:rPr>
                <a:t>109</a:t>
              </a:r>
              <a:r>
                <a:rPr lang="zh-TW" altLang="zh-TW" sz="2000" dirty="0" smtClean="0">
                  <a:solidFill>
                    <a:schemeClr val="bg2"/>
                  </a:solidFill>
                  <a:latin typeface="微軟正黑體" panose="020B0604030504040204" pitchFamily="34" charset="-120"/>
                  <a:ea typeface="微軟正黑體" panose="020B0604030504040204" pitchFamily="34" charset="-120"/>
                </a:rPr>
                <a:t>年</a:t>
              </a:r>
              <a:r>
                <a:rPr lang="en-US" altLang="zh-TW" sz="2000" dirty="0">
                  <a:solidFill>
                    <a:schemeClr val="bg2"/>
                  </a:solidFill>
                  <a:latin typeface="微軟正黑體" panose="020B0604030504040204" pitchFamily="34" charset="-120"/>
                  <a:ea typeface="微軟正黑體" panose="020B0604030504040204" pitchFamily="34" charset="-120"/>
                </a:rPr>
                <a:t>5</a:t>
              </a:r>
              <a:r>
                <a:rPr lang="zh-TW" altLang="zh-TW" sz="2000" dirty="0" smtClean="0">
                  <a:solidFill>
                    <a:schemeClr val="bg2"/>
                  </a:solidFill>
                  <a:latin typeface="微軟正黑體" panose="020B0604030504040204" pitchFamily="34" charset="-120"/>
                  <a:ea typeface="微軟正黑體" panose="020B0604030504040204" pitchFamily="34" charset="-120"/>
                </a:rPr>
                <a:t>月</a:t>
              </a:r>
              <a:endParaRPr lang="en-US" altLang="zh-TW" sz="2000" dirty="0">
                <a:solidFill>
                  <a:schemeClr val="bg2"/>
                </a:solidFill>
                <a:latin typeface="微軟正黑體" panose="020B0604030504040204" pitchFamily="34" charset="-120"/>
                <a:ea typeface="微軟正黑體" panose="020B0604030504040204" pitchFamily="34" charset="-120"/>
              </a:endParaRPr>
            </a:p>
            <a:p>
              <a:pPr>
                <a:lnSpc>
                  <a:spcPct val="120000"/>
                </a:lnSpc>
                <a:buFont typeface="Wingdings" pitchFamily="2" charset="2"/>
                <a:buChar char="u"/>
              </a:pPr>
              <a:r>
                <a:rPr lang="zh-TW" altLang="en-US" sz="2000" dirty="0">
                  <a:solidFill>
                    <a:schemeClr val="bg2"/>
                  </a:solidFill>
                  <a:latin typeface="微軟正黑體" panose="020B0604030504040204" pitchFamily="34" charset="-120"/>
                  <a:ea typeface="微軟正黑體" panose="020B0604030504040204" pitchFamily="34" charset="-120"/>
                </a:rPr>
                <a:t>研究對象</a:t>
              </a:r>
              <a:r>
                <a:rPr lang="zh-TW" altLang="en-US" sz="2000" dirty="0" smtClean="0">
                  <a:solidFill>
                    <a:schemeClr val="bg2"/>
                  </a:solidFill>
                  <a:latin typeface="微軟正黑體" panose="020B0604030504040204" pitchFamily="34" charset="-120"/>
                  <a:ea typeface="微軟正黑體" panose="020B0604030504040204" pitchFamily="34" charset="-120"/>
                </a:rPr>
                <a:t>：一般民眾</a:t>
              </a:r>
              <a:endParaRPr lang="en-US" altLang="zh-TW" sz="2000" dirty="0">
                <a:solidFill>
                  <a:schemeClr val="bg2"/>
                </a:solidFill>
                <a:latin typeface="微軟正黑體" panose="020B0604030504040204" pitchFamily="34" charset="-120"/>
                <a:ea typeface="微軟正黑體" panose="020B0604030504040204" pitchFamily="34" charset="-120"/>
              </a:endParaRPr>
            </a:p>
            <a:p>
              <a:pPr>
                <a:lnSpc>
                  <a:spcPct val="120000"/>
                </a:lnSpc>
                <a:buFont typeface="Wingdings" pitchFamily="2" charset="2"/>
                <a:buChar char="u"/>
              </a:pPr>
              <a:r>
                <a:rPr lang="zh-TW" altLang="en-US" sz="2000" dirty="0" smtClean="0">
                  <a:solidFill>
                    <a:schemeClr val="bg2"/>
                  </a:solidFill>
                  <a:latin typeface="微軟正黑體" panose="020B0604030504040204" pitchFamily="34" charset="-120"/>
                  <a:ea typeface="微軟正黑體" panose="020B0604030504040204" pitchFamily="34" charset="-120"/>
                </a:rPr>
                <a:t>實施方式：隨機取樣</a:t>
              </a:r>
              <a:endParaRPr lang="en-US" altLang="zh-TW" sz="2000" dirty="0" smtClean="0">
                <a:solidFill>
                  <a:schemeClr val="bg2"/>
                </a:solidFill>
                <a:latin typeface="微軟正黑體" panose="020B0604030504040204" pitchFamily="34" charset="-120"/>
                <a:ea typeface="微軟正黑體" panose="020B0604030504040204" pitchFamily="34" charset="-120"/>
              </a:endParaRPr>
            </a:p>
            <a:p>
              <a:pPr>
                <a:lnSpc>
                  <a:spcPct val="120000"/>
                </a:lnSpc>
                <a:buFont typeface="Wingdings" pitchFamily="2" charset="2"/>
                <a:buChar char="u"/>
              </a:pPr>
              <a:r>
                <a:rPr lang="zh-TW" altLang="en-US" sz="2000" dirty="0">
                  <a:solidFill>
                    <a:schemeClr val="bg2"/>
                  </a:solidFill>
                  <a:latin typeface="微軟正黑體" panose="020B0604030504040204" pitchFamily="34" charset="-120"/>
                  <a:ea typeface="微軟正黑體" panose="020B0604030504040204" pitchFamily="34" charset="-120"/>
                </a:rPr>
                <a:t>結果</a:t>
              </a:r>
              <a:r>
                <a:rPr lang="zh-TW" altLang="en-US" sz="2000" dirty="0" smtClean="0">
                  <a:solidFill>
                    <a:schemeClr val="bg2"/>
                  </a:solidFill>
                  <a:latin typeface="微軟正黑體" panose="020B0604030504040204" pitchFamily="34" charset="-120"/>
                  <a:ea typeface="微軟正黑體" panose="020B0604030504040204" pitchFamily="34" charset="-120"/>
                </a:rPr>
                <a:t>：</a:t>
              </a:r>
              <a:endParaRPr lang="en-US" altLang="zh-TW" sz="2000" dirty="0" smtClean="0">
                <a:solidFill>
                  <a:schemeClr val="bg2"/>
                </a:solidFill>
                <a:latin typeface="微軟正黑體" panose="020B0604030504040204" pitchFamily="34" charset="-120"/>
                <a:ea typeface="微軟正黑體" panose="020B0604030504040204" pitchFamily="34" charset="-120"/>
              </a:endParaRPr>
            </a:p>
            <a:p>
              <a:pPr>
                <a:lnSpc>
                  <a:spcPct val="120000"/>
                </a:lnSpc>
              </a:pPr>
              <a:r>
                <a:rPr lang="zh-TW" altLang="en-US" sz="2000" dirty="0" smtClean="0">
                  <a:solidFill>
                    <a:schemeClr val="bg2"/>
                  </a:solidFill>
                  <a:latin typeface="微軟正黑體" panose="020B0604030504040204" pitchFamily="34" charset="-120"/>
                  <a:ea typeface="微軟正黑體" panose="020B0604030504040204" pitchFamily="34" charset="-120"/>
                </a:rPr>
                <a:t>     線</a:t>
              </a:r>
              <a:r>
                <a:rPr lang="zh-TW" altLang="en-US" sz="2000" dirty="0">
                  <a:solidFill>
                    <a:schemeClr val="bg2"/>
                  </a:solidFill>
                  <a:latin typeface="微軟正黑體" panose="020B0604030504040204" pitchFamily="34" charset="-120"/>
                  <a:ea typeface="微軟正黑體" panose="020B0604030504040204" pitchFamily="34" charset="-120"/>
                </a:rPr>
                <a:t>上問卷共</a:t>
              </a:r>
              <a:r>
                <a:rPr lang="zh-TW" altLang="en-US" sz="2000" dirty="0" smtClean="0">
                  <a:solidFill>
                    <a:schemeClr val="bg2"/>
                  </a:solidFill>
                  <a:latin typeface="微軟正黑體" panose="020B0604030504040204" pitchFamily="34" charset="-120"/>
                  <a:ea typeface="微軟正黑體" panose="020B0604030504040204" pitchFamily="34" charset="-120"/>
                </a:rPr>
                <a:t>取得有</a:t>
              </a:r>
              <a:endParaRPr lang="en-US" altLang="zh-TW" sz="2000" dirty="0" smtClean="0">
                <a:solidFill>
                  <a:schemeClr val="bg2"/>
                </a:solidFill>
                <a:latin typeface="微軟正黑體" panose="020B0604030504040204" pitchFamily="34" charset="-120"/>
                <a:ea typeface="微軟正黑體" panose="020B0604030504040204" pitchFamily="34" charset="-120"/>
              </a:endParaRPr>
            </a:p>
            <a:p>
              <a:pPr>
                <a:lnSpc>
                  <a:spcPct val="120000"/>
                </a:lnSpc>
              </a:pPr>
              <a:r>
                <a:rPr lang="zh-TW" altLang="en-US" sz="2000" dirty="0">
                  <a:solidFill>
                    <a:schemeClr val="bg2"/>
                  </a:solidFill>
                  <a:latin typeface="微軟正黑體" panose="020B0604030504040204" pitchFamily="34" charset="-120"/>
                  <a:ea typeface="微軟正黑體" panose="020B0604030504040204" pitchFamily="34" charset="-120"/>
                </a:rPr>
                <a:t> </a:t>
              </a:r>
              <a:r>
                <a:rPr lang="zh-TW" altLang="en-US" sz="2000" dirty="0" smtClean="0">
                  <a:solidFill>
                    <a:schemeClr val="bg2"/>
                  </a:solidFill>
                  <a:latin typeface="微軟正黑體" panose="020B0604030504040204" pitchFamily="34" charset="-120"/>
                  <a:ea typeface="微軟正黑體" panose="020B0604030504040204" pitchFamily="34" charset="-120"/>
                </a:rPr>
                <a:t>     效問卷</a:t>
              </a:r>
              <a:r>
                <a:rPr lang="en-US" altLang="zh-TW" sz="2000" dirty="0" smtClean="0">
                  <a:solidFill>
                    <a:schemeClr val="bg2"/>
                  </a:solidFill>
                  <a:latin typeface="微軟正黑體" panose="020B0604030504040204" pitchFamily="34" charset="-120"/>
                  <a:ea typeface="微軟正黑體" panose="020B0604030504040204" pitchFamily="34" charset="-120"/>
                </a:rPr>
                <a:t>314</a:t>
              </a:r>
              <a:r>
                <a:rPr lang="zh-TW" altLang="en-US" sz="2000" dirty="0" smtClean="0">
                  <a:solidFill>
                    <a:schemeClr val="bg2"/>
                  </a:solidFill>
                  <a:latin typeface="微軟正黑體" panose="020B0604030504040204" pitchFamily="34" charset="-120"/>
                  <a:ea typeface="微軟正黑體" panose="020B0604030504040204" pitchFamily="34" charset="-120"/>
                </a:rPr>
                <a:t>份。</a:t>
              </a:r>
              <a:endParaRPr lang="en-US" altLang="zh-TW" sz="2000" dirty="0">
                <a:solidFill>
                  <a:schemeClr val="bg2"/>
                </a:solidFill>
                <a:latin typeface="微軟正黑體" panose="020B0604030504040204" pitchFamily="34" charset="-120"/>
                <a:ea typeface="微軟正黑體" panose="020B0604030504040204" pitchFamily="34" charset="-120"/>
              </a:endParaRPr>
            </a:p>
            <a:p>
              <a:pPr>
                <a:lnSpc>
                  <a:spcPct val="120000"/>
                </a:lnSpc>
              </a:pPr>
              <a:endParaRPr lang="zh-CN" altLang="en-US" sz="1050" dirty="0">
                <a:solidFill>
                  <a:schemeClr val="tx1"/>
                </a:solidFill>
              </a:endParaRPr>
            </a:p>
          </p:txBody>
        </p:sp>
      </p:grpSp>
      <p:grpSp>
        <p:nvGrpSpPr>
          <p:cNvPr id="60" name="群組 59"/>
          <p:cNvGrpSpPr/>
          <p:nvPr/>
        </p:nvGrpSpPr>
        <p:grpSpPr>
          <a:xfrm>
            <a:off x="30298" y="624950"/>
            <a:ext cx="3410215" cy="3591336"/>
            <a:chOff x="30298" y="624950"/>
            <a:chExt cx="3410215" cy="3591336"/>
          </a:xfrm>
        </p:grpSpPr>
        <p:sp>
          <p:nvSpPr>
            <p:cNvPr id="49" name="TextBox 32"/>
            <p:cNvSpPr txBox="1"/>
            <p:nvPr/>
          </p:nvSpPr>
          <p:spPr>
            <a:xfrm>
              <a:off x="667098" y="624950"/>
              <a:ext cx="2299768" cy="559876"/>
            </a:xfrm>
            <a:prstGeom prst="rect">
              <a:avLst/>
            </a:prstGeom>
            <a:noFill/>
          </p:spPr>
          <p:txBody>
            <a:bodyPr wrap="none" lIns="0" tIns="0" rIns="360000" bIns="0" anchor="b" anchorCtr="0">
              <a:noAutofit/>
            </a:bodyPr>
            <a:lstStyle/>
            <a:p>
              <a:pPr algn="r"/>
              <a:r>
                <a:rPr lang="zh-TW" altLang="en-US" sz="3200" b="1" dirty="0">
                  <a:solidFill>
                    <a:schemeClr val="accent1"/>
                  </a:solidFill>
                  <a:latin typeface="微軟正黑體" panose="020B0604030504040204" pitchFamily="34" charset="-120"/>
                  <a:ea typeface="微軟正黑體" panose="020B0604030504040204" pitchFamily="34" charset="-120"/>
                </a:rPr>
                <a:t>田野調查</a:t>
              </a:r>
              <a:r>
                <a:rPr lang="zh-TW" altLang="en-US" sz="3200" b="1" dirty="0" smtClean="0">
                  <a:solidFill>
                    <a:schemeClr val="accent1"/>
                  </a:solidFill>
                  <a:latin typeface="微軟正黑體" panose="020B0604030504040204" pitchFamily="34" charset="-120"/>
                  <a:ea typeface="微軟正黑體" panose="020B0604030504040204" pitchFamily="34" charset="-120"/>
                </a:rPr>
                <a:t>法</a:t>
              </a:r>
              <a:endParaRPr lang="zh-CN" altLang="en-US" sz="3200" b="1" dirty="0">
                <a:solidFill>
                  <a:schemeClr val="accent1"/>
                </a:solidFill>
                <a:latin typeface="微軟正黑體" panose="020B0604030504040204" pitchFamily="34" charset="-120"/>
                <a:ea typeface="微軟正黑體" panose="020B0604030504040204" pitchFamily="34" charset="-120"/>
              </a:endParaRPr>
            </a:p>
          </p:txBody>
        </p:sp>
        <p:sp>
          <p:nvSpPr>
            <p:cNvPr id="52" name="TextBox 36"/>
            <p:cNvSpPr txBox="1">
              <a:spLocks/>
            </p:cNvSpPr>
            <p:nvPr/>
          </p:nvSpPr>
          <p:spPr>
            <a:xfrm>
              <a:off x="30298" y="1405266"/>
              <a:ext cx="3410215" cy="2811020"/>
            </a:xfrm>
            <a:prstGeom prst="rect">
              <a:avLst/>
            </a:prstGeom>
          </p:spPr>
          <p:txBody>
            <a:bodyPr vert="horz" wrap="square" lIns="360000" tIns="0" rIns="0" bIns="0" anchor="ctr" anchorCtr="0">
              <a:normAutofit lnSpcReduction="10000"/>
            </a:bodyPr>
            <a:lstStyle/>
            <a:p>
              <a:pPr>
                <a:lnSpc>
                  <a:spcPct val="120000"/>
                </a:lnSpc>
                <a:buFont typeface="Wingdings" pitchFamily="2" charset="2"/>
                <a:buChar char="u"/>
              </a:pPr>
              <a:r>
                <a:rPr lang="zh-TW" altLang="en-US" sz="2000" dirty="0">
                  <a:solidFill>
                    <a:schemeClr val="bg2"/>
                  </a:solidFill>
                  <a:latin typeface="微軟正黑體" panose="020B0604030504040204" pitchFamily="34" charset="-120"/>
                  <a:ea typeface="微軟正黑體" panose="020B0604030504040204" pitchFamily="34" charset="-120"/>
                </a:rPr>
                <a:t>日期</a:t>
              </a:r>
              <a:r>
                <a:rPr lang="zh-TW" altLang="en-US" sz="2000" dirty="0" smtClean="0">
                  <a:solidFill>
                    <a:schemeClr val="bg2"/>
                  </a:solidFill>
                  <a:latin typeface="微軟正黑體" panose="020B0604030504040204" pitchFamily="34" charset="-120"/>
                  <a:ea typeface="微軟正黑體" panose="020B0604030504040204" pitchFamily="34" charset="-120"/>
                </a:rPr>
                <a:t>：</a:t>
              </a:r>
              <a:r>
                <a:rPr lang="en-US" altLang="zh-TW" sz="2000" dirty="0" smtClean="0">
                  <a:solidFill>
                    <a:schemeClr val="bg2"/>
                  </a:solidFill>
                  <a:latin typeface="微軟正黑體" panose="020B0604030504040204" pitchFamily="34" charset="-120"/>
                  <a:ea typeface="微軟正黑體" panose="020B0604030504040204" pitchFamily="34" charset="-120"/>
                </a:rPr>
                <a:t>109</a:t>
              </a:r>
              <a:r>
                <a:rPr lang="zh-TW" altLang="zh-TW" sz="2000" dirty="0" smtClean="0">
                  <a:solidFill>
                    <a:schemeClr val="bg2"/>
                  </a:solidFill>
                  <a:latin typeface="微軟正黑體" panose="020B0604030504040204" pitchFamily="34" charset="-120"/>
                  <a:ea typeface="微軟正黑體" panose="020B0604030504040204" pitchFamily="34" charset="-120"/>
                </a:rPr>
                <a:t>年</a:t>
              </a:r>
              <a:r>
                <a:rPr lang="zh-TW" altLang="en-US" sz="2000" dirty="0">
                  <a:solidFill>
                    <a:schemeClr val="bg2"/>
                  </a:solidFill>
                  <a:latin typeface="微軟正黑體" panose="020B0604030504040204" pitchFamily="34" charset="-120"/>
                  <a:ea typeface="微軟正黑體" panose="020B0604030504040204" pitchFamily="34" charset="-120"/>
                </a:rPr>
                <a:t>寒假</a:t>
              </a:r>
              <a:endParaRPr lang="en-US" altLang="zh-TW" sz="2000" dirty="0">
                <a:solidFill>
                  <a:schemeClr val="bg2"/>
                </a:solidFill>
                <a:latin typeface="微軟正黑體" panose="020B0604030504040204" pitchFamily="34" charset="-120"/>
                <a:ea typeface="微軟正黑體" panose="020B0604030504040204" pitchFamily="34" charset="-120"/>
              </a:endParaRPr>
            </a:p>
            <a:p>
              <a:pPr>
                <a:lnSpc>
                  <a:spcPct val="120000"/>
                </a:lnSpc>
                <a:buFont typeface="Wingdings" pitchFamily="2" charset="2"/>
                <a:buChar char="u"/>
              </a:pPr>
              <a:r>
                <a:rPr lang="zh-TW" altLang="en-US" sz="2000" dirty="0">
                  <a:solidFill>
                    <a:schemeClr val="bg2"/>
                  </a:solidFill>
                  <a:latin typeface="微軟正黑體" panose="020B0604030504040204" pitchFamily="34" charset="-120"/>
                  <a:ea typeface="微軟正黑體" panose="020B0604030504040204" pitchFamily="34" charset="-120"/>
                </a:rPr>
                <a:t>研究對象</a:t>
              </a:r>
              <a:r>
                <a:rPr lang="zh-TW" altLang="en-US" sz="2000" dirty="0" smtClean="0">
                  <a:solidFill>
                    <a:schemeClr val="bg2"/>
                  </a:solidFill>
                  <a:latin typeface="微軟正黑體" panose="020B0604030504040204" pitchFamily="34" charset="-120"/>
                  <a:ea typeface="微軟正黑體" panose="020B0604030504040204" pitchFamily="34" charset="-120"/>
                </a:rPr>
                <a:t>：花蓮五家賣場</a:t>
              </a:r>
              <a:endParaRPr lang="en-US" altLang="zh-TW" sz="2000" dirty="0" smtClean="0">
                <a:solidFill>
                  <a:schemeClr val="bg2"/>
                </a:solidFill>
                <a:latin typeface="微軟正黑體" panose="020B0604030504040204" pitchFamily="34" charset="-120"/>
                <a:ea typeface="微軟正黑體" panose="020B0604030504040204" pitchFamily="34" charset="-120"/>
              </a:endParaRPr>
            </a:p>
            <a:p>
              <a:pPr>
                <a:lnSpc>
                  <a:spcPct val="120000"/>
                </a:lnSpc>
                <a:buFont typeface="Wingdings" pitchFamily="2" charset="2"/>
                <a:buChar char="u"/>
              </a:pPr>
              <a:r>
                <a:rPr lang="zh-TW" altLang="en-US" sz="2000" dirty="0" smtClean="0">
                  <a:solidFill>
                    <a:schemeClr val="bg2"/>
                  </a:solidFill>
                  <a:latin typeface="微軟正黑體" panose="020B0604030504040204" pitchFamily="34" charset="-120"/>
                  <a:ea typeface="微軟正黑體" panose="020B0604030504040204" pitchFamily="34" charset="-120"/>
                </a:rPr>
                <a:t>實施方式：</a:t>
              </a:r>
              <a:r>
                <a:rPr lang="zh-TW" altLang="en-US" sz="2000" dirty="0">
                  <a:solidFill>
                    <a:schemeClr val="bg2"/>
                  </a:solidFill>
                  <a:latin typeface="微軟正黑體" panose="020B0604030504040204" pitchFamily="34" charset="-120"/>
                  <a:ea typeface="微軟正黑體" panose="020B0604030504040204" pitchFamily="34" charset="-120"/>
                </a:rPr>
                <a:t>現場</a:t>
              </a:r>
              <a:r>
                <a:rPr lang="zh-TW" altLang="en-US" sz="2000" dirty="0" smtClean="0">
                  <a:solidFill>
                    <a:schemeClr val="bg2"/>
                  </a:solidFill>
                  <a:latin typeface="微軟正黑體" panose="020B0604030504040204" pitchFamily="34" charset="-120"/>
                  <a:ea typeface="微軟正黑體" panose="020B0604030504040204" pitchFamily="34" charset="-120"/>
                </a:rPr>
                <a:t>調查新鮮</a:t>
              </a:r>
              <a:endParaRPr lang="en-US" altLang="zh-TW" sz="2000" dirty="0" smtClean="0">
                <a:solidFill>
                  <a:schemeClr val="bg2"/>
                </a:solidFill>
                <a:latin typeface="微軟正黑體" panose="020B0604030504040204" pitchFamily="34" charset="-120"/>
                <a:ea typeface="微軟正黑體" panose="020B0604030504040204" pitchFamily="34" charset="-120"/>
              </a:endParaRPr>
            </a:p>
            <a:p>
              <a:pPr>
                <a:lnSpc>
                  <a:spcPct val="120000"/>
                </a:lnSpc>
              </a:pPr>
              <a:r>
                <a:rPr lang="zh-TW" altLang="en-US" sz="2000" dirty="0" smtClean="0">
                  <a:solidFill>
                    <a:schemeClr val="bg2"/>
                  </a:solidFill>
                  <a:latin typeface="微軟正黑體" panose="020B0604030504040204" pitchFamily="34" charset="-120"/>
                  <a:ea typeface="微軟正黑體" panose="020B0604030504040204" pitchFamily="34" charset="-120"/>
                </a:rPr>
                <a:t>              冷藏</a:t>
              </a:r>
              <a:r>
                <a:rPr lang="en-US" altLang="zh-TW" sz="2000" dirty="0" smtClean="0">
                  <a:solidFill>
                    <a:schemeClr val="bg2"/>
                  </a:solidFill>
                  <a:latin typeface="微軟正黑體" panose="020B0604030504040204" pitchFamily="34" charset="-120"/>
                  <a:ea typeface="微軟正黑體" panose="020B0604030504040204" pitchFamily="34" charset="-120"/>
                </a:rPr>
                <a:t>/</a:t>
              </a:r>
              <a:r>
                <a:rPr lang="zh-TW" altLang="en-US" sz="2000" dirty="0" smtClean="0">
                  <a:solidFill>
                    <a:schemeClr val="bg2"/>
                  </a:solidFill>
                  <a:latin typeface="微軟正黑體" panose="020B0604030504040204" pitchFamily="34" charset="-120"/>
                  <a:ea typeface="微軟正黑體" panose="020B0604030504040204" pitchFamily="34" charset="-120"/>
                </a:rPr>
                <a:t>冷凍商品標章</a:t>
              </a:r>
              <a:endParaRPr lang="en-US" altLang="zh-TW" sz="2000" dirty="0" smtClean="0">
                <a:solidFill>
                  <a:schemeClr val="bg2"/>
                </a:solidFill>
                <a:latin typeface="微軟正黑體" panose="020B0604030504040204" pitchFamily="34" charset="-120"/>
                <a:ea typeface="微軟正黑體" panose="020B0604030504040204" pitchFamily="34" charset="-120"/>
              </a:endParaRPr>
            </a:p>
            <a:p>
              <a:pPr>
                <a:lnSpc>
                  <a:spcPct val="120000"/>
                </a:lnSpc>
                <a:buFont typeface="Wingdings" pitchFamily="2" charset="2"/>
                <a:buChar char="u"/>
              </a:pPr>
              <a:r>
                <a:rPr lang="zh-TW" altLang="en-US" sz="2000" dirty="0">
                  <a:solidFill>
                    <a:schemeClr val="bg2"/>
                  </a:solidFill>
                  <a:latin typeface="微軟正黑體" panose="020B0604030504040204" pitchFamily="34" charset="-120"/>
                  <a:ea typeface="微軟正黑體" panose="020B0604030504040204" pitchFamily="34" charset="-120"/>
                </a:rPr>
                <a:t>結果</a:t>
              </a:r>
              <a:r>
                <a:rPr lang="zh-TW" altLang="en-US" sz="2000" dirty="0" smtClean="0">
                  <a:solidFill>
                    <a:schemeClr val="bg2"/>
                  </a:solidFill>
                  <a:latin typeface="微軟正黑體" panose="020B0604030504040204" pitchFamily="34" charset="-120"/>
                  <a:ea typeface="微軟正黑體" panose="020B0604030504040204" pitchFamily="34" charset="-120"/>
                </a:rPr>
                <a:t>：</a:t>
              </a:r>
              <a:endParaRPr lang="en-US" altLang="zh-TW" sz="2000" dirty="0" smtClean="0">
                <a:solidFill>
                  <a:schemeClr val="bg2"/>
                </a:solidFill>
                <a:latin typeface="微軟正黑體" panose="020B0604030504040204" pitchFamily="34" charset="-120"/>
                <a:ea typeface="微軟正黑體" panose="020B0604030504040204" pitchFamily="34" charset="-120"/>
              </a:endParaRPr>
            </a:p>
            <a:p>
              <a:pPr>
                <a:lnSpc>
                  <a:spcPct val="120000"/>
                </a:lnSpc>
              </a:pPr>
              <a:r>
                <a:rPr lang="zh-TW" altLang="en-US" sz="2000" dirty="0" smtClean="0">
                  <a:solidFill>
                    <a:schemeClr val="bg2"/>
                  </a:solidFill>
                  <a:latin typeface="微軟正黑體" panose="020B0604030504040204" pitchFamily="34" charset="-120"/>
                  <a:ea typeface="微軟正黑體" panose="020B0604030504040204" pitchFamily="34" charset="-120"/>
                </a:rPr>
                <a:t>    發現農產與肉產品標章較</a:t>
              </a:r>
              <a:endParaRPr lang="en-US" altLang="zh-TW" sz="2000" dirty="0" smtClean="0">
                <a:solidFill>
                  <a:schemeClr val="bg2"/>
                </a:solidFill>
                <a:latin typeface="微軟正黑體" panose="020B0604030504040204" pitchFamily="34" charset="-120"/>
                <a:ea typeface="微軟正黑體" panose="020B0604030504040204" pitchFamily="34" charset="-120"/>
              </a:endParaRPr>
            </a:p>
            <a:p>
              <a:pPr>
                <a:lnSpc>
                  <a:spcPct val="120000"/>
                </a:lnSpc>
              </a:pPr>
              <a:r>
                <a:rPr lang="zh-TW" altLang="en-US" sz="2000" dirty="0">
                  <a:solidFill>
                    <a:schemeClr val="bg2"/>
                  </a:solidFill>
                  <a:latin typeface="微軟正黑體" panose="020B0604030504040204" pitchFamily="34" charset="-120"/>
                  <a:ea typeface="微軟正黑體" panose="020B0604030504040204" pitchFamily="34" charset="-120"/>
                </a:rPr>
                <a:t> </a:t>
              </a:r>
              <a:r>
                <a:rPr lang="zh-TW" altLang="en-US" sz="2000" dirty="0" smtClean="0">
                  <a:solidFill>
                    <a:schemeClr val="bg2"/>
                  </a:solidFill>
                  <a:latin typeface="微軟正黑體" panose="020B0604030504040204" pitchFamily="34" charset="-120"/>
                  <a:ea typeface="微軟正黑體" panose="020B0604030504040204" pitchFamily="34" charset="-120"/>
                </a:rPr>
                <a:t>   多，漁產品很少，且多為</a:t>
              </a:r>
              <a:endParaRPr lang="en-US" altLang="zh-TW" sz="2000" dirty="0" smtClean="0">
                <a:solidFill>
                  <a:schemeClr val="bg2"/>
                </a:solidFill>
                <a:latin typeface="微軟正黑體" panose="020B0604030504040204" pitchFamily="34" charset="-120"/>
                <a:ea typeface="微軟正黑體" panose="020B0604030504040204" pitchFamily="34" charset="-120"/>
              </a:endParaRPr>
            </a:p>
            <a:p>
              <a:pPr>
                <a:lnSpc>
                  <a:spcPct val="120000"/>
                </a:lnSpc>
              </a:pPr>
              <a:r>
                <a:rPr lang="zh-TW" altLang="en-US" sz="2000" dirty="0">
                  <a:solidFill>
                    <a:schemeClr val="bg2"/>
                  </a:solidFill>
                  <a:latin typeface="微軟正黑體" panose="020B0604030504040204" pitchFamily="34" charset="-120"/>
                  <a:ea typeface="微軟正黑體" panose="020B0604030504040204" pitchFamily="34" charset="-120"/>
                </a:rPr>
                <a:t> </a:t>
              </a:r>
              <a:r>
                <a:rPr lang="zh-TW" altLang="en-US" sz="2000" dirty="0" smtClean="0">
                  <a:solidFill>
                    <a:schemeClr val="bg2"/>
                  </a:solidFill>
                  <a:latin typeface="微軟正黑體" panose="020B0604030504040204" pitchFamily="34" charset="-120"/>
                  <a:ea typeface="微軟正黑體" panose="020B0604030504040204" pitchFamily="34" charset="-120"/>
                </a:rPr>
                <a:t>   養殖漁業產品。</a:t>
              </a:r>
              <a:endParaRPr lang="en-US" altLang="zh-TW" sz="2000" dirty="0">
                <a:solidFill>
                  <a:schemeClr val="bg2"/>
                </a:solidFill>
                <a:latin typeface="微軟正黑體" panose="020B0604030504040204" pitchFamily="34" charset="-120"/>
                <a:ea typeface="微軟正黑體" panose="020B0604030504040204" pitchFamily="34" charset="-120"/>
              </a:endParaRPr>
            </a:p>
            <a:p>
              <a:pPr>
                <a:lnSpc>
                  <a:spcPct val="120000"/>
                </a:lnSpc>
              </a:pPr>
              <a:endParaRPr lang="zh-CN" altLang="en-US" sz="1050" dirty="0">
                <a:solidFill>
                  <a:schemeClr val="tx1"/>
                </a:solidFill>
              </a:endParaRPr>
            </a:p>
          </p:txBody>
        </p:sp>
      </p:grpSp>
      <p:cxnSp>
        <p:nvCxnSpPr>
          <p:cNvPr id="54" name="肘形接點 53"/>
          <p:cNvCxnSpPr/>
          <p:nvPr/>
        </p:nvCxnSpPr>
        <p:spPr>
          <a:xfrm rot="10800000">
            <a:off x="2697154" y="904891"/>
            <a:ext cx="1243319" cy="594989"/>
          </a:xfrm>
          <a:prstGeom prst="bentConnector3">
            <a:avLst/>
          </a:prstGeom>
          <a:ln w="127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5" name="肘形接點 54"/>
          <p:cNvCxnSpPr/>
          <p:nvPr/>
        </p:nvCxnSpPr>
        <p:spPr>
          <a:xfrm flipV="1">
            <a:off x="5802139" y="1001265"/>
            <a:ext cx="657867" cy="544663"/>
          </a:xfrm>
          <a:prstGeom prst="bentConnector3">
            <a:avLst/>
          </a:prstGeom>
          <a:ln w="19050">
            <a:prstDash val="sysDot"/>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6614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heel(1)">
                                      <p:cBhvr>
                                        <p:cTn id="7" dur="2000"/>
                                        <p:tgtEl>
                                          <p:spTgt spid="61"/>
                                        </p:tgtEl>
                                      </p:cBhvr>
                                    </p:animEffect>
                                  </p:childTnLst>
                                </p:cTn>
                              </p:par>
                              <p:par>
                                <p:cTn id="8" presetID="21" presetClass="entr" presetSubtype="1"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heel(1)">
                                      <p:cBhvr>
                                        <p:cTn id="10"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10" name="矩形 9"/>
          <p:cNvSpPr/>
          <p:nvPr/>
        </p:nvSpPr>
        <p:spPr>
          <a:xfrm>
            <a:off x="0" y="0"/>
            <a:ext cx="9144000" cy="5143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8" name="Google Shape;308;p18"/>
          <p:cNvSpPr txBox="1">
            <a:spLocks noGrp="1"/>
          </p:cNvSpPr>
          <p:nvPr>
            <p:ph type="title"/>
          </p:nvPr>
        </p:nvSpPr>
        <p:spPr>
          <a:xfrm>
            <a:off x="361990" y="286649"/>
            <a:ext cx="7030500" cy="594860"/>
          </a:xfrm>
          <a:prstGeom prst="rect">
            <a:avLst/>
          </a:prstGeom>
        </p:spPr>
        <p:txBody>
          <a:bodyPr spcFirstLastPara="1" wrap="square" lIns="91425" tIns="91425" rIns="91425" bIns="91425" anchor="t" anchorCtr="0">
            <a:noAutofit/>
          </a:bodyPr>
          <a:lstStyle/>
          <a:p>
            <a:pPr marL="0" lvl="0" indent="0"/>
            <a:r>
              <a:rPr lang="zh-TW" altLang="en-US" sz="3200" dirty="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田野調查法</a:t>
            </a:r>
            <a:r>
              <a:rPr lang="zh-TW" sz="3200" dirty="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研究對象</a:t>
            </a:r>
            <a:endParaRPr sz="3200" dirty="0">
              <a:solidFill>
                <a:schemeClr val="tx1">
                  <a:lumMod val="75000"/>
                </a:schemeClr>
              </a:solidFill>
              <a:latin typeface="微軟正黑體" panose="020B0604030504040204" pitchFamily="34" charset="-120"/>
              <a:ea typeface="微軟正黑體" panose="020B0604030504040204" pitchFamily="34" charset="-120"/>
              <a:cs typeface="PMingLiu"/>
              <a:sym typeface="PMingLiu"/>
            </a:endParaRPr>
          </a:p>
        </p:txBody>
      </p:sp>
      <p:graphicFrame>
        <p:nvGraphicFramePr>
          <p:cNvPr id="310" name="Google Shape;310;p18"/>
          <p:cNvGraphicFramePr/>
          <p:nvPr>
            <p:extLst>
              <p:ext uri="{D42A27DB-BD31-4B8C-83A1-F6EECF244321}">
                <p14:modId xmlns:p14="http://schemas.microsoft.com/office/powerpoint/2010/main" val="255002813"/>
              </p:ext>
            </p:extLst>
          </p:nvPr>
        </p:nvGraphicFramePr>
        <p:xfrm>
          <a:off x="503105" y="1235235"/>
          <a:ext cx="8200826" cy="3193878"/>
        </p:xfrm>
        <a:graphic>
          <a:graphicData uri="http://schemas.openxmlformats.org/drawingml/2006/table">
            <a:tbl>
              <a:tblPr>
                <a:noFill/>
                <a:tableStyleId>{4E81DB96-FCAE-4CF5-AAF4-6970BC0AF485}</a:tableStyleId>
              </a:tblPr>
              <a:tblGrid>
                <a:gridCol w="1130613"/>
                <a:gridCol w="1309507"/>
                <a:gridCol w="1314450"/>
                <a:gridCol w="1276350"/>
                <a:gridCol w="1295400"/>
                <a:gridCol w="1874506"/>
              </a:tblGrid>
              <a:tr h="369899">
                <a:tc>
                  <a:txBody>
                    <a:bodyPr/>
                    <a:lstStyle/>
                    <a:p>
                      <a:pPr marL="0" lvl="0" indent="0" algn="ctr" rtl="0">
                        <a:spcBef>
                          <a:spcPts val="0"/>
                        </a:spcBef>
                        <a:spcAft>
                          <a:spcPts val="0"/>
                        </a:spcAft>
                        <a:buNone/>
                      </a:pPr>
                      <a:r>
                        <a:rPr lang="zh-TW" sz="1600" dirty="0">
                          <a:latin typeface="微軟正黑體" panose="020B0604030504040204" pitchFamily="34" charset="-120"/>
                          <a:ea typeface="微軟正黑體" panose="020B0604030504040204" pitchFamily="34" charset="-120"/>
                          <a:cs typeface="PMingLiu"/>
                          <a:sym typeface="PMingLiu"/>
                        </a:rPr>
                        <a:t>賣場名稱</a:t>
                      </a: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solidFill>
                      <a:schemeClr val="accent4"/>
                    </a:solidFill>
                  </a:tcPr>
                </a:tc>
                <a:tc>
                  <a:txBody>
                    <a:bodyPr/>
                    <a:lstStyle/>
                    <a:p>
                      <a:pPr marL="0" lvl="0" indent="0" algn="ctr" rtl="0">
                        <a:spcBef>
                          <a:spcPts val="0"/>
                        </a:spcBef>
                        <a:spcAft>
                          <a:spcPts val="0"/>
                        </a:spcAft>
                        <a:buNone/>
                      </a:pPr>
                      <a:r>
                        <a:rPr lang="zh-TW" sz="1600" dirty="0">
                          <a:latin typeface="微軟正黑體" panose="020B0604030504040204" pitchFamily="34" charset="-120"/>
                          <a:ea typeface="微軟正黑體" panose="020B0604030504040204" pitchFamily="34" charset="-120"/>
                          <a:cs typeface="PMingLiu"/>
                          <a:sym typeface="PMingLiu"/>
                        </a:rPr>
                        <a:t>愛買</a:t>
                      </a: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tc>
                <a:tc>
                  <a:txBody>
                    <a:bodyPr/>
                    <a:lstStyle/>
                    <a:p>
                      <a:pPr marL="0" lvl="0" indent="0" algn="ctr" rtl="0">
                        <a:spcBef>
                          <a:spcPts val="0"/>
                        </a:spcBef>
                        <a:spcAft>
                          <a:spcPts val="0"/>
                        </a:spcAft>
                        <a:buNone/>
                      </a:pPr>
                      <a:r>
                        <a:rPr lang="zh-TW" sz="1600">
                          <a:latin typeface="微軟正黑體" panose="020B0604030504040204" pitchFamily="34" charset="-120"/>
                          <a:ea typeface="微軟正黑體" panose="020B0604030504040204" pitchFamily="34" charset="-120"/>
                          <a:cs typeface="PMingLiu"/>
                          <a:sym typeface="PMingLiu"/>
                        </a:rPr>
                        <a:t>家樂福</a:t>
                      </a: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tc>
                <a:tc>
                  <a:txBody>
                    <a:bodyPr/>
                    <a:lstStyle/>
                    <a:p>
                      <a:pPr marL="0" lvl="0" indent="0" algn="ctr" rtl="0">
                        <a:spcBef>
                          <a:spcPts val="0"/>
                        </a:spcBef>
                        <a:spcAft>
                          <a:spcPts val="0"/>
                        </a:spcAft>
                        <a:buNone/>
                      </a:pPr>
                      <a:r>
                        <a:rPr lang="zh-TW" sz="1600">
                          <a:latin typeface="微軟正黑體" panose="020B0604030504040204" pitchFamily="34" charset="-120"/>
                          <a:ea typeface="微軟正黑體" panose="020B0604030504040204" pitchFamily="34" charset="-120"/>
                          <a:cs typeface="PMingLiu"/>
                          <a:sym typeface="PMingLiu"/>
                        </a:rPr>
                        <a:t>全聯</a:t>
                      </a: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tc>
                <a:tc>
                  <a:txBody>
                    <a:bodyPr/>
                    <a:lstStyle/>
                    <a:p>
                      <a:pPr marL="0" lvl="0" indent="0" algn="ctr" rtl="0">
                        <a:spcBef>
                          <a:spcPts val="0"/>
                        </a:spcBef>
                        <a:spcAft>
                          <a:spcPts val="0"/>
                        </a:spcAft>
                        <a:buNone/>
                      </a:pPr>
                      <a:r>
                        <a:rPr lang="zh-TW" sz="1600" dirty="0">
                          <a:latin typeface="微軟正黑體" panose="020B0604030504040204" pitchFamily="34" charset="-120"/>
                          <a:ea typeface="微軟正黑體" panose="020B0604030504040204" pitchFamily="34" charset="-120"/>
                          <a:cs typeface="PMingLiu"/>
                          <a:sym typeface="PMingLiu"/>
                        </a:rPr>
                        <a:t>統冠</a:t>
                      </a: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tc>
                <a:tc>
                  <a:txBody>
                    <a:bodyPr/>
                    <a:lstStyle/>
                    <a:p>
                      <a:pPr marL="0" lvl="0" indent="0" algn="ctr" rtl="0">
                        <a:spcBef>
                          <a:spcPts val="0"/>
                        </a:spcBef>
                        <a:spcAft>
                          <a:spcPts val="0"/>
                        </a:spcAft>
                        <a:buNone/>
                      </a:pPr>
                      <a:r>
                        <a:rPr lang="zh-TW" sz="1600">
                          <a:latin typeface="微軟正黑體" panose="020B0604030504040204" pitchFamily="34" charset="-120"/>
                          <a:ea typeface="微軟正黑體" panose="020B0604030504040204" pitchFamily="34" charset="-120"/>
                          <a:cs typeface="PMingLiu"/>
                          <a:sym typeface="PMingLiu"/>
                        </a:rPr>
                        <a:t>花蓮農會超市</a:t>
                      </a: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tc>
              </a:tr>
              <a:tr h="943623">
                <a:tc>
                  <a:txBody>
                    <a:bodyPr/>
                    <a:lstStyle/>
                    <a:p>
                      <a:pPr marL="0" lvl="0" indent="0" algn="ctr" rtl="0">
                        <a:spcBef>
                          <a:spcPts val="0"/>
                        </a:spcBef>
                        <a:spcAft>
                          <a:spcPts val="0"/>
                        </a:spcAft>
                        <a:buNone/>
                      </a:pPr>
                      <a:r>
                        <a:rPr lang="zh-TW" sz="1600" dirty="0">
                          <a:latin typeface="微軟正黑體" panose="020B0604030504040204" pitchFamily="34" charset="-120"/>
                          <a:ea typeface="微軟正黑體" panose="020B0604030504040204" pitchFamily="34" charset="-120"/>
                          <a:cs typeface="PMingLiu"/>
                          <a:sym typeface="PMingLiu"/>
                        </a:rPr>
                        <a:t>圖片</a:t>
                      </a: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solidFill>
                      <a:schemeClr val="accent4"/>
                    </a:solidFill>
                  </a:tcPr>
                </a:tc>
                <a:tc>
                  <a:txBody>
                    <a:bodyPr/>
                    <a:lstStyle/>
                    <a:p>
                      <a:pPr marL="0" lvl="0" indent="0" algn="l" rtl="0">
                        <a:spcBef>
                          <a:spcPts val="0"/>
                        </a:spcBef>
                        <a:spcAft>
                          <a:spcPts val="0"/>
                        </a:spcAft>
                        <a:buNone/>
                      </a:pP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tc>
                <a:tc>
                  <a:txBody>
                    <a:bodyPr/>
                    <a:lstStyle/>
                    <a:p>
                      <a:pPr marL="0" lvl="0" indent="0" algn="l" rtl="0">
                        <a:spcBef>
                          <a:spcPts val="0"/>
                        </a:spcBef>
                        <a:spcAft>
                          <a:spcPts val="0"/>
                        </a:spcAft>
                        <a:buNone/>
                      </a:pP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tc>
                <a:tc>
                  <a:txBody>
                    <a:bodyPr/>
                    <a:lstStyle/>
                    <a:p>
                      <a:pPr marL="0" lvl="0" indent="0" algn="l" rtl="0">
                        <a:spcBef>
                          <a:spcPts val="0"/>
                        </a:spcBef>
                        <a:spcAft>
                          <a:spcPts val="0"/>
                        </a:spcAft>
                        <a:buNone/>
                      </a:pP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tc>
                <a:tc>
                  <a:txBody>
                    <a:bodyPr/>
                    <a:lstStyle/>
                    <a:p>
                      <a:pPr marL="0" lvl="0" indent="0" algn="l" rtl="0">
                        <a:spcBef>
                          <a:spcPts val="0"/>
                        </a:spcBef>
                        <a:spcAft>
                          <a:spcPts val="0"/>
                        </a:spcAft>
                        <a:buNone/>
                      </a:pP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tc>
                <a:tc>
                  <a:txBody>
                    <a:bodyPr/>
                    <a:lstStyle/>
                    <a:p>
                      <a:pPr marL="0" lvl="0" indent="0" algn="l" rtl="0">
                        <a:spcBef>
                          <a:spcPts val="0"/>
                        </a:spcBef>
                        <a:spcAft>
                          <a:spcPts val="0"/>
                        </a:spcAft>
                        <a:buNone/>
                      </a:pP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tc>
              </a:tr>
              <a:tr h="602996">
                <a:tc>
                  <a:txBody>
                    <a:bodyPr/>
                    <a:lstStyle/>
                    <a:p>
                      <a:pPr marL="0" lvl="0" indent="0" algn="ctr" rtl="0">
                        <a:spcBef>
                          <a:spcPts val="0"/>
                        </a:spcBef>
                        <a:spcAft>
                          <a:spcPts val="0"/>
                        </a:spcAft>
                        <a:buNone/>
                      </a:pPr>
                      <a:r>
                        <a:rPr lang="zh-TW" sz="1600" dirty="0">
                          <a:latin typeface="微軟正黑體" panose="020B0604030504040204" pitchFamily="34" charset="-120"/>
                          <a:ea typeface="微軟正黑體" panose="020B0604030504040204" pitchFamily="34" charset="-120"/>
                          <a:cs typeface="PMingLiu"/>
                          <a:sym typeface="PMingLiu"/>
                        </a:rPr>
                        <a:t>規模</a:t>
                      </a: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solidFill>
                      <a:schemeClr val="accent4"/>
                    </a:solidFill>
                  </a:tcPr>
                </a:tc>
                <a:tc>
                  <a:txBody>
                    <a:bodyPr/>
                    <a:lstStyle/>
                    <a:p>
                      <a:pPr marL="0" lvl="0" indent="0" algn="ctr" rtl="0">
                        <a:spcBef>
                          <a:spcPts val="0"/>
                        </a:spcBef>
                        <a:spcAft>
                          <a:spcPts val="0"/>
                        </a:spcAft>
                        <a:buNone/>
                      </a:pPr>
                      <a:r>
                        <a:rPr lang="zh-TW" sz="1600">
                          <a:latin typeface="微軟正黑體" panose="020B0604030504040204" pitchFamily="34" charset="-120"/>
                          <a:ea typeface="微軟正黑體" panose="020B0604030504040204" pitchFamily="34" charset="-120"/>
                          <a:cs typeface="PMingLiu"/>
                          <a:sym typeface="PMingLiu"/>
                        </a:rPr>
                        <a:t>大型賣場</a:t>
                      </a: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tc>
                <a:tc>
                  <a:txBody>
                    <a:bodyPr/>
                    <a:lstStyle/>
                    <a:p>
                      <a:pPr marL="0" lvl="0" indent="0" algn="ctr" rtl="0">
                        <a:spcBef>
                          <a:spcPts val="0"/>
                        </a:spcBef>
                        <a:spcAft>
                          <a:spcPts val="0"/>
                        </a:spcAft>
                        <a:buNone/>
                      </a:pPr>
                      <a:r>
                        <a:rPr lang="zh-TW" sz="1600" dirty="0">
                          <a:latin typeface="微軟正黑體" panose="020B0604030504040204" pitchFamily="34" charset="-120"/>
                          <a:ea typeface="微軟正黑體" panose="020B0604030504040204" pitchFamily="34" charset="-120"/>
                          <a:cs typeface="PMingLiu"/>
                          <a:sym typeface="PMingLiu"/>
                        </a:rPr>
                        <a:t>大型賣場</a:t>
                      </a: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tc>
                <a:tc>
                  <a:txBody>
                    <a:bodyPr/>
                    <a:lstStyle/>
                    <a:p>
                      <a:pPr marL="0" lvl="0" indent="0" algn="ctr" rtl="0">
                        <a:spcBef>
                          <a:spcPts val="0"/>
                        </a:spcBef>
                        <a:spcAft>
                          <a:spcPts val="0"/>
                        </a:spcAft>
                        <a:buNone/>
                      </a:pPr>
                      <a:r>
                        <a:rPr lang="zh-TW" sz="1600" dirty="0">
                          <a:latin typeface="微軟正黑體" panose="020B0604030504040204" pitchFamily="34" charset="-120"/>
                          <a:ea typeface="微軟正黑體" panose="020B0604030504040204" pitchFamily="34" charset="-120"/>
                          <a:cs typeface="PMingLiu"/>
                          <a:sym typeface="PMingLiu"/>
                        </a:rPr>
                        <a:t>中型賣場</a:t>
                      </a: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tc>
                <a:tc>
                  <a:txBody>
                    <a:bodyPr/>
                    <a:lstStyle/>
                    <a:p>
                      <a:pPr marL="0" lvl="0" indent="0" algn="ctr" rtl="0">
                        <a:spcBef>
                          <a:spcPts val="0"/>
                        </a:spcBef>
                        <a:spcAft>
                          <a:spcPts val="0"/>
                        </a:spcAft>
                        <a:buNone/>
                      </a:pPr>
                      <a:r>
                        <a:rPr lang="zh-TW" sz="1600">
                          <a:latin typeface="微軟正黑體" panose="020B0604030504040204" pitchFamily="34" charset="-120"/>
                          <a:ea typeface="微軟正黑體" panose="020B0604030504040204" pitchFamily="34" charset="-120"/>
                          <a:cs typeface="PMingLiu"/>
                          <a:sym typeface="PMingLiu"/>
                        </a:rPr>
                        <a:t>中型賣場</a:t>
                      </a: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tc>
                <a:tc>
                  <a:txBody>
                    <a:bodyPr/>
                    <a:lstStyle/>
                    <a:p>
                      <a:pPr marL="0" lvl="0" indent="0" algn="ctr" rtl="0">
                        <a:spcBef>
                          <a:spcPts val="0"/>
                        </a:spcBef>
                        <a:spcAft>
                          <a:spcPts val="0"/>
                        </a:spcAft>
                        <a:buNone/>
                      </a:pPr>
                      <a:r>
                        <a:rPr lang="zh-TW" sz="1600">
                          <a:latin typeface="微軟正黑體" panose="020B0604030504040204" pitchFamily="34" charset="-120"/>
                          <a:ea typeface="微軟正黑體" panose="020B0604030504040204" pitchFamily="34" charset="-120"/>
                          <a:cs typeface="PMingLiu"/>
                          <a:sym typeface="PMingLiu"/>
                        </a:rPr>
                        <a:t>中型賣場</a:t>
                      </a: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tc>
              </a:tr>
              <a:tr h="1220569">
                <a:tc>
                  <a:txBody>
                    <a:bodyPr/>
                    <a:lstStyle/>
                    <a:p>
                      <a:pPr marL="0" lvl="0" indent="0" algn="ctr" rtl="0">
                        <a:spcBef>
                          <a:spcPts val="0"/>
                        </a:spcBef>
                        <a:spcAft>
                          <a:spcPts val="0"/>
                        </a:spcAft>
                        <a:buNone/>
                      </a:pPr>
                      <a:r>
                        <a:rPr lang="zh-TW" sz="1600" dirty="0">
                          <a:latin typeface="微軟正黑體" panose="020B0604030504040204" pitchFamily="34" charset="-120"/>
                          <a:ea typeface="微軟正黑體" panose="020B0604030504040204" pitchFamily="34" charset="-120"/>
                          <a:cs typeface="PMingLiu"/>
                          <a:sym typeface="PMingLiu"/>
                        </a:rPr>
                        <a:t>所在區域</a:t>
                      </a: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solidFill>
                      <a:schemeClr val="accent4"/>
                    </a:solidFill>
                  </a:tcPr>
                </a:tc>
                <a:tc>
                  <a:txBody>
                    <a:bodyPr/>
                    <a:lstStyle/>
                    <a:p>
                      <a:pPr marL="0" lvl="0" indent="0" algn="ctr" rtl="0">
                        <a:spcBef>
                          <a:spcPts val="0"/>
                        </a:spcBef>
                        <a:spcAft>
                          <a:spcPts val="0"/>
                        </a:spcAft>
                        <a:buNone/>
                      </a:pPr>
                      <a:r>
                        <a:rPr lang="zh-TW" sz="1600" dirty="0">
                          <a:latin typeface="微軟正黑體" panose="020B0604030504040204" pitchFamily="34" charset="-120"/>
                          <a:ea typeface="微軟正黑體" panose="020B0604030504040204" pitchFamily="34" charset="-120"/>
                          <a:cs typeface="PMingLiu"/>
                          <a:sym typeface="PMingLiu"/>
                        </a:rPr>
                        <a:t>全臺皆</a:t>
                      </a:r>
                      <a:r>
                        <a:rPr lang="zh-TW" sz="1600" dirty="0" smtClean="0">
                          <a:latin typeface="微軟正黑體" panose="020B0604030504040204" pitchFamily="34" charset="-120"/>
                          <a:ea typeface="微軟正黑體" panose="020B0604030504040204" pitchFamily="34" charset="-120"/>
                          <a:cs typeface="PMingLiu"/>
                          <a:sym typeface="PMingLiu"/>
                        </a:rPr>
                        <a:t>有</a:t>
                      </a:r>
                      <a:endParaRPr lang="en-US" altLang="zh-TW" sz="1600" dirty="0" smtClean="0">
                        <a:latin typeface="微軟正黑體" panose="020B0604030504040204" pitchFamily="34" charset="-120"/>
                        <a:ea typeface="微軟正黑體" panose="020B0604030504040204" pitchFamily="34" charset="-120"/>
                        <a:cs typeface="PMingLiu"/>
                        <a:sym typeface="PMingLiu"/>
                      </a:endParaRPr>
                    </a:p>
                    <a:p>
                      <a:pPr marL="0" lvl="0" indent="0" algn="ctr" rtl="0">
                        <a:spcBef>
                          <a:spcPts val="0"/>
                        </a:spcBef>
                        <a:spcAft>
                          <a:spcPts val="0"/>
                        </a:spcAft>
                        <a:buNone/>
                      </a:pPr>
                      <a:r>
                        <a:rPr lang="zh-TW" sz="1600" dirty="0" smtClean="0">
                          <a:latin typeface="微軟正黑體" panose="020B0604030504040204" pitchFamily="34" charset="-120"/>
                          <a:ea typeface="微軟正黑體" panose="020B0604030504040204" pitchFamily="34" charset="-120"/>
                          <a:cs typeface="PMingLiu"/>
                          <a:sym typeface="PMingLiu"/>
                        </a:rPr>
                        <a:t>設</a:t>
                      </a:r>
                      <a:r>
                        <a:rPr lang="zh-TW" sz="1600" dirty="0">
                          <a:latin typeface="微軟正黑體" panose="020B0604030504040204" pitchFamily="34" charset="-120"/>
                          <a:ea typeface="微軟正黑體" panose="020B0604030504040204" pitchFamily="34" charset="-120"/>
                          <a:cs typeface="PMingLiu"/>
                          <a:sym typeface="PMingLiu"/>
                        </a:rPr>
                        <a:t>點</a:t>
                      </a: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tc>
                <a:tc>
                  <a:txBody>
                    <a:bodyPr/>
                    <a:lstStyle/>
                    <a:p>
                      <a:pPr marL="0" lvl="0" indent="0" algn="ctr" rtl="0">
                        <a:spcBef>
                          <a:spcPts val="0"/>
                        </a:spcBef>
                        <a:spcAft>
                          <a:spcPts val="0"/>
                        </a:spcAft>
                        <a:buNone/>
                      </a:pPr>
                      <a:r>
                        <a:rPr lang="zh-TW" sz="1600">
                          <a:latin typeface="微軟正黑體" panose="020B0604030504040204" pitchFamily="34" charset="-120"/>
                          <a:ea typeface="微軟正黑體" panose="020B0604030504040204" pitchFamily="34" charset="-120"/>
                          <a:cs typeface="PMingLiu"/>
                          <a:sym typeface="PMingLiu"/>
                        </a:rPr>
                        <a:t>全臺皆有</a:t>
                      </a:r>
                      <a:endParaRPr sz="1600" dirty="0">
                        <a:latin typeface="微軟正黑體" panose="020B0604030504040204" pitchFamily="34" charset="-120"/>
                        <a:ea typeface="微軟正黑體" panose="020B0604030504040204" pitchFamily="34" charset="-120"/>
                        <a:cs typeface="PMingLiu"/>
                        <a:sym typeface="PMingLiu"/>
                      </a:endParaRPr>
                    </a:p>
                    <a:p>
                      <a:pPr marL="0" lvl="0" indent="0" algn="ctr" rtl="0">
                        <a:spcBef>
                          <a:spcPts val="0"/>
                        </a:spcBef>
                        <a:spcAft>
                          <a:spcPts val="0"/>
                        </a:spcAft>
                        <a:buNone/>
                      </a:pPr>
                      <a:r>
                        <a:rPr lang="zh-TW" sz="1600">
                          <a:latin typeface="微軟正黑體" panose="020B0604030504040204" pitchFamily="34" charset="-120"/>
                          <a:ea typeface="微軟正黑體" panose="020B0604030504040204" pitchFamily="34" charset="-120"/>
                          <a:cs typeface="PMingLiu"/>
                          <a:sym typeface="PMingLiu"/>
                        </a:rPr>
                        <a:t>設點</a:t>
                      </a: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tc>
                <a:tc>
                  <a:txBody>
                    <a:bodyPr/>
                    <a:lstStyle/>
                    <a:p>
                      <a:pPr marL="0" lvl="0" indent="0" algn="ctr" rtl="0">
                        <a:spcBef>
                          <a:spcPts val="0"/>
                        </a:spcBef>
                        <a:spcAft>
                          <a:spcPts val="0"/>
                        </a:spcAft>
                        <a:buNone/>
                      </a:pPr>
                      <a:r>
                        <a:rPr lang="zh-TW" sz="1600" dirty="0">
                          <a:latin typeface="微軟正黑體" panose="020B0604030504040204" pitchFamily="34" charset="-120"/>
                          <a:ea typeface="微軟正黑體" panose="020B0604030504040204" pitchFamily="34" charset="-120"/>
                          <a:cs typeface="PMingLiu"/>
                          <a:sym typeface="PMingLiu"/>
                        </a:rPr>
                        <a:t>全</a:t>
                      </a:r>
                      <a:r>
                        <a:rPr lang="zh-TW" sz="1600" dirty="0" smtClean="0">
                          <a:latin typeface="微軟正黑體" panose="020B0604030504040204" pitchFamily="34" charset="-120"/>
                          <a:ea typeface="微軟正黑體" panose="020B0604030504040204" pitchFamily="34" charset="-120"/>
                          <a:cs typeface="PMingLiu"/>
                          <a:sym typeface="PMingLiu"/>
                        </a:rPr>
                        <a:t>臺皆有</a:t>
                      </a:r>
                      <a:endParaRPr lang="en-US" altLang="zh-TW" sz="1600" dirty="0" smtClean="0">
                        <a:latin typeface="微軟正黑體" panose="020B0604030504040204" pitchFamily="34" charset="-120"/>
                        <a:ea typeface="微軟正黑體" panose="020B0604030504040204" pitchFamily="34" charset="-120"/>
                        <a:cs typeface="PMingLiu"/>
                        <a:sym typeface="PMingLiu"/>
                      </a:endParaRPr>
                    </a:p>
                    <a:p>
                      <a:pPr marL="0" lvl="0" indent="0" algn="ctr" rtl="0">
                        <a:spcBef>
                          <a:spcPts val="0"/>
                        </a:spcBef>
                        <a:spcAft>
                          <a:spcPts val="0"/>
                        </a:spcAft>
                        <a:buNone/>
                      </a:pPr>
                      <a:r>
                        <a:rPr lang="zh-TW" sz="1600" dirty="0" smtClean="0">
                          <a:latin typeface="微軟正黑體" panose="020B0604030504040204" pitchFamily="34" charset="-120"/>
                          <a:ea typeface="微軟正黑體" panose="020B0604030504040204" pitchFamily="34" charset="-120"/>
                          <a:cs typeface="PMingLiu"/>
                          <a:sym typeface="PMingLiu"/>
                        </a:rPr>
                        <a:t>設</a:t>
                      </a:r>
                      <a:r>
                        <a:rPr lang="zh-TW" sz="1600" dirty="0">
                          <a:latin typeface="微軟正黑體" panose="020B0604030504040204" pitchFamily="34" charset="-120"/>
                          <a:ea typeface="微軟正黑體" panose="020B0604030504040204" pitchFamily="34" charset="-120"/>
                          <a:cs typeface="PMingLiu"/>
                          <a:sym typeface="PMingLiu"/>
                        </a:rPr>
                        <a:t>點</a:t>
                      </a: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tc>
                <a:tc>
                  <a:txBody>
                    <a:bodyPr/>
                    <a:lstStyle/>
                    <a:p>
                      <a:pPr marL="0" lvl="0" indent="0" algn="ctr" rtl="0">
                        <a:spcBef>
                          <a:spcPts val="0"/>
                        </a:spcBef>
                        <a:spcAft>
                          <a:spcPts val="0"/>
                        </a:spcAft>
                        <a:buNone/>
                      </a:pPr>
                      <a:r>
                        <a:rPr lang="zh-TW" sz="1600" dirty="0" smtClean="0">
                          <a:latin typeface="微軟正黑體" panose="020B0604030504040204" pitchFamily="34" charset="-120"/>
                          <a:ea typeface="微軟正黑體" panose="020B0604030504040204" pitchFamily="34" charset="-120"/>
                          <a:cs typeface="PMingLiu"/>
                          <a:sym typeface="PMingLiu"/>
                        </a:rPr>
                        <a:t>花蓮</a:t>
                      </a:r>
                      <a:r>
                        <a:rPr lang="zh-TW" altLang="en-US" sz="1600" dirty="0" smtClean="0">
                          <a:latin typeface="微軟正黑體" panose="020B0604030504040204" pitchFamily="34" charset="-120"/>
                          <a:ea typeface="微軟正黑體" panose="020B0604030504040204" pitchFamily="34" charset="-120"/>
                          <a:cs typeface="PMingLiu"/>
                          <a:sym typeface="PMingLiu"/>
                        </a:rPr>
                        <a:t>縣</a:t>
                      </a:r>
                      <a:endParaRPr lang="en-US" altLang="zh-TW" sz="1600" dirty="0" smtClean="0">
                        <a:latin typeface="微軟正黑體" panose="020B0604030504040204" pitchFamily="34" charset="-120"/>
                        <a:ea typeface="微軟正黑體" panose="020B0604030504040204" pitchFamily="34" charset="-120"/>
                        <a:cs typeface="PMingLiu"/>
                        <a:sym typeface="PMingLiu"/>
                      </a:endParaRPr>
                    </a:p>
                    <a:p>
                      <a:pPr marL="0" lvl="0" indent="0" algn="ctr" rtl="0">
                        <a:spcBef>
                          <a:spcPts val="0"/>
                        </a:spcBef>
                        <a:spcAft>
                          <a:spcPts val="0"/>
                        </a:spcAft>
                        <a:buNone/>
                      </a:pPr>
                      <a:r>
                        <a:rPr lang="zh-TW" sz="1600" dirty="0" smtClean="0">
                          <a:latin typeface="微軟正黑體" panose="020B0604030504040204" pitchFamily="34" charset="-120"/>
                          <a:ea typeface="微軟正黑體" panose="020B0604030504040204" pitchFamily="34" charset="-120"/>
                          <a:cs typeface="PMingLiu"/>
                          <a:sym typeface="PMingLiu"/>
                        </a:rPr>
                        <a:t>台東縣</a:t>
                      </a: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tc>
                <a:tc>
                  <a:txBody>
                    <a:bodyPr/>
                    <a:lstStyle/>
                    <a:p>
                      <a:pPr marL="0" lvl="0" indent="0" algn="ctr" rtl="0">
                        <a:spcBef>
                          <a:spcPts val="0"/>
                        </a:spcBef>
                        <a:spcAft>
                          <a:spcPts val="0"/>
                        </a:spcAft>
                        <a:buNone/>
                      </a:pPr>
                      <a:r>
                        <a:rPr lang="zh-TW" sz="1600" dirty="0">
                          <a:latin typeface="微軟正黑體" panose="020B0604030504040204" pitchFamily="34" charset="-120"/>
                          <a:ea typeface="微軟正黑體" panose="020B0604030504040204" pitchFamily="34" charset="-120"/>
                          <a:cs typeface="PMingLiu"/>
                          <a:sym typeface="PMingLiu"/>
                        </a:rPr>
                        <a:t>花蓮縣</a:t>
                      </a:r>
                      <a:endParaRPr sz="1600" dirty="0">
                        <a:latin typeface="微軟正黑體" panose="020B0604030504040204" pitchFamily="34" charset="-120"/>
                        <a:ea typeface="微軟正黑體" panose="020B0604030504040204" pitchFamily="34" charset="-120"/>
                        <a:cs typeface="PMingLiu"/>
                        <a:sym typeface="PMingLiu"/>
                      </a:endParaRPr>
                    </a:p>
                  </a:txBody>
                  <a:tcPr marL="91425" marR="91425" marT="91425" marB="91425"/>
                </a:tc>
              </a:tr>
            </a:tbl>
          </a:graphicData>
        </a:graphic>
      </p:graphicFrame>
      <p:pic>
        <p:nvPicPr>
          <p:cNvPr id="311" name="Google Shape;311;p18"/>
          <p:cNvPicPr preferRelativeResize="0"/>
          <p:nvPr/>
        </p:nvPicPr>
        <p:blipFill>
          <a:blip r:embed="rId3">
            <a:alphaModFix/>
          </a:blip>
          <a:stretch>
            <a:fillRect/>
          </a:stretch>
        </p:blipFill>
        <p:spPr>
          <a:xfrm>
            <a:off x="1697231" y="1762331"/>
            <a:ext cx="1188843" cy="729404"/>
          </a:xfrm>
          <a:prstGeom prst="rect">
            <a:avLst/>
          </a:prstGeom>
          <a:noFill/>
          <a:ln>
            <a:noFill/>
          </a:ln>
        </p:spPr>
      </p:pic>
      <p:pic>
        <p:nvPicPr>
          <p:cNvPr id="312" name="Google Shape;312;p18"/>
          <p:cNvPicPr preferRelativeResize="0"/>
          <p:nvPr/>
        </p:nvPicPr>
        <p:blipFill>
          <a:blip r:embed="rId4">
            <a:alphaModFix/>
          </a:blip>
          <a:stretch>
            <a:fillRect/>
          </a:stretch>
        </p:blipFill>
        <p:spPr>
          <a:xfrm>
            <a:off x="3021506" y="1752600"/>
            <a:ext cx="1078424" cy="767710"/>
          </a:xfrm>
          <a:prstGeom prst="rect">
            <a:avLst/>
          </a:prstGeom>
          <a:noFill/>
          <a:ln>
            <a:noFill/>
          </a:ln>
        </p:spPr>
      </p:pic>
      <p:pic>
        <p:nvPicPr>
          <p:cNvPr id="313" name="Google Shape;313;p18"/>
          <p:cNvPicPr preferRelativeResize="0"/>
          <p:nvPr/>
        </p:nvPicPr>
        <p:blipFill>
          <a:blip r:embed="rId5">
            <a:alphaModFix/>
          </a:blip>
          <a:stretch>
            <a:fillRect/>
          </a:stretch>
        </p:blipFill>
        <p:spPr>
          <a:xfrm>
            <a:off x="4452878" y="1724231"/>
            <a:ext cx="843022" cy="809419"/>
          </a:xfrm>
          <a:prstGeom prst="rect">
            <a:avLst/>
          </a:prstGeom>
          <a:noFill/>
          <a:ln>
            <a:noFill/>
          </a:ln>
        </p:spPr>
      </p:pic>
      <p:pic>
        <p:nvPicPr>
          <p:cNvPr id="314" name="Google Shape;314;p18"/>
          <p:cNvPicPr preferRelativeResize="0"/>
          <p:nvPr/>
        </p:nvPicPr>
        <p:blipFill>
          <a:blip r:embed="rId6">
            <a:alphaModFix/>
          </a:blip>
          <a:stretch>
            <a:fillRect/>
          </a:stretch>
        </p:blipFill>
        <p:spPr>
          <a:xfrm>
            <a:off x="5753100" y="1705181"/>
            <a:ext cx="819150" cy="854423"/>
          </a:xfrm>
          <a:prstGeom prst="rect">
            <a:avLst/>
          </a:prstGeom>
          <a:noFill/>
          <a:ln>
            <a:noFill/>
          </a:ln>
        </p:spPr>
      </p:pic>
      <p:pic>
        <p:nvPicPr>
          <p:cNvPr id="315" name="Google Shape;315;p18"/>
          <p:cNvPicPr preferRelativeResize="0"/>
          <p:nvPr/>
        </p:nvPicPr>
        <p:blipFill>
          <a:blip r:embed="rId7">
            <a:alphaModFix/>
          </a:blip>
          <a:stretch>
            <a:fillRect/>
          </a:stretch>
        </p:blipFill>
        <p:spPr>
          <a:xfrm>
            <a:off x="7357523" y="1695656"/>
            <a:ext cx="881602" cy="875291"/>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10" name="Google Shape;308;p18"/>
          <p:cNvSpPr txBox="1">
            <a:spLocks/>
          </p:cNvSpPr>
          <p:nvPr/>
        </p:nvSpPr>
        <p:spPr>
          <a:xfrm>
            <a:off x="361990" y="286649"/>
            <a:ext cx="7030500" cy="5948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zh-TW" altLang="en-US" sz="3200" dirty="0" smtClean="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田野調查法研究結果</a:t>
            </a:r>
            <a:endParaRPr lang="zh-TW" altLang="en-US" sz="3200" dirty="0">
              <a:solidFill>
                <a:schemeClr val="tx1">
                  <a:lumMod val="75000"/>
                </a:schemeClr>
              </a:solidFill>
              <a:latin typeface="微軟正黑體" panose="020B0604030504040204" pitchFamily="34" charset="-120"/>
              <a:ea typeface="微軟正黑體" panose="020B0604030504040204" pitchFamily="34" charset="-120"/>
              <a:cs typeface="PMingLiu"/>
              <a:sym typeface="PMingLiu"/>
            </a:endParaRPr>
          </a:p>
        </p:txBody>
      </p:sp>
      <p:graphicFrame>
        <p:nvGraphicFramePr>
          <p:cNvPr id="11" name="表格 10"/>
          <p:cNvGraphicFramePr>
            <a:graphicFrameLocks noGrp="1"/>
          </p:cNvGraphicFramePr>
          <p:nvPr>
            <p:extLst>
              <p:ext uri="{D42A27DB-BD31-4B8C-83A1-F6EECF244321}">
                <p14:modId xmlns:p14="http://schemas.microsoft.com/office/powerpoint/2010/main" val="3530632682"/>
              </p:ext>
            </p:extLst>
          </p:nvPr>
        </p:nvGraphicFramePr>
        <p:xfrm>
          <a:off x="514350" y="1019175"/>
          <a:ext cx="8105775" cy="3794522"/>
        </p:xfrm>
        <a:graphic>
          <a:graphicData uri="http://schemas.openxmlformats.org/drawingml/2006/table">
            <a:tbl>
              <a:tblPr/>
              <a:tblGrid>
                <a:gridCol w="1157968"/>
                <a:gridCol w="1157968"/>
                <a:gridCol w="1157968"/>
                <a:gridCol w="1157968"/>
                <a:gridCol w="1177107"/>
                <a:gridCol w="1148398"/>
                <a:gridCol w="1148398"/>
              </a:tblGrid>
              <a:tr h="369390">
                <a:tc>
                  <a:txBody>
                    <a:bodyPr/>
                    <a:lstStyle/>
                    <a:p>
                      <a:pPr algn="ctr" rtl="0" fontAlgn="t">
                        <a:lnSpc>
                          <a:spcPct val="150000"/>
                        </a:lnSpc>
                        <a:spcBef>
                          <a:spcPts val="0"/>
                        </a:spcBef>
                        <a:spcAft>
                          <a:spcPts val="0"/>
                        </a:spcAft>
                      </a:pPr>
                      <a:r>
                        <a:rPr lang="zh-TW" altLang="en-US" sz="1400" b="0" i="0" u="none" strike="noStrike" dirty="0">
                          <a:solidFill>
                            <a:srgbClr val="FFFFFF"/>
                          </a:solidFill>
                          <a:latin typeface="PMingLiu"/>
                        </a:rPr>
                        <a:t>賣場名稱</a:t>
                      </a:r>
                      <a:endParaRPr lang="zh-TW" altLang="en-US" sz="1100" dirty="0"/>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819A29"/>
                    </a:solidFill>
                  </a:tcPr>
                </a:tc>
                <a:tc>
                  <a:txBody>
                    <a:bodyPr/>
                    <a:lstStyle/>
                    <a:p>
                      <a:pPr algn="ctr" rtl="0" fontAlgn="t">
                        <a:lnSpc>
                          <a:spcPct val="150000"/>
                        </a:lnSpc>
                        <a:spcBef>
                          <a:spcPts val="0"/>
                        </a:spcBef>
                        <a:spcAft>
                          <a:spcPts val="0"/>
                        </a:spcAft>
                      </a:pPr>
                      <a:r>
                        <a:rPr lang="zh-TW" altLang="en-US" sz="1400" b="0" i="0" u="none" strike="noStrike" dirty="0">
                          <a:solidFill>
                            <a:srgbClr val="FFFFFF"/>
                          </a:solidFill>
                          <a:latin typeface="PMingLiu"/>
                        </a:rPr>
                        <a:t>愛買</a:t>
                      </a:r>
                      <a:endParaRPr lang="zh-TW" altLang="en-US" sz="1100" dirty="0"/>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819A29"/>
                    </a:solidFill>
                  </a:tcPr>
                </a:tc>
                <a:tc>
                  <a:txBody>
                    <a:bodyPr/>
                    <a:lstStyle/>
                    <a:p>
                      <a:pPr algn="ctr" rtl="0" fontAlgn="t">
                        <a:lnSpc>
                          <a:spcPct val="150000"/>
                        </a:lnSpc>
                        <a:spcBef>
                          <a:spcPts val="0"/>
                        </a:spcBef>
                        <a:spcAft>
                          <a:spcPts val="0"/>
                        </a:spcAft>
                      </a:pPr>
                      <a:r>
                        <a:rPr lang="zh-TW" altLang="en-US" sz="1400" b="0" i="0" u="none" strike="noStrike" dirty="0">
                          <a:solidFill>
                            <a:srgbClr val="FFFFFF"/>
                          </a:solidFill>
                          <a:latin typeface="PMingLiu"/>
                        </a:rPr>
                        <a:t>家樂福</a:t>
                      </a:r>
                      <a:endParaRPr lang="zh-TW" altLang="en-US" sz="1100" dirty="0"/>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819A29"/>
                    </a:solidFill>
                  </a:tcPr>
                </a:tc>
                <a:tc>
                  <a:txBody>
                    <a:bodyPr/>
                    <a:lstStyle/>
                    <a:p>
                      <a:pPr algn="ctr" rtl="0" fontAlgn="t">
                        <a:lnSpc>
                          <a:spcPct val="150000"/>
                        </a:lnSpc>
                        <a:spcBef>
                          <a:spcPts val="0"/>
                        </a:spcBef>
                        <a:spcAft>
                          <a:spcPts val="0"/>
                        </a:spcAft>
                      </a:pPr>
                      <a:r>
                        <a:rPr lang="zh-TW" altLang="en-US" sz="1400" b="0" i="0" u="none" strike="noStrike">
                          <a:solidFill>
                            <a:srgbClr val="FFFFFF"/>
                          </a:solidFill>
                          <a:latin typeface="PMingLiu"/>
                        </a:rPr>
                        <a:t>全聯</a:t>
                      </a:r>
                      <a:endParaRPr lang="zh-TW" altLang="en-US" sz="1100"/>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819A29"/>
                    </a:solidFill>
                  </a:tcPr>
                </a:tc>
                <a:tc>
                  <a:txBody>
                    <a:bodyPr/>
                    <a:lstStyle/>
                    <a:p>
                      <a:pPr algn="ctr" rtl="0" fontAlgn="t">
                        <a:lnSpc>
                          <a:spcPct val="150000"/>
                        </a:lnSpc>
                        <a:spcBef>
                          <a:spcPts val="0"/>
                        </a:spcBef>
                        <a:spcAft>
                          <a:spcPts val="0"/>
                        </a:spcAft>
                      </a:pPr>
                      <a:r>
                        <a:rPr lang="zh-TW" altLang="en-US" sz="1400" b="0" i="0" u="none" strike="noStrike">
                          <a:solidFill>
                            <a:srgbClr val="FFFFFF"/>
                          </a:solidFill>
                          <a:latin typeface="PMingLiu"/>
                        </a:rPr>
                        <a:t>統冠</a:t>
                      </a:r>
                      <a:endParaRPr lang="zh-TW" altLang="en-US" sz="1100"/>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819A29"/>
                    </a:solidFill>
                  </a:tcPr>
                </a:tc>
                <a:tc>
                  <a:txBody>
                    <a:bodyPr/>
                    <a:lstStyle/>
                    <a:p>
                      <a:pPr algn="ctr" rtl="0" fontAlgn="t">
                        <a:lnSpc>
                          <a:spcPct val="150000"/>
                        </a:lnSpc>
                        <a:spcBef>
                          <a:spcPts val="0"/>
                        </a:spcBef>
                        <a:spcAft>
                          <a:spcPts val="0"/>
                        </a:spcAft>
                      </a:pPr>
                      <a:r>
                        <a:rPr lang="zh-TW" altLang="en-US" sz="1400" b="0" i="0" u="none" strike="noStrike">
                          <a:solidFill>
                            <a:srgbClr val="FFFFFF"/>
                          </a:solidFill>
                          <a:latin typeface="PMingLiu"/>
                        </a:rPr>
                        <a:t>農會超市</a:t>
                      </a:r>
                      <a:endParaRPr lang="zh-TW" altLang="en-US" sz="1100"/>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819A29"/>
                    </a:solidFill>
                  </a:tcPr>
                </a:tc>
                <a:tc rowSpan="2">
                  <a:txBody>
                    <a:bodyPr/>
                    <a:lstStyle/>
                    <a:p>
                      <a:pPr algn="ctr" rtl="0" fontAlgn="t">
                        <a:lnSpc>
                          <a:spcPct val="150000"/>
                        </a:lnSpc>
                        <a:spcBef>
                          <a:spcPts val="1000"/>
                        </a:spcBef>
                        <a:spcAft>
                          <a:spcPts val="0"/>
                        </a:spcAft>
                      </a:pPr>
                      <a:r>
                        <a:rPr lang="zh-TW" altLang="en-US" sz="2400" b="1" i="0" u="none" strike="noStrike" dirty="0">
                          <a:solidFill>
                            <a:srgbClr val="9900FF"/>
                          </a:solidFill>
                          <a:latin typeface="微軟正黑體" panose="020B0604030504040204" pitchFamily="34" charset="-120"/>
                          <a:ea typeface="微軟正黑體" panose="020B0604030504040204" pitchFamily="34" charset="-120"/>
                        </a:rPr>
                        <a:t>合計</a:t>
                      </a:r>
                      <a:endParaRPr lang="zh-TW" altLang="en-US" sz="1800" dirty="0">
                        <a:latin typeface="微軟正黑體" panose="020B0604030504040204" pitchFamily="34" charset="-120"/>
                        <a:ea typeface="微軟正黑體" panose="020B0604030504040204" pitchFamily="34" charset="-120"/>
                      </a:endParaRPr>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6B26B"/>
                    </a:solidFill>
                  </a:tcPr>
                </a:tc>
              </a:tr>
              <a:tr h="920824">
                <a:tc>
                  <a:txBody>
                    <a:bodyPr/>
                    <a:lstStyle/>
                    <a:p>
                      <a:pPr algn="ctr" rtl="0" fontAlgn="t">
                        <a:lnSpc>
                          <a:spcPct val="150000"/>
                        </a:lnSpc>
                        <a:spcBef>
                          <a:spcPts val="0"/>
                        </a:spcBef>
                        <a:spcAft>
                          <a:spcPts val="0"/>
                        </a:spcAft>
                      </a:pPr>
                      <a:r>
                        <a:rPr lang="zh-TW" altLang="en-US" sz="1400" b="0" i="0" u="none" strike="noStrike">
                          <a:solidFill>
                            <a:srgbClr val="000000"/>
                          </a:solidFill>
                          <a:latin typeface="PMingLiu"/>
                        </a:rPr>
                        <a:t>圖片</a:t>
                      </a:r>
                      <a:endParaRPr lang="zh-TW" altLang="en-US" sz="1100"/>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FCECA"/>
                    </a:solidFill>
                  </a:tcPr>
                </a:tc>
                <a:tc>
                  <a:txBody>
                    <a:bodyPr/>
                    <a:lstStyle/>
                    <a:p>
                      <a:pPr algn="ctr" fontAlgn="t">
                        <a:lnSpc>
                          <a:spcPct val="150000"/>
                        </a:lnSpc>
                      </a:pPr>
                      <a:r>
                        <a:rPr lang="zh-TW" altLang="en-US" sz="1100"/>
                        <a:t> </a:t>
                      </a:r>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FCECA"/>
                    </a:solidFill>
                  </a:tcPr>
                </a:tc>
                <a:tc>
                  <a:txBody>
                    <a:bodyPr/>
                    <a:lstStyle/>
                    <a:p>
                      <a:pPr algn="ctr" fontAlgn="t">
                        <a:lnSpc>
                          <a:spcPct val="150000"/>
                        </a:lnSpc>
                      </a:pPr>
                      <a:r>
                        <a:rPr lang="zh-TW" altLang="en-US" sz="1100" dirty="0"/>
                        <a:t> </a:t>
                      </a:r>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FCECA"/>
                    </a:solidFill>
                  </a:tcPr>
                </a:tc>
                <a:tc>
                  <a:txBody>
                    <a:bodyPr/>
                    <a:lstStyle/>
                    <a:p>
                      <a:pPr algn="ctr" fontAlgn="t">
                        <a:lnSpc>
                          <a:spcPct val="150000"/>
                        </a:lnSpc>
                      </a:pPr>
                      <a:r>
                        <a:rPr lang="zh-TW" altLang="en-US" sz="1100" dirty="0"/>
                        <a:t> </a:t>
                      </a:r>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FCECA"/>
                    </a:solidFill>
                  </a:tcPr>
                </a:tc>
                <a:tc>
                  <a:txBody>
                    <a:bodyPr/>
                    <a:lstStyle/>
                    <a:p>
                      <a:pPr algn="ctr" fontAlgn="t">
                        <a:lnSpc>
                          <a:spcPct val="150000"/>
                        </a:lnSpc>
                      </a:pPr>
                      <a:r>
                        <a:rPr lang="zh-TW" altLang="en-US" sz="1100" dirty="0"/>
                        <a:t> </a:t>
                      </a:r>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FCECA"/>
                    </a:solidFill>
                  </a:tcPr>
                </a:tc>
                <a:tc>
                  <a:txBody>
                    <a:bodyPr/>
                    <a:lstStyle/>
                    <a:p>
                      <a:pPr algn="ctr" fontAlgn="t">
                        <a:lnSpc>
                          <a:spcPct val="150000"/>
                        </a:lnSpc>
                      </a:pPr>
                      <a:r>
                        <a:rPr lang="zh-TW" altLang="en-US" sz="1100" dirty="0"/>
                        <a:t> </a:t>
                      </a:r>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EFCECA"/>
                    </a:solidFill>
                  </a:tcPr>
                </a:tc>
                <a:tc vMerge="1">
                  <a:txBody>
                    <a:bodyPr/>
                    <a:lstStyle/>
                    <a:p>
                      <a:endParaRPr lang="zh-TW" altLang="en-US"/>
                    </a:p>
                  </a:txBody>
                  <a:tcPr/>
                </a:tc>
              </a:tr>
              <a:tr h="868504">
                <a:tc>
                  <a:txBody>
                    <a:bodyPr/>
                    <a:lstStyle/>
                    <a:p>
                      <a:pPr algn="ctr" rtl="0" fontAlgn="t">
                        <a:lnSpc>
                          <a:spcPct val="150000"/>
                        </a:lnSpc>
                        <a:spcBef>
                          <a:spcPts val="0"/>
                        </a:spcBef>
                        <a:spcAft>
                          <a:spcPts val="0"/>
                        </a:spcAft>
                      </a:pPr>
                      <a:r>
                        <a:rPr lang="zh-TW" altLang="en-US" sz="1400" b="0" i="0" u="none" strike="noStrike">
                          <a:solidFill>
                            <a:srgbClr val="000000"/>
                          </a:solidFill>
                          <a:latin typeface="PMingLiu"/>
                        </a:rPr>
                        <a:t>農產品</a:t>
                      </a:r>
                      <a:endParaRPr lang="zh-TW" altLang="en-US" sz="1100"/>
                    </a:p>
                    <a:p>
                      <a:pPr algn="ctr" rtl="0" fontAlgn="t">
                        <a:lnSpc>
                          <a:spcPct val="150000"/>
                        </a:lnSpc>
                        <a:spcBef>
                          <a:spcPts val="0"/>
                        </a:spcBef>
                        <a:spcAft>
                          <a:spcPts val="0"/>
                        </a:spcAft>
                      </a:pPr>
                      <a:r>
                        <a:rPr lang="zh-TW" altLang="en-US" sz="1400" b="0" i="0" u="none" strike="noStrike">
                          <a:solidFill>
                            <a:srgbClr val="000000"/>
                          </a:solidFill>
                          <a:latin typeface="PMingLiu"/>
                        </a:rPr>
                        <a:t>標章</a:t>
                      </a:r>
                      <a:endParaRPr lang="zh-TW" altLang="en-US" sz="1100"/>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lnSpc>
                          <a:spcPct val="150000"/>
                        </a:lnSpc>
                        <a:spcBef>
                          <a:spcPts val="0"/>
                        </a:spcBef>
                        <a:spcAft>
                          <a:spcPts val="0"/>
                        </a:spcAft>
                      </a:pPr>
                      <a:r>
                        <a:rPr lang="en-US" altLang="zh-TW" sz="2000" b="0" i="0" u="none" strike="noStrike" dirty="0">
                          <a:solidFill>
                            <a:srgbClr val="000000"/>
                          </a:solidFill>
                          <a:latin typeface="微軟正黑體" panose="020B0604030504040204" pitchFamily="34" charset="-120"/>
                          <a:ea typeface="微軟正黑體" panose="020B0604030504040204" pitchFamily="34" charset="-120"/>
                        </a:rPr>
                        <a:t>2</a:t>
                      </a:r>
                      <a:r>
                        <a:rPr lang="zh-TW" altLang="en-US" sz="2000" b="0" i="0" u="none" strike="noStrike" dirty="0">
                          <a:solidFill>
                            <a:srgbClr val="000000"/>
                          </a:solidFill>
                          <a:latin typeface="微軟正黑體" panose="020B0604030504040204" pitchFamily="34" charset="-120"/>
                          <a:ea typeface="微軟正黑體" panose="020B0604030504040204" pitchFamily="34" charset="-120"/>
                        </a:rPr>
                        <a:t>個</a:t>
                      </a:r>
                      <a:endParaRPr lang="zh-TW" altLang="en-US" sz="1600" dirty="0">
                        <a:latin typeface="微軟正黑體" panose="020B0604030504040204" pitchFamily="34" charset="-120"/>
                        <a:ea typeface="微軟正黑體" panose="020B0604030504040204" pitchFamily="34" charset="-120"/>
                      </a:endParaRPr>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lnSpc>
                          <a:spcPct val="150000"/>
                        </a:lnSpc>
                        <a:spcBef>
                          <a:spcPts val="0"/>
                        </a:spcBef>
                        <a:spcAft>
                          <a:spcPts val="0"/>
                        </a:spcAft>
                      </a:pPr>
                      <a:r>
                        <a:rPr lang="en-US" altLang="zh-TW" sz="2000" b="0" i="0" u="none" strike="noStrike" dirty="0">
                          <a:solidFill>
                            <a:srgbClr val="000000"/>
                          </a:solidFill>
                          <a:latin typeface="微軟正黑體" panose="020B0604030504040204" pitchFamily="34" charset="-120"/>
                          <a:ea typeface="微軟正黑體" panose="020B0604030504040204" pitchFamily="34" charset="-120"/>
                        </a:rPr>
                        <a:t>2</a:t>
                      </a:r>
                      <a:r>
                        <a:rPr lang="zh-TW" altLang="en-US" sz="2000" b="0" i="0" u="none" strike="noStrike" dirty="0">
                          <a:solidFill>
                            <a:srgbClr val="000000"/>
                          </a:solidFill>
                          <a:latin typeface="微軟正黑體" panose="020B0604030504040204" pitchFamily="34" charset="-120"/>
                          <a:ea typeface="微軟正黑體" panose="020B0604030504040204" pitchFamily="34" charset="-120"/>
                        </a:rPr>
                        <a:t>個</a:t>
                      </a:r>
                      <a:endParaRPr lang="zh-TW" altLang="en-US" sz="1600" dirty="0">
                        <a:latin typeface="微軟正黑體" panose="020B0604030504040204" pitchFamily="34" charset="-120"/>
                        <a:ea typeface="微軟正黑體" panose="020B0604030504040204" pitchFamily="34" charset="-120"/>
                      </a:endParaRPr>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lnSpc>
                          <a:spcPct val="150000"/>
                        </a:lnSpc>
                        <a:spcBef>
                          <a:spcPts val="0"/>
                        </a:spcBef>
                        <a:spcAft>
                          <a:spcPts val="0"/>
                        </a:spcAft>
                      </a:pPr>
                      <a:r>
                        <a:rPr lang="en-US" altLang="zh-TW" sz="2000" b="0" i="0" u="none" strike="noStrike" dirty="0">
                          <a:solidFill>
                            <a:srgbClr val="000000"/>
                          </a:solidFill>
                          <a:latin typeface="微軟正黑體" panose="020B0604030504040204" pitchFamily="34" charset="-120"/>
                          <a:ea typeface="微軟正黑體" panose="020B0604030504040204" pitchFamily="34" charset="-120"/>
                        </a:rPr>
                        <a:t>6</a:t>
                      </a:r>
                      <a:r>
                        <a:rPr lang="zh-TW" altLang="en-US" sz="2000" b="0" i="0" u="none" strike="noStrike" dirty="0">
                          <a:solidFill>
                            <a:srgbClr val="000000"/>
                          </a:solidFill>
                          <a:latin typeface="微軟正黑體" panose="020B0604030504040204" pitchFamily="34" charset="-120"/>
                          <a:ea typeface="微軟正黑體" panose="020B0604030504040204" pitchFamily="34" charset="-120"/>
                        </a:rPr>
                        <a:t>個</a:t>
                      </a:r>
                      <a:endParaRPr lang="zh-TW" altLang="en-US" sz="1600" dirty="0">
                        <a:latin typeface="微軟正黑體" panose="020B0604030504040204" pitchFamily="34" charset="-120"/>
                        <a:ea typeface="微軟正黑體" panose="020B0604030504040204" pitchFamily="34" charset="-120"/>
                      </a:endParaRPr>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lnSpc>
                          <a:spcPct val="150000"/>
                        </a:lnSpc>
                        <a:spcBef>
                          <a:spcPts val="0"/>
                        </a:spcBef>
                        <a:spcAft>
                          <a:spcPts val="0"/>
                        </a:spcAft>
                      </a:pPr>
                      <a:r>
                        <a:rPr lang="en-US" altLang="zh-TW" sz="2000" b="0" i="0" u="none" strike="noStrike" dirty="0">
                          <a:solidFill>
                            <a:srgbClr val="000000"/>
                          </a:solidFill>
                          <a:latin typeface="微軟正黑體" panose="020B0604030504040204" pitchFamily="34" charset="-120"/>
                          <a:ea typeface="微軟正黑體" panose="020B0604030504040204" pitchFamily="34" charset="-120"/>
                        </a:rPr>
                        <a:t>0</a:t>
                      </a:r>
                      <a:r>
                        <a:rPr lang="zh-TW" altLang="en-US" sz="2000" b="0" i="0" u="none" strike="noStrike" dirty="0">
                          <a:solidFill>
                            <a:srgbClr val="000000"/>
                          </a:solidFill>
                          <a:latin typeface="微軟正黑體" panose="020B0604030504040204" pitchFamily="34" charset="-120"/>
                          <a:ea typeface="微軟正黑體" panose="020B0604030504040204" pitchFamily="34" charset="-120"/>
                        </a:rPr>
                        <a:t>個</a:t>
                      </a:r>
                      <a:endParaRPr lang="zh-TW" altLang="en-US" sz="1600" dirty="0">
                        <a:latin typeface="微軟正黑體" panose="020B0604030504040204" pitchFamily="34" charset="-120"/>
                        <a:ea typeface="微軟正黑體" panose="020B0604030504040204" pitchFamily="34" charset="-120"/>
                      </a:endParaRPr>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lnSpc>
                          <a:spcPct val="150000"/>
                        </a:lnSpc>
                        <a:spcBef>
                          <a:spcPts val="0"/>
                        </a:spcBef>
                        <a:spcAft>
                          <a:spcPts val="0"/>
                        </a:spcAft>
                      </a:pPr>
                      <a:r>
                        <a:rPr lang="en-US" altLang="zh-TW" sz="2000" b="0" i="0" u="none" strike="noStrike" dirty="0">
                          <a:solidFill>
                            <a:srgbClr val="000000"/>
                          </a:solidFill>
                          <a:latin typeface="微軟正黑體" panose="020B0604030504040204" pitchFamily="34" charset="-120"/>
                          <a:ea typeface="微軟正黑體" panose="020B0604030504040204" pitchFamily="34" charset="-120"/>
                        </a:rPr>
                        <a:t>0</a:t>
                      </a:r>
                      <a:r>
                        <a:rPr lang="zh-TW" altLang="en-US" sz="2000" b="0" i="0" u="none" strike="noStrike" dirty="0">
                          <a:solidFill>
                            <a:srgbClr val="000000"/>
                          </a:solidFill>
                          <a:latin typeface="微軟正黑體" panose="020B0604030504040204" pitchFamily="34" charset="-120"/>
                          <a:ea typeface="微軟正黑體" panose="020B0604030504040204" pitchFamily="34" charset="-120"/>
                        </a:rPr>
                        <a:t>個</a:t>
                      </a:r>
                      <a:endParaRPr lang="zh-TW" altLang="en-US" sz="1600" dirty="0">
                        <a:latin typeface="微軟正黑體" panose="020B0604030504040204" pitchFamily="34" charset="-120"/>
                        <a:ea typeface="微軟正黑體" panose="020B0604030504040204" pitchFamily="34" charset="-120"/>
                      </a:endParaRPr>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lnSpc>
                          <a:spcPct val="150000"/>
                        </a:lnSpc>
                        <a:spcBef>
                          <a:spcPts val="0"/>
                        </a:spcBef>
                        <a:spcAft>
                          <a:spcPts val="0"/>
                        </a:spcAft>
                      </a:pPr>
                      <a:r>
                        <a:rPr lang="en-US" altLang="zh-TW" sz="2400" b="0" i="0" u="none" strike="noStrike" dirty="0">
                          <a:solidFill>
                            <a:srgbClr val="9900FF"/>
                          </a:solidFill>
                          <a:latin typeface="微軟正黑體" panose="020B0604030504040204" pitchFamily="34" charset="-120"/>
                          <a:ea typeface="微軟正黑體" panose="020B0604030504040204" pitchFamily="34" charset="-120"/>
                        </a:rPr>
                        <a:t>10</a:t>
                      </a:r>
                      <a:r>
                        <a:rPr lang="zh-TW" altLang="en-US" sz="2400" b="0" i="0" u="none" strike="noStrike" dirty="0">
                          <a:solidFill>
                            <a:srgbClr val="9900FF"/>
                          </a:solidFill>
                          <a:latin typeface="微軟正黑體" panose="020B0604030504040204" pitchFamily="34" charset="-120"/>
                          <a:ea typeface="微軟正黑體" panose="020B0604030504040204" pitchFamily="34" charset="-120"/>
                        </a:rPr>
                        <a:t>個</a:t>
                      </a:r>
                      <a:endParaRPr lang="zh-TW" altLang="en-US" sz="1800" dirty="0">
                        <a:latin typeface="微軟正黑體" panose="020B0604030504040204" pitchFamily="34" charset="-120"/>
                        <a:ea typeface="微軟正黑體" panose="020B0604030504040204" pitchFamily="34" charset="-120"/>
                      </a:endParaRPr>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6B26B"/>
                    </a:solidFill>
                  </a:tcPr>
                </a:tc>
              </a:tr>
              <a:tr h="868504">
                <a:tc>
                  <a:txBody>
                    <a:bodyPr/>
                    <a:lstStyle/>
                    <a:p>
                      <a:pPr algn="ctr" rtl="0" fontAlgn="t">
                        <a:lnSpc>
                          <a:spcPct val="150000"/>
                        </a:lnSpc>
                        <a:spcBef>
                          <a:spcPts val="0"/>
                        </a:spcBef>
                        <a:spcAft>
                          <a:spcPts val="0"/>
                        </a:spcAft>
                      </a:pPr>
                      <a:r>
                        <a:rPr lang="zh-TW" altLang="en-US" sz="1400" b="0" i="0" u="none" strike="noStrike" dirty="0" smtClean="0">
                          <a:solidFill>
                            <a:srgbClr val="000000"/>
                          </a:solidFill>
                          <a:latin typeface="PMingLiu"/>
                        </a:rPr>
                        <a:t>肉類產品</a:t>
                      </a:r>
                      <a:endParaRPr lang="en-US" altLang="zh-TW" sz="1400" b="0" i="0" u="none" strike="noStrike" dirty="0" smtClean="0">
                        <a:solidFill>
                          <a:srgbClr val="000000"/>
                        </a:solidFill>
                        <a:latin typeface="PMingLiu"/>
                      </a:endParaRPr>
                    </a:p>
                    <a:p>
                      <a:pPr algn="ctr" rtl="0" fontAlgn="t">
                        <a:lnSpc>
                          <a:spcPct val="150000"/>
                        </a:lnSpc>
                        <a:spcBef>
                          <a:spcPts val="0"/>
                        </a:spcBef>
                        <a:spcAft>
                          <a:spcPts val="0"/>
                        </a:spcAft>
                      </a:pPr>
                      <a:r>
                        <a:rPr lang="zh-TW" altLang="en-US" sz="1400" b="0" i="0" u="none" strike="noStrike" dirty="0" smtClean="0">
                          <a:solidFill>
                            <a:srgbClr val="000000"/>
                          </a:solidFill>
                          <a:latin typeface="PMingLiu"/>
                        </a:rPr>
                        <a:t>標</a:t>
                      </a:r>
                      <a:r>
                        <a:rPr lang="zh-TW" altLang="en-US" sz="1400" b="0" i="0" u="none" strike="noStrike" dirty="0">
                          <a:solidFill>
                            <a:srgbClr val="000000"/>
                          </a:solidFill>
                          <a:latin typeface="PMingLiu"/>
                        </a:rPr>
                        <a:t>章</a:t>
                      </a:r>
                      <a:endParaRPr lang="zh-TW" altLang="en-US" sz="1100" dirty="0"/>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lnSpc>
                          <a:spcPct val="150000"/>
                        </a:lnSpc>
                        <a:spcBef>
                          <a:spcPts val="0"/>
                        </a:spcBef>
                        <a:spcAft>
                          <a:spcPts val="0"/>
                        </a:spcAft>
                      </a:pPr>
                      <a:r>
                        <a:rPr lang="en-US" altLang="zh-TW" sz="2000" b="0" i="0" u="none" strike="noStrike" dirty="0">
                          <a:solidFill>
                            <a:srgbClr val="000000"/>
                          </a:solidFill>
                          <a:latin typeface="微軟正黑體" panose="020B0604030504040204" pitchFamily="34" charset="-120"/>
                          <a:ea typeface="微軟正黑體" panose="020B0604030504040204" pitchFamily="34" charset="-120"/>
                        </a:rPr>
                        <a:t>0</a:t>
                      </a:r>
                      <a:r>
                        <a:rPr lang="zh-TW" altLang="en-US" sz="2000" b="0" i="0" u="none" strike="noStrike" dirty="0">
                          <a:solidFill>
                            <a:srgbClr val="000000"/>
                          </a:solidFill>
                          <a:latin typeface="微軟正黑體" panose="020B0604030504040204" pitchFamily="34" charset="-120"/>
                          <a:ea typeface="微軟正黑體" panose="020B0604030504040204" pitchFamily="34" charset="-120"/>
                        </a:rPr>
                        <a:t>個</a:t>
                      </a:r>
                      <a:endParaRPr lang="zh-TW" altLang="en-US" sz="1600" dirty="0">
                        <a:latin typeface="微軟正黑體" panose="020B0604030504040204" pitchFamily="34" charset="-120"/>
                        <a:ea typeface="微軟正黑體" panose="020B0604030504040204" pitchFamily="34" charset="-120"/>
                      </a:endParaRPr>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lnSpc>
                          <a:spcPct val="150000"/>
                        </a:lnSpc>
                        <a:spcBef>
                          <a:spcPts val="0"/>
                        </a:spcBef>
                        <a:spcAft>
                          <a:spcPts val="0"/>
                        </a:spcAft>
                      </a:pPr>
                      <a:r>
                        <a:rPr lang="en-US" altLang="zh-TW" sz="2000" b="0" i="0" u="none" strike="noStrike" dirty="0">
                          <a:solidFill>
                            <a:srgbClr val="000000"/>
                          </a:solidFill>
                          <a:latin typeface="微軟正黑體" panose="020B0604030504040204" pitchFamily="34" charset="-120"/>
                          <a:ea typeface="微軟正黑體" panose="020B0604030504040204" pitchFamily="34" charset="-120"/>
                        </a:rPr>
                        <a:t>6</a:t>
                      </a:r>
                      <a:r>
                        <a:rPr lang="zh-TW" altLang="en-US" sz="2000" b="0" i="0" u="none" strike="noStrike" dirty="0">
                          <a:solidFill>
                            <a:srgbClr val="000000"/>
                          </a:solidFill>
                          <a:latin typeface="微軟正黑體" panose="020B0604030504040204" pitchFamily="34" charset="-120"/>
                          <a:ea typeface="微軟正黑體" panose="020B0604030504040204" pitchFamily="34" charset="-120"/>
                        </a:rPr>
                        <a:t>個</a:t>
                      </a:r>
                      <a:endParaRPr lang="zh-TW" altLang="en-US" sz="1600" dirty="0">
                        <a:latin typeface="微軟正黑體" panose="020B0604030504040204" pitchFamily="34" charset="-120"/>
                        <a:ea typeface="微軟正黑體" panose="020B0604030504040204" pitchFamily="34" charset="-120"/>
                      </a:endParaRPr>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lnSpc>
                          <a:spcPct val="150000"/>
                        </a:lnSpc>
                        <a:spcBef>
                          <a:spcPts val="0"/>
                        </a:spcBef>
                        <a:spcAft>
                          <a:spcPts val="0"/>
                        </a:spcAft>
                      </a:pPr>
                      <a:r>
                        <a:rPr lang="en-US" altLang="zh-TW" sz="2000" b="0" i="0" u="none" strike="noStrike" dirty="0">
                          <a:solidFill>
                            <a:srgbClr val="000000"/>
                          </a:solidFill>
                          <a:latin typeface="微軟正黑體" panose="020B0604030504040204" pitchFamily="34" charset="-120"/>
                          <a:ea typeface="微軟正黑體" panose="020B0604030504040204" pitchFamily="34" charset="-120"/>
                        </a:rPr>
                        <a:t>3</a:t>
                      </a:r>
                      <a:r>
                        <a:rPr lang="zh-TW" altLang="en-US" sz="2000" b="0" i="0" u="none" strike="noStrike" dirty="0">
                          <a:solidFill>
                            <a:srgbClr val="000000"/>
                          </a:solidFill>
                          <a:latin typeface="微軟正黑體" panose="020B0604030504040204" pitchFamily="34" charset="-120"/>
                          <a:ea typeface="微軟正黑體" panose="020B0604030504040204" pitchFamily="34" charset="-120"/>
                        </a:rPr>
                        <a:t>個</a:t>
                      </a:r>
                      <a:endParaRPr lang="zh-TW" altLang="en-US" sz="1600" dirty="0">
                        <a:latin typeface="微軟正黑體" panose="020B0604030504040204" pitchFamily="34" charset="-120"/>
                        <a:ea typeface="微軟正黑體" panose="020B0604030504040204" pitchFamily="34" charset="-120"/>
                      </a:endParaRPr>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lnSpc>
                          <a:spcPct val="150000"/>
                        </a:lnSpc>
                        <a:spcBef>
                          <a:spcPts val="0"/>
                        </a:spcBef>
                        <a:spcAft>
                          <a:spcPts val="0"/>
                        </a:spcAft>
                      </a:pPr>
                      <a:r>
                        <a:rPr lang="en-US" altLang="zh-TW" sz="2000" b="0" i="0" u="none" strike="noStrike" dirty="0">
                          <a:solidFill>
                            <a:srgbClr val="000000"/>
                          </a:solidFill>
                          <a:latin typeface="微軟正黑體" panose="020B0604030504040204" pitchFamily="34" charset="-120"/>
                          <a:ea typeface="微軟正黑體" panose="020B0604030504040204" pitchFamily="34" charset="-120"/>
                        </a:rPr>
                        <a:t>0</a:t>
                      </a:r>
                      <a:r>
                        <a:rPr lang="zh-TW" altLang="en-US" sz="2000" b="0" i="0" u="none" strike="noStrike">
                          <a:solidFill>
                            <a:srgbClr val="000000"/>
                          </a:solidFill>
                          <a:latin typeface="微軟正黑體" panose="020B0604030504040204" pitchFamily="34" charset="-120"/>
                          <a:ea typeface="微軟正黑體" panose="020B0604030504040204" pitchFamily="34" charset="-120"/>
                        </a:rPr>
                        <a:t>個</a:t>
                      </a:r>
                      <a:endParaRPr lang="zh-TW" altLang="en-US" sz="1600">
                        <a:latin typeface="微軟正黑體" panose="020B0604030504040204" pitchFamily="34" charset="-120"/>
                        <a:ea typeface="微軟正黑體" panose="020B0604030504040204" pitchFamily="34" charset="-120"/>
                      </a:endParaRPr>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lnSpc>
                          <a:spcPct val="150000"/>
                        </a:lnSpc>
                        <a:spcBef>
                          <a:spcPts val="0"/>
                        </a:spcBef>
                        <a:spcAft>
                          <a:spcPts val="0"/>
                        </a:spcAft>
                      </a:pPr>
                      <a:r>
                        <a:rPr lang="en-US" altLang="zh-TW" sz="2000" b="0" i="0" u="none" strike="noStrike" dirty="0">
                          <a:solidFill>
                            <a:srgbClr val="000000"/>
                          </a:solidFill>
                          <a:latin typeface="微軟正黑體" panose="020B0604030504040204" pitchFamily="34" charset="-120"/>
                          <a:ea typeface="微軟正黑體" panose="020B0604030504040204" pitchFamily="34" charset="-120"/>
                        </a:rPr>
                        <a:t>2</a:t>
                      </a:r>
                      <a:r>
                        <a:rPr lang="zh-TW" altLang="en-US" sz="2000" b="0" i="0" u="none" strike="noStrike" dirty="0">
                          <a:solidFill>
                            <a:srgbClr val="000000"/>
                          </a:solidFill>
                          <a:latin typeface="微軟正黑體" panose="020B0604030504040204" pitchFamily="34" charset="-120"/>
                          <a:ea typeface="微軟正黑體" panose="020B0604030504040204" pitchFamily="34" charset="-120"/>
                        </a:rPr>
                        <a:t>個</a:t>
                      </a:r>
                      <a:endParaRPr lang="zh-TW" altLang="en-US" sz="1600" dirty="0">
                        <a:latin typeface="微軟正黑體" panose="020B0604030504040204" pitchFamily="34" charset="-120"/>
                        <a:ea typeface="微軟正黑體" panose="020B0604030504040204" pitchFamily="34" charset="-120"/>
                      </a:endParaRPr>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lnSpc>
                          <a:spcPct val="150000"/>
                        </a:lnSpc>
                        <a:spcBef>
                          <a:spcPts val="0"/>
                        </a:spcBef>
                        <a:spcAft>
                          <a:spcPts val="0"/>
                        </a:spcAft>
                      </a:pPr>
                      <a:r>
                        <a:rPr lang="en-US" altLang="zh-TW" sz="2400" b="0" i="0" u="none" strike="noStrike" dirty="0">
                          <a:solidFill>
                            <a:srgbClr val="9900FF"/>
                          </a:solidFill>
                          <a:latin typeface="微軟正黑體" panose="020B0604030504040204" pitchFamily="34" charset="-120"/>
                          <a:ea typeface="微軟正黑體" panose="020B0604030504040204" pitchFamily="34" charset="-120"/>
                        </a:rPr>
                        <a:t>11</a:t>
                      </a:r>
                      <a:r>
                        <a:rPr lang="zh-TW" altLang="en-US" sz="2400" b="0" i="0" u="none" strike="noStrike" dirty="0">
                          <a:solidFill>
                            <a:srgbClr val="9900FF"/>
                          </a:solidFill>
                          <a:latin typeface="微軟正黑體" panose="020B0604030504040204" pitchFamily="34" charset="-120"/>
                          <a:ea typeface="微軟正黑體" panose="020B0604030504040204" pitchFamily="34" charset="-120"/>
                        </a:rPr>
                        <a:t>個</a:t>
                      </a:r>
                      <a:endParaRPr lang="zh-TW" altLang="en-US" sz="1800" dirty="0">
                        <a:latin typeface="微軟正黑體" panose="020B0604030504040204" pitchFamily="34" charset="-120"/>
                        <a:ea typeface="微軟正黑體" panose="020B0604030504040204" pitchFamily="34" charset="-120"/>
                      </a:endParaRPr>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6B26B"/>
                    </a:solidFill>
                  </a:tcPr>
                </a:tc>
              </a:tr>
              <a:tr h="744678">
                <a:tc>
                  <a:txBody>
                    <a:bodyPr/>
                    <a:lstStyle/>
                    <a:p>
                      <a:pPr algn="ctr" rtl="0" fontAlgn="t">
                        <a:lnSpc>
                          <a:spcPct val="150000"/>
                        </a:lnSpc>
                        <a:spcBef>
                          <a:spcPts val="0"/>
                        </a:spcBef>
                        <a:spcAft>
                          <a:spcPts val="0"/>
                        </a:spcAft>
                      </a:pPr>
                      <a:r>
                        <a:rPr lang="zh-TW" altLang="en-US" sz="1400" b="0" i="0" u="none" strike="noStrike" dirty="0" smtClean="0">
                          <a:solidFill>
                            <a:srgbClr val="000000"/>
                          </a:solidFill>
                          <a:latin typeface="PMingLiu"/>
                        </a:rPr>
                        <a:t>海鮮產品</a:t>
                      </a:r>
                      <a:endParaRPr lang="en-US" altLang="zh-TW" sz="1400" b="0" i="0" u="none" strike="noStrike" dirty="0" smtClean="0">
                        <a:solidFill>
                          <a:srgbClr val="000000"/>
                        </a:solidFill>
                        <a:latin typeface="PMingLiu"/>
                      </a:endParaRPr>
                    </a:p>
                    <a:p>
                      <a:pPr algn="ctr" rtl="0" fontAlgn="t">
                        <a:lnSpc>
                          <a:spcPct val="150000"/>
                        </a:lnSpc>
                        <a:spcBef>
                          <a:spcPts val="0"/>
                        </a:spcBef>
                        <a:spcAft>
                          <a:spcPts val="0"/>
                        </a:spcAft>
                      </a:pPr>
                      <a:r>
                        <a:rPr lang="zh-TW" altLang="en-US" sz="1400" b="0" i="0" u="none" strike="noStrike" dirty="0" smtClean="0">
                          <a:solidFill>
                            <a:srgbClr val="000000"/>
                          </a:solidFill>
                          <a:latin typeface="PMingLiu"/>
                        </a:rPr>
                        <a:t>標</a:t>
                      </a:r>
                      <a:r>
                        <a:rPr lang="zh-TW" altLang="en-US" sz="1400" b="0" i="0" u="none" strike="noStrike" dirty="0">
                          <a:solidFill>
                            <a:srgbClr val="000000"/>
                          </a:solidFill>
                          <a:latin typeface="PMingLiu"/>
                        </a:rPr>
                        <a:t>章</a:t>
                      </a:r>
                      <a:endParaRPr lang="zh-TW" altLang="en-US" sz="1100" dirty="0"/>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lnSpc>
                          <a:spcPct val="150000"/>
                        </a:lnSpc>
                        <a:spcBef>
                          <a:spcPts val="0"/>
                        </a:spcBef>
                        <a:spcAft>
                          <a:spcPts val="0"/>
                        </a:spcAft>
                      </a:pPr>
                      <a:r>
                        <a:rPr lang="en-US" altLang="zh-TW" sz="2000" b="0" i="0" u="none" strike="noStrike" dirty="0">
                          <a:solidFill>
                            <a:srgbClr val="000000"/>
                          </a:solidFill>
                          <a:latin typeface="微軟正黑體" panose="020B0604030504040204" pitchFamily="34" charset="-120"/>
                          <a:ea typeface="微軟正黑體" panose="020B0604030504040204" pitchFamily="34" charset="-120"/>
                        </a:rPr>
                        <a:t>1</a:t>
                      </a:r>
                      <a:r>
                        <a:rPr lang="zh-TW" altLang="en-US" sz="2000" b="0" i="0" u="none" strike="noStrike" dirty="0">
                          <a:solidFill>
                            <a:srgbClr val="000000"/>
                          </a:solidFill>
                          <a:latin typeface="微軟正黑體" panose="020B0604030504040204" pitchFamily="34" charset="-120"/>
                          <a:ea typeface="微軟正黑體" panose="020B0604030504040204" pitchFamily="34" charset="-120"/>
                        </a:rPr>
                        <a:t>個</a:t>
                      </a:r>
                      <a:endParaRPr lang="zh-TW" altLang="en-US" sz="1600" dirty="0">
                        <a:latin typeface="微軟正黑體" panose="020B0604030504040204" pitchFamily="34" charset="-120"/>
                        <a:ea typeface="微軟正黑體" panose="020B0604030504040204" pitchFamily="34" charset="-120"/>
                      </a:endParaRPr>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lnSpc>
                          <a:spcPct val="150000"/>
                        </a:lnSpc>
                        <a:spcBef>
                          <a:spcPts val="0"/>
                        </a:spcBef>
                        <a:spcAft>
                          <a:spcPts val="0"/>
                        </a:spcAft>
                      </a:pPr>
                      <a:r>
                        <a:rPr lang="en-US" altLang="zh-TW" sz="2000" b="0" i="0" u="none" strike="noStrike" dirty="0">
                          <a:solidFill>
                            <a:srgbClr val="000000"/>
                          </a:solidFill>
                          <a:latin typeface="微軟正黑體" panose="020B0604030504040204" pitchFamily="34" charset="-120"/>
                          <a:ea typeface="微軟正黑體" panose="020B0604030504040204" pitchFamily="34" charset="-120"/>
                        </a:rPr>
                        <a:t>2</a:t>
                      </a:r>
                      <a:r>
                        <a:rPr lang="zh-TW" altLang="en-US" sz="2000" b="0" i="0" u="none" strike="noStrike" dirty="0">
                          <a:solidFill>
                            <a:srgbClr val="000000"/>
                          </a:solidFill>
                          <a:latin typeface="微軟正黑體" panose="020B0604030504040204" pitchFamily="34" charset="-120"/>
                          <a:ea typeface="微軟正黑體" panose="020B0604030504040204" pitchFamily="34" charset="-120"/>
                        </a:rPr>
                        <a:t>個</a:t>
                      </a:r>
                      <a:endParaRPr lang="zh-TW" altLang="en-US" sz="1600" dirty="0">
                        <a:latin typeface="微軟正黑體" panose="020B0604030504040204" pitchFamily="34" charset="-120"/>
                        <a:ea typeface="微軟正黑體" panose="020B0604030504040204" pitchFamily="34" charset="-120"/>
                      </a:endParaRPr>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lnSpc>
                          <a:spcPct val="150000"/>
                        </a:lnSpc>
                        <a:spcBef>
                          <a:spcPts val="0"/>
                        </a:spcBef>
                        <a:spcAft>
                          <a:spcPts val="0"/>
                        </a:spcAft>
                      </a:pPr>
                      <a:r>
                        <a:rPr lang="en-US" altLang="zh-TW" sz="2000" b="0" i="0" u="none" strike="noStrike" dirty="0">
                          <a:solidFill>
                            <a:srgbClr val="000000"/>
                          </a:solidFill>
                          <a:latin typeface="微軟正黑體" panose="020B0604030504040204" pitchFamily="34" charset="-120"/>
                          <a:ea typeface="微軟正黑體" panose="020B0604030504040204" pitchFamily="34" charset="-120"/>
                        </a:rPr>
                        <a:t>1</a:t>
                      </a:r>
                      <a:r>
                        <a:rPr lang="zh-TW" altLang="en-US" sz="2000" b="0" i="0" u="none" strike="noStrike" dirty="0">
                          <a:solidFill>
                            <a:srgbClr val="000000"/>
                          </a:solidFill>
                          <a:latin typeface="微軟正黑體" panose="020B0604030504040204" pitchFamily="34" charset="-120"/>
                          <a:ea typeface="微軟正黑體" panose="020B0604030504040204" pitchFamily="34" charset="-120"/>
                        </a:rPr>
                        <a:t>個</a:t>
                      </a:r>
                      <a:endParaRPr lang="zh-TW" altLang="en-US" sz="1600" dirty="0">
                        <a:latin typeface="微軟正黑體" panose="020B0604030504040204" pitchFamily="34" charset="-120"/>
                        <a:ea typeface="微軟正黑體" panose="020B0604030504040204" pitchFamily="34" charset="-120"/>
                      </a:endParaRPr>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lnSpc>
                          <a:spcPct val="150000"/>
                        </a:lnSpc>
                        <a:spcBef>
                          <a:spcPts val="0"/>
                        </a:spcBef>
                        <a:spcAft>
                          <a:spcPts val="0"/>
                        </a:spcAft>
                      </a:pPr>
                      <a:r>
                        <a:rPr lang="en-US" altLang="zh-TW" sz="2000" b="0" i="0" u="none" strike="noStrike" dirty="0">
                          <a:solidFill>
                            <a:srgbClr val="000000"/>
                          </a:solidFill>
                          <a:latin typeface="微軟正黑體" panose="020B0604030504040204" pitchFamily="34" charset="-120"/>
                          <a:ea typeface="微軟正黑體" panose="020B0604030504040204" pitchFamily="34" charset="-120"/>
                        </a:rPr>
                        <a:t>0</a:t>
                      </a:r>
                      <a:r>
                        <a:rPr lang="zh-TW" altLang="en-US" sz="2000" b="0" i="0" u="none" strike="noStrike" dirty="0">
                          <a:solidFill>
                            <a:srgbClr val="000000"/>
                          </a:solidFill>
                          <a:latin typeface="微軟正黑體" panose="020B0604030504040204" pitchFamily="34" charset="-120"/>
                          <a:ea typeface="微軟正黑體" panose="020B0604030504040204" pitchFamily="34" charset="-120"/>
                        </a:rPr>
                        <a:t>個</a:t>
                      </a:r>
                      <a:endParaRPr lang="zh-TW" altLang="en-US" sz="1600" dirty="0">
                        <a:latin typeface="微軟正黑體" panose="020B0604030504040204" pitchFamily="34" charset="-120"/>
                        <a:ea typeface="微軟正黑體" panose="020B0604030504040204" pitchFamily="34" charset="-120"/>
                      </a:endParaRPr>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lnSpc>
                          <a:spcPct val="150000"/>
                        </a:lnSpc>
                        <a:spcBef>
                          <a:spcPts val="0"/>
                        </a:spcBef>
                        <a:spcAft>
                          <a:spcPts val="0"/>
                        </a:spcAft>
                      </a:pPr>
                      <a:r>
                        <a:rPr lang="en-US" altLang="zh-TW" sz="2000" b="0" i="0" u="none" strike="noStrike" dirty="0">
                          <a:solidFill>
                            <a:srgbClr val="000000"/>
                          </a:solidFill>
                          <a:latin typeface="微軟正黑體" panose="020B0604030504040204" pitchFamily="34" charset="-120"/>
                          <a:ea typeface="微軟正黑體" panose="020B0604030504040204" pitchFamily="34" charset="-120"/>
                        </a:rPr>
                        <a:t>0</a:t>
                      </a:r>
                      <a:r>
                        <a:rPr lang="zh-TW" altLang="en-US" sz="2000" b="0" i="0" u="none" strike="noStrike" dirty="0">
                          <a:solidFill>
                            <a:srgbClr val="000000"/>
                          </a:solidFill>
                          <a:latin typeface="微軟正黑體" panose="020B0604030504040204" pitchFamily="34" charset="-120"/>
                          <a:ea typeface="微軟正黑體" panose="020B0604030504040204" pitchFamily="34" charset="-120"/>
                        </a:rPr>
                        <a:t>個</a:t>
                      </a:r>
                      <a:endParaRPr lang="zh-TW" altLang="en-US" sz="1600" dirty="0">
                        <a:latin typeface="微軟正黑體" panose="020B0604030504040204" pitchFamily="34" charset="-120"/>
                        <a:ea typeface="微軟正黑體" panose="020B0604030504040204" pitchFamily="34" charset="-120"/>
                      </a:endParaRPr>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CC"/>
                    </a:solidFill>
                  </a:tcPr>
                </a:tc>
                <a:tc>
                  <a:txBody>
                    <a:bodyPr/>
                    <a:lstStyle/>
                    <a:p>
                      <a:pPr algn="ctr" rtl="0" fontAlgn="t">
                        <a:lnSpc>
                          <a:spcPct val="150000"/>
                        </a:lnSpc>
                        <a:spcBef>
                          <a:spcPts val="0"/>
                        </a:spcBef>
                        <a:spcAft>
                          <a:spcPts val="0"/>
                        </a:spcAft>
                      </a:pPr>
                      <a:r>
                        <a:rPr lang="en-US" altLang="zh-TW" sz="2400" b="0" i="0" u="none" strike="noStrike" dirty="0">
                          <a:solidFill>
                            <a:srgbClr val="9900FF"/>
                          </a:solidFill>
                          <a:latin typeface="微軟正黑體" panose="020B0604030504040204" pitchFamily="34" charset="-120"/>
                          <a:ea typeface="微軟正黑體" panose="020B0604030504040204" pitchFamily="34" charset="-120"/>
                        </a:rPr>
                        <a:t>4</a:t>
                      </a:r>
                      <a:r>
                        <a:rPr lang="zh-TW" altLang="en-US" sz="2400" b="0" i="0" u="none" strike="noStrike" dirty="0">
                          <a:solidFill>
                            <a:srgbClr val="9900FF"/>
                          </a:solidFill>
                          <a:latin typeface="微軟正黑體" panose="020B0604030504040204" pitchFamily="34" charset="-120"/>
                          <a:ea typeface="微軟正黑體" panose="020B0604030504040204" pitchFamily="34" charset="-120"/>
                        </a:rPr>
                        <a:t>個</a:t>
                      </a:r>
                      <a:endParaRPr lang="zh-TW" altLang="en-US" sz="1800" dirty="0">
                        <a:latin typeface="微軟正黑體" panose="020B0604030504040204" pitchFamily="34" charset="-120"/>
                        <a:ea typeface="微軟正黑體" panose="020B0604030504040204" pitchFamily="34" charset="-120"/>
                      </a:endParaRPr>
                    </a:p>
                  </a:txBody>
                  <a:tcPr marL="71972" marR="71972" marT="35986" marB="35986">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6B26B"/>
                    </a:solidFill>
                  </a:tcPr>
                </a:tc>
              </a:tr>
            </a:tbl>
          </a:graphicData>
        </a:graphic>
      </p:graphicFrame>
      <p:pic>
        <p:nvPicPr>
          <p:cNvPr id="335" name="Google Shape;335;p20"/>
          <p:cNvPicPr preferRelativeResize="0"/>
          <p:nvPr/>
        </p:nvPicPr>
        <p:blipFill>
          <a:blip r:embed="rId3">
            <a:alphaModFix/>
          </a:blip>
          <a:stretch>
            <a:fillRect/>
          </a:stretch>
        </p:blipFill>
        <p:spPr>
          <a:xfrm>
            <a:off x="1718612" y="1510310"/>
            <a:ext cx="1060659" cy="659100"/>
          </a:xfrm>
          <a:prstGeom prst="rect">
            <a:avLst/>
          </a:prstGeom>
          <a:noFill/>
          <a:ln>
            <a:noFill/>
          </a:ln>
        </p:spPr>
      </p:pic>
      <p:pic>
        <p:nvPicPr>
          <p:cNvPr id="337" name="Google Shape;337;p20"/>
          <p:cNvPicPr preferRelativeResize="0"/>
          <p:nvPr/>
        </p:nvPicPr>
        <p:blipFill>
          <a:blip r:embed="rId4">
            <a:alphaModFix/>
          </a:blip>
          <a:stretch>
            <a:fillRect/>
          </a:stretch>
        </p:blipFill>
        <p:spPr>
          <a:xfrm>
            <a:off x="4124548" y="1443634"/>
            <a:ext cx="866551" cy="866551"/>
          </a:xfrm>
          <a:prstGeom prst="rect">
            <a:avLst/>
          </a:prstGeom>
          <a:noFill/>
          <a:ln>
            <a:noFill/>
          </a:ln>
        </p:spPr>
      </p:pic>
      <p:pic>
        <p:nvPicPr>
          <p:cNvPr id="336" name="Google Shape;336;p20"/>
          <p:cNvPicPr preferRelativeResize="0"/>
          <p:nvPr/>
        </p:nvPicPr>
        <p:blipFill>
          <a:blip r:embed="rId5">
            <a:alphaModFix/>
          </a:blip>
          <a:stretch>
            <a:fillRect/>
          </a:stretch>
        </p:blipFill>
        <p:spPr>
          <a:xfrm>
            <a:off x="2914309" y="1453159"/>
            <a:ext cx="1000465" cy="822295"/>
          </a:xfrm>
          <a:prstGeom prst="rect">
            <a:avLst/>
          </a:prstGeom>
          <a:noFill/>
          <a:ln>
            <a:noFill/>
          </a:ln>
        </p:spPr>
      </p:pic>
      <p:pic>
        <p:nvPicPr>
          <p:cNvPr id="338" name="Google Shape;338;p20"/>
          <p:cNvPicPr preferRelativeResize="0"/>
          <p:nvPr/>
        </p:nvPicPr>
        <p:blipFill>
          <a:blip r:embed="rId6">
            <a:alphaModFix/>
          </a:blip>
          <a:stretch>
            <a:fillRect/>
          </a:stretch>
        </p:blipFill>
        <p:spPr>
          <a:xfrm>
            <a:off x="5317523" y="1457324"/>
            <a:ext cx="845151" cy="845151"/>
          </a:xfrm>
          <a:prstGeom prst="rect">
            <a:avLst/>
          </a:prstGeom>
          <a:noFill/>
          <a:ln>
            <a:noFill/>
          </a:ln>
        </p:spPr>
      </p:pic>
      <p:pic>
        <p:nvPicPr>
          <p:cNvPr id="339" name="Google Shape;339;p20"/>
          <p:cNvPicPr preferRelativeResize="0"/>
          <p:nvPr/>
        </p:nvPicPr>
        <p:blipFill>
          <a:blip r:embed="rId7">
            <a:alphaModFix/>
          </a:blip>
          <a:stretch>
            <a:fillRect/>
          </a:stretch>
        </p:blipFill>
        <p:spPr>
          <a:xfrm>
            <a:off x="6451372" y="1447941"/>
            <a:ext cx="939206" cy="838059"/>
          </a:xfrm>
          <a:prstGeom prst="rect">
            <a:avLst/>
          </a:prstGeom>
          <a:noFill/>
          <a:ln>
            <a:noFill/>
          </a:ln>
        </p:spPr>
      </p:pic>
      <p:sp>
        <p:nvSpPr>
          <p:cNvPr id="9" name="矩形 8"/>
          <p:cNvSpPr/>
          <p:nvPr/>
        </p:nvSpPr>
        <p:spPr>
          <a:xfrm>
            <a:off x="534907" y="4087115"/>
            <a:ext cx="8089398" cy="7414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12" name="矩形 11"/>
          <p:cNvSpPr/>
          <p:nvPr/>
        </p:nvSpPr>
        <p:spPr>
          <a:xfrm>
            <a:off x="-19050" y="0"/>
            <a:ext cx="9144000" cy="5143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21" name="Google Shape;321;p19"/>
          <p:cNvPicPr preferRelativeResize="0"/>
          <p:nvPr/>
        </p:nvPicPr>
        <p:blipFill>
          <a:blip r:embed="rId3">
            <a:alphaModFix/>
          </a:blip>
          <a:stretch>
            <a:fillRect/>
          </a:stretch>
        </p:blipFill>
        <p:spPr>
          <a:xfrm>
            <a:off x="632390" y="1066947"/>
            <a:ext cx="1909450" cy="1909450"/>
          </a:xfrm>
          <a:prstGeom prst="rect">
            <a:avLst/>
          </a:prstGeom>
          <a:noFill/>
          <a:ln>
            <a:noFill/>
          </a:ln>
        </p:spPr>
      </p:pic>
      <p:sp>
        <p:nvSpPr>
          <p:cNvPr id="322" name="Google Shape;322;p19"/>
          <p:cNvSpPr txBox="1"/>
          <p:nvPr/>
        </p:nvSpPr>
        <p:spPr>
          <a:xfrm>
            <a:off x="965762" y="3029254"/>
            <a:ext cx="17988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2100" b="1" dirty="0">
                <a:latin typeface="微軟正黑體" panose="020B0604030504040204" pitchFamily="34" charset="-120"/>
                <a:ea typeface="微軟正黑體" panose="020B0604030504040204" pitchFamily="34" charset="-120"/>
                <a:cs typeface="Nunito"/>
                <a:sym typeface="Nunito"/>
              </a:rPr>
              <a:t>線上問卷</a:t>
            </a:r>
            <a:endParaRPr sz="2100" b="1" dirty="0">
              <a:latin typeface="微軟正黑體" panose="020B0604030504040204" pitchFamily="34" charset="-120"/>
              <a:ea typeface="微軟正黑體" panose="020B0604030504040204" pitchFamily="34" charset="-120"/>
              <a:cs typeface="Nunito"/>
              <a:sym typeface="Nunito"/>
            </a:endParaRPr>
          </a:p>
          <a:p>
            <a:pPr marL="0" lvl="0" indent="0" algn="l" rtl="0">
              <a:spcBef>
                <a:spcPts val="0"/>
              </a:spcBef>
              <a:spcAft>
                <a:spcPts val="0"/>
              </a:spcAft>
              <a:buNone/>
            </a:pPr>
            <a:endParaRPr dirty="0">
              <a:latin typeface="Nunito"/>
              <a:ea typeface="Nunito"/>
              <a:cs typeface="Nunito"/>
              <a:sym typeface="Nunito"/>
            </a:endParaRPr>
          </a:p>
        </p:txBody>
      </p:sp>
      <p:sp>
        <p:nvSpPr>
          <p:cNvPr id="323" name="Google Shape;323;p19"/>
          <p:cNvSpPr txBox="1"/>
          <p:nvPr/>
        </p:nvSpPr>
        <p:spPr>
          <a:xfrm>
            <a:off x="587712" y="3501331"/>
            <a:ext cx="2043600" cy="127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800" dirty="0">
                <a:latin typeface="微軟正黑體" panose="020B0604030504040204" pitchFamily="34" charset="-120"/>
                <a:ea typeface="微軟正黑體" panose="020B0604030504040204" pitchFamily="34" charset="-120"/>
                <a:cs typeface="Nunito"/>
                <a:sym typeface="Nunito"/>
              </a:rPr>
              <a:t>民眾對於海鮮認證標章及產銷履歷的認識，與購買意願問卷調查</a:t>
            </a:r>
            <a:endParaRPr sz="1800" dirty="0">
              <a:latin typeface="微軟正黑體" panose="020B0604030504040204" pitchFamily="34" charset="-120"/>
              <a:ea typeface="微軟正黑體" panose="020B0604030504040204" pitchFamily="34" charset="-120"/>
              <a:cs typeface="Nunito"/>
              <a:sym typeface="Nunito"/>
            </a:endParaRPr>
          </a:p>
        </p:txBody>
      </p:sp>
      <p:sp>
        <p:nvSpPr>
          <p:cNvPr id="324" name="Google Shape;324;p19"/>
          <p:cNvSpPr txBox="1"/>
          <p:nvPr/>
        </p:nvSpPr>
        <p:spPr>
          <a:xfrm>
            <a:off x="2970100" y="961061"/>
            <a:ext cx="5222400" cy="10617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zh-TW" sz="2500" b="1" dirty="0" smtClean="0">
                <a:latin typeface="微軟正黑體" panose="020B0604030504040204" pitchFamily="34" charset="-120"/>
                <a:ea typeface="微軟正黑體" panose="020B0604030504040204" pitchFamily="34" charset="-120"/>
              </a:rPr>
              <a:t>回收</a:t>
            </a:r>
            <a:r>
              <a:rPr lang="zh-TW" sz="2500" b="1" dirty="0">
                <a:latin typeface="微軟正黑體" panose="020B0604030504040204" pitchFamily="34" charset="-120"/>
                <a:ea typeface="微軟正黑體" panose="020B0604030504040204" pitchFamily="34" charset="-120"/>
              </a:rPr>
              <a:t>問卷314份</a:t>
            </a:r>
            <a:endParaRPr sz="2500" b="1" dirty="0">
              <a:latin typeface="微軟正黑體" panose="020B0604030504040204" pitchFamily="34" charset="-120"/>
              <a:ea typeface="微軟正黑體" panose="020B0604030504040204" pitchFamily="34" charset="-120"/>
            </a:endParaRPr>
          </a:p>
        </p:txBody>
      </p:sp>
      <p:sp>
        <p:nvSpPr>
          <p:cNvPr id="327" name="Google Shape;327;p19"/>
          <p:cNvSpPr txBox="1"/>
          <p:nvPr/>
        </p:nvSpPr>
        <p:spPr>
          <a:xfrm>
            <a:off x="3019348" y="1477379"/>
            <a:ext cx="2445600" cy="69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2500" b="1" dirty="0">
                <a:solidFill>
                  <a:schemeClr val="accent6">
                    <a:lumMod val="75000"/>
                  </a:schemeClr>
                </a:solidFill>
                <a:latin typeface="微軟正黑體" panose="020B0604030504040204" pitchFamily="34" charset="-120"/>
                <a:ea typeface="微軟正黑體" panose="020B0604030504040204" pitchFamily="34" charset="-120"/>
              </a:rPr>
              <a:t>基本資料：</a:t>
            </a:r>
            <a:endParaRPr sz="2500" b="1" dirty="0">
              <a:solidFill>
                <a:schemeClr val="accent6">
                  <a:lumMod val="75000"/>
                </a:schemeClr>
              </a:solidFill>
              <a:latin typeface="微軟正黑體" panose="020B0604030504040204" pitchFamily="34" charset="-120"/>
              <a:ea typeface="微軟正黑體" panose="020B0604030504040204" pitchFamily="34" charset="-120"/>
            </a:endParaRPr>
          </a:p>
        </p:txBody>
      </p:sp>
      <p:graphicFrame>
        <p:nvGraphicFramePr>
          <p:cNvPr id="328" name="Google Shape;328;p19"/>
          <p:cNvGraphicFramePr/>
          <p:nvPr>
            <p:extLst>
              <p:ext uri="{D42A27DB-BD31-4B8C-83A1-F6EECF244321}">
                <p14:modId xmlns:p14="http://schemas.microsoft.com/office/powerpoint/2010/main" val="1714449977"/>
              </p:ext>
            </p:extLst>
          </p:nvPr>
        </p:nvGraphicFramePr>
        <p:xfrm>
          <a:off x="3137220" y="1981198"/>
          <a:ext cx="5749605" cy="2878588"/>
        </p:xfrm>
        <a:graphic>
          <a:graphicData uri="http://schemas.openxmlformats.org/drawingml/2006/table">
            <a:tbl>
              <a:tblPr firstRow="1" bandRow="1">
                <a:noFill/>
                <a:tableStyleId>{BCF15302-B52D-469B-B3C8-210D394393B7}</a:tableStyleId>
              </a:tblPr>
              <a:tblGrid>
                <a:gridCol w="1024575"/>
                <a:gridCol w="974623"/>
                <a:gridCol w="814436"/>
                <a:gridCol w="1134811"/>
                <a:gridCol w="974623"/>
                <a:gridCol w="826537"/>
              </a:tblGrid>
              <a:tr h="323583">
                <a:tc gridSpan="6">
                  <a:txBody>
                    <a:bodyPr/>
                    <a:lstStyle/>
                    <a:p>
                      <a:pPr marL="0" marR="0" lvl="0" indent="0" algn="l" rtl="0">
                        <a:spcBef>
                          <a:spcPts val="0"/>
                        </a:spcBef>
                        <a:spcAft>
                          <a:spcPts val="0"/>
                        </a:spcAft>
                        <a:buNone/>
                      </a:pPr>
                      <a:r>
                        <a:rPr lang="zh-TW" sz="1200" i="0" u="none" strike="noStrike" cap="none" dirty="0">
                          <a:solidFill>
                            <a:srgbClr val="0070C0"/>
                          </a:solidFill>
                          <a:latin typeface="PMingLiu"/>
                          <a:ea typeface="PMingLiu"/>
                          <a:cs typeface="PMingLiu"/>
                          <a:sym typeface="PMingLiu"/>
                        </a:rPr>
                        <a:t>1.性別</a:t>
                      </a:r>
                      <a:endParaRPr sz="1200" b="0" u="none" strike="noStrike" cap="none" dirty="0">
                        <a:solidFill>
                          <a:srgbClr val="0070C0"/>
                        </a:solidFill>
                        <a:latin typeface="PMingLiu"/>
                        <a:ea typeface="PMingLiu"/>
                        <a:cs typeface="PMingLiu"/>
                        <a:sym typeface="PMingLiu"/>
                      </a:endParaRPr>
                    </a:p>
                  </a:txBody>
                  <a:tcPr marL="91450" marR="91450" marT="45725" marB="45725">
                    <a:solidFill>
                      <a:srgbClr val="FAD8CB"/>
                    </a:solidFill>
                  </a:tcPr>
                </a:tc>
                <a:tc hMerge="1">
                  <a:txBody>
                    <a:bodyPr/>
                    <a:lstStyle/>
                    <a:p>
                      <a:endParaRPr lang="zh-TW"/>
                    </a:p>
                  </a:txBody>
                  <a:tcPr/>
                </a:tc>
                <a:tc hMerge="1">
                  <a:txBody>
                    <a:bodyPr/>
                    <a:lstStyle/>
                    <a:p>
                      <a:endParaRPr lang="zh-TW"/>
                    </a:p>
                  </a:txBody>
                  <a:tcPr/>
                </a:tc>
                <a:tc hMerge="1">
                  <a:txBody>
                    <a:bodyPr/>
                    <a:lstStyle/>
                    <a:p>
                      <a:endParaRPr lang="zh-TW" altLang="en-US"/>
                    </a:p>
                  </a:txBody>
                  <a:tcPr/>
                </a:tc>
                <a:tc hMerge="1">
                  <a:txBody>
                    <a:bodyPr/>
                    <a:lstStyle/>
                    <a:p>
                      <a:endParaRPr lang="zh-TW"/>
                    </a:p>
                  </a:txBody>
                  <a:tcPr/>
                </a:tc>
                <a:tc hMerge="1">
                  <a:txBody>
                    <a:bodyPr/>
                    <a:lstStyle/>
                    <a:p>
                      <a:endParaRPr lang="zh-TW"/>
                    </a:p>
                  </a:txBody>
                  <a:tcPr/>
                </a:tc>
              </a:tr>
              <a:tr h="323583">
                <a:tc gridSpan="3">
                  <a:txBody>
                    <a:bodyPr/>
                    <a:lstStyle/>
                    <a:p>
                      <a:pPr marL="0" marR="0" lvl="0" indent="0" algn="l" rtl="0">
                        <a:spcBef>
                          <a:spcPts val="0"/>
                        </a:spcBef>
                        <a:spcAft>
                          <a:spcPts val="0"/>
                        </a:spcAft>
                        <a:buNone/>
                      </a:pPr>
                      <a:r>
                        <a:rPr lang="zh-TW" sz="1200" i="0" u="none" strike="noStrike" cap="none" dirty="0">
                          <a:solidFill>
                            <a:srgbClr val="000000"/>
                          </a:solidFill>
                          <a:latin typeface="PMingLiu"/>
                          <a:ea typeface="PMingLiu"/>
                          <a:cs typeface="PMingLiu"/>
                          <a:sym typeface="PMingLiu"/>
                        </a:rPr>
                        <a:t>男 96位 30.6%</a:t>
                      </a:r>
                      <a:endParaRPr sz="1200" u="none" strike="noStrike" cap="none" dirty="0">
                        <a:latin typeface="PMingLiu"/>
                        <a:ea typeface="PMingLiu"/>
                        <a:cs typeface="PMingLiu"/>
                        <a:sym typeface="PMingLiu"/>
                      </a:endParaRPr>
                    </a:p>
                  </a:txBody>
                  <a:tcPr marL="91450" marR="91450" marT="45725" marB="45725"/>
                </a:tc>
                <a:tc hMerge="1">
                  <a:txBody>
                    <a:bodyPr/>
                    <a:lstStyle/>
                    <a:p>
                      <a:endParaRPr lang="zh-TW"/>
                    </a:p>
                  </a:txBody>
                  <a:tcPr/>
                </a:tc>
                <a:tc hMerge="1">
                  <a:txBody>
                    <a:bodyPr/>
                    <a:lstStyle/>
                    <a:p>
                      <a:endParaRPr lang="zh-TW"/>
                    </a:p>
                  </a:txBody>
                  <a:tcPr/>
                </a:tc>
                <a:tc gridSpan="3">
                  <a:txBody>
                    <a:bodyPr/>
                    <a:lstStyle/>
                    <a:p>
                      <a:pPr marL="0" marR="0" lvl="0" indent="0" algn="l" rtl="0">
                        <a:spcBef>
                          <a:spcPts val="0"/>
                        </a:spcBef>
                        <a:spcAft>
                          <a:spcPts val="0"/>
                        </a:spcAft>
                        <a:buNone/>
                      </a:pPr>
                      <a:r>
                        <a:rPr lang="zh-TW" sz="1200" i="0" u="none" strike="noStrike" cap="none" dirty="0">
                          <a:solidFill>
                            <a:srgbClr val="000000"/>
                          </a:solidFill>
                          <a:latin typeface="PMingLiu"/>
                          <a:ea typeface="PMingLiu"/>
                          <a:cs typeface="PMingLiu"/>
                          <a:sym typeface="PMingLiu"/>
                        </a:rPr>
                        <a:t>女 218位 69.4%</a:t>
                      </a:r>
                      <a:endParaRPr sz="1200" dirty="0">
                        <a:latin typeface="PMingLiu"/>
                        <a:ea typeface="PMingLiu"/>
                        <a:cs typeface="PMingLiu"/>
                        <a:sym typeface="PMingLiu"/>
                      </a:endParaRPr>
                    </a:p>
                  </a:txBody>
                  <a:tcPr marL="91450" marR="91450" marT="45725" marB="45725"/>
                </a:tc>
                <a:tc hMerge="1">
                  <a:txBody>
                    <a:bodyPr/>
                    <a:lstStyle/>
                    <a:p>
                      <a:endParaRPr lang="zh-TW"/>
                    </a:p>
                  </a:txBody>
                  <a:tcPr/>
                </a:tc>
                <a:tc hMerge="1">
                  <a:txBody>
                    <a:bodyPr/>
                    <a:lstStyle/>
                    <a:p>
                      <a:endParaRPr lang="zh-TW"/>
                    </a:p>
                  </a:txBody>
                  <a:tcPr/>
                </a:tc>
              </a:tr>
              <a:tr h="323583">
                <a:tc gridSpan="6">
                  <a:txBody>
                    <a:bodyPr/>
                    <a:lstStyle/>
                    <a:p>
                      <a:pPr marL="0" marR="0" lvl="0" indent="0" algn="l" rtl="0">
                        <a:spcBef>
                          <a:spcPts val="0"/>
                        </a:spcBef>
                        <a:spcAft>
                          <a:spcPts val="0"/>
                        </a:spcAft>
                        <a:buNone/>
                      </a:pPr>
                      <a:r>
                        <a:rPr lang="zh-TW" sz="1200" b="1" i="0" u="none" strike="noStrike" dirty="0">
                          <a:solidFill>
                            <a:srgbClr val="0070C0"/>
                          </a:solidFill>
                          <a:latin typeface="PMingLiu"/>
                          <a:ea typeface="PMingLiu"/>
                          <a:cs typeface="PMingLiu"/>
                          <a:sym typeface="PMingLiu"/>
                        </a:rPr>
                        <a:t>2.年齡</a:t>
                      </a:r>
                      <a:endParaRPr sz="1200" dirty="0">
                        <a:solidFill>
                          <a:srgbClr val="0070C0"/>
                        </a:solidFill>
                        <a:latin typeface="PMingLiu"/>
                        <a:ea typeface="PMingLiu"/>
                        <a:cs typeface="PMingLiu"/>
                        <a:sym typeface="PMingLiu"/>
                      </a:endParaRPr>
                    </a:p>
                  </a:txBody>
                  <a:tcPr marL="91450" marR="91450" marT="45725" marB="45725">
                    <a:solidFill>
                      <a:srgbClr val="FAD8CB"/>
                    </a:solidFill>
                  </a:tcPr>
                </a:tc>
                <a:tc hMerge="1">
                  <a:txBody>
                    <a:bodyPr/>
                    <a:lstStyle/>
                    <a:p>
                      <a:endParaRPr lang="zh-TW"/>
                    </a:p>
                  </a:txBody>
                  <a:tcPr/>
                </a:tc>
                <a:tc hMerge="1">
                  <a:txBody>
                    <a:bodyPr/>
                    <a:lstStyle/>
                    <a:p>
                      <a:endParaRPr lang="zh-TW"/>
                    </a:p>
                  </a:txBody>
                  <a:tcPr/>
                </a:tc>
                <a:tc hMerge="1">
                  <a:txBody>
                    <a:bodyPr/>
                    <a:lstStyle/>
                    <a:p>
                      <a:endParaRPr lang="zh-TW" altLang="en-US"/>
                    </a:p>
                  </a:txBody>
                  <a:tcPr/>
                </a:tc>
                <a:tc hMerge="1">
                  <a:txBody>
                    <a:bodyPr/>
                    <a:lstStyle/>
                    <a:p>
                      <a:endParaRPr lang="zh-TW"/>
                    </a:p>
                  </a:txBody>
                  <a:tcPr/>
                </a:tc>
                <a:tc hMerge="1">
                  <a:txBody>
                    <a:bodyPr/>
                    <a:lstStyle/>
                    <a:p>
                      <a:endParaRPr lang="zh-TW"/>
                    </a:p>
                  </a:txBody>
                  <a:tcPr/>
                </a:tc>
              </a:tr>
              <a:tr h="755010">
                <a:tc>
                  <a:txBody>
                    <a:bodyPr/>
                    <a:lstStyle/>
                    <a:p>
                      <a:pPr marL="0" marR="0" lvl="0" indent="0" algn="l" rtl="0">
                        <a:spcBef>
                          <a:spcPts val="0"/>
                        </a:spcBef>
                        <a:spcAft>
                          <a:spcPts val="0"/>
                        </a:spcAft>
                        <a:buNone/>
                      </a:pPr>
                      <a:r>
                        <a:rPr lang="zh-TW" sz="1200" i="0" u="none" strike="noStrike" dirty="0">
                          <a:solidFill>
                            <a:srgbClr val="000000"/>
                          </a:solidFill>
                          <a:latin typeface="PMingLiu"/>
                          <a:ea typeface="PMingLiu"/>
                          <a:cs typeface="PMingLiu"/>
                          <a:sym typeface="PMingLiu"/>
                        </a:rPr>
                        <a:t>20歲(含)以下</a:t>
                      </a:r>
                      <a:endParaRPr sz="1200" dirty="0">
                        <a:latin typeface="PMingLiu"/>
                        <a:ea typeface="PMingLiu"/>
                        <a:cs typeface="PMingLiu"/>
                        <a:sym typeface="PMingLiu"/>
                      </a:endParaRPr>
                    </a:p>
                    <a:p>
                      <a:pPr marL="0" marR="0" lvl="0" indent="0" algn="l" rtl="0">
                        <a:spcBef>
                          <a:spcPts val="0"/>
                        </a:spcBef>
                        <a:spcAft>
                          <a:spcPts val="0"/>
                        </a:spcAft>
                        <a:buNone/>
                      </a:pPr>
                      <a:r>
                        <a:rPr lang="zh-TW" sz="1200" i="0" u="none" strike="noStrike" dirty="0">
                          <a:solidFill>
                            <a:srgbClr val="000000"/>
                          </a:solidFill>
                          <a:latin typeface="PMingLiu"/>
                          <a:ea typeface="PMingLiu"/>
                          <a:cs typeface="PMingLiu"/>
                          <a:sym typeface="PMingLiu"/>
                        </a:rPr>
                        <a:t>11位 3.5%</a:t>
                      </a:r>
                      <a:endParaRPr sz="1200" dirty="0">
                        <a:latin typeface="PMingLiu"/>
                        <a:ea typeface="PMingLiu"/>
                        <a:cs typeface="PMingLiu"/>
                        <a:sym typeface="PMingLiu"/>
                      </a:endParaRPr>
                    </a:p>
                  </a:txBody>
                  <a:tcPr marL="91450" marR="91450" marT="45725" marB="45725"/>
                </a:tc>
                <a:tc>
                  <a:txBody>
                    <a:bodyPr/>
                    <a:lstStyle/>
                    <a:p>
                      <a:pPr marL="0" marR="0" lvl="0" indent="0" algn="l" rtl="0">
                        <a:spcBef>
                          <a:spcPts val="0"/>
                        </a:spcBef>
                        <a:spcAft>
                          <a:spcPts val="0"/>
                        </a:spcAft>
                        <a:buNone/>
                      </a:pPr>
                      <a:r>
                        <a:rPr lang="zh-TW" sz="1200" i="0" u="none" strike="noStrike" dirty="0">
                          <a:solidFill>
                            <a:srgbClr val="000000"/>
                          </a:solidFill>
                          <a:latin typeface="PMingLiu"/>
                          <a:ea typeface="PMingLiu"/>
                          <a:cs typeface="PMingLiu"/>
                          <a:sym typeface="PMingLiu"/>
                        </a:rPr>
                        <a:t>21~30歲</a:t>
                      </a:r>
                      <a:endParaRPr sz="1200" dirty="0">
                        <a:latin typeface="PMingLiu"/>
                        <a:ea typeface="PMingLiu"/>
                        <a:cs typeface="PMingLiu"/>
                        <a:sym typeface="PMingLiu"/>
                      </a:endParaRPr>
                    </a:p>
                    <a:p>
                      <a:pPr marL="0" marR="0" lvl="0" indent="0" algn="l" rtl="0">
                        <a:spcBef>
                          <a:spcPts val="0"/>
                        </a:spcBef>
                        <a:spcAft>
                          <a:spcPts val="0"/>
                        </a:spcAft>
                        <a:buNone/>
                      </a:pPr>
                      <a:r>
                        <a:rPr lang="zh-TW" sz="1200" i="0" u="none" strike="noStrike" dirty="0">
                          <a:solidFill>
                            <a:srgbClr val="000000"/>
                          </a:solidFill>
                          <a:latin typeface="PMingLiu"/>
                          <a:ea typeface="PMingLiu"/>
                          <a:cs typeface="PMingLiu"/>
                          <a:sym typeface="PMingLiu"/>
                        </a:rPr>
                        <a:t>48位 15.3%</a:t>
                      </a:r>
                      <a:endParaRPr sz="1200" dirty="0">
                        <a:latin typeface="PMingLiu"/>
                        <a:ea typeface="PMingLiu"/>
                        <a:cs typeface="PMingLiu"/>
                        <a:sym typeface="PMingLiu"/>
                      </a:endParaRPr>
                    </a:p>
                  </a:txBody>
                  <a:tcPr marL="91450" marR="91450" marT="45725" marB="45725"/>
                </a:tc>
                <a:tc>
                  <a:txBody>
                    <a:bodyPr/>
                    <a:lstStyle/>
                    <a:p>
                      <a:pPr marL="0" marR="0" lvl="0" indent="0" algn="l" rtl="0">
                        <a:spcBef>
                          <a:spcPts val="0"/>
                        </a:spcBef>
                        <a:spcAft>
                          <a:spcPts val="0"/>
                        </a:spcAft>
                        <a:buNone/>
                      </a:pPr>
                      <a:r>
                        <a:rPr lang="zh-TW" sz="1200" i="0" u="none" strike="noStrike" dirty="0">
                          <a:solidFill>
                            <a:srgbClr val="000000"/>
                          </a:solidFill>
                          <a:latin typeface="PMingLiu"/>
                          <a:ea typeface="PMingLiu"/>
                          <a:cs typeface="PMingLiu"/>
                          <a:sym typeface="PMingLiu"/>
                        </a:rPr>
                        <a:t>31~40歲</a:t>
                      </a:r>
                      <a:endParaRPr sz="1200" dirty="0">
                        <a:latin typeface="PMingLiu"/>
                        <a:ea typeface="PMingLiu"/>
                        <a:cs typeface="PMingLiu"/>
                        <a:sym typeface="PMingLiu"/>
                      </a:endParaRPr>
                    </a:p>
                    <a:p>
                      <a:pPr marL="0" marR="0" lvl="0" indent="0" algn="l" rtl="0">
                        <a:spcBef>
                          <a:spcPts val="0"/>
                        </a:spcBef>
                        <a:spcAft>
                          <a:spcPts val="0"/>
                        </a:spcAft>
                        <a:buNone/>
                      </a:pPr>
                      <a:r>
                        <a:rPr lang="zh-TW" sz="1200" i="0" u="none" strike="noStrike" dirty="0">
                          <a:solidFill>
                            <a:srgbClr val="000000"/>
                          </a:solidFill>
                          <a:latin typeface="PMingLiu"/>
                          <a:ea typeface="PMingLiu"/>
                          <a:cs typeface="PMingLiu"/>
                          <a:sym typeface="PMingLiu"/>
                        </a:rPr>
                        <a:t>96位 30.6%</a:t>
                      </a:r>
                      <a:endParaRPr sz="1200" dirty="0">
                        <a:latin typeface="PMingLiu"/>
                        <a:ea typeface="PMingLiu"/>
                        <a:cs typeface="PMingLiu"/>
                        <a:sym typeface="PMingLiu"/>
                      </a:endParaRPr>
                    </a:p>
                  </a:txBody>
                  <a:tcPr marL="91450" marR="91450" marT="45725" marB="45725"/>
                </a:tc>
                <a:tc>
                  <a:txBody>
                    <a:bodyPr/>
                    <a:lstStyle/>
                    <a:p>
                      <a:pPr marL="0" marR="0" lvl="0" indent="0" algn="l" rtl="0">
                        <a:spcBef>
                          <a:spcPts val="0"/>
                        </a:spcBef>
                        <a:spcAft>
                          <a:spcPts val="0"/>
                        </a:spcAft>
                        <a:buNone/>
                      </a:pPr>
                      <a:r>
                        <a:rPr lang="zh-TW" sz="1200" i="0" u="none" strike="noStrike" dirty="0">
                          <a:solidFill>
                            <a:srgbClr val="000000"/>
                          </a:solidFill>
                          <a:latin typeface="PMingLiu"/>
                          <a:ea typeface="PMingLiu"/>
                          <a:cs typeface="PMingLiu"/>
                          <a:sym typeface="PMingLiu"/>
                        </a:rPr>
                        <a:t>41~50歲</a:t>
                      </a:r>
                      <a:endParaRPr sz="1200" dirty="0">
                        <a:latin typeface="PMingLiu"/>
                        <a:ea typeface="PMingLiu"/>
                        <a:cs typeface="PMingLiu"/>
                        <a:sym typeface="PMingLiu"/>
                      </a:endParaRPr>
                    </a:p>
                    <a:p>
                      <a:pPr marL="0" marR="0" lvl="0" indent="0" algn="l" rtl="0">
                        <a:spcBef>
                          <a:spcPts val="0"/>
                        </a:spcBef>
                        <a:spcAft>
                          <a:spcPts val="0"/>
                        </a:spcAft>
                        <a:buNone/>
                      </a:pPr>
                      <a:r>
                        <a:rPr lang="zh-TW" sz="1200" i="0" u="none" strike="noStrike" dirty="0">
                          <a:solidFill>
                            <a:srgbClr val="000000"/>
                          </a:solidFill>
                          <a:latin typeface="PMingLiu"/>
                          <a:ea typeface="PMingLiu"/>
                          <a:cs typeface="PMingLiu"/>
                          <a:sym typeface="PMingLiu"/>
                        </a:rPr>
                        <a:t>110位 35%</a:t>
                      </a:r>
                      <a:endParaRPr sz="1200" dirty="0">
                        <a:latin typeface="PMingLiu"/>
                        <a:ea typeface="PMingLiu"/>
                        <a:cs typeface="PMingLiu"/>
                        <a:sym typeface="PMingLiu"/>
                      </a:endParaRPr>
                    </a:p>
                  </a:txBody>
                  <a:tcPr marL="91450" marR="91450" marT="45725" marB="45725"/>
                </a:tc>
                <a:tc>
                  <a:txBody>
                    <a:bodyPr/>
                    <a:lstStyle/>
                    <a:p>
                      <a:pPr marL="0" marR="0" lvl="0" indent="0" algn="l" rtl="0">
                        <a:spcBef>
                          <a:spcPts val="0"/>
                        </a:spcBef>
                        <a:spcAft>
                          <a:spcPts val="0"/>
                        </a:spcAft>
                        <a:buNone/>
                      </a:pPr>
                      <a:r>
                        <a:rPr lang="zh-TW" sz="1200" i="0" u="none" strike="noStrike" dirty="0">
                          <a:solidFill>
                            <a:srgbClr val="000000"/>
                          </a:solidFill>
                          <a:latin typeface="PMingLiu"/>
                          <a:ea typeface="PMingLiu"/>
                          <a:cs typeface="PMingLiu"/>
                          <a:sym typeface="PMingLiu"/>
                        </a:rPr>
                        <a:t>51~60歲</a:t>
                      </a:r>
                      <a:endParaRPr sz="1200" dirty="0">
                        <a:latin typeface="PMingLiu"/>
                        <a:ea typeface="PMingLiu"/>
                        <a:cs typeface="PMingLiu"/>
                        <a:sym typeface="PMingLiu"/>
                      </a:endParaRPr>
                    </a:p>
                    <a:p>
                      <a:pPr marL="0" marR="0" lvl="0" indent="0" algn="l" rtl="0">
                        <a:spcBef>
                          <a:spcPts val="0"/>
                        </a:spcBef>
                        <a:spcAft>
                          <a:spcPts val="0"/>
                        </a:spcAft>
                        <a:buNone/>
                      </a:pPr>
                      <a:r>
                        <a:rPr lang="zh-TW" sz="1200" i="0" u="none" strike="noStrike" dirty="0">
                          <a:solidFill>
                            <a:srgbClr val="000000"/>
                          </a:solidFill>
                          <a:latin typeface="PMingLiu"/>
                          <a:ea typeface="PMingLiu"/>
                          <a:cs typeface="PMingLiu"/>
                          <a:sym typeface="PMingLiu"/>
                        </a:rPr>
                        <a:t>44位 14%</a:t>
                      </a:r>
                      <a:endParaRPr sz="1200" dirty="0">
                        <a:latin typeface="PMingLiu"/>
                        <a:ea typeface="PMingLiu"/>
                        <a:cs typeface="PMingLiu"/>
                        <a:sym typeface="PMingLiu"/>
                      </a:endParaRPr>
                    </a:p>
                  </a:txBody>
                  <a:tcPr marL="91450" marR="91450" marT="45725" marB="45725"/>
                </a:tc>
                <a:tc>
                  <a:txBody>
                    <a:bodyPr/>
                    <a:lstStyle/>
                    <a:p>
                      <a:pPr marL="0" marR="0" lvl="0" indent="0" algn="l" rtl="0">
                        <a:spcBef>
                          <a:spcPts val="0"/>
                        </a:spcBef>
                        <a:spcAft>
                          <a:spcPts val="0"/>
                        </a:spcAft>
                        <a:buNone/>
                      </a:pPr>
                      <a:r>
                        <a:rPr lang="zh-TW" sz="1200" i="0" u="none" strike="noStrike">
                          <a:solidFill>
                            <a:srgbClr val="000000"/>
                          </a:solidFill>
                          <a:latin typeface="PMingLiu"/>
                          <a:ea typeface="PMingLiu"/>
                          <a:cs typeface="PMingLiu"/>
                          <a:sym typeface="PMingLiu"/>
                        </a:rPr>
                        <a:t>61歲(含)以上</a:t>
                      </a:r>
                      <a:endParaRPr sz="1200" dirty="0">
                        <a:latin typeface="PMingLiu"/>
                        <a:ea typeface="PMingLiu"/>
                        <a:cs typeface="PMingLiu"/>
                        <a:sym typeface="PMingLiu"/>
                      </a:endParaRPr>
                    </a:p>
                    <a:p>
                      <a:pPr marL="0" marR="0" lvl="0" indent="0" algn="l" rtl="0">
                        <a:spcBef>
                          <a:spcPts val="0"/>
                        </a:spcBef>
                        <a:spcAft>
                          <a:spcPts val="0"/>
                        </a:spcAft>
                        <a:buNone/>
                      </a:pPr>
                      <a:r>
                        <a:rPr lang="zh-TW" sz="1200" i="0" u="none" strike="noStrike">
                          <a:solidFill>
                            <a:srgbClr val="000000"/>
                          </a:solidFill>
                          <a:latin typeface="PMingLiu"/>
                          <a:ea typeface="PMingLiu"/>
                          <a:cs typeface="PMingLiu"/>
                          <a:sym typeface="PMingLiu"/>
                        </a:rPr>
                        <a:t>5位 1.6%</a:t>
                      </a:r>
                      <a:endParaRPr sz="1200" dirty="0">
                        <a:latin typeface="PMingLiu"/>
                        <a:ea typeface="PMingLiu"/>
                        <a:cs typeface="PMingLiu"/>
                        <a:sym typeface="PMingLiu"/>
                      </a:endParaRPr>
                    </a:p>
                  </a:txBody>
                  <a:tcPr marL="91450" marR="91450" marT="45725" marB="45725"/>
                </a:tc>
              </a:tr>
              <a:tr h="323583">
                <a:tc gridSpan="6">
                  <a:txBody>
                    <a:bodyPr/>
                    <a:lstStyle/>
                    <a:p>
                      <a:pPr marL="0" marR="0" lvl="0" indent="0" algn="l" rtl="0">
                        <a:spcBef>
                          <a:spcPts val="0"/>
                        </a:spcBef>
                        <a:spcAft>
                          <a:spcPts val="0"/>
                        </a:spcAft>
                        <a:buNone/>
                      </a:pPr>
                      <a:r>
                        <a:rPr lang="zh-TW" sz="1200" b="1" i="0" u="none" strike="noStrike" dirty="0">
                          <a:solidFill>
                            <a:srgbClr val="0070C0"/>
                          </a:solidFill>
                          <a:latin typeface="PMingLiu"/>
                          <a:ea typeface="PMingLiu"/>
                          <a:cs typeface="PMingLiu"/>
                          <a:sym typeface="PMingLiu"/>
                        </a:rPr>
                        <a:t>3.目前居住縣市</a:t>
                      </a:r>
                      <a:endParaRPr sz="1200" dirty="0">
                        <a:solidFill>
                          <a:srgbClr val="0070C0"/>
                        </a:solidFill>
                        <a:latin typeface="PMingLiu"/>
                        <a:ea typeface="PMingLiu"/>
                        <a:cs typeface="PMingLiu"/>
                        <a:sym typeface="PMingLiu"/>
                      </a:endParaRPr>
                    </a:p>
                  </a:txBody>
                  <a:tcPr marL="91450" marR="91450" marT="45725" marB="45725">
                    <a:solidFill>
                      <a:srgbClr val="FAD8CB"/>
                    </a:solidFill>
                  </a:tcPr>
                </a:tc>
                <a:tc hMerge="1">
                  <a:txBody>
                    <a:bodyPr/>
                    <a:lstStyle/>
                    <a:p>
                      <a:endParaRPr lang="zh-TW"/>
                    </a:p>
                  </a:txBody>
                  <a:tcPr/>
                </a:tc>
                <a:tc hMerge="1">
                  <a:txBody>
                    <a:bodyPr/>
                    <a:lstStyle/>
                    <a:p>
                      <a:endParaRPr lang="zh-TW"/>
                    </a:p>
                  </a:txBody>
                  <a:tcPr/>
                </a:tc>
                <a:tc hMerge="1">
                  <a:txBody>
                    <a:bodyPr/>
                    <a:lstStyle/>
                    <a:p>
                      <a:endParaRPr lang="zh-TW" altLang="en-US"/>
                    </a:p>
                  </a:txBody>
                  <a:tcPr/>
                </a:tc>
                <a:tc hMerge="1">
                  <a:txBody>
                    <a:bodyPr/>
                    <a:lstStyle/>
                    <a:p>
                      <a:endParaRPr lang="zh-TW"/>
                    </a:p>
                  </a:txBody>
                  <a:tcPr/>
                </a:tc>
                <a:tc hMerge="1">
                  <a:txBody>
                    <a:bodyPr/>
                    <a:lstStyle/>
                    <a:p>
                      <a:endParaRPr lang="zh-TW"/>
                    </a:p>
                  </a:txBody>
                  <a:tcPr/>
                </a:tc>
              </a:tr>
              <a:tr h="829246">
                <a:tc>
                  <a:txBody>
                    <a:bodyPr/>
                    <a:lstStyle/>
                    <a:p>
                      <a:pPr marL="0" marR="0" lvl="0" indent="0" algn="l" rtl="0">
                        <a:spcBef>
                          <a:spcPts val="0"/>
                        </a:spcBef>
                        <a:spcAft>
                          <a:spcPts val="0"/>
                        </a:spcAft>
                        <a:buNone/>
                      </a:pPr>
                      <a:r>
                        <a:rPr lang="zh-TW" sz="1200" i="0" u="none" strike="noStrike" dirty="0">
                          <a:solidFill>
                            <a:srgbClr val="000000"/>
                          </a:solidFill>
                          <a:latin typeface="PMingLiu"/>
                          <a:ea typeface="PMingLiu"/>
                          <a:cs typeface="PMingLiu"/>
                          <a:sym typeface="PMingLiu"/>
                        </a:rPr>
                        <a:t>北部地區</a:t>
                      </a:r>
                      <a:endParaRPr sz="1200" dirty="0">
                        <a:latin typeface="PMingLiu"/>
                        <a:ea typeface="PMingLiu"/>
                        <a:cs typeface="PMingLiu"/>
                        <a:sym typeface="PMingLiu"/>
                      </a:endParaRPr>
                    </a:p>
                    <a:p>
                      <a:pPr marL="0" marR="0" lvl="0" indent="0" algn="l" rtl="0">
                        <a:spcBef>
                          <a:spcPts val="0"/>
                        </a:spcBef>
                        <a:spcAft>
                          <a:spcPts val="0"/>
                        </a:spcAft>
                        <a:buNone/>
                      </a:pPr>
                      <a:r>
                        <a:rPr lang="zh-TW" sz="1200" i="0" u="none" strike="noStrike" dirty="0">
                          <a:solidFill>
                            <a:srgbClr val="000000"/>
                          </a:solidFill>
                          <a:latin typeface="PMingLiu"/>
                          <a:ea typeface="PMingLiu"/>
                          <a:cs typeface="PMingLiu"/>
                          <a:sym typeface="PMingLiu"/>
                        </a:rPr>
                        <a:t>63位20.1%</a:t>
                      </a:r>
                      <a:endParaRPr sz="1200" dirty="0">
                        <a:latin typeface="PMingLiu"/>
                        <a:ea typeface="PMingLiu"/>
                        <a:cs typeface="PMingLiu"/>
                        <a:sym typeface="PMingLiu"/>
                      </a:endParaRPr>
                    </a:p>
                  </a:txBody>
                  <a:tcPr marL="91450" marR="91450" marT="45725" marB="45725"/>
                </a:tc>
                <a:tc>
                  <a:txBody>
                    <a:bodyPr/>
                    <a:lstStyle/>
                    <a:p>
                      <a:pPr marL="0" marR="0" lvl="0" indent="0" algn="l" rtl="0">
                        <a:spcBef>
                          <a:spcPts val="0"/>
                        </a:spcBef>
                        <a:spcAft>
                          <a:spcPts val="0"/>
                        </a:spcAft>
                        <a:buNone/>
                      </a:pPr>
                      <a:r>
                        <a:rPr lang="zh-TW" sz="1200" i="0" u="none" strike="noStrike" dirty="0">
                          <a:solidFill>
                            <a:srgbClr val="000000"/>
                          </a:solidFill>
                          <a:latin typeface="PMingLiu"/>
                          <a:ea typeface="PMingLiu"/>
                          <a:cs typeface="PMingLiu"/>
                          <a:sym typeface="PMingLiu"/>
                        </a:rPr>
                        <a:t>中部地區</a:t>
                      </a:r>
                      <a:endParaRPr sz="1200" dirty="0">
                        <a:latin typeface="PMingLiu"/>
                        <a:ea typeface="PMingLiu"/>
                        <a:cs typeface="PMingLiu"/>
                        <a:sym typeface="PMingLiu"/>
                      </a:endParaRPr>
                    </a:p>
                    <a:p>
                      <a:pPr marL="0" marR="0" lvl="0" indent="0" algn="l" rtl="0">
                        <a:spcBef>
                          <a:spcPts val="0"/>
                        </a:spcBef>
                        <a:spcAft>
                          <a:spcPts val="0"/>
                        </a:spcAft>
                        <a:buNone/>
                      </a:pPr>
                      <a:r>
                        <a:rPr lang="zh-TW" sz="1200" i="0" u="none" strike="noStrike" dirty="0">
                          <a:solidFill>
                            <a:srgbClr val="000000"/>
                          </a:solidFill>
                          <a:latin typeface="PMingLiu"/>
                          <a:ea typeface="PMingLiu"/>
                          <a:cs typeface="PMingLiu"/>
                          <a:sym typeface="PMingLiu"/>
                        </a:rPr>
                        <a:t>34位10.8%</a:t>
                      </a:r>
                      <a:endParaRPr sz="1200" dirty="0">
                        <a:latin typeface="PMingLiu"/>
                        <a:ea typeface="PMingLiu"/>
                        <a:cs typeface="PMingLiu"/>
                        <a:sym typeface="PMingLiu"/>
                      </a:endParaRPr>
                    </a:p>
                  </a:txBody>
                  <a:tcPr marL="91450" marR="91450" marT="45725" marB="45725"/>
                </a:tc>
                <a:tc>
                  <a:txBody>
                    <a:bodyPr/>
                    <a:lstStyle/>
                    <a:p>
                      <a:pPr marL="0" marR="0" lvl="0" indent="0" algn="l" rtl="0">
                        <a:spcBef>
                          <a:spcPts val="0"/>
                        </a:spcBef>
                        <a:spcAft>
                          <a:spcPts val="0"/>
                        </a:spcAft>
                        <a:buNone/>
                      </a:pPr>
                      <a:r>
                        <a:rPr lang="zh-TW" sz="1200" i="0" u="none" strike="noStrike">
                          <a:solidFill>
                            <a:srgbClr val="000000"/>
                          </a:solidFill>
                          <a:latin typeface="PMingLiu"/>
                          <a:ea typeface="PMingLiu"/>
                          <a:cs typeface="PMingLiu"/>
                          <a:sym typeface="PMingLiu"/>
                        </a:rPr>
                        <a:t>南部地區</a:t>
                      </a:r>
                      <a:endParaRPr sz="1200" dirty="0">
                        <a:latin typeface="PMingLiu"/>
                        <a:ea typeface="PMingLiu"/>
                        <a:cs typeface="PMingLiu"/>
                        <a:sym typeface="PMingLiu"/>
                      </a:endParaRPr>
                    </a:p>
                    <a:p>
                      <a:pPr marL="0" marR="0" lvl="0" indent="0" algn="l" rtl="0">
                        <a:spcBef>
                          <a:spcPts val="0"/>
                        </a:spcBef>
                        <a:spcAft>
                          <a:spcPts val="0"/>
                        </a:spcAft>
                        <a:buNone/>
                      </a:pPr>
                      <a:r>
                        <a:rPr lang="zh-TW" sz="1200" i="0" u="none" strike="noStrike">
                          <a:solidFill>
                            <a:srgbClr val="000000"/>
                          </a:solidFill>
                          <a:latin typeface="PMingLiu"/>
                          <a:ea typeface="PMingLiu"/>
                          <a:cs typeface="PMingLiu"/>
                          <a:sym typeface="PMingLiu"/>
                        </a:rPr>
                        <a:t>10位3.2%</a:t>
                      </a:r>
                      <a:endParaRPr sz="1200" dirty="0">
                        <a:latin typeface="PMingLiu"/>
                        <a:ea typeface="PMingLiu"/>
                        <a:cs typeface="PMingLiu"/>
                        <a:sym typeface="PMingLiu"/>
                      </a:endParaRPr>
                    </a:p>
                  </a:txBody>
                  <a:tcPr marL="91450" marR="91450" marT="45725" marB="45725"/>
                </a:tc>
                <a:tc>
                  <a:txBody>
                    <a:bodyPr/>
                    <a:lstStyle/>
                    <a:p>
                      <a:pPr marL="0" marR="0" lvl="0" indent="0" algn="l" rtl="0">
                        <a:spcBef>
                          <a:spcPts val="0"/>
                        </a:spcBef>
                        <a:spcAft>
                          <a:spcPts val="0"/>
                        </a:spcAft>
                        <a:buNone/>
                      </a:pPr>
                      <a:r>
                        <a:rPr lang="zh-TW" sz="1200" i="0" u="none" strike="noStrike" dirty="0">
                          <a:solidFill>
                            <a:srgbClr val="000000"/>
                          </a:solidFill>
                          <a:latin typeface="PMingLiu"/>
                          <a:ea typeface="PMingLiu"/>
                          <a:cs typeface="PMingLiu"/>
                          <a:sym typeface="PMingLiu"/>
                        </a:rPr>
                        <a:t>東部地區</a:t>
                      </a:r>
                      <a:endParaRPr sz="1200" dirty="0">
                        <a:latin typeface="PMingLiu"/>
                        <a:ea typeface="PMingLiu"/>
                        <a:cs typeface="PMingLiu"/>
                        <a:sym typeface="PMingLiu"/>
                      </a:endParaRPr>
                    </a:p>
                    <a:p>
                      <a:pPr marL="0" marR="0" lvl="0" indent="0" algn="l" rtl="0">
                        <a:spcBef>
                          <a:spcPts val="0"/>
                        </a:spcBef>
                        <a:spcAft>
                          <a:spcPts val="0"/>
                        </a:spcAft>
                        <a:buNone/>
                      </a:pPr>
                      <a:r>
                        <a:rPr lang="zh-TW" sz="1200" i="0" u="none" strike="noStrike" dirty="0">
                          <a:solidFill>
                            <a:srgbClr val="000000"/>
                          </a:solidFill>
                          <a:latin typeface="PMingLiu"/>
                          <a:ea typeface="PMingLiu"/>
                          <a:cs typeface="PMingLiu"/>
                          <a:sym typeface="PMingLiu"/>
                        </a:rPr>
                        <a:t>206</a:t>
                      </a:r>
                      <a:r>
                        <a:rPr lang="zh-TW" sz="1200" i="0" u="none" strike="noStrike" dirty="0" smtClean="0">
                          <a:solidFill>
                            <a:srgbClr val="000000"/>
                          </a:solidFill>
                          <a:latin typeface="PMingLiu"/>
                          <a:ea typeface="PMingLiu"/>
                          <a:cs typeface="PMingLiu"/>
                          <a:sym typeface="PMingLiu"/>
                        </a:rPr>
                        <a:t>位</a:t>
                      </a:r>
                      <a:r>
                        <a:rPr lang="en-US" altLang="zh-TW" sz="1200" i="0" u="none" strike="noStrike" dirty="0" smtClean="0">
                          <a:solidFill>
                            <a:srgbClr val="000000"/>
                          </a:solidFill>
                          <a:latin typeface="PMingLiu"/>
                          <a:ea typeface="PMingLiu"/>
                          <a:cs typeface="PMingLiu"/>
                          <a:sym typeface="PMingLiu"/>
                        </a:rPr>
                        <a:t> </a:t>
                      </a:r>
                      <a:r>
                        <a:rPr lang="zh-TW" sz="1200" i="0" u="none" strike="noStrike" dirty="0" smtClean="0">
                          <a:solidFill>
                            <a:srgbClr val="000000"/>
                          </a:solidFill>
                          <a:latin typeface="PMingLiu"/>
                          <a:ea typeface="PMingLiu"/>
                          <a:cs typeface="PMingLiu"/>
                          <a:sym typeface="PMingLiu"/>
                        </a:rPr>
                        <a:t>6</a:t>
                      </a:r>
                      <a:r>
                        <a:rPr lang="en-US" altLang="zh-TW" sz="1200" i="0" u="none" strike="noStrike" dirty="0" smtClean="0">
                          <a:solidFill>
                            <a:srgbClr val="000000"/>
                          </a:solidFill>
                          <a:latin typeface="PMingLiu"/>
                          <a:ea typeface="PMingLiu"/>
                          <a:cs typeface="PMingLiu"/>
                          <a:sym typeface="PMingLiu"/>
                        </a:rPr>
                        <a:t>5</a:t>
                      </a:r>
                      <a:r>
                        <a:rPr lang="zh-TW" sz="1200" i="0" u="none" strike="noStrike" dirty="0" smtClean="0">
                          <a:solidFill>
                            <a:srgbClr val="000000"/>
                          </a:solidFill>
                          <a:latin typeface="PMingLiu"/>
                          <a:ea typeface="PMingLiu"/>
                          <a:cs typeface="PMingLiu"/>
                          <a:sym typeface="PMingLiu"/>
                        </a:rPr>
                        <a:t>%</a:t>
                      </a:r>
                      <a:endParaRPr sz="1200" dirty="0">
                        <a:latin typeface="PMingLiu"/>
                        <a:ea typeface="PMingLiu"/>
                        <a:cs typeface="PMingLiu"/>
                        <a:sym typeface="PMingLiu"/>
                      </a:endParaRPr>
                    </a:p>
                  </a:txBody>
                  <a:tcPr marL="91450" marR="91450" marT="45725" marB="45725"/>
                </a:tc>
                <a:tc>
                  <a:txBody>
                    <a:bodyPr/>
                    <a:lstStyle/>
                    <a:p>
                      <a:pPr marL="0" marR="0" lvl="0" indent="0" algn="l" rtl="0">
                        <a:spcBef>
                          <a:spcPts val="0"/>
                        </a:spcBef>
                        <a:spcAft>
                          <a:spcPts val="0"/>
                        </a:spcAft>
                        <a:buNone/>
                      </a:pPr>
                      <a:r>
                        <a:rPr lang="zh-TW" sz="1200" i="0" u="none" strike="noStrike" dirty="0">
                          <a:solidFill>
                            <a:srgbClr val="000000"/>
                          </a:solidFill>
                          <a:latin typeface="PMingLiu"/>
                          <a:ea typeface="PMingLiu"/>
                          <a:cs typeface="PMingLiu"/>
                          <a:sym typeface="PMingLiu"/>
                        </a:rPr>
                        <a:t>外島地區</a:t>
                      </a:r>
                      <a:endParaRPr sz="1200" dirty="0">
                        <a:latin typeface="PMingLiu"/>
                        <a:ea typeface="PMingLiu"/>
                        <a:cs typeface="PMingLiu"/>
                        <a:sym typeface="PMingLiu"/>
                      </a:endParaRPr>
                    </a:p>
                    <a:p>
                      <a:pPr marL="0" marR="0" lvl="0" indent="0" algn="l" rtl="0">
                        <a:spcBef>
                          <a:spcPts val="0"/>
                        </a:spcBef>
                        <a:spcAft>
                          <a:spcPts val="0"/>
                        </a:spcAft>
                        <a:buNone/>
                      </a:pPr>
                      <a:r>
                        <a:rPr lang="zh-TW" sz="1200" i="0" u="none" strike="noStrike" dirty="0">
                          <a:solidFill>
                            <a:srgbClr val="000000"/>
                          </a:solidFill>
                          <a:latin typeface="PMingLiu"/>
                          <a:ea typeface="PMingLiu"/>
                          <a:cs typeface="PMingLiu"/>
                          <a:sym typeface="PMingLiu"/>
                        </a:rPr>
                        <a:t>0</a:t>
                      </a:r>
                      <a:r>
                        <a:rPr lang="zh-TW" sz="1200" i="0" u="none" strike="noStrike" dirty="0" smtClean="0">
                          <a:solidFill>
                            <a:srgbClr val="000000"/>
                          </a:solidFill>
                          <a:latin typeface="PMingLiu"/>
                          <a:ea typeface="PMingLiu"/>
                          <a:cs typeface="PMingLiu"/>
                          <a:sym typeface="PMingLiu"/>
                        </a:rPr>
                        <a:t>位</a:t>
                      </a:r>
                      <a:r>
                        <a:rPr lang="en-US" altLang="zh-TW" sz="1200" i="0" u="none" strike="noStrike" dirty="0" smtClean="0">
                          <a:solidFill>
                            <a:srgbClr val="000000"/>
                          </a:solidFill>
                          <a:latin typeface="PMingLiu"/>
                          <a:ea typeface="PMingLiu"/>
                          <a:cs typeface="PMingLiu"/>
                          <a:sym typeface="PMingLiu"/>
                        </a:rPr>
                        <a:t>  </a:t>
                      </a:r>
                      <a:r>
                        <a:rPr lang="zh-TW" sz="1200" i="0" u="none" strike="noStrike" dirty="0" smtClean="0">
                          <a:solidFill>
                            <a:srgbClr val="000000"/>
                          </a:solidFill>
                          <a:latin typeface="PMingLiu"/>
                          <a:ea typeface="PMingLiu"/>
                          <a:cs typeface="PMingLiu"/>
                          <a:sym typeface="PMingLiu"/>
                        </a:rPr>
                        <a:t>0</a:t>
                      </a:r>
                      <a:r>
                        <a:rPr lang="zh-TW" sz="1200" i="0" u="none" strike="noStrike" dirty="0">
                          <a:solidFill>
                            <a:srgbClr val="000000"/>
                          </a:solidFill>
                          <a:latin typeface="PMingLiu"/>
                          <a:ea typeface="PMingLiu"/>
                          <a:cs typeface="PMingLiu"/>
                          <a:sym typeface="PMingLiu"/>
                        </a:rPr>
                        <a:t>%</a:t>
                      </a:r>
                      <a:endParaRPr sz="1200" dirty="0">
                        <a:latin typeface="PMingLiu"/>
                        <a:ea typeface="PMingLiu"/>
                        <a:cs typeface="PMingLiu"/>
                        <a:sym typeface="PMingLiu"/>
                      </a:endParaRPr>
                    </a:p>
                  </a:txBody>
                  <a:tcPr marL="91450" marR="91450" marT="45725" marB="45725"/>
                </a:tc>
                <a:tc>
                  <a:txBody>
                    <a:bodyPr/>
                    <a:lstStyle/>
                    <a:p>
                      <a:pPr marL="0" marR="0" lvl="0" indent="0" algn="l" rtl="0">
                        <a:spcBef>
                          <a:spcPts val="0"/>
                        </a:spcBef>
                        <a:spcAft>
                          <a:spcPts val="0"/>
                        </a:spcAft>
                        <a:buNone/>
                      </a:pPr>
                      <a:r>
                        <a:rPr lang="zh-TW" sz="1200" i="0" u="none" strike="noStrike" dirty="0">
                          <a:solidFill>
                            <a:srgbClr val="000000"/>
                          </a:solidFill>
                          <a:latin typeface="PMingLiu"/>
                          <a:ea typeface="PMingLiu"/>
                          <a:cs typeface="PMingLiu"/>
                          <a:sym typeface="PMingLiu"/>
                        </a:rPr>
                        <a:t>香港</a:t>
                      </a:r>
                      <a:endParaRPr sz="1200" dirty="0">
                        <a:latin typeface="PMingLiu"/>
                        <a:ea typeface="PMingLiu"/>
                        <a:cs typeface="PMingLiu"/>
                        <a:sym typeface="PMingLiu"/>
                      </a:endParaRPr>
                    </a:p>
                    <a:p>
                      <a:pPr marL="0" marR="0" lvl="0" indent="0" algn="l" rtl="0">
                        <a:spcBef>
                          <a:spcPts val="0"/>
                        </a:spcBef>
                        <a:spcAft>
                          <a:spcPts val="0"/>
                        </a:spcAft>
                        <a:buNone/>
                      </a:pPr>
                      <a:r>
                        <a:rPr lang="zh-TW" sz="1200" i="0" u="none" strike="noStrike" dirty="0">
                          <a:solidFill>
                            <a:srgbClr val="000000"/>
                          </a:solidFill>
                          <a:latin typeface="PMingLiu"/>
                          <a:ea typeface="PMingLiu"/>
                          <a:cs typeface="PMingLiu"/>
                          <a:sym typeface="PMingLiu"/>
                        </a:rPr>
                        <a:t>1</a:t>
                      </a:r>
                      <a:r>
                        <a:rPr lang="zh-TW" sz="1200" i="0" u="none" strike="noStrike" dirty="0" smtClean="0">
                          <a:solidFill>
                            <a:srgbClr val="000000"/>
                          </a:solidFill>
                          <a:latin typeface="PMingLiu"/>
                          <a:ea typeface="PMingLiu"/>
                          <a:cs typeface="PMingLiu"/>
                          <a:sym typeface="PMingLiu"/>
                        </a:rPr>
                        <a:t>位</a:t>
                      </a:r>
                      <a:r>
                        <a:rPr lang="en-US" altLang="zh-TW" sz="1200" i="0" u="none" strike="noStrike" dirty="0" smtClean="0">
                          <a:solidFill>
                            <a:srgbClr val="000000"/>
                          </a:solidFill>
                          <a:latin typeface="PMingLiu"/>
                          <a:ea typeface="PMingLiu"/>
                          <a:cs typeface="PMingLiu"/>
                          <a:sym typeface="PMingLiu"/>
                        </a:rPr>
                        <a:t>  </a:t>
                      </a:r>
                      <a:r>
                        <a:rPr lang="zh-TW" sz="1200" i="0" u="none" strike="noStrike" dirty="0" smtClean="0">
                          <a:solidFill>
                            <a:srgbClr val="000000"/>
                          </a:solidFill>
                          <a:latin typeface="PMingLiu"/>
                          <a:ea typeface="PMingLiu"/>
                          <a:cs typeface="PMingLiu"/>
                          <a:sym typeface="PMingLiu"/>
                        </a:rPr>
                        <a:t>0</a:t>
                      </a:r>
                      <a:r>
                        <a:rPr lang="zh-TW" sz="1200" i="0" u="none" strike="noStrike" dirty="0">
                          <a:solidFill>
                            <a:srgbClr val="000000"/>
                          </a:solidFill>
                          <a:latin typeface="PMingLiu"/>
                          <a:ea typeface="PMingLiu"/>
                          <a:cs typeface="PMingLiu"/>
                          <a:sym typeface="PMingLiu"/>
                        </a:rPr>
                        <a:t>.3%</a:t>
                      </a:r>
                      <a:endParaRPr sz="1200" dirty="0">
                        <a:latin typeface="PMingLiu"/>
                        <a:ea typeface="PMingLiu"/>
                        <a:cs typeface="PMingLiu"/>
                        <a:sym typeface="PMingLiu"/>
                      </a:endParaRPr>
                    </a:p>
                  </a:txBody>
                  <a:tcPr marL="91450" marR="91450" marT="45725" marB="45725"/>
                </a:tc>
              </a:tr>
            </a:tbl>
          </a:graphicData>
        </a:graphic>
      </p:graphicFrame>
      <p:pic>
        <p:nvPicPr>
          <p:cNvPr id="11" name="Google Shape;325;p19"/>
          <p:cNvPicPr preferRelativeResize="0"/>
          <p:nvPr/>
        </p:nvPicPr>
        <p:blipFill>
          <a:blip r:embed="rId4">
            <a:alphaModFix/>
          </a:blip>
          <a:stretch>
            <a:fillRect/>
          </a:stretch>
        </p:blipFill>
        <p:spPr>
          <a:xfrm>
            <a:off x="3137364" y="1093069"/>
            <a:ext cx="315617" cy="307919"/>
          </a:xfrm>
          <a:prstGeom prst="rect">
            <a:avLst/>
          </a:prstGeom>
          <a:noFill/>
          <a:ln>
            <a:noFill/>
          </a:ln>
        </p:spPr>
      </p:pic>
      <p:sp>
        <p:nvSpPr>
          <p:cNvPr id="13" name="Google Shape;308;p18"/>
          <p:cNvSpPr txBox="1">
            <a:spLocks noGrp="1"/>
          </p:cNvSpPr>
          <p:nvPr>
            <p:ph type="title"/>
          </p:nvPr>
        </p:nvSpPr>
        <p:spPr>
          <a:xfrm>
            <a:off x="361990" y="286649"/>
            <a:ext cx="7030500" cy="594860"/>
          </a:xfrm>
          <a:prstGeom prst="rect">
            <a:avLst/>
          </a:prstGeom>
        </p:spPr>
        <p:txBody>
          <a:bodyPr spcFirstLastPara="1" wrap="square" lIns="91425" tIns="91425" rIns="91425" bIns="91425" anchor="t" anchorCtr="0">
            <a:noAutofit/>
          </a:bodyPr>
          <a:lstStyle/>
          <a:p>
            <a:pPr marL="0" lvl="0" indent="0"/>
            <a:r>
              <a:rPr lang="zh-TW" altLang="en-US" sz="3200" dirty="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問卷</a:t>
            </a:r>
            <a:r>
              <a:rPr lang="zh-TW" altLang="en-US" sz="3200" dirty="0" smtClean="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調查</a:t>
            </a:r>
            <a:r>
              <a:rPr lang="zh-TW" altLang="en-US" sz="3200" dirty="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法</a:t>
            </a:r>
            <a:r>
              <a:rPr lang="zh-TW" sz="3200" dirty="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研究對象</a:t>
            </a:r>
            <a:endParaRPr sz="3200" dirty="0">
              <a:solidFill>
                <a:schemeClr val="tx1">
                  <a:lumMod val="75000"/>
                </a:schemeClr>
              </a:solidFill>
              <a:latin typeface="微軟正黑體" panose="020B0604030504040204" pitchFamily="34" charset="-120"/>
              <a:ea typeface="微軟正黑體" panose="020B0604030504040204" pitchFamily="34" charset="-120"/>
              <a:cs typeface="PMingLiu"/>
              <a:sym typeface="PMingLiu"/>
            </a:endParaRPr>
          </a:p>
        </p:txBody>
      </p:sp>
      <p:sp>
        <p:nvSpPr>
          <p:cNvPr id="14" name="矩形 13"/>
          <p:cNvSpPr/>
          <p:nvPr/>
        </p:nvSpPr>
        <p:spPr>
          <a:xfrm>
            <a:off x="5968680" y="2324099"/>
            <a:ext cx="1105921" cy="2788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5143500" y="2981324"/>
            <a:ext cx="1971676" cy="7143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5968679" y="4060911"/>
            <a:ext cx="1117921" cy="7873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3161312" y="4060911"/>
            <a:ext cx="1035034" cy="7682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1000"/>
                                        <p:tgtEl>
                                          <p:spTgt spid="328"/>
                                        </p:tgtEl>
                                      </p:cBhvr>
                                    </p:animEffect>
                                    <p:anim calcmode="lin" valueType="num">
                                      <p:cBhvr>
                                        <p:cTn id="8" dur="1000" fill="hold"/>
                                        <p:tgtEl>
                                          <p:spTgt spid="328"/>
                                        </p:tgtEl>
                                        <p:attrNameLst>
                                          <p:attrName>ppt_x</p:attrName>
                                        </p:attrNameLst>
                                      </p:cBhvr>
                                      <p:tavLst>
                                        <p:tav tm="0">
                                          <p:val>
                                            <p:strVal val="#ppt_x"/>
                                          </p:val>
                                        </p:tav>
                                        <p:tav tm="100000">
                                          <p:val>
                                            <p:strVal val="#ppt_x"/>
                                          </p:val>
                                        </p:tav>
                                      </p:tavLst>
                                    </p:anim>
                                    <p:anim calcmode="lin" valueType="num">
                                      <p:cBhvr>
                                        <p:cTn id="9" dur="1000" fill="hold"/>
                                        <p:tgtEl>
                                          <p:spTgt spid="3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5" name="矩形 4"/>
          <p:cNvSpPr/>
          <p:nvPr/>
        </p:nvSpPr>
        <p:spPr>
          <a:xfrm>
            <a:off x="0" y="0"/>
            <a:ext cx="9144000" cy="5143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2" name="Google Shape;372;p24"/>
          <p:cNvSpPr txBox="1">
            <a:spLocks noGrp="1"/>
          </p:cNvSpPr>
          <p:nvPr>
            <p:ph type="title"/>
          </p:nvPr>
        </p:nvSpPr>
        <p:spPr>
          <a:xfrm>
            <a:off x="488791" y="513412"/>
            <a:ext cx="4839727" cy="478164"/>
          </a:xfrm>
          <a:prstGeom prst="rect">
            <a:avLst/>
          </a:prstGeom>
          <a:solidFill>
            <a:schemeClr val="accent6">
              <a:lumMod val="20000"/>
              <a:lumOff val="80000"/>
            </a:schemeClr>
          </a:solidFill>
        </p:spPr>
        <p:txBody>
          <a:bodyPr spcFirstLastPara="1" wrap="square" lIns="91425" tIns="91425" rIns="91425" bIns="91425" anchor="t" anchorCtr="0">
            <a:noAutofit/>
          </a:bodyPr>
          <a:lstStyle/>
          <a:p>
            <a:pPr>
              <a:buClr>
                <a:srgbClr val="696464"/>
              </a:buClr>
              <a:buSzPts val="3959"/>
            </a:pPr>
            <a:r>
              <a:rPr lang="zh-TW" sz="2000" dirty="0" smtClean="0">
                <a:latin typeface="微軟正黑體" panose="020B0604030504040204" pitchFamily="34" charset="-120"/>
                <a:ea typeface="微軟正黑體" panose="020B0604030504040204" pitchFamily="34" charset="-120"/>
                <a:cs typeface="PMingLiu"/>
                <a:sym typeface="PMingLiu"/>
              </a:rPr>
              <a:t>民眾</a:t>
            </a:r>
            <a:r>
              <a:rPr lang="zh-TW" altLang="zh-TW" sz="2000" dirty="0" smtClean="0">
                <a:latin typeface="微軟正黑體" panose="020B0604030504040204" pitchFamily="34" charset="-120"/>
                <a:ea typeface="微軟正黑體" panose="020B0604030504040204" pitchFamily="34" charset="-120"/>
                <a:cs typeface="PMingLiu"/>
              </a:rPr>
              <a:t>對於</a:t>
            </a:r>
            <a:r>
              <a:rPr lang="zh-TW" altLang="zh-TW" sz="2000" dirty="0">
                <a:latin typeface="微軟正黑體" panose="020B0604030504040204" pitchFamily="34" charset="-120"/>
                <a:ea typeface="微軟正黑體" panose="020B0604030504040204" pitchFamily="34" charset="-120"/>
                <a:cs typeface="PMingLiu"/>
              </a:rPr>
              <a:t>標章或產銷履歷產品的消費行為</a:t>
            </a:r>
            <a:br>
              <a:rPr lang="zh-TW" altLang="zh-TW" sz="2000" dirty="0">
                <a:latin typeface="微軟正黑體" panose="020B0604030504040204" pitchFamily="34" charset="-120"/>
                <a:ea typeface="微軟正黑體" panose="020B0604030504040204" pitchFamily="34" charset="-120"/>
                <a:cs typeface="PMingLiu"/>
              </a:rPr>
            </a:br>
            <a:endParaRPr sz="2000" dirty="0">
              <a:latin typeface="微軟正黑體" panose="020B0604030504040204" pitchFamily="34" charset="-120"/>
              <a:ea typeface="微軟正黑體" panose="020B0604030504040204" pitchFamily="34" charset="-120"/>
              <a:cs typeface="PMingLiu"/>
              <a:sym typeface="PMingLiu"/>
            </a:endParaRPr>
          </a:p>
        </p:txBody>
      </p:sp>
      <p:graphicFrame>
        <p:nvGraphicFramePr>
          <p:cNvPr id="373" name="Google Shape;373;p24"/>
          <p:cNvGraphicFramePr/>
          <p:nvPr>
            <p:extLst>
              <p:ext uri="{D42A27DB-BD31-4B8C-83A1-F6EECF244321}">
                <p14:modId xmlns:p14="http://schemas.microsoft.com/office/powerpoint/2010/main" val="4036953001"/>
              </p:ext>
            </p:extLst>
          </p:nvPr>
        </p:nvGraphicFramePr>
        <p:xfrm>
          <a:off x="229397" y="1039603"/>
          <a:ext cx="8726343" cy="2936347"/>
        </p:xfrm>
        <a:graphic>
          <a:graphicData uri="http://schemas.openxmlformats.org/drawingml/2006/table">
            <a:tbl>
              <a:tblPr>
                <a:noFill/>
                <a:tableStyleId>{D788F428-2001-4FC4-8A78-A2CB1F926088}</a:tableStyleId>
              </a:tblPr>
              <a:tblGrid>
                <a:gridCol w="1444517"/>
                <a:gridCol w="452231"/>
                <a:gridCol w="1041484"/>
                <a:gridCol w="852105"/>
                <a:gridCol w="568079"/>
                <a:gridCol w="1057313"/>
                <a:gridCol w="502315"/>
                <a:gridCol w="1219908"/>
                <a:gridCol w="452231"/>
                <a:gridCol w="1136160"/>
              </a:tblGrid>
              <a:tr h="312497">
                <a:tc gridSpan="10">
                  <a:txBody>
                    <a:bodyPr/>
                    <a:lstStyle/>
                    <a:p>
                      <a:pPr marL="0" marR="0" lvl="0" indent="0" algn="l" rtl="0">
                        <a:spcBef>
                          <a:spcPts val="0"/>
                        </a:spcBef>
                        <a:spcAft>
                          <a:spcPts val="0"/>
                        </a:spcAft>
                        <a:buNone/>
                      </a:pPr>
                      <a:r>
                        <a:rPr lang="zh-TW" sz="1200" dirty="0" smtClean="0">
                          <a:solidFill>
                            <a:srgbClr val="000000"/>
                          </a:solidFill>
                          <a:latin typeface="PMingLiu"/>
                          <a:ea typeface="PMingLiu"/>
                          <a:cs typeface="PMingLiu"/>
                          <a:sym typeface="PMingLiu"/>
                        </a:rPr>
                        <a:t>1.請問您最常到哪個場所購買海鮮產品？</a:t>
                      </a:r>
                      <a:endParaRPr sz="12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r h="482951">
                <a:tc>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漁港或魚場 </a:t>
                      </a:r>
                      <a:endParaRPr sz="1000" dirty="0">
                        <a:solidFill>
                          <a:srgbClr val="000000"/>
                        </a:solidFill>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27位(8.6%)</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gridSpan="2">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傳統市場 </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146位(46.5%)</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gridSpan="2">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大賣場 </a:t>
                      </a:r>
                      <a:endParaRPr sz="1000" dirty="0">
                        <a:latin typeface="PMingLiu"/>
                        <a:ea typeface="PMingLiu"/>
                        <a:cs typeface="PMingLiu"/>
                        <a:sym typeface="PMingLiu"/>
                      </a:endParaRPr>
                    </a:p>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35位(11.1%)</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gridSpan="2">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生鮮超市</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 90位(28.7%)</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網購</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9位(2.9%)</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gridSpan="2">
                  <a:txBody>
                    <a:bodyPr/>
                    <a:lstStyle/>
                    <a:p>
                      <a:pPr marL="0" marR="0" lvl="0" indent="0" algn="l" rtl="0">
                        <a:spcBef>
                          <a:spcPts val="0"/>
                        </a:spcBef>
                        <a:spcAft>
                          <a:spcPts val="0"/>
                        </a:spcAft>
                        <a:buNone/>
                      </a:pPr>
                      <a:r>
                        <a:rPr lang="zh-TW" sz="1000">
                          <a:solidFill>
                            <a:srgbClr val="000000"/>
                          </a:solidFill>
                          <a:latin typeface="PMingLiu"/>
                          <a:ea typeface="PMingLiu"/>
                          <a:cs typeface="PMingLiu"/>
                          <a:sym typeface="PMingLiu"/>
                        </a:rPr>
                        <a:t>團購</a:t>
                      </a:r>
                      <a:endParaRPr sz="1000" dirty="0">
                        <a:latin typeface="PMingLiu"/>
                        <a:ea typeface="PMingLiu"/>
                        <a:cs typeface="PMingLiu"/>
                        <a:sym typeface="PMingLiu"/>
                      </a:endParaRPr>
                    </a:p>
                    <a:p>
                      <a:pPr marL="0" marR="0" lvl="0" indent="0" algn="l" rtl="0">
                        <a:spcBef>
                          <a:spcPts val="0"/>
                        </a:spcBef>
                        <a:spcAft>
                          <a:spcPts val="0"/>
                        </a:spcAft>
                        <a:buNone/>
                      </a:pPr>
                      <a:r>
                        <a:rPr lang="zh-TW" sz="1000">
                          <a:solidFill>
                            <a:srgbClr val="000000"/>
                          </a:solidFill>
                          <a:latin typeface="PMingLiu"/>
                          <a:ea typeface="PMingLiu"/>
                          <a:cs typeface="PMingLiu"/>
                          <a:sym typeface="PMingLiu"/>
                        </a:rPr>
                        <a:t>3位(1%)</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r>
              <a:tr h="312497">
                <a:tc gridSpan="10">
                  <a:txBody>
                    <a:bodyPr/>
                    <a:lstStyle/>
                    <a:p>
                      <a:pPr marL="0" marR="0" lvl="0" indent="0" algn="l" rtl="0">
                        <a:spcBef>
                          <a:spcPts val="0"/>
                        </a:spcBef>
                        <a:spcAft>
                          <a:spcPts val="0"/>
                        </a:spcAft>
                        <a:buNone/>
                      </a:pPr>
                      <a:r>
                        <a:rPr lang="zh-TW" sz="1000" dirty="0">
                          <a:solidFill>
                            <a:srgbClr val="000000"/>
                          </a:solidFill>
                          <a:latin typeface="PMingLiu"/>
                          <a:ea typeface="PMingLiu"/>
                          <a:cs typeface="PMingLiu"/>
                          <a:sym typeface="PMingLiu"/>
                        </a:rPr>
                        <a:t>其他:(1)食品冷凍廠、(2)水產批發商、(3)火鍋店、(4)自己抓各1位(0.3%)。</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r h="312497">
                <a:tc gridSpan="10">
                  <a:txBody>
                    <a:bodyPr/>
                    <a:lstStyle/>
                    <a:p>
                      <a:pPr marL="0" marR="0" lvl="0" indent="0" algn="l" rtl="0">
                        <a:lnSpc>
                          <a:spcPct val="100000"/>
                        </a:lnSpc>
                        <a:spcBef>
                          <a:spcPts val="0"/>
                        </a:spcBef>
                        <a:spcAft>
                          <a:spcPts val="0"/>
                        </a:spcAft>
                        <a:buClr>
                          <a:srgbClr val="000000"/>
                        </a:buClr>
                        <a:buFont typeface="Arial"/>
                        <a:buNone/>
                      </a:pPr>
                      <a:r>
                        <a:rPr lang="zh-TW" sz="1200" b="0" i="0" u="none" strike="noStrike" cap="none" dirty="0">
                          <a:solidFill>
                            <a:srgbClr val="000000"/>
                          </a:solidFill>
                          <a:latin typeface="PMingLiu"/>
                          <a:ea typeface="PMingLiu"/>
                          <a:cs typeface="PMingLiu"/>
                          <a:sym typeface="PMingLiu"/>
                        </a:rPr>
                        <a:t>2.承上題，會讓您在此處購買海鮮產品的原因是什麼？(複選)</a:t>
                      </a:r>
                      <a:endParaRPr sz="1200" b="0" i="0" u="none" strike="noStrike" cap="none" dirty="0">
                        <a:solidFill>
                          <a:srgbClr val="000000"/>
                        </a:solidFill>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r h="516477">
                <a:tc gridSpan="2">
                  <a:txBody>
                    <a:bodyPr/>
                    <a:lstStyle/>
                    <a:p>
                      <a:pPr marL="0" marR="76200" lvl="0" indent="0" algn="l" rtl="0">
                        <a:spcBef>
                          <a:spcPts val="0"/>
                        </a:spcBef>
                        <a:spcAft>
                          <a:spcPts val="0"/>
                        </a:spcAft>
                        <a:buNone/>
                      </a:pPr>
                      <a:r>
                        <a:rPr lang="zh-TW" sz="1000">
                          <a:solidFill>
                            <a:srgbClr val="000000"/>
                          </a:solidFill>
                          <a:latin typeface="PMingLiu"/>
                          <a:ea typeface="PMingLiu"/>
                          <a:cs typeface="PMingLiu"/>
                          <a:sym typeface="PMingLiu"/>
                        </a:rPr>
                        <a:t>環境乾淨 </a:t>
                      </a:r>
                      <a:endParaRPr sz="1000" dirty="0">
                        <a:solidFill>
                          <a:srgbClr val="000000"/>
                        </a:solidFill>
                        <a:latin typeface="PMingLiu"/>
                        <a:ea typeface="PMingLiu"/>
                        <a:cs typeface="PMingLiu"/>
                        <a:sym typeface="PMingLiu"/>
                      </a:endParaRPr>
                    </a:p>
                    <a:p>
                      <a:pPr marL="0" marR="76200" lvl="0" indent="0" algn="l" rtl="0">
                        <a:spcBef>
                          <a:spcPts val="0"/>
                        </a:spcBef>
                        <a:spcAft>
                          <a:spcPts val="0"/>
                        </a:spcAft>
                        <a:buNone/>
                      </a:pPr>
                      <a:r>
                        <a:rPr lang="zh-TW" sz="1000">
                          <a:solidFill>
                            <a:srgbClr val="000000"/>
                          </a:solidFill>
                          <a:latin typeface="PMingLiu"/>
                          <a:ea typeface="PMingLiu"/>
                          <a:cs typeface="PMingLiu"/>
                          <a:sym typeface="PMingLiu"/>
                        </a:rPr>
                        <a:t>106位(13.2%)</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gridSpan="2">
                  <a:txBody>
                    <a:bodyPr/>
                    <a:lstStyle/>
                    <a:p>
                      <a:pPr marL="0" marR="76200" lvl="0" indent="0" algn="l" rtl="0">
                        <a:spcBef>
                          <a:spcPts val="0"/>
                        </a:spcBef>
                        <a:spcAft>
                          <a:spcPts val="0"/>
                        </a:spcAft>
                        <a:buNone/>
                      </a:pPr>
                      <a:r>
                        <a:rPr lang="zh-TW" sz="1000" dirty="0">
                          <a:solidFill>
                            <a:srgbClr val="000000"/>
                          </a:solidFill>
                          <a:latin typeface="PMingLiu"/>
                          <a:ea typeface="PMingLiu"/>
                          <a:cs typeface="PMingLiu"/>
                          <a:sym typeface="PMingLiu"/>
                        </a:rPr>
                        <a:t>食品具有標章或履歷認證 </a:t>
                      </a:r>
                      <a:endParaRPr sz="1000" dirty="0">
                        <a:solidFill>
                          <a:srgbClr val="000000"/>
                        </a:solidFill>
                        <a:latin typeface="PMingLiu"/>
                        <a:ea typeface="PMingLiu"/>
                        <a:cs typeface="PMingLiu"/>
                        <a:sym typeface="PMingLiu"/>
                      </a:endParaRPr>
                    </a:p>
                    <a:p>
                      <a:pPr marL="0" marR="76200" lvl="0" indent="0" algn="l" rtl="0">
                        <a:spcBef>
                          <a:spcPts val="0"/>
                        </a:spcBef>
                        <a:spcAft>
                          <a:spcPts val="0"/>
                        </a:spcAft>
                        <a:buNone/>
                      </a:pPr>
                      <a:r>
                        <a:rPr lang="zh-TW" sz="1000" dirty="0">
                          <a:solidFill>
                            <a:srgbClr val="000000"/>
                          </a:solidFill>
                          <a:latin typeface="PMingLiu"/>
                          <a:ea typeface="PMingLiu"/>
                          <a:cs typeface="PMingLiu"/>
                          <a:sym typeface="PMingLiu"/>
                        </a:rPr>
                        <a:t>74位(9.2%)</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gridSpan="2">
                  <a:txBody>
                    <a:bodyPr/>
                    <a:lstStyle/>
                    <a:p>
                      <a:pPr marL="0" marR="76200" lvl="0" indent="0" algn="l" rtl="0">
                        <a:spcBef>
                          <a:spcPts val="0"/>
                        </a:spcBef>
                        <a:spcAft>
                          <a:spcPts val="0"/>
                        </a:spcAft>
                        <a:buNone/>
                      </a:pPr>
                      <a:r>
                        <a:rPr lang="zh-TW" sz="1000">
                          <a:solidFill>
                            <a:srgbClr val="000000"/>
                          </a:solidFill>
                          <a:latin typeface="PMingLiu"/>
                          <a:ea typeface="PMingLiu"/>
                          <a:cs typeface="PMingLiu"/>
                          <a:sym typeface="PMingLiu"/>
                        </a:rPr>
                        <a:t>食品新鮮 </a:t>
                      </a:r>
                      <a:endParaRPr sz="1000" dirty="0">
                        <a:latin typeface="PMingLiu"/>
                        <a:ea typeface="PMingLiu"/>
                        <a:cs typeface="PMingLiu"/>
                        <a:sym typeface="PMingLiu"/>
                      </a:endParaRPr>
                    </a:p>
                    <a:p>
                      <a:pPr marL="0" marR="76200" lvl="0" indent="0" algn="l" rtl="0">
                        <a:spcBef>
                          <a:spcPts val="0"/>
                        </a:spcBef>
                        <a:spcAft>
                          <a:spcPts val="0"/>
                        </a:spcAft>
                        <a:buNone/>
                      </a:pPr>
                      <a:r>
                        <a:rPr lang="zh-TW" sz="1000">
                          <a:solidFill>
                            <a:srgbClr val="000000"/>
                          </a:solidFill>
                          <a:latin typeface="PMingLiu"/>
                          <a:ea typeface="PMingLiu"/>
                          <a:cs typeface="PMingLiu"/>
                          <a:sym typeface="PMingLiu"/>
                        </a:rPr>
                        <a:t>179位(22.4%)</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gridSpan="3">
                  <a:txBody>
                    <a:bodyPr/>
                    <a:lstStyle/>
                    <a:p>
                      <a:pPr marL="0" marR="76200" lvl="0" indent="0" algn="l" rtl="0">
                        <a:spcBef>
                          <a:spcPts val="0"/>
                        </a:spcBef>
                        <a:spcAft>
                          <a:spcPts val="0"/>
                        </a:spcAft>
                        <a:buNone/>
                      </a:pPr>
                      <a:r>
                        <a:rPr lang="zh-TW" sz="1000" dirty="0">
                          <a:solidFill>
                            <a:srgbClr val="000000"/>
                          </a:solidFill>
                          <a:latin typeface="PMingLiu"/>
                          <a:ea typeface="PMingLiu"/>
                          <a:cs typeface="PMingLiu"/>
                          <a:sym typeface="PMingLiu"/>
                        </a:rPr>
                        <a:t>價格便宜 </a:t>
                      </a:r>
                      <a:endParaRPr sz="1000" dirty="0">
                        <a:solidFill>
                          <a:srgbClr val="000000"/>
                        </a:solidFill>
                        <a:latin typeface="PMingLiu"/>
                        <a:ea typeface="PMingLiu"/>
                        <a:cs typeface="PMingLiu"/>
                        <a:sym typeface="PMingLiu"/>
                      </a:endParaRPr>
                    </a:p>
                    <a:p>
                      <a:pPr marL="0" marR="76200" lvl="0" indent="0" algn="l" rtl="0">
                        <a:spcBef>
                          <a:spcPts val="0"/>
                        </a:spcBef>
                        <a:spcAft>
                          <a:spcPts val="0"/>
                        </a:spcAft>
                        <a:buNone/>
                      </a:pPr>
                      <a:r>
                        <a:rPr lang="zh-TW" sz="1000" dirty="0">
                          <a:solidFill>
                            <a:srgbClr val="000000"/>
                          </a:solidFill>
                          <a:latin typeface="PMingLiu"/>
                          <a:ea typeface="PMingLiu"/>
                          <a:cs typeface="PMingLiu"/>
                          <a:sym typeface="PMingLiu"/>
                        </a:rPr>
                        <a:t>91位(11.3%)</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rowSpan="2">
                  <a:txBody>
                    <a:bodyPr/>
                    <a:lstStyle/>
                    <a:p>
                      <a:pPr marL="0" marR="76200" lvl="0" indent="0" algn="l" rtl="0">
                        <a:spcBef>
                          <a:spcPts val="0"/>
                        </a:spcBef>
                        <a:spcAft>
                          <a:spcPts val="0"/>
                        </a:spcAft>
                        <a:buNone/>
                      </a:pPr>
                      <a:r>
                        <a:rPr lang="zh-TW" sz="1000" dirty="0">
                          <a:solidFill>
                            <a:srgbClr val="000000"/>
                          </a:solidFill>
                          <a:latin typeface="PMingLiu"/>
                          <a:ea typeface="PMingLiu"/>
                          <a:cs typeface="PMingLiu"/>
                          <a:sym typeface="PMingLiu"/>
                        </a:rPr>
                        <a:t>離住家近 </a:t>
                      </a:r>
                      <a:endParaRPr sz="1000" dirty="0">
                        <a:solidFill>
                          <a:srgbClr val="000000"/>
                        </a:solidFill>
                        <a:latin typeface="PMingLiu"/>
                        <a:ea typeface="PMingLiu"/>
                        <a:cs typeface="PMingLiu"/>
                        <a:sym typeface="PMingLiu"/>
                      </a:endParaRPr>
                    </a:p>
                    <a:p>
                      <a:pPr marL="0" marR="76200" lvl="0" indent="0" algn="l" rtl="0">
                        <a:spcBef>
                          <a:spcPts val="0"/>
                        </a:spcBef>
                        <a:spcAft>
                          <a:spcPts val="0"/>
                        </a:spcAft>
                        <a:buNone/>
                      </a:pPr>
                      <a:r>
                        <a:rPr lang="zh-TW" sz="1000" dirty="0">
                          <a:solidFill>
                            <a:srgbClr val="000000"/>
                          </a:solidFill>
                          <a:latin typeface="PMingLiu"/>
                          <a:ea typeface="PMingLiu"/>
                          <a:cs typeface="PMingLiu"/>
                          <a:sym typeface="PMingLiu"/>
                        </a:rPr>
                        <a:t>144位(18%)</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r>
              <a:tr h="482951">
                <a:tc gridSpan="2">
                  <a:txBody>
                    <a:bodyPr/>
                    <a:lstStyle/>
                    <a:p>
                      <a:pPr marL="0" marR="76200" lvl="0" indent="0" algn="l" rtl="0">
                        <a:spcBef>
                          <a:spcPts val="0"/>
                        </a:spcBef>
                        <a:spcAft>
                          <a:spcPts val="0"/>
                        </a:spcAft>
                        <a:buNone/>
                      </a:pPr>
                      <a:r>
                        <a:rPr lang="zh-TW" sz="1000">
                          <a:solidFill>
                            <a:srgbClr val="000000"/>
                          </a:solidFill>
                          <a:latin typeface="PMingLiu"/>
                          <a:ea typeface="PMingLiu"/>
                          <a:cs typeface="PMingLiu"/>
                          <a:sym typeface="PMingLiu"/>
                        </a:rPr>
                        <a:t>交通便利 </a:t>
                      </a:r>
                      <a:endParaRPr sz="1000" dirty="0">
                        <a:solidFill>
                          <a:srgbClr val="000000"/>
                        </a:solidFill>
                        <a:latin typeface="PMingLiu"/>
                        <a:ea typeface="PMingLiu"/>
                        <a:cs typeface="PMingLiu"/>
                        <a:sym typeface="PMingLiu"/>
                      </a:endParaRPr>
                    </a:p>
                    <a:p>
                      <a:pPr marL="0" marR="76200" lvl="0" indent="0" algn="l" rtl="0">
                        <a:spcBef>
                          <a:spcPts val="0"/>
                        </a:spcBef>
                        <a:spcAft>
                          <a:spcPts val="0"/>
                        </a:spcAft>
                        <a:buNone/>
                      </a:pPr>
                      <a:r>
                        <a:rPr lang="zh-TW" sz="1000">
                          <a:solidFill>
                            <a:srgbClr val="000000"/>
                          </a:solidFill>
                          <a:latin typeface="PMingLiu"/>
                          <a:ea typeface="PMingLiu"/>
                          <a:cs typeface="PMingLiu"/>
                          <a:sym typeface="PMingLiu"/>
                        </a:rPr>
                        <a:t>83位(10.3%)</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gridSpan="2">
                  <a:txBody>
                    <a:bodyPr/>
                    <a:lstStyle/>
                    <a:p>
                      <a:pPr marL="0" marR="76200" lvl="0" indent="0" algn="l" rtl="0">
                        <a:spcBef>
                          <a:spcPts val="0"/>
                        </a:spcBef>
                        <a:spcAft>
                          <a:spcPts val="0"/>
                        </a:spcAft>
                        <a:buNone/>
                      </a:pPr>
                      <a:r>
                        <a:rPr lang="zh-TW" sz="1000" dirty="0">
                          <a:solidFill>
                            <a:srgbClr val="000000"/>
                          </a:solidFill>
                          <a:latin typeface="PMingLiu"/>
                          <a:ea typeface="PMingLiu"/>
                          <a:cs typeface="PMingLiu"/>
                          <a:sym typeface="PMingLiu"/>
                        </a:rPr>
                        <a:t>停車方便 </a:t>
                      </a:r>
                      <a:endParaRPr sz="1000" dirty="0">
                        <a:solidFill>
                          <a:srgbClr val="000000"/>
                        </a:solidFill>
                        <a:latin typeface="PMingLiu"/>
                        <a:ea typeface="PMingLiu"/>
                        <a:cs typeface="PMingLiu"/>
                        <a:sym typeface="PMingLiu"/>
                      </a:endParaRPr>
                    </a:p>
                    <a:p>
                      <a:pPr marL="0" marR="76200" lvl="0" indent="0" algn="l" rtl="0">
                        <a:spcBef>
                          <a:spcPts val="0"/>
                        </a:spcBef>
                        <a:spcAft>
                          <a:spcPts val="0"/>
                        </a:spcAft>
                        <a:buNone/>
                      </a:pPr>
                      <a:r>
                        <a:rPr lang="zh-TW" sz="1000" dirty="0">
                          <a:solidFill>
                            <a:srgbClr val="000000"/>
                          </a:solidFill>
                          <a:latin typeface="PMingLiu"/>
                          <a:ea typeface="PMingLiu"/>
                          <a:cs typeface="PMingLiu"/>
                          <a:sym typeface="PMingLiu"/>
                        </a:rPr>
                        <a:t>64位(8%)</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gridSpan="2">
                  <a:txBody>
                    <a:bodyPr/>
                    <a:lstStyle/>
                    <a:p>
                      <a:pPr marL="0" marR="76200" lvl="0" indent="0" algn="l" rtl="0">
                        <a:spcBef>
                          <a:spcPts val="0"/>
                        </a:spcBef>
                        <a:spcAft>
                          <a:spcPts val="0"/>
                        </a:spcAft>
                        <a:buNone/>
                      </a:pPr>
                      <a:r>
                        <a:rPr lang="zh-TW" sz="1000">
                          <a:solidFill>
                            <a:srgbClr val="000000"/>
                          </a:solidFill>
                          <a:latin typeface="PMingLiu"/>
                          <a:ea typeface="PMingLiu"/>
                          <a:cs typeface="PMingLiu"/>
                          <a:sym typeface="PMingLiu"/>
                        </a:rPr>
                        <a:t>家人(自己)喜好25位(3.1%)</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gridSpan="3">
                  <a:txBody>
                    <a:bodyPr/>
                    <a:lstStyle/>
                    <a:p>
                      <a:pPr marL="0" marR="76200" lvl="0" indent="0" algn="l" rtl="0">
                        <a:spcBef>
                          <a:spcPts val="0"/>
                        </a:spcBef>
                        <a:spcAft>
                          <a:spcPts val="0"/>
                        </a:spcAft>
                        <a:buNone/>
                      </a:pPr>
                      <a:r>
                        <a:rPr lang="zh-TW" sz="1000">
                          <a:solidFill>
                            <a:srgbClr val="000000"/>
                          </a:solidFill>
                          <a:latin typeface="PMingLiu"/>
                          <a:ea typeface="PMingLiu"/>
                          <a:cs typeface="PMingLiu"/>
                          <a:sym typeface="PMingLiu"/>
                        </a:rPr>
                        <a:t>可自備環保餐具承裝 19位(2.4%)</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vMerge="1">
                  <a:txBody>
                    <a:bodyPr/>
                    <a:lstStyle/>
                    <a:p>
                      <a:endParaRPr lang="zh-TW"/>
                    </a:p>
                  </a:txBody>
                  <a:tcPr/>
                </a:tc>
              </a:tr>
              <a:tr h="516477">
                <a:tc gridSpan="10">
                  <a:txBody>
                    <a:bodyPr/>
                    <a:lstStyle/>
                    <a:p>
                      <a:pPr marL="457200" marR="0" lvl="0" indent="-457200" algn="l" rtl="0">
                        <a:spcBef>
                          <a:spcPts val="0"/>
                        </a:spcBef>
                        <a:spcAft>
                          <a:spcPts val="0"/>
                        </a:spcAft>
                        <a:buNone/>
                      </a:pPr>
                      <a:r>
                        <a:rPr lang="zh-TW" sz="1000" dirty="0" smtClean="0">
                          <a:solidFill>
                            <a:srgbClr val="000000"/>
                          </a:solidFill>
                          <a:latin typeface="PMingLiu"/>
                          <a:ea typeface="PMingLiu"/>
                          <a:cs typeface="PMingLiu"/>
                          <a:sym typeface="PMingLiu"/>
                        </a:rPr>
                        <a:t>其他：(1)方便 7位(0.9%)、(2)價格透明 2位(0.3%)、(3)購買習慣 2位(0.3%)、(4)服務好、(5)商譽良好 、(6)才知道那是什麼海鮮、(7)跟攤販熟識、(8)選擇性較多、(9)想吃的種類居住地貨源少各1位(0.1%)。</a:t>
                      </a:r>
                      <a:endParaRPr sz="1000" dirty="0">
                        <a:latin typeface="PMingLiu"/>
                        <a:ea typeface="PMingLiu"/>
                        <a:cs typeface="PMingLiu"/>
                        <a:sym typeface="PMingLiu"/>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D5B5"/>
                    </a:solidFill>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bl>
          </a:graphicData>
        </a:graphic>
      </p:graphicFrame>
      <p:sp>
        <p:nvSpPr>
          <p:cNvPr id="374" name="Google Shape;374;p24"/>
          <p:cNvSpPr txBox="1"/>
          <p:nvPr/>
        </p:nvSpPr>
        <p:spPr>
          <a:xfrm>
            <a:off x="237033" y="4062237"/>
            <a:ext cx="7738800" cy="743967"/>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Nunito"/>
              <a:buChar char="❏"/>
            </a:pPr>
            <a:r>
              <a:rPr lang="zh-TW" altLang="en-US" sz="1800" b="1" dirty="0">
                <a:latin typeface="微軟正黑體" panose="020B0604030504040204" pitchFamily="34" charset="-120"/>
                <a:ea typeface="微軟正黑體" panose="020B0604030504040204" pitchFamily="34" charset="-120"/>
                <a:cs typeface="Nunito"/>
                <a:sym typeface="Nunito"/>
              </a:rPr>
              <a:t>近</a:t>
            </a:r>
            <a:r>
              <a:rPr lang="zh-TW" sz="1800" b="1" dirty="0" smtClean="0">
                <a:latin typeface="微軟正黑體" panose="020B0604030504040204" pitchFamily="34" charset="-120"/>
                <a:ea typeface="微軟正黑體" panose="020B0604030504040204" pitchFamily="34" charset="-120"/>
                <a:cs typeface="Nunito"/>
                <a:sym typeface="Nunito"/>
              </a:rPr>
              <a:t>五</a:t>
            </a:r>
            <a:r>
              <a:rPr lang="zh-TW" sz="1800" b="1" dirty="0">
                <a:latin typeface="微軟正黑體" panose="020B0604030504040204" pitchFamily="34" charset="-120"/>
                <a:ea typeface="微軟正黑體" panose="020B0604030504040204" pitchFamily="34" charset="-120"/>
                <a:cs typeface="Nunito"/>
                <a:sym typeface="Nunito"/>
              </a:rPr>
              <a:t>成民眾最常到</a:t>
            </a:r>
            <a:r>
              <a:rPr lang="zh-TW" sz="1800" b="1" dirty="0">
                <a:solidFill>
                  <a:srgbClr val="FF0000"/>
                </a:solidFill>
                <a:latin typeface="微軟正黑體" panose="020B0604030504040204" pitchFamily="34" charset="-120"/>
                <a:ea typeface="微軟正黑體" panose="020B0604030504040204" pitchFamily="34" charset="-120"/>
                <a:cs typeface="Nunito"/>
                <a:sym typeface="Nunito"/>
              </a:rPr>
              <a:t>傳統市場</a:t>
            </a:r>
            <a:r>
              <a:rPr lang="zh-TW" sz="1800" b="1" dirty="0">
                <a:latin typeface="微軟正黑體" panose="020B0604030504040204" pitchFamily="34" charset="-120"/>
                <a:ea typeface="微軟正黑體" panose="020B0604030504040204" pitchFamily="34" charset="-120"/>
                <a:cs typeface="Nunito"/>
                <a:sym typeface="Nunito"/>
              </a:rPr>
              <a:t>購買海鮮</a:t>
            </a:r>
            <a:endParaRPr sz="1800" b="1" dirty="0">
              <a:latin typeface="微軟正黑體" panose="020B0604030504040204" pitchFamily="34" charset="-120"/>
              <a:ea typeface="微軟正黑體" panose="020B0604030504040204" pitchFamily="34" charset="-120"/>
              <a:cs typeface="Nunito"/>
              <a:sym typeface="Nunito"/>
            </a:endParaRPr>
          </a:p>
          <a:p>
            <a:pPr marL="457200" lvl="0" indent="-342900" algn="l" rtl="0">
              <a:spcBef>
                <a:spcPts val="0"/>
              </a:spcBef>
              <a:spcAft>
                <a:spcPts val="0"/>
              </a:spcAft>
              <a:buSzPts val="1800"/>
              <a:buFont typeface="Nunito"/>
              <a:buChar char="❏"/>
            </a:pPr>
            <a:r>
              <a:rPr lang="zh-TW" sz="1800" b="1" dirty="0">
                <a:latin typeface="微軟正黑體" panose="020B0604030504040204" pitchFamily="34" charset="-120"/>
                <a:ea typeface="微軟正黑體" panose="020B0604030504040204" pitchFamily="34" charset="-120"/>
                <a:cs typeface="Nunito"/>
                <a:sym typeface="Nunito"/>
              </a:rPr>
              <a:t>大多數人選擇購買海鮮商場的原因是</a:t>
            </a:r>
            <a:r>
              <a:rPr lang="zh-TW" sz="1800" b="1" dirty="0">
                <a:solidFill>
                  <a:srgbClr val="FF0000"/>
                </a:solidFill>
                <a:latin typeface="微軟正黑體" panose="020B0604030504040204" pitchFamily="34" charset="-120"/>
                <a:ea typeface="微軟正黑體" panose="020B0604030504040204" pitchFamily="34" charset="-120"/>
                <a:cs typeface="Nunito"/>
                <a:sym typeface="Nunito"/>
              </a:rPr>
              <a:t>食品新鮮 、離住家近和環境乾淨</a:t>
            </a:r>
            <a:endParaRPr sz="1800" b="1" dirty="0">
              <a:solidFill>
                <a:srgbClr val="FF0000"/>
              </a:solidFill>
              <a:latin typeface="微軟正黑體" panose="020B0604030504040204" pitchFamily="34" charset="-120"/>
              <a:ea typeface="微軟正黑體" panose="020B0604030504040204" pitchFamily="34" charset="-120"/>
              <a:cs typeface="Nunito"/>
              <a:sym typeface="Nunito"/>
            </a:endParaRPr>
          </a:p>
          <a:p>
            <a:pPr marL="457200" lvl="0" indent="0" algn="l" rtl="0">
              <a:spcBef>
                <a:spcPts val="0"/>
              </a:spcBef>
              <a:spcAft>
                <a:spcPts val="0"/>
              </a:spcAft>
              <a:buNone/>
            </a:pPr>
            <a:endParaRPr dirty="0">
              <a:latin typeface="Nunito"/>
              <a:ea typeface="Nunito"/>
              <a:cs typeface="Nunito"/>
              <a:sym typeface="Nunito"/>
            </a:endParaRPr>
          </a:p>
          <a:p>
            <a:pPr marL="457200" lvl="0" indent="0" algn="l" rtl="0">
              <a:spcBef>
                <a:spcPts val="0"/>
              </a:spcBef>
              <a:spcAft>
                <a:spcPts val="0"/>
              </a:spcAft>
              <a:buNone/>
            </a:pPr>
            <a:endParaRPr sz="1000" dirty="0">
              <a:latin typeface="PMingLiu"/>
              <a:ea typeface="PMingLiu"/>
              <a:cs typeface="PMingLiu"/>
              <a:sym typeface="PMingLiu"/>
            </a:endParaRPr>
          </a:p>
        </p:txBody>
      </p:sp>
      <p:sp>
        <p:nvSpPr>
          <p:cNvPr id="6" name="Google Shape;308;p18"/>
          <p:cNvSpPr txBox="1">
            <a:spLocks/>
          </p:cNvSpPr>
          <p:nvPr/>
        </p:nvSpPr>
        <p:spPr>
          <a:xfrm>
            <a:off x="0" y="0"/>
            <a:ext cx="3805518" cy="5948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zh-TW" altLang="en-US" dirty="0" smtClean="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問卷調查法研究結果</a:t>
            </a:r>
            <a:r>
              <a:rPr lang="en-US" altLang="zh-TW" dirty="0" smtClean="0">
                <a:solidFill>
                  <a:schemeClr val="tx1">
                    <a:lumMod val="75000"/>
                  </a:schemeClr>
                </a:solidFill>
                <a:latin typeface="微軟正黑體" panose="020B0604030504040204" pitchFamily="34" charset="-120"/>
                <a:ea typeface="微軟正黑體" panose="020B0604030504040204" pitchFamily="34" charset="-120"/>
                <a:cs typeface="PMingLiu"/>
                <a:sym typeface="PMingLiu"/>
              </a:rPr>
              <a:t>-1</a:t>
            </a:r>
            <a:endParaRPr lang="zh-TW" altLang="en-US" dirty="0">
              <a:solidFill>
                <a:schemeClr val="tx1">
                  <a:lumMod val="75000"/>
                </a:schemeClr>
              </a:solidFill>
              <a:latin typeface="微軟正黑體" panose="020B0604030504040204" pitchFamily="34" charset="-120"/>
              <a:ea typeface="微軟正黑體" panose="020B0604030504040204" pitchFamily="34" charset="-120"/>
              <a:cs typeface="PMingLiu"/>
              <a:sym typeface="PMingLiu"/>
            </a:endParaRPr>
          </a:p>
        </p:txBody>
      </p:sp>
      <p:sp>
        <p:nvSpPr>
          <p:cNvPr id="7" name="矩形 6"/>
          <p:cNvSpPr/>
          <p:nvPr/>
        </p:nvSpPr>
        <p:spPr>
          <a:xfrm>
            <a:off x="1683550" y="1369321"/>
            <a:ext cx="1459700" cy="4594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4033424" y="2480810"/>
            <a:ext cx="1624426" cy="4775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7832911" y="2457450"/>
            <a:ext cx="1101539" cy="990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239805" y="2483051"/>
            <a:ext cx="1871383" cy="47530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4152</Words>
  <Application>Microsoft Office PowerPoint</Application>
  <PresentationFormat>如螢幕大小 (16:9)</PresentationFormat>
  <Paragraphs>418</Paragraphs>
  <Slides>21</Slides>
  <Notes>20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21</vt:i4>
      </vt:variant>
    </vt:vector>
  </HeadingPairs>
  <TitlesOfParts>
    <vt:vector size="30" baseType="lpstr">
      <vt:lpstr>Arial</vt:lpstr>
      <vt:lpstr>新細明體</vt:lpstr>
      <vt:lpstr>Microsoft JhengHei</vt:lpstr>
      <vt:lpstr>PMingLiu</vt:lpstr>
      <vt:lpstr>Maven Pro</vt:lpstr>
      <vt:lpstr>Nunito</vt:lpstr>
      <vt:lpstr>Avenir Medium</vt:lpstr>
      <vt:lpstr>Wingdings</vt:lpstr>
      <vt:lpstr>Momentum</vt:lpstr>
      <vt:lpstr>民眾對於商品認證的購買意願及野生捕撈漁業產品認證態度之研究</vt:lpstr>
      <vt:lpstr>研究動機</vt:lpstr>
      <vt:lpstr>PowerPoint 簡報</vt:lpstr>
      <vt:lpstr>PowerPoint 簡報</vt:lpstr>
      <vt:lpstr>PowerPoint 簡報</vt:lpstr>
      <vt:lpstr>田野調查法研究對象</vt:lpstr>
      <vt:lpstr>PowerPoint 簡報</vt:lpstr>
      <vt:lpstr>問卷調查法研究對象</vt:lpstr>
      <vt:lpstr>民眾對於標章或產銷履歷產品的消費行為 </vt:lpstr>
      <vt:lpstr>PowerPoint 簡報</vt:lpstr>
      <vt:lpstr>民眾對於標章或產銷履歷產品的消費行為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漁你有約- 民眾對於野生捕撈漁業標章制定的態度與看法之研究</dc:title>
  <dc:creator>Administrator</dc:creator>
  <cp:lastModifiedBy>資源C</cp:lastModifiedBy>
  <cp:revision>46</cp:revision>
  <dcterms:modified xsi:type="dcterms:W3CDTF">2020-11-13T02:14:50Z</dcterms:modified>
</cp:coreProperties>
</file>