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312" r:id="rId2"/>
    <p:sldId id="256" r:id="rId3"/>
    <p:sldId id="257" r:id="rId4"/>
    <p:sldId id="259" r:id="rId5"/>
    <p:sldId id="262" r:id="rId6"/>
    <p:sldId id="263" r:id="rId7"/>
    <p:sldId id="264" r:id="rId8"/>
    <p:sldId id="265" r:id="rId9"/>
    <p:sldId id="267" r:id="rId10"/>
    <p:sldId id="272" r:id="rId11"/>
    <p:sldId id="270" r:id="rId12"/>
    <p:sldId id="278" r:id="rId13"/>
    <p:sldId id="280" r:id="rId14"/>
    <p:sldId id="282" r:id="rId15"/>
    <p:sldId id="283" r:id="rId16"/>
    <p:sldId id="310" r:id="rId17"/>
    <p:sldId id="290" r:id="rId18"/>
    <p:sldId id="289" r:id="rId19"/>
    <p:sldId id="293" r:id="rId20"/>
    <p:sldId id="294" r:id="rId21"/>
    <p:sldId id="297" r:id="rId22"/>
    <p:sldId id="298" r:id="rId23"/>
    <p:sldId id="299" r:id="rId24"/>
    <p:sldId id="296" r:id="rId25"/>
    <p:sldId id="302" r:id="rId26"/>
    <p:sldId id="306" r:id="rId27"/>
    <p:sldId id="316" r:id="rId28"/>
    <p:sldId id="318" r:id="rId29"/>
    <p:sldId id="30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C00"/>
    <a:srgbClr val="8393BF"/>
    <a:srgbClr val="FF0066"/>
    <a:srgbClr val="FF99FF"/>
    <a:srgbClr val="C592C5"/>
    <a:srgbClr val="EB9DF7"/>
    <a:srgbClr val="003300"/>
    <a:srgbClr val="FFFF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92000" autoAdjust="0"/>
  </p:normalViewPr>
  <p:slideViewPr>
    <p:cSldViewPr snapToGrid="0">
      <p:cViewPr>
        <p:scale>
          <a:sx n="60" d="100"/>
          <a:sy n="60" d="100"/>
        </p:scale>
        <p:origin x="-246"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F7F4B-4571-42D5-8AD0-541CF6841956}" type="datetimeFigureOut">
              <a:rPr lang="zh-TW" altLang="en-US" smtClean="0"/>
              <a:pPr/>
              <a:t>2020/11/13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8FF99-6369-4125-9263-F4FF13BE2BAF}" type="slidenum">
              <a:rPr lang="zh-TW" altLang="en-US" smtClean="0"/>
              <a:pPr/>
              <a:t>‹#›</a:t>
            </a:fld>
            <a:endParaRPr lang="zh-TW" altLang="en-US"/>
          </a:p>
        </p:txBody>
      </p:sp>
    </p:spTree>
    <p:extLst>
      <p:ext uri="{BB962C8B-B14F-4D97-AF65-F5344CB8AC3E}">
        <p14:creationId xmlns:p14="http://schemas.microsoft.com/office/powerpoint/2010/main" val="25384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BE8FF99-6369-4125-9263-F4FF13BE2BAF}" type="slidenum">
              <a:rPr lang="zh-TW" altLang="en-US" smtClean="0"/>
              <a:pPr/>
              <a:t>3</a:t>
            </a:fld>
            <a:endParaRPr lang="zh-TW" altLang="en-US"/>
          </a:p>
        </p:txBody>
      </p:sp>
    </p:spTree>
    <p:extLst>
      <p:ext uri="{BB962C8B-B14F-4D97-AF65-F5344CB8AC3E}">
        <p14:creationId xmlns:p14="http://schemas.microsoft.com/office/powerpoint/2010/main" val="1031484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透過問卷，遊客表示：現在的七星潭與過去最大的不同是</a:t>
            </a:r>
            <a:r>
              <a:rPr lang="en-US" altLang="zh-TW" dirty="0"/>
              <a:t>-</a:t>
            </a:r>
            <a:r>
              <a:rPr lang="zh-TW" altLang="en-US" dirty="0"/>
              <a:t>觀光客變多。也因此，民宿也變多了。</a:t>
            </a:r>
          </a:p>
        </p:txBody>
      </p:sp>
      <p:sp>
        <p:nvSpPr>
          <p:cNvPr id="4" name="投影片編號版面配置區 3"/>
          <p:cNvSpPr>
            <a:spLocks noGrp="1"/>
          </p:cNvSpPr>
          <p:nvPr>
            <p:ph type="sldNum" sz="quarter" idx="5"/>
          </p:nvPr>
        </p:nvSpPr>
        <p:spPr/>
        <p:txBody>
          <a:bodyPr/>
          <a:lstStyle/>
          <a:p>
            <a:fld id="{FBE8FF99-6369-4125-9263-F4FF13BE2BAF}" type="slidenum">
              <a:rPr lang="zh-TW" altLang="en-US" smtClean="0"/>
              <a:pPr/>
              <a:t>16</a:t>
            </a:fld>
            <a:endParaRPr lang="zh-TW" altLang="en-US"/>
          </a:p>
        </p:txBody>
      </p:sp>
    </p:spTree>
    <p:extLst>
      <p:ext uri="{BB962C8B-B14F-4D97-AF65-F5344CB8AC3E}">
        <p14:creationId xmlns:p14="http://schemas.microsoft.com/office/powerpoint/2010/main" val="4050817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a:t>
            </a:r>
            <a:r>
              <a:rPr lang="en-US" altLang="zh-TW" dirty="0"/>
              <a:t>43%</a:t>
            </a:r>
            <a:r>
              <a:rPr lang="zh-TW" altLang="en-US" dirty="0"/>
              <a:t>的遊客認為，攤販規劃需要加強；</a:t>
            </a:r>
            <a:r>
              <a:rPr lang="en-US" altLang="zh-TW" dirty="0"/>
              <a:t>38.4%</a:t>
            </a:r>
            <a:r>
              <a:rPr lang="zh-TW" altLang="en-US" dirty="0"/>
              <a:t>的遊客認為垃圾問題需要改善。</a:t>
            </a:r>
          </a:p>
        </p:txBody>
      </p:sp>
      <p:sp>
        <p:nvSpPr>
          <p:cNvPr id="4" name="投影片編號版面配置區 3"/>
          <p:cNvSpPr>
            <a:spLocks noGrp="1"/>
          </p:cNvSpPr>
          <p:nvPr>
            <p:ph type="sldNum" sz="quarter" idx="5"/>
          </p:nvPr>
        </p:nvSpPr>
        <p:spPr/>
        <p:txBody>
          <a:bodyPr/>
          <a:lstStyle/>
          <a:p>
            <a:fld id="{FBE8FF99-6369-4125-9263-F4FF13BE2BAF}" type="slidenum">
              <a:rPr lang="zh-TW" altLang="en-US" smtClean="0"/>
              <a:pPr/>
              <a:t>17</a:t>
            </a:fld>
            <a:endParaRPr lang="zh-TW" altLang="en-US"/>
          </a:p>
        </p:txBody>
      </p:sp>
    </p:spTree>
    <p:extLst>
      <p:ext uri="{BB962C8B-B14F-4D97-AF65-F5344CB8AC3E}">
        <p14:creationId xmlns:p14="http://schemas.microsoft.com/office/powerpoint/2010/main" val="3927830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關於垃圾部分，遊客表示最常看到的垃圾分別是塑膠袋、寶特瓶、以及菸蒂。菸蒂的部分，讓我們很憂心，因為它體積小，不易清理，更容易流入海中。</a:t>
            </a:r>
          </a:p>
        </p:txBody>
      </p:sp>
      <p:sp>
        <p:nvSpPr>
          <p:cNvPr id="4" name="投影片編號版面配置區 3"/>
          <p:cNvSpPr>
            <a:spLocks noGrp="1"/>
          </p:cNvSpPr>
          <p:nvPr>
            <p:ph type="sldNum" sz="quarter" idx="5"/>
          </p:nvPr>
        </p:nvSpPr>
        <p:spPr/>
        <p:txBody>
          <a:bodyPr/>
          <a:lstStyle/>
          <a:p>
            <a:fld id="{FBE8FF99-6369-4125-9263-F4FF13BE2BAF}" type="slidenum">
              <a:rPr lang="zh-TW" altLang="en-US" smtClean="0"/>
              <a:pPr/>
              <a:t>18</a:t>
            </a:fld>
            <a:endParaRPr lang="zh-TW" altLang="en-US"/>
          </a:p>
        </p:txBody>
      </p:sp>
    </p:spTree>
    <p:extLst>
      <p:ext uri="{BB962C8B-B14F-4D97-AF65-F5344CB8AC3E}">
        <p14:creationId xmlns:p14="http://schemas.microsoft.com/office/powerpoint/2010/main" val="130174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a:solidFill>
                  <a:schemeClr val="tx1"/>
                </a:solidFill>
              </a:rPr>
              <a:t>七星潭是花蓮最著名的風景區，因為她有優美的海灣和豐富的自然人文景觀，但是我們卻發現這周遭有許多的海洋垃圾，破壞了她原本的美麗，身為花蓮子弟的我們，我們希望藉由研究七星潭，來喚起大家對於這塊美麗土地的關心。</a:t>
            </a:r>
          </a:p>
        </p:txBody>
      </p:sp>
      <p:sp>
        <p:nvSpPr>
          <p:cNvPr id="4" name="投影片編號版面配置區 3"/>
          <p:cNvSpPr>
            <a:spLocks noGrp="1"/>
          </p:cNvSpPr>
          <p:nvPr>
            <p:ph type="sldNum" sz="quarter" idx="5"/>
          </p:nvPr>
        </p:nvSpPr>
        <p:spPr/>
        <p:txBody>
          <a:bodyPr/>
          <a:lstStyle/>
          <a:p>
            <a:fld id="{FBE8FF99-6369-4125-9263-F4FF13BE2BAF}" type="slidenum">
              <a:rPr lang="zh-TW" altLang="en-US" smtClean="0"/>
              <a:pPr/>
              <a:t>4</a:t>
            </a:fld>
            <a:endParaRPr lang="zh-TW" altLang="en-US"/>
          </a:p>
        </p:txBody>
      </p:sp>
    </p:spTree>
    <p:extLst>
      <p:ext uri="{BB962C8B-B14F-4D97-AF65-F5344CB8AC3E}">
        <p14:creationId xmlns:p14="http://schemas.microsoft.com/office/powerpoint/2010/main" val="194633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根據動機，接下來我們將針對垃圾問題以及遊客對七星潭環境滿意度兩個部分來進行研究。</a:t>
            </a:r>
          </a:p>
        </p:txBody>
      </p:sp>
      <p:sp>
        <p:nvSpPr>
          <p:cNvPr id="4" name="投影片編號版面配置區 3"/>
          <p:cNvSpPr>
            <a:spLocks noGrp="1"/>
          </p:cNvSpPr>
          <p:nvPr>
            <p:ph type="sldNum" sz="quarter" idx="5"/>
          </p:nvPr>
        </p:nvSpPr>
        <p:spPr/>
        <p:txBody>
          <a:bodyPr/>
          <a:lstStyle/>
          <a:p>
            <a:fld id="{FBE8FF99-6369-4125-9263-F4FF13BE2BAF}" type="slidenum">
              <a:rPr lang="zh-TW" altLang="en-US" smtClean="0"/>
              <a:pPr/>
              <a:t>5</a:t>
            </a:fld>
            <a:endParaRPr lang="zh-TW" altLang="en-US"/>
          </a:p>
        </p:txBody>
      </p:sp>
    </p:spTree>
    <p:extLst>
      <p:ext uri="{BB962C8B-B14F-4D97-AF65-F5344CB8AC3E}">
        <p14:creationId xmlns:p14="http://schemas.microsoft.com/office/powerpoint/2010/main" val="103482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我們跟老師討論過後，分別透過：文獻分析、書籍閱讀</a:t>
            </a:r>
            <a:r>
              <a:rPr lang="zh-TW" altLang="en-US" sz="1200" b="0" i="0" u="none" strike="noStrike" baseline="0" dirty="0">
                <a:solidFill>
                  <a:srgbClr val="000000"/>
                </a:solidFill>
                <a:latin typeface="微軟正黑體" panose="020B0604030504040204" pitchFamily="34" charset="-120"/>
                <a:ea typeface="微軟正黑體" panose="020B0604030504040204" pitchFamily="34" charset="-120"/>
              </a:rPr>
              <a:t>、問卷調查</a:t>
            </a:r>
            <a:r>
              <a:rPr lang="zh-TW" altLang="en-US" sz="1200" dirty="0">
                <a:solidFill>
                  <a:srgbClr val="000000"/>
                </a:solidFill>
                <a:latin typeface="微軟正黑體" panose="020B0604030504040204" pitchFamily="34" charset="-120"/>
              </a:rPr>
              <a:t>以及訪問專家</a:t>
            </a:r>
            <a:r>
              <a:rPr lang="zh-TW" altLang="en-US" sz="1200" u="sng" dirty="0">
                <a:solidFill>
                  <a:srgbClr val="000000"/>
                </a:solidFill>
                <a:latin typeface="微軟正黑體" panose="020B0604030504040204" pitchFamily="34" charset="-120"/>
              </a:rPr>
              <a:t>賴威任</a:t>
            </a:r>
            <a:r>
              <a:rPr lang="zh-TW" altLang="en-US" sz="1200" dirty="0">
                <a:solidFill>
                  <a:srgbClr val="000000"/>
                </a:solidFill>
                <a:latin typeface="微軟正黑體" panose="020B0604030504040204" pitchFamily="34" charset="-120"/>
              </a:rPr>
              <a:t>老師來</a:t>
            </a:r>
            <a:r>
              <a:rPr lang="zh-TW" altLang="en-US" sz="1200" b="0" i="0" u="none" strike="noStrike" baseline="0" dirty="0">
                <a:solidFill>
                  <a:srgbClr val="000000"/>
                </a:solidFill>
                <a:latin typeface="微軟正黑體" panose="020B0604030504040204" pitchFamily="34" charset="-120"/>
                <a:ea typeface="微軟正黑體" panose="020B0604030504040204" pitchFamily="34" charset="-120"/>
              </a:rPr>
              <a:t>完成此次論文。</a:t>
            </a:r>
            <a:endParaRPr lang="zh-TW" altLang="en-US" dirty="0"/>
          </a:p>
        </p:txBody>
      </p:sp>
      <p:sp>
        <p:nvSpPr>
          <p:cNvPr id="4" name="投影片編號版面配置區 3"/>
          <p:cNvSpPr>
            <a:spLocks noGrp="1"/>
          </p:cNvSpPr>
          <p:nvPr>
            <p:ph type="sldNum" sz="quarter" idx="5"/>
          </p:nvPr>
        </p:nvSpPr>
        <p:spPr/>
        <p:txBody>
          <a:bodyPr/>
          <a:lstStyle/>
          <a:p>
            <a:fld id="{FBE8FF99-6369-4125-9263-F4FF13BE2BAF}" type="slidenum">
              <a:rPr lang="zh-TW" altLang="en-US" smtClean="0"/>
              <a:pPr/>
              <a:t>6</a:t>
            </a:fld>
            <a:endParaRPr lang="zh-TW" altLang="en-US"/>
          </a:p>
        </p:txBody>
      </p:sp>
    </p:spTree>
    <p:extLst>
      <p:ext uri="{BB962C8B-B14F-4D97-AF65-F5344CB8AC3E}">
        <p14:creationId xmlns:p14="http://schemas.microsoft.com/office/powerpoint/2010/main" val="2049242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a:t>我們訂了主題後就開始蒐集資料，老師還帶我們去參加淨灘活動，實地踏查，根據現場觀察到的狀況，我們設計了訪問問卷。設計好之後，我們再請問賴主任，來設計遊客的問卷。最後再針對問卷進行分析，完成這次的報告。</a:t>
            </a:r>
          </a:p>
        </p:txBody>
      </p:sp>
      <p:sp>
        <p:nvSpPr>
          <p:cNvPr id="4" name="投影片編號版面配置區 3"/>
          <p:cNvSpPr>
            <a:spLocks noGrp="1"/>
          </p:cNvSpPr>
          <p:nvPr>
            <p:ph type="sldNum" sz="quarter" idx="5"/>
          </p:nvPr>
        </p:nvSpPr>
        <p:spPr/>
        <p:txBody>
          <a:bodyPr/>
          <a:lstStyle/>
          <a:p>
            <a:fld id="{FBE8FF99-6369-4125-9263-F4FF13BE2BAF}" type="slidenum">
              <a:rPr lang="zh-TW" altLang="en-US" smtClean="0"/>
              <a:pPr/>
              <a:t>7</a:t>
            </a:fld>
            <a:endParaRPr lang="zh-TW" altLang="en-US"/>
          </a:p>
        </p:txBody>
      </p:sp>
    </p:spTree>
    <p:extLst>
      <p:ext uri="{BB962C8B-B14F-4D97-AF65-F5344CB8AC3E}">
        <p14:creationId xmlns:p14="http://schemas.microsoft.com/office/powerpoint/2010/main" val="182126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0" i="0" u="none" strike="noStrike" baseline="0" dirty="0">
                <a:solidFill>
                  <a:srgbClr val="7030A0"/>
                </a:solidFill>
                <a:latin typeface="標楷體" panose="03000509000000000000" pitchFamily="65" charset="-120"/>
                <a:ea typeface="標楷體" panose="03000509000000000000" pitchFamily="65" charset="-120"/>
              </a:rPr>
              <a:t>一、七星潭的美麗與哀愁</a:t>
            </a:r>
            <a:endParaRPr lang="en-US" altLang="zh-TW" sz="1400" b="0" i="0" u="none" strike="noStrike" baseline="0" dirty="0">
              <a:solidFill>
                <a:srgbClr val="7030A0"/>
              </a:solidFill>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sz="quarter" idx="5"/>
          </p:nvPr>
        </p:nvSpPr>
        <p:spPr/>
        <p:txBody>
          <a:bodyPr/>
          <a:lstStyle/>
          <a:p>
            <a:fld id="{FBE8FF99-6369-4125-9263-F4FF13BE2BAF}" type="slidenum">
              <a:rPr lang="zh-TW" altLang="en-US" smtClean="0"/>
              <a:pPr/>
              <a:t>9</a:t>
            </a:fld>
            <a:endParaRPr lang="zh-TW" altLang="en-US"/>
          </a:p>
        </p:txBody>
      </p:sp>
    </p:spTree>
    <p:extLst>
      <p:ext uri="{BB962C8B-B14F-4D97-AF65-F5344CB8AC3E}">
        <p14:creationId xmlns:p14="http://schemas.microsoft.com/office/powerpoint/2010/main" val="385473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a:t>從地圖中我們發現，七星潭是由好多不同的湖泊組成的，所以稱為七星潭。</a:t>
            </a:r>
            <a:endParaRPr lang="en-US" altLang="zh-TW" sz="1400" dirty="0"/>
          </a:p>
        </p:txBody>
      </p:sp>
      <p:sp>
        <p:nvSpPr>
          <p:cNvPr id="4" name="投影片編號版面配置區 3"/>
          <p:cNvSpPr>
            <a:spLocks noGrp="1"/>
          </p:cNvSpPr>
          <p:nvPr>
            <p:ph type="sldNum" sz="quarter" idx="5"/>
          </p:nvPr>
        </p:nvSpPr>
        <p:spPr/>
        <p:txBody>
          <a:bodyPr/>
          <a:lstStyle/>
          <a:p>
            <a:fld id="{FBE8FF99-6369-4125-9263-F4FF13BE2BAF}" type="slidenum">
              <a:rPr lang="zh-TW" altLang="en-US" smtClean="0"/>
              <a:pPr/>
              <a:t>10</a:t>
            </a:fld>
            <a:endParaRPr lang="zh-TW" altLang="en-US"/>
          </a:p>
        </p:txBody>
      </p:sp>
    </p:spTree>
    <p:extLst>
      <p:ext uri="{BB962C8B-B14F-4D97-AF65-F5344CB8AC3E}">
        <p14:creationId xmlns:p14="http://schemas.microsoft.com/office/powerpoint/2010/main" val="422785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baseline="0" dirty="0">
                <a:solidFill>
                  <a:srgbClr val="000000"/>
                </a:solidFill>
                <a:latin typeface="微軟正黑體" panose="020B0604030504040204" pitchFamily="34" charset="-120"/>
                <a:ea typeface="微軟正黑體" panose="020B0604030504040204" pitchFamily="34" charset="-120"/>
              </a:rPr>
              <a:t>早期這裡是花蓮的垃圾掩埋場，之後改為環保公園。但是因為海浪不斷侵蝕，垃圾山的邊坡持續坍塌</a:t>
            </a:r>
            <a:r>
              <a:rPr lang="zh-TW" altLang="en-US" b="0" i="0" dirty="0">
                <a:solidFill>
                  <a:srgbClr val="55553F"/>
                </a:solidFill>
                <a:effectLst/>
                <a:latin typeface="Arial" panose="020B0604020202020204" pitchFamily="34" charset="0"/>
              </a:rPr>
              <a:t>，垃圾落海問題變得更加嚴重。環保人士擔心這會嚴重危害海洋生態</a:t>
            </a:r>
            <a:r>
              <a:rPr lang="zh-TW" altLang="en-US" sz="1200" b="0" i="0" u="none" strike="noStrike" baseline="0" dirty="0">
                <a:solidFill>
                  <a:srgbClr val="000000"/>
                </a:solidFill>
                <a:latin typeface="微軟正黑體" panose="020B0604030504040204" pitchFamily="34" charset="-120"/>
                <a:ea typeface="微軟正黑體" panose="020B0604030504040204" pitchFamily="34" charset="-120"/>
              </a:rPr>
              <a:t>。</a:t>
            </a:r>
            <a:endParaRPr lang="zh-TW" altLang="en-US" dirty="0"/>
          </a:p>
        </p:txBody>
      </p:sp>
      <p:sp>
        <p:nvSpPr>
          <p:cNvPr id="4" name="投影片編號版面配置區 3"/>
          <p:cNvSpPr>
            <a:spLocks noGrp="1"/>
          </p:cNvSpPr>
          <p:nvPr>
            <p:ph type="sldNum" sz="quarter" idx="5"/>
          </p:nvPr>
        </p:nvSpPr>
        <p:spPr/>
        <p:txBody>
          <a:bodyPr/>
          <a:lstStyle/>
          <a:p>
            <a:fld id="{FBE8FF99-6369-4125-9263-F4FF13BE2BAF}" type="slidenum">
              <a:rPr lang="zh-TW" altLang="en-US" smtClean="0"/>
              <a:pPr/>
              <a:t>11</a:t>
            </a:fld>
            <a:endParaRPr lang="zh-TW" altLang="en-US"/>
          </a:p>
        </p:txBody>
      </p:sp>
    </p:spTree>
    <p:extLst>
      <p:ext uri="{BB962C8B-B14F-4D97-AF65-F5344CB8AC3E}">
        <p14:creationId xmlns:p14="http://schemas.microsoft.com/office/powerpoint/2010/main" val="1571737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baseline="0" dirty="0">
                <a:solidFill>
                  <a:srgbClr val="000000"/>
                </a:solidFill>
                <a:latin typeface="+mn-ea"/>
              </a:rPr>
              <a:t>我們歸納閱讀的文獻書籍，</a:t>
            </a:r>
            <a:r>
              <a:rPr lang="zh-TW" altLang="en-US" sz="1200" dirty="0"/>
              <a:t>設計題目來訪問賴主任。透過主任的說明分享，我們設計了一份遊客問卷</a:t>
            </a:r>
            <a:r>
              <a:rPr lang="zh-TW" altLang="en-US" sz="1200" b="0" i="0" u="none" strike="noStrike" baseline="0" dirty="0">
                <a:solidFill>
                  <a:srgbClr val="000000"/>
                </a:solidFill>
                <a:latin typeface="+mn-ea"/>
              </a:rPr>
              <a:t>，本問卷共有</a:t>
            </a:r>
            <a:r>
              <a:rPr lang="en-US" altLang="zh-TW" sz="1200" b="0" i="0" u="none" strike="noStrike" baseline="0" dirty="0">
                <a:solidFill>
                  <a:srgbClr val="000000"/>
                </a:solidFill>
                <a:latin typeface="+mn-ea"/>
              </a:rPr>
              <a:t>13</a:t>
            </a:r>
            <a:r>
              <a:rPr lang="zh-TW" altLang="en-US" sz="1200" b="0" i="0" u="none" strike="noStrike" baseline="0" dirty="0">
                <a:solidFill>
                  <a:srgbClr val="000000"/>
                </a:solidFill>
                <a:latin typeface="+mn-ea"/>
              </a:rPr>
              <a:t>題，包含</a:t>
            </a:r>
            <a:r>
              <a:rPr lang="en-US" altLang="zh-TW" sz="1200" b="0" i="0" u="none" strike="noStrike" baseline="0" dirty="0">
                <a:solidFill>
                  <a:srgbClr val="000000"/>
                </a:solidFill>
                <a:latin typeface="+mn-ea"/>
              </a:rPr>
              <a:t>5</a:t>
            </a:r>
            <a:r>
              <a:rPr lang="zh-TW" altLang="en-US" sz="1200" b="0" i="0" u="none" strike="noStrike" baseline="0" dirty="0">
                <a:solidFill>
                  <a:srgbClr val="000000"/>
                </a:solidFill>
                <a:latin typeface="+mn-ea"/>
              </a:rPr>
              <a:t>題複選題，以及</a:t>
            </a:r>
            <a:r>
              <a:rPr lang="en-US" altLang="zh-TW" sz="1200" b="0" i="0" u="none" strike="noStrike" baseline="0" dirty="0">
                <a:solidFill>
                  <a:srgbClr val="000000"/>
                </a:solidFill>
                <a:latin typeface="+mn-ea"/>
              </a:rPr>
              <a:t>8</a:t>
            </a:r>
            <a:r>
              <a:rPr lang="zh-TW" altLang="en-US" sz="1200" b="0" i="0" u="none" strike="noStrike" baseline="0" dirty="0">
                <a:solidFill>
                  <a:srgbClr val="000000"/>
                </a:solidFill>
                <a:latin typeface="+mn-ea"/>
              </a:rPr>
              <a:t>題單選題。</a:t>
            </a:r>
            <a:endParaRPr lang="zh-TW" altLang="en-US" sz="1200" dirty="0">
              <a:solidFill>
                <a:srgbClr val="7030A0"/>
              </a:solidFill>
              <a:latin typeface="+mn-ea"/>
            </a:endParaRPr>
          </a:p>
          <a:p>
            <a:endParaRPr lang="zh-TW" altLang="en-US" dirty="0"/>
          </a:p>
        </p:txBody>
      </p:sp>
      <p:sp>
        <p:nvSpPr>
          <p:cNvPr id="4" name="投影片編號版面配置區 3"/>
          <p:cNvSpPr>
            <a:spLocks noGrp="1"/>
          </p:cNvSpPr>
          <p:nvPr>
            <p:ph type="sldNum" sz="quarter" idx="5"/>
          </p:nvPr>
        </p:nvSpPr>
        <p:spPr/>
        <p:txBody>
          <a:bodyPr/>
          <a:lstStyle/>
          <a:p>
            <a:fld id="{FBE8FF99-6369-4125-9263-F4FF13BE2BAF}" type="slidenum">
              <a:rPr lang="zh-TW" altLang="en-US" smtClean="0"/>
              <a:pPr/>
              <a:t>15</a:t>
            </a:fld>
            <a:endParaRPr lang="zh-TW" altLang="en-US"/>
          </a:p>
        </p:txBody>
      </p:sp>
    </p:spTree>
    <p:extLst>
      <p:ext uri="{BB962C8B-B14F-4D97-AF65-F5344CB8AC3E}">
        <p14:creationId xmlns:p14="http://schemas.microsoft.com/office/powerpoint/2010/main" val="3135526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2A54C80-263E-416B-A8E0-580EDEADCBDC}"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 xmlns:a16="http://schemas.microsoft.com/office/drawing/2014/main" id="{620F4E55-F404-4B0B-9220-FC7DA6556A7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132907"/>
            <a:ext cx="12192001" cy="7314204"/>
          </a:xfrm>
          <a:prstGeom prst="rect">
            <a:avLst/>
          </a:prstGeom>
        </p:spPr>
      </p:pic>
      <p:sp>
        <p:nvSpPr>
          <p:cNvPr id="2" name="文字方塊 1"/>
          <p:cNvSpPr txBox="1"/>
          <p:nvPr/>
        </p:nvSpPr>
        <p:spPr>
          <a:xfrm>
            <a:off x="315884" y="332509"/>
            <a:ext cx="11876116" cy="6740307"/>
          </a:xfrm>
          <a:prstGeom prst="rect">
            <a:avLst/>
          </a:prstGeom>
          <a:noFill/>
        </p:spPr>
        <p:txBody>
          <a:bodyPr wrap="square" rtlCol="0">
            <a:spAutoFit/>
          </a:bodyPr>
          <a:lstStyle/>
          <a:p>
            <a:r>
              <a:rPr lang="zh-TW" altLang="en-US"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記憶中的海灘</a:t>
            </a:r>
            <a:endParaRPr lang="en-US" altLang="zh-TW"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endParaRPr>
          </a:p>
          <a:p>
            <a:r>
              <a:rPr lang="zh-TW" altLang="en-US" sz="5350" dirty="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是由湛藍的</a:t>
            </a:r>
            <a:r>
              <a:rPr lang="zh-TW" altLang="en-US"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天、海所組成</a:t>
            </a:r>
            <a:endParaRPr lang="en-US" altLang="zh-TW"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endParaRPr>
          </a:p>
          <a:p>
            <a:r>
              <a:rPr lang="zh-TW" altLang="en-US" sz="5350" dirty="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有時陣陣浪聲縈繞在我的耳</a:t>
            </a:r>
            <a:r>
              <a:rPr lang="zh-TW" altLang="en-US"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邊</a:t>
            </a:r>
            <a:endParaRPr lang="en-US" altLang="zh-TW"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endParaRPr>
          </a:p>
          <a:p>
            <a:r>
              <a:rPr lang="zh-TW" altLang="en-US" sz="5350" dirty="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有時波濤洶湧的</a:t>
            </a:r>
            <a:r>
              <a:rPr lang="zh-TW" altLang="en-US"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浪</a:t>
            </a:r>
            <a:endParaRPr lang="en-US" altLang="zh-TW"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endParaRPr>
          </a:p>
          <a:p>
            <a:r>
              <a:rPr lang="zh-TW" altLang="en-US" sz="5350" dirty="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激起了美麗的</a:t>
            </a:r>
            <a:r>
              <a:rPr lang="zh-TW" altLang="en-US"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浪花</a:t>
            </a:r>
            <a:endParaRPr lang="en-US" altLang="zh-TW"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endParaRPr>
          </a:p>
          <a:p>
            <a:r>
              <a:rPr lang="zh-TW" altLang="en-US" sz="5350" dirty="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深刻地烙印在我的心坎</a:t>
            </a:r>
            <a:r>
              <a:rPr lang="zh-TW" altLang="en-US"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裡</a:t>
            </a:r>
            <a:endParaRPr lang="en-US" altLang="zh-TW"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endParaRPr>
          </a:p>
          <a:p>
            <a:r>
              <a:rPr lang="zh-TW" altLang="en-US" sz="5350" dirty="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成了永恆的</a:t>
            </a:r>
            <a:r>
              <a:rPr lang="zh-TW" altLang="en-US"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回憶</a:t>
            </a:r>
            <a:endParaRPr lang="en-US" altLang="zh-TW"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endParaRPr>
          </a:p>
          <a:p>
            <a:r>
              <a:rPr lang="zh-TW" altLang="en-US" sz="5350" dirty="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 </a:t>
            </a:r>
            <a:r>
              <a:rPr lang="zh-TW" altLang="en-US"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                </a:t>
            </a:r>
            <a:r>
              <a:rPr lang="en-US" altLang="zh-TW"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a:t>
            </a:r>
            <a:r>
              <a:rPr lang="zh-TW" altLang="en-US"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rPr>
              <a:t>明義國小吳宜蓁</a:t>
            </a:r>
            <a:endParaRPr lang="en-US" altLang="zh-TW" sz="5350" dirty="0" smtClean="0">
              <a:ln w="1270">
                <a:solidFill>
                  <a:srgbClr val="FFCC00"/>
                </a:solidFill>
                <a:prstDash val="solid"/>
              </a:ln>
              <a:solidFill>
                <a:srgbClr val="FFFF00"/>
              </a:solidFill>
              <a:effectLst>
                <a:innerShdw blurRad="63500" dist="50800" dir="18900000">
                  <a:prstClr val="black">
                    <a:alpha val="50000"/>
                  </a:prstClr>
                </a:innerShdw>
              </a:effectLst>
              <a:latin typeface="標楷體" pitchFamily="65" charset="-120"/>
              <a:ea typeface="標楷體" pitchFamily="65" charset="-120"/>
            </a:endParaRPr>
          </a:p>
        </p:txBody>
      </p:sp>
    </p:spTree>
    <p:extLst>
      <p:ext uri="{BB962C8B-B14F-4D97-AF65-F5344CB8AC3E}">
        <p14:creationId xmlns:p14="http://schemas.microsoft.com/office/powerpoint/2010/main" val="3631357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字方塊 21">
            <a:extLst>
              <a:ext uri="{FF2B5EF4-FFF2-40B4-BE49-F238E27FC236}">
                <a16:creationId xmlns="" xmlns:a16="http://schemas.microsoft.com/office/drawing/2014/main" id="{66241966-2FBA-47DA-AF33-E96911651F96}"/>
              </a:ext>
            </a:extLst>
          </p:cNvPr>
          <p:cNvSpPr txBox="1"/>
          <p:nvPr/>
        </p:nvSpPr>
        <p:spPr>
          <a:xfrm>
            <a:off x="5270269" y="1617256"/>
            <a:ext cx="5755310" cy="4031873"/>
          </a:xfrm>
          <a:prstGeom prst="rect">
            <a:avLst/>
          </a:prstGeom>
          <a:noFill/>
        </p:spPr>
        <p:txBody>
          <a:bodyPr wrap="square">
            <a:spAutoFit/>
          </a:bodyPr>
          <a:lstStyle/>
          <a:p>
            <a:r>
              <a:rPr lang="zh-TW" altLang="en-US" sz="3200" b="0" i="0" u="none" strike="noStrike" baseline="0" dirty="0" smtClean="0">
                <a:solidFill>
                  <a:srgbClr val="000000"/>
                </a:solidFill>
                <a:latin typeface="微軟正黑體" panose="020B0604030504040204" pitchFamily="34" charset="-120"/>
                <a:ea typeface="微軟正黑體" panose="020B0604030504040204" pitchFamily="34" charset="-120"/>
              </a:rPr>
              <a:t>七星潭</a:t>
            </a:r>
            <a:r>
              <a:rPr lang="zh-TW" altLang="en-US" sz="3200" dirty="0" smtClean="0">
                <a:solidFill>
                  <a:srgbClr val="000000"/>
                </a:solidFill>
                <a:latin typeface="微軟正黑體" panose="020B0604030504040204" pitchFamily="34" charset="-120"/>
                <a:ea typeface="微軟正黑體" panose="020B0604030504040204" pitchFamily="34" charset="-120"/>
              </a:rPr>
              <a:t>有數</a:t>
            </a:r>
            <a:r>
              <a:rPr lang="zh-TW" altLang="en-US" sz="3200" b="0" i="0" u="none" strike="noStrike" baseline="0" dirty="0" smtClean="0">
                <a:solidFill>
                  <a:srgbClr val="000000"/>
                </a:solidFill>
                <a:latin typeface="微軟正黑體" panose="020B0604030504040204" pitchFamily="34" charset="-120"/>
                <a:ea typeface="微軟正黑體" panose="020B0604030504040204" pitchFamily="34" charset="-120"/>
              </a:rPr>
              <a:t>個大小不一的湖泊，所以將該地稱為「七星潭」。</a:t>
            </a:r>
            <a:endParaRPr lang="en-US" altLang="zh-TW" sz="3200" b="0" i="0" u="none" strike="noStrike" baseline="0" dirty="0" smtClean="0">
              <a:solidFill>
                <a:srgbClr val="000000"/>
              </a:solidFill>
              <a:latin typeface="微軟正黑體" panose="020B0604030504040204" pitchFamily="34" charset="-120"/>
              <a:ea typeface="微軟正黑體" panose="020B0604030504040204" pitchFamily="34" charset="-120"/>
            </a:endParaRPr>
          </a:p>
          <a:p>
            <a:r>
              <a:rPr lang="zh-TW" altLang="en-US" sz="3200" dirty="0" smtClean="0">
                <a:solidFill>
                  <a:srgbClr val="000000"/>
                </a:solidFill>
                <a:latin typeface="微軟正黑體" panose="020B0604030504040204" pitchFamily="34" charset="-120"/>
                <a:ea typeface="微軟正黑體" panose="020B0604030504040204" pitchFamily="34" charset="-120"/>
              </a:rPr>
              <a:t>日</a:t>
            </a:r>
            <a:r>
              <a:rPr lang="zh-TW" altLang="en-US" sz="3200" dirty="0">
                <a:solidFill>
                  <a:srgbClr val="000000"/>
                </a:solidFill>
                <a:latin typeface="微軟正黑體" panose="020B0604030504040204" pitchFamily="34" charset="-120"/>
                <a:ea typeface="微軟正黑體" panose="020B0604030504040204" pitchFamily="34" charset="-120"/>
              </a:rPr>
              <a:t>治時期</a:t>
            </a:r>
            <a:r>
              <a:rPr lang="zh-TW" altLang="en-US" sz="3200" dirty="0" smtClean="0">
                <a:solidFill>
                  <a:srgbClr val="000000"/>
                </a:solidFill>
                <a:latin typeface="微軟正黑體" panose="020B0604030504040204" pitchFamily="34" charset="-120"/>
                <a:ea typeface="微軟正黑體" panose="020B0604030504040204" pitchFamily="34" charset="-120"/>
              </a:rPr>
              <a:t>，為了建設機場，填平</a:t>
            </a:r>
            <a:r>
              <a:rPr lang="zh-TW" altLang="en-US" sz="3200" dirty="0">
                <a:solidFill>
                  <a:srgbClr val="000000"/>
                </a:solidFill>
                <a:latin typeface="微軟正黑體" panose="020B0604030504040204" pitchFamily="34" charset="-120"/>
                <a:ea typeface="微軟正黑體" panose="020B0604030504040204" pitchFamily="34" charset="-120"/>
              </a:rPr>
              <a:t>了部分湖泊</a:t>
            </a:r>
            <a:r>
              <a:rPr lang="zh-TW" altLang="en-US" sz="3200" dirty="0" smtClean="0">
                <a:solidFill>
                  <a:srgbClr val="000000"/>
                </a:solidFill>
                <a:latin typeface="微軟正黑體" panose="020B0604030504040204" pitchFamily="34" charset="-120"/>
                <a:ea typeface="微軟正黑體" panose="020B0604030504040204" pitchFamily="34" charset="-120"/>
              </a:rPr>
              <a:t>，遷移了當地的</a:t>
            </a:r>
            <a:r>
              <a:rPr lang="zh-TW" altLang="en-US" sz="3200" dirty="0">
                <a:solidFill>
                  <a:srgbClr val="000000"/>
                </a:solidFill>
                <a:latin typeface="微軟正黑體" panose="020B0604030504040204" pitchFamily="34" charset="-120"/>
                <a:ea typeface="微軟正黑體" panose="020B0604030504040204" pitchFamily="34" charset="-120"/>
              </a:rPr>
              <a:t>居民</a:t>
            </a:r>
            <a:r>
              <a:rPr lang="zh-TW" altLang="en-US" sz="3200" dirty="0" smtClean="0">
                <a:solidFill>
                  <a:srgbClr val="000000"/>
                </a:solidFill>
                <a:latin typeface="微軟正黑體" panose="020B0604030504040204" pitchFamily="34" charset="-120"/>
                <a:ea typeface="微軟正黑體" panose="020B0604030504040204" pitchFamily="34" charset="-120"/>
              </a:rPr>
              <a:t>，新居地為</a:t>
            </a:r>
            <a:r>
              <a:rPr lang="zh-TW" altLang="en-US" sz="3200" dirty="0">
                <a:solidFill>
                  <a:srgbClr val="000000"/>
                </a:solidFill>
                <a:latin typeface="微軟正黑體" panose="020B0604030504040204" pitchFamily="34" charset="-120"/>
                <a:ea typeface="微軟正黑體" panose="020B0604030504040204" pitchFamily="34" charset="-120"/>
              </a:rPr>
              <a:t>七星潭。</a:t>
            </a:r>
            <a:endParaRPr lang="zh-TW" altLang="en-US" sz="3200" dirty="0">
              <a:latin typeface="微軟正黑體" panose="020B0604030504040204" pitchFamily="34" charset="-120"/>
              <a:ea typeface="微軟正黑體" panose="020B0604030504040204" pitchFamily="34" charset="-120"/>
            </a:endParaRPr>
          </a:p>
          <a:p>
            <a:r>
              <a:rPr lang="zh-TW" altLang="en-US" sz="3200" dirty="0" smtClean="0">
                <a:solidFill>
                  <a:srgbClr val="000000"/>
                </a:solidFill>
                <a:latin typeface="微軟正黑體" panose="020B0604030504040204" pitchFamily="34" charset="-120"/>
              </a:rPr>
              <a:t>另一個是，七</a:t>
            </a:r>
            <a:r>
              <a:rPr lang="zh-TW" altLang="en-US" sz="3200" dirty="0">
                <a:solidFill>
                  <a:srgbClr val="000000"/>
                </a:solidFill>
                <a:latin typeface="微軟正黑體" panose="020B0604030504040204" pitchFamily="34" charset="-120"/>
              </a:rPr>
              <a:t>星</a:t>
            </a:r>
            <a:r>
              <a:rPr lang="zh-TW" altLang="en-US" sz="3200" dirty="0" smtClean="0">
                <a:solidFill>
                  <a:srgbClr val="000000"/>
                </a:solidFill>
                <a:latin typeface="微軟正黑體" panose="020B0604030504040204" pitchFamily="34" charset="-120"/>
              </a:rPr>
              <a:t>潭光害較少，</a:t>
            </a:r>
            <a:r>
              <a:rPr lang="zh-TW" altLang="en-US" sz="3200" dirty="0">
                <a:solidFill>
                  <a:srgbClr val="000000"/>
                </a:solidFill>
                <a:latin typeface="微軟正黑體" panose="020B0604030504040204" pitchFamily="34" charset="-120"/>
              </a:rPr>
              <a:t>觀看北斗七星</a:t>
            </a:r>
            <a:r>
              <a:rPr lang="zh-TW" altLang="en-US" sz="3200" dirty="0" smtClean="0">
                <a:solidFill>
                  <a:srgbClr val="000000"/>
                </a:solidFill>
                <a:latin typeface="微軟正黑體" panose="020B0604030504040204" pitchFamily="34" charset="-120"/>
              </a:rPr>
              <a:t>特別亮</a:t>
            </a:r>
            <a:r>
              <a:rPr lang="zh-TW" altLang="en-US" sz="3200" dirty="0">
                <a:solidFill>
                  <a:srgbClr val="000000"/>
                </a:solidFill>
                <a:latin typeface="微軟正黑體" panose="020B0604030504040204" pitchFamily="34" charset="-120"/>
              </a:rPr>
              <a:t>，</a:t>
            </a:r>
            <a:r>
              <a:rPr lang="zh-TW" altLang="en-US" sz="3200" dirty="0" smtClean="0">
                <a:solidFill>
                  <a:srgbClr val="000000"/>
                </a:solidFill>
                <a:latin typeface="微軟正黑體" panose="020B0604030504040204" pitchFamily="34" charset="-120"/>
              </a:rPr>
              <a:t>因此稱為</a:t>
            </a:r>
            <a:r>
              <a:rPr lang="zh-TW" altLang="en-US" sz="3200" dirty="0">
                <a:solidFill>
                  <a:srgbClr val="000000"/>
                </a:solidFill>
                <a:latin typeface="微軟正黑體" panose="020B0604030504040204" pitchFamily="34" charset="-120"/>
              </a:rPr>
              <a:t>「七星潭」</a:t>
            </a:r>
            <a:r>
              <a:rPr lang="zh-TW" altLang="en-US" sz="3200" dirty="0" smtClean="0">
                <a:solidFill>
                  <a:srgbClr val="000000"/>
                </a:solidFill>
                <a:latin typeface="微軟正黑體" panose="020B0604030504040204" pitchFamily="34" charset="-120"/>
              </a:rPr>
              <a:t>。</a:t>
            </a:r>
          </a:p>
        </p:txBody>
      </p:sp>
      <p:pic>
        <p:nvPicPr>
          <p:cNvPr id="24" name="圖片 23">
            <a:extLst>
              <a:ext uri="{FF2B5EF4-FFF2-40B4-BE49-F238E27FC236}">
                <a16:creationId xmlns="" xmlns:a16="http://schemas.microsoft.com/office/drawing/2014/main" id="{87F8626A-4E87-47E3-8D47-2D6F6988F595}"/>
              </a:ext>
            </a:extLst>
          </p:cNvPr>
          <p:cNvPicPr>
            <a:picLocks noChangeAspect="1"/>
          </p:cNvPicPr>
          <p:nvPr/>
        </p:nvPicPr>
        <p:blipFill>
          <a:blip r:embed="rId3"/>
          <a:stretch>
            <a:fillRect/>
          </a:stretch>
        </p:blipFill>
        <p:spPr>
          <a:xfrm>
            <a:off x="1520455" y="1814443"/>
            <a:ext cx="3292087" cy="2737885"/>
          </a:xfrm>
          <a:prstGeom prst="rect">
            <a:avLst/>
          </a:prstGeom>
          <a:ln>
            <a:solidFill>
              <a:schemeClr val="tx1"/>
            </a:solidFill>
          </a:ln>
        </p:spPr>
      </p:pic>
      <p:sp>
        <p:nvSpPr>
          <p:cNvPr id="4" name="內容版面配置區 2">
            <a:extLst>
              <a:ext uri="{FF2B5EF4-FFF2-40B4-BE49-F238E27FC236}">
                <a16:creationId xmlns="" xmlns:a16="http://schemas.microsoft.com/office/drawing/2014/main" id="{E50B2CC6-25C6-45C3-A735-3281BF320B0E}"/>
              </a:ext>
            </a:extLst>
          </p:cNvPr>
          <p:cNvSpPr>
            <a:spLocks noGrp="1"/>
          </p:cNvSpPr>
          <p:nvPr>
            <p:ph idx="1"/>
          </p:nvPr>
        </p:nvSpPr>
        <p:spPr>
          <a:xfrm>
            <a:off x="5190206" y="593878"/>
            <a:ext cx="5138675" cy="1220565"/>
          </a:xfrm>
        </p:spPr>
        <p:txBody>
          <a:bodyPr>
            <a:normAutofit/>
          </a:bodyPr>
          <a:lstStyle/>
          <a:p>
            <a:pPr marL="0" indent="0">
              <a:buNone/>
            </a:pPr>
            <a:r>
              <a:rPr lang="en-US" altLang="zh-TW" sz="4000" b="0" i="0" u="none" strike="noStrike" baseline="0" dirty="0">
                <a:solidFill>
                  <a:schemeClr val="accent4">
                    <a:lumMod val="50000"/>
                  </a:schemeClr>
                </a:solidFill>
                <a:latin typeface="+mn-ea"/>
              </a:rPr>
              <a:t>(</a:t>
            </a:r>
            <a:r>
              <a:rPr lang="zh-TW" altLang="en-US" sz="4000" b="0" i="0" u="none" strike="noStrike" baseline="0" dirty="0">
                <a:solidFill>
                  <a:schemeClr val="accent4">
                    <a:lumMod val="50000"/>
                  </a:schemeClr>
                </a:solidFill>
                <a:latin typeface="+mn-ea"/>
              </a:rPr>
              <a:t>一</a:t>
            </a:r>
            <a:r>
              <a:rPr lang="en-US" altLang="zh-TW" sz="4000" b="0" i="0" u="none" strike="noStrike" baseline="0" dirty="0">
                <a:solidFill>
                  <a:schemeClr val="accent4">
                    <a:lumMod val="50000"/>
                  </a:schemeClr>
                </a:solidFill>
                <a:latin typeface="+mn-ea"/>
              </a:rPr>
              <a:t>)</a:t>
            </a:r>
            <a:r>
              <a:rPr lang="zh-TW" altLang="en-US" sz="4000" b="0" i="0" u="none" strike="noStrike" baseline="0" dirty="0">
                <a:solidFill>
                  <a:schemeClr val="accent4">
                    <a:lumMod val="50000"/>
                  </a:schemeClr>
                </a:solidFill>
                <a:latin typeface="+mn-ea"/>
              </a:rPr>
              <a:t>七星潭名稱的由來</a:t>
            </a:r>
            <a:endParaRPr lang="en-US" altLang="zh-TW" sz="4000" b="0" i="0" u="none" strike="noStrike" baseline="0" dirty="0">
              <a:solidFill>
                <a:schemeClr val="accent4">
                  <a:lumMod val="50000"/>
                </a:schemeClr>
              </a:solidFill>
              <a:latin typeface="+mn-ea"/>
            </a:endParaRPr>
          </a:p>
        </p:txBody>
      </p:sp>
    </p:spTree>
    <p:extLst>
      <p:ext uri="{BB962C8B-B14F-4D97-AF65-F5344CB8AC3E}">
        <p14:creationId xmlns:p14="http://schemas.microsoft.com/office/powerpoint/2010/main" val="1366349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E50B2CC6-25C6-45C3-A735-3281BF320B0E}"/>
              </a:ext>
            </a:extLst>
          </p:cNvPr>
          <p:cNvSpPr>
            <a:spLocks noGrp="1"/>
          </p:cNvSpPr>
          <p:nvPr>
            <p:ph idx="1"/>
          </p:nvPr>
        </p:nvSpPr>
        <p:spPr>
          <a:xfrm>
            <a:off x="6800184" y="737635"/>
            <a:ext cx="4372625" cy="1220565"/>
          </a:xfrm>
        </p:spPr>
        <p:txBody>
          <a:bodyPr>
            <a:normAutofit/>
          </a:bodyPr>
          <a:lstStyle/>
          <a:p>
            <a:pPr marL="0" indent="0">
              <a:buNone/>
            </a:pPr>
            <a:r>
              <a:rPr lang="en-US" altLang="zh-TW" sz="4000" b="0" i="0" u="none" strike="noStrike" baseline="0" dirty="0" smtClean="0">
                <a:solidFill>
                  <a:schemeClr val="accent4">
                    <a:lumMod val="50000"/>
                  </a:schemeClr>
                </a:solidFill>
                <a:latin typeface="+mn-ea"/>
              </a:rPr>
              <a:t>(</a:t>
            </a:r>
            <a:r>
              <a:rPr lang="zh-TW" altLang="en-US" sz="4000" b="0" i="0" u="none" strike="noStrike" baseline="0" dirty="0" smtClean="0">
                <a:solidFill>
                  <a:schemeClr val="accent4">
                    <a:lumMod val="50000"/>
                  </a:schemeClr>
                </a:solidFill>
                <a:latin typeface="+mn-ea"/>
              </a:rPr>
              <a:t>二</a:t>
            </a:r>
            <a:r>
              <a:rPr lang="en-US" altLang="zh-TW" sz="4000" b="0" i="0" u="none" strike="noStrike" baseline="0" dirty="0" smtClean="0">
                <a:solidFill>
                  <a:schemeClr val="accent4">
                    <a:lumMod val="50000"/>
                  </a:schemeClr>
                </a:solidFill>
                <a:latin typeface="+mn-ea"/>
              </a:rPr>
              <a:t>)</a:t>
            </a:r>
            <a:r>
              <a:rPr lang="zh-TW" altLang="en-US" sz="4000" b="0" i="0" u="none" strike="noStrike" baseline="0" dirty="0">
                <a:solidFill>
                  <a:schemeClr val="accent4">
                    <a:lumMod val="50000"/>
                  </a:schemeClr>
                </a:solidFill>
                <a:latin typeface="+mn-ea"/>
              </a:rPr>
              <a:t>七星潭的現況</a:t>
            </a:r>
            <a:endParaRPr lang="en-US" altLang="zh-TW" sz="4000" b="0" i="0" u="none" strike="noStrike" baseline="0" dirty="0">
              <a:solidFill>
                <a:schemeClr val="accent4">
                  <a:lumMod val="50000"/>
                </a:schemeClr>
              </a:solidFill>
              <a:latin typeface="+mn-ea"/>
            </a:endParaRPr>
          </a:p>
        </p:txBody>
      </p:sp>
      <p:sp>
        <p:nvSpPr>
          <p:cNvPr id="4" name="文字方塊 3">
            <a:extLst>
              <a:ext uri="{FF2B5EF4-FFF2-40B4-BE49-F238E27FC236}">
                <a16:creationId xmlns="" xmlns:a16="http://schemas.microsoft.com/office/drawing/2014/main" id="{82199FEA-DAE7-49D3-A96A-B126C98D04E7}"/>
              </a:ext>
            </a:extLst>
          </p:cNvPr>
          <p:cNvSpPr txBox="1"/>
          <p:nvPr/>
        </p:nvSpPr>
        <p:spPr>
          <a:xfrm>
            <a:off x="751178" y="1961476"/>
            <a:ext cx="5613539" cy="3046988"/>
          </a:xfrm>
          <a:prstGeom prst="rect">
            <a:avLst/>
          </a:prstGeom>
          <a:noFill/>
        </p:spPr>
        <p:txBody>
          <a:bodyPr wrap="square">
            <a:spAutoFit/>
          </a:bodyPr>
          <a:lstStyle/>
          <a:p>
            <a:r>
              <a:rPr lang="zh-TW" altLang="en-US" sz="3200" b="0" i="0" u="none" strike="noStrike" baseline="0" dirty="0">
                <a:solidFill>
                  <a:srgbClr val="000000"/>
                </a:solidFill>
                <a:latin typeface="微軟正黑體" panose="020B0604030504040204" pitchFamily="34" charset="-120"/>
                <a:ea typeface="微軟正黑體" panose="020B0604030504040204" pitchFamily="34" charset="-120"/>
              </a:rPr>
              <a:t>民國五十一年起，市公所把花蓮市的垃圾載到靠近新城鄉的空地堆放、掩埋，民國八十五年封場</a:t>
            </a:r>
            <a:r>
              <a:rPr lang="zh-TW" altLang="en-US" sz="3200" b="0" i="0" u="none" strike="noStrike" baseline="0" dirty="0" smtClean="0">
                <a:solidFill>
                  <a:srgbClr val="000000"/>
                </a:solidFill>
                <a:latin typeface="微軟正黑體" panose="020B0604030504040204" pitchFamily="34" charset="-120"/>
                <a:ea typeface="微軟正黑體" panose="020B0604030504040204" pitchFamily="34" charset="-120"/>
              </a:rPr>
              <a:t>後改</a:t>
            </a:r>
            <a:r>
              <a:rPr lang="zh-TW" altLang="en-US" sz="3200" b="0" i="0" u="none" strike="noStrike" baseline="0" dirty="0">
                <a:solidFill>
                  <a:srgbClr val="000000"/>
                </a:solidFill>
                <a:latin typeface="微軟正黑體" panose="020B0604030504040204" pitchFamily="34" charset="-120"/>
                <a:ea typeface="微軟正黑體" panose="020B0604030504040204" pitchFamily="34" charset="-120"/>
              </a:rPr>
              <a:t>為環保公園。近年來</a:t>
            </a:r>
            <a:r>
              <a:rPr lang="zh-TW" altLang="en-US" sz="3200" b="0" i="0" u="none" strike="noStrike" baseline="0" dirty="0" smtClean="0">
                <a:solidFill>
                  <a:srgbClr val="000000"/>
                </a:solidFill>
                <a:latin typeface="微軟正黑體" panose="020B0604030504040204" pitchFamily="34" charset="-120"/>
                <a:ea typeface="微軟正黑體" panose="020B0604030504040204" pitchFamily="34" charset="-120"/>
              </a:rPr>
              <a:t>因海浪侵蝕</a:t>
            </a:r>
            <a:r>
              <a:rPr lang="zh-TW" altLang="en-US" sz="3200" b="0" i="0" u="none" strike="noStrike" baseline="0" dirty="0">
                <a:solidFill>
                  <a:srgbClr val="000000"/>
                </a:solidFill>
                <a:latin typeface="微軟正黑體" panose="020B0604030504040204" pitchFamily="34" charset="-120"/>
                <a:ea typeface="微軟正黑體" panose="020B0604030504040204" pitchFamily="34" charset="-120"/>
              </a:rPr>
              <a:t>，垃圾山的邊</a:t>
            </a:r>
            <a:r>
              <a:rPr lang="zh-TW" altLang="en-US" sz="3200" b="0" i="0" u="none" strike="noStrike" baseline="0" dirty="0" smtClean="0">
                <a:solidFill>
                  <a:srgbClr val="000000"/>
                </a:solidFill>
                <a:latin typeface="微軟正黑體" panose="020B0604030504040204" pitchFamily="34" charset="-120"/>
                <a:ea typeface="微軟正黑體" panose="020B0604030504040204" pitchFamily="34" charset="-120"/>
              </a:rPr>
              <a:t>坡坍塌</a:t>
            </a:r>
            <a:r>
              <a:rPr lang="zh-TW" altLang="en-US" sz="3200" b="0" i="0" u="none" strike="noStrike" baseline="0" dirty="0">
                <a:solidFill>
                  <a:srgbClr val="000000"/>
                </a:solidFill>
                <a:latin typeface="微軟正黑體" panose="020B0604030504040204" pitchFamily="34" charset="-120"/>
                <a:ea typeface="微軟正黑體" panose="020B0604030504040204" pitchFamily="34" charset="-120"/>
              </a:rPr>
              <a:t>，已有許多垃圾掉入海中。</a:t>
            </a:r>
            <a:endParaRPr lang="zh-TW" altLang="en-US" sz="3200" dirty="0">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 xmlns:a16="http://schemas.microsoft.com/office/drawing/2014/main" id="{AFEDBB4D-0C93-4FAC-86C9-60A03B48970D}"/>
              </a:ext>
            </a:extLst>
          </p:cNvPr>
          <p:cNvPicPr>
            <a:picLocks noChangeAspect="1"/>
          </p:cNvPicPr>
          <p:nvPr/>
        </p:nvPicPr>
        <p:blipFill>
          <a:blip r:embed="rId3"/>
          <a:stretch>
            <a:fillRect/>
          </a:stretch>
        </p:blipFill>
        <p:spPr>
          <a:xfrm>
            <a:off x="6632730" y="1803178"/>
            <a:ext cx="4910684" cy="3601430"/>
          </a:xfrm>
          <a:prstGeom prst="rect">
            <a:avLst/>
          </a:prstGeom>
          <a:ln>
            <a:solidFill>
              <a:schemeClr val="tx1"/>
            </a:solidFill>
          </a:ln>
        </p:spPr>
      </p:pic>
    </p:spTree>
    <p:extLst>
      <p:ext uri="{BB962C8B-B14F-4D97-AF65-F5344CB8AC3E}">
        <p14:creationId xmlns:p14="http://schemas.microsoft.com/office/powerpoint/2010/main" val="2934424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E50B2CC6-25C6-45C3-A735-3281BF320B0E}"/>
              </a:ext>
            </a:extLst>
          </p:cNvPr>
          <p:cNvSpPr>
            <a:spLocks noGrp="1"/>
          </p:cNvSpPr>
          <p:nvPr>
            <p:ph idx="1"/>
          </p:nvPr>
        </p:nvSpPr>
        <p:spPr>
          <a:xfrm>
            <a:off x="2118594" y="2556928"/>
            <a:ext cx="6379019" cy="879956"/>
          </a:xfrm>
        </p:spPr>
        <p:txBody>
          <a:bodyPr>
            <a:normAutofit lnSpcReduction="10000"/>
          </a:bodyPr>
          <a:lstStyle/>
          <a:p>
            <a:pPr marL="0" indent="0">
              <a:buNone/>
            </a:pPr>
            <a:r>
              <a:rPr lang="zh-TW" altLang="en-US" sz="5400" b="0" i="0" u="none" strike="noStrike" baseline="0" dirty="0">
                <a:solidFill>
                  <a:srgbClr val="7030A0"/>
                </a:solidFill>
                <a:latin typeface="標楷體" panose="03000509000000000000" pitchFamily="65" charset="-120"/>
                <a:ea typeface="標楷體" panose="03000509000000000000" pitchFamily="65" charset="-120"/>
              </a:rPr>
              <a:t>二、七星潭淨灘現況</a:t>
            </a:r>
            <a:endParaRPr lang="en-US" altLang="zh-TW" sz="5400"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4169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 xmlns:a16="http://schemas.microsoft.com/office/drawing/2014/main" id="{7B56B8A8-CE29-4F43-B809-9C1546111694}"/>
              </a:ext>
            </a:extLst>
          </p:cNvPr>
          <p:cNvPicPr/>
          <p:nvPr/>
        </p:nvPicPr>
        <p:blipFill rotWithShape="1">
          <a:blip r:embed="rId2"/>
          <a:srcRect l="11919" t="33712" r="27763" b="13635"/>
          <a:stretch/>
        </p:blipFill>
        <p:spPr bwMode="auto">
          <a:xfrm>
            <a:off x="1219198" y="3099814"/>
            <a:ext cx="9753602" cy="3313694"/>
          </a:xfrm>
          <a:prstGeom prst="rect">
            <a:avLst/>
          </a:prstGeom>
          <a:ln>
            <a:noFill/>
          </a:ln>
          <a:extLst>
            <a:ext uri="{53640926-AAD7-44D8-BBD7-CCE9431645EC}">
              <a14:shadowObscured xmlns:a14="http://schemas.microsoft.com/office/drawing/2010/main"/>
            </a:ext>
          </a:extLst>
        </p:spPr>
      </p:pic>
      <p:sp>
        <p:nvSpPr>
          <p:cNvPr id="4" name="文字方塊 3">
            <a:extLst>
              <a:ext uri="{FF2B5EF4-FFF2-40B4-BE49-F238E27FC236}">
                <a16:creationId xmlns="" xmlns:a16="http://schemas.microsoft.com/office/drawing/2014/main" id="{82199FEA-DAE7-49D3-A96A-B126C98D04E7}"/>
              </a:ext>
            </a:extLst>
          </p:cNvPr>
          <p:cNvSpPr txBox="1"/>
          <p:nvPr/>
        </p:nvSpPr>
        <p:spPr>
          <a:xfrm>
            <a:off x="1219199" y="1037711"/>
            <a:ext cx="9753602" cy="2062103"/>
          </a:xfrm>
          <a:prstGeom prst="rect">
            <a:avLst/>
          </a:prstGeom>
          <a:noFill/>
        </p:spPr>
        <p:txBody>
          <a:bodyPr wrap="square">
            <a:spAutoFit/>
          </a:bodyPr>
          <a:lstStyle/>
          <a:p>
            <a:r>
              <a:rPr lang="zh-TW" altLang="en-US" sz="3200" dirty="0">
                <a:solidFill>
                  <a:srgbClr val="000000"/>
                </a:solidFill>
                <a:latin typeface="+mn-ea"/>
              </a:rPr>
              <a:t>環保意識抬頭</a:t>
            </a:r>
            <a:r>
              <a:rPr lang="zh-TW" altLang="en-US" sz="3200" dirty="0" smtClean="0">
                <a:solidFill>
                  <a:srgbClr val="000000"/>
                </a:solidFill>
                <a:latin typeface="+mn-ea"/>
              </a:rPr>
              <a:t>，很多</a:t>
            </a:r>
            <a:r>
              <a:rPr lang="zh-TW" altLang="en-US" sz="3200" dirty="0">
                <a:solidFill>
                  <a:srgbClr val="000000"/>
                </a:solidFill>
                <a:latin typeface="+mn-ea"/>
              </a:rPr>
              <a:t>人想守護海洋，每年都有許多人參與淨灘</a:t>
            </a:r>
            <a:r>
              <a:rPr lang="zh-TW" altLang="en-US" sz="3200" dirty="0" smtClean="0">
                <a:solidFill>
                  <a:srgbClr val="000000"/>
                </a:solidFill>
                <a:latin typeface="+mn-ea"/>
              </a:rPr>
              <a:t>。</a:t>
            </a:r>
            <a:endParaRPr lang="en-US" altLang="zh-TW" sz="3200" b="0" i="0" u="none" strike="noStrike" baseline="0" dirty="0" smtClean="0">
              <a:solidFill>
                <a:srgbClr val="000000"/>
              </a:solidFill>
              <a:latin typeface="+mn-ea"/>
            </a:endParaRPr>
          </a:p>
          <a:p>
            <a:r>
              <a:rPr lang="zh-TW" altLang="en-US" sz="3200" b="0" i="0" u="none" strike="noStrike" baseline="0" dirty="0" smtClean="0">
                <a:solidFill>
                  <a:srgbClr val="000000"/>
                </a:solidFill>
                <a:latin typeface="+mn-ea"/>
              </a:rPr>
              <a:t>根據「</a:t>
            </a:r>
            <a:r>
              <a:rPr lang="zh-TW" altLang="en-US" sz="3200" b="0" i="0" u="none" strike="noStrike" baseline="0" dirty="0">
                <a:solidFill>
                  <a:srgbClr val="000000"/>
                </a:solidFill>
                <a:latin typeface="+mn-ea"/>
              </a:rPr>
              <a:t>愛海小旅行」網站資料，今年</a:t>
            </a:r>
            <a:r>
              <a:rPr lang="en-US" altLang="zh-TW" sz="3200" b="0" i="0" u="none" strike="noStrike" baseline="0" dirty="0" smtClean="0">
                <a:solidFill>
                  <a:srgbClr val="000000"/>
                </a:solidFill>
                <a:latin typeface="+mn-ea"/>
              </a:rPr>
              <a:t>1</a:t>
            </a:r>
            <a:r>
              <a:rPr lang="zh-TW" altLang="en-US" sz="3200" b="0" i="0" u="none" strike="noStrike" baseline="0" dirty="0" smtClean="0">
                <a:solidFill>
                  <a:srgbClr val="000000"/>
                </a:solidFill>
                <a:latin typeface="+mn-ea"/>
              </a:rPr>
              <a:t>到</a:t>
            </a:r>
            <a:r>
              <a:rPr lang="en-US" altLang="zh-TW" sz="3200" b="0" i="0" u="none" strike="noStrike" baseline="0" dirty="0">
                <a:solidFill>
                  <a:srgbClr val="000000"/>
                </a:solidFill>
                <a:latin typeface="+mn-ea"/>
              </a:rPr>
              <a:t>8</a:t>
            </a:r>
            <a:r>
              <a:rPr lang="zh-TW" altLang="en-US" sz="3200" b="0" i="0" u="none" strike="noStrike" baseline="0" dirty="0">
                <a:solidFill>
                  <a:srgbClr val="000000"/>
                </a:solidFill>
                <a:latin typeface="+mn-ea"/>
              </a:rPr>
              <a:t>月在七星</a:t>
            </a:r>
            <a:r>
              <a:rPr lang="zh-TW" altLang="en-US" sz="3200" b="0" i="0" u="none" strike="noStrike" baseline="0" dirty="0" smtClean="0">
                <a:solidFill>
                  <a:srgbClr val="000000"/>
                </a:solidFill>
                <a:latin typeface="+mn-ea"/>
              </a:rPr>
              <a:t>潭撿到的</a:t>
            </a:r>
            <a:r>
              <a:rPr lang="zh-TW" altLang="en-US" sz="3200" b="0" i="0" u="none" strike="noStrike" baseline="0" dirty="0">
                <a:solidFill>
                  <a:srgbClr val="000000"/>
                </a:solidFill>
                <a:latin typeface="+mn-ea"/>
              </a:rPr>
              <a:t>垃圾以</a:t>
            </a:r>
            <a:r>
              <a:rPr lang="zh-TW" altLang="en-US" sz="3200" b="0" i="0" u="none" strike="noStrike" baseline="0" dirty="0" smtClean="0">
                <a:solidFill>
                  <a:srgbClr val="000000"/>
                </a:solidFill>
                <a:latin typeface="+mn-ea"/>
              </a:rPr>
              <a:t>塑膠比例最高。</a:t>
            </a:r>
            <a:endParaRPr lang="zh-TW" altLang="en-US" sz="3200" dirty="0">
              <a:latin typeface="+mn-ea"/>
            </a:endParaRPr>
          </a:p>
        </p:txBody>
      </p:sp>
    </p:spTree>
    <p:extLst>
      <p:ext uri="{BB962C8B-B14F-4D97-AF65-F5344CB8AC3E}">
        <p14:creationId xmlns:p14="http://schemas.microsoft.com/office/powerpoint/2010/main" val="2728394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E50B2CC6-25C6-45C3-A735-3281BF320B0E}"/>
              </a:ext>
            </a:extLst>
          </p:cNvPr>
          <p:cNvSpPr>
            <a:spLocks noGrp="1"/>
          </p:cNvSpPr>
          <p:nvPr>
            <p:ph idx="1"/>
          </p:nvPr>
        </p:nvSpPr>
        <p:spPr>
          <a:xfrm>
            <a:off x="1634264" y="2647508"/>
            <a:ext cx="8572992" cy="2968552"/>
          </a:xfrm>
        </p:spPr>
        <p:txBody>
          <a:bodyPr>
            <a:normAutofit/>
          </a:bodyPr>
          <a:lstStyle/>
          <a:p>
            <a:pPr marL="0" indent="0">
              <a:buNone/>
            </a:pPr>
            <a:r>
              <a:rPr lang="zh-TW" altLang="en-US" sz="5400" b="0" i="0" u="none" strike="noStrike" baseline="0" dirty="0">
                <a:solidFill>
                  <a:srgbClr val="7030A0"/>
                </a:solidFill>
                <a:latin typeface="標楷體" panose="03000509000000000000" pitchFamily="65" charset="-120"/>
                <a:ea typeface="標楷體" panose="03000509000000000000" pitchFamily="65" charset="-120"/>
              </a:rPr>
              <a:t>三、問卷設計與結果分析</a:t>
            </a:r>
            <a:endParaRPr lang="zh-TW" altLang="en-US" sz="5400"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65998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E50B2CC6-25C6-45C3-A735-3281BF320B0E}"/>
              </a:ext>
            </a:extLst>
          </p:cNvPr>
          <p:cNvSpPr>
            <a:spLocks noGrp="1"/>
          </p:cNvSpPr>
          <p:nvPr>
            <p:ph idx="1"/>
          </p:nvPr>
        </p:nvSpPr>
        <p:spPr>
          <a:xfrm>
            <a:off x="397620" y="1180532"/>
            <a:ext cx="3897965" cy="2208676"/>
          </a:xfrm>
        </p:spPr>
        <p:txBody>
          <a:bodyPr>
            <a:noAutofit/>
          </a:bodyPr>
          <a:lstStyle/>
          <a:p>
            <a:pPr marL="0" indent="0">
              <a:buNone/>
            </a:pPr>
            <a:r>
              <a:rPr lang="zh-TW" altLang="en-US" sz="3200" b="0" i="0" u="none" strike="noStrike" baseline="0" dirty="0">
                <a:solidFill>
                  <a:srgbClr val="000000"/>
                </a:solidFill>
                <a:latin typeface="+mn-ea"/>
              </a:rPr>
              <a:t>我們</a:t>
            </a:r>
            <a:r>
              <a:rPr lang="zh-TW" altLang="en-US" sz="3200" b="0" i="0" u="none" strike="noStrike" baseline="0" dirty="0" smtClean="0">
                <a:solidFill>
                  <a:srgbClr val="000000"/>
                </a:solidFill>
                <a:latin typeface="+mn-ea"/>
              </a:rPr>
              <a:t>歸納文獻</a:t>
            </a:r>
            <a:r>
              <a:rPr lang="zh-TW" altLang="en-US" sz="3200" b="0" i="0" u="none" strike="noStrike" baseline="0" dirty="0">
                <a:solidFill>
                  <a:srgbClr val="000000"/>
                </a:solidFill>
                <a:latin typeface="+mn-ea"/>
              </a:rPr>
              <a:t>書籍</a:t>
            </a:r>
            <a:r>
              <a:rPr lang="zh-TW" altLang="en-US" sz="3200" b="0" i="0" u="none" strike="noStrike" baseline="0" dirty="0" smtClean="0">
                <a:solidFill>
                  <a:srgbClr val="000000"/>
                </a:solidFill>
                <a:latin typeface="+mn-ea"/>
              </a:rPr>
              <a:t>，</a:t>
            </a:r>
            <a:endParaRPr lang="en-US" altLang="zh-TW" sz="3200" b="0" i="0" u="none" strike="noStrike" baseline="0" dirty="0" smtClean="0">
              <a:solidFill>
                <a:srgbClr val="000000"/>
              </a:solidFill>
              <a:latin typeface="+mn-ea"/>
            </a:endParaRPr>
          </a:p>
          <a:p>
            <a:pPr marL="0" indent="0">
              <a:buNone/>
            </a:pPr>
            <a:r>
              <a:rPr lang="zh-TW" altLang="en-US" sz="3200" b="0" i="0" u="none" strike="noStrike" baseline="0" dirty="0" smtClean="0">
                <a:solidFill>
                  <a:srgbClr val="000000"/>
                </a:solidFill>
                <a:latin typeface="+mn-ea"/>
              </a:rPr>
              <a:t>設計題目訪問</a:t>
            </a:r>
            <a:r>
              <a:rPr lang="zh-TW" altLang="en-US" sz="3200" b="0" i="0" u="sng" strike="noStrike" baseline="0" dirty="0" smtClean="0">
                <a:solidFill>
                  <a:srgbClr val="000000"/>
                </a:solidFill>
                <a:latin typeface="+mn-ea"/>
              </a:rPr>
              <a:t>賴</a:t>
            </a:r>
            <a:r>
              <a:rPr lang="zh-TW" altLang="en-US" sz="3200" b="0" i="0" u="none" strike="noStrike" baseline="0" dirty="0" smtClean="0">
                <a:solidFill>
                  <a:srgbClr val="000000"/>
                </a:solidFill>
                <a:latin typeface="+mn-ea"/>
              </a:rPr>
              <a:t>主任</a:t>
            </a:r>
            <a:r>
              <a:rPr lang="zh-TW" altLang="en-US" sz="3200" b="0" i="0" u="none" strike="noStrike" baseline="0" dirty="0">
                <a:solidFill>
                  <a:srgbClr val="000000"/>
                </a:solidFill>
                <a:latin typeface="+mn-ea"/>
              </a:rPr>
              <a:t>。再</a:t>
            </a:r>
            <a:r>
              <a:rPr lang="zh-TW" altLang="en-US" sz="3200" b="0" i="0" u="none" strike="noStrike" baseline="0" dirty="0" smtClean="0">
                <a:solidFill>
                  <a:srgbClr val="000000"/>
                </a:solidFill>
                <a:latin typeface="+mn-ea"/>
              </a:rPr>
              <a:t>加入查詢</a:t>
            </a:r>
            <a:r>
              <a:rPr lang="zh-TW" altLang="en-US" sz="3200" b="0" i="0" u="none" strike="noStrike" baseline="0" dirty="0">
                <a:solidFill>
                  <a:srgbClr val="000000"/>
                </a:solidFill>
                <a:latin typeface="+mn-ea"/>
              </a:rPr>
              <a:t>的資料</a:t>
            </a:r>
            <a:r>
              <a:rPr lang="zh-TW" altLang="en-US" sz="3200" b="0" i="0" u="none" strike="noStrike" baseline="0" dirty="0" smtClean="0">
                <a:solidFill>
                  <a:srgbClr val="000000"/>
                </a:solidFill>
                <a:latin typeface="+mn-ea"/>
              </a:rPr>
              <a:t>，設計</a:t>
            </a:r>
            <a:r>
              <a:rPr lang="zh-TW" altLang="en-US" sz="3200" b="0" i="0" u="none" strike="noStrike" baseline="0" dirty="0">
                <a:solidFill>
                  <a:srgbClr val="000000"/>
                </a:solidFill>
                <a:latin typeface="+mn-ea"/>
              </a:rPr>
              <a:t>一</a:t>
            </a:r>
            <a:r>
              <a:rPr lang="zh-TW" altLang="en-US" sz="3200" dirty="0" smtClean="0">
                <a:solidFill>
                  <a:srgbClr val="000000"/>
                </a:solidFill>
                <a:latin typeface="+mn-ea"/>
              </a:rPr>
              <a:t>份遊客問卷。</a:t>
            </a:r>
            <a:endParaRPr lang="en-US" altLang="zh-TW" sz="3200" dirty="0" smtClean="0">
              <a:solidFill>
                <a:srgbClr val="000000"/>
              </a:solidFill>
              <a:latin typeface="+mn-ea"/>
            </a:endParaRPr>
          </a:p>
        </p:txBody>
      </p:sp>
      <p:pic>
        <p:nvPicPr>
          <p:cNvPr id="4" name="圖片 3">
            <a:extLst>
              <a:ext uri="{FF2B5EF4-FFF2-40B4-BE49-F238E27FC236}">
                <a16:creationId xmlns="" xmlns:a16="http://schemas.microsoft.com/office/drawing/2014/main" id="{2030A730-6781-4E5F-B233-7E6E47A61990}"/>
              </a:ext>
            </a:extLst>
          </p:cNvPr>
          <p:cNvPicPr/>
          <p:nvPr/>
        </p:nvPicPr>
        <p:blipFill rotWithShape="1">
          <a:blip r:embed="rId3"/>
          <a:srcRect l="31965" t="12201" r="35529" b="7855"/>
          <a:stretch/>
        </p:blipFill>
        <p:spPr bwMode="auto">
          <a:xfrm>
            <a:off x="6995367" y="3659764"/>
            <a:ext cx="2309431" cy="3169247"/>
          </a:xfrm>
          <a:prstGeom prst="rect">
            <a:avLst/>
          </a:prstGeom>
          <a:ln>
            <a:solidFill>
              <a:schemeClr val="tx1"/>
            </a:solidFill>
          </a:ln>
          <a:extLst>
            <a:ext uri="{53640926-AAD7-44D8-BBD7-CCE9431645EC}">
              <a14:shadowObscured xmlns:a14="http://schemas.microsoft.com/office/drawing/2010/main"/>
            </a:ext>
          </a:extLst>
        </p:spPr>
      </p:pic>
      <p:pic>
        <p:nvPicPr>
          <p:cNvPr id="5" name="圖片 4">
            <a:extLst>
              <a:ext uri="{FF2B5EF4-FFF2-40B4-BE49-F238E27FC236}">
                <a16:creationId xmlns="" xmlns:a16="http://schemas.microsoft.com/office/drawing/2014/main" id="{A84A3EEB-6B79-4F6D-9E59-F70A25B32384}"/>
              </a:ext>
            </a:extLst>
          </p:cNvPr>
          <p:cNvPicPr/>
          <p:nvPr/>
        </p:nvPicPr>
        <p:blipFill rotWithShape="1">
          <a:blip r:embed="rId4"/>
          <a:srcRect l="33048" t="21833" r="34626" b="11387"/>
          <a:stretch/>
        </p:blipFill>
        <p:spPr bwMode="auto">
          <a:xfrm>
            <a:off x="8731633" y="189186"/>
            <a:ext cx="2327239" cy="3200022"/>
          </a:xfrm>
          <a:prstGeom prst="rect">
            <a:avLst/>
          </a:prstGeom>
          <a:ln>
            <a:solidFill>
              <a:schemeClr val="tx1"/>
            </a:solidFill>
          </a:ln>
          <a:extLst>
            <a:ext uri="{53640926-AAD7-44D8-BBD7-CCE9431645EC}">
              <a14:shadowObscured xmlns:a14="http://schemas.microsoft.com/office/drawing/2010/main"/>
            </a:ext>
          </a:extLst>
        </p:spPr>
      </p:pic>
      <p:pic>
        <p:nvPicPr>
          <p:cNvPr id="9" name="圖片 8">
            <a:extLst>
              <a:ext uri="{FF2B5EF4-FFF2-40B4-BE49-F238E27FC236}">
                <a16:creationId xmlns="" xmlns:a16="http://schemas.microsoft.com/office/drawing/2014/main" id="{400736E7-675F-4799-94EB-D68E639A2F01}"/>
              </a:ext>
            </a:extLst>
          </p:cNvPr>
          <p:cNvPicPr>
            <a:picLocks noChangeAspect="1"/>
          </p:cNvPicPr>
          <p:nvPr/>
        </p:nvPicPr>
        <p:blipFill>
          <a:blip r:embed="rId5"/>
          <a:stretch>
            <a:fillRect/>
          </a:stretch>
        </p:blipFill>
        <p:spPr>
          <a:xfrm>
            <a:off x="5071974" y="189186"/>
            <a:ext cx="2398935" cy="3200022"/>
          </a:xfrm>
          <a:prstGeom prst="rect">
            <a:avLst/>
          </a:prstGeom>
          <a:ln>
            <a:solidFill>
              <a:schemeClr val="tx1"/>
            </a:solidFill>
          </a:ln>
        </p:spPr>
      </p:pic>
      <p:pic>
        <p:nvPicPr>
          <p:cNvPr id="11" name="圖片 10">
            <a:extLst>
              <a:ext uri="{FF2B5EF4-FFF2-40B4-BE49-F238E27FC236}">
                <a16:creationId xmlns="" xmlns:a16="http://schemas.microsoft.com/office/drawing/2014/main" id="{4FD624C3-AA90-408E-8C35-A924C9FA84A9}"/>
              </a:ext>
            </a:extLst>
          </p:cNvPr>
          <p:cNvPicPr>
            <a:picLocks noChangeAspect="1"/>
          </p:cNvPicPr>
          <p:nvPr/>
        </p:nvPicPr>
        <p:blipFill>
          <a:blip r:embed="rId6"/>
          <a:stretch>
            <a:fillRect/>
          </a:stretch>
        </p:blipFill>
        <p:spPr>
          <a:xfrm>
            <a:off x="3314241" y="4233286"/>
            <a:ext cx="2695658" cy="2022201"/>
          </a:xfrm>
          <a:prstGeom prst="rect">
            <a:avLst/>
          </a:prstGeom>
          <a:ln>
            <a:solidFill>
              <a:schemeClr val="tx1"/>
            </a:solidFill>
          </a:ln>
        </p:spPr>
      </p:pic>
    </p:spTree>
    <p:extLst>
      <p:ext uri="{BB962C8B-B14F-4D97-AF65-F5344CB8AC3E}">
        <p14:creationId xmlns:p14="http://schemas.microsoft.com/office/powerpoint/2010/main" val="3840316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 xmlns:a16="http://schemas.microsoft.com/office/drawing/2014/main" id="{68F0CE22-D75D-4E84-984B-7E6555D9AD3F}"/>
              </a:ext>
            </a:extLst>
          </p:cNvPr>
          <p:cNvSpPr txBox="1"/>
          <p:nvPr/>
        </p:nvSpPr>
        <p:spPr>
          <a:xfrm>
            <a:off x="1360968" y="814793"/>
            <a:ext cx="10015869" cy="1077218"/>
          </a:xfrm>
          <a:prstGeom prst="rect">
            <a:avLst/>
          </a:prstGeom>
          <a:noFill/>
        </p:spPr>
        <p:txBody>
          <a:bodyPr wrap="square">
            <a:spAutoFit/>
          </a:bodyPr>
          <a:lstStyle/>
          <a:p>
            <a:r>
              <a:rPr lang="en-US" altLang="zh-TW" sz="3200" b="0" i="0" u="none" strike="noStrike" baseline="0" dirty="0">
                <a:solidFill>
                  <a:srgbClr val="000000"/>
                </a:solidFill>
                <a:latin typeface="+mn-ea"/>
              </a:rPr>
              <a:t>Q</a:t>
            </a:r>
            <a:r>
              <a:rPr lang="zh-TW" altLang="en-US" sz="3200" dirty="0">
                <a:solidFill>
                  <a:srgbClr val="000000"/>
                </a:solidFill>
                <a:latin typeface="+mn-ea"/>
              </a:rPr>
              <a:t> </a:t>
            </a:r>
            <a:r>
              <a:rPr lang="zh-TW" altLang="en-US" sz="3200" b="0" i="0" u="none" strike="noStrike" baseline="0" dirty="0">
                <a:solidFill>
                  <a:srgbClr val="000000"/>
                </a:solidFill>
                <a:latin typeface="微軟正黑體" panose="020B0604030504040204" pitchFamily="34" charset="-120"/>
                <a:ea typeface="微軟正黑體" panose="020B0604030504040204" pitchFamily="34" charset="-120"/>
              </a:rPr>
              <a:t>你覺得以前的七星潭和現在的七星潭最大的不同是？	</a:t>
            </a:r>
          </a:p>
        </p:txBody>
      </p:sp>
      <p:pic>
        <p:nvPicPr>
          <p:cNvPr id="2" name="圖片 1">
            <a:extLst>
              <a:ext uri="{FF2B5EF4-FFF2-40B4-BE49-F238E27FC236}">
                <a16:creationId xmlns="" xmlns:a16="http://schemas.microsoft.com/office/drawing/2014/main" id="{BB2911FE-DBC8-4058-A948-2712BC8C21B2}"/>
              </a:ext>
            </a:extLst>
          </p:cNvPr>
          <p:cNvPicPr>
            <a:picLocks noChangeAspect="1"/>
          </p:cNvPicPr>
          <p:nvPr/>
        </p:nvPicPr>
        <p:blipFill>
          <a:blip r:embed="rId3"/>
          <a:stretch>
            <a:fillRect/>
          </a:stretch>
        </p:blipFill>
        <p:spPr>
          <a:xfrm>
            <a:off x="1797218" y="1892011"/>
            <a:ext cx="8597564" cy="4516682"/>
          </a:xfrm>
          <a:prstGeom prst="rect">
            <a:avLst/>
          </a:prstGeom>
        </p:spPr>
      </p:pic>
      <p:sp>
        <p:nvSpPr>
          <p:cNvPr id="5" name="框架 4"/>
          <p:cNvSpPr/>
          <p:nvPr/>
        </p:nvSpPr>
        <p:spPr>
          <a:xfrm>
            <a:off x="1655379" y="4619297"/>
            <a:ext cx="8860221" cy="693682"/>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403739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 xmlns:a16="http://schemas.microsoft.com/office/drawing/2014/main" id="{68F0CE22-D75D-4E84-984B-7E6555D9AD3F}"/>
              </a:ext>
            </a:extLst>
          </p:cNvPr>
          <p:cNvSpPr txBox="1"/>
          <p:nvPr/>
        </p:nvSpPr>
        <p:spPr>
          <a:xfrm>
            <a:off x="1360968" y="814793"/>
            <a:ext cx="8294393" cy="1077218"/>
          </a:xfrm>
          <a:prstGeom prst="rect">
            <a:avLst/>
          </a:prstGeom>
          <a:noFill/>
        </p:spPr>
        <p:txBody>
          <a:bodyPr wrap="square">
            <a:spAutoFit/>
          </a:bodyPr>
          <a:lstStyle/>
          <a:p>
            <a:pPr algn="just" rtl="0">
              <a:spcBef>
                <a:spcPts val="0"/>
              </a:spcBef>
              <a:spcAft>
                <a:spcPts val="0"/>
              </a:spcAft>
            </a:pPr>
            <a:r>
              <a:rPr lang="en-US" altLang="zh-TW" sz="3200" b="0" i="0" u="none" strike="noStrike" baseline="0" dirty="0">
                <a:solidFill>
                  <a:srgbClr val="000000"/>
                </a:solidFill>
                <a:latin typeface="+mn-ea"/>
              </a:rPr>
              <a:t>Q</a:t>
            </a:r>
            <a:r>
              <a:rPr lang="zh-TW" altLang="en-US" sz="3200" b="0" i="0" u="none" strike="noStrike" baseline="0" dirty="0">
                <a:solidFill>
                  <a:srgbClr val="000000"/>
                </a:solidFill>
                <a:latin typeface="+mn-ea"/>
              </a:rPr>
              <a:t>  </a:t>
            </a:r>
            <a:r>
              <a:rPr lang="zh-TW" altLang="en-US" sz="3200" b="0" i="0" u="none" strike="noStrike" dirty="0">
                <a:solidFill>
                  <a:srgbClr val="000000"/>
                </a:solidFill>
                <a:effectLst/>
                <a:latin typeface="Times New Roman" panose="02020603050405020304" pitchFamily="18" charset="0"/>
              </a:rPr>
              <a:t>您覺得七星潭風景區最需要改進的部分為？</a:t>
            </a:r>
            <a:r>
              <a:rPr lang="zh-TW" altLang="en-US" sz="3200" b="0" i="0" u="none" strike="noStrike" baseline="0" dirty="0">
                <a:solidFill>
                  <a:srgbClr val="000000"/>
                </a:solidFill>
                <a:latin typeface="+mn-ea"/>
              </a:rPr>
              <a:t>	</a:t>
            </a:r>
          </a:p>
        </p:txBody>
      </p:sp>
      <p:pic>
        <p:nvPicPr>
          <p:cNvPr id="6146" name="Picture 2">
            <a:extLst>
              <a:ext uri="{FF2B5EF4-FFF2-40B4-BE49-F238E27FC236}">
                <a16:creationId xmlns="" xmlns:a16="http://schemas.microsoft.com/office/drawing/2014/main" id="{09CC4F9A-09DF-4338-9369-50C3C1B9C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991" y="1892011"/>
            <a:ext cx="7752370" cy="4381198"/>
          </a:xfrm>
          <a:prstGeom prst="rect">
            <a:avLst/>
          </a:prstGeom>
          <a:noFill/>
          <a:extLst>
            <a:ext uri="{909E8E84-426E-40DD-AFC4-6F175D3DCCD1}">
              <a14:hiddenFill xmlns:a14="http://schemas.microsoft.com/office/drawing/2010/main">
                <a:solidFill>
                  <a:srgbClr val="FFFFFF"/>
                </a:solidFill>
              </a14:hiddenFill>
            </a:ext>
          </a:extLst>
        </p:spPr>
      </p:pic>
      <p:sp>
        <p:nvSpPr>
          <p:cNvPr id="4" name="框架 3"/>
          <p:cNvSpPr/>
          <p:nvPr/>
        </p:nvSpPr>
        <p:spPr>
          <a:xfrm>
            <a:off x="1755971" y="2601311"/>
            <a:ext cx="7788166" cy="693682"/>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26301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 xmlns:a16="http://schemas.microsoft.com/office/drawing/2014/main" id="{68F0CE22-D75D-4E84-984B-7E6555D9AD3F}"/>
              </a:ext>
            </a:extLst>
          </p:cNvPr>
          <p:cNvSpPr txBox="1"/>
          <p:nvPr/>
        </p:nvSpPr>
        <p:spPr>
          <a:xfrm>
            <a:off x="1753374" y="766666"/>
            <a:ext cx="8294393" cy="584775"/>
          </a:xfrm>
          <a:prstGeom prst="rect">
            <a:avLst/>
          </a:prstGeom>
          <a:noFill/>
        </p:spPr>
        <p:txBody>
          <a:bodyPr wrap="square">
            <a:spAutoFit/>
          </a:bodyPr>
          <a:lstStyle/>
          <a:p>
            <a:pPr algn="just" rtl="0">
              <a:spcBef>
                <a:spcPts val="0"/>
              </a:spcBef>
              <a:spcAft>
                <a:spcPts val="0"/>
              </a:spcAft>
            </a:pPr>
            <a:r>
              <a:rPr lang="en-US" altLang="zh-TW" sz="3200" b="0" i="0" u="none" strike="noStrike" baseline="0" dirty="0">
                <a:solidFill>
                  <a:srgbClr val="000000"/>
                </a:solidFill>
                <a:latin typeface="+mn-ea"/>
              </a:rPr>
              <a:t>Q</a:t>
            </a:r>
            <a:r>
              <a:rPr lang="zh-TW" altLang="en-US" sz="3200" b="0" i="0" u="none" strike="noStrike" baseline="0" dirty="0">
                <a:solidFill>
                  <a:srgbClr val="000000"/>
                </a:solidFill>
                <a:latin typeface="+mn-ea"/>
              </a:rPr>
              <a:t>  </a:t>
            </a:r>
            <a:r>
              <a:rPr lang="zh-TW" altLang="en-US" sz="3200" baseline="0" dirty="0">
                <a:solidFill>
                  <a:srgbClr val="000000"/>
                </a:solidFill>
                <a:latin typeface="Times New Roman" panose="02020603050405020304" pitchFamily="18" charset="0"/>
              </a:rPr>
              <a:t>您</a:t>
            </a:r>
            <a:r>
              <a:rPr lang="zh-TW" altLang="en-US" sz="3200" b="0" i="0" u="none" strike="noStrike" dirty="0">
                <a:solidFill>
                  <a:srgbClr val="000000"/>
                </a:solidFill>
                <a:effectLst/>
                <a:latin typeface="Times New Roman" panose="02020603050405020304" pitchFamily="18" charset="0"/>
              </a:rPr>
              <a:t>在七星潭海灘曾看到什麼樣的垃圾？</a:t>
            </a:r>
            <a:r>
              <a:rPr lang="zh-TW" altLang="en-US" sz="3200" b="0" i="0" u="none" strike="noStrike" baseline="0" dirty="0">
                <a:solidFill>
                  <a:srgbClr val="000000"/>
                </a:solidFill>
                <a:latin typeface="+mn-ea"/>
              </a:rPr>
              <a:t>	</a:t>
            </a:r>
          </a:p>
        </p:txBody>
      </p:sp>
      <p:pic>
        <p:nvPicPr>
          <p:cNvPr id="7170" name="Picture 2">
            <a:extLst>
              <a:ext uri="{FF2B5EF4-FFF2-40B4-BE49-F238E27FC236}">
                <a16:creationId xmlns="" xmlns:a16="http://schemas.microsoft.com/office/drawing/2014/main" id="{E1F364A2-EB22-4F6C-B785-A713BCF9A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722" y="1630908"/>
            <a:ext cx="8942424" cy="4804588"/>
          </a:xfrm>
          <a:prstGeom prst="rect">
            <a:avLst/>
          </a:prstGeom>
          <a:noFill/>
          <a:extLst>
            <a:ext uri="{909E8E84-426E-40DD-AFC4-6F175D3DCCD1}">
              <a14:hiddenFill xmlns:a14="http://schemas.microsoft.com/office/drawing/2010/main">
                <a:solidFill>
                  <a:srgbClr val="FFFFFF"/>
                </a:solidFill>
              </a14:hiddenFill>
            </a:ext>
          </a:extLst>
        </p:spPr>
      </p:pic>
      <p:sp>
        <p:nvSpPr>
          <p:cNvPr id="4" name="框架 3"/>
          <p:cNvSpPr/>
          <p:nvPr/>
        </p:nvSpPr>
        <p:spPr>
          <a:xfrm>
            <a:off x="1249722" y="3307989"/>
            <a:ext cx="8666788" cy="630620"/>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5" name="框架 4"/>
          <p:cNvSpPr/>
          <p:nvPr/>
        </p:nvSpPr>
        <p:spPr>
          <a:xfrm>
            <a:off x="1249722" y="1749973"/>
            <a:ext cx="8666788" cy="693682"/>
          </a:xfrm>
          <a:prstGeom prst="fram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 name="框架 6"/>
          <p:cNvSpPr/>
          <p:nvPr/>
        </p:nvSpPr>
        <p:spPr>
          <a:xfrm>
            <a:off x="1249722" y="3938609"/>
            <a:ext cx="8666788" cy="475736"/>
          </a:xfrm>
          <a:prstGeom prst="fram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342103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 xmlns:a16="http://schemas.microsoft.com/office/drawing/2014/main" id="{27CB584F-35E5-4806-8E17-69566203E9C9}"/>
              </a:ext>
            </a:extLst>
          </p:cNvPr>
          <p:cNvSpPr txBox="1">
            <a:spLocks/>
          </p:cNvSpPr>
          <p:nvPr/>
        </p:nvSpPr>
        <p:spPr>
          <a:xfrm>
            <a:off x="1024759" y="1513490"/>
            <a:ext cx="8671034" cy="3193608"/>
          </a:xfrm>
          <a:prstGeom prst="rect">
            <a:avLst/>
          </a:prstGeom>
        </p:spPr>
        <p:txBody>
          <a:bodyPr vert="horz" lIns="91440" tIns="45720" rIns="91440" bIns="45720" rtlCol="0" anchor="ctr" anchorCtr="1">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sz="10000" b="1" dirty="0">
                <a:solidFill>
                  <a:srgbClr val="002060"/>
                </a:solidFill>
                <a:latin typeface="+mj-ea"/>
              </a:rPr>
              <a:t>参、結論</a:t>
            </a:r>
            <a:r>
              <a:rPr lang="zh-TW" altLang="en-US" sz="10000" b="1" dirty="0" smtClean="0">
                <a:solidFill>
                  <a:srgbClr val="002060"/>
                </a:solidFill>
                <a:latin typeface="+mj-ea"/>
              </a:rPr>
              <a:t>、   </a:t>
            </a:r>
            <a:endParaRPr lang="en-US" altLang="zh-TW" sz="10000" b="1" dirty="0" smtClean="0">
              <a:solidFill>
                <a:srgbClr val="002060"/>
              </a:solidFill>
              <a:latin typeface="+mj-ea"/>
            </a:endParaRPr>
          </a:p>
          <a:p>
            <a:pPr algn="ctr"/>
            <a:r>
              <a:rPr lang="en-US" altLang="zh-TW" sz="10000" b="1" dirty="0" smtClean="0">
                <a:solidFill>
                  <a:srgbClr val="002060"/>
                </a:solidFill>
                <a:latin typeface="+mj-ea"/>
              </a:rPr>
              <a:t>      </a:t>
            </a:r>
            <a:r>
              <a:rPr lang="zh-TW" altLang="en-US" sz="10000" b="1" dirty="0" smtClean="0">
                <a:solidFill>
                  <a:srgbClr val="002060"/>
                </a:solidFill>
                <a:latin typeface="+mj-ea"/>
              </a:rPr>
              <a:t>建議與</a:t>
            </a:r>
            <a:r>
              <a:rPr lang="zh-TW" altLang="en-US" sz="10000" b="1" dirty="0">
                <a:solidFill>
                  <a:srgbClr val="002060"/>
                </a:solidFill>
                <a:latin typeface="+mj-ea"/>
              </a:rPr>
              <a:t>發現</a:t>
            </a:r>
            <a:endParaRPr lang="zh-TW" altLang="en-US" sz="10000" dirty="0">
              <a:solidFill>
                <a:srgbClr val="002060"/>
              </a:solidFill>
              <a:latin typeface="+mj-ea"/>
            </a:endParaRPr>
          </a:p>
        </p:txBody>
      </p:sp>
    </p:spTree>
    <p:extLst>
      <p:ext uri="{BB962C8B-B14F-4D97-AF65-F5344CB8AC3E}">
        <p14:creationId xmlns:p14="http://schemas.microsoft.com/office/powerpoint/2010/main" val="2496916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 xmlns:a16="http://schemas.microsoft.com/office/drawing/2014/main" id="{620F4E55-F404-4B0B-9220-FC7DA6556A7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132907"/>
            <a:ext cx="12192001" cy="7314204"/>
          </a:xfrm>
          <a:prstGeom prst="rect">
            <a:avLst/>
          </a:prstGeom>
        </p:spPr>
      </p:pic>
      <p:sp>
        <p:nvSpPr>
          <p:cNvPr id="6" name="標題 5">
            <a:extLst>
              <a:ext uri="{FF2B5EF4-FFF2-40B4-BE49-F238E27FC236}">
                <a16:creationId xmlns="" xmlns:a16="http://schemas.microsoft.com/office/drawing/2014/main" id="{346E87F5-6073-41B9-8772-A85714647BDC}"/>
              </a:ext>
            </a:extLst>
          </p:cNvPr>
          <p:cNvSpPr>
            <a:spLocks noGrp="1"/>
          </p:cNvSpPr>
          <p:nvPr>
            <p:ph type="ctrTitle"/>
          </p:nvPr>
        </p:nvSpPr>
        <p:spPr>
          <a:xfrm>
            <a:off x="2583434" y="925032"/>
            <a:ext cx="6589373" cy="1646302"/>
          </a:xfrm>
        </p:spPr>
        <p:txBody>
          <a:bodyPr/>
          <a:lstStyle/>
          <a:p>
            <a:pPr algn="l"/>
            <a:r>
              <a:rPr lang="zh-TW" altLang="en-US" sz="8000" b="1" u="none" strike="noStrike" baseline="0" dirty="0">
                <a:solidFill>
                  <a:srgbClr val="000000"/>
                </a:solidFill>
                <a:latin typeface="標楷體" panose="03000509000000000000" pitchFamily="65" charset="-120"/>
                <a:ea typeface="標楷體" panose="03000509000000000000" pitchFamily="65" charset="-120"/>
              </a:rPr>
              <a:t>看見．七星潭</a:t>
            </a:r>
            <a:endParaRPr lang="zh-TW" altLang="en-US" sz="8000" b="1" dirty="0"/>
          </a:p>
        </p:txBody>
      </p:sp>
      <p:sp>
        <p:nvSpPr>
          <p:cNvPr id="7" name="副標題 6">
            <a:extLst>
              <a:ext uri="{FF2B5EF4-FFF2-40B4-BE49-F238E27FC236}">
                <a16:creationId xmlns="" xmlns:a16="http://schemas.microsoft.com/office/drawing/2014/main" id="{E85FDF59-4CD1-4BA4-9105-CD61CEE354CD}"/>
              </a:ext>
            </a:extLst>
          </p:cNvPr>
          <p:cNvSpPr>
            <a:spLocks noGrp="1"/>
          </p:cNvSpPr>
          <p:nvPr>
            <p:ph type="subTitle" idx="1"/>
          </p:nvPr>
        </p:nvSpPr>
        <p:spPr>
          <a:xfrm>
            <a:off x="3851799" y="3917053"/>
            <a:ext cx="6589373" cy="2015915"/>
          </a:xfrm>
        </p:spPr>
        <p:txBody>
          <a:bodyPr>
            <a:normAutofit fontScale="62500" lnSpcReduction="20000"/>
          </a:bodyPr>
          <a:lstStyle/>
          <a:p>
            <a:pPr algn="l"/>
            <a:endParaRPr lang="zh-TW" altLang="en-US" sz="1800" b="0" i="0" u="none" strike="noStrike" baseline="0" dirty="0">
              <a:solidFill>
                <a:srgbClr val="000000"/>
              </a:solidFill>
              <a:latin typeface="新細明體" panose="02020500000000000000" pitchFamily="18" charset="-120"/>
              <a:ea typeface="新細明體" panose="02020500000000000000" pitchFamily="18" charset="-120"/>
            </a:endParaRPr>
          </a:p>
          <a:p>
            <a:pPr algn="l"/>
            <a:r>
              <a:rPr lang="zh-TW" altLang="en-US" sz="1800" b="0" i="0" u="none" strike="noStrike" baseline="0" dirty="0">
                <a:solidFill>
                  <a:srgbClr val="000000"/>
                </a:solidFill>
                <a:latin typeface="新細明體" panose="02020500000000000000" pitchFamily="18" charset="-120"/>
                <a:ea typeface="新細明體" panose="02020500000000000000" pitchFamily="18" charset="-120"/>
              </a:rPr>
              <a:t> </a:t>
            </a:r>
            <a:r>
              <a:rPr lang="zh-TW" altLang="en-US" sz="5800" b="0" i="0" u="none" strike="noStrike" baseline="0" dirty="0">
                <a:solidFill>
                  <a:srgbClr val="000000"/>
                </a:solidFill>
                <a:latin typeface="標楷體" panose="03000509000000000000" pitchFamily="65" charset="-120"/>
                <a:ea typeface="標楷體" panose="03000509000000000000" pitchFamily="65" charset="-120"/>
              </a:rPr>
              <a:t>吳宜蓁。六年三班</a:t>
            </a:r>
          </a:p>
          <a:p>
            <a:pPr algn="l"/>
            <a:r>
              <a:rPr lang="zh-TW" altLang="en-US" sz="5800" b="0" i="0" u="none" strike="noStrike" baseline="0" dirty="0">
                <a:solidFill>
                  <a:srgbClr val="000000"/>
                </a:solidFill>
                <a:latin typeface="標楷體" panose="03000509000000000000" pitchFamily="65" charset="-120"/>
                <a:ea typeface="標楷體" panose="03000509000000000000" pitchFamily="65" charset="-120"/>
              </a:rPr>
              <a:t>吳家穎。六年七班</a:t>
            </a:r>
          </a:p>
          <a:p>
            <a:pPr algn="l"/>
            <a:r>
              <a:rPr lang="zh-TW" altLang="en-US" sz="5800" b="0" i="0" u="none" strike="noStrike" baseline="0" dirty="0">
                <a:solidFill>
                  <a:srgbClr val="000000"/>
                </a:solidFill>
                <a:latin typeface="標楷體" panose="03000509000000000000" pitchFamily="65" charset="-120"/>
                <a:ea typeface="標楷體" panose="03000509000000000000" pitchFamily="65" charset="-120"/>
              </a:rPr>
              <a:t>王康譽。五年七班</a:t>
            </a:r>
            <a:endParaRPr lang="zh-TW" altLang="en-US" sz="5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9916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 xmlns:a16="http://schemas.microsoft.com/office/drawing/2014/main" id="{0D86A297-5845-4329-9F74-494D86A3AF84}"/>
              </a:ext>
            </a:extLst>
          </p:cNvPr>
          <p:cNvSpPr>
            <a:spLocks noGrp="1"/>
          </p:cNvSpPr>
          <p:nvPr>
            <p:ph type="title"/>
          </p:nvPr>
        </p:nvSpPr>
        <p:spPr>
          <a:xfrm>
            <a:off x="2925142" y="950655"/>
            <a:ext cx="5715815" cy="1691023"/>
          </a:xfrm>
        </p:spPr>
        <p:txBody>
          <a:bodyPr rtlCol="0">
            <a:noAutofit/>
          </a:bodyPr>
          <a:lstStyle/>
          <a:p>
            <a:pPr lvl="0" algn="ctr"/>
            <a:r>
              <a:rPr lang="zh-TW" altLang="en-US" sz="10000" b="1" dirty="0">
                <a:solidFill>
                  <a:srgbClr val="002060"/>
                </a:solidFill>
              </a:rPr>
              <a:t>一、結論</a:t>
            </a:r>
            <a:r>
              <a:rPr lang="en-US" altLang="zh-TW" sz="10000" b="1" dirty="0">
                <a:solidFill>
                  <a:srgbClr val="002060"/>
                </a:solidFill>
              </a:rPr>
              <a:t/>
            </a:r>
            <a:br>
              <a:rPr lang="en-US" altLang="zh-TW" sz="10000" b="1" dirty="0">
                <a:solidFill>
                  <a:srgbClr val="002060"/>
                </a:solidFill>
              </a:rPr>
            </a:br>
            <a:endParaRPr lang="zh-TW" altLang="en-US" sz="10000" dirty="0">
              <a:solidFill>
                <a:srgbClr val="002060"/>
              </a:solidFill>
              <a:latin typeface="Salesforce Sans"/>
              <a:sym typeface="Salesforce Sans"/>
            </a:endParaRPr>
          </a:p>
        </p:txBody>
      </p:sp>
      <p:sp>
        <p:nvSpPr>
          <p:cNvPr id="3" name="標題 1">
            <a:extLst>
              <a:ext uri="{FF2B5EF4-FFF2-40B4-BE49-F238E27FC236}">
                <a16:creationId xmlns="" xmlns:a16="http://schemas.microsoft.com/office/drawing/2014/main" id="{527C4A2D-6889-4898-9D78-F0A6A5BA92A8}"/>
              </a:ext>
            </a:extLst>
          </p:cNvPr>
          <p:cNvSpPr txBox="1">
            <a:spLocks/>
          </p:cNvSpPr>
          <p:nvPr/>
        </p:nvSpPr>
        <p:spPr>
          <a:xfrm>
            <a:off x="3449800" y="2924303"/>
            <a:ext cx="6653572" cy="322288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200"/>
              </a:spcBef>
            </a:pPr>
            <a:r>
              <a:rPr lang="en-US" altLang="zh-TW" sz="5400" dirty="0" smtClean="0">
                <a:solidFill>
                  <a:srgbClr val="7030A0"/>
                </a:solidFill>
                <a:latin typeface="標楷體" panose="03000509000000000000" pitchFamily="65" charset="-120"/>
                <a:ea typeface="標楷體" panose="03000509000000000000" pitchFamily="65" charset="-120"/>
              </a:rPr>
              <a:t>(</a:t>
            </a:r>
            <a:r>
              <a:rPr lang="zh-TW" altLang="en-US" sz="5400" dirty="0" smtClean="0">
                <a:solidFill>
                  <a:srgbClr val="7030A0"/>
                </a:solidFill>
                <a:latin typeface="標楷體" panose="03000509000000000000" pitchFamily="65" charset="-120"/>
                <a:ea typeface="標楷體" panose="03000509000000000000" pitchFamily="65" charset="-120"/>
              </a:rPr>
              <a:t>一</a:t>
            </a:r>
            <a:r>
              <a:rPr lang="en-US" altLang="zh-TW" sz="5400" dirty="0" smtClean="0">
                <a:solidFill>
                  <a:srgbClr val="7030A0"/>
                </a:solidFill>
                <a:latin typeface="標楷體" panose="03000509000000000000" pitchFamily="65" charset="-120"/>
                <a:ea typeface="標楷體" panose="03000509000000000000" pitchFamily="65" charset="-120"/>
              </a:rPr>
              <a:t>)</a:t>
            </a:r>
            <a:r>
              <a:rPr lang="zh-TW" altLang="en-US" sz="5400" dirty="0" smtClean="0">
                <a:solidFill>
                  <a:srgbClr val="7030A0"/>
                </a:solidFill>
                <a:latin typeface="標楷體" panose="03000509000000000000" pitchFamily="65" charset="-120"/>
                <a:ea typeface="標楷體" panose="03000509000000000000" pitchFamily="65" charset="-120"/>
              </a:rPr>
              <a:t> </a:t>
            </a:r>
            <a:r>
              <a:rPr lang="zh-TW" altLang="en-US" sz="5400" dirty="0">
                <a:solidFill>
                  <a:srgbClr val="7030A0"/>
                </a:solidFill>
                <a:latin typeface="標楷體" panose="03000509000000000000" pitchFamily="65" charset="-120"/>
                <a:ea typeface="標楷體" panose="03000509000000000000" pitchFamily="65" charset="-120"/>
              </a:rPr>
              <a:t>老師訪談</a:t>
            </a:r>
            <a:r>
              <a:rPr lang="en-US" altLang="zh-TW" sz="5400" dirty="0">
                <a:solidFill>
                  <a:srgbClr val="7030A0"/>
                </a:solidFill>
                <a:latin typeface="標楷體" panose="03000509000000000000" pitchFamily="65" charset="-120"/>
                <a:ea typeface="標楷體" panose="03000509000000000000" pitchFamily="65" charset="-120"/>
              </a:rPr>
              <a:t/>
            </a:r>
            <a:br>
              <a:rPr lang="en-US" altLang="zh-TW" sz="5400" dirty="0">
                <a:solidFill>
                  <a:srgbClr val="7030A0"/>
                </a:solidFill>
                <a:latin typeface="標楷體" panose="03000509000000000000" pitchFamily="65" charset="-120"/>
                <a:ea typeface="標楷體" panose="03000509000000000000" pitchFamily="65" charset="-120"/>
              </a:rPr>
            </a:br>
            <a:r>
              <a:rPr lang="en-US" altLang="zh-TW" sz="5400" dirty="0" smtClean="0">
                <a:solidFill>
                  <a:srgbClr val="7030A0"/>
                </a:solidFill>
                <a:latin typeface="標楷體" panose="03000509000000000000" pitchFamily="65" charset="-120"/>
                <a:ea typeface="標楷體" panose="03000509000000000000" pitchFamily="65" charset="-120"/>
              </a:rPr>
              <a:t>(</a:t>
            </a:r>
            <a:r>
              <a:rPr lang="zh-TW" altLang="en-US" sz="5400" dirty="0" smtClean="0">
                <a:solidFill>
                  <a:srgbClr val="7030A0"/>
                </a:solidFill>
                <a:latin typeface="標楷體" panose="03000509000000000000" pitchFamily="65" charset="-120"/>
                <a:ea typeface="標楷體" panose="03000509000000000000" pitchFamily="65" charset="-120"/>
              </a:rPr>
              <a:t>二</a:t>
            </a:r>
            <a:r>
              <a:rPr lang="en-US" altLang="zh-TW" sz="5400" dirty="0" smtClean="0">
                <a:solidFill>
                  <a:srgbClr val="7030A0"/>
                </a:solidFill>
                <a:latin typeface="標楷體" panose="03000509000000000000" pitchFamily="65" charset="-120"/>
                <a:ea typeface="標楷體" panose="03000509000000000000" pitchFamily="65" charset="-120"/>
              </a:rPr>
              <a:t>)</a:t>
            </a:r>
            <a:r>
              <a:rPr lang="zh-TW" altLang="en-US" sz="5400" dirty="0" smtClean="0">
                <a:solidFill>
                  <a:srgbClr val="7030A0"/>
                </a:solidFill>
                <a:latin typeface="標楷體" panose="03000509000000000000" pitchFamily="65" charset="-120"/>
                <a:ea typeface="標楷體" panose="03000509000000000000" pitchFamily="65" charset="-120"/>
              </a:rPr>
              <a:t> </a:t>
            </a:r>
            <a:r>
              <a:rPr lang="zh-TW" altLang="en-US" sz="5400" dirty="0">
                <a:solidFill>
                  <a:srgbClr val="7030A0"/>
                </a:solidFill>
                <a:latin typeface="標楷體" panose="03000509000000000000" pitchFamily="65" charset="-120"/>
                <a:ea typeface="標楷體" panose="03000509000000000000" pitchFamily="65" charset="-120"/>
              </a:rPr>
              <a:t>七星潭淨灘</a:t>
            </a:r>
            <a:r>
              <a:rPr lang="en-US" altLang="zh-TW" sz="5400" dirty="0">
                <a:solidFill>
                  <a:srgbClr val="7030A0"/>
                </a:solidFill>
                <a:latin typeface="標楷體" panose="03000509000000000000" pitchFamily="65" charset="-120"/>
                <a:ea typeface="標楷體" panose="03000509000000000000" pitchFamily="65" charset="-120"/>
              </a:rPr>
              <a:t/>
            </a:r>
            <a:br>
              <a:rPr lang="en-US" altLang="zh-TW" sz="5400" dirty="0">
                <a:solidFill>
                  <a:srgbClr val="7030A0"/>
                </a:solidFill>
                <a:latin typeface="標楷體" panose="03000509000000000000" pitchFamily="65" charset="-120"/>
                <a:ea typeface="標楷體" panose="03000509000000000000" pitchFamily="65" charset="-120"/>
              </a:rPr>
            </a:br>
            <a:r>
              <a:rPr lang="en-US" altLang="zh-TW" sz="5400" dirty="0" smtClean="0">
                <a:solidFill>
                  <a:srgbClr val="7030A0"/>
                </a:solidFill>
                <a:latin typeface="標楷體" panose="03000509000000000000" pitchFamily="65" charset="-120"/>
                <a:ea typeface="標楷體" panose="03000509000000000000" pitchFamily="65" charset="-120"/>
              </a:rPr>
              <a:t>(</a:t>
            </a:r>
            <a:r>
              <a:rPr lang="zh-TW" altLang="en-US" sz="5400" dirty="0" smtClean="0">
                <a:solidFill>
                  <a:srgbClr val="7030A0"/>
                </a:solidFill>
                <a:latin typeface="標楷體" panose="03000509000000000000" pitchFamily="65" charset="-120"/>
                <a:ea typeface="標楷體" panose="03000509000000000000" pitchFamily="65" charset="-120"/>
              </a:rPr>
              <a:t>三</a:t>
            </a:r>
            <a:r>
              <a:rPr lang="en-US" altLang="zh-TW" sz="5400" dirty="0" smtClean="0">
                <a:solidFill>
                  <a:srgbClr val="7030A0"/>
                </a:solidFill>
                <a:latin typeface="標楷體" panose="03000509000000000000" pitchFamily="65" charset="-120"/>
                <a:ea typeface="標楷體" panose="03000509000000000000" pitchFamily="65" charset="-120"/>
              </a:rPr>
              <a:t>)</a:t>
            </a:r>
            <a:r>
              <a:rPr lang="zh-TW" altLang="en-US" sz="5400" dirty="0" smtClean="0">
                <a:solidFill>
                  <a:srgbClr val="7030A0"/>
                </a:solidFill>
                <a:latin typeface="標楷體" panose="03000509000000000000" pitchFamily="65" charset="-120"/>
                <a:ea typeface="標楷體" panose="03000509000000000000" pitchFamily="65" charset="-120"/>
              </a:rPr>
              <a:t> </a:t>
            </a:r>
            <a:r>
              <a:rPr lang="zh-TW" altLang="en-US" sz="5400" dirty="0">
                <a:solidFill>
                  <a:srgbClr val="7030A0"/>
                </a:solidFill>
                <a:latin typeface="標楷體" panose="03000509000000000000" pitchFamily="65" charset="-120"/>
                <a:ea typeface="標楷體" panose="03000509000000000000" pitchFamily="65" charset="-120"/>
              </a:rPr>
              <a:t>遊客問卷</a:t>
            </a:r>
            <a:endParaRPr lang="zh-TW" altLang="en-US" sz="10000" dirty="0">
              <a:solidFill>
                <a:srgbClr val="002060"/>
              </a:solidFill>
              <a:latin typeface="Salesforce Sans"/>
              <a:sym typeface="Salesforce Sans"/>
            </a:endParaRPr>
          </a:p>
        </p:txBody>
      </p:sp>
    </p:spTree>
    <p:extLst>
      <p:ext uri="{BB962C8B-B14F-4D97-AF65-F5344CB8AC3E}">
        <p14:creationId xmlns:p14="http://schemas.microsoft.com/office/powerpoint/2010/main" val="842571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a:extLst>
              <a:ext uri="{FF2B5EF4-FFF2-40B4-BE49-F238E27FC236}">
                <a16:creationId xmlns="" xmlns:a16="http://schemas.microsoft.com/office/drawing/2014/main" id="{398E440D-81FC-4663-B137-95DAC75DBAFC}"/>
              </a:ext>
            </a:extLst>
          </p:cNvPr>
          <p:cNvSpPr txBox="1"/>
          <p:nvPr/>
        </p:nvSpPr>
        <p:spPr>
          <a:xfrm>
            <a:off x="1103587" y="1466193"/>
            <a:ext cx="9869213" cy="4785926"/>
          </a:xfrm>
          <a:prstGeom prst="rect">
            <a:avLst/>
          </a:prstGeom>
          <a:noFill/>
        </p:spPr>
        <p:txBody>
          <a:bodyPr wrap="square">
            <a:spAutoFit/>
          </a:bodyPr>
          <a:lstStyle/>
          <a:p>
            <a:pPr marL="742950" indent="-742950">
              <a:spcBef>
                <a:spcPts val="600"/>
              </a:spcBef>
              <a:buFont typeface="+mj-lt"/>
              <a:buAutoNum type="arabicPeriod"/>
            </a:pPr>
            <a:r>
              <a:rPr lang="zh-TW" altLang="en-US" sz="4000" dirty="0" smtClean="0">
                <a:latin typeface="+mn-ea"/>
              </a:rPr>
              <a:t>了解</a:t>
            </a:r>
            <a:r>
              <a:rPr lang="zh-TW" altLang="en-US" sz="4000" dirty="0">
                <a:latin typeface="+mn-ea"/>
              </a:rPr>
              <a:t>黑潮海洋文教基金會</a:t>
            </a:r>
            <a:r>
              <a:rPr lang="zh-TW" altLang="en-US" sz="4000" dirty="0" smtClean="0">
                <a:latin typeface="+mn-ea"/>
              </a:rPr>
              <a:t>。</a:t>
            </a:r>
            <a:endParaRPr lang="en-US" altLang="zh-TW" sz="4000" dirty="0" smtClean="0">
              <a:latin typeface="+mn-ea"/>
            </a:endParaRPr>
          </a:p>
          <a:p>
            <a:pPr marL="742950" indent="-742950">
              <a:spcBef>
                <a:spcPts val="600"/>
              </a:spcBef>
              <a:buFont typeface="+mj-lt"/>
              <a:buAutoNum type="arabicPeriod"/>
            </a:pPr>
            <a:r>
              <a:rPr lang="zh-TW" altLang="en-US" sz="4000" dirty="0" smtClean="0">
                <a:latin typeface="+mn-ea"/>
              </a:rPr>
              <a:t>七</a:t>
            </a:r>
            <a:r>
              <a:rPr lang="zh-TW" altLang="en-US" sz="4000" dirty="0">
                <a:latin typeface="+mn-ea"/>
              </a:rPr>
              <a:t>星</a:t>
            </a:r>
            <a:r>
              <a:rPr lang="zh-TW" altLang="en-US" sz="4000" dirty="0" smtClean="0">
                <a:latin typeface="+mn-ea"/>
              </a:rPr>
              <a:t>潭的改變：</a:t>
            </a:r>
            <a:endParaRPr lang="en-US" altLang="zh-TW" sz="4000" dirty="0" smtClean="0">
              <a:latin typeface="+mn-ea"/>
            </a:endParaRPr>
          </a:p>
          <a:p>
            <a:pPr>
              <a:spcBef>
                <a:spcPts val="600"/>
              </a:spcBef>
            </a:pPr>
            <a:r>
              <a:rPr lang="en-US" altLang="zh-TW" sz="4000" dirty="0" smtClean="0">
                <a:latin typeface="+mn-ea"/>
              </a:rPr>
              <a:t>      (1)</a:t>
            </a:r>
            <a:r>
              <a:rPr lang="zh-TW" altLang="en-US" sz="4000" dirty="0" smtClean="0">
                <a:latin typeface="+mn-ea"/>
              </a:rPr>
              <a:t>海灘變短     </a:t>
            </a:r>
            <a:r>
              <a:rPr lang="en-US" altLang="zh-TW" sz="4000" dirty="0" smtClean="0">
                <a:latin typeface="+mn-ea"/>
              </a:rPr>
              <a:t>(2)</a:t>
            </a:r>
            <a:r>
              <a:rPr lang="zh-TW" altLang="en-US" sz="4000" dirty="0" smtClean="0">
                <a:latin typeface="+mn-ea"/>
              </a:rPr>
              <a:t>建築物</a:t>
            </a:r>
            <a:r>
              <a:rPr lang="en-US" altLang="zh-TW" sz="4000" dirty="0" smtClean="0">
                <a:latin typeface="+mn-ea"/>
              </a:rPr>
              <a:t>(</a:t>
            </a:r>
            <a:r>
              <a:rPr lang="zh-TW" altLang="en-US" sz="4000" dirty="0" smtClean="0">
                <a:latin typeface="+mn-ea"/>
              </a:rPr>
              <a:t>民宿</a:t>
            </a:r>
            <a:r>
              <a:rPr lang="en-US" altLang="zh-TW" sz="4000" dirty="0" smtClean="0">
                <a:latin typeface="+mn-ea"/>
              </a:rPr>
              <a:t>)</a:t>
            </a:r>
            <a:r>
              <a:rPr lang="zh-TW" altLang="en-US" sz="4000" dirty="0" smtClean="0">
                <a:latin typeface="+mn-ea"/>
              </a:rPr>
              <a:t>變多。</a:t>
            </a:r>
            <a:endParaRPr lang="en-US" altLang="zh-TW" sz="4000" dirty="0" smtClean="0">
              <a:latin typeface="+mn-ea"/>
            </a:endParaRPr>
          </a:p>
          <a:p>
            <a:pPr>
              <a:spcBef>
                <a:spcPts val="600"/>
              </a:spcBef>
            </a:pPr>
            <a:r>
              <a:rPr lang="zh-TW" altLang="en-US" sz="4000" dirty="0" smtClean="0">
                <a:latin typeface="+mn-ea"/>
              </a:rPr>
              <a:t>      </a:t>
            </a:r>
            <a:r>
              <a:rPr lang="en-US" altLang="zh-TW" sz="4000" dirty="0" smtClean="0">
                <a:latin typeface="+mn-ea"/>
              </a:rPr>
              <a:t>(3)</a:t>
            </a:r>
            <a:r>
              <a:rPr lang="zh-TW" altLang="en-US" sz="4000" dirty="0" smtClean="0">
                <a:latin typeface="+mn-ea"/>
              </a:rPr>
              <a:t>海灘上多了塑膠垃圾。</a:t>
            </a:r>
            <a:endParaRPr lang="en-US" altLang="zh-TW" sz="4000" dirty="0" smtClean="0">
              <a:latin typeface="+mn-ea"/>
            </a:endParaRPr>
          </a:p>
          <a:p>
            <a:pPr marL="742950" indent="-742950">
              <a:spcBef>
                <a:spcPts val="600"/>
              </a:spcBef>
              <a:buAutoNum type="arabicPeriod" startAt="3"/>
            </a:pPr>
            <a:r>
              <a:rPr lang="zh-TW" altLang="en-US" sz="4000" dirty="0" smtClean="0">
                <a:latin typeface="+mn-ea"/>
              </a:rPr>
              <a:t>塑膠微粒的問題目前沒辦法解決。</a:t>
            </a:r>
            <a:endParaRPr lang="en-US" altLang="zh-TW" sz="4000" dirty="0" smtClean="0">
              <a:latin typeface="+mn-ea"/>
            </a:endParaRPr>
          </a:p>
          <a:p>
            <a:pPr marL="742950" indent="-742950">
              <a:spcBef>
                <a:spcPts val="600"/>
              </a:spcBef>
              <a:buAutoNum type="arabicPeriod" startAt="3"/>
            </a:pPr>
            <a:r>
              <a:rPr lang="zh-TW" altLang="en-US" sz="4000" dirty="0" smtClean="0">
                <a:latin typeface="+mn-ea"/>
              </a:rPr>
              <a:t>政府持續修建擋土牆保護環保公園，但成效不顯著。</a:t>
            </a:r>
            <a:endParaRPr lang="en-US" altLang="zh-TW" sz="4000" dirty="0">
              <a:latin typeface="+mn-ea"/>
            </a:endParaRPr>
          </a:p>
        </p:txBody>
      </p:sp>
      <p:sp>
        <p:nvSpPr>
          <p:cNvPr id="2" name="標題 1">
            <a:extLst>
              <a:ext uri="{FF2B5EF4-FFF2-40B4-BE49-F238E27FC236}">
                <a16:creationId xmlns="" xmlns:a16="http://schemas.microsoft.com/office/drawing/2014/main" id="{5D301D32-4718-43F4-8646-72C3037B4623}"/>
              </a:ext>
            </a:extLst>
          </p:cNvPr>
          <p:cNvSpPr txBox="1">
            <a:spLocks/>
          </p:cNvSpPr>
          <p:nvPr/>
        </p:nvSpPr>
        <p:spPr>
          <a:xfrm>
            <a:off x="1891863" y="268013"/>
            <a:ext cx="6858000" cy="10562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sz="4800" dirty="0" smtClean="0">
                <a:solidFill>
                  <a:srgbClr val="C00000"/>
                </a:solidFill>
                <a:latin typeface="+mn-ea"/>
                <a:ea typeface="+mn-ea"/>
              </a:rPr>
              <a:t>(</a:t>
            </a:r>
            <a:r>
              <a:rPr lang="zh-TW" altLang="en-US" sz="4800" dirty="0" smtClean="0">
                <a:solidFill>
                  <a:srgbClr val="C00000"/>
                </a:solidFill>
                <a:latin typeface="+mn-ea"/>
                <a:ea typeface="+mn-ea"/>
              </a:rPr>
              <a:t>一</a:t>
            </a:r>
            <a:r>
              <a:rPr lang="en-US" altLang="zh-TW" sz="4800" dirty="0" smtClean="0">
                <a:solidFill>
                  <a:srgbClr val="C00000"/>
                </a:solidFill>
                <a:latin typeface="+mn-ea"/>
                <a:ea typeface="+mn-ea"/>
              </a:rPr>
              <a:t>)</a:t>
            </a:r>
            <a:r>
              <a:rPr lang="zh-TW" altLang="en-US" sz="4800" dirty="0" smtClean="0">
                <a:solidFill>
                  <a:srgbClr val="C00000"/>
                </a:solidFill>
                <a:latin typeface="+mn-ea"/>
                <a:ea typeface="+mn-ea"/>
              </a:rPr>
              <a:t>老師</a:t>
            </a:r>
            <a:r>
              <a:rPr lang="zh-TW" altLang="en-US" sz="4800" dirty="0">
                <a:solidFill>
                  <a:srgbClr val="C00000"/>
                </a:solidFill>
                <a:latin typeface="+mn-ea"/>
                <a:ea typeface="+mn-ea"/>
              </a:rPr>
              <a:t>訪談</a:t>
            </a:r>
            <a:endParaRPr lang="zh-TW" altLang="en-US" sz="4800" dirty="0">
              <a:solidFill>
                <a:srgbClr val="C00000"/>
              </a:solidFill>
              <a:latin typeface="+mn-ea"/>
              <a:ea typeface="+mn-ea"/>
              <a:sym typeface="Salesforce Sans"/>
            </a:endParaRPr>
          </a:p>
        </p:txBody>
      </p:sp>
    </p:spTree>
    <p:extLst>
      <p:ext uri="{BB962C8B-B14F-4D97-AF65-F5344CB8AC3E}">
        <p14:creationId xmlns:p14="http://schemas.microsoft.com/office/powerpoint/2010/main" val="2944442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a:extLst>
              <a:ext uri="{FF2B5EF4-FFF2-40B4-BE49-F238E27FC236}">
                <a16:creationId xmlns="" xmlns:a16="http://schemas.microsoft.com/office/drawing/2014/main" id="{398E440D-81FC-4663-B137-95DAC75DBAFC}"/>
              </a:ext>
            </a:extLst>
          </p:cNvPr>
          <p:cNvSpPr txBox="1"/>
          <p:nvPr/>
        </p:nvSpPr>
        <p:spPr>
          <a:xfrm>
            <a:off x="1867745" y="1559104"/>
            <a:ext cx="8318247" cy="1323439"/>
          </a:xfrm>
          <a:prstGeom prst="rect">
            <a:avLst/>
          </a:prstGeom>
          <a:noFill/>
        </p:spPr>
        <p:txBody>
          <a:bodyPr wrap="square">
            <a:spAutoFit/>
          </a:bodyPr>
          <a:lstStyle/>
          <a:p>
            <a:pPr>
              <a:spcBef>
                <a:spcPts val="1800"/>
              </a:spcBef>
            </a:pPr>
            <a:r>
              <a:rPr lang="zh-TW" altLang="en-US" sz="4000" dirty="0" smtClean="0"/>
              <a:t>淨</a:t>
            </a:r>
            <a:r>
              <a:rPr lang="zh-TW" altLang="en-US" sz="4000" dirty="0"/>
              <a:t>灘</a:t>
            </a:r>
            <a:r>
              <a:rPr lang="zh-TW" altLang="en-US" sz="4000" dirty="0" smtClean="0"/>
              <a:t>活動，乾淨</a:t>
            </a:r>
            <a:r>
              <a:rPr lang="zh-TW" altLang="en-US" sz="4000" dirty="0"/>
              <a:t>的</a:t>
            </a:r>
            <a:r>
              <a:rPr lang="zh-TW" altLang="en-US" sz="4000" dirty="0" smtClean="0"/>
              <a:t>海灘隱藏</a:t>
            </a:r>
            <a:r>
              <a:rPr lang="zh-TW" altLang="en-US" sz="4000" dirty="0"/>
              <a:t>了</a:t>
            </a:r>
            <a:r>
              <a:rPr lang="zh-TW" altLang="en-US" sz="4000" dirty="0" smtClean="0"/>
              <a:t>很多</a:t>
            </a:r>
            <a:r>
              <a:rPr lang="zh-TW" altLang="en-US" sz="4000" dirty="0"/>
              <a:t>垃圾</a:t>
            </a:r>
            <a:r>
              <a:rPr lang="zh-TW" altLang="en-US" sz="4000" dirty="0" smtClean="0"/>
              <a:t>，總共</a:t>
            </a:r>
            <a:r>
              <a:rPr lang="zh-TW" altLang="en-US" sz="4000" dirty="0"/>
              <a:t>清理</a:t>
            </a:r>
            <a:r>
              <a:rPr lang="zh-TW" altLang="en-US" sz="4000" dirty="0">
                <a:latin typeface="+mn-ea"/>
              </a:rPr>
              <a:t>了 </a:t>
            </a:r>
            <a:r>
              <a:rPr lang="en-US" altLang="zh-TW" sz="4000" dirty="0">
                <a:latin typeface="+mn-ea"/>
              </a:rPr>
              <a:t>349.3 </a:t>
            </a:r>
            <a:r>
              <a:rPr lang="zh-TW" altLang="en-US" sz="4000" dirty="0">
                <a:latin typeface="+mn-ea"/>
              </a:rPr>
              <a:t>公斤</a:t>
            </a:r>
            <a:r>
              <a:rPr lang="zh-TW" altLang="en-US" sz="4000" dirty="0"/>
              <a:t>的垃圾。 </a:t>
            </a:r>
            <a:endParaRPr lang="zh-TW" altLang="en-US" sz="4000" dirty="0">
              <a:latin typeface="+mn-ea"/>
            </a:endParaRPr>
          </a:p>
        </p:txBody>
      </p:sp>
      <p:pic>
        <p:nvPicPr>
          <p:cNvPr id="17" name="圖片 16">
            <a:extLst>
              <a:ext uri="{FF2B5EF4-FFF2-40B4-BE49-F238E27FC236}">
                <a16:creationId xmlns="" xmlns:a16="http://schemas.microsoft.com/office/drawing/2014/main" id="{4934C5CB-2FFD-472B-A546-1723D25CD0B7}"/>
              </a:ext>
            </a:extLst>
          </p:cNvPr>
          <p:cNvPicPr/>
          <p:nvPr/>
        </p:nvPicPr>
        <p:blipFill rotWithShape="1">
          <a:blip r:embed="rId2"/>
          <a:srcRect l="28895" t="46554" r="28305" b="32256"/>
          <a:stretch/>
        </p:blipFill>
        <p:spPr bwMode="auto">
          <a:xfrm>
            <a:off x="879164" y="3184635"/>
            <a:ext cx="10295407" cy="3056310"/>
          </a:xfrm>
          <a:prstGeom prst="rect">
            <a:avLst/>
          </a:prstGeom>
          <a:ln>
            <a:solidFill>
              <a:schemeClr val="tx1"/>
            </a:solidFill>
          </a:ln>
          <a:extLst>
            <a:ext uri="{53640926-AAD7-44D8-BBD7-CCE9431645EC}">
              <a14:shadowObscured xmlns:a14="http://schemas.microsoft.com/office/drawing/2010/main"/>
            </a:ext>
          </a:extLst>
        </p:spPr>
      </p:pic>
      <p:sp>
        <p:nvSpPr>
          <p:cNvPr id="2" name="標題 1">
            <a:extLst>
              <a:ext uri="{FF2B5EF4-FFF2-40B4-BE49-F238E27FC236}">
                <a16:creationId xmlns="" xmlns:a16="http://schemas.microsoft.com/office/drawing/2014/main" id="{C193F2B1-9674-4452-B39E-E88EF19B9133}"/>
              </a:ext>
            </a:extLst>
          </p:cNvPr>
          <p:cNvSpPr txBox="1">
            <a:spLocks/>
          </p:cNvSpPr>
          <p:nvPr/>
        </p:nvSpPr>
        <p:spPr>
          <a:xfrm>
            <a:off x="3567916" y="327158"/>
            <a:ext cx="4724746" cy="99714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4800" dirty="0" smtClean="0">
                <a:solidFill>
                  <a:srgbClr val="C00000"/>
                </a:solidFill>
                <a:latin typeface="+mn-ea"/>
                <a:ea typeface="+mn-ea"/>
              </a:rPr>
              <a:t>(</a:t>
            </a:r>
            <a:r>
              <a:rPr lang="zh-TW" altLang="en-US" sz="4800" dirty="0" smtClean="0">
                <a:solidFill>
                  <a:srgbClr val="C00000"/>
                </a:solidFill>
                <a:latin typeface="+mn-ea"/>
                <a:ea typeface="+mn-ea"/>
              </a:rPr>
              <a:t>二</a:t>
            </a:r>
            <a:r>
              <a:rPr lang="en-US" altLang="zh-TW" sz="4800" dirty="0" smtClean="0">
                <a:solidFill>
                  <a:srgbClr val="C00000"/>
                </a:solidFill>
                <a:latin typeface="+mn-ea"/>
                <a:ea typeface="+mn-ea"/>
              </a:rPr>
              <a:t>)</a:t>
            </a:r>
            <a:r>
              <a:rPr lang="zh-TW" altLang="en-US" sz="4800" dirty="0" smtClean="0">
                <a:solidFill>
                  <a:srgbClr val="C00000"/>
                </a:solidFill>
                <a:latin typeface="+mn-ea"/>
                <a:ea typeface="+mn-ea"/>
              </a:rPr>
              <a:t>七</a:t>
            </a:r>
            <a:r>
              <a:rPr lang="zh-TW" altLang="en-US" sz="4800" dirty="0">
                <a:solidFill>
                  <a:srgbClr val="C00000"/>
                </a:solidFill>
                <a:latin typeface="+mn-ea"/>
                <a:ea typeface="+mn-ea"/>
              </a:rPr>
              <a:t>星潭淨灘</a:t>
            </a:r>
            <a:endParaRPr lang="zh-TW" altLang="en-US" sz="4800" dirty="0">
              <a:solidFill>
                <a:srgbClr val="C00000"/>
              </a:solidFill>
              <a:latin typeface="+mn-ea"/>
              <a:ea typeface="+mn-ea"/>
              <a:sym typeface="Salesforce Sans"/>
            </a:endParaRPr>
          </a:p>
        </p:txBody>
      </p:sp>
    </p:spTree>
    <p:extLst>
      <p:ext uri="{BB962C8B-B14F-4D97-AF65-F5344CB8AC3E}">
        <p14:creationId xmlns:p14="http://schemas.microsoft.com/office/powerpoint/2010/main" val="787899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a:extLst>
              <a:ext uri="{FF2B5EF4-FFF2-40B4-BE49-F238E27FC236}">
                <a16:creationId xmlns="" xmlns:a16="http://schemas.microsoft.com/office/drawing/2014/main" id="{398E440D-81FC-4663-B137-95DAC75DBAFC}"/>
              </a:ext>
            </a:extLst>
          </p:cNvPr>
          <p:cNvSpPr txBox="1"/>
          <p:nvPr/>
        </p:nvSpPr>
        <p:spPr>
          <a:xfrm>
            <a:off x="1039119" y="1700995"/>
            <a:ext cx="9460715" cy="3939540"/>
          </a:xfrm>
          <a:prstGeom prst="rect">
            <a:avLst/>
          </a:prstGeom>
          <a:noFill/>
        </p:spPr>
        <p:txBody>
          <a:bodyPr wrap="square">
            <a:spAutoFit/>
          </a:bodyPr>
          <a:lstStyle/>
          <a:p>
            <a:pPr marL="742950" indent="-742950">
              <a:spcBef>
                <a:spcPts val="600"/>
              </a:spcBef>
              <a:buFont typeface="+mj-lt"/>
              <a:buAutoNum type="arabicPeriod"/>
            </a:pPr>
            <a:r>
              <a:rPr lang="zh-TW" altLang="en-US" sz="4000" dirty="0" smtClean="0"/>
              <a:t>公共設施</a:t>
            </a:r>
            <a:r>
              <a:rPr lang="zh-TW" altLang="en-US" sz="4000" dirty="0"/>
              <a:t>滿意度：最滿意</a:t>
            </a:r>
            <a:r>
              <a:rPr lang="zh-TW" altLang="en-US" sz="4000" dirty="0" smtClean="0"/>
              <a:t>的是步道，占了近</a:t>
            </a:r>
            <a:r>
              <a:rPr lang="en-US" altLang="zh-TW" sz="4000" dirty="0" smtClean="0">
                <a:latin typeface="+mn-ea"/>
              </a:rPr>
              <a:t>70%</a:t>
            </a:r>
            <a:r>
              <a:rPr lang="zh-TW" altLang="en-US" sz="4000" dirty="0" smtClean="0"/>
              <a:t>。</a:t>
            </a:r>
            <a:endParaRPr lang="en-US" altLang="zh-TW" sz="4000" dirty="0" smtClean="0"/>
          </a:p>
          <a:p>
            <a:pPr marL="742950" indent="-742950">
              <a:spcBef>
                <a:spcPts val="600"/>
              </a:spcBef>
              <a:buFont typeface="+mj-lt"/>
              <a:buAutoNum type="arabicPeriod"/>
            </a:pPr>
            <a:r>
              <a:rPr lang="zh-TW" altLang="en-US" sz="4000" dirty="0" smtClean="0"/>
              <a:t>遊客大多</a:t>
            </a:r>
            <a:r>
              <a:rPr lang="zh-TW" altLang="en-US" sz="4000" dirty="0"/>
              <a:t>認為環境清潔度不高</a:t>
            </a:r>
            <a:r>
              <a:rPr lang="zh-TW" altLang="en-US" sz="4000" dirty="0" smtClean="0"/>
              <a:t>，推測原因</a:t>
            </a:r>
            <a:r>
              <a:rPr lang="zh-TW" altLang="en-US" sz="4000" dirty="0"/>
              <a:t>是垃圾桶不多，且海水將垃圾沖上岸</a:t>
            </a:r>
            <a:r>
              <a:rPr lang="zh-TW" altLang="en-US" sz="4000" dirty="0" smtClean="0"/>
              <a:t>。</a:t>
            </a:r>
            <a:endParaRPr lang="en-US" altLang="zh-TW" sz="4000" dirty="0" smtClean="0">
              <a:latin typeface="+mn-ea"/>
            </a:endParaRPr>
          </a:p>
          <a:p>
            <a:pPr marL="742950" indent="-742950">
              <a:spcBef>
                <a:spcPts val="600"/>
              </a:spcBef>
              <a:buFont typeface="+mj-lt"/>
              <a:buAutoNum type="arabicPeriod"/>
            </a:pPr>
            <a:r>
              <a:rPr lang="zh-TW" altLang="en-US" sz="4000" dirty="0" smtClean="0"/>
              <a:t>遊客</a:t>
            </a:r>
            <a:r>
              <a:rPr lang="zh-TW" altLang="en-US" sz="4000" dirty="0"/>
              <a:t>認為需要</a:t>
            </a:r>
            <a:r>
              <a:rPr lang="zh-TW" altLang="en-US" sz="4000" dirty="0" smtClean="0"/>
              <a:t>改進攤販</a:t>
            </a:r>
            <a:r>
              <a:rPr lang="zh-TW" altLang="en-US" sz="4000" dirty="0"/>
              <a:t>規劃</a:t>
            </a:r>
            <a:r>
              <a:rPr lang="zh-TW" altLang="en-US" sz="4000" dirty="0" smtClean="0"/>
              <a:t>。</a:t>
            </a:r>
            <a:endParaRPr lang="zh-TW" altLang="en-US" sz="4000" dirty="0">
              <a:latin typeface="+mn-ea"/>
            </a:endParaRPr>
          </a:p>
        </p:txBody>
      </p:sp>
      <p:sp>
        <p:nvSpPr>
          <p:cNvPr id="2" name="標題 1">
            <a:extLst>
              <a:ext uri="{FF2B5EF4-FFF2-40B4-BE49-F238E27FC236}">
                <a16:creationId xmlns="" xmlns:a16="http://schemas.microsoft.com/office/drawing/2014/main" id="{04A60AD5-918C-407E-AA2B-0A0170FDDB03}"/>
              </a:ext>
            </a:extLst>
          </p:cNvPr>
          <p:cNvSpPr txBox="1">
            <a:spLocks/>
          </p:cNvSpPr>
          <p:nvPr/>
        </p:nvSpPr>
        <p:spPr>
          <a:xfrm>
            <a:off x="4040882" y="374454"/>
            <a:ext cx="4440965" cy="9813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4800" dirty="0" smtClean="0">
                <a:solidFill>
                  <a:srgbClr val="C00000"/>
                </a:solidFill>
                <a:latin typeface="+mn-ea"/>
                <a:ea typeface="+mn-ea"/>
                <a:sym typeface="Salesforce Sans"/>
              </a:rPr>
              <a:t>(</a:t>
            </a:r>
            <a:r>
              <a:rPr lang="zh-TW" altLang="en-US" sz="4800" dirty="0" smtClean="0">
                <a:solidFill>
                  <a:srgbClr val="C00000"/>
                </a:solidFill>
                <a:latin typeface="+mn-ea"/>
                <a:ea typeface="+mn-ea"/>
                <a:sym typeface="Salesforce Sans"/>
              </a:rPr>
              <a:t>三</a:t>
            </a:r>
            <a:r>
              <a:rPr lang="en-US" altLang="zh-TW" sz="4800" dirty="0" smtClean="0">
                <a:solidFill>
                  <a:srgbClr val="C00000"/>
                </a:solidFill>
                <a:latin typeface="+mn-ea"/>
                <a:ea typeface="+mn-ea"/>
                <a:sym typeface="Salesforce Sans"/>
              </a:rPr>
              <a:t>)</a:t>
            </a:r>
            <a:r>
              <a:rPr lang="zh-TW" altLang="en-US" sz="4800" dirty="0" smtClean="0">
                <a:solidFill>
                  <a:srgbClr val="C00000"/>
                </a:solidFill>
                <a:latin typeface="+mn-ea"/>
                <a:ea typeface="+mn-ea"/>
                <a:sym typeface="Salesforce Sans"/>
              </a:rPr>
              <a:t>遊客</a:t>
            </a:r>
            <a:r>
              <a:rPr lang="zh-TW" altLang="en-US" sz="4800" dirty="0">
                <a:solidFill>
                  <a:srgbClr val="C00000"/>
                </a:solidFill>
                <a:latin typeface="+mn-ea"/>
                <a:ea typeface="+mn-ea"/>
                <a:sym typeface="Salesforce Sans"/>
              </a:rPr>
              <a:t>問卷</a:t>
            </a:r>
          </a:p>
        </p:txBody>
      </p:sp>
    </p:spTree>
    <p:extLst>
      <p:ext uri="{BB962C8B-B14F-4D97-AF65-F5344CB8AC3E}">
        <p14:creationId xmlns:p14="http://schemas.microsoft.com/office/powerpoint/2010/main" val="3733282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 xmlns:a16="http://schemas.microsoft.com/office/drawing/2014/main" id="{0D86A297-5845-4329-9F74-494D86A3AF84}"/>
              </a:ext>
            </a:extLst>
          </p:cNvPr>
          <p:cNvSpPr>
            <a:spLocks noGrp="1"/>
          </p:cNvSpPr>
          <p:nvPr>
            <p:ph type="title"/>
          </p:nvPr>
        </p:nvSpPr>
        <p:spPr>
          <a:xfrm>
            <a:off x="2820212" y="1059672"/>
            <a:ext cx="5715815" cy="1691023"/>
          </a:xfrm>
        </p:spPr>
        <p:txBody>
          <a:bodyPr rtlCol="0">
            <a:noAutofit/>
          </a:bodyPr>
          <a:lstStyle/>
          <a:p>
            <a:pPr lvl="0" algn="ctr"/>
            <a:r>
              <a:rPr lang="zh-TW" altLang="en-US" sz="10000" b="1" dirty="0">
                <a:solidFill>
                  <a:srgbClr val="002060"/>
                </a:solidFill>
              </a:rPr>
              <a:t>二、建議</a:t>
            </a:r>
            <a:endParaRPr lang="zh-TW" altLang="en-US" sz="10000" dirty="0">
              <a:solidFill>
                <a:srgbClr val="002060"/>
              </a:solidFill>
              <a:latin typeface="Salesforce Sans"/>
              <a:sym typeface="Salesforce Sans"/>
            </a:endParaRPr>
          </a:p>
        </p:txBody>
      </p:sp>
      <p:sp>
        <p:nvSpPr>
          <p:cNvPr id="5" name="文字方塊 4">
            <a:extLst>
              <a:ext uri="{FF2B5EF4-FFF2-40B4-BE49-F238E27FC236}">
                <a16:creationId xmlns="" xmlns:a16="http://schemas.microsoft.com/office/drawing/2014/main" id="{56917360-CF29-4970-8DEF-2D727A32CBEA}"/>
              </a:ext>
            </a:extLst>
          </p:cNvPr>
          <p:cNvSpPr txBox="1"/>
          <p:nvPr/>
        </p:nvSpPr>
        <p:spPr>
          <a:xfrm>
            <a:off x="3034259" y="3230143"/>
            <a:ext cx="6123482" cy="1908215"/>
          </a:xfrm>
          <a:prstGeom prst="rect">
            <a:avLst/>
          </a:prstGeom>
          <a:noFill/>
        </p:spPr>
        <p:txBody>
          <a:bodyPr wrap="square">
            <a:spAutoFit/>
          </a:bodyPr>
          <a:lstStyle/>
          <a:p>
            <a:pPr>
              <a:spcBef>
                <a:spcPts val="1200"/>
              </a:spcBef>
            </a:pPr>
            <a:r>
              <a:rPr lang="en-US" altLang="zh-TW" sz="5400" dirty="0">
                <a:solidFill>
                  <a:srgbClr val="7030A0"/>
                </a:solidFill>
                <a:latin typeface="標楷體" panose="03000509000000000000" pitchFamily="65" charset="-120"/>
                <a:ea typeface="標楷體" panose="03000509000000000000" pitchFamily="65" charset="-120"/>
              </a:rPr>
              <a:t>(1)</a:t>
            </a:r>
            <a:r>
              <a:rPr lang="zh-TW" altLang="en-US" sz="5400" dirty="0">
                <a:solidFill>
                  <a:srgbClr val="7030A0"/>
                </a:solidFill>
                <a:latin typeface="標楷體" panose="03000509000000000000" pitchFamily="65" charset="-120"/>
                <a:ea typeface="標楷體" panose="03000509000000000000" pitchFamily="65" charset="-120"/>
              </a:rPr>
              <a:t> 給政府的建議</a:t>
            </a:r>
            <a:endParaRPr lang="en-US" altLang="zh-TW" sz="5400" dirty="0">
              <a:solidFill>
                <a:srgbClr val="7030A0"/>
              </a:solidFill>
              <a:latin typeface="標楷體" panose="03000509000000000000" pitchFamily="65" charset="-120"/>
              <a:ea typeface="標楷體" panose="03000509000000000000" pitchFamily="65" charset="-120"/>
            </a:endParaRPr>
          </a:p>
          <a:p>
            <a:pPr>
              <a:spcBef>
                <a:spcPts val="1200"/>
              </a:spcBef>
            </a:pPr>
            <a:r>
              <a:rPr lang="en-US" altLang="zh-TW" sz="5400" dirty="0">
                <a:solidFill>
                  <a:srgbClr val="7030A0"/>
                </a:solidFill>
                <a:latin typeface="標楷體" panose="03000509000000000000" pitchFamily="65" charset="-120"/>
                <a:ea typeface="標楷體" panose="03000509000000000000" pitchFamily="65" charset="-120"/>
              </a:rPr>
              <a:t>(2)</a:t>
            </a:r>
            <a:r>
              <a:rPr lang="zh-TW" altLang="en-US" sz="5400" dirty="0">
                <a:solidFill>
                  <a:srgbClr val="7030A0"/>
                </a:solidFill>
                <a:latin typeface="標楷體" panose="03000509000000000000" pitchFamily="65" charset="-120"/>
                <a:ea typeface="標楷體" panose="03000509000000000000" pitchFamily="65" charset="-120"/>
              </a:rPr>
              <a:t> 給遊客的建議</a:t>
            </a:r>
          </a:p>
        </p:txBody>
      </p:sp>
    </p:spTree>
    <p:extLst>
      <p:ext uri="{BB962C8B-B14F-4D97-AF65-F5344CB8AC3E}">
        <p14:creationId xmlns:p14="http://schemas.microsoft.com/office/powerpoint/2010/main" val="193525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a:extLst>
              <a:ext uri="{FF2B5EF4-FFF2-40B4-BE49-F238E27FC236}">
                <a16:creationId xmlns="" xmlns:a16="http://schemas.microsoft.com/office/drawing/2014/main" id="{398E440D-81FC-4663-B137-95DAC75DBAFC}"/>
              </a:ext>
            </a:extLst>
          </p:cNvPr>
          <p:cNvSpPr txBox="1"/>
          <p:nvPr/>
        </p:nvSpPr>
        <p:spPr>
          <a:xfrm>
            <a:off x="1503785" y="2101033"/>
            <a:ext cx="8113182" cy="2631490"/>
          </a:xfrm>
          <a:prstGeom prst="rect">
            <a:avLst/>
          </a:prstGeom>
          <a:noFill/>
        </p:spPr>
        <p:txBody>
          <a:bodyPr wrap="square">
            <a:spAutoFit/>
          </a:bodyPr>
          <a:lstStyle/>
          <a:p>
            <a:pPr marL="742950" indent="-742950">
              <a:spcBef>
                <a:spcPts val="600"/>
              </a:spcBef>
              <a:buFont typeface="+mj-lt"/>
              <a:buAutoNum type="arabicPeriod"/>
            </a:pPr>
            <a:r>
              <a:rPr lang="zh-TW" altLang="en-US" sz="4000" dirty="0" smtClean="0">
                <a:latin typeface="+mn-ea"/>
              </a:rPr>
              <a:t>消極</a:t>
            </a:r>
            <a:r>
              <a:rPr lang="zh-TW" altLang="en-US" sz="4000" dirty="0">
                <a:latin typeface="+mn-ea"/>
              </a:rPr>
              <a:t>面：加強</a:t>
            </a:r>
            <a:r>
              <a:rPr lang="zh-TW" altLang="en-US" sz="4000" dirty="0" smtClean="0">
                <a:latin typeface="+mn-ea"/>
              </a:rPr>
              <a:t>取締及強制</a:t>
            </a:r>
            <a:r>
              <a:rPr lang="zh-TW" altLang="en-US" sz="4000" dirty="0">
                <a:latin typeface="+mn-ea"/>
              </a:rPr>
              <a:t>亂丟垃圾的</a:t>
            </a:r>
            <a:r>
              <a:rPr lang="zh-TW" altLang="en-US" sz="4000" dirty="0" smtClean="0">
                <a:latin typeface="+mn-ea"/>
              </a:rPr>
              <a:t>民眾參加環保課程、淨灘。</a:t>
            </a:r>
            <a:endParaRPr lang="en-US" altLang="zh-TW" sz="4000" dirty="0" smtClean="0">
              <a:latin typeface="+mn-ea"/>
            </a:endParaRPr>
          </a:p>
          <a:p>
            <a:pPr marL="742950" indent="-742950">
              <a:spcBef>
                <a:spcPts val="600"/>
              </a:spcBef>
              <a:buFont typeface="+mj-lt"/>
              <a:buAutoNum type="arabicPeriod"/>
            </a:pPr>
            <a:r>
              <a:rPr lang="zh-TW" altLang="en-US" sz="4000" dirty="0" smtClean="0">
                <a:latin typeface="+mn-ea"/>
              </a:rPr>
              <a:t>積極</a:t>
            </a:r>
            <a:r>
              <a:rPr lang="zh-TW" altLang="en-US" sz="4000" dirty="0"/>
              <a:t>面：從教育著手，強化環境教育</a:t>
            </a:r>
            <a:r>
              <a:rPr lang="zh-TW" altLang="en-US" sz="4000" dirty="0" smtClean="0"/>
              <a:t>課程。</a:t>
            </a:r>
            <a:endParaRPr lang="en-US" altLang="zh-TW" sz="4000" dirty="0"/>
          </a:p>
        </p:txBody>
      </p:sp>
      <p:sp>
        <p:nvSpPr>
          <p:cNvPr id="2" name="標題 1">
            <a:extLst>
              <a:ext uri="{FF2B5EF4-FFF2-40B4-BE49-F238E27FC236}">
                <a16:creationId xmlns="" xmlns:a16="http://schemas.microsoft.com/office/drawing/2014/main" id="{30B01165-53E2-49F3-94AA-9E001F5BAC08}"/>
              </a:ext>
            </a:extLst>
          </p:cNvPr>
          <p:cNvSpPr txBox="1">
            <a:spLocks/>
          </p:cNvSpPr>
          <p:nvPr/>
        </p:nvSpPr>
        <p:spPr>
          <a:xfrm>
            <a:off x="3157040" y="561211"/>
            <a:ext cx="5133147" cy="120041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4800" dirty="0">
                <a:solidFill>
                  <a:srgbClr val="C00000"/>
                </a:solidFill>
                <a:latin typeface="+mn-ea"/>
                <a:ea typeface="+mn-ea"/>
                <a:sym typeface="Salesforce Sans"/>
              </a:rPr>
              <a:t>給政府的建議</a:t>
            </a:r>
          </a:p>
        </p:txBody>
      </p:sp>
    </p:spTree>
    <p:extLst>
      <p:ext uri="{BB962C8B-B14F-4D97-AF65-F5344CB8AC3E}">
        <p14:creationId xmlns:p14="http://schemas.microsoft.com/office/powerpoint/2010/main" val="4071911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a:extLst>
              <a:ext uri="{FF2B5EF4-FFF2-40B4-BE49-F238E27FC236}">
                <a16:creationId xmlns="" xmlns:a16="http://schemas.microsoft.com/office/drawing/2014/main" id="{1100E166-F252-40D7-A9CE-C6B3757BB374}"/>
              </a:ext>
            </a:extLst>
          </p:cNvPr>
          <p:cNvSpPr txBox="1"/>
          <p:nvPr/>
        </p:nvSpPr>
        <p:spPr>
          <a:xfrm>
            <a:off x="1646090" y="2565669"/>
            <a:ext cx="7529441" cy="2631490"/>
          </a:xfrm>
          <a:prstGeom prst="rect">
            <a:avLst/>
          </a:prstGeom>
          <a:noFill/>
        </p:spPr>
        <p:txBody>
          <a:bodyPr wrap="square">
            <a:spAutoFit/>
          </a:bodyPr>
          <a:lstStyle/>
          <a:p>
            <a:pPr marL="742950" indent="-742950">
              <a:spcBef>
                <a:spcPts val="600"/>
              </a:spcBef>
              <a:buFont typeface="+mj-lt"/>
              <a:buAutoNum type="arabicPeriod"/>
            </a:pPr>
            <a:r>
              <a:rPr lang="zh-TW" altLang="en-US" sz="4000" dirty="0" smtClean="0">
                <a:latin typeface="+mn-ea"/>
              </a:rPr>
              <a:t>做到</a:t>
            </a:r>
            <a:r>
              <a:rPr lang="zh-TW" altLang="en-US" sz="4000" dirty="0">
                <a:latin typeface="+mn-ea"/>
              </a:rPr>
              <a:t>垃圾不落地，自己攜帶</a:t>
            </a:r>
            <a:r>
              <a:rPr lang="zh-TW" altLang="en-US" sz="4000" dirty="0" smtClean="0">
                <a:latin typeface="+mn-ea"/>
              </a:rPr>
              <a:t>餐具</a:t>
            </a:r>
            <a:r>
              <a:rPr lang="zh-TW" altLang="en-US" sz="4000" dirty="0">
                <a:latin typeface="+mn-ea"/>
              </a:rPr>
              <a:t>，</a:t>
            </a:r>
            <a:r>
              <a:rPr lang="zh-TW" altLang="en-US" sz="4000" dirty="0" smtClean="0">
                <a:latin typeface="+mn-ea"/>
              </a:rPr>
              <a:t>減少垃圾的產生。 </a:t>
            </a:r>
            <a:endParaRPr lang="en-US" altLang="zh-TW" sz="4000" dirty="0" smtClean="0">
              <a:latin typeface="+mn-ea"/>
            </a:endParaRPr>
          </a:p>
          <a:p>
            <a:pPr marL="742950" indent="-742950">
              <a:spcBef>
                <a:spcPts val="600"/>
              </a:spcBef>
              <a:buFont typeface="+mj-lt"/>
              <a:buAutoNum type="arabicPeriod"/>
            </a:pPr>
            <a:r>
              <a:rPr lang="zh-TW" altLang="en-US" sz="4000" dirty="0">
                <a:latin typeface="+mn-ea"/>
              </a:rPr>
              <a:t>汽機車停車格數不多，建議可採共乘方式</a:t>
            </a:r>
            <a:r>
              <a:rPr lang="zh-TW" altLang="en-US" sz="4000" dirty="0" smtClean="0">
                <a:latin typeface="+mn-ea"/>
              </a:rPr>
              <a:t>。</a:t>
            </a:r>
            <a:endParaRPr lang="zh-TW" altLang="en-US" sz="4000" dirty="0">
              <a:latin typeface="+mn-ea"/>
            </a:endParaRPr>
          </a:p>
        </p:txBody>
      </p:sp>
      <p:sp>
        <p:nvSpPr>
          <p:cNvPr id="2" name="標題 1">
            <a:extLst>
              <a:ext uri="{FF2B5EF4-FFF2-40B4-BE49-F238E27FC236}">
                <a16:creationId xmlns="" xmlns:a16="http://schemas.microsoft.com/office/drawing/2014/main" id="{1AC5841C-6246-4649-AE2B-CCCBC8B3E2BD}"/>
              </a:ext>
            </a:extLst>
          </p:cNvPr>
          <p:cNvSpPr txBox="1">
            <a:spLocks/>
          </p:cNvSpPr>
          <p:nvPr/>
        </p:nvSpPr>
        <p:spPr>
          <a:xfrm>
            <a:off x="3046681" y="671570"/>
            <a:ext cx="5133147" cy="120041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4800" dirty="0">
                <a:solidFill>
                  <a:srgbClr val="C00000"/>
                </a:solidFill>
                <a:latin typeface="+mn-ea"/>
                <a:ea typeface="+mn-ea"/>
                <a:sym typeface="Salesforce Sans"/>
              </a:rPr>
              <a:t>給遊客的建議</a:t>
            </a:r>
          </a:p>
        </p:txBody>
      </p:sp>
    </p:spTree>
    <p:extLst>
      <p:ext uri="{BB962C8B-B14F-4D97-AF65-F5344CB8AC3E}">
        <p14:creationId xmlns:p14="http://schemas.microsoft.com/office/powerpoint/2010/main" val="3860048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 xmlns:a16="http://schemas.microsoft.com/office/drawing/2014/main" id="{0D86A297-5845-4329-9F74-494D86A3AF84}"/>
              </a:ext>
            </a:extLst>
          </p:cNvPr>
          <p:cNvSpPr>
            <a:spLocks noGrp="1"/>
          </p:cNvSpPr>
          <p:nvPr>
            <p:ph type="title"/>
          </p:nvPr>
        </p:nvSpPr>
        <p:spPr>
          <a:xfrm>
            <a:off x="1387365" y="2220726"/>
            <a:ext cx="7993118" cy="1691023"/>
          </a:xfrm>
        </p:spPr>
        <p:txBody>
          <a:bodyPr rtlCol="0">
            <a:noAutofit/>
          </a:bodyPr>
          <a:lstStyle/>
          <a:p>
            <a:pPr lvl="0" algn="ctr"/>
            <a:r>
              <a:rPr lang="zh-TW" altLang="en-US" sz="10000" b="1" dirty="0">
                <a:solidFill>
                  <a:srgbClr val="002060"/>
                </a:solidFill>
              </a:rPr>
              <a:t>三</a:t>
            </a:r>
            <a:r>
              <a:rPr lang="zh-TW" altLang="en-US" sz="10000" b="1" dirty="0" smtClean="0">
                <a:solidFill>
                  <a:srgbClr val="002060"/>
                </a:solidFill>
              </a:rPr>
              <a:t>、發現</a:t>
            </a:r>
            <a:endParaRPr lang="zh-TW" altLang="en-US" sz="10000" dirty="0">
              <a:solidFill>
                <a:srgbClr val="002060"/>
              </a:solidFill>
              <a:latin typeface="Salesforce Sans"/>
              <a:sym typeface="Salesforce Sans"/>
            </a:endParaRPr>
          </a:p>
        </p:txBody>
      </p:sp>
    </p:spTree>
    <p:extLst>
      <p:ext uri="{BB962C8B-B14F-4D97-AF65-F5344CB8AC3E}">
        <p14:creationId xmlns:p14="http://schemas.microsoft.com/office/powerpoint/2010/main" val="1654017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a:extLst>
              <a:ext uri="{FF2B5EF4-FFF2-40B4-BE49-F238E27FC236}">
                <a16:creationId xmlns="" xmlns:a16="http://schemas.microsoft.com/office/drawing/2014/main" id="{1100E166-F252-40D7-A9CE-C6B3757BB374}"/>
              </a:ext>
            </a:extLst>
          </p:cNvPr>
          <p:cNvSpPr txBox="1"/>
          <p:nvPr/>
        </p:nvSpPr>
        <p:spPr>
          <a:xfrm>
            <a:off x="1760641" y="1992855"/>
            <a:ext cx="7462188" cy="2631490"/>
          </a:xfrm>
          <a:prstGeom prst="rect">
            <a:avLst/>
          </a:prstGeom>
          <a:noFill/>
        </p:spPr>
        <p:txBody>
          <a:bodyPr wrap="square">
            <a:spAutoFit/>
          </a:bodyPr>
          <a:lstStyle/>
          <a:p>
            <a:pPr marL="742950" indent="-742950">
              <a:spcBef>
                <a:spcPts val="600"/>
              </a:spcBef>
              <a:buFont typeface="+mj-lt"/>
              <a:buAutoNum type="arabicPeriod"/>
            </a:pPr>
            <a:r>
              <a:rPr lang="zh-TW" altLang="en-US" sz="4000" dirty="0" smtClean="0">
                <a:latin typeface="+mn-ea"/>
              </a:rPr>
              <a:t>環保公園</a:t>
            </a:r>
            <a:r>
              <a:rPr lang="zh-TW" altLang="en-US" sz="4000" dirty="0">
                <a:latin typeface="+mn-ea"/>
              </a:rPr>
              <a:t>和海漂</a:t>
            </a:r>
            <a:r>
              <a:rPr lang="zh-TW" altLang="en-US" sz="4000" dirty="0" smtClean="0">
                <a:latin typeface="+mn-ea"/>
              </a:rPr>
              <a:t>垃圾可</a:t>
            </a:r>
            <a:r>
              <a:rPr lang="zh-TW" altLang="en-US" sz="4000" dirty="0">
                <a:latin typeface="+mn-ea"/>
              </a:rPr>
              <a:t>作為後續研究的</a:t>
            </a:r>
            <a:r>
              <a:rPr lang="zh-TW" altLang="en-US" sz="4000" dirty="0" smtClean="0">
                <a:latin typeface="+mn-ea"/>
              </a:rPr>
              <a:t>主題。</a:t>
            </a:r>
            <a:endParaRPr lang="en-US" altLang="zh-TW" sz="4000" dirty="0" smtClean="0">
              <a:latin typeface="+mn-ea"/>
            </a:endParaRPr>
          </a:p>
          <a:p>
            <a:pPr marL="742950" indent="-742950">
              <a:spcBef>
                <a:spcPts val="600"/>
              </a:spcBef>
              <a:buFont typeface="+mj-lt"/>
              <a:buAutoNum type="arabicPeriod"/>
            </a:pPr>
            <a:r>
              <a:rPr lang="zh-TW" altLang="en-US" sz="4000" dirty="0" smtClean="0">
                <a:latin typeface="+mn-ea"/>
              </a:rPr>
              <a:t>小學生的行動：</a:t>
            </a:r>
            <a:r>
              <a:rPr lang="en-US" altLang="zh-TW" sz="4000" dirty="0" smtClean="0">
                <a:latin typeface="+mn-ea"/>
              </a:rPr>
              <a:t>1999</a:t>
            </a:r>
            <a:r>
              <a:rPr lang="zh-TW" altLang="en-US" sz="4000" dirty="0" smtClean="0">
                <a:latin typeface="+mn-ea"/>
              </a:rPr>
              <a:t>與縣長</a:t>
            </a:r>
            <a:r>
              <a:rPr lang="zh-TW" altLang="en-US" sz="4000" dirty="0" smtClean="0"/>
              <a:t>有約。</a:t>
            </a:r>
            <a:endParaRPr lang="zh-TW" altLang="en-US" sz="4000" dirty="0"/>
          </a:p>
        </p:txBody>
      </p:sp>
      <p:sp>
        <p:nvSpPr>
          <p:cNvPr id="3" name="標題 1">
            <a:extLst>
              <a:ext uri="{FF2B5EF4-FFF2-40B4-BE49-F238E27FC236}">
                <a16:creationId xmlns="" xmlns:a16="http://schemas.microsoft.com/office/drawing/2014/main" id="{D5860656-6776-42D3-A683-5641D5449ABB}"/>
              </a:ext>
            </a:extLst>
          </p:cNvPr>
          <p:cNvSpPr txBox="1">
            <a:spLocks/>
          </p:cNvSpPr>
          <p:nvPr/>
        </p:nvSpPr>
        <p:spPr>
          <a:xfrm>
            <a:off x="1760641" y="619019"/>
            <a:ext cx="7772400" cy="120041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4800" dirty="0">
                <a:solidFill>
                  <a:srgbClr val="C00000"/>
                </a:solidFill>
                <a:latin typeface="+mn-ea"/>
                <a:ea typeface="+mn-ea"/>
                <a:sym typeface="Salesforce Sans"/>
              </a:rPr>
              <a:t>研究</a:t>
            </a:r>
            <a:r>
              <a:rPr lang="zh-TW" altLang="en-US" sz="4800" dirty="0" smtClean="0">
                <a:solidFill>
                  <a:srgbClr val="C00000"/>
                </a:solidFill>
                <a:latin typeface="+mn-ea"/>
                <a:ea typeface="+mn-ea"/>
                <a:sym typeface="Salesforce Sans"/>
              </a:rPr>
              <a:t>發現</a:t>
            </a:r>
            <a:r>
              <a:rPr lang="en-US" altLang="zh-TW" sz="4800" dirty="0" smtClean="0">
                <a:solidFill>
                  <a:srgbClr val="C00000"/>
                </a:solidFill>
                <a:latin typeface="+mn-ea"/>
                <a:ea typeface="+mn-ea"/>
                <a:sym typeface="Salesforce Sans"/>
              </a:rPr>
              <a:t>&amp;</a:t>
            </a:r>
            <a:r>
              <a:rPr lang="zh-TW" altLang="en-US" sz="4800" dirty="0" smtClean="0">
                <a:solidFill>
                  <a:srgbClr val="C00000"/>
                </a:solidFill>
                <a:latin typeface="+mn-ea"/>
                <a:ea typeface="+mn-ea"/>
                <a:sym typeface="Salesforce Sans"/>
              </a:rPr>
              <a:t>小學生的行動力</a:t>
            </a:r>
            <a:endParaRPr lang="zh-TW" altLang="en-US" sz="4800" dirty="0">
              <a:solidFill>
                <a:srgbClr val="C00000"/>
              </a:solidFill>
              <a:latin typeface="+mn-ea"/>
              <a:ea typeface="+mn-ea"/>
              <a:sym typeface="Salesforce Sans"/>
            </a:endParaRPr>
          </a:p>
        </p:txBody>
      </p:sp>
    </p:spTree>
    <p:extLst>
      <p:ext uri="{BB962C8B-B14F-4D97-AF65-F5344CB8AC3E}">
        <p14:creationId xmlns:p14="http://schemas.microsoft.com/office/powerpoint/2010/main" val="2122100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 xmlns:a16="http://schemas.microsoft.com/office/drawing/2014/main" id="{801B3A17-9F08-469C-A5AC-42FEAA1014FA}"/>
              </a:ext>
            </a:extLst>
          </p:cNvPr>
          <p:cNvSpPr txBox="1">
            <a:spLocks/>
          </p:cNvSpPr>
          <p:nvPr/>
        </p:nvSpPr>
        <p:spPr>
          <a:xfrm>
            <a:off x="2007179" y="1945950"/>
            <a:ext cx="8177641" cy="279390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15000" dirty="0">
                <a:solidFill>
                  <a:srgbClr val="7030A0"/>
                </a:solidFill>
              </a:rPr>
              <a:t>謝謝聆聽</a:t>
            </a:r>
          </a:p>
        </p:txBody>
      </p:sp>
    </p:spTree>
    <p:extLst>
      <p:ext uri="{BB962C8B-B14F-4D97-AF65-F5344CB8AC3E}">
        <p14:creationId xmlns:p14="http://schemas.microsoft.com/office/powerpoint/2010/main" val="416373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78D4444-16CF-451B-8648-0950561D0876}"/>
              </a:ext>
            </a:extLst>
          </p:cNvPr>
          <p:cNvSpPr>
            <a:spLocks noGrp="1"/>
          </p:cNvSpPr>
          <p:nvPr>
            <p:ph type="title"/>
          </p:nvPr>
        </p:nvSpPr>
        <p:spPr>
          <a:xfrm>
            <a:off x="3098623" y="2297386"/>
            <a:ext cx="5430521" cy="1320800"/>
          </a:xfrm>
        </p:spPr>
        <p:txBody>
          <a:bodyPr anchor="ctr" anchorCtr="1">
            <a:noAutofit/>
          </a:bodyPr>
          <a:lstStyle/>
          <a:p>
            <a:pPr algn="ctr"/>
            <a:r>
              <a:rPr lang="zh-TW" altLang="zh-TW" sz="10000" b="1" dirty="0">
                <a:solidFill>
                  <a:srgbClr val="002060"/>
                </a:solidFill>
              </a:rPr>
              <a:t>壹</a:t>
            </a:r>
            <a:r>
              <a:rPr lang="zh-TW" altLang="en-US" sz="10000" b="1" dirty="0">
                <a:solidFill>
                  <a:srgbClr val="002060"/>
                </a:solidFill>
              </a:rPr>
              <a:t>、</a:t>
            </a:r>
            <a:r>
              <a:rPr lang="zh-TW" altLang="zh-TW" sz="10000" b="1" dirty="0">
                <a:solidFill>
                  <a:srgbClr val="002060"/>
                </a:solidFill>
              </a:rPr>
              <a:t>前言</a:t>
            </a:r>
            <a:endParaRPr lang="zh-TW" altLang="en-US" sz="10000" dirty="0">
              <a:solidFill>
                <a:srgbClr val="002060"/>
              </a:solidFill>
            </a:endParaRPr>
          </a:p>
        </p:txBody>
      </p:sp>
    </p:spTree>
    <p:extLst>
      <p:ext uri="{BB962C8B-B14F-4D97-AF65-F5344CB8AC3E}">
        <p14:creationId xmlns:p14="http://schemas.microsoft.com/office/powerpoint/2010/main" val="559183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E9966C9-7559-434A-AC5D-4CC6D04500A1}"/>
              </a:ext>
            </a:extLst>
          </p:cNvPr>
          <p:cNvSpPr>
            <a:spLocks noGrp="1"/>
          </p:cNvSpPr>
          <p:nvPr>
            <p:ph type="title"/>
          </p:nvPr>
        </p:nvSpPr>
        <p:spPr>
          <a:xfrm>
            <a:off x="1099093" y="676939"/>
            <a:ext cx="4564911" cy="1320800"/>
          </a:xfrm>
        </p:spPr>
        <p:txBody>
          <a:bodyPr>
            <a:normAutofit/>
          </a:bodyPr>
          <a:lstStyle/>
          <a:p>
            <a:r>
              <a:rPr lang="zh-TW" altLang="en-US" sz="5400" dirty="0">
                <a:solidFill>
                  <a:srgbClr val="7030A0"/>
                </a:solidFill>
                <a:latin typeface="標楷體" panose="03000509000000000000" pitchFamily="65" charset="-120"/>
                <a:ea typeface="標楷體" panose="03000509000000000000" pitchFamily="65" charset="-120"/>
              </a:rPr>
              <a:t>一、研究動機</a:t>
            </a:r>
            <a:endParaRPr lang="zh-TW" altLang="en-US" sz="5400" dirty="0"/>
          </a:p>
        </p:txBody>
      </p:sp>
      <p:sp>
        <p:nvSpPr>
          <p:cNvPr id="3" name="內容版面配置區 2">
            <a:extLst>
              <a:ext uri="{FF2B5EF4-FFF2-40B4-BE49-F238E27FC236}">
                <a16:creationId xmlns="" xmlns:a16="http://schemas.microsoft.com/office/drawing/2014/main" id="{18A220D7-5E57-4F92-B9E4-CE99BD0DC947}"/>
              </a:ext>
            </a:extLst>
          </p:cNvPr>
          <p:cNvSpPr>
            <a:spLocks noGrp="1"/>
          </p:cNvSpPr>
          <p:nvPr>
            <p:ph idx="1"/>
          </p:nvPr>
        </p:nvSpPr>
        <p:spPr>
          <a:xfrm>
            <a:off x="6323601" y="1978022"/>
            <a:ext cx="5117805" cy="3026242"/>
          </a:xfrm>
        </p:spPr>
        <p:txBody>
          <a:bodyPr>
            <a:noAutofit/>
          </a:bodyPr>
          <a:lstStyle/>
          <a:p>
            <a:pPr marL="0" indent="0">
              <a:buNone/>
            </a:pPr>
            <a:r>
              <a:rPr lang="zh-TW" altLang="en-US" sz="3200" b="0" i="0" dirty="0">
                <a:solidFill>
                  <a:schemeClr val="tx1"/>
                </a:solidFill>
                <a:effectLst/>
                <a:latin typeface="微軟正黑體" panose="020B0604030504040204" pitchFamily="34" charset="-120"/>
                <a:ea typeface="微軟正黑體" panose="020B0604030504040204" pitchFamily="34" charset="-120"/>
              </a:rPr>
              <a:t>七星潭</a:t>
            </a:r>
            <a:r>
              <a:rPr lang="zh-TW" altLang="en-US" sz="3200" dirty="0">
                <a:solidFill>
                  <a:schemeClr val="tx1"/>
                </a:solidFill>
                <a:latin typeface="微軟正黑體" panose="020B0604030504040204" pitchFamily="34" charset="-120"/>
                <a:ea typeface="微軟正黑體" panose="020B0604030504040204" pitchFamily="34" charset="-120"/>
              </a:rPr>
              <a:t>是</a:t>
            </a:r>
            <a:r>
              <a:rPr lang="zh-TW" altLang="en-US" sz="3200" dirty="0" smtClean="0">
                <a:solidFill>
                  <a:schemeClr val="tx1"/>
                </a:solidFill>
                <a:latin typeface="微軟正黑體" panose="020B0604030504040204" pitchFamily="34" charset="-120"/>
                <a:ea typeface="微軟正黑體" panose="020B0604030504040204" pitchFamily="34" charset="-120"/>
              </a:rPr>
              <a:t>個</a:t>
            </a:r>
            <a:r>
              <a:rPr lang="zh-TW" altLang="en-US" sz="3200" b="0" i="0" dirty="0" smtClean="0">
                <a:solidFill>
                  <a:schemeClr val="tx1"/>
                </a:solidFill>
                <a:effectLst/>
                <a:latin typeface="微軟正黑體" panose="020B0604030504040204" pitchFamily="34" charset="-120"/>
                <a:ea typeface="微軟正黑體" panose="020B0604030504040204" pitchFamily="34" charset="-120"/>
              </a:rPr>
              <a:t>海灣</a:t>
            </a:r>
            <a:r>
              <a:rPr lang="zh-TW" altLang="en-US" sz="3200" b="0" i="0" dirty="0">
                <a:solidFill>
                  <a:schemeClr val="tx1"/>
                </a:solidFill>
                <a:effectLst/>
                <a:latin typeface="微軟正黑體" panose="020B0604030504040204" pitchFamily="34" charset="-120"/>
                <a:ea typeface="微軟正黑體" panose="020B0604030504040204" pitchFamily="34" charset="-120"/>
              </a:rPr>
              <a:t>，具有豐富的</a:t>
            </a:r>
            <a:r>
              <a:rPr lang="zh-TW" altLang="en-US" sz="3200" b="0" i="0" dirty="0" smtClean="0">
                <a:solidFill>
                  <a:schemeClr val="tx1"/>
                </a:solidFill>
                <a:effectLst/>
                <a:latin typeface="微軟正黑體" panose="020B0604030504040204" pitchFamily="34" charset="-120"/>
                <a:ea typeface="微軟正黑體" panose="020B0604030504040204" pitchFamily="34" charset="-120"/>
              </a:rPr>
              <a:t>自然景觀</a:t>
            </a:r>
            <a:r>
              <a:rPr lang="zh-TW" altLang="en-US" sz="3200" b="0" i="0" dirty="0">
                <a:solidFill>
                  <a:schemeClr val="tx1"/>
                </a:solidFill>
                <a:effectLst/>
                <a:latin typeface="微軟正黑體" panose="020B0604030504040204" pitchFamily="34" charset="-120"/>
                <a:ea typeface="微軟正黑體" panose="020B0604030504040204" pitchFamily="34" charset="-120"/>
              </a:rPr>
              <a:t>。但如今沙灘上散布著</a:t>
            </a:r>
            <a:r>
              <a:rPr lang="zh-TW" altLang="en-US" sz="3200" b="0" i="0" dirty="0" smtClean="0">
                <a:solidFill>
                  <a:schemeClr val="tx1"/>
                </a:solidFill>
                <a:effectLst/>
                <a:latin typeface="微軟正黑體" panose="020B0604030504040204" pitchFamily="34" charset="-120"/>
                <a:ea typeface="微軟正黑體" panose="020B0604030504040204" pitchFamily="34" charset="-120"/>
              </a:rPr>
              <a:t>許多垃圾。</a:t>
            </a:r>
            <a:endParaRPr lang="en-US" altLang="zh-TW" sz="3200" dirty="0">
              <a:solidFill>
                <a:schemeClr val="tx1"/>
              </a:solidFill>
              <a:latin typeface="微軟正黑體" panose="020B0604030504040204" pitchFamily="34" charset="-120"/>
              <a:ea typeface="微軟正黑體" panose="020B0604030504040204" pitchFamily="34" charset="-120"/>
            </a:endParaRPr>
          </a:p>
          <a:p>
            <a:pPr marL="0" indent="0">
              <a:buNone/>
            </a:pPr>
            <a:r>
              <a:rPr lang="zh-TW" altLang="en-US" sz="3200" dirty="0" smtClean="0">
                <a:solidFill>
                  <a:schemeClr val="tx1"/>
                </a:solidFill>
                <a:latin typeface="+mj-ea"/>
              </a:rPr>
              <a:t>藉</a:t>
            </a:r>
            <a:r>
              <a:rPr lang="zh-TW" altLang="en-US" sz="3200" dirty="0">
                <a:solidFill>
                  <a:schemeClr val="tx1"/>
                </a:solidFill>
                <a:latin typeface="+mj-ea"/>
              </a:rPr>
              <a:t>由</a:t>
            </a:r>
            <a:r>
              <a:rPr lang="zh-TW" altLang="en-US" sz="3200" dirty="0" smtClean="0">
                <a:solidFill>
                  <a:schemeClr val="tx1"/>
                </a:solidFill>
                <a:latin typeface="+mj-ea"/>
              </a:rPr>
              <a:t>我們的</a:t>
            </a:r>
            <a:r>
              <a:rPr lang="zh-TW" altLang="en-US" sz="3200" dirty="0">
                <a:solidFill>
                  <a:schemeClr val="tx1"/>
                </a:solidFill>
                <a:latin typeface="+mj-ea"/>
              </a:rPr>
              <a:t>研究傳遞給政府，讓更大的力量來守護七星潭</a:t>
            </a:r>
            <a:r>
              <a:rPr lang="en-US" altLang="zh-TW" sz="3200" dirty="0">
                <a:solidFill>
                  <a:schemeClr val="tx1"/>
                </a:solidFill>
                <a:latin typeface="+mj-ea"/>
              </a:rPr>
              <a:t>—</a:t>
            </a:r>
            <a:r>
              <a:rPr lang="zh-TW" altLang="en-US" sz="3200" dirty="0">
                <a:solidFill>
                  <a:schemeClr val="tx1"/>
                </a:solidFill>
                <a:latin typeface="+mj-ea"/>
              </a:rPr>
              <a:t>我們的家園。</a:t>
            </a:r>
            <a:endParaRPr lang="zh-TW" altLang="en-US" sz="3200" dirty="0">
              <a:solidFill>
                <a:schemeClr val="tx1"/>
              </a:solidFill>
              <a:latin typeface="微軟正黑體" panose="020B0604030504040204" pitchFamily="34" charset="-120"/>
              <a:ea typeface="微軟正黑體" panose="020B0604030504040204" pitchFamily="34" charset="-120"/>
            </a:endParaRPr>
          </a:p>
          <a:p>
            <a:pPr marL="0" indent="0">
              <a:buNone/>
            </a:pPr>
            <a:endParaRPr lang="zh-TW" altLang="en-US" sz="4000" dirty="0">
              <a:solidFill>
                <a:schemeClr val="tx1"/>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 xmlns:a16="http://schemas.microsoft.com/office/drawing/2014/main" id="{9CCF3FB7-64E3-430D-B9BE-2B55B91738F0}"/>
              </a:ext>
            </a:extLst>
          </p:cNvPr>
          <p:cNvPicPr>
            <a:picLocks noChangeAspect="1"/>
          </p:cNvPicPr>
          <p:nvPr/>
        </p:nvPicPr>
        <p:blipFill>
          <a:blip r:embed="rId3"/>
          <a:stretch>
            <a:fillRect/>
          </a:stretch>
        </p:blipFill>
        <p:spPr>
          <a:xfrm>
            <a:off x="822647" y="1828391"/>
            <a:ext cx="5117805" cy="3989981"/>
          </a:xfrm>
          <a:prstGeom prst="rect">
            <a:avLst/>
          </a:prstGeom>
          <a:ln>
            <a:solidFill>
              <a:schemeClr val="tx1"/>
            </a:solidFill>
          </a:ln>
        </p:spPr>
      </p:pic>
    </p:spTree>
    <p:extLst>
      <p:ext uri="{BB962C8B-B14F-4D97-AF65-F5344CB8AC3E}">
        <p14:creationId xmlns:p14="http://schemas.microsoft.com/office/powerpoint/2010/main" val="590085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18A220D7-5E57-4F92-B9E4-CE99BD0DC947}"/>
              </a:ext>
            </a:extLst>
          </p:cNvPr>
          <p:cNvSpPr>
            <a:spLocks noGrp="1"/>
          </p:cNvSpPr>
          <p:nvPr>
            <p:ph idx="1"/>
          </p:nvPr>
        </p:nvSpPr>
        <p:spPr>
          <a:xfrm>
            <a:off x="5933324" y="2390942"/>
            <a:ext cx="5791200" cy="2358412"/>
          </a:xfrm>
        </p:spPr>
        <p:txBody>
          <a:bodyPr>
            <a:noAutofit/>
          </a:bodyPr>
          <a:lstStyle/>
          <a:p>
            <a:pPr marL="0" indent="0">
              <a:buNone/>
            </a:pPr>
            <a:r>
              <a:rPr lang="en-US" altLang="zh-TW" sz="3200" b="0" i="0" u="none" strike="noStrike" baseline="0" dirty="0" smtClean="0">
                <a:solidFill>
                  <a:srgbClr val="000000"/>
                </a:solidFill>
                <a:latin typeface="微軟正黑體" panose="020B0604030504040204" pitchFamily="34" charset="-120"/>
                <a:ea typeface="微軟正黑體" panose="020B0604030504040204" pitchFamily="34" charset="-120"/>
              </a:rPr>
              <a:t>(</a:t>
            </a:r>
            <a:r>
              <a:rPr lang="zh-TW" altLang="en-US" sz="3200" b="0" i="0" u="none" strike="noStrike" baseline="0" dirty="0" smtClean="0">
                <a:solidFill>
                  <a:srgbClr val="000000"/>
                </a:solidFill>
                <a:latin typeface="微軟正黑體" panose="020B0604030504040204" pitchFamily="34" charset="-120"/>
                <a:ea typeface="微軟正黑體" panose="020B0604030504040204" pitchFamily="34" charset="-120"/>
              </a:rPr>
              <a:t>一</a:t>
            </a:r>
            <a:r>
              <a:rPr lang="en-US" altLang="zh-TW" sz="3200" b="0" i="0" u="none" strike="noStrike" baseline="0" dirty="0">
                <a:solidFill>
                  <a:srgbClr val="000000"/>
                </a:solidFill>
                <a:latin typeface="微軟正黑體" panose="020B0604030504040204" pitchFamily="34" charset="-120"/>
                <a:ea typeface="微軟正黑體" panose="020B0604030504040204" pitchFamily="34" charset="-120"/>
              </a:rPr>
              <a:t>) </a:t>
            </a:r>
            <a:r>
              <a:rPr lang="zh-TW" altLang="en-US" sz="3200" b="0" i="0" u="none" strike="noStrike" baseline="0" dirty="0">
                <a:solidFill>
                  <a:srgbClr val="000000"/>
                </a:solidFill>
                <a:latin typeface="微軟正黑體" panose="020B0604030504040204" pitchFamily="34" charset="-120"/>
                <a:ea typeface="微軟正黑體" panose="020B0604030504040204" pitchFamily="34" charset="-120"/>
              </a:rPr>
              <a:t>了解七星潭海洋 </a:t>
            </a:r>
            <a:r>
              <a:rPr lang="zh-TW" altLang="en-US" sz="3200" b="0" i="0" u="none" strike="noStrike" baseline="0" dirty="0" smtClean="0">
                <a:solidFill>
                  <a:srgbClr val="000000"/>
                </a:solidFill>
                <a:latin typeface="微軟正黑體" panose="020B0604030504040204" pitchFamily="34" charset="-120"/>
                <a:ea typeface="微軟正黑體" panose="020B0604030504040204" pitchFamily="34" charset="-120"/>
              </a:rPr>
              <a:t>垃圾</a:t>
            </a:r>
            <a:r>
              <a:rPr lang="zh-TW" altLang="en-US" sz="3200" b="0" i="0" u="none" strike="noStrike" baseline="0" dirty="0">
                <a:solidFill>
                  <a:srgbClr val="000000"/>
                </a:solidFill>
                <a:latin typeface="微軟正黑體" panose="020B0604030504040204" pitchFamily="34" charset="-120"/>
                <a:ea typeface="微軟正黑體" panose="020B0604030504040204" pitchFamily="34" charset="-120"/>
              </a:rPr>
              <a:t>之</a:t>
            </a:r>
            <a:r>
              <a:rPr lang="zh-TW" altLang="en-US" sz="3200" b="0" i="0" u="none" strike="noStrike" baseline="0" dirty="0" smtClean="0">
                <a:solidFill>
                  <a:srgbClr val="000000"/>
                </a:solidFill>
                <a:latin typeface="微軟正黑體" panose="020B0604030504040204" pitchFamily="34" charset="-120"/>
                <a:ea typeface="微軟正黑體" panose="020B0604030504040204" pitchFamily="34" charset="-120"/>
              </a:rPr>
              <a:t>現 </a:t>
            </a:r>
            <a:endParaRPr lang="en-US" altLang="zh-TW" sz="3200" b="0" i="0" u="none" strike="noStrike" baseline="0" dirty="0" smtClean="0">
              <a:solidFill>
                <a:srgbClr val="000000"/>
              </a:solidFill>
              <a:latin typeface="微軟正黑體" panose="020B0604030504040204" pitchFamily="34" charset="-120"/>
              <a:ea typeface="微軟正黑體" panose="020B0604030504040204" pitchFamily="34" charset="-120"/>
            </a:endParaRPr>
          </a:p>
          <a:p>
            <a:pPr marL="0" indent="0">
              <a:buNone/>
            </a:pPr>
            <a:r>
              <a:rPr lang="zh-TW" altLang="en-US" sz="3200" dirty="0">
                <a:solidFill>
                  <a:srgbClr val="000000"/>
                </a:solidFill>
                <a:latin typeface="微軟正黑體" panose="020B0604030504040204" pitchFamily="34" charset="-120"/>
                <a:ea typeface="微軟正黑體" panose="020B0604030504040204" pitchFamily="34" charset="-120"/>
              </a:rPr>
              <a:t> </a:t>
            </a:r>
            <a:r>
              <a:rPr lang="zh-TW" altLang="en-US" sz="3200" dirty="0" smtClean="0">
                <a:solidFill>
                  <a:srgbClr val="000000"/>
                </a:solidFill>
                <a:latin typeface="微軟正黑體" panose="020B0604030504040204" pitchFamily="34" charset="-120"/>
                <a:ea typeface="微軟正黑體" panose="020B0604030504040204" pitchFamily="34" charset="-120"/>
              </a:rPr>
              <a:t>       </a:t>
            </a:r>
            <a:r>
              <a:rPr lang="zh-TW" altLang="en-US" sz="3200" b="0" i="0" u="none" strike="noStrike" baseline="0" dirty="0" smtClean="0">
                <a:solidFill>
                  <a:srgbClr val="000000"/>
                </a:solidFill>
                <a:latin typeface="微軟正黑體" panose="020B0604030504040204" pitchFamily="34" charset="-120"/>
                <a:ea typeface="微軟正黑體" panose="020B0604030504040204" pitchFamily="34" charset="-120"/>
              </a:rPr>
              <a:t>況</a:t>
            </a:r>
            <a:endParaRPr lang="zh-TW" altLang="en-US" sz="3200" b="0" i="0" u="none" strike="noStrike" baseline="0" dirty="0">
              <a:solidFill>
                <a:srgbClr val="000000"/>
              </a:solidFill>
              <a:latin typeface="微軟正黑體" panose="020B0604030504040204" pitchFamily="34" charset="-120"/>
              <a:ea typeface="微軟正黑體" panose="020B0604030504040204" pitchFamily="34" charset="-120"/>
            </a:endParaRPr>
          </a:p>
          <a:p>
            <a:pPr marL="0" indent="0">
              <a:buNone/>
            </a:pPr>
            <a:r>
              <a:rPr lang="en-US" altLang="zh-TW" sz="3200" b="0" i="0" u="none" strike="noStrike" baseline="0" dirty="0" smtClean="0">
                <a:solidFill>
                  <a:srgbClr val="000000"/>
                </a:solidFill>
                <a:latin typeface="微軟正黑體" panose="020B0604030504040204" pitchFamily="34" charset="-120"/>
                <a:ea typeface="微軟正黑體" panose="020B0604030504040204" pitchFamily="34" charset="-120"/>
              </a:rPr>
              <a:t>(</a:t>
            </a:r>
            <a:r>
              <a:rPr lang="zh-TW" altLang="en-US" sz="3200" b="0" i="0" u="none" strike="noStrike" baseline="0" dirty="0" smtClean="0">
                <a:solidFill>
                  <a:srgbClr val="000000"/>
                </a:solidFill>
                <a:latin typeface="微軟正黑體" panose="020B0604030504040204" pitchFamily="34" charset="-120"/>
                <a:ea typeface="微軟正黑體" panose="020B0604030504040204" pitchFamily="34" charset="-120"/>
              </a:rPr>
              <a:t>二</a:t>
            </a:r>
            <a:r>
              <a:rPr lang="en-US" altLang="zh-TW" sz="3200" b="0" i="0" u="none" strike="noStrike" baseline="0" dirty="0">
                <a:solidFill>
                  <a:srgbClr val="000000"/>
                </a:solidFill>
                <a:latin typeface="微軟正黑體" panose="020B0604030504040204" pitchFamily="34" charset="-120"/>
                <a:ea typeface="微軟正黑體" panose="020B0604030504040204" pitchFamily="34" charset="-120"/>
              </a:rPr>
              <a:t>) </a:t>
            </a:r>
            <a:r>
              <a:rPr lang="zh-TW" altLang="en-US" sz="3200" b="0" i="0" u="none" strike="noStrike" baseline="0" dirty="0">
                <a:solidFill>
                  <a:srgbClr val="000000"/>
                </a:solidFill>
                <a:latin typeface="微軟正黑體" panose="020B0604030504040204" pitchFamily="34" charset="-120"/>
                <a:ea typeface="微軟正黑體" panose="020B0604030504040204" pitchFamily="34" charset="-120"/>
              </a:rPr>
              <a:t>探討遊客對七星</a:t>
            </a:r>
            <a:r>
              <a:rPr lang="zh-TW" altLang="en-US" sz="3200" b="0" i="0" u="none" strike="noStrike" baseline="0" dirty="0" smtClean="0">
                <a:solidFill>
                  <a:srgbClr val="000000"/>
                </a:solidFill>
                <a:latin typeface="微軟正黑體" panose="020B0604030504040204" pitchFamily="34" charset="-120"/>
                <a:ea typeface="微軟正黑體" panose="020B0604030504040204" pitchFamily="34" charset="-120"/>
              </a:rPr>
              <a:t>潭環境的</a:t>
            </a:r>
            <a:endParaRPr lang="en-US" altLang="zh-TW" sz="3200" b="0" i="0" u="none" strike="noStrike" baseline="0" dirty="0" smtClean="0">
              <a:solidFill>
                <a:srgbClr val="000000"/>
              </a:solidFill>
              <a:latin typeface="微軟正黑體" panose="020B0604030504040204" pitchFamily="34" charset="-120"/>
              <a:ea typeface="微軟正黑體" panose="020B0604030504040204" pitchFamily="34" charset="-120"/>
            </a:endParaRPr>
          </a:p>
          <a:p>
            <a:pPr marL="0" indent="0">
              <a:buNone/>
            </a:pPr>
            <a:r>
              <a:rPr lang="zh-TW" altLang="en-US" sz="3200" dirty="0">
                <a:solidFill>
                  <a:srgbClr val="000000"/>
                </a:solidFill>
                <a:latin typeface="微軟正黑體" panose="020B0604030504040204" pitchFamily="34" charset="-120"/>
                <a:ea typeface="微軟正黑體" panose="020B0604030504040204" pitchFamily="34" charset="-120"/>
              </a:rPr>
              <a:t> </a:t>
            </a:r>
            <a:r>
              <a:rPr lang="zh-TW" altLang="en-US" sz="3200" dirty="0" smtClean="0">
                <a:solidFill>
                  <a:srgbClr val="000000"/>
                </a:solidFill>
                <a:latin typeface="微軟正黑體" panose="020B0604030504040204" pitchFamily="34" charset="-120"/>
                <a:ea typeface="微軟正黑體" panose="020B0604030504040204" pitchFamily="34" charset="-120"/>
              </a:rPr>
              <a:t>        </a:t>
            </a:r>
            <a:r>
              <a:rPr lang="zh-TW" altLang="en-US" sz="3200" b="0" i="0" u="none" strike="noStrike" baseline="0" dirty="0" smtClean="0">
                <a:solidFill>
                  <a:srgbClr val="000000"/>
                </a:solidFill>
                <a:latin typeface="微軟正黑體" panose="020B0604030504040204" pitchFamily="34" charset="-120"/>
                <a:ea typeface="微軟正黑體" panose="020B0604030504040204" pitchFamily="34" charset="-120"/>
              </a:rPr>
              <a:t>滿意</a:t>
            </a:r>
            <a:r>
              <a:rPr lang="zh-TW" altLang="en-US" sz="3200" b="0" i="0" u="none" strike="noStrike" baseline="0" dirty="0">
                <a:solidFill>
                  <a:srgbClr val="000000"/>
                </a:solidFill>
                <a:latin typeface="微軟正黑體" panose="020B0604030504040204" pitchFamily="34" charset="-120"/>
                <a:ea typeface="微軟正黑體" panose="020B0604030504040204" pitchFamily="34" charset="-120"/>
              </a:rPr>
              <a:t>度</a:t>
            </a:r>
            <a:endParaRPr lang="zh-TW" altLang="en-US" sz="3200" dirty="0">
              <a:solidFill>
                <a:schemeClr val="tx1"/>
              </a:solidFill>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 xmlns:a16="http://schemas.microsoft.com/office/drawing/2014/main" id="{BC0EA7CD-90D1-434C-A7D9-26B1E9BDA66F}"/>
              </a:ext>
            </a:extLst>
          </p:cNvPr>
          <p:cNvPicPr>
            <a:picLocks noChangeAspect="1"/>
          </p:cNvPicPr>
          <p:nvPr/>
        </p:nvPicPr>
        <p:blipFill>
          <a:blip r:embed="rId3"/>
          <a:stretch>
            <a:fillRect/>
          </a:stretch>
        </p:blipFill>
        <p:spPr>
          <a:xfrm>
            <a:off x="829772" y="1656316"/>
            <a:ext cx="5103552" cy="3827664"/>
          </a:xfrm>
          <a:prstGeom prst="rect">
            <a:avLst/>
          </a:prstGeom>
          <a:ln>
            <a:solidFill>
              <a:schemeClr val="tx1"/>
            </a:solidFill>
          </a:ln>
        </p:spPr>
      </p:pic>
      <p:sp>
        <p:nvSpPr>
          <p:cNvPr id="5" name="標題 1">
            <a:extLst>
              <a:ext uri="{FF2B5EF4-FFF2-40B4-BE49-F238E27FC236}">
                <a16:creationId xmlns="" xmlns:a16="http://schemas.microsoft.com/office/drawing/2014/main" id="{ACEE9919-7DB6-41A7-9B97-3ECC41381090}"/>
              </a:ext>
            </a:extLst>
          </p:cNvPr>
          <p:cNvSpPr txBox="1">
            <a:spLocks/>
          </p:cNvSpPr>
          <p:nvPr/>
        </p:nvSpPr>
        <p:spPr>
          <a:xfrm>
            <a:off x="1099093" y="676939"/>
            <a:ext cx="456491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5400" dirty="0">
                <a:solidFill>
                  <a:srgbClr val="7030A0"/>
                </a:solidFill>
                <a:latin typeface="標楷體" panose="03000509000000000000" pitchFamily="65" charset="-120"/>
                <a:ea typeface="標楷體" panose="03000509000000000000" pitchFamily="65" charset="-120"/>
              </a:rPr>
              <a:t>二、研究目的</a:t>
            </a:r>
            <a:endParaRPr lang="en-US" altLang="zh-TW" sz="5400"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17053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18A220D7-5E57-4F92-B9E4-CE99BD0DC947}"/>
              </a:ext>
            </a:extLst>
          </p:cNvPr>
          <p:cNvSpPr>
            <a:spLocks noGrp="1"/>
          </p:cNvSpPr>
          <p:nvPr>
            <p:ph idx="1"/>
          </p:nvPr>
        </p:nvSpPr>
        <p:spPr>
          <a:xfrm>
            <a:off x="6254338" y="2644126"/>
            <a:ext cx="5522503" cy="1959406"/>
          </a:xfrm>
        </p:spPr>
        <p:txBody>
          <a:bodyPr>
            <a:noAutofit/>
          </a:bodyPr>
          <a:lstStyle/>
          <a:p>
            <a:pPr marL="0" indent="0">
              <a:buNone/>
            </a:pPr>
            <a:r>
              <a:rPr lang="zh-TW" altLang="en-US" sz="3200" b="0" i="0" u="none" strike="noStrike" baseline="0" dirty="0">
                <a:solidFill>
                  <a:srgbClr val="000000"/>
                </a:solidFill>
                <a:latin typeface="+mn-ea"/>
              </a:rPr>
              <a:t>我們透過文獻分析、書籍閱讀、問卷調查</a:t>
            </a:r>
            <a:r>
              <a:rPr lang="zh-TW" altLang="en-US" sz="3200" dirty="0">
                <a:solidFill>
                  <a:srgbClr val="000000"/>
                </a:solidFill>
                <a:latin typeface="+mn-ea"/>
              </a:rPr>
              <a:t>以及訪談</a:t>
            </a:r>
            <a:r>
              <a:rPr lang="zh-TW" altLang="en-US" sz="3200" u="sng" dirty="0">
                <a:solidFill>
                  <a:srgbClr val="000000"/>
                </a:solidFill>
                <a:latin typeface="+mn-ea"/>
              </a:rPr>
              <a:t>賴威任</a:t>
            </a:r>
            <a:r>
              <a:rPr lang="zh-TW" altLang="en-US" sz="3200" dirty="0">
                <a:solidFill>
                  <a:srgbClr val="000000"/>
                </a:solidFill>
                <a:latin typeface="+mn-ea"/>
              </a:rPr>
              <a:t>老師來</a:t>
            </a:r>
            <a:r>
              <a:rPr lang="zh-TW" altLang="en-US" sz="3200" b="0" i="0" u="none" strike="noStrike" baseline="0" dirty="0">
                <a:solidFill>
                  <a:srgbClr val="000000"/>
                </a:solidFill>
                <a:latin typeface="+mn-ea"/>
              </a:rPr>
              <a:t>完成此次論文。</a:t>
            </a:r>
            <a:endParaRPr lang="zh-TW" altLang="en-US" sz="3200" dirty="0">
              <a:solidFill>
                <a:schemeClr val="tx1"/>
              </a:solidFill>
              <a:latin typeface="+mn-ea"/>
            </a:endParaRPr>
          </a:p>
        </p:txBody>
      </p:sp>
      <p:pic>
        <p:nvPicPr>
          <p:cNvPr id="8" name="圖片 7">
            <a:extLst>
              <a:ext uri="{FF2B5EF4-FFF2-40B4-BE49-F238E27FC236}">
                <a16:creationId xmlns="" xmlns:a16="http://schemas.microsoft.com/office/drawing/2014/main" id="{6F472779-8F3D-402B-B826-1C1AC41AF0E7}"/>
              </a:ext>
            </a:extLst>
          </p:cNvPr>
          <p:cNvPicPr>
            <a:picLocks noChangeAspect="1"/>
          </p:cNvPicPr>
          <p:nvPr/>
        </p:nvPicPr>
        <p:blipFill>
          <a:blip r:embed="rId3"/>
          <a:stretch>
            <a:fillRect/>
          </a:stretch>
        </p:blipFill>
        <p:spPr>
          <a:xfrm>
            <a:off x="638387" y="1692138"/>
            <a:ext cx="5486322" cy="4114742"/>
          </a:xfrm>
          <a:prstGeom prst="rect">
            <a:avLst/>
          </a:prstGeom>
          <a:ln>
            <a:solidFill>
              <a:schemeClr val="tx1"/>
            </a:solidFill>
          </a:ln>
        </p:spPr>
      </p:pic>
      <p:sp>
        <p:nvSpPr>
          <p:cNvPr id="5" name="標題 1">
            <a:extLst>
              <a:ext uri="{FF2B5EF4-FFF2-40B4-BE49-F238E27FC236}">
                <a16:creationId xmlns="" xmlns:a16="http://schemas.microsoft.com/office/drawing/2014/main" id="{A338FAEF-5D96-4E6D-B9C1-078CC9286981}"/>
              </a:ext>
            </a:extLst>
          </p:cNvPr>
          <p:cNvSpPr txBox="1">
            <a:spLocks/>
          </p:cNvSpPr>
          <p:nvPr/>
        </p:nvSpPr>
        <p:spPr>
          <a:xfrm>
            <a:off x="1099093" y="676939"/>
            <a:ext cx="456491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5400" dirty="0">
                <a:solidFill>
                  <a:srgbClr val="7030A0"/>
                </a:solidFill>
                <a:latin typeface="標楷體" panose="03000509000000000000" pitchFamily="65" charset="-120"/>
                <a:ea typeface="標楷體" panose="03000509000000000000" pitchFamily="65" charset="-120"/>
              </a:rPr>
              <a:t>三、研究方法</a:t>
            </a:r>
            <a:endParaRPr lang="zh-TW" altLang="en-US" sz="5400" dirty="0"/>
          </a:p>
        </p:txBody>
      </p:sp>
    </p:spTree>
    <p:extLst>
      <p:ext uri="{BB962C8B-B14F-4D97-AF65-F5344CB8AC3E}">
        <p14:creationId xmlns:p14="http://schemas.microsoft.com/office/powerpoint/2010/main" val="3950041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E9966C9-7559-434A-AC5D-4CC6D04500A1}"/>
              </a:ext>
            </a:extLst>
          </p:cNvPr>
          <p:cNvSpPr>
            <a:spLocks noGrp="1"/>
          </p:cNvSpPr>
          <p:nvPr>
            <p:ph type="title"/>
          </p:nvPr>
        </p:nvSpPr>
        <p:spPr>
          <a:xfrm>
            <a:off x="2751813" y="529404"/>
            <a:ext cx="4372000" cy="1320800"/>
          </a:xfrm>
        </p:spPr>
        <p:txBody>
          <a:bodyPr>
            <a:normAutofit/>
          </a:bodyPr>
          <a:lstStyle/>
          <a:p>
            <a:pPr marL="0" indent="0">
              <a:buNone/>
            </a:pPr>
            <a:r>
              <a:rPr lang="zh-TW" altLang="en-US" sz="5400" dirty="0">
                <a:solidFill>
                  <a:srgbClr val="7030A0"/>
                </a:solidFill>
                <a:latin typeface="標楷體" panose="03000509000000000000" pitchFamily="65" charset="-120"/>
                <a:ea typeface="標楷體" panose="03000509000000000000" pitchFamily="65" charset="-120"/>
              </a:rPr>
              <a:t>四、研究流程</a:t>
            </a:r>
            <a:endParaRPr lang="en-US" altLang="zh-TW" sz="5400" dirty="0">
              <a:solidFill>
                <a:srgbClr val="7030A0"/>
              </a:solidFill>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 xmlns:a16="http://schemas.microsoft.com/office/drawing/2014/main" id="{B31DDF91-78CF-491A-87D3-F1EA0CCCE4C2}"/>
              </a:ext>
            </a:extLst>
          </p:cNvPr>
          <p:cNvPicPr/>
          <p:nvPr/>
        </p:nvPicPr>
        <p:blipFill rotWithShape="1">
          <a:blip r:embed="rId3"/>
          <a:srcRect l="10294" t="32427" r="29569" b="24230"/>
          <a:stretch/>
        </p:blipFill>
        <p:spPr bwMode="auto">
          <a:xfrm>
            <a:off x="701746" y="1662264"/>
            <a:ext cx="7974419" cy="4884299"/>
          </a:xfrm>
          <a:prstGeom prst="rect">
            <a:avLst/>
          </a:prstGeom>
          <a:ln>
            <a:noFill/>
          </a:ln>
          <a:extLst>
            <a:ext uri="{53640926-AAD7-44D8-BBD7-CCE9431645EC}">
              <a14:shadowObscured xmlns:a14="http://schemas.microsoft.com/office/drawing/2010/main"/>
            </a:ext>
          </a:extLst>
        </p:spPr>
      </p:pic>
      <p:pic>
        <p:nvPicPr>
          <p:cNvPr id="11" name="圖片 10">
            <a:extLst>
              <a:ext uri="{FF2B5EF4-FFF2-40B4-BE49-F238E27FC236}">
                <a16:creationId xmlns="" xmlns:a16="http://schemas.microsoft.com/office/drawing/2014/main" id="{85F9D0C1-6992-4B7F-9C63-C632C5DED5C4}"/>
              </a:ext>
            </a:extLst>
          </p:cNvPr>
          <p:cNvPicPr>
            <a:picLocks noChangeAspect="1"/>
          </p:cNvPicPr>
          <p:nvPr/>
        </p:nvPicPr>
        <p:blipFill>
          <a:blip r:embed="rId4"/>
          <a:stretch>
            <a:fillRect/>
          </a:stretch>
        </p:blipFill>
        <p:spPr>
          <a:xfrm>
            <a:off x="9066028" y="529404"/>
            <a:ext cx="2424224" cy="1818168"/>
          </a:xfrm>
          <a:prstGeom prst="rect">
            <a:avLst/>
          </a:prstGeom>
          <a:ln>
            <a:solidFill>
              <a:schemeClr val="tx1"/>
            </a:solidFill>
          </a:ln>
        </p:spPr>
      </p:pic>
      <p:pic>
        <p:nvPicPr>
          <p:cNvPr id="17" name="圖片 16">
            <a:extLst>
              <a:ext uri="{FF2B5EF4-FFF2-40B4-BE49-F238E27FC236}">
                <a16:creationId xmlns="" xmlns:a16="http://schemas.microsoft.com/office/drawing/2014/main" id="{820B0D2B-7F80-4E85-AC5D-D3DDDEC30083}"/>
              </a:ext>
            </a:extLst>
          </p:cNvPr>
          <p:cNvPicPr>
            <a:picLocks noChangeAspect="1"/>
          </p:cNvPicPr>
          <p:nvPr/>
        </p:nvPicPr>
        <p:blipFill>
          <a:blip r:embed="rId5"/>
          <a:stretch>
            <a:fillRect/>
          </a:stretch>
        </p:blipFill>
        <p:spPr>
          <a:xfrm>
            <a:off x="9066030" y="2519916"/>
            <a:ext cx="2424224" cy="1818168"/>
          </a:xfrm>
          <a:prstGeom prst="rect">
            <a:avLst/>
          </a:prstGeom>
          <a:ln>
            <a:solidFill>
              <a:schemeClr val="tx1"/>
            </a:solidFill>
          </a:ln>
        </p:spPr>
      </p:pic>
      <p:pic>
        <p:nvPicPr>
          <p:cNvPr id="21" name="圖片 20">
            <a:extLst>
              <a:ext uri="{FF2B5EF4-FFF2-40B4-BE49-F238E27FC236}">
                <a16:creationId xmlns="" xmlns:a16="http://schemas.microsoft.com/office/drawing/2014/main" id="{9456AC6A-DE4B-4181-B555-1838E91A1A52}"/>
              </a:ext>
            </a:extLst>
          </p:cNvPr>
          <p:cNvPicPr>
            <a:picLocks noChangeAspect="1"/>
          </p:cNvPicPr>
          <p:nvPr/>
        </p:nvPicPr>
        <p:blipFill>
          <a:blip r:embed="rId6"/>
          <a:stretch>
            <a:fillRect/>
          </a:stretch>
        </p:blipFill>
        <p:spPr>
          <a:xfrm>
            <a:off x="9066028" y="4510427"/>
            <a:ext cx="2424226" cy="1818169"/>
          </a:xfrm>
          <a:prstGeom prst="rect">
            <a:avLst/>
          </a:prstGeom>
          <a:ln>
            <a:solidFill>
              <a:schemeClr val="tx1"/>
            </a:solidFill>
          </a:ln>
        </p:spPr>
      </p:pic>
    </p:spTree>
    <p:extLst>
      <p:ext uri="{BB962C8B-B14F-4D97-AF65-F5344CB8AC3E}">
        <p14:creationId xmlns:p14="http://schemas.microsoft.com/office/powerpoint/2010/main" val="1146342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 xmlns:a16="http://schemas.microsoft.com/office/drawing/2014/main" id="{9E211BFD-A511-4335-AB79-283879971242}"/>
              </a:ext>
            </a:extLst>
          </p:cNvPr>
          <p:cNvSpPr>
            <a:spLocks noGrp="1"/>
          </p:cNvSpPr>
          <p:nvPr>
            <p:ph type="title"/>
          </p:nvPr>
        </p:nvSpPr>
        <p:spPr>
          <a:xfrm>
            <a:off x="3003853" y="2220978"/>
            <a:ext cx="5399167" cy="1657340"/>
          </a:xfrm>
        </p:spPr>
        <p:txBody>
          <a:bodyPr rtlCol="0" anchor="ctr" anchorCtr="1">
            <a:noAutofit/>
          </a:bodyPr>
          <a:lstStyle/>
          <a:p>
            <a:r>
              <a:rPr lang="zh-TW" altLang="en-US" sz="10000" b="1" dirty="0">
                <a:solidFill>
                  <a:srgbClr val="002060"/>
                </a:solidFill>
              </a:rPr>
              <a:t>貳、正文</a:t>
            </a:r>
            <a:endParaRPr lang="zh-TW" altLang="en-US" sz="10000" dirty="0">
              <a:solidFill>
                <a:srgbClr val="002060"/>
              </a:solidFill>
              <a:latin typeface="Salesforce Sans"/>
              <a:sym typeface="Salesforce Sans"/>
            </a:endParaRPr>
          </a:p>
        </p:txBody>
      </p:sp>
    </p:spTree>
    <p:extLst>
      <p:ext uri="{BB962C8B-B14F-4D97-AF65-F5344CB8AC3E}">
        <p14:creationId xmlns:p14="http://schemas.microsoft.com/office/powerpoint/2010/main" val="684079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E50B2CC6-25C6-45C3-A735-3281BF320B0E}"/>
              </a:ext>
            </a:extLst>
          </p:cNvPr>
          <p:cNvSpPr>
            <a:spLocks noGrp="1"/>
          </p:cNvSpPr>
          <p:nvPr>
            <p:ph idx="1"/>
          </p:nvPr>
        </p:nvSpPr>
        <p:spPr>
          <a:xfrm>
            <a:off x="1910711" y="2447667"/>
            <a:ext cx="8596668" cy="1220565"/>
          </a:xfrm>
        </p:spPr>
        <p:txBody>
          <a:bodyPr>
            <a:normAutofit/>
          </a:bodyPr>
          <a:lstStyle/>
          <a:p>
            <a:pPr marL="0" indent="0">
              <a:buNone/>
            </a:pPr>
            <a:r>
              <a:rPr lang="zh-TW" altLang="en-US" sz="5400" b="0" i="0" u="none" strike="noStrike" baseline="0" dirty="0">
                <a:solidFill>
                  <a:srgbClr val="7030A0"/>
                </a:solidFill>
                <a:latin typeface="標楷體" panose="03000509000000000000" pitchFamily="65" charset="-120"/>
                <a:ea typeface="標楷體" panose="03000509000000000000" pitchFamily="65" charset="-120"/>
              </a:rPr>
              <a:t>一、七星潭的美麗與哀愁</a:t>
            </a:r>
            <a:endParaRPr lang="en-US" altLang="zh-TW" sz="5400" b="0" i="0" u="none" strike="noStrike" baseline="0"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0573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光面">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1206</TotalTime>
  <Words>1167</Words>
  <Application>Microsoft Office PowerPoint</Application>
  <PresentationFormat>自訂</PresentationFormat>
  <Paragraphs>96</Paragraphs>
  <Slides>29</Slides>
  <Notes>12</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多面向</vt:lpstr>
      <vt:lpstr>PowerPoint 簡報</vt:lpstr>
      <vt:lpstr>看見．七星潭</vt:lpstr>
      <vt:lpstr>壹、前言</vt:lpstr>
      <vt:lpstr>一、研究動機</vt:lpstr>
      <vt:lpstr>PowerPoint 簡報</vt:lpstr>
      <vt:lpstr>PowerPoint 簡報</vt:lpstr>
      <vt:lpstr>四、研究流程</vt:lpstr>
      <vt:lpstr>貳、正文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一、結論 </vt:lpstr>
      <vt:lpstr>PowerPoint 簡報</vt:lpstr>
      <vt:lpstr>PowerPoint 簡報</vt:lpstr>
      <vt:lpstr>PowerPoint 簡報</vt:lpstr>
      <vt:lpstr>二、建議</vt:lpstr>
      <vt:lpstr>PowerPoint 簡報</vt:lpstr>
      <vt:lpstr>PowerPoint 簡報</vt:lpstr>
      <vt:lpstr>三、發現</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看見．七星潭</dc:title>
  <dc:creator>wyc</dc:creator>
  <cp:lastModifiedBy>pc606</cp:lastModifiedBy>
  <cp:revision>134</cp:revision>
  <dcterms:created xsi:type="dcterms:W3CDTF">2020-11-02T15:03:09Z</dcterms:created>
  <dcterms:modified xsi:type="dcterms:W3CDTF">2020-11-13T03:53:00Z</dcterms:modified>
</cp:coreProperties>
</file>