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8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0" r:id="rId17"/>
    <p:sldId id="271" r:id="rId18"/>
    <p:sldId id="272" r:id="rId19"/>
    <p:sldId id="276" r:id="rId20"/>
    <p:sldId id="275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53" autoAdjust="0"/>
  </p:normalViewPr>
  <p:slideViewPr>
    <p:cSldViewPr>
      <p:cViewPr>
        <p:scale>
          <a:sx n="117" d="100"/>
          <a:sy n="117" d="100"/>
        </p:scale>
        <p:origin x="-145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1BE9-5F2E-431F-AFA3-7229740767EC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C6B51-37CB-4611-8029-502BE0F6F8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57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C6B51-37CB-4611-8029-502BE0F6F84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62727B6-9297-4779-8C7E-D416BB396886}" type="datetimeFigureOut">
              <a:rPr lang="zh-TW" altLang="en-US" smtClean="0"/>
              <a:pPr/>
              <a:t>2016/11/2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6E063B-7087-4DC8-847B-69D11012DC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aiwanschoolnet.org/cyberfair2013/yd101235no04/1b.htm" TargetMode="External"/><Relationship Id="rId2" Type="http://schemas.openxmlformats.org/officeDocument/2006/relationships/hyperlink" Target="http://sa.ylib.com/MagCont.aspx?Unit=featurearticles&amp;id=137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h.wikipedia.org/wiki/%E8%9C%82%E7%BE%A4%E5%B4%A9%E5%A3%9E%E7%97%87%E5%80%99%E7%BE%A4" TargetMode="External"/><Relationship Id="rId5" Type="http://schemas.openxmlformats.org/officeDocument/2006/relationships/hyperlink" Target="http://tedxtaipei.com/articles/marla_spivak_why_bees_are_disappearing/" TargetMode="External"/><Relationship Id="rId4" Type="http://schemas.openxmlformats.org/officeDocument/2006/relationships/hyperlink" Target="http://www.thenewslens.com/article/320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6840760" cy="2520280"/>
          </a:xfrm>
        </p:spPr>
        <p:txBody>
          <a:bodyPr>
            <a:normAutofit/>
          </a:bodyPr>
          <a:lstStyle/>
          <a:p>
            <a:r>
              <a:rPr lang="hi-IN" altLang="zh-TW" sz="4800" dirty="0" smtClean="0"/>
              <a:t>談</a:t>
            </a:r>
            <a:r>
              <a:rPr lang="x-none" altLang="zh-TW" sz="4800" dirty="0" smtClean="0"/>
              <a:t>CCD</a:t>
            </a:r>
            <a:r>
              <a:rPr lang="hi-IN" altLang="zh-TW" sz="4800" dirty="0" smtClean="0"/>
              <a:t>蜜蜂衰竭失調症之「農藥是兇手」</a:t>
            </a:r>
            <a:r>
              <a:rPr lang="zh-TW" altLang="zh-TW" dirty="0" smtClean="0"/>
              <a:t/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172200" cy="2153834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 smtClean="0"/>
              <a:t>隊名：蜜蜂去那兒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隊員：黃之妤</a:t>
            </a:r>
            <a:endParaRPr lang="en-US" altLang="zh-TW" sz="2800" dirty="0" smtClean="0"/>
          </a:p>
          <a:p>
            <a:pPr algn="ctr"/>
            <a:r>
              <a:rPr lang="zh-TW" altLang="en-US" sz="2800" dirty="0"/>
              <a:t>指導</a:t>
            </a:r>
            <a:r>
              <a:rPr lang="zh-TW" altLang="en-US" sz="2800" dirty="0" smtClean="0"/>
              <a:t>老師：詹如晴、陳威達</a:t>
            </a:r>
            <a:endParaRPr lang="zh-TW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1" y="584825"/>
            <a:ext cx="5336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/>
              <a:t>訪問內容</a:t>
            </a:r>
            <a:r>
              <a:rPr lang="zh-TW" altLang="en-US" sz="3600" b="1" dirty="0" smtClean="0">
                <a:latin typeface="新細明體"/>
                <a:ea typeface="新細明體"/>
              </a:rPr>
              <a:t>（藍惠寧老師）</a:t>
            </a:r>
            <a:endParaRPr lang="zh-TW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323528" y="137074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因為</a:t>
            </a:r>
            <a:r>
              <a:rPr lang="zh-TW" altLang="en-US" dirty="0"/>
              <a:t>父親有養蜜蜂的經驗，所以藍惠寧老師也瞭解一些關於蜜蜂的事</a:t>
            </a:r>
            <a:r>
              <a:rPr lang="zh-TW" altLang="en-US" dirty="0" smtClean="0"/>
              <a:t>，我們</a:t>
            </a:r>
            <a:r>
              <a:rPr lang="zh-TW" altLang="en-US" dirty="0"/>
              <a:t>向老師提問</a:t>
            </a:r>
            <a:r>
              <a:rPr lang="zh-TW" altLang="en-US" dirty="0" smtClean="0"/>
              <a:t>：為什麼</a:t>
            </a:r>
            <a:r>
              <a:rPr lang="zh-TW" altLang="en-US" dirty="0"/>
              <a:t>蜜蜂大量的</a:t>
            </a:r>
            <a:r>
              <a:rPr lang="zh-TW" altLang="en-US" dirty="0" smtClean="0"/>
              <a:t>消失</a:t>
            </a:r>
            <a:r>
              <a:rPr lang="zh-TW" altLang="en-US" dirty="0">
                <a:latin typeface="Arial"/>
                <a:cs typeface="Arial"/>
              </a:rPr>
              <a:t>?</a:t>
            </a:r>
            <a:r>
              <a:rPr lang="zh-TW" altLang="en-US" dirty="0" smtClean="0"/>
              <a:t>老師說有</a:t>
            </a:r>
            <a:r>
              <a:rPr lang="zh-TW" altLang="en-US" dirty="0"/>
              <a:t>幾</a:t>
            </a:r>
            <a:r>
              <a:rPr lang="zh-TW" altLang="en-US" dirty="0" smtClean="0"/>
              <a:t>種</a:t>
            </a:r>
            <a:r>
              <a:rPr lang="zh-TW" altLang="en-US" dirty="0"/>
              <a:t>可能</a:t>
            </a:r>
            <a:r>
              <a:rPr lang="zh-TW" altLang="en-US" dirty="0" smtClean="0"/>
              <a:t>：</a:t>
            </a:r>
            <a:r>
              <a:rPr lang="zh-TW" altLang="en-US" dirty="0">
                <a:solidFill>
                  <a:srgbClr val="FF0000"/>
                </a:solidFill>
              </a:rPr>
              <a:t>（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  <a:latin typeface="新細明體"/>
                <a:ea typeface="新細明體"/>
              </a:rPr>
              <a:t>）</a:t>
            </a:r>
            <a:r>
              <a:rPr lang="zh-TW" altLang="en-US" dirty="0" smtClean="0">
                <a:solidFill>
                  <a:srgbClr val="FF0000"/>
                </a:solidFill>
              </a:rPr>
              <a:t>基</a:t>
            </a:r>
            <a:r>
              <a:rPr lang="zh-TW" altLang="en-US" dirty="0">
                <a:solidFill>
                  <a:srgbClr val="FF0000"/>
                </a:solidFill>
              </a:rPr>
              <a:t>改作</a:t>
            </a:r>
            <a:r>
              <a:rPr lang="zh-TW" altLang="en-US" dirty="0" smtClean="0">
                <a:solidFill>
                  <a:srgbClr val="FF0000"/>
                </a:solidFill>
              </a:rPr>
              <a:t>物（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）太陽</a:t>
            </a:r>
            <a:r>
              <a:rPr lang="zh-TW" altLang="en-US" dirty="0" smtClean="0">
                <a:solidFill>
                  <a:srgbClr val="FF0000"/>
                </a:solidFill>
              </a:rPr>
              <a:t>輻射（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>
                <a:solidFill>
                  <a:srgbClr val="FF0000"/>
                </a:solidFill>
              </a:rPr>
              <a:t>）農藥</a:t>
            </a:r>
            <a:r>
              <a:rPr lang="zh-TW" altLang="en-US" dirty="0" smtClean="0"/>
              <a:t>，而</a:t>
            </a:r>
            <a:r>
              <a:rPr lang="zh-TW" altLang="en-US" dirty="0"/>
              <a:t>農藥是最主要的原因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040560" cy="377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7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484784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600"/>
              </a:spcAft>
              <a:tabLst>
                <a:tab pos="828040" algn="l"/>
              </a:tabLst>
            </a:pPr>
            <a:r>
              <a:rPr lang="zh-TW" altLang="en-US" sz="2400" kern="50" spc="40" dirty="0" smtClean="0">
                <a:latin typeface="Times New Roman"/>
                <a:cs typeface="新細明體"/>
              </a:rPr>
              <a:t>奶奶</a:t>
            </a:r>
            <a:r>
              <a:rPr lang="hi-IN" altLang="zh-TW" sz="2400" kern="50" spc="40" dirty="0" smtClean="0">
                <a:latin typeface="Times New Roman"/>
                <a:cs typeface="新細明體"/>
              </a:rPr>
              <a:t>告訴我一件很重要的事情</a:t>
            </a:r>
            <a:r>
              <a:rPr lang="hi-IN" altLang="zh-TW" sz="2400" kern="50" spc="40" dirty="0">
                <a:latin typeface="Times New Roman"/>
                <a:cs typeface="新細明體"/>
              </a:rPr>
              <a:t>，就是如果對農作物</a:t>
            </a:r>
            <a:r>
              <a:rPr lang="hi-IN" altLang="zh-TW" sz="2400" kern="50" spc="40" dirty="0">
                <a:solidFill>
                  <a:srgbClr val="FF0000"/>
                </a:solidFill>
                <a:latin typeface="Times New Roman"/>
                <a:cs typeface="新細明體"/>
              </a:rPr>
              <a:t>噴灑農藥</a:t>
            </a:r>
            <a:r>
              <a:rPr lang="hi-IN" altLang="zh-TW" sz="2400" kern="50" spc="40" dirty="0">
                <a:latin typeface="Times New Roman"/>
                <a:cs typeface="新細明體"/>
              </a:rPr>
              <a:t>，看到蜜蜂的機會較少，相反的，如果</a:t>
            </a:r>
            <a:r>
              <a:rPr lang="hi-IN" altLang="zh-TW" sz="2400" kern="50" spc="40" dirty="0">
                <a:solidFill>
                  <a:srgbClr val="FF0000"/>
                </a:solidFill>
                <a:latin typeface="Times New Roman"/>
                <a:cs typeface="新細明體"/>
              </a:rPr>
              <a:t>不噴灑農藥</a:t>
            </a:r>
            <a:r>
              <a:rPr lang="hi-IN" altLang="zh-TW" sz="2400" kern="50" spc="40" dirty="0">
                <a:latin typeface="Times New Roman"/>
                <a:cs typeface="新細明體"/>
              </a:rPr>
              <a:t>，蜜蜂就會成群結隊的出來採集花粉囉！</a:t>
            </a:r>
            <a:endParaRPr lang="zh-TW" altLang="zh-TW" sz="2400" kern="50" dirty="0">
              <a:latin typeface="Times New Roman"/>
              <a:cs typeface="Mang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404664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prstClr val="black"/>
                </a:solidFill>
              </a:rPr>
              <a:t>訪問內容</a:t>
            </a:r>
            <a:r>
              <a:rPr lang="zh-TW" altLang="en-US" sz="3600" b="1" dirty="0" smtClean="0">
                <a:solidFill>
                  <a:prstClr val="black"/>
                </a:solidFill>
                <a:latin typeface="新細明體"/>
              </a:rPr>
              <a:t>（</a:t>
            </a:r>
            <a:r>
              <a:rPr lang="zh-TW" altLang="en-US" sz="3600" b="1" dirty="0">
                <a:solidFill>
                  <a:prstClr val="black"/>
                </a:solidFill>
                <a:latin typeface="新細明體"/>
              </a:rPr>
              <a:t>爺爺奶奶</a:t>
            </a:r>
            <a:r>
              <a:rPr lang="zh-TW" altLang="en-US" sz="3600" b="1" dirty="0" smtClean="0">
                <a:solidFill>
                  <a:prstClr val="black"/>
                </a:solidFill>
                <a:latin typeface="新細明體"/>
              </a:rPr>
              <a:t>）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80" y="3126570"/>
            <a:ext cx="2644672" cy="37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54444"/>
            <a:ext cx="2559240" cy="36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1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7" y="548681"/>
            <a:ext cx="888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>
                <a:solidFill>
                  <a:prstClr val="black"/>
                </a:solidFill>
              </a:rPr>
              <a:t>訪問內容</a:t>
            </a:r>
            <a:r>
              <a:rPr lang="zh-TW" altLang="en-US" sz="3600" b="1" dirty="0" smtClean="0">
                <a:solidFill>
                  <a:prstClr val="black"/>
                </a:solidFill>
                <a:latin typeface="新細明體"/>
              </a:rPr>
              <a:t>（</a:t>
            </a:r>
            <a:r>
              <a:rPr lang="zh-TW" altLang="zh-TW" sz="3600" b="1" kern="50" dirty="0">
                <a:cs typeface="Mangal"/>
              </a:rPr>
              <a:t>鳳林峰之鄉生態教室</a:t>
            </a:r>
            <a:r>
              <a:rPr lang="zh-TW" altLang="en-US" sz="3600" b="1" dirty="0" smtClean="0">
                <a:solidFill>
                  <a:prstClr val="black"/>
                </a:solidFill>
                <a:latin typeface="新細明體"/>
              </a:rPr>
              <a:t>）</a:t>
            </a:r>
            <a:endParaRPr lang="zh-TW" altLang="en-US" b="1" dirty="0">
              <a:solidFill>
                <a:prstClr val="black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12576" y="1700808"/>
            <a:ext cx="45365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spcAft>
                <a:spcPts val="600"/>
              </a:spcAft>
              <a:buFont typeface="+mj-lt"/>
              <a:buAutoNum type="arabicPeriod"/>
              <a:tabLst>
                <a:tab pos="828040" algn="l"/>
              </a:tabLst>
            </a:pPr>
            <a:r>
              <a:rPr lang="hi-IN" altLang="zh-TW" kern="50" spc="40" dirty="0" smtClean="0">
                <a:latin typeface="Times New Roman"/>
                <a:cs typeface="新細明體"/>
              </a:rPr>
              <a:t>如晴老師帶我們到鳳林的蜂之鄉做有關蜜蜂的探訪，解說</a:t>
            </a:r>
            <a:r>
              <a:rPr lang="zh-TW" altLang="en-US" kern="50" spc="40" dirty="0" smtClean="0">
                <a:latin typeface="Times New Roman"/>
                <a:cs typeface="新細明體"/>
              </a:rPr>
              <a:t>員</a:t>
            </a:r>
            <a:r>
              <a:rPr lang="hi-IN" altLang="zh-TW" kern="50" spc="40" dirty="0" smtClean="0">
                <a:latin typeface="Times New Roman"/>
                <a:cs typeface="新細明體"/>
              </a:rPr>
              <a:t>是彭</a:t>
            </a:r>
            <a:r>
              <a:rPr lang="zh-TW" altLang="en-US" kern="50" spc="40" dirty="0" smtClean="0">
                <a:latin typeface="Times New Roman"/>
                <a:cs typeface="新細明體"/>
              </a:rPr>
              <a:t>志真</a:t>
            </a:r>
            <a:r>
              <a:rPr lang="hi-IN" altLang="zh-TW" kern="50" spc="40" dirty="0" smtClean="0">
                <a:latin typeface="Times New Roman"/>
                <a:cs typeface="新細明體"/>
              </a:rPr>
              <a:t>姊姊</a:t>
            </a:r>
            <a:r>
              <a:rPr lang="hi-IN" altLang="zh-TW" kern="50" spc="40" dirty="0">
                <a:latin typeface="Times New Roman"/>
                <a:cs typeface="新細明體"/>
              </a:rPr>
              <a:t>，與她說明完我們的研究與目的之後，她還是語重心長的告訴我們：最主要的原因還是人為因素「</a:t>
            </a:r>
            <a:r>
              <a:rPr lang="hi-IN" altLang="zh-TW" kern="50" spc="40" dirty="0">
                <a:solidFill>
                  <a:srgbClr val="FF0000"/>
                </a:solidFill>
                <a:latin typeface="Times New Roman"/>
                <a:cs typeface="新細明體"/>
              </a:rPr>
              <a:t>噴灑農藥</a:t>
            </a:r>
            <a:r>
              <a:rPr lang="hi-IN" altLang="zh-TW" kern="50" spc="40" dirty="0">
                <a:latin typeface="Times New Roman"/>
                <a:cs typeface="新細明體"/>
              </a:rPr>
              <a:t>」。</a:t>
            </a:r>
            <a:endParaRPr lang="zh-TW" altLang="zh-TW" kern="50" dirty="0">
              <a:latin typeface="Times New Roman"/>
              <a:cs typeface="Mangal"/>
            </a:endParaRPr>
          </a:p>
          <a:p>
            <a:pPr marL="1143000" lvl="2" indent="-228600">
              <a:spcAft>
                <a:spcPts val="600"/>
              </a:spcAft>
              <a:buFont typeface="+mj-lt"/>
              <a:buAutoNum type="arabicPeriod"/>
              <a:tabLst>
                <a:tab pos="828040" algn="l"/>
              </a:tabLst>
            </a:pPr>
            <a:r>
              <a:rPr lang="hi-IN" altLang="zh-TW" kern="50" spc="40" dirty="0">
                <a:latin typeface="Times New Roman"/>
                <a:cs typeface="新細明體"/>
              </a:rPr>
              <a:t>雖然蜜蜂消失不是單一的一個原因，但她認為「</a:t>
            </a:r>
            <a:r>
              <a:rPr lang="hi-IN" altLang="zh-TW" kern="50" spc="40" dirty="0">
                <a:solidFill>
                  <a:srgbClr val="FF0000"/>
                </a:solidFill>
                <a:latin typeface="Times New Roman"/>
                <a:cs typeface="新細明體"/>
              </a:rPr>
              <a:t>農藥</a:t>
            </a:r>
            <a:r>
              <a:rPr lang="hi-IN" altLang="zh-TW" kern="50" spc="40" dirty="0">
                <a:latin typeface="Times New Roman"/>
                <a:cs typeface="新細明體"/>
              </a:rPr>
              <a:t>」就是一個致命的關鍵！蜜蜂幫忙我們替農作物播種，而農夫們卻在作物上噴灑農藥，這對蜜蜂的影響當然是非常的嚴重。</a:t>
            </a:r>
            <a:endParaRPr lang="zh-TW" altLang="zh-TW" kern="50" dirty="0">
              <a:latin typeface="Times New Roman"/>
              <a:cs typeface="Mangal"/>
            </a:endParaRPr>
          </a:p>
          <a:p>
            <a:pPr lvl="2">
              <a:spcAft>
                <a:spcPts val="600"/>
              </a:spcAft>
              <a:tabLst>
                <a:tab pos="828040" algn="l"/>
              </a:tabLst>
            </a:pPr>
            <a:endParaRPr lang="zh-TW" altLang="zh-TW" kern="50" dirty="0">
              <a:latin typeface="Times New Roman"/>
              <a:cs typeface="Mang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92631"/>
            <a:ext cx="3198214" cy="239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49" y="3922103"/>
            <a:ext cx="3601916" cy="27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5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1510" y="225514"/>
            <a:ext cx="6606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>
                <a:solidFill>
                  <a:prstClr val="black"/>
                </a:solidFill>
              </a:rPr>
              <a:t>訪問內容</a:t>
            </a:r>
            <a:r>
              <a:rPr lang="zh-TW" altLang="en-US" sz="3600" b="1" dirty="0" smtClean="0">
                <a:solidFill>
                  <a:prstClr val="black"/>
                </a:solidFill>
                <a:latin typeface="新細明體"/>
              </a:rPr>
              <a:t>（</a:t>
            </a:r>
            <a:r>
              <a:rPr lang="zh-TW" altLang="zh-TW" sz="3600" b="1" kern="50" dirty="0">
                <a:cs typeface="Mangal"/>
              </a:rPr>
              <a:t>吉安鄉農改場</a:t>
            </a:r>
            <a:r>
              <a:rPr lang="zh-TW" altLang="en-US" sz="3600" b="1" dirty="0" smtClean="0">
                <a:solidFill>
                  <a:prstClr val="black"/>
                </a:solidFill>
                <a:latin typeface="新細明體"/>
              </a:rPr>
              <a:t>）</a:t>
            </a:r>
            <a:endParaRPr lang="zh-TW" altLang="en-US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5616" y="4005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50" y="3429000"/>
            <a:ext cx="4022154" cy="301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1066477"/>
            <a:ext cx="6880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kern="50" spc="40" dirty="0">
                <a:solidFill>
                  <a:srgbClr val="0070C0"/>
                </a:solidFill>
                <a:cs typeface="新細明體"/>
              </a:rPr>
              <a:t>在吉安的農業改良場的「翁崧夏</a:t>
            </a:r>
            <a:r>
              <a:rPr lang="zh-TW" altLang="en-US" sz="2000" kern="50" spc="40" dirty="0" smtClean="0">
                <a:solidFill>
                  <a:srgbClr val="0070C0"/>
                </a:solidFill>
                <a:cs typeface="新細明體"/>
              </a:rPr>
              <a:t>」</a:t>
            </a:r>
            <a:r>
              <a:rPr lang="zh-TW" altLang="en-US" sz="2000" kern="50" spc="40" dirty="0">
                <a:solidFill>
                  <a:srgbClr val="0070C0"/>
                </a:solidFill>
                <a:cs typeface="新細明體"/>
              </a:rPr>
              <a:t>研究員先生</a:t>
            </a:r>
            <a:r>
              <a:rPr lang="zh-TW" altLang="en-US" sz="2000" kern="50" spc="40" dirty="0" smtClean="0">
                <a:solidFill>
                  <a:srgbClr val="0070C0"/>
                </a:solidFill>
                <a:cs typeface="新細明體"/>
              </a:rPr>
              <a:t>對</a:t>
            </a:r>
            <a:r>
              <a:rPr lang="zh-TW" altLang="en-US" sz="2000" kern="50" spc="40" dirty="0">
                <a:solidFill>
                  <a:srgbClr val="0070C0"/>
                </a:solidFill>
                <a:cs typeface="新細明體"/>
              </a:rPr>
              <a:t>我們這次的研究</a:t>
            </a:r>
            <a:r>
              <a:rPr lang="zh-TW" altLang="en-US" sz="2000" kern="50" spc="40" dirty="0" smtClean="0">
                <a:solidFill>
                  <a:srgbClr val="0070C0"/>
                </a:solidFill>
                <a:cs typeface="新細明體"/>
              </a:rPr>
              <a:t>目標「</a:t>
            </a:r>
            <a:r>
              <a:rPr lang="zh-TW" altLang="en-US" sz="2000" kern="50" spc="40" dirty="0">
                <a:solidFill>
                  <a:srgbClr val="0070C0"/>
                </a:solidFill>
                <a:cs typeface="新細明體"/>
              </a:rPr>
              <a:t>蜜蜂消失之謎」提出了一些看法：</a:t>
            </a:r>
          </a:p>
        </p:txBody>
      </p:sp>
      <p:sp>
        <p:nvSpPr>
          <p:cNvPr id="7" name="矩形 6"/>
          <p:cNvSpPr/>
          <p:nvPr/>
        </p:nvSpPr>
        <p:spPr>
          <a:xfrm>
            <a:off x="211510" y="198884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kern="50" spc="40" dirty="0">
                <a:solidFill>
                  <a:prstClr val="black"/>
                </a:solidFill>
                <a:cs typeface="新細明體"/>
              </a:rPr>
              <a:t>1</a:t>
            </a:r>
            <a:r>
              <a:rPr lang="zh-TW" altLang="en-US" sz="2800" kern="50" spc="40" dirty="0">
                <a:solidFill>
                  <a:prstClr val="black"/>
                </a:solidFill>
                <a:latin typeface="新細明體"/>
                <a:cs typeface="新細明體"/>
              </a:rPr>
              <a:t>、</a:t>
            </a:r>
            <a:r>
              <a:rPr lang="hi-IN" altLang="zh-TW" sz="2800" kern="50" spc="40" dirty="0">
                <a:solidFill>
                  <a:prstClr val="black"/>
                </a:solidFill>
                <a:cs typeface="新細明體"/>
              </a:rPr>
              <a:t>他認為最可能也最被大家接受的原因還是「</a:t>
            </a:r>
            <a:r>
              <a:rPr lang="hi-IN" altLang="zh-TW" sz="2800" kern="50" spc="40" dirty="0">
                <a:solidFill>
                  <a:srgbClr val="FF0000"/>
                </a:solidFill>
                <a:cs typeface="新細明體"/>
              </a:rPr>
              <a:t>農藥</a:t>
            </a:r>
            <a:r>
              <a:rPr lang="hi-IN" altLang="zh-TW" sz="2800" kern="50" spc="40" dirty="0">
                <a:solidFill>
                  <a:prstClr val="black"/>
                </a:solidFill>
                <a:cs typeface="新細明體"/>
              </a:rPr>
              <a:t>」，農藥對蜜蜂的傷害真的非常大，</a:t>
            </a:r>
            <a:r>
              <a:rPr lang="zh-TW" altLang="en-US" sz="2800" kern="50" spc="40" dirty="0">
                <a:solidFill>
                  <a:prstClr val="black"/>
                </a:solidFill>
                <a:cs typeface="新細明體"/>
              </a:rPr>
              <a:t>尤其是</a:t>
            </a:r>
            <a:r>
              <a:rPr lang="hi-IN" altLang="zh-TW" sz="2800" kern="50" spc="40" dirty="0">
                <a:solidFill>
                  <a:prstClr val="black"/>
                </a:solidFill>
                <a:cs typeface="新細明體"/>
              </a:rPr>
              <a:t>最普遍使用的農藥「益達胺</a:t>
            </a:r>
            <a:r>
              <a:rPr lang="hi-IN" altLang="zh-TW" sz="2800" kern="50" spc="40" dirty="0" smtClean="0">
                <a:solidFill>
                  <a:prstClr val="black"/>
                </a:solidFill>
                <a:cs typeface="新細明體"/>
              </a:rPr>
              <a:t>」。</a:t>
            </a:r>
            <a:endParaRPr lang="en-US" altLang="zh-TW" sz="2800" kern="50" spc="40" dirty="0" smtClean="0">
              <a:solidFill>
                <a:prstClr val="black"/>
              </a:solidFill>
              <a:cs typeface="新細明體"/>
            </a:endParaRPr>
          </a:p>
          <a:p>
            <a:pPr lvl="0"/>
            <a:endParaRPr lang="en-US" altLang="zh-TW" sz="2800" kern="50" spc="40" dirty="0">
              <a:solidFill>
                <a:prstClr val="black"/>
              </a:solidFill>
              <a:cs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386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60732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kern="50" spc="40" dirty="0" smtClean="0">
                <a:solidFill>
                  <a:prstClr val="black"/>
                </a:solidFill>
                <a:latin typeface="Times New Roman"/>
                <a:cs typeface="新細明體"/>
              </a:rPr>
              <a:t>2</a:t>
            </a:r>
            <a:r>
              <a:rPr lang="zh-TW" altLang="en-US" sz="2800" kern="50" spc="40" dirty="0" smtClean="0">
                <a:solidFill>
                  <a:prstClr val="black"/>
                </a:solidFill>
                <a:latin typeface="新細明體"/>
                <a:cs typeface="新細明體"/>
              </a:rPr>
              <a:t>、</a:t>
            </a:r>
            <a:r>
              <a:rPr lang="zh-TW" altLang="en-US" sz="2800" kern="50" spc="40" dirty="0">
                <a:solidFill>
                  <a:prstClr val="black"/>
                </a:solidFill>
                <a:latin typeface="Times New Roman"/>
                <a:cs typeface="新細明體"/>
              </a:rPr>
              <a:t>研究員先生</a:t>
            </a:r>
            <a:r>
              <a:rPr lang="hi-IN" altLang="zh-TW" sz="2800" kern="50" spc="40" dirty="0" smtClean="0">
                <a:solidFill>
                  <a:prstClr val="black"/>
                </a:solidFill>
                <a:latin typeface="Times New Roman"/>
                <a:cs typeface="新細明體"/>
              </a:rPr>
              <a:t>還說有些</a:t>
            </a:r>
            <a:r>
              <a:rPr lang="hi-IN" altLang="zh-TW" sz="2800" kern="50" spc="40" dirty="0" smtClean="0">
                <a:solidFill>
                  <a:srgbClr val="FF0000"/>
                </a:solidFill>
                <a:latin typeface="Times New Roman"/>
                <a:cs typeface="新細明體"/>
              </a:rPr>
              <a:t>蜂巢巢內空間不足</a:t>
            </a:r>
            <a:r>
              <a:rPr lang="hi-IN" altLang="zh-TW" sz="2800" kern="50" spc="40" dirty="0">
                <a:solidFill>
                  <a:prstClr val="black"/>
                </a:solidFill>
                <a:latin typeface="Times New Roman"/>
                <a:cs typeface="新細明體"/>
              </a:rPr>
              <a:t>，</a:t>
            </a:r>
            <a:r>
              <a:rPr lang="hi-IN" altLang="zh-TW" sz="2800" kern="50" spc="40" dirty="0" smtClean="0">
                <a:solidFill>
                  <a:prstClr val="black"/>
                </a:solidFill>
                <a:latin typeface="Times New Roman"/>
                <a:cs typeface="新細明體"/>
              </a:rPr>
              <a:t>蜂王需要帶領</a:t>
            </a:r>
            <a:r>
              <a:rPr lang="zh-TW" altLang="en-US" sz="2800" kern="50" spc="40" dirty="0" smtClean="0">
                <a:solidFill>
                  <a:prstClr val="black"/>
                </a:solidFill>
                <a:latin typeface="Times New Roman"/>
                <a:cs typeface="新細明體"/>
              </a:rPr>
              <a:t>部</a:t>
            </a:r>
            <a:r>
              <a:rPr lang="hi-IN" altLang="zh-TW" sz="2800" kern="50" spc="40" dirty="0" smtClean="0">
                <a:solidFill>
                  <a:prstClr val="black"/>
                </a:solidFill>
                <a:latin typeface="Times New Roman"/>
                <a:cs typeface="新細明體"/>
              </a:rPr>
              <a:t>分成員遷出蜂巢</a:t>
            </a:r>
            <a:r>
              <a:rPr lang="hi-IN" altLang="zh-TW" sz="2800" kern="50" spc="40" dirty="0">
                <a:solidFill>
                  <a:prstClr val="black"/>
                </a:solidFill>
                <a:latin typeface="Times New Roman"/>
                <a:cs typeface="新細明體"/>
              </a:rPr>
              <a:t>，</a:t>
            </a:r>
            <a:r>
              <a:rPr lang="hi-IN" altLang="zh-TW" sz="2800" kern="50" dirty="0">
                <a:solidFill>
                  <a:prstClr val="black"/>
                </a:solidFill>
                <a:latin typeface="Times New Roman"/>
                <a:cs typeface="新細明體"/>
              </a:rPr>
              <a:t>另築新家，不過他們需要先選出一位年輕的蜂王，但問題來了，由於工蜂變少的緣故，</a:t>
            </a:r>
            <a:r>
              <a:rPr lang="hi-IN" altLang="zh-TW" sz="2800" kern="50" dirty="0">
                <a:solidFill>
                  <a:srgbClr val="FF0000"/>
                </a:solidFill>
                <a:latin typeface="Times New Roman"/>
                <a:cs typeface="新細明體"/>
              </a:rPr>
              <a:t>蜜蜂們根本選不出一位年輕的蜂王，只得任由蜂群日益減</a:t>
            </a:r>
            <a:r>
              <a:rPr lang="zh-TW" altLang="zh-TW" sz="2800" kern="50" dirty="0">
                <a:solidFill>
                  <a:srgbClr val="FF0000"/>
                </a:solidFill>
                <a:latin typeface="Times New Roman"/>
                <a:cs typeface="Mangal"/>
              </a:rPr>
              <a:t>少…</a:t>
            </a:r>
            <a:endParaRPr lang="zh-TW" altLang="en-US" sz="2800" dirty="0">
              <a:solidFill>
                <a:srgbClr val="FF0000"/>
              </a:solidFill>
            </a:endParaRPr>
          </a:p>
          <a:p>
            <a:pPr lvl="0"/>
            <a:endParaRPr lang="zh-TW" altLang="en-US" sz="2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00" y="2924944"/>
            <a:ext cx="4578289" cy="343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9724" y="11663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訪問問題</a:t>
            </a:r>
            <a:endParaRPr lang="en-US" altLang="zh-TW" sz="4000" b="1" dirty="0" smtClean="0"/>
          </a:p>
        </p:txBody>
      </p:sp>
      <p:sp>
        <p:nvSpPr>
          <p:cNvPr id="4" name="矩形 3"/>
          <p:cNvSpPr/>
          <p:nvPr/>
        </p:nvSpPr>
        <p:spPr>
          <a:xfrm>
            <a:off x="0" y="1109666"/>
            <a:ext cx="61056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tabLst>
                <a:tab pos="774065" algn="l"/>
                <a:tab pos="1314450" algn="l"/>
              </a:tabLst>
            </a:pP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請問您從事養蜂職業幾年？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</a:t>
            </a:r>
            <a:r>
              <a:rPr lang="zh-TW" altLang="en-US" sz="1600" kern="50" dirty="0" smtClean="0">
                <a:solidFill>
                  <a:srgbClr val="000000"/>
                </a:solidFill>
                <a:latin typeface="新細明體"/>
                <a:cs typeface="Mangal"/>
              </a:rPr>
              <a:t>      </a:t>
            </a:r>
            <a:r>
              <a:rPr lang="hi-IN" altLang="zh-TW" sz="1600" kern="50" dirty="0" smtClean="0">
                <a:solidFill>
                  <a:srgbClr val="7030A0"/>
                </a:solidFill>
                <a:latin typeface="Times New Roman"/>
                <a:cs typeface="新細明體"/>
              </a:rPr>
              <a:t>李麗玉女士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Arial"/>
              </a:rPr>
              <a:t>從事</a:t>
            </a:r>
            <a:r>
              <a:rPr lang="hi-IN" altLang="zh-TW" sz="1600" kern="50" dirty="0">
                <a:solidFill>
                  <a:srgbClr val="7030A0"/>
                </a:solidFill>
                <a:latin typeface="Times New Roman"/>
                <a:cs typeface="新細明體"/>
              </a:rPr>
              <a:t>蜂種改良的研究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Arial"/>
              </a:rPr>
              <a:t>已</a:t>
            </a:r>
            <a:r>
              <a:rPr lang="x-none" altLang="zh-TW" sz="1600" kern="50" dirty="0">
                <a:solidFill>
                  <a:srgbClr val="7030A0"/>
                </a:solidFill>
                <a:latin typeface="新細明體"/>
                <a:cs typeface="Mangal"/>
              </a:rPr>
              <a:t>38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年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marL="1143000" lvl="2" indent="-22860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tabLst>
                <a:tab pos="774065" algn="l"/>
              </a:tabLst>
            </a:pP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這幾年有出現過蜜蜂消失或數量變少的事件嗎？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   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有，但沒有新聞說的那麼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嚴重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marL="1143000" lvl="2" indent="-22860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tabLst>
                <a:tab pos="774065" algn="l"/>
              </a:tabLst>
            </a:pP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如果有，請問是否有解決的方法？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      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減少人為的農藥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汙染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marL="1143000" lvl="2" indent="-22860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tabLst>
                <a:tab pos="774065" algn="l"/>
              </a:tabLst>
            </a:pP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天氣會影響蜜蜂外出採蜜嗎？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           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會，天冷花開的少，蜜蜂採的蜜就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少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marL="1143000" lvl="2" indent="-22860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tabLst>
                <a:tab pos="774065" algn="l"/>
              </a:tabLst>
            </a:pPr>
            <a:r>
              <a:rPr lang="hi-IN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最近幾年您養殖的蜜蜂有沒有出現什麼病症或蟲害</a:t>
            </a: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還好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marL="1143000" lvl="2" indent="-22860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tabLst>
                <a:tab pos="774065" algn="l"/>
              </a:tabLst>
            </a:pP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請問您的養殖蜂是否有過蜂蟹蹣這類疾病？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沒有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marL="1143000" lvl="2" indent="-22860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tabLst>
                <a:tab pos="774065" algn="l"/>
              </a:tabLst>
            </a:pP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請問您從事養殖蜂一年大概的收入是多少？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不方便回答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marL="1143000" lvl="2" indent="-22860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tabLst>
                <a:tab pos="774065" algn="l"/>
              </a:tabLst>
            </a:pP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您有聽過用蜂蜜治病的事情嗎？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      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沒有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                                         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marL="1143000" lvl="2" indent="-228600"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  <a:tabLst>
                <a:tab pos="774065" algn="l"/>
              </a:tabLst>
            </a:pP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您覺得若蜜蜂真的從世界上消失，將會帶給您什麼影響，對世界人類會有什麼影響？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                            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最可能的原因就是食物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短缺</a:t>
            </a:r>
            <a:endParaRPr lang="zh-TW" altLang="zh-TW" sz="1600" kern="50" dirty="0">
              <a:latin typeface="Times New Roma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1460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1114" y="146922"/>
            <a:ext cx="60486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600"/>
              </a:spcAft>
              <a:buClr>
                <a:srgbClr val="000000"/>
              </a:buClr>
              <a:tabLst>
                <a:tab pos="774065" algn="l"/>
              </a:tabLst>
            </a:pPr>
            <a:r>
              <a:rPr lang="en-US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10.</a:t>
            </a:r>
            <a:r>
              <a:rPr lang="hi-IN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颱風來了要怎麼放置蜂箱</a:t>
            </a: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？                                                           </a:t>
            </a:r>
            <a:r>
              <a:rPr lang="hi-IN" altLang="zh-TW" sz="1600" kern="50" dirty="0">
                <a:solidFill>
                  <a:srgbClr val="7030A0"/>
                </a:solidFill>
                <a:latin typeface="Times New Roman"/>
                <a:cs typeface="新細明體"/>
              </a:rPr>
              <a:t>用流籠運送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lvl="2">
              <a:spcAft>
                <a:spcPts val="600"/>
              </a:spcAft>
              <a:buClr>
                <a:srgbClr val="000000"/>
              </a:buClr>
              <a:tabLst>
                <a:tab pos="774065" algn="l"/>
              </a:tabLst>
            </a:pPr>
            <a:r>
              <a:rPr lang="en-US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11.</a:t>
            </a:r>
            <a:r>
              <a:rPr lang="hi-IN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您曾經利用養殖蜜蜂這項產業製造其他產品嗎</a:t>
            </a: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？例如肥皂、蛋糕</a:t>
            </a:r>
            <a:r>
              <a:rPr lang="zh-TW" altLang="zh-TW" sz="1600" kern="50" dirty="0">
                <a:solidFill>
                  <a:srgbClr val="000000"/>
                </a:solidFill>
                <a:latin typeface="Times New Roman"/>
                <a:cs typeface="Mangal"/>
              </a:rPr>
              <a:t>…。</a:t>
            </a:r>
            <a:r>
              <a:rPr lang="x-none" altLang="zh-TW" sz="1600" kern="50" dirty="0">
                <a:solidFill>
                  <a:srgbClr val="000000"/>
                </a:solidFill>
                <a:latin typeface="Times New Roman"/>
                <a:cs typeface="Mangal"/>
              </a:rPr>
              <a:t>                     </a:t>
            </a:r>
            <a:r>
              <a:rPr lang="zh-TW" altLang="en-US" sz="1600" kern="50" dirty="0" smtClean="0">
                <a:solidFill>
                  <a:srgbClr val="000000"/>
                </a:solidFill>
                <a:latin typeface="Times New Roman"/>
                <a:cs typeface="Mangal"/>
              </a:rPr>
              <a:t>                                                                  </a:t>
            </a:r>
            <a:r>
              <a:rPr lang="x-none" altLang="zh-TW" sz="1600" kern="50" dirty="0" smtClean="0">
                <a:solidFill>
                  <a:srgbClr val="000000"/>
                </a:solidFill>
                <a:latin typeface="Times New Roman"/>
                <a:cs typeface="Mangal"/>
              </a:rPr>
              <a:t> 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蜂蜜蛋糕、蜂蜜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水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lvl="2">
              <a:spcAft>
                <a:spcPts val="600"/>
              </a:spcAft>
              <a:buClr>
                <a:srgbClr val="000000"/>
              </a:buClr>
              <a:tabLst>
                <a:tab pos="774065" algn="l"/>
              </a:tabLst>
            </a:pPr>
            <a:r>
              <a:rPr lang="en-US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12.</a:t>
            </a:r>
            <a:r>
              <a:rPr lang="hi-IN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您的養蜂場是否有疑似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CCD</a:t>
            </a: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『蜜蜂衰竭失調症』</a:t>
            </a:r>
            <a:r>
              <a:rPr lang="hi-IN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的個案發生？</a:t>
            </a:r>
            <a:r>
              <a:rPr lang="zh-TW" altLang="en-US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                                                                                </a:t>
            </a:r>
            <a:r>
              <a:rPr lang="zh-TW" altLang="en-US" sz="1600" kern="50" dirty="0" smtClean="0">
                <a:solidFill>
                  <a:srgbClr val="7030A0"/>
                </a:solidFill>
                <a:latin typeface="Times New Roman"/>
                <a:cs typeface="新細明體"/>
              </a:rPr>
              <a:t>是</a:t>
            </a:r>
            <a:endParaRPr lang="zh-TW" altLang="zh-TW" sz="1600" kern="50" dirty="0">
              <a:solidFill>
                <a:srgbClr val="7030A0"/>
              </a:solidFill>
              <a:latin typeface="Times New Roman"/>
              <a:cs typeface="Mangal"/>
            </a:endParaRPr>
          </a:p>
          <a:p>
            <a:pPr lvl="2">
              <a:spcAft>
                <a:spcPts val="600"/>
              </a:spcAft>
              <a:buClr>
                <a:srgbClr val="000000"/>
              </a:buClr>
              <a:tabLst>
                <a:tab pos="774065" algn="l"/>
              </a:tabLst>
            </a:pPr>
            <a:r>
              <a:rPr lang="en-US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13.</a:t>
            </a:r>
            <a:r>
              <a:rPr lang="hi-IN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您贊成</a:t>
            </a: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「沒有蜜蜂，就沒有農業」的說法嗎？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  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贊成，蜜蜂為農作物傳播花粉，沒有蜜蜂就沒有農業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lvl="2">
              <a:spcAft>
                <a:spcPts val="600"/>
              </a:spcAft>
              <a:buClr>
                <a:srgbClr val="000000"/>
              </a:buClr>
              <a:tabLst>
                <a:tab pos="774065" algn="l"/>
              </a:tabLst>
            </a:pPr>
            <a:r>
              <a:rPr lang="en-US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14.</a:t>
            </a:r>
            <a:r>
              <a:rPr lang="hi-IN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有人說蜜蜂消失的原因可能是因為</a:t>
            </a: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「農藥中毒」，您的看法是？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</a:t>
            </a:r>
            <a:r>
              <a:rPr lang="zh-TW" altLang="en-US" sz="1600" kern="50" dirty="0" smtClean="0">
                <a:solidFill>
                  <a:srgbClr val="000000"/>
                </a:solidFill>
                <a:latin typeface="新細明體"/>
                <a:cs typeface="Mangal"/>
              </a:rPr>
              <a:t>               </a:t>
            </a:r>
            <a:r>
              <a:rPr lang="x-none" altLang="zh-TW" sz="1600" kern="50" dirty="0" smtClean="0">
                <a:solidFill>
                  <a:srgbClr val="000000"/>
                </a:solidFill>
                <a:latin typeface="新細明體"/>
                <a:cs typeface="Mangal"/>
              </a:rPr>
              <a:t>   </a:t>
            </a:r>
            <a:r>
              <a:rPr lang="zh-TW" altLang="en-US" sz="1600" kern="50" dirty="0" smtClean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極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有可能，因為農藥對蜜蜂的影響真的很大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lvl="2">
              <a:spcAft>
                <a:spcPts val="600"/>
              </a:spcAft>
              <a:buClr>
                <a:srgbClr val="000000"/>
              </a:buClr>
              <a:tabLst>
                <a:tab pos="774065" algn="l"/>
              </a:tabLst>
            </a:pPr>
            <a:r>
              <a:rPr lang="en-US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15.</a:t>
            </a:r>
            <a:r>
              <a:rPr lang="hi-IN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您覺得對蜜蜂來說</a:t>
            </a: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，農田「不噴灑農藥」會比「噴灑農藥」來的好嗎？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</a:t>
            </a:r>
            <a:r>
              <a:rPr lang="zh-TW" altLang="en-US" sz="1600" kern="50" dirty="0" smtClean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         </a:t>
            </a:r>
            <a:r>
              <a:rPr lang="zh-TW" altLang="zh-TW" sz="1600" kern="50" dirty="0" smtClean="0">
                <a:solidFill>
                  <a:srgbClr val="7030A0"/>
                </a:solidFill>
                <a:latin typeface="Times New Roman"/>
                <a:cs typeface="Mangal"/>
              </a:rPr>
              <a:t>是</a:t>
            </a:r>
            <a:endParaRPr lang="zh-TW" altLang="zh-TW" sz="1600" kern="50" dirty="0">
              <a:latin typeface="Times New Roman"/>
              <a:cs typeface="Mangal"/>
            </a:endParaRPr>
          </a:p>
          <a:p>
            <a:pPr lvl="2">
              <a:spcAft>
                <a:spcPts val="600"/>
              </a:spcAft>
              <a:buClr>
                <a:srgbClr val="000000"/>
              </a:buClr>
              <a:tabLst>
                <a:tab pos="774065" algn="l"/>
              </a:tabLst>
            </a:pPr>
            <a:r>
              <a:rPr lang="en-US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16</a:t>
            </a:r>
            <a:r>
              <a:rPr lang="en-US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.</a:t>
            </a:r>
            <a:r>
              <a:rPr lang="hi-IN" altLang="zh-TW" sz="16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對於</a:t>
            </a:r>
            <a:r>
              <a:rPr lang="hi-IN" altLang="zh-TW" sz="1600" kern="50" dirty="0">
                <a:solidFill>
                  <a:srgbClr val="000000"/>
                </a:solidFill>
                <a:latin typeface="Times New Roman"/>
                <a:cs typeface="新細明體"/>
              </a:rPr>
              <a:t>「蜜蜂要好，環境就要先好」這句話，您有什麼看法？您是否認同這句話？</a:t>
            </a:r>
            <a:r>
              <a:rPr lang="x-none" altLang="zh-TW" sz="1600" kern="50" dirty="0">
                <a:solidFill>
                  <a:srgbClr val="000000"/>
                </a:solidFill>
                <a:latin typeface="新細明體"/>
                <a:cs typeface="Mangal"/>
              </a:rPr>
              <a:t>                                                                            </a:t>
            </a:r>
            <a:r>
              <a:rPr lang="zh-TW" altLang="zh-TW" sz="1600" kern="50" dirty="0">
                <a:solidFill>
                  <a:srgbClr val="7030A0"/>
                </a:solidFill>
                <a:latin typeface="Times New Roman"/>
                <a:cs typeface="Mangal"/>
              </a:rPr>
              <a:t>同意，認同</a:t>
            </a:r>
            <a:endParaRPr lang="zh-TW" altLang="zh-TW" sz="1600" kern="50" dirty="0">
              <a:latin typeface="Times New Roma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66936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596007"/>
            <a:ext cx="45716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altLang="zh-TW" sz="4400" b="1" dirty="0" smtClean="0">
                <a:latin typeface="+mn-ea"/>
              </a:rPr>
              <a:t>結論</a:t>
            </a:r>
            <a:endParaRPr lang="zh-TW" altLang="en-US" sz="4400" b="1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3528" y="1556792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kumimoji="1" lang="zh-TW" altLang="hi-IN" sz="2400" dirty="0" smtClean="0"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透過這一次的研究，讓我深深的了解，蜜蜂對我們人類，甚至是地球，都有著非常重要且</a:t>
            </a:r>
            <a:r>
              <a:rPr kumimoji="1" lang="zh-TW" altLang="hi-IN" sz="2400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無可替代</a:t>
            </a:r>
            <a:r>
              <a:rPr kumimoji="1" lang="zh-TW" altLang="hi-IN" sz="2400" dirty="0" smtClean="0"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的地位，但近年來，</a:t>
            </a:r>
            <a:r>
              <a:rPr kumimoji="1" lang="zh-TW" altLang="hi-IN" sz="2400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人為活動的壓迫</a:t>
            </a:r>
            <a:r>
              <a:rPr kumimoji="1" lang="zh-TW" altLang="hi-IN" sz="2400" dirty="0" smtClean="0"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及</a:t>
            </a:r>
            <a:r>
              <a:rPr kumimoji="1" lang="zh-TW" altLang="hi-IN" sz="2400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生活環境的破壞</a:t>
            </a:r>
            <a:r>
              <a:rPr kumimoji="1" lang="zh-TW" altLang="hi-IN" sz="2400" dirty="0" smtClean="0"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，都使蜜蜂生存的權利岌岌可危。若是有一天，真的像愛因斯坦的預言一樣，蜜蜂真的從地表消失，那麼人類口中的</a:t>
            </a:r>
            <a:r>
              <a:rPr kumimoji="1" lang="zh-TW" altLang="hi-IN" sz="2400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世界末日</a:t>
            </a:r>
            <a:r>
              <a:rPr kumimoji="1" lang="zh-TW" altLang="hi-IN" sz="2400" dirty="0" smtClean="0"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，也即將到來。</a:t>
            </a:r>
            <a:endParaRPr kumimoji="1" lang="en-US" altLang="zh-TW" sz="2400" dirty="0" smtClean="0">
              <a:latin typeface="新細明體" pitchFamily="18" charset="-120"/>
              <a:ea typeface="新細明體" pitchFamily="18" charset="-12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endParaRPr lang="zh-TW" altLang="zh-TW" sz="28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endParaRPr kumimoji="1" lang="zh-TW" altLang="hi-IN" sz="2800" dirty="0" smtClean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9" name="Picture 5" descr="http://c.tw.rakuten-static.com/front/www/img/magazine/life/2013/011101/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278" y="3973523"/>
            <a:ext cx="2602260" cy="260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51520" y="188640"/>
            <a:ext cx="8417533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經過研究與討論，我們認為「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益達胺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」這種菸鹼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新細明體" pitchFamily="18" charset="-120"/>
                <a:ea typeface="新細明體" pitchFamily="18" charset="-120"/>
                <a:cs typeface="Times New Roman" pitchFamily="18" charset="0"/>
              </a:rPr>
              <a:t>類殺蟲劑，是造成蜜蜂離奇死亡的重要原因，「益達胺」是全世界銷售最佳的農藥之一，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殺蟲劑不會殺死蜜蜂成蟲，卻會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折損牠們的免疫系統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，而且會把殺蟲劑的化學成分帶回蜂巢，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將受到汙染的花粉餵食給蜜蜂幼蟲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。但，新菸鹼類農藥真的是造成「</a:t>
            </a:r>
            <a:r>
              <a:rPr kumimoji="1" lang="zh-TW" altLang="en-US" sz="28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Helvetica" charset="0"/>
              </a:rPr>
              <a:t>蜜蜂衰竭失調症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」的原因嗎？美國</a:t>
            </a:r>
            <a:r>
              <a:rPr kumimoji="1" lang="hi-IN" altLang="zh-TW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Mangal" pitchFamily="18" charset="0"/>
              </a:rPr>
              <a:t>USDA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農業研究部則指出，目前的研究認為</a:t>
            </a:r>
            <a:r>
              <a:rPr kumimoji="1" lang="zh-TW" altLang="en-US" sz="2800" dirty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Helvetica" charset="0"/>
              </a:rPr>
              <a:t>蜜蜂衰竭失調症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，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並非由單一因素造成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，而是許多原因相互作用於蜂群，無法證實殺蟲劑</a:t>
            </a:r>
            <a:r>
              <a:rPr kumimoji="1" lang="zh-TW" altLang="en-US" sz="2800" dirty="0" smtClean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  <a:cs typeface="Helvetica" charset="0"/>
              </a:rPr>
              <a:t>就是主要</a:t>
            </a:r>
            <a:r>
              <a:rPr kumimoji="1" lang="zh-TW" altLang="hi-I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新細明體" pitchFamily="18" charset="-120"/>
                <a:cs typeface="Helvetica" charset="0"/>
              </a:rPr>
              <a:t>原因。</a:t>
            </a:r>
            <a:endParaRPr kumimoji="1" lang="en-US" altLang="zh-TW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新細明體" pitchFamily="18" charset="-120"/>
              <a:cs typeface="Helvetica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3850" algn="l"/>
              </a:tabLst>
            </a:pPr>
            <a:endParaRPr kumimoji="1" lang="zh-TW" altLang="hi-I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31749" name="Picture 5" descr="https://tse4.mm.bing.net/th?id=OIP.M243e61393d2dd90d4907607b6898be0co0&amp;pid=15.1&amp;P=0&amp;w=217&amp;h=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4634171"/>
            <a:ext cx="2282949" cy="180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90476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引註資料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1340768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tabLst>
                <a:tab pos="540385" algn="l"/>
                <a:tab pos="720725" algn="l"/>
              </a:tabLst>
            </a:pPr>
            <a:r>
              <a:rPr lang="en-US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1.</a:t>
            </a:r>
            <a:r>
              <a:rPr lang="hi-IN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『</a:t>
            </a:r>
            <a:r>
              <a:rPr lang="hi-IN" altLang="zh-TW" kern="50" dirty="0">
                <a:solidFill>
                  <a:srgbClr val="000000"/>
                </a:solidFill>
                <a:latin typeface="Times New Roman"/>
                <a:cs typeface="新細明體"/>
              </a:rPr>
              <a:t>蜜蜂衰竭失調症』…科學人雜誌—蜜蜂消失了？</a:t>
            </a:r>
            <a:r>
              <a:rPr lang="x-none" altLang="zh-TW" kern="50" dirty="0">
                <a:solidFill>
                  <a:prstClr val="black"/>
                </a:solidFill>
                <a:latin typeface="Times New Roman"/>
                <a:cs typeface="Mangal"/>
              </a:rPr>
              <a:t>2016</a:t>
            </a:r>
            <a:r>
              <a:rPr lang="hi-IN" altLang="zh-TW" kern="50" dirty="0">
                <a:solidFill>
                  <a:prstClr val="black"/>
                </a:solidFill>
                <a:latin typeface="Times New Roman"/>
                <a:cs typeface="新細明體"/>
              </a:rPr>
              <a:t>年</a:t>
            </a:r>
            <a:r>
              <a:rPr lang="x-none" altLang="zh-TW" kern="50" dirty="0">
                <a:solidFill>
                  <a:prstClr val="black"/>
                </a:solidFill>
                <a:latin typeface="Times New Roman"/>
                <a:cs typeface="Mangal"/>
              </a:rPr>
              <a:t>8</a:t>
            </a:r>
            <a:r>
              <a:rPr lang="hi-IN" altLang="zh-TW" kern="50" dirty="0">
                <a:solidFill>
                  <a:prstClr val="black"/>
                </a:solidFill>
                <a:latin typeface="Times New Roman"/>
                <a:cs typeface="新細明體"/>
              </a:rPr>
              <a:t>月</a:t>
            </a:r>
            <a:r>
              <a:rPr lang="x-none" altLang="zh-TW" kern="50" dirty="0">
                <a:solidFill>
                  <a:prstClr val="black"/>
                </a:solidFill>
                <a:latin typeface="Times New Roman"/>
                <a:cs typeface="Mangal"/>
              </a:rPr>
              <a:t>10</a:t>
            </a:r>
            <a:r>
              <a:rPr lang="hi-IN" altLang="zh-TW" kern="50" dirty="0">
                <a:solidFill>
                  <a:prstClr val="black"/>
                </a:solidFill>
                <a:latin typeface="Times New Roman"/>
                <a:cs typeface="新細明體"/>
              </a:rPr>
              <a:t>日取自：</a:t>
            </a:r>
            <a:endParaRPr lang="en-US" altLang="zh-TW" kern="50" dirty="0">
              <a:solidFill>
                <a:prstClr val="black"/>
              </a:solidFill>
              <a:latin typeface="Times New Roman"/>
              <a:cs typeface="新細明體"/>
            </a:endParaRPr>
          </a:p>
          <a:p>
            <a:pPr lvl="1">
              <a:spcAft>
                <a:spcPts val="600"/>
              </a:spcAft>
              <a:tabLst>
                <a:tab pos="540385" algn="l"/>
                <a:tab pos="720725" algn="l"/>
              </a:tabLst>
            </a:pPr>
            <a:r>
              <a:rPr lang="x-none" altLang="zh-TW" u="sng" kern="50" dirty="0">
                <a:solidFill>
                  <a:srgbClr val="FFC000"/>
                </a:solidFill>
                <a:latin typeface="新細明體"/>
                <a:cs typeface="Mangal"/>
                <a:hlinkClick r:id="rId2"/>
              </a:rPr>
              <a:t>http：//sa.ylib.com/MagCont.aspx?Unit=featurearticles&amp;id=1377</a:t>
            </a:r>
            <a:r>
              <a:rPr lang="hi-IN" altLang="zh-TW" kern="50" dirty="0" smtClean="0">
                <a:solidFill>
                  <a:srgbClr val="FFC000"/>
                </a:solidFill>
                <a:latin typeface="Times New Roman"/>
                <a:cs typeface="新細明體"/>
              </a:rPr>
              <a:t>。</a:t>
            </a:r>
            <a:endParaRPr lang="en-US" altLang="zh-TW" kern="50" dirty="0" smtClean="0">
              <a:solidFill>
                <a:srgbClr val="FFC000"/>
              </a:solidFill>
              <a:latin typeface="Times New Roman"/>
              <a:cs typeface="新細明體"/>
            </a:endParaRPr>
          </a:p>
          <a:p>
            <a:pPr lvl="1">
              <a:spcAft>
                <a:spcPts val="600"/>
              </a:spcAft>
              <a:tabLst>
                <a:tab pos="540385" algn="l"/>
                <a:tab pos="720725" algn="l"/>
              </a:tabLst>
            </a:pPr>
            <a:endParaRPr lang="zh-TW" altLang="zh-TW" kern="50" dirty="0">
              <a:solidFill>
                <a:prstClr val="black"/>
              </a:solidFill>
              <a:latin typeface="Times New Roman"/>
              <a:cs typeface="Mang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2365209"/>
            <a:ext cx="727280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tabLst>
                <a:tab pos="540385" algn="l"/>
                <a:tab pos="720725" algn="l"/>
              </a:tabLst>
            </a:pPr>
            <a:r>
              <a:rPr lang="en-US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2.</a:t>
            </a:r>
            <a:r>
              <a:rPr lang="hi-IN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蜜蜂王國</a:t>
            </a:r>
            <a:r>
              <a:rPr lang="hi-IN" altLang="zh-TW" kern="50" dirty="0">
                <a:latin typeface="Times New Roman"/>
                <a:cs typeface="新細明體"/>
              </a:rPr>
              <a:t>。</a:t>
            </a:r>
            <a:r>
              <a:rPr lang="x-none" altLang="zh-TW" kern="50" dirty="0">
                <a:latin typeface="Times New Roman"/>
                <a:cs typeface="Mangal"/>
              </a:rPr>
              <a:t>2016</a:t>
            </a:r>
            <a:r>
              <a:rPr lang="hi-IN" altLang="zh-TW" kern="50" dirty="0">
                <a:latin typeface="Times New Roman"/>
                <a:cs typeface="新細明體"/>
              </a:rPr>
              <a:t>年</a:t>
            </a:r>
            <a:r>
              <a:rPr lang="x-none" altLang="zh-TW" kern="50" dirty="0">
                <a:latin typeface="Times New Roman"/>
                <a:cs typeface="Mangal"/>
              </a:rPr>
              <a:t>8</a:t>
            </a:r>
            <a:r>
              <a:rPr lang="hi-IN" altLang="zh-TW" kern="50" dirty="0">
                <a:latin typeface="Times New Roman"/>
                <a:cs typeface="新細明體"/>
              </a:rPr>
              <a:t>月</a:t>
            </a:r>
            <a:r>
              <a:rPr lang="x-none" altLang="zh-TW" kern="50" dirty="0">
                <a:latin typeface="Times New Roman"/>
                <a:cs typeface="Mangal"/>
              </a:rPr>
              <a:t>13</a:t>
            </a:r>
            <a:r>
              <a:rPr lang="hi-IN" altLang="zh-TW" kern="50" dirty="0">
                <a:latin typeface="Times New Roman"/>
                <a:cs typeface="新細明體"/>
              </a:rPr>
              <a:t>日取自：</a:t>
            </a:r>
            <a:endParaRPr lang="zh-TW" altLang="zh-TW" kern="50" dirty="0">
              <a:latin typeface="Times New Roman"/>
              <a:cs typeface="Mangal"/>
            </a:endParaRPr>
          </a:p>
          <a:p>
            <a:pPr marL="540385">
              <a:spcAft>
                <a:spcPts val="600"/>
              </a:spcAft>
            </a:pPr>
            <a:r>
              <a:rPr lang="x-none" altLang="zh-TW" u="sng" kern="0" dirty="0">
                <a:solidFill>
                  <a:srgbClr val="000080"/>
                </a:solidFill>
                <a:latin typeface="新細明體"/>
                <a:cs typeface="新細明體"/>
                <a:hlinkClick r:id="rId3"/>
              </a:rPr>
              <a:t>http：//library.taiwanschoolnet.org/cyberfair2013/yd101235no04/1b.htm</a:t>
            </a:r>
            <a:r>
              <a:rPr lang="hi-IN" altLang="zh-TW" kern="50" dirty="0">
                <a:latin typeface="Times New Roman"/>
                <a:cs typeface="新細明體"/>
              </a:rPr>
              <a:t>。</a:t>
            </a:r>
            <a:endParaRPr lang="zh-TW" altLang="zh-TW" kern="50" dirty="0">
              <a:latin typeface="Times New Roman"/>
              <a:cs typeface="Mang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3356992"/>
            <a:ext cx="676875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tabLst>
                <a:tab pos="540385" algn="l"/>
                <a:tab pos="720725" algn="l"/>
              </a:tabLst>
            </a:pPr>
            <a:r>
              <a:rPr lang="en-US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3.</a:t>
            </a:r>
            <a:r>
              <a:rPr lang="hi-IN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台大研究解蜜蜂消失之謎</a:t>
            </a:r>
            <a:r>
              <a:rPr lang="hi-IN" altLang="zh-TW" kern="50" dirty="0">
                <a:latin typeface="Times New Roman"/>
                <a:cs typeface="新細明體"/>
              </a:rPr>
              <a:t>。</a:t>
            </a:r>
            <a:r>
              <a:rPr lang="x-none" altLang="zh-TW" kern="50" dirty="0">
                <a:latin typeface="Times New Roman"/>
                <a:cs typeface="Mangal"/>
              </a:rPr>
              <a:t>2016</a:t>
            </a:r>
            <a:r>
              <a:rPr lang="hi-IN" altLang="zh-TW" kern="50" dirty="0">
                <a:latin typeface="Times New Roman"/>
                <a:cs typeface="新細明體"/>
              </a:rPr>
              <a:t>年</a:t>
            </a:r>
            <a:r>
              <a:rPr lang="x-none" altLang="zh-TW" kern="50" dirty="0">
                <a:latin typeface="Times New Roman"/>
                <a:cs typeface="Mangal"/>
              </a:rPr>
              <a:t>8</a:t>
            </a:r>
            <a:r>
              <a:rPr lang="hi-IN" altLang="zh-TW" kern="50" dirty="0">
                <a:latin typeface="Times New Roman"/>
                <a:cs typeface="新細明體"/>
              </a:rPr>
              <a:t>月</a:t>
            </a:r>
            <a:r>
              <a:rPr lang="x-none" altLang="zh-TW" kern="50" dirty="0">
                <a:latin typeface="Times New Roman"/>
                <a:cs typeface="Mangal"/>
              </a:rPr>
              <a:t>16</a:t>
            </a:r>
            <a:r>
              <a:rPr lang="hi-IN" altLang="zh-TW" kern="50" dirty="0">
                <a:latin typeface="Times New Roman"/>
                <a:cs typeface="新細明體"/>
              </a:rPr>
              <a:t>日取自：</a:t>
            </a:r>
            <a:endParaRPr lang="zh-TW" altLang="zh-TW" kern="50" dirty="0">
              <a:latin typeface="Times New Roman"/>
              <a:cs typeface="Mangal"/>
            </a:endParaRPr>
          </a:p>
          <a:p>
            <a:pPr marL="540385">
              <a:spcAft>
                <a:spcPts val="600"/>
              </a:spcAft>
            </a:pPr>
            <a:r>
              <a:rPr lang="x-none" altLang="zh-TW" u="sng" kern="50" dirty="0">
                <a:solidFill>
                  <a:srgbClr val="000080"/>
                </a:solidFill>
                <a:latin typeface="新細明體"/>
                <a:cs typeface="Mangal"/>
                <a:hlinkClick r:id="rId4"/>
              </a:rPr>
              <a:t>http：//www.thenewslens.com/article/3204</a:t>
            </a:r>
            <a:r>
              <a:rPr lang="hi-IN" altLang="zh-TW" kern="50" dirty="0">
                <a:latin typeface="Times New Roman"/>
                <a:cs typeface="新細明體"/>
              </a:rPr>
              <a:t>。</a:t>
            </a:r>
            <a:endParaRPr lang="zh-TW" altLang="zh-TW" kern="50" dirty="0">
              <a:latin typeface="Times New Roman"/>
              <a:cs typeface="Mang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8425" y="4299942"/>
            <a:ext cx="748883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tabLst>
                <a:tab pos="540385" algn="l"/>
                <a:tab pos="720725" algn="l"/>
              </a:tabLst>
            </a:pPr>
            <a:r>
              <a:rPr lang="en-US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4.</a:t>
            </a:r>
            <a:r>
              <a:rPr lang="hi-IN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蜜蜂消失和我有什麼關係</a:t>
            </a:r>
            <a:r>
              <a:rPr lang="hi-IN" altLang="zh-TW" kern="50" dirty="0">
                <a:solidFill>
                  <a:srgbClr val="000000"/>
                </a:solidFill>
                <a:latin typeface="Times New Roman"/>
                <a:cs typeface="新細明體"/>
              </a:rPr>
              <a:t>？</a:t>
            </a:r>
            <a:r>
              <a:rPr lang="x-none" altLang="zh-TW" kern="50" dirty="0">
                <a:latin typeface="Times New Roman"/>
                <a:cs typeface="Mangal"/>
              </a:rPr>
              <a:t>2016</a:t>
            </a:r>
            <a:r>
              <a:rPr lang="hi-IN" altLang="zh-TW" kern="50" dirty="0">
                <a:latin typeface="Times New Roman"/>
                <a:cs typeface="新細明體"/>
              </a:rPr>
              <a:t>年</a:t>
            </a:r>
            <a:r>
              <a:rPr lang="x-none" altLang="zh-TW" kern="50" dirty="0">
                <a:latin typeface="Times New Roman"/>
                <a:cs typeface="Mangal"/>
              </a:rPr>
              <a:t>8</a:t>
            </a:r>
            <a:r>
              <a:rPr lang="hi-IN" altLang="zh-TW" kern="50" dirty="0">
                <a:latin typeface="Times New Roman"/>
                <a:cs typeface="新細明體"/>
              </a:rPr>
              <a:t>月</a:t>
            </a:r>
            <a:r>
              <a:rPr lang="x-none" altLang="zh-TW" kern="50" dirty="0">
                <a:latin typeface="Times New Roman"/>
                <a:cs typeface="Mangal"/>
              </a:rPr>
              <a:t>19</a:t>
            </a:r>
            <a:r>
              <a:rPr lang="hi-IN" altLang="zh-TW" kern="50" dirty="0">
                <a:latin typeface="Times New Roman"/>
                <a:cs typeface="新細明體"/>
              </a:rPr>
              <a:t>日取自。</a:t>
            </a:r>
            <a:endParaRPr lang="zh-TW" altLang="zh-TW" kern="50" dirty="0">
              <a:latin typeface="Times New Roman"/>
              <a:cs typeface="Mangal"/>
            </a:endParaRPr>
          </a:p>
          <a:p>
            <a:pPr marL="540385">
              <a:spcAft>
                <a:spcPts val="600"/>
              </a:spcAft>
            </a:pPr>
            <a:r>
              <a:rPr lang="x-none" altLang="zh-TW" u="sng" kern="50" dirty="0">
                <a:solidFill>
                  <a:srgbClr val="000080"/>
                </a:solidFill>
                <a:latin typeface="新細明體"/>
                <a:cs typeface="Helvetica"/>
                <a:hlinkClick r:id="rId5"/>
              </a:rPr>
              <a:t>http：//tedxtaipei.com/articles/marla_spivak_why_bees_are_disappearing/</a:t>
            </a:r>
            <a:endParaRPr lang="zh-TW" altLang="zh-TW" kern="50" dirty="0">
              <a:latin typeface="Times New Roman"/>
              <a:cs typeface="Mang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5172149"/>
            <a:ext cx="7200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tabLst>
                <a:tab pos="540385" algn="l"/>
                <a:tab pos="720725" algn="l"/>
              </a:tabLst>
            </a:pPr>
            <a:r>
              <a:rPr lang="en-US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5.</a:t>
            </a:r>
            <a:r>
              <a:rPr lang="hi-IN" altLang="zh-TW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蜜蜂衰竭失調症</a:t>
            </a:r>
            <a:r>
              <a:rPr lang="hi-IN" altLang="zh-TW" kern="50" dirty="0">
                <a:solidFill>
                  <a:srgbClr val="000000"/>
                </a:solidFill>
                <a:latin typeface="Times New Roman"/>
                <a:cs typeface="新細明體"/>
              </a:rPr>
              <a:t>，維基百科</a:t>
            </a:r>
            <a:r>
              <a:rPr lang="hi-IN" altLang="zh-TW" kern="50" dirty="0">
                <a:latin typeface="Times New Roman"/>
                <a:cs typeface="新細明體"/>
              </a:rPr>
              <a:t>。</a:t>
            </a:r>
            <a:r>
              <a:rPr lang="x-none" altLang="zh-TW" kern="50" dirty="0">
                <a:latin typeface="Times New Roman"/>
                <a:cs typeface="Mangal"/>
              </a:rPr>
              <a:t>2016</a:t>
            </a:r>
            <a:r>
              <a:rPr lang="hi-IN" altLang="zh-TW" kern="50" dirty="0">
                <a:latin typeface="Times New Roman"/>
                <a:cs typeface="新細明體"/>
              </a:rPr>
              <a:t>年</a:t>
            </a:r>
            <a:r>
              <a:rPr lang="x-none" altLang="zh-TW" kern="50" dirty="0">
                <a:latin typeface="Times New Roman"/>
                <a:cs typeface="Mangal"/>
              </a:rPr>
              <a:t>9</a:t>
            </a:r>
            <a:r>
              <a:rPr lang="hi-IN" altLang="zh-TW" kern="50" dirty="0">
                <a:latin typeface="Times New Roman"/>
                <a:cs typeface="新細明體"/>
              </a:rPr>
              <a:t>月</a:t>
            </a:r>
            <a:r>
              <a:rPr lang="x-none" altLang="zh-TW" kern="50" dirty="0">
                <a:latin typeface="Times New Roman"/>
                <a:cs typeface="Mangal"/>
              </a:rPr>
              <a:t>1</a:t>
            </a:r>
            <a:r>
              <a:rPr lang="hi-IN" altLang="zh-TW" kern="50" dirty="0">
                <a:latin typeface="Times New Roman"/>
                <a:cs typeface="新細明體"/>
              </a:rPr>
              <a:t>日取自：</a:t>
            </a:r>
            <a:endParaRPr lang="zh-TW" altLang="zh-TW" kern="50" dirty="0">
              <a:latin typeface="Times New Roman"/>
              <a:cs typeface="Mangal"/>
            </a:endParaRPr>
          </a:p>
          <a:p>
            <a:pPr marL="540385">
              <a:spcAft>
                <a:spcPts val="600"/>
              </a:spcAft>
            </a:pPr>
            <a:r>
              <a:rPr lang="x-none" altLang="zh-TW" u="sng" kern="50" dirty="0">
                <a:solidFill>
                  <a:srgbClr val="000080"/>
                </a:solidFill>
                <a:latin typeface="新細明體"/>
                <a:cs typeface="Helvetica"/>
                <a:hlinkClick r:id="rId6"/>
              </a:rPr>
              <a:t>https：//zh.wikipedia.org/wiki/%E8%9C%82%E7%BE%A4%E5%B4%A9%E5%A3%9E%E7%97%87%E5%80%99%E7%BE%A4</a:t>
            </a:r>
            <a:r>
              <a:rPr lang="hi-IN" altLang="zh-TW" kern="50" dirty="0">
                <a:latin typeface="Times New Roman"/>
                <a:cs typeface="新細明體"/>
              </a:rPr>
              <a:t>。</a:t>
            </a:r>
            <a:endParaRPr lang="zh-TW" altLang="zh-TW" kern="50" dirty="0">
              <a:latin typeface="Times New Roma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2096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467600" cy="1143000"/>
          </a:xfrm>
        </p:spPr>
        <p:txBody>
          <a:bodyPr>
            <a:normAutofit/>
          </a:bodyPr>
          <a:lstStyle/>
          <a:p>
            <a:pPr lvl="0" algn="ctr"/>
            <a:r>
              <a:rPr lang="hi-IN" altLang="zh-TW" sz="4800" b="1" dirty="0" smtClean="0">
                <a:latin typeface="華康隸書體W3(P)" pitchFamily="66" charset="-120"/>
                <a:ea typeface="華康隸書體W3(P)" pitchFamily="66" charset="-120"/>
              </a:rPr>
              <a:t>研究動機</a:t>
            </a:r>
            <a:endParaRPr lang="zh-TW" altLang="zh-TW" sz="4800" b="1" dirty="0">
              <a:latin typeface="華康隸書體W3(P)" pitchFamily="66" charset="-120"/>
              <a:ea typeface="華康隸書體W3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pPr lvl="1"/>
            <a:r>
              <a:rPr lang="hi-IN" altLang="zh-TW" sz="2400" dirty="0" smtClean="0">
                <a:latin typeface="+mn-ea"/>
              </a:rPr>
              <a:t>蜜蜂從早到晚辛勤的工作，幫助許多農作物授粉，使人類有豐富營養的蔬菜水果可以食用。</a:t>
            </a:r>
            <a:r>
              <a:rPr lang="zh-TW" altLang="en-US" sz="2400" dirty="0" smtClean="0">
                <a:latin typeface="+mn-ea"/>
              </a:rPr>
              <a:t>世界上有三分之一的植物都</a:t>
            </a:r>
            <a:r>
              <a:rPr lang="hi-IN" altLang="zh-TW" sz="2400" dirty="0" smtClean="0">
                <a:latin typeface="+mn-ea"/>
              </a:rPr>
              <a:t>需仰賴蜜蜂的授粉才能存活。</a:t>
            </a:r>
            <a:endParaRPr lang="en-US" altLang="zh-TW" sz="2400" dirty="0" smtClean="0">
              <a:latin typeface="+mn-ea"/>
            </a:endParaRPr>
          </a:p>
          <a:p>
            <a:pPr lvl="1"/>
            <a:r>
              <a:rPr lang="hi-IN" altLang="zh-TW" sz="2400" dirty="0" smtClean="0">
                <a:latin typeface="+mn-ea"/>
              </a:rPr>
              <a:t>但</a:t>
            </a:r>
            <a:r>
              <a:rPr lang="x-none" altLang="zh-TW" sz="2400" dirty="0" smtClean="0">
                <a:latin typeface="+mn-ea"/>
              </a:rPr>
              <a:t>2006</a:t>
            </a:r>
            <a:r>
              <a:rPr lang="hi-IN" altLang="zh-TW" sz="2400" dirty="0" smtClean="0">
                <a:latin typeface="+mn-ea"/>
              </a:rPr>
              <a:t>年秋天，歐美等國家爆發了大量養殖蜂群離奇失蹤的奇異現象，</a:t>
            </a:r>
            <a:r>
              <a:rPr lang="x-none" altLang="zh-TW" sz="2400" dirty="0" smtClean="0">
                <a:latin typeface="+mn-ea"/>
              </a:rPr>
              <a:t>2007</a:t>
            </a:r>
            <a:r>
              <a:rPr lang="hi-IN" altLang="zh-TW" sz="2400" dirty="0" smtClean="0">
                <a:latin typeface="+mn-ea"/>
              </a:rPr>
              <a:t>年</a:t>
            </a:r>
            <a:r>
              <a:rPr lang="x-none" altLang="zh-TW" sz="2400" dirty="0" smtClean="0">
                <a:latin typeface="+mn-ea"/>
              </a:rPr>
              <a:t>4</a:t>
            </a:r>
            <a:r>
              <a:rPr lang="hi-IN" altLang="zh-TW" sz="2400" dirty="0" smtClean="0">
                <a:latin typeface="+mn-ea"/>
              </a:rPr>
              <a:t>月，台灣也有疑似</a:t>
            </a:r>
            <a:r>
              <a:rPr lang="x-none" altLang="zh-TW" sz="2400" dirty="0" smtClean="0">
                <a:latin typeface="+mn-ea"/>
              </a:rPr>
              <a:t>CCD</a:t>
            </a:r>
            <a:r>
              <a:rPr lang="zh-TW" altLang="hi-IN" sz="2400" dirty="0" smtClean="0">
                <a:latin typeface="+mn-ea"/>
              </a:rPr>
              <a:t>「</a:t>
            </a:r>
            <a:r>
              <a:rPr lang="hi-IN" altLang="zh-TW" sz="2400" dirty="0" smtClean="0">
                <a:latin typeface="+mn-ea"/>
              </a:rPr>
              <a:t>蜜蜂衰竭失調症</a:t>
            </a:r>
            <a:r>
              <a:rPr lang="zh-TW" altLang="hi-IN" sz="2400" dirty="0" smtClean="0">
                <a:latin typeface="+mn-ea"/>
              </a:rPr>
              <a:t>」</a:t>
            </a:r>
            <a:r>
              <a:rPr lang="hi-IN" altLang="zh-TW" sz="2400" dirty="0" smtClean="0">
                <a:latin typeface="+mn-ea"/>
              </a:rPr>
              <a:t>的個案發生。究竟為什麼蜂群會發生這種消失的離奇現象，難道蜜蜂真的要滅絕了嗎</a:t>
            </a:r>
            <a:r>
              <a:rPr lang="zh-TW" altLang="zh-TW" sz="2400" dirty="0" smtClean="0">
                <a:latin typeface="+mn-ea"/>
              </a:rPr>
              <a:t>？</a:t>
            </a:r>
            <a:endParaRPr lang="en-US" altLang="zh-TW" sz="2400" dirty="0" smtClean="0">
              <a:latin typeface="+mn-ea"/>
            </a:endParaRPr>
          </a:p>
          <a:p>
            <a:pPr lvl="1"/>
            <a:r>
              <a:rPr lang="zh-TW" altLang="en-US" sz="2400" dirty="0" smtClean="0">
                <a:latin typeface="+mn-ea"/>
              </a:rPr>
              <a:t>蜜蜂消失了，</a:t>
            </a:r>
            <a:r>
              <a:rPr lang="hi-IN" altLang="zh-TW" sz="2400" dirty="0" smtClean="0">
                <a:latin typeface="+mn-ea"/>
              </a:rPr>
              <a:t>世界末日是否真的來臨</a:t>
            </a:r>
            <a:r>
              <a:rPr lang="zh-TW" altLang="hi-IN" sz="2400" dirty="0" smtClean="0">
                <a:latin typeface="+mn-ea"/>
              </a:rPr>
              <a:t>？</a:t>
            </a:r>
            <a:endParaRPr lang="zh-TW" altLang="zh-TW" sz="24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4876" y="476672"/>
            <a:ext cx="5905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hi-IN" sz="3600" b="1" dirty="0" smtClean="0">
                <a:solidFill>
                  <a:srgbClr val="0070C0"/>
                </a:solidFill>
                <a:latin typeface="華康流葉體(P)" pitchFamily="66" charset="-120"/>
                <a:ea typeface="華康流葉體(P)" pitchFamily="66" charset="-120"/>
                <a:cs typeface="Times New Roman" pitchFamily="18" charset="0"/>
              </a:rPr>
              <a:t>這篇論文</a:t>
            </a:r>
            <a:r>
              <a:rPr kumimoji="1" lang="zh-TW" altLang="en-US" sz="3600" b="1" dirty="0" smtClean="0">
                <a:solidFill>
                  <a:srgbClr val="0070C0"/>
                </a:solidFill>
                <a:latin typeface="華康流葉體(P)" pitchFamily="66" charset="-120"/>
                <a:ea typeface="華康流葉體(P)" pitchFamily="66" charset="-120"/>
                <a:cs typeface="Times New Roman" pitchFamily="18" charset="0"/>
              </a:rPr>
              <a:t>所要傳達的</a:t>
            </a:r>
            <a:r>
              <a:rPr kumimoji="1" lang="zh-TW" altLang="hi-IN" sz="3600" b="1" dirty="0" smtClean="0">
                <a:solidFill>
                  <a:srgbClr val="0070C0"/>
                </a:solidFill>
                <a:latin typeface="華康流葉體(P)" pitchFamily="66" charset="-120"/>
                <a:ea typeface="華康流葉體(P)" pitchFamily="66" charset="-120"/>
                <a:cs typeface="Times New Roman" pitchFamily="18" charset="0"/>
              </a:rPr>
              <a:t>的意義</a:t>
            </a:r>
            <a:endParaRPr kumimoji="1" lang="en-US" altLang="zh-TW" sz="3600" b="1" dirty="0" smtClean="0">
              <a:solidFill>
                <a:srgbClr val="0070C0"/>
              </a:solidFill>
              <a:latin typeface="華康流葉體(P)" pitchFamily="66" charset="-120"/>
              <a:ea typeface="華康流葉體(P)" pitchFamily="66" charset="-120"/>
              <a:cs typeface="Times New Roman" pitchFamily="18" charset="0"/>
            </a:endParaRPr>
          </a:p>
          <a:p>
            <a:endParaRPr lang="zh-TW" altLang="en-US" sz="3600" b="1" dirty="0">
              <a:latin typeface="華康流葉體(P)" pitchFamily="66" charset="-120"/>
              <a:ea typeface="華康流葉體(P)" pitchFamily="66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268760"/>
            <a:ext cx="7157729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1.</a:t>
            </a:r>
            <a:r>
              <a:rPr kumimoji="1" lang="zh-TW" altLang="hi-IN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提醒人類們維護蜜蜂的生存權利</a:t>
            </a:r>
            <a:endParaRPr kumimoji="1" lang="en-US" altLang="zh-TW" sz="3200" b="1" dirty="0" smtClean="0">
              <a:solidFill>
                <a:srgbClr val="92D050"/>
              </a:solidFill>
              <a:latin typeface="華康少女文字W5(P)" pitchFamily="82" charset="-120"/>
              <a:ea typeface="華康少女文字W5(P)" pitchFamily="82" charset="-120"/>
              <a:cs typeface="Times New Roman" pitchFamily="18" charset="0"/>
            </a:endParaRPr>
          </a:p>
          <a:p>
            <a:r>
              <a:rPr kumimoji="1" lang="en-US" altLang="zh-TW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2.</a:t>
            </a:r>
            <a:r>
              <a:rPr kumimoji="1" lang="zh-TW" altLang="hi-IN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學會懂得尊重大自然</a:t>
            </a:r>
            <a:endParaRPr kumimoji="1" lang="en-US" altLang="zh-TW" sz="3200" b="1" dirty="0" smtClean="0">
              <a:solidFill>
                <a:srgbClr val="92D050"/>
              </a:solidFill>
              <a:latin typeface="華康少女文字W5(P)" pitchFamily="82" charset="-120"/>
              <a:ea typeface="華康少女文字W5(P)" pitchFamily="82" charset="-120"/>
              <a:cs typeface="Times New Roman" pitchFamily="18" charset="0"/>
            </a:endParaRPr>
          </a:p>
          <a:p>
            <a:r>
              <a:rPr kumimoji="1" lang="en-US" altLang="zh-TW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3.</a:t>
            </a:r>
            <a:r>
              <a:rPr kumimoji="1" lang="zh-TW" altLang="hi-IN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保護辛勤的蜜蜂們</a:t>
            </a:r>
            <a:endParaRPr kumimoji="1" lang="en-US" altLang="zh-TW" sz="3200" b="1" dirty="0" smtClean="0">
              <a:solidFill>
                <a:srgbClr val="92D050"/>
              </a:solidFill>
              <a:latin typeface="華康少女文字W5(P)" pitchFamily="82" charset="-120"/>
              <a:ea typeface="華康少女文字W5(P)" pitchFamily="82" charset="-120"/>
              <a:cs typeface="Times New Roman" pitchFamily="18" charset="0"/>
            </a:endParaRPr>
          </a:p>
          <a:p>
            <a:r>
              <a:rPr kumimoji="1" lang="en-US" altLang="zh-TW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4.</a:t>
            </a:r>
            <a:r>
              <a:rPr kumimoji="1" lang="zh-TW" altLang="hi-IN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維護我們的地球</a:t>
            </a:r>
            <a:endParaRPr lang="zh-TW" altLang="en-US" sz="3200" b="1" dirty="0" smtClean="0">
              <a:solidFill>
                <a:srgbClr val="92D05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r>
              <a:rPr kumimoji="1" lang="en-US" altLang="zh-TW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5.</a:t>
            </a:r>
            <a:r>
              <a:rPr kumimoji="1" lang="zh-TW" altLang="hi-IN" sz="3200" b="1" dirty="0" smtClean="0">
                <a:solidFill>
                  <a:srgbClr val="92D050"/>
                </a:solidFill>
                <a:latin typeface="華康少女文字W5(P)" pitchFamily="82" charset="-120"/>
                <a:ea typeface="華康少女文字W5(P)" pitchFamily="82" charset="-120"/>
                <a:cs typeface="Times New Roman" pitchFamily="18" charset="0"/>
              </a:rPr>
              <a:t>讓我們生活的家園，得以永續發展！</a:t>
            </a:r>
            <a:endParaRPr lang="zh-TW" altLang="en-US" sz="3200" b="1" dirty="0" smtClean="0">
              <a:solidFill>
                <a:srgbClr val="92D050"/>
              </a:solidFill>
              <a:latin typeface="華康少女文字W5(P)" pitchFamily="82" charset="-120"/>
              <a:ea typeface="華康少女文字W5(P)" pitchFamily="82" charset="-120"/>
            </a:endParaRPr>
          </a:p>
          <a:p>
            <a:endParaRPr kumimoji="1" lang="en-US" altLang="zh-TW" sz="3200" dirty="0" smtClean="0">
              <a:latin typeface="華康少女文字W5(P)" pitchFamily="82" charset="-120"/>
              <a:ea typeface="華康少女文字W5(P)" pitchFamily="82" charset="-120"/>
              <a:cs typeface="Times New Roman" pitchFamily="18" charset="0"/>
            </a:endParaRPr>
          </a:p>
          <a:p>
            <a:endParaRPr kumimoji="1" lang="en-US" altLang="zh-TW" sz="3200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  <a:cs typeface="Times New Roman" pitchFamily="18" charset="0"/>
            </a:endParaRPr>
          </a:p>
          <a:p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395536" y="3933056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3850" algn="l"/>
              </a:tabLst>
            </a:pPr>
            <a:r>
              <a:rPr kumimoji="1" lang="zh-TW" altLang="hi-IN" sz="4000" b="1" dirty="0" smtClean="0">
                <a:solidFill>
                  <a:srgbClr val="FFC000"/>
                </a:solidFill>
                <a:latin typeface="華康流葉體(P)" pitchFamily="66" charset="-120"/>
                <a:ea typeface="華康流葉體(P)" pitchFamily="66" charset="-120"/>
                <a:cs typeface="Times New Roman" pitchFamily="18" charset="0"/>
              </a:rPr>
              <a:t>相信每個人的一點點力量，</a:t>
            </a:r>
            <a:r>
              <a:rPr kumimoji="1" lang="zh-TW" altLang="en-US" sz="4000" b="1" dirty="0" smtClean="0">
                <a:solidFill>
                  <a:srgbClr val="FFC000"/>
                </a:solidFill>
                <a:latin typeface="華康流葉體(P)" pitchFamily="66" charset="-120"/>
                <a:ea typeface="華康流葉體(P)" pitchFamily="66" charset="-120"/>
                <a:cs typeface="Times New Roman" pitchFamily="18" charset="0"/>
              </a:rPr>
              <a:t>都</a:t>
            </a:r>
            <a:r>
              <a:rPr kumimoji="1" lang="zh-TW" altLang="hi-IN" sz="4000" b="1" dirty="0" smtClean="0">
                <a:solidFill>
                  <a:srgbClr val="FFC000"/>
                </a:solidFill>
                <a:latin typeface="華康流葉體(P)" pitchFamily="66" charset="-120"/>
                <a:ea typeface="華康流葉體(P)" pitchFamily="66" charset="-120"/>
                <a:cs typeface="Times New Roman" pitchFamily="18" charset="0"/>
              </a:rPr>
              <a:t>能帶來巨大的改變！</a:t>
            </a:r>
            <a:endParaRPr kumimoji="1" lang="zh-TW" altLang="hi-IN" sz="4000" b="1" dirty="0" smtClean="0">
              <a:solidFill>
                <a:srgbClr val="FFC000"/>
              </a:solidFill>
              <a:latin typeface="華康流葉體(P)" pitchFamily="66" charset="-120"/>
              <a:ea typeface="華康流葉體(P)" pitchFamily="66" charset="-120"/>
              <a:cs typeface="新細明體" pitchFamily="18" charset="-120"/>
            </a:endParaRPr>
          </a:p>
        </p:txBody>
      </p:sp>
      <p:pic>
        <p:nvPicPr>
          <p:cNvPr id="13" name="Picture 3" descr="https://tse1.mm.bing.net/th?id=OIP.Macc6f54eccc98fd31808ec0bb8c068dfo0&amp;pid=15.1&amp;P=0&amp;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648" y="3933055"/>
            <a:ext cx="17145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467600" cy="1800200"/>
          </a:xfrm>
        </p:spPr>
        <p:txBody>
          <a:bodyPr>
            <a:noAutofit/>
          </a:bodyPr>
          <a:lstStyle/>
          <a:p>
            <a:pPr marL="457200" lvl="1" indent="0"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x-none" altLang="zh-TW" sz="3200" kern="50" dirty="0" smtClean="0">
                <a:latin typeface="新細明體"/>
                <a:cs typeface="Mangal"/>
              </a:rPr>
              <a:t> </a:t>
            </a:r>
            <a:r>
              <a:rPr lang="zh-TW" altLang="zh-TW" sz="3200" kern="50" dirty="0" smtClean="0">
                <a:latin typeface="Times New Roman"/>
                <a:cs typeface="Mangal"/>
              </a:rPr>
              <a:t/>
            </a:r>
            <a:br>
              <a:rPr lang="zh-TW" altLang="zh-TW" sz="3200" kern="50" dirty="0" smtClean="0">
                <a:latin typeface="Times New Roman"/>
                <a:cs typeface="Mangal"/>
              </a:rPr>
            </a:br>
            <a:r>
              <a:rPr lang="zh-TW" altLang="zh-TW" sz="3200" kern="50" dirty="0" smtClean="0">
                <a:latin typeface="Times New Roman"/>
                <a:cs typeface="Mangal"/>
              </a:rPr>
              <a:t/>
            </a:r>
            <a:br>
              <a:rPr lang="zh-TW" altLang="zh-TW" sz="3200" kern="50" dirty="0" smtClean="0">
                <a:latin typeface="Times New Roman"/>
                <a:cs typeface="Mangal"/>
              </a:rPr>
            </a:br>
            <a:r>
              <a:rPr lang="zh-TW" altLang="zh-TW" sz="3200" kern="50" dirty="0">
                <a:latin typeface="Times New Roman"/>
                <a:cs typeface="Mangal"/>
              </a:rPr>
              <a:t/>
            </a:r>
            <a:br>
              <a:rPr lang="zh-TW" altLang="zh-TW" sz="3200" kern="50" dirty="0">
                <a:latin typeface="Times New Roman"/>
                <a:cs typeface="Mangal"/>
              </a:rPr>
            </a:br>
            <a:r>
              <a:rPr lang="hi-IN" altLang="zh-TW" sz="3200" b="1" kern="50" dirty="0" smtClean="0">
                <a:latin typeface="Times New Roman"/>
                <a:cs typeface="新細明體"/>
              </a:rPr>
              <a:t>研究目的</a:t>
            </a:r>
            <a:r>
              <a:rPr lang="en-US" altLang="zh-TW" sz="3200" kern="50" dirty="0" smtClean="0">
                <a:latin typeface="Times New Roman"/>
                <a:cs typeface="新細明體"/>
              </a:rPr>
              <a:t/>
            </a:r>
            <a:br>
              <a:rPr lang="en-US" altLang="zh-TW" sz="3200" kern="50" dirty="0" smtClean="0">
                <a:latin typeface="Times New Roman"/>
                <a:cs typeface="新細明體"/>
              </a:rPr>
            </a:br>
            <a:r>
              <a:rPr lang="zh-TW" altLang="en-US" sz="3200" kern="50" dirty="0" smtClean="0">
                <a:latin typeface="Times New Roman"/>
                <a:cs typeface="新細明體"/>
              </a:rPr>
              <a:t>一</a:t>
            </a:r>
            <a:r>
              <a:rPr lang="zh-TW" altLang="en-US" sz="3200" kern="50" dirty="0" smtClean="0">
                <a:latin typeface="新細明體"/>
                <a:ea typeface="新細明體"/>
                <a:cs typeface="新細明體"/>
              </a:rPr>
              <a:t>、</a:t>
            </a:r>
            <a:r>
              <a:rPr lang="hi-IN" altLang="zh-TW" sz="3200" kern="50" dirty="0" smtClean="0">
                <a:latin typeface="Times New Roman"/>
                <a:cs typeface="新細明體"/>
              </a:rPr>
              <a:t>找出蜜蜂消失的關鍵原因，並且尋求解決的方法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429000"/>
            <a:ext cx="7467600" cy="3044952"/>
          </a:xfrm>
        </p:spPr>
        <p:txBody>
          <a:bodyPr/>
          <a:lstStyle/>
          <a:p>
            <a:pPr marL="0" lvl="0" indent="0">
              <a:spcAft>
                <a:spcPts val="600"/>
              </a:spcAft>
              <a:buNone/>
              <a:tabLst>
                <a:tab pos="323850" algn="l"/>
              </a:tabLst>
            </a:pPr>
            <a:r>
              <a:rPr lang="zh-TW" altLang="en-US" sz="3200" b="1" kern="50" dirty="0" smtClean="0">
                <a:latin typeface="Times New Roman"/>
                <a:cs typeface="新細明體"/>
              </a:rPr>
              <a:t>     </a:t>
            </a:r>
            <a:r>
              <a:rPr lang="hi-IN" altLang="zh-TW" sz="3200" b="1" kern="50" dirty="0" smtClean="0">
                <a:latin typeface="Times New Roman"/>
                <a:cs typeface="新細明體"/>
              </a:rPr>
              <a:t>研究</a:t>
            </a:r>
            <a:r>
              <a:rPr lang="zh-TW" altLang="zh-TW" sz="3200" b="1" kern="50" dirty="0">
                <a:latin typeface="Times New Roman"/>
                <a:cs typeface="Mangal"/>
              </a:rPr>
              <a:t>和實施</a:t>
            </a:r>
            <a:r>
              <a:rPr lang="hi-IN" altLang="zh-TW" sz="3200" b="1" kern="50" dirty="0">
                <a:latin typeface="Times New Roman"/>
                <a:cs typeface="新細明體"/>
              </a:rPr>
              <a:t>方法</a:t>
            </a:r>
            <a:endParaRPr lang="zh-TW" altLang="zh-TW" sz="3200" b="1" kern="50" dirty="0">
              <a:latin typeface="Times New Roman"/>
              <a:cs typeface="Mangal"/>
            </a:endParaRPr>
          </a:p>
          <a:p>
            <a:pPr marL="457200" lvl="1" indent="0"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zh-TW" altLang="en-US" sz="3200" kern="50" dirty="0" smtClean="0">
                <a:latin typeface="Times New Roman"/>
                <a:cs typeface="新細明體"/>
              </a:rPr>
              <a:t>一</a:t>
            </a:r>
            <a:r>
              <a:rPr lang="zh-TW" altLang="en-US" sz="3200" kern="50" dirty="0" smtClean="0">
                <a:latin typeface="新細明體"/>
                <a:ea typeface="新細明體"/>
                <a:cs typeface="新細明體"/>
              </a:rPr>
              <a:t>、</a:t>
            </a:r>
            <a:r>
              <a:rPr lang="hi-IN" altLang="zh-TW" sz="3200" kern="50" dirty="0" smtClean="0">
                <a:latin typeface="Times New Roman"/>
                <a:cs typeface="新細明體"/>
              </a:rPr>
              <a:t>查找資料</a:t>
            </a:r>
            <a:r>
              <a:rPr lang="zh-TW" altLang="zh-TW" sz="3200" kern="50" dirty="0">
                <a:latin typeface="Times New Roman"/>
                <a:cs typeface="Mangal"/>
              </a:rPr>
              <a:t>：</a:t>
            </a:r>
            <a:r>
              <a:rPr lang="hi-IN" altLang="zh-TW" sz="3200" kern="50" dirty="0">
                <a:latin typeface="Times New Roman"/>
                <a:cs typeface="新細明體"/>
              </a:rPr>
              <a:t>網路、書籍。</a:t>
            </a:r>
            <a:endParaRPr lang="zh-TW" altLang="zh-TW" sz="3200" kern="50" dirty="0">
              <a:latin typeface="Times New Roman"/>
              <a:cs typeface="Mangal"/>
            </a:endParaRPr>
          </a:p>
          <a:p>
            <a:pPr marL="457200" lvl="1" indent="0">
              <a:spcAft>
                <a:spcPts val="600"/>
              </a:spcAft>
              <a:buNone/>
              <a:tabLst>
                <a:tab pos="540385" algn="l"/>
              </a:tabLst>
            </a:pPr>
            <a:r>
              <a:rPr lang="zh-TW" altLang="en-US" sz="3200" kern="50" dirty="0" smtClean="0">
                <a:latin typeface="新細明體"/>
                <a:cs typeface="新細明體"/>
              </a:rPr>
              <a:t>二、</a:t>
            </a:r>
            <a:r>
              <a:rPr lang="hi-IN" altLang="zh-TW" sz="3200" kern="50" dirty="0" smtClean="0">
                <a:solidFill>
                  <a:srgbClr val="000000"/>
                </a:solidFill>
                <a:latin typeface="Times New Roman"/>
                <a:cs typeface="新細明體"/>
              </a:rPr>
              <a:t>實地探訪</a:t>
            </a:r>
            <a:r>
              <a:rPr lang="zh-TW" altLang="zh-TW" sz="3200" kern="50" dirty="0">
                <a:solidFill>
                  <a:srgbClr val="000000"/>
                </a:solidFill>
                <a:latin typeface="Times New Roman"/>
                <a:cs typeface="Mangal"/>
              </a:rPr>
              <a:t>：</a:t>
            </a:r>
            <a:r>
              <a:rPr lang="hi-IN" altLang="zh-TW" sz="3200" kern="50" dirty="0">
                <a:solidFill>
                  <a:srgbClr val="000000"/>
                </a:solidFill>
                <a:latin typeface="Times New Roman"/>
                <a:cs typeface="新細明體"/>
              </a:rPr>
              <a:t>訪問家</a:t>
            </a:r>
            <a:r>
              <a:rPr lang="zh-TW" altLang="zh-TW" sz="3200" kern="50" dirty="0">
                <a:solidFill>
                  <a:srgbClr val="000000"/>
                </a:solidFill>
                <a:latin typeface="Times New Roman"/>
                <a:cs typeface="Mangal"/>
              </a:rPr>
              <a:t>裡</a:t>
            </a:r>
            <a:r>
              <a:rPr lang="hi-IN" altLang="zh-TW" sz="3200" kern="50" dirty="0">
                <a:solidFill>
                  <a:srgbClr val="000000"/>
                </a:solidFill>
                <a:latin typeface="Times New Roman"/>
                <a:cs typeface="新細明體"/>
              </a:rPr>
              <a:t>種田的爺爺奶奶、</a:t>
            </a:r>
            <a:r>
              <a:rPr lang="zh-TW" altLang="zh-TW" sz="3200" kern="50" dirty="0">
                <a:solidFill>
                  <a:srgbClr val="000000"/>
                </a:solidFill>
                <a:latin typeface="Times New Roman"/>
                <a:cs typeface="Mangal"/>
              </a:rPr>
              <a:t>鳳林蜂之鄉、吉安農改場</a:t>
            </a:r>
            <a:r>
              <a:rPr lang="hi-IN" altLang="zh-TW" sz="3200" kern="50" dirty="0">
                <a:latin typeface="Times New Roman"/>
                <a:cs typeface="新細明體"/>
              </a:rPr>
              <a:t>。</a:t>
            </a:r>
            <a:endParaRPr lang="zh-TW" altLang="zh-TW" sz="3200" kern="50" dirty="0">
              <a:latin typeface="Times New Roma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406868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662477"/>
            <a:ext cx="777686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Aft>
                <a:spcPts val="600"/>
              </a:spcAft>
              <a:tabLst>
                <a:tab pos="828040" algn="l"/>
              </a:tabLst>
            </a:pPr>
            <a:r>
              <a:rPr lang="zh-TW" altLang="en-US" sz="3600" b="1" kern="50" dirty="0" smtClean="0">
                <a:latin typeface="Times New Roman"/>
                <a:cs typeface="新細明體"/>
              </a:rPr>
              <a:t>介紹蜜蜂</a:t>
            </a:r>
            <a:endParaRPr lang="en-US" altLang="zh-TW" sz="3600" b="1" kern="50" dirty="0" smtClean="0">
              <a:latin typeface="Times New Roman"/>
              <a:cs typeface="新細明體"/>
            </a:endParaRPr>
          </a:p>
          <a:p>
            <a:pPr lvl="2">
              <a:spcAft>
                <a:spcPts val="600"/>
              </a:spcAft>
              <a:tabLst>
                <a:tab pos="828040" algn="l"/>
              </a:tabLst>
            </a:pPr>
            <a:r>
              <a:rPr lang="hi-IN" altLang="zh-TW" sz="2400" kern="50" dirty="0" smtClean="0">
                <a:latin typeface="Times New Roman"/>
                <a:cs typeface="新細明體"/>
              </a:rPr>
              <a:t>蜜蜂是一種會飛行的</a:t>
            </a:r>
            <a:r>
              <a:rPr lang="zh-TW" altLang="en-US" sz="2400" kern="50" dirty="0" smtClean="0">
                <a:latin typeface="Times New Roman"/>
                <a:cs typeface="新細明體"/>
              </a:rPr>
              <a:t>群居昆蟲</a:t>
            </a:r>
            <a:r>
              <a:rPr lang="hi-IN" altLang="zh-TW" sz="2400" kern="50" dirty="0" smtClean="0">
                <a:latin typeface="Times New Roman"/>
                <a:cs typeface="新細明體"/>
              </a:rPr>
              <a:t>，</a:t>
            </a:r>
            <a:r>
              <a:rPr lang="hi-IN" altLang="zh-TW" sz="2400" kern="50" dirty="0" smtClean="0">
                <a:solidFill>
                  <a:srgbClr val="FF0000"/>
                </a:solidFill>
                <a:latin typeface="Times New Roman"/>
                <a:cs typeface="新細明體"/>
              </a:rPr>
              <a:t>採食</a:t>
            </a:r>
            <a:r>
              <a:rPr lang="hi-IN" altLang="zh-TW" sz="2400" kern="50" dirty="0" smtClean="0">
                <a:solidFill>
                  <a:srgbClr val="FF0000"/>
                </a:solidFill>
                <a:latin typeface="Times New Roman"/>
              </a:rPr>
              <a:t>花</a:t>
            </a:r>
            <a:r>
              <a:rPr lang="zh-TW" altLang="en-US" sz="2400" kern="50" dirty="0" smtClean="0">
                <a:solidFill>
                  <a:srgbClr val="FF0000"/>
                </a:solidFill>
                <a:latin typeface="Times New Roman"/>
              </a:rPr>
              <a:t>粉</a:t>
            </a:r>
            <a:r>
              <a:rPr lang="hi-IN" altLang="zh-TW" sz="2400" kern="50" dirty="0" smtClean="0">
                <a:solidFill>
                  <a:srgbClr val="FF0000"/>
                </a:solidFill>
                <a:latin typeface="Times New Roman"/>
                <a:cs typeface="新細明體"/>
              </a:rPr>
              <a:t>和</a:t>
            </a:r>
            <a:r>
              <a:rPr lang="hi-IN" altLang="zh-TW" sz="2400" kern="50" dirty="0" smtClean="0">
                <a:solidFill>
                  <a:srgbClr val="FF0000"/>
                </a:solidFill>
                <a:latin typeface="Times New Roman"/>
              </a:rPr>
              <a:t>花蜜</a:t>
            </a:r>
            <a:r>
              <a:rPr lang="hi-IN" altLang="zh-TW" sz="2400" kern="50" dirty="0" smtClean="0">
                <a:solidFill>
                  <a:srgbClr val="FF0000"/>
                </a:solidFill>
                <a:latin typeface="Times New Roman"/>
                <a:cs typeface="新細明體"/>
              </a:rPr>
              <a:t>並釀造</a:t>
            </a:r>
            <a:r>
              <a:rPr lang="hi-IN" altLang="zh-TW" sz="2400" kern="50" dirty="0" smtClean="0">
                <a:solidFill>
                  <a:srgbClr val="FF0000"/>
                </a:solidFill>
                <a:latin typeface="Times New Roman"/>
              </a:rPr>
              <a:t>蜂蜜</a:t>
            </a:r>
            <a:r>
              <a:rPr lang="hi-IN" altLang="zh-TW" sz="2400" kern="50" dirty="0" smtClean="0">
                <a:solidFill>
                  <a:srgbClr val="FF0000"/>
                </a:solidFill>
                <a:latin typeface="Times New Roman"/>
                <a:cs typeface="新細明體"/>
              </a:rPr>
              <a:t>，</a:t>
            </a:r>
            <a:r>
              <a:rPr lang="hi-IN" altLang="zh-TW" sz="2400" kern="50" dirty="0">
                <a:solidFill>
                  <a:srgbClr val="FF0000"/>
                </a:solidFill>
                <a:latin typeface="Times New Roman"/>
                <a:cs typeface="新細明體"/>
              </a:rPr>
              <a:t>同時延續花粉的傳播</a:t>
            </a:r>
            <a:r>
              <a:rPr lang="hi-IN" altLang="zh-TW" sz="2400" kern="50" dirty="0">
                <a:latin typeface="Times New Roman"/>
                <a:cs typeface="新細明體"/>
              </a:rPr>
              <a:t>。在蜜蜂的社會裡，絕對沒有遊手好閒的傢伙，每隻蜜蜂都有自己該做的工作和義務</a:t>
            </a:r>
            <a:r>
              <a:rPr lang="hi-IN" altLang="zh-TW" sz="2400" kern="50" dirty="0" smtClean="0">
                <a:latin typeface="Times New Roman"/>
                <a:cs typeface="新細明體"/>
              </a:rPr>
              <a:t>。</a:t>
            </a:r>
            <a:endParaRPr lang="zh-TW" altLang="zh-TW" sz="2400" kern="50" dirty="0">
              <a:latin typeface="Times New Roman"/>
              <a:cs typeface="Mang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20228"/>
            <a:ext cx="4344118" cy="323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2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332656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/>
              <a:t>蜜蜂家族的成員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129003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/>
              <a:t>產卵的蜂后</a:t>
            </a:r>
            <a:r>
              <a:rPr lang="zh-TW" altLang="en-US" dirty="0"/>
              <a:t>：</a:t>
            </a:r>
          </a:p>
          <a:p>
            <a:r>
              <a:rPr lang="zh-TW" altLang="en-US" dirty="0">
                <a:solidFill>
                  <a:srgbClr val="FF0000"/>
                </a:solidFill>
              </a:rPr>
              <a:t>又稱為女王蜂，為蜂巢裡唯一能正常產卵的雌性蜂</a:t>
            </a:r>
            <a:r>
              <a:rPr lang="zh-TW" altLang="en-US" dirty="0"/>
              <a:t>，壽命可長達</a:t>
            </a:r>
            <a:r>
              <a:rPr lang="en-US" altLang="zh-TW" dirty="0"/>
              <a:t>3</a:t>
            </a:r>
            <a:r>
              <a:rPr lang="zh-TW" altLang="en-US" dirty="0"/>
              <a:t>～</a:t>
            </a:r>
            <a:r>
              <a:rPr lang="en-US" altLang="zh-TW" dirty="0"/>
              <a:t>4</a:t>
            </a:r>
            <a:r>
              <a:rPr lang="zh-TW" altLang="en-US" dirty="0"/>
              <a:t>，由於蜂后通常是蜂巢裡所有蜜蜂成員的母親，所以又稱母蜂。平均一天可產下</a:t>
            </a:r>
            <a:r>
              <a:rPr lang="en-US" altLang="zh-TW" dirty="0"/>
              <a:t>1500</a:t>
            </a:r>
            <a:r>
              <a:rPr lang="zh-TW" altLang="en-US" dirty="0"/>
              <a:t>～</a:t>
            </a:r>
            <a:r>
              <a:rPr lang="en-US" altLang="zh-TW" dirty="0"/>
              <a:t>2000</a:t>
            </a:r>
            <a:r>
              <a:rPr lang="zh-TW" altLang="en-US" dirty="0"/>
              <a:t>顆卵，卵總重量與自己身體相當。</a:t>
            </a:r>
          </a:p>
          <a:p>
            <a:r>
              <a:rPr lang="zh-TW" altLang="en-US" b="1" dirty="0"/>
              <a:t>辛勤的工蜂：</a:t>
            </a:r>
          </a:p>
          <a:p>
            <a:r>
              <a:rPr lang="zh-TW" altLang="en-US" dirty="0"/>
              <a:t>就是我們常在花叢間看到的蜜蜂，體格最小，但翅膀發育最完全，數量占蜂巢裡全群最多數。工蜂</a:t>
            </a:r>
            <a:r>
              <a:rPr lang="zh-TW" altLang="en-US" dirty="0">
                <a:solidFill>
                  <a:srgbClr val="FF0000"/>
                </a:solidFill>
              </a:rPr>
              <a:t>除了生殖外，所有蜜蜂成員的生活，都由工蜂負責。</a:t>
            </a:r>
          </a:p>
          <a:p>
            <a:r>
              <a:rPr lang="zh-TW" altLang="en-US" b="1" dirty="0"/>
              <a:t>遊手好閒的雄蜂：</a:t>
            </a:r>
          </a:p>
          <a:p>
            <a:r>
              <a:rPr lang="zh-TW" altLang="en-US" dirty="0"/>
              <a:t>雄蜂生命中</a:t>
            </a:r>
            <a:r>
              <a:rPr lang="zh-TW" altLang="en-US" dirty="0">
                <a:solidFill>
                  <a:srgbClr val="FF0000"/>
                </a:solidFill>
              </a:rPr>
              <a:t>唯一的工作就是和女王蜂交配</a:t>
            </a:r>
            <a:r>
              <a:rPr lang="zh-TW" altLang="en-US" dirty="0"/>
              <a:t>，完成使命後，生殖器和腹部組織會脫落，因而死亡。到了秋天，雄蜂若是還沒能完成傳宗接代的使命，工蜂們會將雄蜂逐出蜂巢，以節省糧糧食。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00525"/>
            <a:ext cx="165893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7" y="4268629"/>
            <a:ext cx="194468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1097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1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404664"/>
            <a:ext cx="47018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altLang="zh-TW" sz="3200" b="1" kern="50" dirty="0">
                <a:cs typeface="新細明體"/>
              </a:rPr>
              <a:t>蜜蜂的貢獻</a:t>
            </a:r>
            <a:endParaRPr lang="zh-TW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539552" y="126876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tabLst>
                <a:tab pos="648335" algn="l"/>
              </a:tabLst>
            </a:pPr>
            <a:r>
              <a:rPr lang="hi-IN" altLang="zh-TW" kern="50" dirty="0" smtClean="0">
                <a:latin typeface="Times New Roman"/>
                <a:cs typeface="新細明體"/>
              </a:rPr>
              <a:t>蜜蜂不但能讓人類享用芬芳香甜的蜂蜜</a:t>
            </a:r>
            <a:r>
              <a:rPr lang="hi-IN" altLang="zh-TW" kern="50" dirty="0">
                <a:latin typeface="Times New Roman"/>
                <a:cs typeface="新細明體"/>
              </a:rPr>
              <a:t>，還能替許多農作物傳播花粉，生育下一代，讓人類能享用健康營養的食物。</a:t>
            </a:r>
            <a:r>
              <a:rPr lang="hi-IN" altLang="zh-TW" kern="50" dirty="0" smtClean="0">
                <a:latin typeface="Times New Roman"/>
                <a:cs typeface="新細明體"/>
              </a:rPr>
              <a:t>以下是我查閱資料找到的蜜蜂對世界的貢獻</a:t>
            </a:r>
            <a:r>
              <a:rPr lang="zh-TW" altLang="hi-IN" kern="50" dirty="0" smtClean="0">
                <a:latin typeface="新細明體"/>
                <a:ea typeface="新細明體"/>
                <a:cs typeface="新細明體"/>
              </a:rPr>
              <a:t>：</a:t>
            </a:r>
            <a:endParaRPr lang="zh-TW" altLang="zh-TW" kern="50" dirty="0">
              <a:latin typeface="Times New Roman"/>
              <a:cs typeface="Mangal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6380" y="242088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1</a:t>
            </a:r>
            <a:r>
              <a:rPr lang="zh-TW" altLang="en-US" dirty="0" smtClean="0"/>
              <a:t>、傳播</a:t>
            </a:r>
            <a:r>
              <a:rPr lang="zh-TW" altLang="en-US" dirty="0"/>
              <a:t>花粉：</a:t>
            </a:r>
          </a:p>
          <a:p>
            <a:r>
              <a:rPr lang="zh-TW" altLang="en-US" dirty="0"/>
              <a:t>蜜蜂採食花粉和花蜜並釀造蜂蜜，同時延續花粉的傳播，增加各類農作物產值的成長率，根據研究顯示蜜蜂每年貢獻的價值相當於</a:t>
            </a:r>
            <a:r>
              <a:rPr lang="zh-TW" altLang="en-US" dirty="0">
                <a:solidFill>
                  <a:srgbClr val="FF0000"/>
                </a:solidFill>
              </a:rPr>
              <a:t>兩千兩百億美元</a:t>
            </a:r>
            <a:r>
              <a:rPr lang="zh-TW" altLang="en-US" dirty="0"/>
              <a:t>，以</a:t>
            </a:r>
            <a:r>
              <a:rPr lang="zh-TW" altLang="en-US" dirty="0">
                <a:solidFill>
                  <a:srgbClr val="FF0000"/>
                </a:solidFill>
              </a:rPr>
              <a:t>咖啡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FF0000"/>
                </a:solidFill>
              </a:rPr>
              <a:t>可可</a:t>
            </a:r>
            <a:r>
              <a:rPr lang="zh-TW" altLang="en-US" dirty="0"/>
              <a:t>以及各式</a:t>
            </a:r>
            <a:r>
              <a:rPr lang="zh-TW" altLang="en-US" dirty="0">
                <a:solidFill>
                  <a:srgbClr val="FF0000"/>
                </a:solidFill>
              </a:rPr>
              <a:t>香料</a:t>
            </a:r>
            <a:r>
              <a:rPr lang="zh-TW" altLang="en-US" dirty="0"/>
              <a:t>作物為首重的花粉傳授對象。</a:t>
            </a:r>
          </a:p>
          <a:p>
            <a:r>
              <a:rPr lang="en-US" altLang="zh-TW" dirty="0"/>
              <a:t>2</a:t>
            </a:r>
            <a:r>
              <a:rPr lang="zh-TW" altLang="en-US" dirty="0" smtClean="0"/>
              <a:t>、對</a:t>
            </a:r>
            <a:r>
              <a:rPr lang="zh-TW" altLang="en-US" dirty="0"/>
              <a:t>農作物的影響：</a:t>
            </a:r>
          </a:p>
          <a:p>
            <a:r>
              <a:rPr lang="zh-TW" altLang="en-US" dirty="0"/>
              <a:t>蜜蜂可說是</a:t>
            </a:r>
            <a:r>
              <a:rPr lang="zh-TW" altLang="en-US" dirty="0">
                <a:solidFill>
                  <a:srgbClr val="FF0000"/>
                </a:solidFill>
              </a:rPr>
              <a:t>農業之母</a:t>
            </a:r>
            <a:r>
              <a:rPr lang="zh-TW" altLang="en-US" dirty="0"/>
              <a:t>，在採集花粉的過程中，蜜蜂同時也是傳播花粉的使者，牠讓農作物授粉，進而結果，以發育成健康的下一代。若</a:t>
            </a:r>
            <a:r>
              <a:rPr lang="zh-TW" altLang="en-US" dirty="0">
                <a:solidFill>
                  <a:srgbClr val="FF0000"/>
                </a:solidFill>
              </a:rPr>
              <a:t>沒有蜜蜂，就沒有農業，沒有農業，人類就會因糧食短缺而死亡。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852936"/>
            <a:ext cx="2210109" cy="28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604290"/>
            <a:ext cx="5740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tabLst>
                <a:tab pos="323850" algn="l"/>
              </a:tabLst>
            </a:pPr>
            <a:r>
              <a:rPr lang="hi-IN" altLang="zh-TW" sz="3600" b="1" kern="50" dirty="0" smtClean="0">
                <a:latin typeface="Times New Roman"/>
                <a:cs typeface="新細明體"/>
              </a:rPr>
              <a:t>蜜蜂消失的可能原因</a:t>
            </a:r>
            <a:endParaRPr lang="zh-TW" altLang="zh-TW" b="1" kern="50" dirty="0">
              <a:latin typeface="Times New Roman"/>
              <a:cs typeface="Mang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7544" y="2420888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335">
              <a:spcAft>
                <a:spcPts val="600"/>
              </a:spcAft>
            </a:pPr>
            <a:r>
              <a:rPr lang="hi-IN" altLang="zh-TW" kern="50" spc="40" dirty="0" smtClean="0">
                <a:latin typeface="Times New Roman"/>
                <a:cs typeface="新細明體"/>
              </a:rPr>
              <a:t>經過專業團隊的努力研究</a:t>
            </a:r>
            <a:r>
              <a:rPr lang="hi-IN" altLang="zh-TW" kern="50" spc="40" dirty="0">
                <a:latin typeface="Times New Roman"/>
                <a:cs typeface="新細明體"/>
              </a:rPr>
              <a:t>，發現「</a:t>
            </a:r>
            <a:r>
              <a:rPr lang="hi-IN" altLang="zh-TW" kern="50" spc="40" dirty="0">
                <a:solidFill>
                  <a:srgbClr val="FF0000"/>
                </a:solidFill>
                <a:latin typeface="Times New Roman"/>
                <a:cs typeface="新細明體"/>
              </a:rPr>
              <a:t>類尼古丁殺蟲劑益達胺」農藥會讓中毒後的工蜂</a:t>
            </a:r>
            <a:r>
              <a:rPr lang="hi-IN" altLang="zh-TW" kern="50" spc="40" dirty="0">
                <a:latin typeface="Times New Roman"/>
                <a:cs typeface="新細明體"/>
              </a:rPr>
              <a:t>非常不舒服，無力回巢，一段時間後又會飛回蜂巢，</a:t>
            </a:r>
            <a:r>
              <a:rPr lang="hi-IN" altLang="zh-TW" kern="50" spc="40" dirty="0">
                <a:solidFill>
                  <a:srgbClr val="FF0000"/>
                </a:solidFill>
                <a:latin typeface="Times New Roman"/>
                <a:cs typeface="新細明體"/>
              </a:rPr>
              <a:t>但會將帶有農藥殘留的糖水傳給幼蟲。</a:t>
            </a:r>
            <a:r>
              <a:rPr lang="hi-IN" altLang="zh-TW" kern="50" spc="40" dirty="0">
                <a:latin typeface="Times New Roman"/>
                <a:cs typeface="新細明體"/>
              </a:rPr>
              <a:t>密蜂幼蜂在遭受十億分之一濃度低劑量農藥的污染後雖不會死，但會「變笨」，羽化成蜂時，不會採蜜也不記得回家的路，導致蜂群崩解，</a:t>
            </a:r>
            <a:r>
              <a:rPr lang="hi-IN" altLang="zh-TW" kern="50" spc="40" dirty="0">
                <a:solidFill>
                  <a:srgbClr val="FF0000"/>
                </a:solidFill>
                <a:latin typeface="Times New Roman"/>
                <a:cs typeface="新細明體"/>
              </a:rPr>
              <a:t>可能是蜜蜂大量消失的原因之一。</a:t>
            </a:r>
            <a:endParaRPr lang="zh-TW" altLang="zh-TW" kern="50" dirty="0">
              <a:solidFill>
                <a:srgbClr val="FF0000"/>
              </a:solidFill>
              <a:latin typeface="Times New Roman"/>
              <a:cs typeface="Mangal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94546"/>
            <a:ext cx="3081381" cy="34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27584" y="1515715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tabLst>
                <a:tab pos="648335" algn="l"/>
              </a:tabLst>
            </a:pPr>
            <a:r>
              <a:rPr lang="en-US" altLang="zh-TW" sz="3600" b="1" kern="50" dirty="0" smtClean="0">
                <a:solidFill>
                  <a:prstClr val="black"/>
                </a:solidFill>
                <a:latin typeface="Times New Roman"/>
                <a:cs typeface="新細明體"/>
              </a:rPr>
              <a:t>1</a:t>
            </a:r>
            <a:r>
              <a:rPr lang="zh-TW" altLang="en-US" sz="3600" b="1" kern="50" dirty="0" smtClean="0">
                <a:solidFill>
                  <a:prstClr val="black"/>
                </a:solidFill>
                <a:latin typeface="新細明體"/>
                <a:ea typeface="新細明體"/>
                <a:cs typeface="新細明體"/>
              </a:rPr>
              <a:t>、</a:t>
            </a:r>
            <a:r>
              <a:rPr lang="hi-IN" altLang="zh-TW" sz="3600" b="1" kern="50" dirty="0" smtClean="0">
                <a:solidFill>
                  <a:prstClr val="black"/>
                </a:solidFill>
                <a:latin typeface="Times New Roman"/>
                <a:cs typeface="新細明體"/>
              </a:rPr>
              <a:t>農藥中毒</a:t>
            </a:r>
            <a:endParaRPr lang="zh-TW" altLang="zh-TW" sz="3600" b="1" kern="50" dirty="0">
              <a:solidFill>
                <a:prstClr val="black"/>
              </a:solidFill>
              <a:latin typeface="Times New Roma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18896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Aft>
                <a:spcPts val="600"/>
              </a:spcAft>
              <a:tabLst>
                <a:tab pos="648335" algn="l"/>
              </a:tabLst>
            </a:pPr>
            <a:r>
              <a:rPr lang="en-US" altLang="zh-TW" sz="3600" b="1" kern="50" dirty="0" smtClean="0">
                <a:latin typeface="Times New Roman"/>
                <a:cs typeface="新細明體"/>
              </a:rPr>
              <a:t>2</a:t>
            </a:r>
            <a:r>
              <a:rPr lang="zh-TW" altLang="en-US" sz="3600" b="1" kern="50" dirty="0" smtClean="0">
                <a:latin typeface="新細明體"/>
                <a:ea typeface="新細明體"/>
                <a:cs typeface="新細明體"/>
              </a:rPr>
              <a:t>、</a:t>
            </a:r>
            <a:r>
              <a:rPr lang="hi-IN" altLang="zh-TW" sz="3600" b="1" kern="50" dirty="0" smtClean="0">
                <a:latin typeface="Times New Roman"/>
                <a:cs typeface="新細明體"/>
              </a:rPr>
              <a:t>病蟲害</a:t>
            </a:r>
            <a:endParaRPr lang="zh-TW" altLang="zh-TW" sz="3600" b="1" kern="50" dirty="0">
              <a:latin typeface="Times New Roman"/>
              <a:cs typeface="Mang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700808"/>
            <a:ext cx="792088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病害</a:t>
            </a:r>
            <a:r>
              <a:rPr lang="zh-TW" altLang="en-US" sz="2400" dirty="0"/>
              <a:t>：不良的氣候、因餵食行為而互相傳染疾病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endParaRPr lang="zh-TW" altLang="en-US" sz="2400" dirty="0"/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蟲害</a:t>
            </a:r>
            <a:r>
              <a:rPr lang="zh-TW" altLang="en-US" sz="2400" dirty="0"/>
              <a:t>：蜂蟹、大蠟蛾、胡蜂類、蟾蜍類</a:t>
            </a:r>
            <a:r>
              <a:rPr lang="zh-TW" altLang="en-US" sz="2400" dirty="0" smtClean="0"/>
              <a:t>。</a:t>
            </a:r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預防措施：</a:t>
            </a:r>
            <a:r>
              <a:rPr lang="en-US" altLang="zh-TW" sz="2400" dirty="0" smtClean="0"/>
              <a:t>(1)</a:t>
            </a:r>
            <a:r>
              <a:rPr lang="zh-TW" altLang="en-US" sz="2400" dirty="0" smtClean="0"/>
              <a:t>、檢疫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</a:t>
            </a:r>
            <a:r>
              <a:rPr lang="en-US" altLang="zh-TW" sz="2400" dirty="0" smtClean="0"/>
              <a:t>(2)</a:t>
            </a:r>
            <a:r>
              <a:rPr lang="zh-TW" altLang="en-US" sz="2400" dirty="0" smtClean="0"/>
              <a:t>、衛生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</a:t>
            </a:r>
            <a:r>
              <a:rPr lang="en-US" altLang="zh-TW" sz="2400" dirty="0" smtClean="0"/>
              <a:t>(3)</a:t>
            </a:r>
            <a:r>
              <a:rPr lang="zh-TW" altLang="en-US" sz="2400" dirty="0" smtClean="0"/>
              <a:t>、營養均衡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</a:t>
            </a:r>
            <a:r>
              <a:rPr lang="en-US" altLang="zh-TW" sz="2400" dirty="0" smtClean="0"/>
              <a:t>(4)</a:t>
            </a:r>
            <a:r>
              <a:rPr lang="zh-TW" altLang="en-US" sz="2400" dirty="0" smtClean="0"/>
              <a:t>、選擇理想蜂場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</a:t>
            </a:r>
            <a:r>
              <a:rPr lang="en-US" altLang="zh-TW" sz="2400" dirty="0" smtClean="0"/>
              <a:t>(5)</a:t>
            </a:r>
            <a:r>
              <a:rPr lang="zh-TW" altLang="en-US" sz="2400" dirty="0" smtClean="0"/>
              <a:t>、更新巢脾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</a:t>
            </a:r>
            <a:r>
              <a:rPr lang="en-US" altLang="zh-TW" sz="2400" dirty="0" smtClean="0"/>
              <a:t>(6)</a:t>
            </a:r>
            <a:r>
              <a:rPr lang="zh-TW" altLang="en-US" sz="2400" dirty="0" smtClean="0"/>
              <a:t>、注意蜂群平衡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</a:t>
            </a:r>
            <a:r>
              <a:rPr lang="en-US" altLang="zh-TW" sz="2400" dirty="0" smtClean="0"/>
              <a:t>(7)</a:t>
            </a:r>
            <a:r>
              <a:rPr lang="zh-TW" altLang="en-US" sz="2400" dirty="0" smtClean="0"/>
              <a:t>、選種及育種</a:t>
            </a:r>
            <a:endParaRPr lang="en-US" altLang="zh-TW" sz="2400" dirty="0" smtClean="0"/>
          </a:p>
          <a:p>
            <a:r>
              <a:rPr lang="zh-TW" altLang="en-US" sz="2400" dirty="0"/>
              <a:t> </a:t>
            </a:r>
            <a:r>
              <a:rPr lang="zh-TW" altLang="en-US" sz="2400" dirty="0" smtClean="0"/>
              <a:t>                    </a:t>
            </a:r>
            <a:r>
              <a:rPr lang="en-US" altLang="zh-TW" sz="2400" dirty="0" smtClean="0"/>
              <a:t>(8)</a:t>
            </a:r>
            <a:r>
              <a:rPr lang="zh-TW" altLang="en-US" sz="2400" dirty="0" smtClean="0"/>
              <a:t>、建立預警制度</a:t>
            </a:r>
          </a:p>
          <a:p>
            <a:endParaRPr lang="zh-TW" altLang="en-US" sz="2400" dirty="0" smtClean="0">
              <a:solidFill>
                <a:prstClr val="black"/>
              </a:solidFill>
            </a:endParaRPr>
          </a:p>
          <a:p>
            <a:pPr marL="0" lvl="1"/>
            <a:endParaRPr lang="zh-TW" altLang="en-US" sz="2400" dirty="0">
              <a:solidFill>
                <a:prstClr val="black"/>
              </a:solidFill>
            </a:endParaRPr>
          </a:p>
          <a:p>
            <a:pPr marL="0" lvl="1"/>
            <a:endParaRPr lang="zh-TW" altLang="en-US" sz="2400" dirty="0">
              <a:solidFill>
                <a:prstClr val="black"/>
              </a:solidFill>
            </a:endParaRPr>
          </a:p>
          <a:p>
            <a:pPr marL="0" lvl="1"/>
            <a:endParaRPr lang="zh-TW" altLang="en-US" sz="2400" dirty="0">
              <a:solidFill>
                <a:prstClr val="black"/>
              </a:solidFill>
            </a:endParaRPr>
          </a:p>
          <a:p>
            <a:pPr marL="0" lvl="1"/>
            <a:endParaRPr lang="zh-TW" altLang="en-US" sz="2400" dirty="0">
              <a:solidFill>
                <a:prstClr val="black"/>
              </a:solidFill>
            </a:endParaRPr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55236"/>
            <a:ext cx="2842773" cy="31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3172" y="836712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b="1" dirty="0" smtClean="0"/>
              <a:t>3</a:t>
            </a:r>
            <a:r>
              <a:rPr lang="zh-TW" altLang="en-US" sz="4000" b="1" dirty="0" smtClean="0">
                <a:latin typeface="新細明體"/>
                <a:ea typeface="新細明體"/>
              </a:rPr>
              <a:t>、</a:t>
            </a:r>
            <a:r>
              <a:rPr lang="zh-TW" altLang="en-US" sz="4000" b="1" dirty="0" smtClean="0"/>
              <a:t>全球</a:t>
            </a:r>
            <a:r>
              <a:rPr lang="zh-TW" altLang="en-US" sz="4000" b="1" dirty="0"/>
              <a:t>氣候暖</a:t>
            </a:r>
            <a:r>
              <a:rPr lang="zh-TW" altLang="en-US" sz="4000" b="1" dirty="0" smtClean="0"/>
              <a:t>化</a:t>
            </a:r>
            <a:endParaRPr lang="en-US" altLang="zh-TW" sz="4000" b="1" dirty="0" smtClean="0"/>
          </a:p>
          <a:p>
            <a:r>
              <a:rPr lang="zh-TW" altLang="en-US" sz="2000" dirty="0" smtClean="0">
                <a:solidFill>
                  <a:srgbClr val="0070C0"/>
                </a:solidFill>
                <a:latin typeface="新細明體"/>
                <a:ea typeface="新細明體"/>
              </a:rPr>
              <a:t>（</a:t>
            </a:r>
            <a:r>
              <a:rPr lang="zh-TW" altLang="en-US" sz="2000" dirty="0">
                <a:solidFill>
                  <a:srgbClr val="0070C0"/>
                </a:solidFill>
              </a:rPr>
              <a:t>以下對於氣候暖化造成蜜蜂消失的原因，有三</a:t>
            </a:r>
            <a:r>
              <a:rPr lang="zh-TW" altLang="en-US" sz="2000" dirty="0" smtClean="0">
                <a:solidFill>
                  <a:srgbClr val="0070C0"/>
                </a:solidFill>
              </a:rPr>
              <a:t>種</a:t>
            </a:r>
            <a:r>
              <a:rPr lang="zh-TW" altLang="en-US" sz="2000" dirty="0" smtClean="0">
                <a:solidFill>
                  <a:srgbClr val="0070C0"/>
                </a:solidFill>
                <a:latin typeface="新細明體"/>
                <a:ea typeface="新細明體"/>
              </a:rPr>
              <a:t>）</a:t>
            </a:r>
            <a:endParaRPr lang="en-US" altLang="zh-TW" sz="2000" dirty="0" smtClean="0">
              <a:solidFill>
                <a:srgbClr val="0070C0"/>
              </a:solidFill>
              <a:latin typeface="新細明體"/>
              <a:ea typeface="新細明體"/>
            </a:endParaRPr>
          </a:p>
          <a:p>
            <a:endParaRPr lang="en-US" altLang="zh-TW" sz="2000" dirty="0" smtClean="0">
              <a:solidFill>
                <a:srgbClr val="0070C0"/>
              </a:solidFill>
              <a:latin typeface="新細明體"/>
              <a:ea typeface="新細明體"/>
            </a:endParaRPr>
          </a:p>
          <a:p>
            <a:r>
              <a:rPr lang="en-US" altLang="zh-TW" sz="2000" dirty="0" smtClean="0"/>
              <a:t>1</a:t>
            </a:r>
            <a:r>
              <a:rPr lang="zh-TW" altLang="en-US" sz="2000" dirty="0" smtClean="0"/>
              <a:t>、研究</a:t>
            </a:r>
            <a:r>
              <a:rPr lang="zh-TW" altLang="en-US" sz="2000" dirty="0"/>
              <a:t>指出蜜蜂體內有類似磁鐵的礦物質，像指南針，能指引蜜蜂返家。氣候暖化會造成蜜蜂</a:t>
            </a:r>
            <a:r>
              <a:rPr lang="zh-TW" altLang="en-US" sz="2000" dirty="0">
                <a:solidFill>
                  <a:srgbClr val="FF0000"/>
                </a:solidFill>
              </a:rPr>
              <a:t>生理時鐘大亂，壽命變短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/>
              <a:t>2</a:t>
            </a:r>
            <a:r>
              <a:rPr lang="zh-TW" altLang="en-US" sz="2000" dirty="0" smtClean="0"/>
              <a:t>、暖</a:t>
            </a:r>
            <a:r>
              <a:rPr lang="zh-TW" altLang="en-US" sz="2000" dirty="0"/>
              <a:t>冬花開的特別茂盛，蜜蜂忙著採蜜，</a:t>
            </a:r>
            <a:r>
              <a:rPr lang="zh-TW" altLang="en-US" sz="2000" dirty="0">
                <a:solidFill>
                  <a:srgbClr val="FF0000"/>
                </a:solidFill>
              </a:rPr>
              <a:t>體力不勝負荷</a:t>
            </a:r>
            <a:r>
              <a:rPr lang="zh-TW" altLang="en-US" sz="2000" dirty="0"/>
              <a:t>，導致過勞死亡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/>
              <a:t>3</a:t>
            </a:r>
            <a:r>
              <a:rPr lang="zh-TW" altLang="en-US" sz="2000" dirty="0" smtClean="0"/>
              <a:t>、因為</a:t>
            </a:r>
            <a:r>
              <a:rPr lang="zh-TW" altLang="en-US" sz="2000" dirty="0"/>
              <a:t>氣候變遷，</a:t>
            </a:r>
            <a:r>
              <a:rPr lang="zh-TW" altLang="en-US" sz="2000" dirty="0">
                <a:solidFill>
                  <a:srgbClr val="FF0000"/>
                </a:solidFill>
              </a:rPr>
              <a:t>花開的時間早</a:t>
            </a:r>
            <a:r>
              <a:rPr lang="zh-TW" altLang="en-US" sz="2000" dirty="0" smtClean="0">
                <a:solidFill>
                  <a:srgbClr val="FF0000"/>
                </a:solidFill>
              </a:rPr>
              <a:t>了</a:t>
            </a:r>
            <a:r>
              <a:rPr lang="en-US" altLang="zh-TW" sz="2000" dirty="0">
                <a:latin typeface="新細明體"/>
                <a:ea typeface="新細明體"/>
              </a:rPr>
              <a:t>，</a:t>
            </a:r>
            <a:r>
              <a:rPr lang="zh-TW" altLang="en-US" sz="2000" dirty="0" smtClean="0"/>
              <a:t>比</a:t>
            </a:r>
            <a:r>
              <a:rPr lang="zh-TW" altLang="en-US" sz="2000" dirty="0"/>
              <a:t>蜜蜂孵化出來的時間還</a:t>
            </a:r>
            <a:r>
              <a:rPr lang="zh-TW" altLang="en-US" sz="2000" dirty="0" smtClean="0"/>
              <a:t>早</a:t>
            </a:r>
            <a:r>
              <a:rPr lang="en-US" altLang="zh-TW" sz="2000" dirty="0">
                <a:latin typeface="新細明體"/>
                <a:ea typeface="新細明體"/>
              </a:rPr>
              <a:t>，</a:t>
            </a:r>
            <a:r>
              <a:rPr lang="zh-TW" altLang="en-US" sz="2000" dirty="0" smtClean="0"/>
              <a:t>等</a:t>
            </a:r>
            <a:r>
              <a:rPr lang="zh-TW" altLang="en-US" sz="2000" dirty="0"/>
              <a:t>蜜蜂生出來</a:t>
            </a:r>
            <a:r>
              <a:rPr lang="zh-TW" altLang="en-US" sz="2000" dirty="0" smtClean="0"/>
              <a:t>時</a:t>
            </a:r>
            <a:r>
              <a:rPr lang="en-US" altLang="zh-TW" sz="2000" dirty="0">
                <a:latin typeface="新細明體"/>
                <a:ea typeface="新細明體"/>
              </a:rPr>
              <a:t>，</a:t>
            </a:r>
            <a:r>
              <a:rPr lang="zh-TW" altLang="en-US" sz="2000" dirty="0" smtClean="0"/>
              <a:t>花兒</a:t>
            </a:r>
            <a:r>
              <a:rPr lang="zh-TW" altLang="en-US" sz="2000" dirty="0"/>
              <a:t>都謝</a:t>
            </a:r>
            <a:r>
              <a:rPr lang="zh-TW" altLang="en-US" sz="2000" dirty="0" smtClean="0"/>
              <a:t>了</a:t>
            </a:r>
            <a:r>
              <a:rPr lang="en-US" altLang="zh-TW" sz="2000" dirty="0">
                <a:latin typeface="新細明體"/>
                <a:ea typeface="新細明體"/>
              </a:rPr>
              <a:t>，</a:t>
            </a:r>
            <a:r>
              <a:rPr lang="zh-TW" altLang="en-US" sz="2000" dirty="0" smtClean="0"/>
              <a:t>所以</a:t>
            </a:r>
            <a:r>
              <a:rPr lang="en-US" altLang="zh-TW" sz="2000" dirty="0">
                <a:latin typeface="新細明體"/>
                <a:ea typeface="新細明體"/>
              </a:rPr>
              <a:t>，</a:t>
            </a:r>
            <a:r>
              <a:rPr lang="zh-TW" altLang="en-US" sz="2000" dirty="0" smtClean="0"/>
              <a:t>蜜蜂</a:t>
            </a:r>
            <a:r>
              <a:rPr lang="zh-TW" altLang="en-US" sz="2000" dirty="0"/>
              <a:t>就要飛到更遠的地方去找花</a:t>
            </a:r>
            <a:r>
              <a:rPr lang="en-US" altLang="zh-TW" sz="2000" dirty="0"/>
              <a:t>,</a:t>
            </a:r>
            <a:r>
              <a:rPr lang="zh-TW" altLang="en-US" sz="2000" dirty="0"/>
              <a:t>蜜蜂就因此另築新</a:t>
            </a:r>
            <a:r>
              <a:rPr lang="zh-TW" altLang="en-US" sz="2000" dirty="0" smtClean="0"/>
              <a:t>巢</a:t>
            </a:r>
            <a:r>
              <a:rPr lang="en-US" altLang="zh-TW" sz="2000" dirty="0">
                <a:latin typeface="新細明體"/>
                <a:ea typeface="新細明體"/>
              </a:rPr>
              <a:t>，</a:t>
            </a:r>
            <a:r>
              <a:rPr lang="zh-TW" altLang="en-US" sz="2000" dirty="0" smtClean="0"/>
              <a:t>不</a:t>
            </a:r>
            <a:r>
              <a:rPr lang="zh-TW" altLang="en-US" sz="2000" dirty="0"/>
              <a:t>回來了。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53251"/>
            <a:ext cx="1440160" cy="171980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869159"/>
            <a:ext cx="1479944" cy="184320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00193"/>
            <a:ext cx="2088232" cy="194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04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1446</Words>
  <Application>Microsoft Office PowerPoint</Application>
  <PresentationFormat>如螢幕大小 (4:3)</PresentationFormat>
  <Paragraphs>108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壁窗</vt:lpstr>
      <vt:lpstr>談CCD蜜蜂衰竭失調症之「農藥是兇手」 </vt:lpstr>
      <vt:lpstr>研究動機</vt:lpstr>
      <vt:lpstr>    研究目的 一、找出蜜蜂消失的關鍵原因，並且尋求解決的方法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談CCD蜜蜂衰竭失調症之「農藥是兇手」 </dc:title>
  <dc:creator>user</dc:creator>
  <cp:lastModifiedBy>黃雅玲</cp:lastModifiedBy>
  <cp:revision>66</cp:revision>
  <dcterms:created xsi:type="dcterms:W3CDTF">2016-09-20T04:53:09Z</dcterms:created>
  <dcterms:modified xsi:type="dcterms:W3CDTF">2016-11-02T13:42:42Z</dcterms:modified>
</cp:coreProperties>
</file>