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theme/themeOverride18.xml" ContentType="application/vnd.openxmlformats-officedocument.themeOverride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27" r:id="rId2"/>
    <p:sldId id="464" r:id="rId3"/>
    <p:sldId id="483" r:id="rId4"/>
    <p:sldId id="492" r:id="rId5"/>
    <p:sldId id="493" r:id="rId6"/>
    <p:sldId id="494" r:id="rId7"/>
    <p:sldId id="495" r:id="rId8"/>
    <p:sldId id="488" r:id="rId9"/>
    <p:sldId id="501" r:id="rId10"/>
    <p:sldId id="496" r:id="rId11"/>
    <p:sldId id="497" r:id="rId12"/>
    <p:sldId id="500" r:id="rId13"/>
    <p:sldId id="502" r:id="rId14"/>
    <p:sldId id="503" r:id="rId15"/>
    <p:sldId id="504" r:id="rId16"/>
    <p:sldId id="505" r:id="rId17"/>
    <p:sldId id="506" r:id="rId18"/>
    <p:sldId id="514" r:id="rId19"/>
    <p:sldId id="507" r:id="rId20"/>
    <p:sldId id="508" r:id="rId21"/>
    <p:sldId id="509" r:id="rId22"/>
    <p:sldId id="510" r:id="rId23"/>
    <p:sldId id="396" r:id="rId24"/>
    <p:sldId id="511" r:id="rId25"/>
    <p:sldId id="512" r:id="rId26"/>
  </p:sldIdLst>
  <p:sldSz cx="9144000" cy="5143500" type="screen16x9"/>
  <p:notesSz cx="6797675" cy="9926638"/>
  <p:custDataLst>
    <p:tags r:id="rId2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894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4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B549"/>
    <a:srgbClr val="08B9A8"/>
    <a:srgbClr val="DDB0CC"/>
    <a:srgbClr val="0187AC"/>
    <a:srgbClr val="15B0DB"/>
    <a:srgbClr val="262626"/>
    <a:srgbClr val="787777"/>
    <a:srgbClr val="034E85"/>
    <a:srgbClr val="0E7EB5"/>
    <a:srgbClr val="ADB5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5874" autoAdjust="0"/>
  </p:normalViewPr>
  <p:slideViewPr>
    <p:cSldViewPr>
      <p:cViewPr>
        <p:scale>
          <a:sx n="116" d="100"/>
          <a:sy n="116" d="100"/>
        </p:scale>
        <p:origin x="-658" y="29"/>
      </p:cViewPr>
      <p:guideLst>
        <p:guide orient="horz" pos="894"/>
        <p:guide orient="horz" pos="1484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1.xlsx"/><Relationship Id="rId1" Type="http://schemas.openxmlformats.org/officeDocument/2006/relationships/themeOverride" Target="../theme/themeOverride1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2.xlsx"/><Relationship Id="rId1" Type="http://schemas.openxmlformats.org/officeDocument/2006/relationships/themeOverride" Target="../theme/themeOverride19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3.xlsx"/><Relationship Id="rId1" Type="http://schemas.openxmlformats.org/officeDocument/2006/relationships/themeOverride" Target="../theme/themeOverride2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7"/>
              <c:layout/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. </c:separator>
            </c:dLbl>
            <c:txPr>
              <a:bodyPr/>
              <a:lstStyle/>
              <a:p>
                <a:pPr>
                  <a:defRPr sz="1600">
                    <a:latin typeface="Arial Unicode MS" panose="020B0604020202020204" pitchFamily="34" charset="-120"/>
                    <a:ea typeface="Arial Unicode MS" panose="020B0604020202020204" pitchFamily="34" charset="-120"/>
                    <a:cs typeface="Arial Unicode MS" panose="020B0604020202020204" pitchFamily="34" charset="-120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縣市!$A$2:$A$14</c:f>
              <c:strCache>
                <c:ptCount val="13"/>
                <c:pt idx="0">
                  <c:v>彰化縣</c:v>
                </c:pt>
                <c:pt idx="1">
                  <c:v>嘉義縣</c:v>
                </c:pt>
                <c:pt idx="2">
                  <c:v>新竹縣</c:v>
                </c:pt>
                <c:pt idx="3">
                  <c:v>新竹市</c:v>
                </c:pt>
                <c:pt idx="4">
                  <c:v>高雄縣</c:v>
                </c:pt>
                <c:pt idx="5">
                  <c:v>桃園市</c:v>
                </c:pt>
                <c:pt idx="6">
                  <c:v>屏東縣</c:v>
                </c:pt>
                <c:pt idx="7">
                  <c:v>花蓮縣</c:v>
                </c:pt>
                <c:pt idx="8">
                  <c:v>宜蘭縣</c:v>
                </c:pt>
                <c:pt idx="9">
                  <c:v>台南市</c:v>
                </c:pt>
                <c:pt idx="10">
                  <c:v>台東縣</c:v>
                </c:pt>
                <c:pt idx="11">
                  <c:v>台北市</c:v>
                </c:pt>
                <c:pt idx="12">
                  <c:v>台中市</c:v>
                </c:pt>
              </c:strCache>
            </c:strRef>
          </c:cat>
          <c:val>
            <c:numRef>
              <c:f>縣市!$B$2:$B$14</c:f>
              <c:numCache>
                <c:formatCode>General</c:formatCode>
                <c:ptCount val="13"/>
                <c:pt idx="0">
                  <c:v>2</c:v>
                </c:pt>
                <c:pt idx="1">
                  <c:v>1</c:v>
                </c:pt>
                <c:pt idx="2">
                  <c:v>4</c:v>
                </c:pt>
                <c:pt idx="3">
                  <c:v>1</c:v>
                </c:pt>
                <c:pt idx="4">
                  <c:v>11</c:v>
                </c:pt>
                <c:pt idx="5">
                  <c:v>7</c:v>
                </c:pt>
                <c:pt idx="6">
                  <c:v>4</c:v>
                </c:pt>
                <c:pt idx="7">
                  <c:v>78</c:v>
                </c:pt>
                <c:pt idx="8">
                  <c:v>2</c:v>
                </c:pt>
                <c:pt idx="9">
                  <c:v>11</c:v>
                </c:pt>
                <c:pt idx="10">
                  <c:v>3</c:v>
                </c:pt>
                <c:pt idx="11">
                  <c:v>7</c:v>
                </c:pt>
                <c:pt idx="12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spPr>
    <a:solidFill>
      <a:srgbClr val="FFFFFF"/>
    </a:solidFill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altLang="zh-TW" smtClean="0"/>
                      <a:t>11%</a:t>
                    </a:r>
                    <a:endParaRPr lang="en-US" altLang="zh-TW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altLang="zh-TW" dirty="0" smtClean="0"/>
                      <a:t>51.7%</a:t>
                    </a:r>
                    <a:endParaRPr lang="en-US" altLang="zh-TW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. </c:separator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altLang="zh-TW" smtClean="0"/>
                      <a:t>11%</a:t>
                    </a:r>
                    <a:endParaRPr lang="en-US" altLang="zh-TW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altLang="zh-TW" smtClean="0"/>
                      <a:t>11%</a:t>
                    </a:r>
                    <a:endParaRPr lang="en-US" altLang="zh-TW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>
                    <a:latin typeface="Arial Unicode MS" panose="020B0604020202020204" pitchFamily="34" charset="-120"/>
                    <a:ea typeface="Arial Unicode MS" panose="020B0604020202020204" pitchFamily="34" charset="-120"/>
                    <a:cs typeface="Arial Unicode MS" panose="020B0604020202020204" pitchFamily="34" charset="-120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縣市!$A$2:$A$14</c:f>
              <c:strCache>
                <c:ptCount val="13"/>
                <c:pt idx="0">
                  <c:v>彰化縣</c:v>
                </c:pt>
                <c:pt idx="1">
                  <c:v>嘉義縣</c:v>
                </c:pt>
                <c:pt idx="2">
                  <c:v>新竹縣</c:v>
                </c:pt>
                <c:pt idx="3">
                  <c:v>新竹市</c:v>
                </c:pt>
                <c:pt idx="4">
                  <c:v>高雄縣</c:v>
                </c:pt>
                <c:pt idx="5">
                  <c:v>桃園市</c:v>
                </c:pt>
                <c:pt idx="6">
                  <c:v>屏東縣</c:v>
                </c:pt>
                <c:pt idx="7">
                  <c:v>花蓮縣</c:v>
                </c:pt>
                <c:pt idx="8">
                  <c:v>宜蘭縣</c:v>
                </c:pt>
                <c:pt idx="9">
                  <c:v>台南市</c:v>
                </c:pt>
                <c:pt idx="10">
                  <c:v>台東縣</c:v>
                </c:pt>
                <c:pt idx="11">
                  <c:v>台北市</c:v>
                </c:pt>
                <c:pt idx="12">
                  <c:v>台中市</c:v>
                </c:pt>
              </c:strCache>
            </c:strRef>
          </c:cat>
          <c:val>
            <c:numRef>
              <c:f>縣市!$B$2:$B$14</c:f>
              <c:numCache>
                <c:formatCode>General</c:formatCode>
                <c:ptCount val="13"/>
                <c:pt idx="0">
                  <c:v>2</c:v>
                </c:pt>
                <c:pt idx="1">
                  <c:v>1</c:v>
                </c:pt>
                <c:pt idx="2">
                  <c:v>4</c:v>
                </c:pt>
                <c:pt idx="3">
                  <c:v>1</c:v>
                </c:pt>
                <c:pt idx="4">
                  <c:v>11</c:v>
                </c:pt>
                <c:pt idx="5">
                  <c:v>7</c:v>
                </c:pt>
                <c:pt idx="6">
                  <c:v>4</c:v>
                </c:pt>
                <c:pt idx="7">
                  <c:v>78</c:v>
                </c:pt>
                <c:pt idx="8">
                  <c:v>2</c:v>
                </c:pt>
                <c:pt idx="9">
                  <c:v>11</c:v>
                </c:pt>
                <c:pt idx="10">
                  <c:v>3</c:v>
                </c:pt>
                <c:pt idx="11">
                  <c:v>7</c:v>
                </c:pt>
                <c:pt idx="12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spPr>
    <a:solidFill>
      <a:srgbClr val="FFFFFF"/>
    </a:solidFill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銷售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工作表1!$A$2:$A$5</c:f>
              <c:strCache>
                <c:ptCount val="4"/>
                <c:pt idx="0">
                  <c:v>米的副產品、便當、米果</c:v>
                </c:pt>
                <c:pt idx="1">
                  <c:v>地方持產品</c:v>
                </c:pt>
                <c:pt idx="2">
                  <c:v>零食</c:v>
                </c:pt>
                <c:pt idx="3">
                  <c:v>都有買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55</c:v>
                </c:pt>
                <c:pt idx="1">
                  <c:v>13</c:v>
                </c:pt>
                <c:pt idx="2">
                  <c:v>18</c:v>
                </c:pt>
                <c:pt idx="3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04C-4A90-BA2F-F06F1E75FA1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6035136720919898"/>
          <c:y val="2.4662545517272951E-2"/>
          <c:w val="0.40965702884864647"/>
          <c:h val="0.63553905119227627"/>
        </c:manualLayout>
      </c:layout>
      <c:overlay val="0"/>
      <c:txPr>
        <a:bodyPr/>
        <a:lstStyle/>
        <a:p>
          <a:pPr>
            <a:defRPr sz="1500" baseline="0"/>
          </a:pPr>
          <a:endParaRPr lang="zh-TW"/>
        </a:p>
      </c:txPr>
    </c:legend>
    <c:plotVisOnly val="1"/>
    <c:dispBlanksAs val="gap"/>
    <c:showDLblsOverMax val="0"/>
  </c:chart>
  <c:spPr>
    <a:solidFill>
      <a:srgbClr val="FFFFFF"/>
    </a:solidFill>
  </c:spPr>
  <c:txPr>
    <a:bodyPr/>
    <a:lstStyle/>
    <a:p>
      <a:pPr>
        <a:defRPr sz="1800"/>
      </a:pPr>
      <a:endParaRPr lang="zh-TW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3388F-B9D0-471F-AB04-15AAF6D0310D}" type="datetimeFigureOut">
              <a:rPr lang="zh-TW" altLang="en-US" smtClean="0"/>
              <a:t>2020/11/13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C675B-EB6B-4D0D-A1B6-E63D00356C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6926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  <a:pPr/>
              <a:t>2020/11/13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4111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77516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208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208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208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208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208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208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208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2088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2088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208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358927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20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2088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21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2088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22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2088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592088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24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2088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25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208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208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208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208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208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208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04153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04153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02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F7689431-DF2E-4BD5-BD65-D866534B43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7950" b="43925"/>
          <a:stretch/>
        </p:blipFill>
        <p:spPr>
          <a:xfrm>
            <a:off x="1" y="4682972"/>
            <a:ext cx="9144000" cy="46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1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3352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EE3E8C59-908D-4152-95D4-24D84883918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C996FA9B-3BE3-4C25-9057-952F8D5FDA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1020"/>
          <a:stretch/>
        </p:blipFill>
        <p:spPr>
          <a:xfrm rot="16200000">
            <a:off x="1977860" y="-2022642"/>
            <a:ext cx="5154030" cy="917825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8" r:id="rId3"/>
  </p:sldLayoutIdLst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18.jpeg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notesSlide" Target="../notesSlides/notesSlide11.xml"/><Relationship Id="rId7" Type="http://schemas.openxmlformats.org/officeDocument/2006/relationships/slide" Target="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slide" Target="slide8.xml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26.jpeg"/><Relationship Id="rId5" Type="http://schemas.openxmlformats.org/officeDocument/2006/relationships/image" Target="../media/image18.jpeg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9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28.jpg"/><Relationship Id="rId5" Type="http://schemas.openxmlformats.org/officeDocument/2006/relationships/image" Target="../media/image18.jpeg"/><Relationship Id="rId4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18.jpeg"/><Relationship Id="rId4" Type="http://schemas.openxmlformats.org/officeDocument/2006/relationships/slide" Target="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4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hs.edu.tw/works/essay/2015/11/2015111817510148.pdf" TargetMode="External"/><Relationship Id="rId3" Type="http://schemas.openxmlformats.org/officeDocument/2006/relationships/notesSlide" Target="../notesSlides/notesSlide24.xml"/><Relationship Id="rId7" Type="http://schemas.openxmlformats.org/officeDocument/2006/relationships/hyperlink" Target="https://student.hlc.edu.tw/action/file/3812/20201003090451112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Relationship Id="rId6" Type="http://schemas.openxmlformats.org/officeDocument/2006/relationships/hyperlink" Target="http://library.taiwanschoolnet.org/cyberfair2006/mrps8846003/4-5.htm" TargetMode="External"/><Relationship Id="rId5" Type="http://schemas.openxmlformats.org/officeDocument/2006/relationships/hyperlink" Target="https://www.google.com.tw/search?hl=zh-TW&amp;tbo=p&amp;tbm=bks&amp;q=inauthor:%22%E5%BC%B5%E6%8C%AF%E5%B2%B3%22" TargetMode="External"/><Relationship Id="rId4" Type="http://schemas.openxmlformats.org/officeDocument/2006/relationships/hyperlink" Target="https://search.books.com.tw/search/query/key/%E6%B4%AA%E9%9C%87%E5%AE%87/adv_author/1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slide" Target="slide11.xml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6.jpeg"/><Relationship Id="rId12" Type="http://schemas.openxmlformats.org/officeDocument/2006/relationships/slide" Target="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15.jpeg"/><Relationship Id="rId11" Type="http://schemas.openxmlformats.org/officeDocument/2006/relationships/slide" Target="slide16.xml"/><Relationship Id="rId5" Type="http://schemas.openxmlformats.org/officeDocument/2006/relationships/image" Target="../media/image14.jpeg"/><Relationship Id="rId10" Type="http://schemas.openxmlformats.org/officeDocument/2006/relationships/slide" Target="slide15.xml"/><Relationship Id="rId4" Type="http://schemas.openxmlformats.org/officeDocument/2006/relationships/image" Target="../media/image13.jpeg"/><Relationship Id="rId9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>
            <a:extLst>
              <a:ext uri="{FF2B5EF4-FFF2-40B4-BE49-F238E27FC236}">
                <a16:creationId xmlns="" xmlns:a16="http://schemas.microsoft.com/office/drawing/2014/main" id="{CF7C1534-051F-4F18-AC70-F8EB4D4ED50D}"/>
              </a:ext>
            </a:extLst>
          </p:cNvPr>
          <p:cNvSpPr/>
          <p:nvPr/>
        </p:nvSpPr>
        <p:spPr>
          <a:xfrm>
            <a:off x="5074994" y="1272022"/>
            <a:ext cx="3872067" cy="2915532"/>
          </a:xfrm>
          <a:custGeom>
            <a:avLst/>
            <a:gdLst>
              <a:gd name="connsiteX0" fmla="*/ 220104 w 4238898"/>
              <a:gd name="connsiteY0" fmla="*/ 2176475 h 3191743"/>
              <a:gd name="connsiteX1" fmla="*/ 442526 w 4238898"/>
              <a:gd name="connsiteY1" fmla="*/ 14042 h 3191743"/>
              <a:gd name="connsiteX2" fmla="*/ 4198980 w 4238898"/>
              <a:gd name="connsiteY2" fmla="*/ 1336215 h 3191743"/>
              <a:gd name="connsiteX3" fmla="*/ 2296040 w 4238898"/>
              <a:gd name="connsiteY3" fmla="*/ 3140302 h 3191743"/>
              <a:gd name="connsiteX4" fmla="*/ 318959 w 4238898"/>
              <a:gd name="connsiteY4" fmla="*/ 2522464 h 319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8898" h="3191743">
                <a:moveTo>
                  <a:pt x="220104" y="2176475"/>
                </a:moveTo>
                <a:cubicBezTo>
                  <a:pt x="-258" y="1165280"/>
                  <a:pt x="-220620" y="154085"/>
                  <a:pt x="442526" y="14042"/>
                </a:cubicBezTo>
                <a:cubicBezTo>
                  <a:pt x="1105672" y="-126001"/>
                  <a:pt x="3890061" y="815172"/>
                  <a:pt x="4198980" y="1336215"/>
                </a:cubicBezTo>
                <a:cubicBezTo>
                  <a:pt x="4507899" y="1857258"/>
                  <a:pt x="2942710" y="2942594"/>
                  <a:pt x="2296040" y="3140302"/>
                </a:cubicBezTo>
                <a:cubicBezTo>
                  <a:pt x="1649370" y="3338010"/>
                  <a:pt x="984164" y="2930237"/>
                  <a:pt x="318959" y="2522464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inpin heiti" panose="00000500000000000000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F9EDDA35-E6C1-490F-9FC5-A43E22A16A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494" y="-524594"/>
            <a:ext cx="9144000" cy="5668094"/>
          </a:xfrm>
          <a:prstGeom prst="rect">
            <a:avLst/>
          </a:prstGeom>
        </p:spPr>
      </p:pic>
      <p:grpSp>
        <p:nvGrpSpPr>
          <p:cNvPr id="38" name="组合 37">
            <a:extLst>
              <a:ext uri="{FF2B5EF4-FFF2-40B4-BE49-F238E27FC236}">
                <a16:creationId xmlns="" xmlns:a16="http://schemas.microsoft.com/office/drawing/2014/main" id="{1A0994FD-F704-4C47-84CF-F79EFE68462F}"/>
              </a:ext>
            </a:extLst>
          </p:cNvPr>
          <p:cNvGrpSpPr/>
          <p:nvPr/>
        </p:nvGrpSpPr>
        <p:grpSpPr>
          <a:xfrm>
            <a:off x="84976" y="-1220390"/>
            <a:ext cx="9045530" cy="5195127"/>
            <a:chOff x="1" y="1774356"/>
            <a:chExt cx="9045530" cy="4826396"/>
          </a:xfrm>
        </p:grpSpPr>
        <p:pic>
          <p:nvPicPr>
            <p:cNvPr id="5" name="图片 4">
              <a:extLst>
                <a:ext uri="{FF2B5EF4-FFF2-40B4-BE49-F238E27FC236}">
                  <a16:creationId xmlns="" xmlns:a16="http://schemas.microsoft.com/office/drawing/2014/main" id="{D767738E-E2CD-4223-9444-65F1AFA58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" y="1774356"/>
              <a:ext cx="7226574" cy="4826396"/>
            </a:xfrm>
            <a:prstGeom prst="rect">
              <a:avLst/>
            </a:prstGeom>
          </p:spPr>
        </p:pic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9515A47A-B04B-4E05-B7AE-00ED370AAC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39106" y="4069722"/>
              <a:ext cx="606425" cy="1501775"/>
            </a:xfrm>
            <a:custGeom>
              <a:avLst/>
              <a:gdLst>
                <a:gd name="T0" fmla="*/ 53 w 96"/>
                <a:gd name="T1" fmla="*/ 212 h 237"/>
                <a:gd name="T2" fmla="*/ 54 w 96"/>
                <a:gd name="T3" fmla="*/ 204 h 237"/>
                <a:gd name="T4" fmla="*/ 58 w 96"/>
                <a:gd name="T5" fmla="*/ 188 h 237"/>
                <a:gd name="T6" fmla="*/ 75 w 96"/>
                <a:gd name="T7" fmla="*/ 172 h 237"/>
                <a:gd name="T8" fmla="*/ 95 w 96"/>
                <a:gd name="T9" fmla="*/ 148 h 237"/>
                <a:gd name="T10" fmla="*/ 91 w 96"/>
                <a:gd name="T11" fmla="*/ 132 h 237"/>
                <a:gd name="T12" fmla="*/ 71 w 96"/>
                <a:gd name="T13" fmla="*/ 138 h 237"/>
                <a:gd name="T14" fmla="*/ 56 w 96"/>
                <a:gd name="T15" fmla="*/ 166 h 237"/>
                <a:gd name="T16" fmla="*/ 52 w 96"/>
                <a:gd name="T17" fmla="*/ 151 h 237"/>
                <a:gd name="T18" fmla="*/ 51 w 96"/>
                <a:gd name="T19" fmla="*/ 131 h 237"/>
                <a:gd name="T20" fmla="*/ 58 w 96"/>
                <a:gd name="T21" fmla="*/ 118 h 237"/>
                <a:gd name="T22" fmla="*/ 70 w 96"/>
                <a:gd name="T23" fmla="*/ 89 h 237"/>
                <a:gd name="T24" fmla="*/ 70 w 96"/>
                <a:gd name="T25" fmla="*/ 84 h 237"/>
                <a:gd name="T26" fmla="*/ 64 w 96"/>
                <a:gd name="T27" fmla="*/ 64 h 237"/>
                <a:gd name="T28" fmla="*/ 54 w 96"/>
                <a:gd name="T29" fmla="*/ 70 h 237"/>
                <a:gd name="T30" fmla="*/ 41 w 96"/>
                <a:gd name="T31" fmla="*/ 86 h 237"/>
                <a:gd name="T32" fmla="*/ 32 w 96"/>
                <a:gd name="T33" fmla="*/ 55 h 237"/>
                <a:gd name="T34" fmla="*/ 30 w 96"/>
                <a:gd name="T35" fmla="*/ 38 h 237"/>
                <a:gd name="T36" fmla="*/ 16 w 96"/>
                <a:gd name="T37" fmla="*/ 1 h 237"/>
                <a:gd name="T38" fmla="*/ 4 w 96"/>
                <a:gd name="T39" fmla="*/ 29 h 237"/>
                <a:gd name="T40" fmla="*/ 18 w 96"/>
                <a:gd name="T41" fmla="*/ 51 h 237"/>
                <a:gd name="T42" fmla="*/ 26 w 96"/>
                <a:gd name="T43" fmla="*/ 57 h 237"/>
                <a:gd name="T44" fmla="*/ 28 w 96"/>
                <a:gd name="T45" fmla="*/ 61 h 237"/>
                <a:gd name="T46" fmla="*/ 34 w 96"/>
                <a:gd name="T47" fmla="*/ 84 h 237"/>
                <a:gd name="T48" fmla="*/ 41 w 96"/>
                <a:gd name="T49" fmla="*/ 113 h 237"/>
                <a:gd name="T50" fmla="*/ 40 w 96"/>
                <a:gd name="T51" fmla="*/ 118 h 237"/>
                <a:gd name="T52" fmla="*/ 31 w 96"/>
                <a:gd name="T53" fmla="*/ 97 h 237"/>
                <a:gd name="T54" fmla="*/ 9 w 96"/>
                <a:gd name="T55" fmla="*/ 83 h 237"/>
                <a:gd name="T56" fmla="*/ 18 w 96"/>
                <a:gd name="T57" fmla="*/ 116 h 237"/>
                <a:gd name="T58" fmla="*/ 44 w 96"/>
                <a:gd name="T59" fmla="*/ 138 h 237"/>
                <a:gd name="T60" fmla="*/ 45 w 96"/>
                <a:gd name="T61" fmla="*/ 151 h 237"/>
                <a:gd name="T62" fmla="*/ 39 w 96"/>
                <a:gd name="T63" fmla="*/ 153 h 237"/>
                <a:gd name="T64" fmla="*/ 20 w 96"/>
                <a:gd name="T65" fmla="*/ 147 h 237"/>
                <a:gd name="T66" fmla="*/ 20 w 96"/>
                <a:gd name="T67" fmla="*/ 168 h 237"/>
                <a:gd name="T68" fmla="*/ 39 w 96"/>
                <a:gd name="T69" fmla="*/ 191 h 237"/>
                <a:gd name="T70" fmla="*/ 46 w 96"/>
                <a:gd name="T71" fmla="*/ 207 h 237"/>
                <a:gd name="T72" fmla="*/ 46 w 96"/>
                <a:gd name="T73" fmla="*/ 226 h 237"/>
                <a:gd name="T74" fmla="*/ 42 w 96"/>
                <a:gd name="T75" fmla="*/ 220 h 237"/>
                <a:gd name="T76" fmla="*/ 37 w 96"/>
                <a:gd name="T77" fmla="*/ 208 h 237"/>
                <a:gd name="T78" fmla="*/ 16 w 96"/>
                <a:gd name="T79" fmla="*/ 200 h 237"/>
                <a:gd name="T80" fmla="*/ 13 w 96"/>
                <a:gd name="T81" fmla="*/ 230 h 237"/>
                <a:gd name="T82" fmla="*/ 34 w 96"/>
                <a:gd name="T83" fmla="*/ 229 h 237"/>
                <a:gd name="T84" fmla="*/ 54 w 96"/>
                <a:gd name="T85" fmla="*/ 227 h 237"/>
                <a:gd name="T86" fmla="*/ 80 w 96"/>
                <a:gd name="T87" fmla="*/ 162 h 237"/>
                <a:gd name="T88" fmla="*/ 79 w 96"/>
                <a:gd name="T89" fmla="*/ 149 h 237"/>
                <a:gd name="T90" fmla="*/ 64 w 96"/>
                <a:gd name="T91" fmla="*/ 83 h 237"/>
                <a:gd name="T92" fmla="*/ 60 w 96"/>
                <a:gd name="T93" fmla="*/ 80 h 237"/>
                <a:gd name="T94" fmla="*/ 60 w 96"/>
                <a:gd name="T95" fmla="*/ 80 h 237"/>
                <a:gd name="T96" fmla="*/ 60 w 96"/>
                <a:gd name="T97" fmla="*/ 99 h 237"/>
                <a:gd name="T98" fmla="*/ 52 w 96"/>
                <a:gd name="T99" fmla="*/ 103 h 237"/>
                <a:gd name="T100" fmla="*/ 52 w 96"/>
                <a:gd name="T101" fmla="*/ 103 h 237"/>
                <a:gd name="T102" fmla="*/ 11 w 96"/>
                <a:gd name="T103" fmla="*/ 17 h 237"/>
                <a:gd name="T104" fmla="*/ 17 w 96"/>
                <a:gd name="T105" fmla="*/ 46 h 237"/>
                <a:gd name="T106" fmla="*/ 17 w 96"/>
                <a:gd name="T107" fmla="*/ 47 h 237"/>
                <a:gd name="T108" fmla="*/ 12 w 96"/>
                <a:gd name="T109" fmla="*/ 22 h 237"/>
                <a:gd name="T110" fmla="*/ 19 w 96"/>
                <a:gd name="T111" fmla="*/ 39 h 237"/>
                <a:gd name="T112" fmla="*/ 29 w 96"/>
                <a:gd name="T113" fmla="*/ 50 h 237"/>
                <a:gd name="T114" fmla="*/ 17 w 96"/>
                <a:gd name="T115" fmla="*/ 224 h 237"/>
                <a:gd name="T116" fmla="*/ 23 w 96"/>
                <a:gd name="T117" fmla="*/ 222 h 237"/>
                <a:gd name="T118" fmla="*/ 19 w 96"/>
                <a:gd name="T119" fmla="*/ 230 h 237"/>
                <a:gd name="T120" fmla="*/ 48 w 96"/>
                <a:gd name="T121" fmla="*/ 225 h 237"/>
                <a:gd name="T122" fmla="*/ 46 w 96"/>
                <a:gd name="T123" fmla="*/ 181 h 237"/>
                <a:gd name="T124" fmla="*/ 52 w 96"/>
                <a:gd name="T125" fmla="*/ 18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6" h="237">
                  <a:moveTo>
                    <a:pt x="53" y="219"/>
                  </a:moveTo>
                  <a:cubicBezTo>
                    <a:pt x="53" y="217"/>
                    <a:pt x="52" y="215"/>
                    <a:pt x="53" y="214"/>
                  </a:cubicBezTo>
                  <a:cubicBezTo>
                    <a:pt x="53" y="213"/>
                    <a:pt x="53" y="213"/>
                    <a:pt x="53" y="213"/>
                  </a:cubicBezTo>
                  <a:cubicBezTo>
                    <a:pt x="53" y="212"/>
                    <a:pt x="53" y="212"/>
                    <a:pt x="53" y="212"/>
                  </a:cubicBezTo>
                  <a:cubicBezTo>
                    <a:pt x="53" y="212"/>
                    <a:pt x="52" y="212"/>
                    <a:pt x="52" y="212"/>
                  </a:cubicBezTo>
                  <a:cubicBezTo>
                    <a:pt x="52" y="212"/>
                    <a:pt x="53" y="212"/>
                    <a:pt x="53" y="212"/>
                  </a:cubicBezTo>
                  <a:cubicBezTo>
                    <a:pt x="53" y="210"/>
                    <a:pt x="53" y="209"/>
                    <a:pt x="53" y="207"/>
                  </a:cubicBezTo>
                  <a:cubicBezTo>
                    <a:pt x="53" y="206"/>
                    <a:pt x="54" y="205"/>
                    <a:pt x="54" y="204"/>
                  </a:cubicBezTo>
                  <a:cubicBezTo>
                    <a:pt x="53" y="202"/>
                    <a:pt x="53" y="200"/>
                    <a:pt x="55" y="198"/>
                  </a:cubicBezTo>
                  <a:cubicBezTo>
                    <a:pt x="55" y="197"/>
                    <a:pt x="56" y="195"/>
                    <a:pt x="56" y="194"/>
                  </a:cubicBezTo>
                  <a:cubicBezTo>
                    <a:pt x="56" y="194"/>
                    <a:pt x="56" y="194"/>
                    <a:pt x="56" y="193"/>
                  </a:cubicBezTo>
                  <a:cubicBezTo>
                    <a:pt x="57" y="192"/>
                    <a:pt x="58" y="190"/>
                    <a:pt x="58" y="188"/>
                  </a:cubicBezTo>
                  <a:cubicBezTo>
                    <a:pt x="59" y="187"/>
                    <a:pt x="60" y="186"/>
                    <a:pt x="62" y="184"/>
                  </a:cubicBezTo>
                  <a:cubicBezTo>
                    <a:pt x="63" y="182"/>
                    <a:pt x="64" y="181"/>
                    <a:pt x="66" y="180"/>
                  </a:cubicBezTo>
                  <a:cubicBezTo>
                    <a:pt x="68" y="179"/>
                    <a:pt x="69" y="178"/>
                    <a:pt x="70" y="177"/>
                  </a:cubicBezTo>
                  <a:cubicBezTo>
                    <a:pt x="72" y="175"/>
                    <a:pt x="74" y="174"/>
                    <a:pt x="75" y="172"/>
                  </a:cubicBezTo>
                  <a:cubicBezTo>
                    <a:pt x="79" y="170"/>
                    <a:pt x="82" y="167"/>
                    <a:pt x="83" y="164"/>
                  </a:cubicBezTo>
                  <a:cubicBezTo>
                    <a:pt x="84" y="163"/>
                    <a:pt x="85" y="163"/>
                    <a:pt x="85" y="162"/>
                  </a:cubicBezTo>
                  <a:cubicBezTo>
                    <a:pt x="86" y="162"/>
                    <a:pt x="88" y="161"/>
                    <a:pt x="89" y="161"/>
                  </a:cubicBezTo>
                  <a:cubicBezTo>
                    <a:pt x="93" y="157"/>
                    <a:pt x="94" y="153"/>
                    <a:pt x="95" y="148"/>
                  </a:cubicBezTo>
                  <a:cubicBezTo>
                    <a:pt x="95" y="147"/>
                    <a:pt x="95" y="147"/>
                    <a:pt x="95" y="146"/>
                  </a:cubicBezTo>
                  <a:cubicBezTo>
                    <a:pt x="95" y="146"/>
                    <a:pt x="96" y="145"/>
                    <a:pt x="96" y="144"/>
                  </a:cubicBezTo>
                  <a:cubicBezTo>
                    <a:pt x="95" y="142"/>
                    <a:pt x="95" y="139"/>
                    <a:pt x="95" y="137"/>
                  </a:cubicBezTo>
                  <a:cubicBezTo>
                    <a:pt x="93" y="135"/>
                    <a:pt x="92" y="134"/>
                    <a:pt x="91" y="132"/>
                  </a:cubicBezTo>
                  <a:cubicBezTo>
                    <a:pt x="91" y="130"/>
                    <a:pt x="89" y="131"/>
                    <a:pt x="88" y="130"/>
                  </a:cubicBezTo>
                  <a:cubicBezTo>
                    <a:pt x="86" y="129"/>
                    <a:pt x="84" y="129"/>
                    <a:pt x="82" y="130"/>
                  </a:cubicBezTo>
                  <a:cubicBezTo>
                    <a:pt x="78" y="131"/>
                    <a:pt x="75" y="133"/>
                    <a:pt x="73" y="136"/>
                  </a:cubicBezTo>
                  <a:cubicBezTo>
                    <a:pt x="72" y="137"/>
                    <a:pt x="71" y="138"/>
                    <a:pt x="71" y="138"/>
                  </a:cubicBezTo>
                  <a:cubicBezTo>
                    <a:pt x="70" y="139"/>
                    <a:pt x="69" y="139"/>
                    <a:pt x="69" y="140"/>
                  </a:cubicBezTo>
                  <a:cubicBezTo>
                    <a:pt x="67" y="143"/>
                    <a:pt x="65" y="147"/>
                    <a:pt x="63" y="151"/>
                  </a:cubicBezTo>
                  <a:cubicBezTo>
                    <a:pt x="62" y="153"/>
                    <a:pt x="60" y="156"/>
                    <a:pt x="59" y="159"/>
                  </a:cubicBezTo>
                  <a:cubicBezTo>
                    <a:pt x="58" y="161"/>
                    <a:pt x="57" y="164"/>
                    <a:pt x="56" y="166"/>
                  </a:cubicBezTo>
                  <a:cubicBezTo>
                    <a:pt x="56" y="166"/>
                    <a:pt x="55" y="166"/>
                    <a:pt x="54" y="166"/>
                  </a:cubicBezTo>
                  <a:cubicBezTo>
                    <a:pt x="54" y="164"/>
                    <a:pt x="54" y="161"/>
                    <a:pt x="54" y="159"/>
                  </a:cubicBezTo>
                  <a:cubicBezTo>
                    <a:pt x="53" y="157"/>
                    <a:pt x="53" y="155"/>
                    <a:pt x="53" y="153"/>
                  </a:cubicBezTo>
                  <a:cubicBezTo>
                    <a:pt x="53" y="153"/>
                    <a:pt x="53" y="152"/>
                    <a:pt x="52" y="151"/>
                  </a:cubicBezTo>
                  <a:cubicBezTo>
                    <a:pt x="52" y="148"/>
                    <a:pt x="52" y="145"/>
                    <a:pt x="51" y="142"/>
                  </a:cubicBezTo>
                  <a:cubicBezTo>
                    <a:pt x="52" y="141"/>
                    <a:pt x="52" y="141"/>
                    <a:pt x="52" y="140"/>
                  </a:cubicBezTo>
                  <a:cubicBezTo>
                    <a:pt x="52" y="138"/>
                    <a:pt x="51" y="137"/>
                    <a:pt x="51" y="135"/>
                  </a:cubicBezTo>
                  <a:cubicBezTo>
                    <a:pt x="51" y="134"/>
                    <a:pt x="51" y="132"/>
                    <a:pt x="51" y="131"/>
                  </a:cubicBezTo>
                  <a:cubicBezTo>
                    <a:pt x="51" y="130"/>
                    <a:pt x="52" y="129"/>
                    <a:pt x="53" y="128"/>
                  </a:cubicBezTo>
                  <a:cubicBezTo>
                    <a:pt x="53" y="126"/>
                    <a:pt x="54" y="125"/>
                    <a:pt x="55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0"/>
                    <a:pt x="57" y="119"/>
                    <a:pt x="58" y="118"/>
                  </a:cubicBezTo>
                  <a:cubicBezTo>
                    <a:pt x="61" y="115"/>
                    <a:pt x="63" y="111"/>
                    <a:pt x="64" y="107"/>
                  </a:cubicBezTo>
                  <a:cubicBezTo>
                    <a:pt x="65" y="106"/>
                    <a:pt x="65" y="105"/>
                    <a:pt x="65" y="105"/>
                  </a:cubicBezTo>
                  <a:cubicBezTo>
                    <a:pt x="66" y="103"/>
                    <a:pt x="67" y="101"/>
                    <a:pt x="67" y="100"/>
                  </a:cubicBezTo>
                  <a:cubicBezTo>
                    <a:pt x="68" y="96"/>
                    <a:pt x="69" y="93"/>
                    <a:pt x="70" y="89"/>
                  </a:cubicBezTo>
                  <a:cubicBezTo>
                    <a:pt x="71" y="88"/>
                    <a:pt x="71" y="86"/>
                    <a:pt x="71" y="85"/>
                  </a:cubicBezTo>
                  <a:cubicBezTo>
                    <a:pt x="71" y="85"/>
                    <a:pt x="70" y="84"/>
                    <a:pt x="70" y="84"/>
                  </a:cubicBezTo>
                  <a:cubicBezTo>
                    <a:pt x="69" y="84"/>
                    <a:pt x="68" y="84"/>
                    <a:pt x="68" y="84"/>
                  </a:cubicBezTo>
                  <a:cubicBezTo>
                    <a:pt x="68" y="84"/>
                    <a:pt x="69" y="84"/>
                    <a:pt x="70" y="84"/>
                  </a:cubicBezTo>
                  <a:cubicBezTo>
                    <a:pt x="70" y="84"/>
                    <a:pt x="71" y="85"/>
                    <a:pt x="71" y="85"/>
                  </a:cubicBezTo>
                  <a:cubicBezTo>
                    <a:pt x="72" y="82"/>
                    <a:pt x="73" y="79"/>
                    <a:pt x="74" y="75"/>
                  </a:cubicBezTo>
                  <a:cubicBezTo>
                    <a:pt x="74" y="74"/>
                    <a:pt x="74" y="72"/>
                    <a:pt x="74" y="71"/>
                  </a:cubicBezTo>
                  <a:cubicBezTo>
                    <a:pt x="74" y="66"/>
                    <a:pt x="69" y="62"/>
                    <a:pt x="64" y="64"/>
                  </a:cubicBezTo>
                  <a:cubicBezTo>
                    <a:pt x="63" y="64"/>
                    <a:pt x="61" y="64"/>
                    <a:pt x="60" y="64"/>
                  </a:cubicBezTo>
                  <a:cubicBezTo>
                    <a:pt x="58" y="66"/>
                    <a:pt x="57" y="68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70"/>
                    <a:pt x="54" y="70"/>
                  </a:cubicBezTo>
                  <a:cubicBezTo>
                    <a:pt x="54" y="71"/>
                    <a:pt x="53" y="73"/>
                    <a:pt x="52" y="74"/>
                  </a:cubicBezTo>
                  <a:cubicBezTo>
                    <a:pt x="51" y="77"/>
                    <a:pt x="50" y="81"/>
                    <a:pt x="49" y="84"/>
                  </a:cubicBezTo>
                  <a:cubicBezTo>
                    <a:pt x="47" y="88"/>
                    <a:pt x="46" y="93"/>
                    <a:pt x="45" y="96"/>
                  </a:cubicBezTo>
                  <a:cubicBezTo>
                    <a:pt x="44" y="94"/>
                    <a:pt x="43" y="90"/>
                    <a:pt x="41" y="86"/>
                  </a:cubicBezTo>
                  <a:cubicBezTo>
                    <a:pt x="40" y="79"/>
                    <a:pt x="38" y="73"/>
                    <a:pt x="37" y="66"/>
                  </a:cubicBezTo>
                  <a:cubicBezTo>
                    <a:pt x="36" y="65"/>
                    <a:pt x="36" y="64"/>
                    <a:pt x="36" y="63"/>
                  </a:cubicBezTo>
                  <a:cubicBezTo>
                    <a:pt x="35" y="60"/>
                    <a:pt x="34" y="56"/>
                    <a:pt x="33" y="53"/>
                  </a:cubicBezTo>
                  <a:cubicBezTo>
                    <a:pt x="33" y="54"/>
                    <a:pt x="32" y="54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4"/>
                    <a:pt x="33" y="54"/>
                    <a:pt x="33" y="53"/>
                  </a:cubicBezTo>
                  <a:cubicBezTo>
                    <a:pt x="32" y="49"/>
                    <a:pt x="31" y="46"/>
                    <a:pt x="30" y="42"/>
                  </a:cubicBezTo>
                  <a:cubicBezTo>
                    <a:pt x="30" y="41"/>
                    <a:pt x="29" y="39"/>
                    <a:pt x="30" y="38"/>
                  </a:cubicBezTo>
                  <a:cubicBezTo>
                    <a:pt x="30" y="32"/>
                    <a:pt x="29" y="27"/>
                    <a:pt x="27" y="22"/>
                  </a:cubicBezTo>
                  <a:cubicBezTo>
                    <a:pt x="26" y="18"/>
                    <a:pt x="25" y="14"/>
                    <a:pt x="24" y="10"/>
                  </a:cubicBezTo>
                  <a:cubicBezTo>
                    <a:pt x="22" y="8"/>
                    <a:pt x="21" y="6"/>
                    <a:pt x="20" y="4"/>
                  </a:cubicBezTo>
                  <a:cubicBezTo>
                    <a:pt x="19" y="2"/>
                    <a:pt x="18" y="2"/>
                    <a:pt x="16" y="1"/>
                  </a:cubicBezTo>
                  <a:cubicBezTo>
                    <a:pt x="15" y="0"/>
                    <a:pt x="13" y="0"/>
                    <a:pt x="11" y="0"/>
                  </a:cubicBezTo>
                  <a:cubicBezTo>
                    <a:pt x="8" y="0"/>
                    <a:pt x="6" y="2"/>
                    <a:pt x="5" y="4"/>
                  </a:cubicBezTo>
                  <a:cubicBezTo>
                    <a:pt x="2" y="10"/>
                    <a:pt x="3" y="16"/>
                    <a:pt x="3" y="22"/>
                  </a:cubicBezTo>
                  <a:cubicBezTo>
                    <a:pt x="3" y="24"/>
                    <a:pt x="4" y="27"/>
                    <a:pt x="4" y="29"/>
                  </a:cubicBezTo>
                  <a:cubicBezTo>
                    <a:pt x="5" y="31"/>
                    <a:pt x="6" y="33"/>
                    <a:pt x="6" y="35"/>
                  </a:cubicBezTo>
                  <a:cubicBezTo>
                    <a:pt x="7" y="39"/>
                    <a:pt x="8" y="42"/>
                    <a:pt x="11" y="44"/>
                  </a:cubicBezTo>
                  <a:cubicBezTo>
                    <a:pt x="12" y="46"/>
                    <a:pt x="14" y="48"/>
                    <a:pt x="15" y="49"/>
                  </a:cubicBezTo>
                  <a:cubicBezTo>
                    <a:pt x="16" y="50"/>
                    <a:pt x="17" y="51"/>
                    <a:pt x="18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20" y="51"/>
                    <a:pt x="20" y="51"/>
                  </a:cubicBezTo>
                  <a:cubicBezTo>
                    <a:pt x="20" y="50"/>
                    <a:pt x="21" y="50"/>
                    <a:pt x="21" y="50"/>
                  </a:cubicBezTo>
                  <a:cubicBezTo>
                    <a:pt x="22" y="53"/>
                    <a:pt x="24" y="55"/>
                    <a:pt x="26" y="57"/>
                  </a:cubicBezTo>
                  <a:cubicBezTo>
                    <a:pt x="26" y="57"/>
                    <a:pt x="26" y="58"/>
                    <a:pt x="27" y="59"/>
                  </a:cubicBezTo>
                  <a:cubicBezTo>
                    <a:pt x="27" y="59"/>
                    <a:pt x="27" y="60"/>
                    <a:pt x="27" y="60"/>
                  </a:cubicBezTo>
                  <a:cubicBezTo>
                    <a:pt x="27" y="60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2"/>
                  </a:cubicBezTo>
                  <a:cubicBezTo>
                    <a:pt x="29" y="63"/>
                    <a:pt x="29" y="64"/>
                    <a:pt x="29" y="66"/>
                  </a:cubicBezTo>
                  <a:cubicBezTo>
                    <a:pt x="29" y="69"/>
                    <a:pt x="31" y="71"/>
                    <a:pt x="31" y="74"/>
                  </a:cubicBezTo>
                  <a:cubicBezTo>
                    <a:pt x="32" y="77"/>
                    <a:pt x="33" y="81"/>
                    <a:pt x="34" y="84"/>
                  </a:cubicBezTo>
                  <a:cubicBezTo>
                    <a:pt x="35" y="86"/>
                    <a:pt x="35" y="88"/>
                    <a:pt x="36" y="90"/>
                  </a:cubicBezTo>
                  <a:cubicBezTo>
                    <a:pt x="36" y="92"/>
                    <a:pt x="37" y="94"/>
                    <a:pt x="37" y="96"/>
                  </a:cubicBezTo>
                  <a:cubicBezTo>
                    <a:pt x="38" y="99"/>
                    <a:pt x="39" y="102"/>
                    <a:pt x="40" y="105"/>
                  </a:cubicBezTo>
                  <a:cubicBezTo>
                    <a:pt x="40" y="108"/>
                    <a:pt x="40" y="110"/>
                    <a:pt x="41" y="113"/>
                  </a:cubicBezTo>
                  <a:cubicBezTo>
                    <a:pt x="42" y="117"/>
                    <a:pt x="42" y="122"/>
                    <a:pt x="43" y="126"/>
                  </a:cubicBezTo>
                  <a:cubicBezTo>
                    <a:pt x="43" y="126"/>
                    <a:pt x="43" y="127"/>
                    <a:pt x="43" y="127"/>
                  </a:cubicBezTo>
                  <a:cubicBezTo>
                    <a:pt x="42" y="127"/>
                    <a:pt x="41" y="126"/>
                    <a:pt x="41" y="125"/>
                  </a:cubicBezTo>
                  <a:cubicBezTo>
                    <a:pt x="42" y="122"/>
                    <a:pt x="40" y="121"/>
                    <a:pt x="40" y="118"/>
                  </a:cubicBezTo>
                  <a:cubicBezTo>
                    <a:pt x="38" y="116"/>
                    <a:pt x="37" y="114"/>
                    <a:pt x="35" y="111"/>
                  </a:cubicBezTo>
                  <a:cubicBezTo>
                    <a:pt x="35" y="111"/>
                    <a:pt x="35" y="109"/>
                    <a:pt x="35" y="108"/>
                  </a:cubicBezTo>
                  <a:cubicBezTo>
                    <a:pt x="34" y="106"/>
                    <a:pt x="34" y="104"/>
                    <a:pt x="34" y="102"/>
                  </a:cubicBezTo>
                  <a:cubicBezTo>
                    <a:pt x="33" y="100"/>
                    <a:pt x="32" y="99"/>
                    <a:pt x="31" y="97"/>
                  </a:cubicBezTo>
                  <a:cubicBezTo>
                    <a:pt x="30" y="94"/>
                    <a:pt x="28" y="92"/>
                    <a:pt x="26" y="91"/>
                  </a:cubicBezTo>
                  <a:cubicBezTo>
                    <a:pt x="25" y="90"/>
                    <a:pt x="24" y="90"/>
                    <a:pt x="24" y="90"/>
                  </a:cubicBezTo>
                  <a:cubicBezTo>
                    <a:pt x="22" y="87"/>
                    <a:pt x="20" y="85"/>
                    <a:pt x="18" y="82"/>
                  </a:cubicBezTo>
                  <a:cubicBezTo>
                    <a:pt x="15" y="80"/>
                    <a:pt x="12" y="80"/>
                    <a:pt x="9" y="83"/>
                  </a:cubicBezTo>
                  <a:cubicBezTo>
                    <a:pt x="9" y="83"/>
                    <a:pt x="8" y="84"/>
                    <a:pt x="8" y="84"/>
                  </a:cubicBezTo>
                  <a:cubicBezTo>
                    <a:pt x="3" y="87"/>
                    <a:pt x="0" y="93"/>
                    <a:pt x="3" y="98"/>
                  </a:cubicBezTo>
                  <a:cubicBezTo>
                    <a:pt x="5" y="102"/>
                    <a:pt x="6" y="105"/>
                    <a:pt x="8" y="107"/>
                  </a:cubicBezTo>
                  <a:cubicBezTo>
                    <a:pt x="11" y="111"/>
                    <a:pt x="14" y="114"/>
                    <a:pt x="18" y="116"/>
                  </a:cubicBezTo>
                  <a:cubicBezTo>
                    <a:pt x="20" y="116"/>
                    <a:pt x="22" y="117"/>
                    <a:pt x="24" y="119"/>
                  </a:cubicBezTo>
                  <a:cubicBezTo>
                    <a:pt x="30" y="123"/>
                    <a:pt x="35" y="128"/>
                    <a:pt x="39" y="134"/>
                  </a:cubicBezTo>
                  <a:cubicBezTo>
                    <a:pt x="40" y="135"/>
                    <a:pt x="41" y="138"/>
                    <a:pt x="44" y="137"/>
                  </a:cubicBezTo>
                  <a:cubicBezTo>
                    <a:pt x="44" y="137"/>
                    <a:pt x="44" y="138"/>
                    <a:pt x="44" y="138"/>
                  </a:cubicBezTo>
                  <a:cubicBezTo>
                    <a:pt x="44" y="139"/>
                    <a:pt x="45" y="141"/>
                    <a:pt x="45" y="142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45" y="142"/>
                    <a:pt x="44" y="142"/>
                    <a:pt x="44" y="143"/>
                  </a:cubicBezTo>
                  <a:cubicBezTo>
                    <a:pt x="45" y="145"/>
                    <a:pt x="45" y="148"/>
                    <a:pt x="45" y="151"/>
                  </a:cubicBezTo>
                  <a:cubicBezTo>
                    <a:pt x="45" y="151"/>
                    <a:pt x="45" y="151"/>
                    <a:pt x="45" y="151"/>
                  </a:cubicBezTo>
                  <a:cubicBezTo>
                    <a:pt x="45" y="153"/>
                    <a:pt x="45" y="154"/>
                    <a:pt x="45" y="155"/>
                  </a:cubicBezTo>
                  <a:cubicBezTo>
                    <a:pt x="45" y="155"/>
                    <a:pt x="46" y="157"/>
                    <a:pt x="45" y="157"/>
                  </a:cubicBezTo>
                  <a:cubicBezTo>
                    <a:pt x="43" y="155"/>
                    <a:pt x="42" y="153"/>
                    <a:pt x="39" y="153"/>
                  </a:cubicBezTo>
                  <a:cubicBezTo>
                    <a:pt x="38" y="153"/>
                    <a:pt x="37" y="152"/>
                    <a:pt x="36" y="152"/>
                  </a:cubicBezTo>
                  <a:cubicBezTo>
                    <a:pt x="35" y="151"/>
                    <a:pt x="34" y="151"/>
                    <a:pt x="32" y="150"/>
                  </a:cubicBezTo>
                  <a:cubicBezTo>
                    <a:pt x="31" y="149"/>
                    <a:pt x="30" y="147"/>
                    <a:pt x="28" y="147"/>
                  </a:cubicBezTo>
                  <a:cubicBezTo>
                    <a:pt x="25" y="145"/>
                    <a:pt x="23" y="147"/>
                    <a:pt x="20" y="147"/>
                  </a:cubicBezTo>
                  <a:cubicBezTo>
                    <a:pt x="18" y="148"/>
                    <a:pt x="17" y="150"/>
                    <a:pt x="15" y="152"/>
                  </a:cubicBezTo>
                  <a:cubicBezTo>
                    <a:pt x="12" y="156"/>
                    <a:pt x="14" y="162"/>
                    <a:pt x="17" y="165"/>
                  </a:cubicBezTo>
                  <a:cubicBezTo>
                    <a:pt x="17" y="165"/>
                    <a:pt x="18" y="165"/>
                    <a:pt x="18" y="165"/>
                  </a:cubicBezTo>
                  <a:cubicBezTo>
                    <a:pt x="18" y="166"/>
                    <a:pt x="19" y="167"/>
                    <a:pt x="20" y="168"/>
                  </a:cubicBezTo>
                  <a:cubicBezTo>
                    <a:pt x="20" y="169"/>
                    <a:pt x="20" y="169"/>
                    <a:pt x="21" y="170"/>
                  </a:cubicBezTo>
                  <a:cubicBezTo>
                    <a:pt x="22" y="171"/>
                    <a:pt x="24" y="173"/>
                    <a:pt x="25" y="175"/>
                  </a:cubicBezTo>
                  <a:cubicBezTo>
                    <a:pt x="27" y="177"/>
                    <a:pt x="29" y="179"/>
                    <a:pt x="31" y="182"/>
                  </a:cubicBezTo>
                  <a:cubicBezTo>
                    <a:pt x="34" y="185"/>
                    <a:pt x="36" y="188"/>
                    <a:pt x="39" y="191"/>
                  </a:cubicBezTo>
                  <a:cubicBezTo>
                    <a:pt x="40" y="193"/>
                    <a:pt x="41" y="194"/>
                    <a:pt x="42" y="196"/>
                  </a:cubicBezTo>
                  <a:cubicBezTo>
                    <a:pt x="43" y="197"/>
                    <a:pt x="44" y="199"/>
                    <a:pt x="44" y="200"/>
                  </a:cubicBezTo>
                  <a:cubicBezTo>
                    <a:pt x="45" y="202"/>
                    <a:pt x="45" y="203"/>
                    <a:pt x="46" y="204"/>
                  </a:cubicBezTo>
                  <a:cubicBezTo>
                    <a:pt x="46" y="205"/>
                    <a:pt x="46" y="206"/>
                    <a:pt x="46" y="207"/>
                  </a:cubicBezTo>
                  <a:cubicBezTo>
                    <a:pt x="46" y="209"/>
                    <a:pt x="46" y="211"/>
                    <a:pt x="46" y="213"/>
                  </a:cubicBezTo>
                  <a:cubicBezTo>
                    <a:pt x="46" y="214"/>
                    <a:pt x="46" y="214"/>
                    <a:pt x="46" y="214"/>
                  </a:cubicBezTo>
                  <a:cubicBezTo>
                    <a:pt x="46" y="216"/>
                    <a:pt x="46" y="219"/>
                    <a:pt x="46" y="221"/>
                  </a:cubicBezTo>
                  <a:cubicBezTo>
                    <a:pt x="46" y="223"/>
                    <a:pt x="46" y="225"/>
                    <a:pt x="46" y="226"/>
                  </a:cubicBezTo>
                  <a:cubicBezTo>
                    <a:pt x="46" y="227"/>
                    <a:pt x="45" y="227"/>
                    <a:pt x="45" y="228"/>
                  </a:cubicBezTo>
                  <a:cubicBezTo>
                    <a:pt x="45" y="228"/>
                    <a:pt x="45" y="228"/>
                    <a:pt x="45" y="228"/>
                  </a:cubicBezTo>
                  <a:cubicBezTo>
                    <a:pt x="45" y="226"/>
                    <a:pt x="44" y="225"/>
                    <a:pt x="44" y="224"/>
                  </a:cubicBezTo>
                  <a:cubicBezTo>
                    <a:pt x="44" y="222"/>
                    <a:pt x="43" y="221"/>
                    <a:pt x="42" y="220"/>
                  </a:cubicBezTo>
                  <a:cubicBezTo>
                    <a:pt x="42" y="216"/>
                    <a:pt x="40" y="214"/>
                    <a:pt x="38" y="211"/>
                  </a:cubicBezTo>
                  <a:cubicBezTo>
                    <a:pt x="38" y="211"/>
                    <a:pt x="37" y="211"/>
                    <a:pt x="37" y="211"/>
                  </a:cubicBezTo>
                  <a:cubicBezTo>
                    <a:pt x="37" y="211"/>
                    <a:pt x="38" y="211"/>
                    <a:pt x="38" y="211"/>
                  </a:cubicBezTo>
                  <a:cubicBezTo>
                    <a:pt x="38" y="210"/>
                    <a:pt x="37" y="209"/>
                    <a:pt x="37" y="208"/>
                  </a:cubicBezTo>
                  <a:cubicBezTo>
                    <a:pt x="35" y="208"/>
                    <a:pt x="34" y="207"/>
                    <a:pt x="33" y="206"/>
                  </a:cubicBezTo>
                  <a:cubicBezTo>
                    <a:pt x="32" y="203"/>
                    <a:pt x="30" y="202"/>
                    <a:pt x="28" y="201"/>
                  </a:cubicBezTo>
                  <a:cubicBezTo>
                    <a:pt x="26" y="198"/>
                    <a:pt x="22" y="198"/>
                    <a:pt x="19" y="198"/>
                  </a:cubicBezTo>
                  <a:cubicBezTo>
                    <a:pt x="18" y="198"/>
                    <a:pt x="17" y="199"/>
                    <a:pt x="16" y="200"/>
                  </a:cubicBezTo>
                  <a:cubicBezTo>
                    <a:pt x="15" y="201"/>
                    <a:pt x="15" y="201"/>
                    <a:pt x="14" y="202"/>
                  </a:cubicBezTo>
                  <a:cubicBezTo>
                    <a:pt x="12" y="205"/>
                    <a:pt x="10" y="208"/>
                    <a:pt x="8" y="211"/>
                  </a:cubicBezTo>
                  <a:cubicBezTo>
                    <a:pt x="7" y="214"/>
                    <a:pt x="6" y="217"/>
                    <a:pt x="8" y="220"/>
                  </a:cubicBezTo>
                  <a:cubicBezTo>
                    <a:pt x="10" y="223"/>
                    <a:pt x="10" y="227"/>
                    <a:pt x="13" y="230"/>
                  </a:cubicBezTo>
                  <a:cubicBezTo>
                    <a:pt x="14" y="232"/>
                    <a:pt x="15" y="233"/>
                    <a:pt x="16" y="235"/>
                  </a:cubicBezTo>
                  <a:cubicBezTo>
                    <a:pt x="16" y="236"/>
                    <a:pt x="17" y="237"/>
                    <a:pt x="17" y="237"/>
                  </a:cubicBezTo>
                  <a:cubicBezTo>
                    <a:pt x="38" y="237"/>
                    <a:pt x="38" y="237"/>
                    <a:pt x="38" y="237"/>
                  </a:cubicBezTo>
                  <a:cubicBezTo>
                    <a:pt x="37" y="234"/>
                    <a:pt x="35" y="232"/>
                    <a:pt x="34" y="229"/>
                  </a:cubicBezTo>
                  <a:cubicBezTo>
                    <a:pt x="34" y="229"/>
                    <a:pt x="34" y="229"/>
                    <a:pt x="34" y="229"/>
                  </a:cubicBezTo>
                  <a:cubicBezTo>
                    <a:pt x="35" y="232"/>
                    <a:pt x="37" y="234"/>
                    <a:pt x="38" y="237"/>
                  </a:cubicBezTo>
                  <a:cubicBezTo>
                    <a:pt x="53" y="237"/>
                    <a:pt x="53" y="237"/>
                    <a:pt x="53" y="237"/>
                  </a:cubicBezTo>
                  <a:cubicBezTo>
                    <a:pt x="53" y="234"/>
                    <a:pt x="54" y="230"/>
                    <a:pt x="54" y="227"/>
                  </a:cubicBezTo>
                  <a:cubicBezTo>
                    <a:pt x="54" y="224"/>
                    <a:pt x="53" y="221"/>
                    <a:pt x="53" y="219"/>
                  </a:cubicBezTo>
                  <a:close/>
                  <a:moveTo>
                    <a:pt x="80" y="162"/>
                  </a:moveTo>
                  <a:cubicBezTo>
                    <a:pt x="80" y="162"/>
                    <a:pt x="80" y="162"/>
                    <a:pt x="80" y="162"/>
                  </a:cubicBezTo>
                  <a:cubicBezTo>
                    <a:pt x="80" y="162"/>
                    <a:pt x="80" y="162"/>
                    <a:pt x="80" y="162"/>
                  </a:cubicBezTo>
                  <a:cubicBezTo>
                    <a:pt x="80" y="162"/>
                    <a:pt x="80" y="162"/>
                    <a:pt x="80" y="162"/>
                  </a:cubicBezTo>
                  <a:close/>
                  <a:moveTo>
                    <a:pt x="79" y="149"/>
                  </a:moveTo>
                  <a:cubicBezTo>
                    <a:pt x="79" y="149"/>
                    <a:pt x="79" y="149"/>
                    <a:pt x="79" y="148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8" y="150"/>
                    <a:pt x="77" y="151"/>
                    <a:pt x="77" y="152"/>
                  </a:cubicBezTo>
                  <a:cubicBezTo>
                    <a:pt x="77" y="151"/>
                    <a:pt x="78" y="150"/>
                    <a:pt x="79" y="149"/>
                  </a:cubicBezTo>
                  <a:close/>
                  <a:moveTo>
                    <a:pt x="63" y="79"/>
                  </a:moveTo>
                  <a:cubicBezTo>
                    <a:pt x="63" y="80"/>
                    <a:pt x="64" y="82"/>
                    <a:pt x="64" y="83"/>
                  </a:cubicBezTo>
                  <a:cubicBezTo>
                    <a:pt x="63" y="84"/>
                    <a:pt x="63" y="85"/>
                    <a:pt x="63" y="86"/>
                  </a:cubicBezTo>
                  <a:cubicBezTo>
                    <a:pt x="63" y="85"/>
                    <a:pt x="63" y="84"/>
                    <a:pt x="64" y="83"/>
                  </a:cubicBezTo>
                  <a:cubicBezTo>
                    <a:pt x="64" y="82"/>
                    <a:pt x="63" y="80"/>
                    <a:pt x="63" y="79"/>
                  </a:cubicBezTo>
                  <a:close/>
                  <a:moveTo>
                    <a:pt x="60" y="80"/>
                  </a:moveTo>
                  <a:cubicBezTo>
                    <a:pt x="60" y="80"/>
                    <a:pt x="61" y="80"/>
                    <a:pt x="61" y="79"/>
                  </a:cubicBezTo>
                  <a:cubicBezTo>
                    <a:pt x="61" y="80"/>
                    <a:pt x="60" y="80"/>
                    <a:pt x="60" y="80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60" y="81"/>
                    <a:pt x="60" y="81"/>
                    <a:pt x="60" y="80"/>
                  </a:cubicBezTo>
                  <a:close/>
                  <a:moveTo>
                    <a:pt x="60" y="99"/>
                  </a:moveTo>
                  <a:cubicBezTo>
                    <a:pt x="60" y="99"/>
                    <a:pt x="60" y="99"/>
                    <a:pt x="60" y="99"/>
                  </a:cubicBezTo>
                  <a:cubicBezTo>
                    <a:pt x="60" y="96"/>
                    <a:pt x="61" y="93"/>
                    <a:pt x="62" y="91"/>
                  </a:cubicBezTo>
                  <a:cubicBezTo>
                    <a:pt x="61" y="93"/>
                    <a:pt x="60" y="96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58" y="101"/>
                    <a:pt x="57" y="104"/>
                    <a:pt x="56" y="107"/>
                  </a:cubicBezTo>
                  <a:cubicBezTo>
                    <a:pt x="57" y="104"/>
                    <a:pt x="58" y="101"/>
                    <a:pt x="60" y="99"/>
                  </a:cubicBezTo>
                  <a:close/>
                  <a:moveTo>
                    <a:pt x="52" y="103"/>
                  </a:moveTo>
                  <a:cubicBezTo>
                    <a:pt x="52" y="103"/>
                    <a:pt x="52" y="102"/>
                    <a:pt x="52" y="102"/>
                  </a:cubicBezTo>
                  <a:cubicBezTo>
                    <a:pt x="52" y="102"/>
                    <a:pt x="52" y="103"/>
                    <a:pt x="52" y="103"/>
                  </a:cubicBezTo>
                  <a:cubicBezTo>
                    <a:pt x="52" y="103"/>
                    <a:pt x="52" y="104"/>
                    <a:pt x="52" y="104"/>
                  </a:cubicBezTo>
                  <a:cubicBezTo>
                    <a:pt x="52" y="104"/>
                    <a:pt x="52" y="103"/>
                    <a:pt x="52" y="103"/>
                  </a:cubicBezTo>
                  <a:close/>
                  <a:moveTo>
                    <a:pt x="13" y="16"/>
                  </a:moveTo>
                  <a:cubicBezTo>
                    <a:pt x="13" y="16"/>
                    <a:pt x="13" y="16"/>
                    <a:pt x="14" y="1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6"/>
                    <a:pt x="11" y="17"/>
                    <a:pt x="11" y="17"/>
                  </a:cubicBezTo>
                  <a:cubicBezTo>
                    <a:pt x="11" y="17"/>
                    <a:pt x="12" y="16"/>
                    <a:pt x="13" y="16"/>
                  </a:cubicBezTo>
                  <a:close/>
                  <a:moveTo>
                    <a:pt x="17" y="46"/>
                  </a:moveTo>
                  <a:cubicBezTo>
                    <a:pt x="17" y="46"/>
                    <a:pt x="17" y="46"/>
                    <a:pt x="17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6" y="45"/>
                    <a:pt x="16" y="44"/>
                    <a:pt x="16" y="43"/>
                  </a:cubicBezTo>
                  <a:cubicBezTo>
                    <a:pt x="16" y="44"/>
                    <a:pt x="16" y="45"/>
                    <a:pt x="17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6"/>
                    <a:pt x="17" y="46"/>
                    <a:pt x="17" y="47"/>
                  </a:cubicBezTo>
                  <a:cubicBezTo>
                    <a:pt x="17" y="46"/>
                    <a:pt x="17" y="46"/>
                    <a:pt x="17" y="46"/>
                  </a:cubicBezTo>
                  <a:close/>
                  <a:moveTo>
                    <a:pt x="19" y="39"/>
                  </a:moveTo>
                  <a:cubicBezTo>
                    <a:pt x="18" y="36"/>
                    <a:pt x="16" y="32"/>
                    <a:pt x="15" y="28"/>
                  </a:cubicBezTo>
                  <a:cubicBezTo>
                    <a:pt x="14" y="26"/>
                    <a:pt x="13" y="24"/>
                    <a:pt x="12" y="22"/>
                  </a:cubicBezTo>
                  <a:cubicBezTo>
                    <a:pt x="11" y="22"/>
                    <a:pt x="10" y="21"/>
                    <a:pt x="9" y="21"/>
                  </a:cubicBezTo>
                  <a:cubicBezTo>
                    <a:pt x="10" y="21"/>
                    <a:pt x="11" y="22"/>
                    <a:pt x="12" y="22"/>
                  </a:cubicBezTo>
                  <a:cubicBezTo>
                    <a:pt x="13" y="24"/>
                    <a:pt x="14" y="26"/>
                    <a:pt x="15" y="28"/>
                  </a:cubicBezTo>
                  <a:cubicBezTo>
                    <a:pt x="16" y="32"/>
                    <a:pt x="18" y="36"/>
                    <a:pt x="19" y="39"/>
                  </a:cubicBezTo>
                  <a:cubicBezTo>
                    <a:pt x="20" y="41"/>
                    <a:pt x="21" y="43"/>
                    <a:pt x="22" y="45"/>
                  </a:cubicBezTo>
                  <a:cubicBezTo>
                    <a:pt x="21" y="43"/>
                    <a:pt x="20" y="41"/>
                    <a:pt x="19" y="39"/>
                  </a:cubicBezTo>
                  <a:close/>
                  <a:moveTo>
                    <a:pt x="28" y="51"/>
                  </a:moveTo>
                  <a:cubicBezTo>
                    <a:pt x="28" y="50"/>
                    <a:pt x="28" y="50"/>
                    <a:pt x="29" y="50"/>
                  </a:cubicBezTo>
                  <a:cubicBezTo>
                    <a:pt x="28" y="50"/>
                    <a:pt x="28" y="50"/>
                    <a:pt x="28" y="51"/>
                  </a:cubicBezTo>
                  <a:cubicBezTo>
                    <a:pt x="29" y="52"/>
                    <a:pt x="29" y="53"/>
                    <a:pt x="30" y="55"/>
                  </a:cubicBezTo>
                  <a:cubicBezTo>
                    <a:pt x="29" y="53"/>
                    <a:pt x="29" y="52"/>
                    <a:pt x="28" y="51"/>
                  </a:cubicBezTo>
                  <a:close/>
                  <a:moveTo>
                    <a:pt x="17" y="224"/>
                  </a:moveTo>
                  <a:cubicBezTo>
                    <a:pt x="17" y="224"/>
                    <a:pt x="16" y="223"/>
                    <a:pt x="16" y="223"/>
                  </a:cubicBezTo>
                  <a:cubicBezTo>
                    <a:pt x="16" y="223"/>
                    <a:pt x="17" y="224"/>
                    <a:pt x="17" y="224"/>
                  </a:cubicBezTo>
                  <a:close/>
                  <a:moveTo>
                    <a:pt x="23" y="222"/>
                  </a:moveTo>
                  <a:cubicBezTo>
                    <a:pt x="23" y="222"/>
                    <a:pt x="23" y="222"/>
                    <a:pt x="23" y="222"/>
                  </a:cubicBezTo>
                  <a:cubicBezTo>
                    <a:pt x="23" y="222"/>
                    <a:pt x="23" y="221"/>
                    <a:pt x="23" y="221"/>
                  </a:cubicBezTo>
                  <a:cubicBezTo>
                    <a:pt x="23" y="221"/>
                    <a:pt x="23" y="222"/>
                    <a:pt x="23" y="222"/>
                  </a:cubicBezTo>
                  <a:close/>
                  <a:moveTo>
                    <a:pt x="27" y="227"/>
                  </a:moveTo>
                  <a:cubicBezTo>
                    <a:pt x="24" y="228"/>
                    <a:pt x="22" y="229"/>
                    <a:pt x="19" y="230"/>
                  </a:cubicBezTo>
                  <a:cubicBezTo>
                    <a:pt x="22" y="229"/>
                    <a:pt x="24" y="228"/>
                    <a:pt x="27" y="227"/>
                  </a:cubicBezTo>
                  <a:close/>
                  <a:moveTo>
                    <a:pt x="48" y="225"/>
                  </a:moveTo>
                  <a:cubicBezTo>
                    <a:pt x="48" y="225"/>
                    <a:pt x="47" y="225"/>
                    <a:pt x="47" y="225"/>
                  </a:cubicBezTo>
                  <a:cubicBezTo>
                    <a:pt x="47" y="225"/>
                    <a:pt x="48" y="225"/>
                    <a:pt x="48" y="225"/>
                  </a:cubicBezTo>
                  <a:close/>
                  <a:moveTo>
                    <a:pt x="46" y="181"/>
                  </a:moveTo>
                  <a:cubicBezTo>
                    <a:pt x="46" y="181"/>
                    <a:pt x="46" y="181"/>
                    <a:pt x="46" y="181"/>
                  </a:cubicBezTo>
                  <a:cubicBezTo>
                    <a:pt x="47" y="181"/>
                    <a:pt x="48" y="181"/>
                    <a:pt x="49" y="181"/>
                  </a:cubicBezTo>
                  <a:cubicBezTo>
                    <a:pt x="48" y="181"/>
                    <a:pt x="47" y="181"/>
                    <a:pt x="46" y="181"/>
                  </a:cubicBezTo>
                  <a:close/>
                  <a:moveTo>
                    <a:pt x="52" y="182"/>
                  </a:moveTo>
                  <a:cubicBezTo>
                    <a:pt x="52" y="182"/>
                    <a:pt x="52" y="182"/>
                    <a:pt x="52" y="182"/>
                  </a:cubicBezTo>
                  <a:cubicBezTo>
                    <a:pt x="52" y="182"/>
                    <a:pt x="51" y="181"/>
                    <a:pt x="50" y="181"/>
                  </a:cubicBezTo>
                  <a:cubicBezTo>
                    <a:pt x="51" y="181"/>
                    <a:pt x="52" y="182"/>
                    <a:pt x="52" y="1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="" xmlns:a16="http://schemas.microsoft.com/office/drawing/2014/main" id="{F682F0F8-5A6F-41F5-B2E0-86AE8D01C7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26639" y="4028609"/>
              <a:ext cx="542925" cy="1368425"/>
            </a:xfrm>
            <a:custGeom>
              <a:avLst/>
              <a:gdLst>
                <a:gd name="T0" fmla="*/ 74 w 86"/>
                <a:gd name="T1" fmla="*/ 76 h 216"/>
                <a:gd name="T2" fmla="*/ 51 w 86"/>
                <a:gd name="T3" fmla="*/ 65 h 216"/>
                <a:gd name="T4" fmla="*/ 34 w 86"/>
                <a:gd name="T5" fmla="*/ 33 h 216"/>
                <a:gd name="T6" fmla="*/ 28 w 86"/>
                <a:gd name="T7" fmla="*/ 24 h 216"/>
                <a:gd name="T8" fmla="*/ 21 w 86"/>
                <a:gd name="T9" fmla="*/ 14 h 216"/>
                <a:gd name="T10" fmla="*/ 11 w 86"/>
                <a:gd name="T11" fmla="*/ 5 h 216"/>
                <a:gd name="T12" fmla="*/ 1 w 86"/>
                <a:gd name="T13" fmla="*/ 1 h 216"/>
                <a:gd name="T14" fmla="*/ 12 w 86"/>
                <a:gd name="T15" fmla="*/ 14 h 216"/>
                <a:gd name="T16" fmla="*/ 32 w 86"/>
                <a:gd name="T17" fmla="*/ 36 h 216"/>
                <a:gd name="T18" fmla="*/ 49 w 86"/>
                <a:gd name="T19" fmla="*/ 66 h 216"/>
                <a:gd name="T20" fmla="*/ 47 w 86"/>
                <a:gd name="T21" fmla="*/ 72 h 216"/>
                <a:gd name="T22" fmla="*/ 30 w 86"/>
                <a:gd name="T23" fmla="*/ 91 h 216"/>
                <a:gd name="T24" fmla="*/ 37 w 86"/>
                <a:gd name="T25" fmla="*/ 106 h 216"/>
                <a:gd name="T26" fmla="*/ 48 w 86"/>
                <a:gd name="T27" fmla="*/ 90 h 216"/>
                <a:gd name="T28" fmla="*/ 52 w 86"/>
                <a:gd name="T29" fmla="*/ 79 h 216"/>
                <a:gd name="T30" fmla="*/ 55 w 86"/>
                <a:gd name="T31" fmla="*/ 93 h 216"/>
                <a:gd name="T32" fmla="*/ 47 w 86"/>
                <a:gd name="T33" fmla="*/ 110 h 216"/>
                <a:gd name="T34" fmla="*/ 44 w 86"/>
                <a:gd name="T35" fmla="*/ 130 h 216"/>
                <a:gd name="T36" fmla="*/ 56 w 86"/>
                <a:gd name="T37" fmla="*/ 118 h 216"/>
                <a:gd name="T38" fmla="*/ 54 w 86"/>
                <a:gd name="T39" fmla="*/ 132 h 216"/>
                <a:gd name="T40" fmla="*/ 40 w 86"/>
                <a:gd name="T41" fmla="*/ 150 h 216"/>
                <a:gd name="T42" fmla="*/ 53 w 86"/>
                <a:gd name="T43" fmla="*/ 151 h 216"/>
                <a:gd name="T44" fmla="*/ 40 w 86"/>
                <a:gd name="T45" fmla="*/ 166 h 216"/>
                <a:gd name="T46" fmla="*/ 45 w 86"/>
                <a:gd name="T47" fmla="*/ 174 h 216"/>
                <a:gd name="T48" fmla="*/ 50 w 86"/>
                <a:gd name="T49" fmla="*/ 168 h 216"/>
                <a:gd name="T50" fmla="*/ 43 w 86"/>
                <a:gd name="T51" fmla="*/ 190 h 216"/>
                <a:gd name="T52" fmla="*/ 38 w 86"/>
                <a:gd name="T53" fmla="*/ 194 h 216"/>
                <a:gd name="T54" fmla="*/ 35 w 86"/>
                <a:gd name="T55" fmla="*/ 215 h 216"/>
                <a:gd name="T56" fmla="*/ 46 w 86"/>
                <a:gd name="T57" fmla="*/ 188 h 216"/>
                <a:gd name="T58" fmla="*/ 58 w 86"/>
                <a:gd name="T59" fmla="*/ 190 h 216"/>
                <a:gd name="T60" fmla="*/ 62 w 86"/>
                <a:gd name="T61" fmla="*/ 179 h 216"/>
                <a:gd name="T62" fmla="*/ 55 w 86"/>
                <a:gd name="T63" fmla="*/ 160 h 216"/>
                <a:gd name="T64" fmla="*/ 58 w 86"/>
                <a:gd name="T65" fmla="*/ 145 h 216"/>
                <a:gd name="T66" fmla="*/ 72 w 86"/>
                <a:gd name="T67" fmla="*/ 161 h 216"/>
                <a:gd name="T68" fmla="*/ 67 w 86"/>
                <a:gd name="T69" fmla="*/ 143 h 216"/>
                <a:gd name="T70" fmla="*/ 59 w 86"/>
                <a:gd name="T71" fmla="*/ 128 h 216"/>
                <a:gd name="T72" fmla="*/ 60 w 86"/>
                <a:gd name="T73" fmla="*/ 108 h 216"/>
                <a:gd name="T74" fmla="*/ 63 w 86"/>
                <a:gd name="T75" fmla="*/ 114 h 216"/>
                <a:gd name="T76" fmla="*/ 79 w 86"/>
                <a:gd name="T77" fmla="*/ 131 h 216"/>
                <a:gd name="T78" fmla="*/ 77 w 86"/>
                <a:gd name="T79" fmla="*/ 113 h 216"/>
                <a:gd name="T80" fmla="*/ 60 w 86"/>
                <a:gd name="T81" fmla="*/ 99 h 216"/>
                <a:gd name="T82" fmla="*/ 57 w 86"/>
                <a:gd name="T83" fmla="*/ 82 h 216"/>
                <a:gd name="T84" fmla="*/ 64 w 86"/>
                <a:gd name="T85" fmla="*/ 88 h 216"/>
                <a:gd name="T86" fmla="*/ 81 w 86"/>
                <a:gd name="T87" fmla="*/ 99 h 216"/>
                <a:gd name="T88" fmla="*/ 32 w 86"/>
                <a:gd name="T89" fmla="*/ 101 h 216"/>
                <a:gd name="T90" fmla="*/ 37 w 86"/>
                <a:gd name="T91" fmla="*/ 96 h 216"/>
                <a:gd name="T92" fmla="*/ 38 w 86"/>
                <a:gd name="T93" fmla="*/ 104 h 216"/>
                <a:gd name="T94" fmla="*/ 48 w 86"/>
                <a:gd name="T95" fmla="*/ 90 h 216"/>
                <a:gd name="T96" fmla="*/ 44 w 86"/>
                <a:gd name="T97" fmla="*/ 119 h 216"/>
                <a:gd name="T98" fmla="*/ 36 w 86"/>
                <a:gd name="T99" fmla="*/ 197 h 216"/>
                <a:gd name="T100" fmla="*/ 37 w 86"/>
                <a:gd name="T101" fmla="*/ 196 h 216"/>
                <a:gd name="T102" fmla="*/ 43 w 86"/>
                <a:gd name="T103" fmla="*/ 193 h 216"/>
                <a:gd name="T104" fmla="*/ 58 w 86"/>
                <a:gd name="T105" fmla="*/ 183 h 216"/>
                <a:gd name="T106" fmla="*/ 69 w 86"/>
                <a:gd name="T107" fmla="*/ 113 h 216"/>
                <a:gd name="T108" fmla="*/ 71 w 86"/>
                <a:gd name="T109" fmla="*/ 120 h 216"/>
                <a:gd name="T110" fmla="*/ 74 w 86"/>
                <a:gd name="T111" fmla="*/ 94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" h="216">
                  <a:moveTo>
                    <a:pt x="85" y="93"/>
                  </a:moveTo>
                  <a:cubicBezTo>
                    <a:pt x="85" y="92"/>
                    <a:pt x="84" y="90"/>
                    <a:pt x="84" y="89"/>
                  </a:cubicBezTo>
                  <a:cubicBezTo>
                    <a:pt x="84" y="89"/>
                    <a:pt x="84" y="88"/>
                    <a:pt x="83" y="87"/>
                  </a:cubicBezTo>
                  <a:cubicBezTo>
                    <a:pt x="83" y="86"/>
                    <a:pt x="82" y="85"/>
                    <a:pt x="82" y="84"/>
                  </a:cubicBezTo>
                  <a:cubicBezTo>
                    <a:pt x="81" y="83"/>
                    <a:pt x="80" y="82"/>
                    <a:pt x="80" y="81"/>
                  </a:cubicBezTo>
                  <a:cubicBezTo>
                    <a:pt x="78" y="81"/>
                    <a:pt x="77" y="80"/>
                    <a:pt x="76" y="78"/>
                  </a:cubicBezTo>
                  <a:cubicBezTo>
                    <a:pt x="76" y="78"/>
                    <a:pt x="76" y="78"/>
                    <a:pt x="76" y="78"/>
                  </a:cubicBezTo>
                  <a:cubicBezTo>
                    <a:pt x="75" y="77"/>
                    <a:pt x="75" y="77"/>
                    <a:pt x="74" y="76"/>
                  </a:cubicBezTo>
                  <a:cubicBezTo>
                    <a:pt x="73" y="75"/>
                    <a:pt x="72" y="75"/>
                    <a:pt x="70" y="74"/>
                  </a:cubicBezTo>
                  <a:cubicBezTo>
                    <a:pt x="68" y="73"/>
                    <a:pt x="67" y="72"/>
                    <a:pt x="65" y="72"/>
                  </a:cubicBezTo>
                  <a:cubicBezTo>
                    <a:pt x="62" y="71"/>
                    <a:pt x="60" y="70"/>
                    <a:pt x="58" y="70"/>
                  </a:cubicBezTo>
                  <a:cubicBezTo>
                    <a:pt x="57" y="69"/>
                    <a:pt x="56" y="69"/>
                    <a:pt x="55" y="69"/>
                  </a:cubicBezTo>
                  <a:cubicBezTo>
                    <a:pt x="54" y="68"/>
                    <a:pt x="53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7"/>
                    <a:pt x="52" y="67"/>
                    <a:pt x="51" y="67"/>
                  </a:cubicBezTo>
                  <a:cubicBezTo>
                    <a:pt x="51" y="66"/>
                    <a:pt x="51" y="66"/>
                    <a:pt x="51" y="65"/>
                  </a:cubicBezTo>
                  <a:cubicBezTo>
                    <a:pt x="50" y="64"/>
                    <a:pt x="50" y="62"/>
                    <a:pt x="49" y="61"/>
                  </a:cubicBezTo>
                  <a:cubicBezTo>
                    <a:pt x="49" y="61"/>
                    <a:pt x="49" y="60"/>
                    <a:pt x="49" y="60"/>
                  </a:cubicBezTo>
                  <a:cubicBezTo>
                    <a:pt x="48" y="58"/>
                    <a:pt x="47" y="55"/>
                    <a:pt x="46" y="53"/>
                  </a:cubicBezTo>
                  <a:cubicBezTo>
                    <a:pt x="44" y="50"/>
                    <a:pt x="43" y="47"/>
                    <a:pt x="41" y="44"/>
                  </a:cubicBezTo>
                  <a:cubicBezTo>
                    <a:pt x="40" y="42"/>
                    <a:pt x="39" y="41"/>
                    <a:pt x="38" y="39"/>
                  </a:cubicBezTo>
                  <a:cubicBezTo>
                    <a:pt x="38" y="38"/>
                    <a:pt x="37" y="37"/>
                    <a:pt x="37" y="37"/>
                  </a:cubicBezTo>
                  <a:cubicBezTo>
                    <a:pt x="36" y="36"/>
                    <a:pt x="35" y="35"/>
                    <a:pt x="35" y="34"/>
                  </a:cubicBezTo>
                  <a:cubicBezTo>
                    <a:pt x="35" y="33"/>
                    <a:pt x="34" y="33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4" y="32"/>
                    <a:pt x="33" y="32"/>
                  </a:cubicBezTo>
                  <a:cubicBezTo>
                    <a:pt x="33" y="32"/>
                    <a:pt x="33" y="31"/>
                    <a:pt x="33" y="31"/>
                  </a:cubicBezTo>
                  <a:cubicBezTo>
                    <a:pt x="32" y="30"/>
                    <a:pt x="32" y="30"/>
                    <a:pt x="32" y="29"/>
                  </a:cubicBezTo>
                  <a:cubicBezTo>
                    <a:pt x="32" y="29"/>
                    <a:pt x="31" y="29"/>
                    <a:pt x="31" y="29"/>
                  </a:cubicBezTo>
                  <a:cubicBezTo>
                    <a:pt x="32" y="28"/>
                    <a:pt x="31" y="27"/>
                    <a:pt x="30" y="27"/>
                  </a:cubicBezTo>
                  <a:cubicBezTo>
                    <a:pt x="30" y="26"/>
                    <a:pt x="29" y="26"/>
                    <a:pt x="29" y="25"/>
                  </a:cubicBezTo>
                  <a:cubicBezTo>
                    <a:pt x="28" y="25"/>
                    <a:pt x="28" y="24"/>
                    <a:pt x="28" y="24"/>
                  </a:cubicBezTo>
                  <a:cubicBezTo>
                    <a:pt x="27" y="23"/>
                    <a:pt x="27" y="22"/>
                    <a:pt x="26" y="21"/>
                  </a:cubicBezTo>
                  <a:cubicBezTo>
                    <a:pt x="26" y="21"/>
                    <a:pt x="26" y="21"/>
                    <a:pt x="26" y="20"/>
                  </a:cubicBezTo>
                  <a:cubicBezTo>
                    <a:pt x="26" y="20"/>
                    <a:pt x="25" y="20"/>
                    <a:pt x="25" y="19"/>
                  </a:cubicBezTo>
                  <a:cubicBezTo>
                    <a:pt x="25" y="19"/>
                    <a:pt x="25" y="19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7"/>
                    <a:pt x="23" y="17"/>
                  </a:cubicBezTo>
                  <a:cubicBezTo>
                    <a:pt x="23" y="16"/>
                    <a:pt x="22" y="15"/>
                    <a:pt x="21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20" y="13"/>
                    <a:pt x="19" y="11"/>
                    <a:pt x="18" y="10"/>
                  </a:cubicBezTo>
                  <a:cubicBezTo>
                    <a:pt x="17" y="10"/>
                    <a:pt x="16" y="9"/>
                    <a:pt x="16" y="9"/>
                  </a:cubicBezTo>
                  <a:cubicBezTo>
                    <a:pt x="15" y="8"/>
                    <a:pt x="14" y="8"/>
                    <a:pt x="14" y="7"/>
                  </a:cubicBezTo>
                  <a:cubicBezTo>
                    <a:pt x="14" y="7"/>
                    <a:pt x="13" y="7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6"/>
                    <a:pt x="11" y="5"/>
                    <a:pt x="11" y="5"/>
                  </a:cubicBezTo>
                  <a:cubicBezTo>
                    <a:pt x="10" y="4"/>
                    <a:pt x="10" y="4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9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0"/>
                    <a:pt x="4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2" y="4"/>
                    <a:pt x="3" y="5"/>
                    <a:pt x="5" y="6"/>
                  </a:cubicBezTo>
                  <a:cubicBezTo>
                    <a:pt x="5" y="7"/>
                    <a:pt x="6" y="7"/>
                    <a:pt x="7" y="8"/>
                  </a:cubicBezTo>
                  <a:cubicBezTo>
                    <a:pt x="7" y="8"/>
                    <a:pt x="8" y="9"/>
                    <a:pt x="8" y="9"/>
                  </a:cubicBezTo>
                  <a:cubicBezTo>
                    <a:pt x="8" y="9"/>
                    <a:pt x="8" y="9"/>
                    <a:pt x="8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1"/>
                    <a:pt x="11" y="12"/>
                    <a:pt x="12" y="14"/>
                  </a:cubicBezTo>
                  <a:cubicBezTo>
                    <a:pt x="14" y="15"/>
                    <a:pt x="15" y="17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7" y="19"/>
                    <a:pt x="18" y="20"/>
                    <a:pt x="19" y="21"/>
                  </a:cubicBezTo>
                  <a:cubicBezTo>
                    <a:pt x="19" y="21"/>
                    <a:pt x="19" y="22"/>
                    <a:pt x="20" y="22"/>
                  </a:cubicBezTo>
                  <a:cubicBezTo>
                    <a:pt x="20" y="22"/>
                    <a:pt x="20" y="23"/>
                    <a:pt x="21" y="23"/>
                  </a:cubicBezTo>
                  <a:cubicBezTo>
                    <a:pt x="21" y="24"/>
                    <a:pt x="22" y="25"/>
                    <a:pt x="23" y="26"/>
                  </a:cubicBezTo>
                  <a:cubicBezTo>
                    <a:pt x="24" y="27"/>
                    <a:pt x="25" y="28"/>
                    <a:pt x="26" y="29"/>
                  </a:cubicBezTo>
                  <a:cubicBezTo>
                    <a:pt x="28" y="31"/>
                    <a:pt x="30" y="34"/>
                    <a:pt x="32" y="36"/>
                  </a:cubicBezTo>
                  <a:cubicBezTo>
                    <a:pt x="33" y="37"/>
                    <a:pt x="34" y="38"/>
                    <a:pt x="35" y="39"/>
                  </a:cubicBezTo>
                  <a:cubicBezTo>
                    <a:pt x="36" y="40"/>
                    <a:pt x="37" y="42"/>
                    <a:pt x="38" y="43"/>
                  </a:cubicBezTo>
                  <a:cubicBezTo>
                    <a:pt x="38" y="43"/>
                    <a:pt x="38" y="43"/>
                    <a:pt x="38" y="44"/>
                  </a:cubicBezTo>
                  <a:cubicBezTo>
                    <a:pt x="39" y="46"/>
                    <a:pt x="41" y="47"/>
                    <a:pt x="41" y="49"/>
                  </a:cubicBezTo>
                  <a:cubicBezTo>
                    <a:pt x="43" y="52"/>
                    <a:pt x="44" y="55"/>
                    <a:pt x="45" y="58"/>
                  </a:cubicBezTo>
                  <a:cubicBezTo>
                    <a:pt x="46" y="59"/>
                    <a:pt x="46" y="60"/>
                    <a:pt x="47" y="61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8" y="64"/>
                    <a:pt x="48" y="65"/>
                    <a:pt x="49" y="66"/>
                  </a:cubicBezTo>
                  <a:cubicBezTo>
                    <a:pt x="49" y="67"/>
                    <a:pt x="49" y="67"/>
                    <a:pt x="49" y="68"/>
                  </a:cubicBezTo>
                  <a:cubicBezTo>
                    <a:pt x="49" y="68"/>
                    <a:pt x="49" y="68"/>
                    <a:pt x="49" y="69"/>
                  </a:cubicBezTo>
                  <a:cubicBezTo>
                    <a:pt x="50" y="70"/>
                    <a:pt x="50" y="70"/>
                    <a:pt x="49" y="70"/>
                  </a:cubicBezTo>
                  <a:cubicBezTo>
                    <a:pt x="49" y="70"/>
                    <a:pt x="49" y="71"/>
                    <a:pt x="49" y="71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49" y="71"/>
                    <a:pt x="49" y="70"/>
                    <a:pt x="49" y="70"/>
                  </a:cubicBezTo>
                  <a:cubicBezTo>
                    <a:pt x="47" y="70"/>
                    <a:pt x="46" y="71"/>
                    <a:pt x="47" y="72"/>
                  </a:cubicBezTo>
                  <a:cubicBezTo>
                    <a:pt x="46" y="73"/>
                    <a:pt x="46" y="74"/>
                    <a:pt x="46" y="74"/>
                  </a:cubicBezTo>
                  <a:cubicBezTo>
                    <a:pt x="45" y="75"/>
                    <a:pt x="45" y="76"/>
                    <a:pt x="44" y="77"/>
                  </a:cubicBezTo>
                  <a:cubicBezTo>
                    <a:pt x="44" y="77"/>
                    <a:pt x="44" y="77"/>
                    <a:pt x="44" y="78"/>
                  </a:cubicBezTo>
                  <a:cubicBezTo>
                    <a:pt x="42" y="79"/>
                    <a:pt x="41" y="80"/>
                    <a:pt x="40" y="82"/>
                  </a:cubicBezTo>
                  <a:cubicBezTo>
                    <a:pt x="39" y="83"/>
                    <a:pt x="37" y="84"/>
                    <a:pt x="36" y="85"/>
                  </a:cubicBezTo>
                  <a:cubicBezTo>
                    <a:pt x="36" y="85"/>
                    <a:pt x="35" y="86"/>
                    <a:pt x="34" y="86"/>
                  </a:cubicBezTo>
                  <a:cubicBezTo>
                    <a:pt x="34" y="87"/>
                    <a:pt x="33" y="87"/>
                    <a:pt x="32" y="88"/>
                  </a:cubicBezTo>
                  <a:cubicBezTo>
                    <a:pt x="31" y="89"/>
                    <a:pt x="30" y="90"/>
                    <a:pt x="30" y="91"/>
                  </a:cubicBezTo>
                  <a:cubicBezTo>
                    <a:pt x="29" y="93"/>
                    <a:pt x="28" y="94"/>
                    <a:pt x="28" y="96"/>
                  </a:cubicBezTo>
                  <a:cubicBezTo>
                    <a:pt x="27" y="97"/>
                    <a:pt x="27" y="97"/>
                    <a:pt x="27" y="98"/>
                  </a:cubicBezTo>
                  <a:cubicBezTo>
                    <a:pt x="27" y="99"/>
                    <a:pt x="26" y="100"/>
                    <a:pt x="27" y="102"/>
                  </a:cubicBezTo>
                  <a:cubicBezTo>
                    <a:pt x="27" y="103"/>
                    <a:pt x="27" y="104"/>
                    <a:pt x="27" y="106"/>
                  </a:cubicBezTo>
                  <a:cubicBezTo>
                    <a:pt x="27" y="106"/>
                    <a:pt x="28" y="106"/>
                    <a:pt x="28" y="107"/>
                  </a:cubicBezTo>
                  <a:cubicBezTo>
                    <a:pt x="28" y="108"/>
                    <a:pt x="30" y="109"/>
                    <a:pt x="32" y="109"/>
                  </a:cubicBezTo>
                  <a:cubicBezTo>
                    <a:pt x="33" y="109"/>
                    <a:pt x="34" y="108"/>
                    <a:pt x="34" y="108"/>
                  </a:cubicBezTo>
                  <a:cubicBezTo>
                    <a:pt x="35" y="108"/>
                    <a:pt x="36" y="107"/>
                    <a:pt x="37" y="106"/>
                  </a:cubicBezTo>
                  <a:cubicBezTo>
                    <a:pt x="38" y="106"/>
                    <a:pt x="38" y="106"/>
                    <a:pt x="39" y="105"/>
                  </a:cubicBezTo>
                  <a:cubicBezTo>
                    <a:pt x="39" y="105"/>
                    <a:pt x="39" y="105"/>
                    <a:pt x="39" y="105"/>
                  </a:cubicBezTo>
                  <a:cubicBezTo>
                    <a:pt x="40" y="104"/>
                    <a:pt x="40" y="104"/>
                    <a:pt x="41" y="103"/>
                  </a:cubicBezTo>
                  <a:cubicBezTo>
                    <a:pt x="42" y="102"/>
                    <a:pt x="43" y="101"/>
                    <a:pt x="44" y="100"/>
                  </a:cubicBezTo>
                  <a:cubicBezTo>
                    <a:pt x="44" y="99"/>
                    <a:pt x="45" y="98"/>
                    <a:pt x="45" y="96"/>
                  </a:cubicBezTo>
                  <a:cubicBezTo>
                    <a:pt x="46" y="96"/>
                    <a:pt x="46" y="96"/>
                    <a:pt x="46" y="95"/>
                  </a:cubicBezTo>
                  <a:cubicBezTo>
                    <a:pt x="46" y="95"/>
                    <a:pt x="47" y="95"/>
                    <a:pt x="47" y="94"/>
                  </a:cubicBezTo>
                  <a:cubicBezTo>
                    <a:pt x="47" y="93"/>
                    <a:pt x="48" y="92"/>
                    <a:pt x="48" y="90"/>
                  </a:cubicBezTo>
                  <a:cubicBezTo>
                    <a:pt x="49" y="90"/>
                    <a:pt x="49" y="89"/>
                    <a:pt x="49" y="89"/>
                  </a:cubicBezTo>
                  <a:cubicBezTo>
                    <a:pt x="49" y="88"/>
                    <a:pt x="50" y="87"/>
                    <a:pt x="50" y="87"/>
                  </a:cubicBezTo>
                  <a:cubicBezTo>
                    <a:pt x="50" y="86"/>
                    <a:pt x="50" y="86"/>
                    <a:pt x="50" y="86"/>
                  </a:cubicBezTo>
                  <a:cubicBezTo>
                    <a:pt x="50" y="84"/>
                    <a:pt x="50" y="82"/>
                    <a:pt x="51" y="81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51" y="79"/>
                    <a:pt x="51" y="78"/>
                    <a:pt x="51" y="76"/>
                  </a:cubicBezTo>
                  <a:cubicBezTo>
                    <a:pt x="51" y="76"/>
                    <a:pt x="51" y="75"/>
                    <a:pt x="51" y="74"/>
                  </a:cubicBezTo>
                  <a:cubicBezTo>
                    <a:pt x="52" y="76"/>
                    <a:pt x="52" y="77"/>
                    <a:pt x="52" y="79"/>
                  </a:cubicBezTo>
                  <a:cubicBezTo>
                    <a:pt x="53" y="81"/>
                    <a:pt x="53" y="83"/>
                    <a:pt x="54" y="84"/>
                  </a:cubicBezTo>
                  <a:cubicBezTo>
                    <a:pt x="54" y="85"/>
                    <a:pt x="54" y="85"/>
                    <a:pt x="54" y="86"/>
                  </a:cubicBezTo>
                  <a:cubicBezTo>
                    <a:pt x="54" y="86"/>
                    <a:pt x="54" y="87"/>
                    <a:pt x="54" y="87"/>
                  </a:cubicBezTo>
                  <a:cubicBezTo>
                    <a:pt x="54" y="89"/>
                    <a:pt x="54" y="90"/>
                    <a:pt x="55" y="91"/>
                  </a:cubicBezTo>
                  <a:cubicBezTo>
                    <a:pt x="55" y="91"/>
                    <a:pt x="55" y="91"/>
                    <a:pt x="55" y="91"/>
                  </a:cubicBezTo>
                  <a:cubicBezTo>
                    <a:pt x="55" y="91"/>
                    <a:pt x="55" y="91"/>
                    <a:pt x="55" y="91"/>
                  </a:cubicBezTo>
                  <a:cubicBezTo>
                    <a:pt x="55" y="91"/>
                    <a:pt x="55" y="91"/>
                    <a:pt x="55" y="91"/>
                  </a:cubicBezTo>
                  <a:cubicBezTo>
                    <a:pt x="55" y="92"/>
                    <a:pt x="55" y="92"/>
                    <a:pt x="55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4"/>
                    <a:pt x="55" y="95"/>
                    <a:pt x="55" y="96"/>
                  </a:cubicBezTo>
                  <a:cubicBezTo>
                    <a:pt x="55" y="96"/>
                    <a:pt x="55" y="96"/>
                    <a:pt x="55" y="97"/>
                  </a:cubicBezTo>
                  <a:cubicBezTo>
                    <a:pt x="55" y="98"/>
                    <a:pt x="54" y="99"/>
                    <a:pt x="54" y="100"/>
                  </a:cubicBezTo>
                  <a:cubicBezTo>
                    <a:pt x="54" y="101"/>
                    <a:pt x="53" y="102"/>
                    <a:pt x="52" y="103"/>
                  </a:cubicBezTo>
                  <a:cubicBezTo>
                    <a:pt x="52" y="103"/>
                    <a:pt x="51" y="104"/>
                    <a:pt x="51" y="105"/>
                  </a:cubicBezTo>
                  <a:cubicBezTo>
                    <a:pt x="50" y="106"/>
                    <a:pt x="49" y="107"/>
                    <a:pt x="48" y="108"/>
                  </a:cubicBezTo>
                  <a:cubicBezTo>
                    <a:pt x="48" y="109"/>
                    <a:pt x="47" y="109"/>
                    <a:pt x="47" y="110"/>
                  </a:cubicBezTo>
                  <a:cubicBezTo>
                    <a:pt x="47" y="110"/>
                    <a:pt x="46" y="111"/>
                    <a:pt x="45" y="112"/>
                  </a:cubicBezTo>
                  <a:cubicBezTo>
                    <a:pt x="44" y="112"/>
                    <a:pt x="44" y="113"/>
                    <a:pt x="44" y="114"/>
                  </a:cubicBezTo>
                  <a:cubicBezTo>
                    <a:pt x="43" y="114"/>
                    <a:pt x="43" y="115"/>
                    <a:pt x="42" y="116"/>
                  </a:cubicBezTo>
                  <a:cubicBezTo>
                    <a:pt x="41" y="117"/>
                    <a:pt x="41" y="119"/>
                    <a:pt x="40" y="120"/>
                  </a:cubicBezTo>
                  <a:cubicBezTo>
                    <a:pt x="39" y="121"/>
                    <a:pt x="39" y="123"/>
                    <a:pt x="39" y="124"/>
                  </a:cubicBezTo>
                  <a:cubicBezTo>
                    <a:pt x="40" y="125"/>
                    <a:pt x="41" y="126"/>
                    <a:pt x="42" y="128"/>
                  </a:cubicBezTo>
                  <a:cubicBezTo>
                    <a:pt x="42" y="128"/>
                    <a:pt x="42" y="129"/>
                    <a:pt x="42" y="129"/>
                  </a:cubicBezTo>
                  <a:cubicBezTo>
                    <a:pt x="43" y="129"/>
                    <a:pt x="43" y="130"/>
                    <a:pt x="44" y="130"/>
                  </a:cubicBezTo>
                  <a:cubicBezTo>
                    <a:pt x="45" y="130"/>
                    <a:pt x="47" y="130"/>
                    <a:pt x="48" y="129"/>
                  </a:cubicBezTo>
                  <a:cubicBezTo>
                    <a:pt x="48" y="128"/>
                    <a:pt x="50" y="128"/>
                    <a:pt x="50" y="127"/>
                  </a:cubicBezTo>
                  <a:cubicBezTo>
                    <a:pt x="50" y="127"/>
                    <a:pt x="51" y="126"/>
                    <a:pt x="52" y="126"/>
                  </a:cubicBezTo>
                  <a:cubicBezTo>
                    <a:pt x="52" y="126"/>
                    <a:pt x="52" y="125"/>
                    <a:pt x="52" y="125"/>
                  </a:cubicBezTo>
                  <a:cubicBezTo>
                    <a:pt x="53" y="124"/>
                    <a:pt x="54" y="123"/>
                    <a:pt x="55" y="121"/>
                  </a:cubicBezTo>
                  <a:cubicBezTo>
                    <a:pt x="55" y="121"/>
                    <a:pt x="55" y="120"/>
                    <a:pt x="56" y="120"/>
                  </a:cubicBezTo>
                  <a:cubicBezTo>
                    <a:pt x="56" y="119"/>
                    <a:pt x="56" y="119"/>
                    <a:pt x="56" y="118"/>
                  </a:cubicBezTo>
                  <a:cubicBezTo>
                    <a:pt x="56" y="118"/>
                    <a:pt x="56" y="118"/>
                    <a:pt x="56" y="118"/>
                  </a:cubicBezTo>
                  <a:cubicBezTo>
                    <a:pt x="56" y="118"/>
                    <a:pt x="56" y="118"/>
                    <a:pt x="56" y="119"/>
                  </a:cubicBezTo>
                  <a:cubicBezTo>
                    <a:pt x="56" y="119"/>
                    <a:pt x="56" y="120"/>
                    <a:pt x="56" y="121"/>
                  </a:cubicBezTo>
                  <a:cubicBezTo>
                    <a:pt x="56" y="122"/>
                    <a:pt x="56" y="123"/>
                    <a:pt x="56" y="124"/>
                  </a:cubicBezTo>
                  <a:cubicBezTo>
                    <a:pt x="56" y="124"/>
                    <a:pt x="56" y="124"/>
                    <a:pt x="56" y="124"/>
                  </a:cubicBezTo>
                  <a:cubicBezTo>
                    <a:pt x="56" y="125"/>
                    <a:pt x="56" y="126"/>
                    <a:pt x="56" y="127"/>
                  </a:cubicBezTo>
                  <a:cubicBezTo>
                    <a:pt x="55" y="128"/>
                    <a:pt x="55" y="128"/>
                    <a:pt x="55" y="128"/>
                  </a:cubicBezTo>
                  <a:cubicBezTo>
                    <a:pt x="55" y="129"/>
                    <a:pt x="55" y="129"/>
                    <a:pt x="55" y="130"/>
                  </a:cubicBezTo>
                  <a:cubicBezTo>
                    <a:pt x="54" y="131"/>
                    <a:pt x="54" y="131"/>
                    <a:pt x="54" y="132"/>
                  </a:cubicBezTo>
                  <a:cubicBezTo>
                    <a:pt x="53" y="132"/>
                    <a:pt x="53" y="133"/>
                    <a:pt x="52" y="134"/>
                  </a:cubicBezTo>
                  <a:cubicBezTo>
                    <a:pt x="51" y="135"/>
                    <a:pt x="49" y="136"/>
                    <a:pt x="48" y="137"/>
                  </a:cubicBezTo>
                  <a:cubicBezTo>
                    <a:pt x="47" y="138"/>
                    <a:pt x="46" y="139"/>
                    <a:pt x="45" y="140"/>
                  </a:cubicBezTo>
                  <a:cubicBezTo>
                    <a:pt x="45" y="141"/>
                    <a:pt x="44" y="142"/>
                    <a:pt x="43" y="142"/>
                  </a:cubicBezTo>
                  <a:cubicBezTo>
                    <a:pt x="43" y="142"/>
                    <a:pt x="43" y="143"/>
                    <a:pt x="43" y="143"/>
                  </a:cubicBezTo>
                  <a:cubicBezTo>
                    <a:pt x="43" y="143"/>
                    <a:pt x="42" y="144"/>
                    <a:pt x="42" y="144"/>
                  </a:cubicBezTo>
                  <a:cubicBezTo>
                    <a:pt x="42" y="144"/>
                    <a:pt x="42" y="144"/>
                    <a:pt x="42" y="144"/>
                  </a:cubicBezTo>
                  <a:cubicBezTo>
                    <a:pt x="40" y="145"/>
                    <a:pt x="39" y="148"/>
                    <a:pt x="40" y="150"/>
                  </a:cubicBezTo>
                  <a:cubicBezTo>
                    <a:pt x="41" y="151"/>
                    <a:pt x="41" y="151"/>
                    <a:pt x="42" y="152"/>
                  </a:cubicBezTo>
                  <a:cubicBezTo>
                    <a:pt x="43" y="152"/>
                    <a:pt x="44" y="153"/>
                    <a:pt x="46" y="152"/>
                  </a:cubicBezTo>
                  <a:cubicBezTo>
                    <a:pt x="47" y="152"/>
                    <a:pt x="47" y="152"/>
                    <a:pt x="48" y="151"/>
                  </a:cubicBezTo>
                  <a:cubicBezTo>
                    <a:pt x="48" y="151"/>
                    <a:pt x="49" y="151"/>
                    <a:pt x="49" y="151"/>
                  </a:cubicBezTo>
                  <a:cubicBezTo>
                    <a:pt x="50" y="150"/>
                    <a:pt x="50" y="150"/>
                    <a:pt x="51" y="150"/>
                  </a:cubicBezTo>
                  <a:cubicBezTo>
                    <a:pt x="52" y="150"/>
                    <a:pt x="53" y="150"/>
                    <a:pt x="53" y="149"/>
                  </a:cubicBezTo>
                  <a:cubicBezTo>
                    <a:pt x="54" y="149"/>
                    <a:pt x="53" y="149"/>
                    <a:pt x="54" y="149"/>
                  </a:cubicBezTo>
                  <a:cubicBezTo>
                    <a:pt x="53" y="150"/>
                    <a:pt x="53" y="151"/>
                    <a:pt x="53" y="151"/>
                  </a:cubicBezTo>
                  <a:cubicBezTo>
                    <a:pt x="53" y="152"/>
                    <a:pt x="53" y="154"/>
                    <a:pt x="53" y="155"/>
                  </a:cubicBezTo>
                  <a:cubicBezTo>
                    <a:pt x="53" y="155"/>
                    <a:pt x="53" y="155"/>
                    <a:pt x="53" y="155"/>
                  </a:cubicBezTo>
                  <a:cubicBezTo>
                    <a:pt x="53" y="155"/>
                    <a:pt x="53" y="155"/>
                    <a:pt x="53" y="155"/>
                  </a:cubicBezTo>
                  <a:cubicBezTo>
                    <a:pt x="53" y="156"/>
                    <a:pt x="52" y="156"/>
                    <a:pt x="52" y="157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51" y="157"/>
                    <a:pt x="50" y="158"/>
                    <a:pt x="50" y="159"/>
                  </a:cubicBezTo>
                  <a:cubicBezTo>
                    <a:pt x="48" y="161"/>
                    <a:pt x="45" y="163"/>
                    <a:pt x="43" y="164"/>
                  </a:cubicBezTo>
                  <a:cubicBezTo>
                    <a:pt x="42" y="165"/>
                    <a:pt x="41" y="165"/>
                    <a:pt x="40" y="166"/>
                  </a:cubicBezTo>
                  <a:cubicBezTo>
                    <a:pt x="38" y="166"/>
                    <a:pt x="37" y="167"/>
                    <a:pt x="36" y="169"/>
                  </a:cubicBezTo>
                  <a:cubicBezTo>
                    <a:pt x="35" y="170"/>
                    <a:pt x="34" y="171"/>
                    <a:pt x="33" y="172"/>
                  </a:cubicBezTo>
                  <a:cubicBezTo>
                    <a:pt x="32" y="175"/>
                    <a:pt x="33" y="177"/>
                    <a:pt x="35" y="179"/>
                  </a:cubicBezTo>
                  <a:cubicBezTo>
                    <a:pt x="35" y="179"/>
                    <a:pt x="35" y="179"/>
                    <a:pt x="35" y="180"/>
                  </a:cubicBezTo>
                  <a:cubicBezTo>
                    <a:pt x="36" y="181"/>
                    <a:pt x="38" y="181"/>
                    <a:pt x="39" y="180"/>
                  </a:cubicBezTo>
                  <a:cubicBezTo>
                    <a:pt x="40" y="179"/>
                    <a:pt x="41" y="178"/>
                    <a:pt x="42" y="177"/>
                  </a:cubicBezTo>
                  <a:cubicBezTo>
                    <a:pt x="42" y="177"/>
                    <a:pt x="42" y="177"/>
                    <a:pt x="42" y="177"/>
                  </a:cubicBezTo>
                  <a:cubicBezTo>
                    <a:pt x="44" y="176"/>
                    <a:pt x="45" y="175"/>
                    <a:pt x="45" y="174"/>
                  </a:cubicBezTo>
                  <a:cubicBezTo>
                    <a:pt x="46" y="173"/>
                    <a:pt x="46" y="173"/>
                    <a:pt x="47" y="172"/>
                  </a:cubicBezTo>
                  <a:cubicBezTo>
                    <a:pt x="47" y="171"/>
                    <a:pt x="47" y="170"/>
                    <a:pt x="47" y="169"/>
                  </a:cubicBezTo>
                  <a:cubicBezTo>
                    <a:pt x="47" y="169"/>
                    <a:pt x="47" y="168"/>
                    <a:pt x="47" y="168"/>
                  </a:cubicBezTo>
                  <a:cubicBezTo>
                    <a:pt x="48" y="167"/>
                    <a:pt x="49" y="166"/>
                    <a:pt x="50" y="165"/>
                  </a:cubicBezTo>
                  <a:cubicBezTo>
                    <a:pt x="50" y="164"/>
                    <a:pt x="51" y="164"/>
                    <a:pt x="51" y="162"/>
                  </a:cubicBezTo>
                  <a:cubicBezTo>
                    <a:pt x="50" y="162"/>
                    <a:pt x="51" y="162"/>
                    <a:pt x="51" y="161"/>
                  </a:cubicBezTo>
                  <a:cubicBezTo>
                    <a:pt x="51" y="162"/>
                    <a:pt x="51" y="162"/>
                    <a:pt x="51" y="162"/>
                  </a:cubicBezTo>
                  <a:cubicBezTo>
                    <a:pt x="51" y="164"/>
                    <a:pt x="50" y="166"/>
                    <a:pt x="50" y="168"/>
                  </a:cubicBezTo>
                  <a:cubicBezTo>
                    <a:pt x="50" y="169"/>
                    <a:pt x="49" y="170"/>
                    <a:pt x="49" y="171"/>
                  </a:cubicBezTo>
                  <a:cubicBezTo>
                    <a:pt x="49" y="172"/>
                    <a:pt x="48" y="173"/>
                    <a:pt x="48" y="175"/>
                  </a:cubicBezTo>
                  <a:cubicBezTo>
                    <a:pt x="47" y="176"/>
                    <a:pt x="47" y="177"/>
                    <a:pt x="47" y="177"/>
                  </a:cubicBezTo>
                  <a:cubicBezTo>
                    <a:pt x="47" y="178"/>
                    <a:pt x="46" y="179"/>
                    <a:pt x="46" y="180"/>
                  </a:cubicBezTo>
                  <a:cubicBezTo>
                    <a:pt x="45" y="181"/>
                    <a:pt x="45" y="183"/>
                    <a:pt x="44" y="184"/>
                  </a:cubicBezTo>
                  <a:cubicBezTo>
                    <a:pt x="44" y="185"/>
                    <a:pt x="43" y="186"/>
                    <a:pt x="43" y="188"/>
                  </a:cubicBezTo>
                  <a:cubicBezTo>
                    <a:pt x="43" y="188"/>
                    <a:pt x="43" y="189"/>
                    <a:pt x="43" y="189"/>
                  </a:cubicBezTo>
                  <a:cubicBezTo>
                    <a:pt x="43" y="189"/>
                    <a:pt x="43" y="190"/>
                    <a:pt x="43" y="190"/>
                  </a:cubicBezTo>
                  <a:cubicBezTo>
                    <a:pt x="42" y="190"/>
                    <a:pt x="42" y="190"/>
                    <a:pt x="42" y="190"/>
                  </a:cubicBezTo>
                  <a:cubicBezTo>
                    <a:pt x="42" y="190"/>
                    <a:pt x="42" y="190"/>
                    <a:pt x="42" y="190"/>
                  </a:cubicBezTo>
                  <a:cubicBezTo>
                    <a:pt x="42" y="190"/>
                    <a:pt x="42" y="190"/>
                    <a:pt x="42" y="191"/>
                  </a:cubicBezTo>
                  <a:cubicBezTo>
                    <a:pt x="42" y="191"/>
                    <a:pt x="41" y="191"/>
                    <a:pt x="41" y="191"/>
                  </a:cubicBezTo>
                  <a:cubicBezTo>
                    <a:pt x="40" y="192"/>
                    <a:pt x="40" y="193"/>
                    <a:pt x="39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38" y="194"/>
                    <a:pt x="38" y="194"/>
                    <a:pt x="38" y="194"/>
                  </a:cubicBezTo>
                  <a:cubicBezTo>
                    <a:pt x="38" y="194"/>
                    <a:pt x="38" y="194"/>
                    <a:pt x="38" y="194"/>
                  </a:cubicBezTo>
                  <a:cubicBezTo>
                    <a:pt x="37" y="194"/>
                    <a:pt x="37" y="194"/>
                    <a:pt x="37" y="194"/>
                  </a:cubicBezTo>
                  <a:cubicBezTo>
                    <a:pt x="36" y="195"/>
                    <a:pt x="35" y="196"/>
                    <a:pt x="34" y="196"/>
                  </a:cubicBezTo>
                  <a:cubicBezTo>
                    <a:pt x="33" y="197"/>
                    <a:pt x="33" y="198"/>
                    <a:pt x="32" y="200"/>
                  </a:cubicBezTo>
                  <a:cubicBezTo>
                    <a:pt x="32" y="201"/>
                    <a:pt x="31" y="202"/>
                    <a:pt x="31" y="203"/>
                  </a:cubicBezTo>
                  <a:cubicBezTo>
                    <a:pt x="31" y="204"/>
                    <a:pt x="30" y="205"/>
                    <a:pt x="30" y="206"/>
                  </a:cubicBezTo>
                  <a:cubicBezTo>
                    <a:pt x="30" y="208"/>
                    <a:pt x="29" y="211"/>
                    <a:pt x="30" y="214"/>
                  </a:cubicBezTo>
                  <a:cubicBezTo>
                    <a:pt x="31" y="215"/>
                    <a:pt x="32" y="215"/>
                    <a:pt x="33" y="215"/>
                  </a:cubicBezTo>
                  <a:cubicBezTo>
                    <a:pt x="34" y="215"/>
                    <a:pt x="34" y="216"/>
                    <a:pt x="35" y="215"/>
                  </a:cubicBezTo>
                  <a:cubicBezTo>
                    <a:pt x="36" y="215"/>
                    <a:pt x="36" y="215"/>
                    <a:pt x="37" y="214"/>
                  </a:cubicBezTo>
                  <a:cubicBezTo>
                    <a:pt x="37" y="213"/>
                    <a:pt x="38" y="212"/>
                    <a:pt x="39" y="212"/>
                  </a:cubicBezTo>
                  <a:cubicBezTo>
                    <a:pt x="39" y="210"/>
                    <a:pt x="40" y="208"/>
                    <a:pt x="41" y="207"/>
                  </a:cubicBezTo>
                  <a:cubicBezTo>
                    <a:pt x="42" y="204"/>
                    <a:pt x="42" y="202"/>
                    <a:pt x="42" y="200"/>
                  </a:cubicBezTo>
                  <a:cubicBezTo>
                    <a:pt x="42" y="199"/>
                    <a:pt x="42" y="199"/>
                    <a:pt x="42" y="198"/>
                  </a:cubicBezTo>
                  <a:cubicBezTo>
                    <a:pt x="43" y="196"/>
                    <a:pt x="44" y="195"/>
                    <a:pt x="44" y="193"/>
                  </a:cubicBezTo>
                  <a:cubicBezTo>
                    <a:pt x="45" y="192"/>
                    <a:pt x="45" y="190"/>
                    <a:pt x="46" y="189"/>
                  </a:cubicBezTo>
                  <a:cubicBezTo>
                    <a:pt x="46" y="189"/>
                    <a:pt x="46" y="188"/>
                    <a:pt x="46" y="188"/>
                  </a:cubicBezTo>
                  <a:cubicBezTo>
                    <a:pt x="47" y="185"/>
                    <a:pt x="48" y="182"/>
                    <a:pt x="49" y="179"/>
                  </a:cubicBezTo>
                  <a:cubicBezTo>
                    <a:pt x="50" y="178"/>
                    <a:pt x="51" y="176"/>
                    <a:pt x="51" y="175"/>
                  </a:cubicBezTo>
                  <a:cubicBezTo>
                    <a:pt x="51" y="176"/>
                    <a:pt x="52" y="179"/>
                    <a:pt x="52" y="181"/>
                  </a:cubicBezTo>
                  <a:cubicBezTo>
                    <a:pt x="53" y="182"/>
                    <a:pt x="53" y="183"/>
                    <a:pt x="53" y="185"/>
                  </a:cubicBezTo>
                  <a:cubicBezTo>
                    <a:pt x="54" y="185"/>
                    <a:pt x="54" y="186"/>
                    <a:pt x="54" y="187"/>
                  </a:cubicBezTo>
                  <a:cubicBezTo>
                    <a:pt x="54" y="187"/>
                    <a:pt x="54" y="187"/>
                    <a:pt x="54" y="187"/>
                  </a:cubicBezTo>
                  <a:cubicBezTo>
                    <a:pt x="55" y="188"/>
                    <a:pt x="56" y="189"/>
                    <a:pt x="57" y="189"/>
                  </a:cubicBezTo>
                  <a:cubicBezTo>
                    <a:pt x="57" y="190"/>
                    <a:pt x="58" y="190"/>
                    <a:pt x="58" y="190"/>
                  </a:cubicBezTo>
                  <a:cubicBezTo>
                    <a:pt x="60" y="191"/>
                    <a:pt x="63" y="189"/>
                    <a:pt x="63" y="187"/>
                  </a:cubicBezTo>
                  <a:cubicBezTo>
                    <a:pt x="63" y="187"/>
                    <a:pt x="63" y="186"/>
                    <a:pt x="63" y="185"/>
                  </a:cubicBezTo>
                  <a:cubicBezTo>
                    <a:pt x="63" y="184"/>
                    <a:pt x="62" y="182"/>
                    <a:pt x="62" y="181"/>
                  </a:cubicBezTo>
                  <a:cubicBezTo>
                    <a:pt x="62" y="181"/>
                    <a:pt x="62" y="181"/>
                    <a:pt x="61" y="181"/>
                  </a:cubicBezTo>
                  <a:cubicBezTo>
                    <a:pt x="61" y="181"/>
                    <a:pt x="61" y="181"/>
                    <a:pt x="61" y="181"/>
                  </a:cubicBezTo>
                  <a:cubicBezTo>
                    <a:pt x="61" y="181"/>
                    <a:pt x="61" y="181"/>
                    <a:pt x="61" y="181"/>
                  </a:cubicBezTo>
                  <a:cubicBezTo>
                    <a:pt x="62" y="181"/>
                    <a:pt x="62" y="181"/>
                    <a:pt x="62" y="181"/>
                  </a:cubicBezTo>
                  <a:cubicBezTo>
                    <a:pt x="62" y="180"/>
                    <a:pt x="62" y="180"/>
                    <a:pt x="62" y="179"/>
                  </a:cubicBezTo>
                  <a:cubicBezTo>
                    <a:pt x="62" y="177"/>
                    <a:pt x="61" y="176"/>
                    <a:pt x="61" y="174"/>
                  </a:cubicBezTo>
                  <a:cubicBezTo>
                    <a:pt x="61" y="174"/>
                    <a:pt x="60" y="173"/>
                    <a:pt x="60" y="172"/>
                  </a:cubicBezTo>
                  <a:cubicBezTo>
                    <a:pt x="60" y="172"/>
                    <a:pt x="60" y="172"/>
                    <a:pt x="60" y="171"/>
                  </a:cubicBezTo>
                  <a:cubicBezTo>
                    <a:pt x="59" y="169"/>
                    <a:pt x="59" y="167"/>
                    <a:pt x="58" y="166"/>
                  </a:cubicBezTo>
                  <a:cubicBezTo>
                    <a:pt x="57" y="166"/>
                    <a:pt x="57" y="165"/>
                    <a:pt x="57" y="165"/>
                  </a:cubicBezTo>
                  <a:cubicBezTo>
                    <a:pt x="57" y="165"/>
                    <a:pt x="57" y="164"/>
                    <a:pt x="57" y="164"/>
                  </a:cubicBezTo>
                  <a:cubicBezTo>
                    <a:pt x="56" y="163"/>
                    <a:pt x="56" y="162"/>
                    <a:pt x="56" y="162"/>
                  </a:cubicBezTo>
                  <a:cubicBezTo>
                    <a:pt x="55" y="161"/>
                    <a:pt x="55" y="161"/>
                    <a:pt x="55" y="160"/>
                  </a:cubicBezTo>
                  <a:cubicBezTo>
                    <a:pt x="55" y="160"/>
                    <a:pt x="55" y="159"/>
                    <a:pt x="55" y="158"/>
                  </a:cubicBezTo>
                  <a:cubicBezTo>
                    <a:pt x="55" y="158"/>
                    <a:pt x="56" y="157"/>
                    <a:pt x="56" y="156"/>
                  </a:cubicBezTo>
                  <a:cubicBezTo>
                    <a:pt x="56" y="156"/>
                    <a:pt x="56" y="156"/>
                    <a:pt x="56" y="156"/>
                  </a:cubicBezTo>
                  <a:cubicBezTo>
                    <a:pt x="56" y="154"/>
                    <a:pt x="56" y="153"/>
                    <a:pt x="56" y="151"/>
                  </a:cubicBezTo>
                  <a:cubicBezTo>
                    <a:pt x="56" y="151"/>
                    <a:pt x="57" y="151"/>
                    <a:pt x="57" y="150"/>
                  </a:cubicBezTo>
                  <a:cubicBezTo>
                    <a:pt x="57" y="150"/>
                    <a:pt x="57" y="149"/>
                    <a:pt x="57" y="148"/>
                  </a:cubicBezTo>
                  <a:cubicBezTo>
                    <a:pt x="57" y="147"/>
                    <a:pt x="58" y="146"/>
                    <a:pt x="58" y="145"/>
                  </a:cubicBezTo>
                  <a:cubicBezTo>
                    <a:pt x="58" y="145"/>
                    <a:pt x="58" y="145"/>
                    <a:pt x="58" y="145"/>
                  </a:cubicBezTo>
                  <a:cubicBezTo>
                    <a:pt x="59" y="146"/>
                    <a:pt x="59" y="147"/>
                    <a:pt x="60" y="149"/>
                  </a:cubicBezTo>
                  <a:cubicBezTo>
                    <a:pt x="60" y="150"/>
                    <a:pt x="61" y="151"/>
                    <a:pt x="61" y="152"/>
                  </a:cubicBezTo>
                  <a:cubicBezTo>
                    <a:pt x="62" y="154"/>
                    <a:pt x="62" y="155"/>
                    <a:pt x="63" y="157"/>
                  </a:cubicBezTo>
                  <a:cubicBezTo>
                    <a:pt x="63" y="157"/>
                    <a:pt x="64" y="157"/>
                    <a:pt x="64" y="158"/>
                  </a:cubicBezTo>
                  <a:cubicBezTo>
                    <a:pt x="64" y="158"/>
                    <a:pt x="64" y="158"/>
                    <a:pt x="65" y="159"/>
                  </a:cubicBezTo>
                  <a:cubicBezTo>
                    <a:pt x="66" y="160"/>
                    <a:pt x="67" y="161"/>
                    <a:pt x="69" y="162"/>
                  </a:cubicBezTo>
                  <a:cubicBezTo>
                    <a:pt x="69" y="162"/>
                    <a:pt x="70" y="162"/>
                    <a:pt x="71" y="162"/>
                  </a:cubicBezTo>
                  <a:cubicBezTo>
                    <a:pt x="71" y="162"/>
                    <a:pt x="72" y="162"/>
                    <a:pt x="72" y="161"/>
                  </a:cubicBezTo>
                  <a:cubicBezTo>
                    <a:pt x="73" y="160"/>
                    <a:pt x="74" y="160"/>
                    <a:pt x="74" y="159"/>
                  </a:cubicBezTo>
                  <a:cubicBezTo>
                    <a:pt x="74" y="158"/>
                    <a:pt x="75" y="157"/>
                    <a:pt x="75" y="156"/>
                  </a:cubicBezTo>
                  <a:cubicBezTo>
                    <a:pt x="75" y="156"/>
                    <a:pt x="75" y="155"/>
                    <a:pt x="75" y="155"/>
                  </a:cubicBezTo>
                  <a:cubicBezTo>
                    <a:pt x="75" y="155"/>
                    <a:pt x="75" y="155"/>
                    <a:pt x="75" y="154"/>
                  </a:cubicBezTo>
                  <a:cubicBezTo>
                    <a:pt x="74" y="152"/>
                    <a:pt x="74" y="150"/>
                    <a:pt x="72" y="149"/>
                  </a:cubicBezTo>
                  <a:cubicBezTo>
                    <a:pt x="72" y="148"/>
                    <a:pt x="71" y="148"/>
                    <a:pt x="71" y="148"/>
                  </a:cubicBezTo>
                  <a:cubicBezTo>
                    <a:pt x="71" y="148"/>
                    <a:pt x="71" y="147"/>
                    <a:pt x="70" y="147"/>
                  </a:cubicBezTo>
                  <a:cubicBezTo>
                    <a:pt x="70" y="146"/>
                    <a:pt x="69" y="144"/>
                    <a:pt x="67" y="143"/>
                  </a:cubicBezTo>
                  <a:cubicBezTo>
                    <a:pt x="66" y="142"/>
                    <a:pt x="66" y="142"/>
                    <a:pt x="65" y="141"/>
                  </a:cubicBezTo>
                  <a:cubicBezTo>
                    <a:pt x="65" y="140"/>
                    <a:pt x="64" y="140"/>
                    <a:pt x="63" y="139"/>
                  </a:cubicBezTo>
                  <a:cubicBezTo>
                    <a:pt x="63" y="139"/>
                    <a:pt x="62" y="138"/>
                    <a:pt x="62" y="138"/>
                  </a:cubicBezTo>
                  <a:cubicBezTo>
                    <a:pt x="61" y="137"/>
                    <a:pt x="61" y="136"/>
                    <a:pt x="60" y="136"/>
                  </a:cubicBezTo>
                  <a:cubicBezTo>
                    <a:pt x="60" y="135"/>
                    <a:pt x="60" y="134"/>
                    <a:pt x="60" y="133"/>
                  </a:cubicBezTo>
                  <a:cubicBezTo>
                    <a:pt x="60" y="133"/>
                    <a:pt x="60" y="133"/>
                    <a:pt x="59" y="133"/>
                  </a:cubicBezTo>
                  <a:cubicBezTo>
                    <a:pt x="59" y="132"/>
                    <a:pt x="59" y="132"/>
                    <a:pt x="59" y="131"/>
                  </a:cubicBezTo>
                  <a:cubicBezTo>
                    <a:pt x="58" y="130"/>
                    <a:pt x="59" y="129"/>
                    <a:pt x="59" y="128"/>
                  </a:cubicBezTo>
                  <a:cubicBezTo>
                    <a:pt x="59" y="128"/>
                    <a:pt x="59" y="128"/>
                    <a:pt x="59" y="127"/>
                  </a:cubicBezTo>
                  <a:cubicBezTo>
                    <a:pt x="59" y="127"/>
                    <a:pt x="59" y="126"/>
                    <a:pt x="59" y="125"/>
                  </a:cubicBezTo>
                  <a:cubicBezTo>
                    <a:pt x="59" y="125"/>
                    <a:pt x="59" y="125"/>
                    <a:pt x="59" y="125"/>
                  </a:cubicBezTo>
                  <a:cubicBezTo>
                    <a:pt x="59" y="125"/>
                    <a:pt x="59" y="125"/>
                    <a:pt x="59" y="124"/>
                  </a:cubicBezTo>
                  <a:cubicBezTo>
                    <a:pt x="59" y="124"/>
                    <a:pt x="59" y="123"/>
                    <a:pt x="59" y="122"/>
                  </a:cubicBezTo>
                  <a:cubicBezTo>
                    <a:pt x="59" y="121"/>
                    <a:pt x="60" y="120"/>
                    <a:pt x="60" y="119"/>
                  </a:cubicBezTo>
                  <a:cubicBezTo>
                    <a:pt x="60" y="116"/>
                    <a:pt x="60" y="114"/>
                    <a:pt x="60" y="112"/>
                  </a:cubicBezTo>
                  <a:cubicBezTo>
                    <a:pt x="60" y="110"/>
                    <a:pt x="60" y="109"/>
                    <a:pt x="60" y="108"/>
                  </a:cubicBezTo>
                  <a:cubicBezTo>
                    <a:pt x="60" y="108"/>
                    <a:pt x="60" y="108"/>
                    <a:pt x="61" y="108"/>
                  </a:cubicBezTo>
                  <a:cubicBezTo>
                    <a:pt x="60" y="106"/>
                    <a:pt x="59" y="105"/>
                    <a:pt x="58" y="104"/>
                  </a:cubicBezTo>
                  <a:cubicBezTo>
                    <a:pt x="58" y="104"/>
                    <a:pt x="58" y="104"/>
                    <a:pt x="58" y="103"/>
                  </a:cubicBezTo>
                  <a:cubicBezTo>
                    <a:pt x="58" y="104"/>
                    <a:pt x="58" y="104"/>
                    <a:pt x="58" y="104"/>
                  </a:cubicBezTo>
                  <a:cubicBezTo>
                    <a:pt x="59" y="105"/>
                    <a:pt x="60" y="106"/>
                    <a:pt x="61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1" y="109"/>
                    <a:pt x="61" y="109"/>
                  </a:cubicBezTo>
                  <a:cubicBezTo>
                    <a:pt x="62" y="110"/>
                    <a:pt x="62" y="112"/>
                    <a:pt x="63" y="114"/>
                  </a:cubicBezTo>
                  <a:cubicBezTo>
                    <a:pt x="64" y="116"/>
                    <a:pt x="64" y="118"/>
                    <a:pt x="65" y="120"/>
                  </a:cubicBezTo>
                  <a:cubicBezTo>
                    <a:pt x="65" y="121"/>
                    <a:pt x="66" y="122"/>
                    <a:pt x="66" y="123"/>
                  </a:cubicBezTo>
                  <a:cubicBezTo>
                    <a:pt x="67" y="124"/>
                    <a:pt x="67" y="125"/>
                    <a:pt x="68" y="126"/>
                  </a:cubicBezTo>
                  <a:cubicBezTo>
                    <a:pt x="69" y="128"/>
                    <a:pt x="71" y="129"/>
                    <a:pt x="72" y="131"/>
                  </a:cubicBezTo>
                  <a:cubicBezTo>
                    <a:pt x="72" y="132"/>
                    <a:pt x="73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5" y="134"/>
                    <a:pt x="77" y="134"/>
                    <a:pt x="78" y="133"/>
                  </a:cubicBezTo>
                  <a:cubicBezTo>
                    <a:pt x="79" y="132"/>
                    <a:pt x="79" y="132"/>
                    <a:pt x="79" y="131"/>
                  </a:cubicBezTo>
                  <a:cubicBezTo>
                    <a:pt x="79" y="131"/>
                    <a:pt x="80" y="130"/>
                    <a:pt x="80" y="130"/>
                  </a:cubicBezTo>
                  <a:cubicBezTo>
                    <a:pt x="80" y="129"/>
                    <a:pt x="80" y="128"/>
                    <a:pt x="81" y="128"/>
                  </a:cubicBezTo>
                  <a:cubicBezTo>
                    <a:pt x="81" y="127"/>
                    <a:pt x="81" y="126"/>
                    <a:pt x="81" y="126"/>
                  </a:cubicBezTo>
                  <a:cubicBezTo>
                    <a:pt x="81" y="125"/>
                    <a:pt x="82" y="124"/>
                    <a:pt x="82" y="122"/>
                  </a:cubicBezTo>
                  <a:cubicBezTo>
                    <a:pt x="82" y="121"/>
                    <a:pt x="81" y="120"/>
                    <a:pt x="81" y="119"/>
                  </a:cubicBezTo>
                  <a:cubicBezTo>
                    <a:pt x="80" y="118"/>
                    <a:pt x="80" y="118"/>
                    <a:pt x="80" y="117"/>
                  </a:cubicBezTo>
                  <a:cubicBezTo>
                    <a:pt x="80" y="117"/>
                    <a:pt x="80" y="117"/>
                    <a:pt x="79" y="116"/>
                  </a:cubicBezTo>
                  <a:cubicBezTo>
                    <a:pt x="78" y="115"/>
                    <a:pt x="78" y="114"/>
                    <a:pt x="77" y="113"/>
                  </a:cubicBezTo>
                  <a:cubicBezTo>
                    <a:pt x="75" y="111"/>
                    <a:pt x="73" y="109"/>
                    <a:pt x="71" y="108"/>
                  </a:cubicBezTo>
                  <a:cubicBezTo>
                    <a:pt x="71" y="108"/>
                    <a:pt x="71" y="108"/>
                    <a:pt x="71" y="108"/>
                  </a:cubicBezTo>
                  <a:cubicBezTo>
                    <a:pt x="70" y="108"/>
                    <a:pt x="70" y="107"/>
                    <a:pt x="70" y="107"/>
                  </a:cubicBezTo>
                  <a:cubicBezTo>
                    <a:pt x="69" y="107"/>
                    <a:pt x="68" y="106"/>
                    <a:pt x="67" y="105"/>
                  </a:cubicBezTo>
                  <a:cubicBezTo>
                    <a:pt x="66" y="105"/>
                    <a:pt x="65" y="105"/>
                    <a:pt x="64" y="104"/>
                  </a:cubicBezTo>
                  <a:cubicBezTo>
                    <a:pt x="63" y="103"/>
                    <a:pt x="62" y="103"/>
                    <a:pt x="62" y="102"/>
                  </a:cubicBezTo>
                  <a:cubicBezTo>
                    <a:pt x="61" y="102"/>
                    <a:pt x="61" y="101"/>
                    <a:pt x="61" y="101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8"/>
                    <a:pt x="60" y="98"/>
                    <a:pt x="60" y="97"/>
                  </a:cubicBezTo>
                  <a:cubicBezTo>
                    <a:pt x="58" y="97"/>
                    <a:pt x="57" y="96"/>
                    <a:pt x="56" y="96"/>
                  </a:cubicBezTo>
                  <a:cubicBezTo>
                    <a:pt x="57" y="96"/>
                    <a:pt x="58" y="97"/>
                    <a:pt x="60" y="97"/>
                  </a:cubicBezTo>
                  <a:cubicBezTo>
                    <a:pt x="60" y="96"/>
                    <a:pt x="60" y="94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59" y="91"/>
                    <a:pt x="59" y="90"/>
                    <a:pt x="59" y="88"/>
                  </a:cubicBezTo>
                  <a:cubicBezTo>
                    <a:pt x="58" y="88"/>
                    <a:pt x="59" y="87"/>
                    <a:pt x="58" y="86"/>
                  </a:cubicBezTo>
                  <a:cubicBezTo>
                    <a:pt x="58" y="85"/>
                    <a:pt x="58" y="84"/>
                    <a:pt x="57" y="82"/>
                  </a:cubicBezTo>
                  <a:cubicBezTo>
                    <a:pt x="57" y="81"/>
                    <a:pt x="57" y="81"/>
                    <a:pt x="57" y="80"/>
                  </a:cubicBezTo>
                  <a:cubicBezTo>
                    <a:pt x="57" y="80"/>
                    <a:pt x="57" y="80"/>
                    <a:pt x="57" y="80"/>
                  </a:cubicBezTo>
                  <a:cubicBezTo>
                    <a:pt x="57" y="80"/>
                    <a:pt x="57" y="80"/>
                    <a:pt x="58" y="80"/>
                  </a:cubicBezTo>
                  <a:cubicBezTo>
                    <a:pt x="58" y="80"/>
                    <a:pt x="58" y="80"/>
                    <a:pt x="58" y="81"/>
                  </a:cubicBezTo>
                  <a:cubicBezTo>
                    <a:pt x="58" y="81"/>
                    <a:pt x="58" y="81"/>
                    <a:pt x="58" y="81"/>
                  </a:cubicBezTo>
                  <a:cubicBezTo>
                    <a:pt x="59" y="82"/>
                    <a:pt x="59" y="83"/>
                    <a:pt x="60" y="83"/>
                  </a:cubicBezTo>
                  <a:cubicBezTo>
                    <a:pt x="60" y="84"/>
                    <a:pt x="60" y="84"/>
                    <a:pt x="61" y="84"/>
                  </a:cubicBezTo>
                  <a:cubicBezTo>
                    <a:pt x="62" y="85"/>
                    <a:pt x="63" y="87"/>
                    <a:pt x="64" y="88"/>
                  </a:cubicBezTo>
                  <a:cubicBezTo>
                    <a:pt x="65" y="89"/>
                    <a:pt x="66" y="90"/>
                    <a:pt x="67" y="92"/>
                  </a:cubicBezTo>
                  <a:cubicBezTo>
                    <a:pt x="68" y="92"/>
                    <a:pt x="69" y="93"/>
                    <a:pt x="69" y="94"/>
                  </a:cubicBezTo>
                  <a:cubicBezTo>
                    <a:pt x="70" y="94"/>
                    <a:pt x="71" y="95"/>
                    <a:pt x="71" y="95"/>
                  </a:cubicBezTo>
                  <a:cubicBezTo>
                    <a:pt x="72" y="95"/>
                    <a:pt x="72" y="96"/>
                    <a:pt x="73" y="96"/>
                  </a:cubicBezTo>
                  <a:cubicBezTo>
                    <a:pt x="73" y="97"/>
                    <a:pt x="74" y="97"/>
                    <a:pt x="74" y="97"/>
                  </a:cubicBezTo>
                  <a:cubicBezTo>
                    <a:pt x="75" y="98"/>
                    <a:pt x="76" y="99"/>
                    <a:pt x="78" y="99"/>
                  </a:cubicBezTo>
                  <a:cubicBezTo>
                    <a:pt x="78" y="99"/>
                    <a:pt x="79" y="99"/>
                    <a:pt x="80" y="99"/>
                  </a:cubicBezTo>
                  <a:cubicBezTo>
                    <a:pt x="80" y="99"/>
                    <a:pt x="81" y="99"/>
                    <a:pt x="81" y="99"/>
                  </a:cubicBezTo>
                  <a:cubicBezTo>
                    <a:pt x="81" y="100"/>
                    <a:pt x="82" y="100"/>
                    <a:pt x="82" y="100"/>
                  </a:cubicBezTo>
                  <a:cubicBezTo>
                    <a:pt x="83" y="100"/>
                    <a:pt x="85" y="99"/>
                    <a:pt x="85" y="98"/>
                  </a:cubicBezTo>
                  <a:cubicBezTo>
                    <a:pt x="85" y="97"/>
                    <a:pt x="85" y="97"/>
                    <a:pt x="86" y="96"/>
                  </a:cubicBezTo>
                  <a:cubicBezTo>
                    <a:pt x="86" y="96"/>
                    <a:pt x="85" y="95"/>
                    <a:pt x="85" y="95"/>
                  </a:cubicBezTo>
                  <a:cubicBezTo>
                    <a:pt x="85" y="94"/>
                    <a:pt x="85" y="93"/>
                    <a:pt x="85" y="93"/>
                  </a:cubicBezTo>
                  <a:close/>
                  <a:moveTo>
                    <a:pt x="32" y="101"/>
                  </a:moveTo>
                  <a:cubicBezTo>
                    <a:pt x="32" y="101"/>
                    <a:pt x="32" y="101"/>
                    <a:pt x="32" y="100"/>
                  </a:cubicBezTo>
                  <a:cubicBezTo>
                    <a:pt x="32" y="101"/>
                    <a:pt x="32" y="101"/>
                    <a:pt x="32" y="101"/>
                  </a:cubicBezTo>
                  <a:cubicBezTo>
                    <a:pt x="33" y="102"/>
                    <a:pt x="33" y="102"/>
                    <a:pt x="34" y="102"/>
                  </a:cubicBezTo>
                  <a:cubicBezTo>
                    <a:pt x="33" y="102"/>
                    <a:pt x="33" y="102"/>
                    <a:pt x="32" y="101"/>
                  </a:cubicBezTo>
                  <a:close/>
                  <a:moveTo>
                    <a:pt x="38" y="95"/>
                  </a:moveTo>
                  <a:cubicBezTo>
                    <a:pt x="38" y="95"/>
                    <a:pt x="38" y="95"/>
                    <a:pt x="38" y="95"/>
                  </a:cubicBezTo>
                  <a:cubicBezTo>
                    <a:pt x="37" y="95"/>
                    <a:pt x="37" y="95"/>
                    <a:pt x="36" y="95"/>
                  </a:cubicBezTo>
                  <a:cubicBezTo>
                    <a:pt x="37" y="95"/>
                    <a:pt x="37" y="95"/>
                    <a:pt x="38" y="95"/>
                  </a:cubicBezTo>
                  <a:close/>
                  <a:moveTo>
                    <a:pt x="37" y="97"/>
                  </a:moveTo>
                  <a:cubicBezTo>
                    <a:pt x="37" y="97"/>
                    <a:pt x="37" y="96"/>
                    <a:pt x="37" y="96"/>
                  </a:cubicBezTo>
                  <a:cubicBezTo>
                    <a:pt x="37" y="96"/>
                    <a:pt x="37" y="96"/>
                    <a:pt x="37" y="96"/>
                  </a:cubicBezTo>
                  <a:cubicBezTo>
                    <a:pt x="37" y="96"/>
                    <a:pt x="37" y="97"/>
                    <a:pt x="37" y="97"/>
                  </a:cubicBezTo>
                  <a:close/>
                  <a:moveTo>
                    <a:pt x="38" y="104"/>
                  </a:moveTo>
                  <a:cubicBezTo>
                    <a:pt x="38" y="104"/>
                    <a:pt x="38" y="104"/>
                    <a:pt x="37" y="104"/>
                  </a:cubicBezTo>
                  <a:cubicBezTo>
                    <a:pt x="37" y="104"/>
                    <a:pt x="37" y="104"/>
                    <a:pt x="37" y="104"/>
                  </a:cubicBezTo>
                  <a:cubicBezTo>
                    <a:pt x="38" y="104"/>
                    <a:pt x="38" y="104"/>
                    <a:pt x="38" y="104"/>
                  </a:cubicBezTo>
                  <a:cubicBezTo>
                    <a:pt x="38" y="104"/>
                    <a:pt x="38" y="105"/>
                    <a:pt x="38" y="105"/>
                  </a:cubicBezTo>
                  <a:cubicBezTo>
                    <a:pt x="38" y="105"/>
                    <a:pt x="38" y="104"/>
                    <a:pt x="38" y="104"/>
                  </a:cubicBezTo>
                  <a:close/>
                  <a:moveTo>
                    <a:pt x="40" y="86"/>
                  </a:moveTo>
                  <a:cubicBezTo>
                    <a:pt x="40" y="86"/>
                    <a:pt x="40" y="86"/>
                    <a:pt x="40" y="86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40" y="86"/>
                    <a:pt x="40" y="86"/>
                    <a:pt x="40" y="86"/>
                  </a:cubicBezTo>
                  <a:close/>
                  <a:moveTo>
                    <a:pt x="48" y="90"/>
                  </a:moveTo>
                  <a:cubicBezTo>
                    <a:pt x="48" y="90"/>
                    <a:pt x="48" y="90"/>
                    <a:pt x="48" y="90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90"/>
                    <a:pt x="48" y="90"/>
                    <a:pt x="48" y="90"/>
                  </a:cubicBezTo>
                  <a:close/>
                  <a:moveTo>
                    <a:pt x="48" y="77"/>
                  </a:moveTo>
                  <a:cubicBezTo>
                    <a:pt x="48" y="78"/>
                    <a:pt x="48" y="78"/>
                    <a:pt x="47" y="79"/>
                  </a:cubicBezTo>
                  <a:cubicBezTo>
                    <a:pt x="48" y="78"/>
                    <a:pt x="48" y="78"/>
                    <a:pt x="48" y="77"/>
                  </a:cubicBezTo>
                  <a:cubicBezTo>
                    <a:pt x="49" y="76"/>
                    <a:pt x="49" y="75"/>
                    <a:pt x="50" y="73"/>
                  </a:cubicBezTo>
                  <a:cubicBezTo>
                    <a:pt x="49" y="75"/>
                    <a:pt x="49" y="76"/>
                    <a:pt x="48" y="77"/>
                  </a:cubicBezTo>
                  <a:close/>
                  <a:moveTo>
                    <a:pt x="43" y="119"/>
                  </a:moveTo>
                  <a:cubicBezTo>
                    <a:pt x="43" y="119"/>
                    <a:pt x="44" y="119"/>
                    <a:pt x="44" y="119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4" y="119"/>
                    <a:pt x="43" y="119"/>
                    <a:pt x="43" y="119"/>
                  </a:cubicBezTo>
                  <a:close/>
                  <a:moveTo>
                    <a:pt x="34" y="206"/>
                  </a:moveTo>
                  <a:cubicBezTo>
                    <a:pt x="34" y="206"/>
                    <a:pt x="33" y="206"/>
                    <a:pt x="33" y="206"/>
                  </a:cubicBezTo>
                  <a:cubicBezTo>
                    <a:pt x="33" y="206"/>
                    <a:pt x="34" y="206"/>
                    <a:pt x="34" y="206"/>
                  </a:cubicBezTo>
                  <a:cubicBezTo>
                    <a:pt x="35" y="205"/>
                    <a:pt x="35" y="204"/>
                    <a:pt x="35" y="204"/>
                  </a:cubicBezTo>
                  <a:cubicBezTo>
                    <a:pt x="35" y="204"/>
                    <a:pt x="35" y="205"/>
                    <a:pt x="34" y="206"/>
                  </a:cubicBezTo>
                  <a:close/>
                  <a:moveTo>
                    <a:pt x="36" y="197"/>
                  </a:moveTo>
                  <a:cubicBezTo>
                    <a:pt x="36" y="197"/>
                    <a:pt x="36" y="197"/>
                    <a:pt x="36" y="197"/>
                  </a:cubicBezTo>
                  <a:cubicBezTo>
                    <a:pt x="36" y="197"/>
                    <a:pt x="36" y="197"/>
                    <a:pt x="36" y="197"/>
                  </a:cubicBezTo>
                  <a:cubicBezTo>
                    <a:pt x="36" y="197"/>
                    <a:pt x="36" y="197"/>
                    <a:pt x="36" y="197"/>
                  </a:cubicBezTo>
                  <a:cubicBezTo>
                    <a:pt x="36" y="197"/>
                    <a:pt x="36" y="197"/>
                    <a:pt x="36" y="197"/>
                  </a:cubicBezTo>
                  <a:close/>
                  <a:moveTo>
                    <a:pt x="37" y="196"/>
                  </a:moveTo>
                  <a:cubicBezTo>
                    <a:pt x="37" y="196"/>
                    <a:pt x="37" y="196"/>
                    <a:pt x="37" y="196"/>
                  </a:cubicBezTo>
                  <a:cubicBezTo>
                    <a:pt x="37" y="196"/>
                    <a:pt x="37" y="197"/>
                    <a:pt x="37" y="197"/>
                  </a:cubicBezTo>
                  <a:cubicBezTo>
                    <a:pt x="37" y="197"/>
                    <a:pt x="37" y="196"/>
                    <a:pt x="37" y="196"/>
                  </a:cubicBezTo>
                  <a:cubicBezTo>
                    <a:pt x="37" y="196"/>
                    <a:pt x="37" y="196"/>
                    <a:pt x="37" y="196"/>
                  </a:cubicBezTo>
                  <a:cubicBezTo>
                    <a:pt x="37" y="196"/>
                    <a:pt x="37" y="196"/>
                    <a:pt x="37" y="196"/>
                  </a:cubicBezTo>
                  <a:cubicBezTo>
                    <a:pt x="37" y="196"/>
                    <a:pt x="37" y="196"/>
                    <a:pt x="37" y="196"/>
                  </a:cubicBezTo>
                  <a:cubicBezTo>
                    <a:pt x="37" y="196"/>
                    <a:pt x="37" y="196"/>
                    <a:pt x="37" y="196"/>
                  </a:cubicBezTo>
                  <a:cubicBezTo>
                    <a:pt x="37" y="196"/>
                    <a:pt x="37" y="196"/>
                    <a:pt x="37" y="196"/>
                  </a:cubicBezTo>
                  <a:close/>
                  <a:moveTo>
                    <a:pt x="42" y="194"/>
                  </a:moveTo>
                  <a:cubicBezTo>
                    <a:pt x="42" y="194"/>
                    <a:pt x="42" y="195"/>
                    <a:pt x="42" y="195"/>
                  </a:cubicBezTo>
                  <a:cubicBezTo>
                    <a:pt x="42" y="195"/>
                    <a:pt x="42" y="194"/>
                    <a:pt x="42" y="194"/>
                  </a:cubicBezTo>
                  <a:cubicBezTo>
                    <a:pt x="42" y="194"/>
                    <a:pt x="43" y="193"/>
                    <a:pt x="43" y="193"/>
                  </a:cubicBezTo>
                  <a:cubicBezTo>
                    <a:pt x="43" y="193"/>
                    <a:pt x="42" y="194"/>
                    <a:pt x="42" y="194"/>
                  </a:cubicBezTo>
                  <a:close/>
                  <a:moveTo>
                    <a:pt x="51" y="161"/>
                  </a:moveTo>
                  <a:cubicBezTo>
                    <a:pt x="51" y="160"/>
                    <a:pt x="51" y="160"/>
                    <a:pt x="51" y="160"/>
                  </a:cubicBezTo>
                  <a:cubicBezTo>
                    <a:pt x="51" y="160"/>
                    <a:pt x="51" y="160"/>
                    <a:pt x="51" y="161"/>
                  </a:cubicBezTo>
                  <a:cubicBezTo>
                    <a:pt x="51" y="161"/>
                    <a:pt x="51" y="161"/>
                    <a:pt x="52" y="161"/>
                  </a:cubicBezTo>
                  <a:cubicBezTo>
                    <a:pt x="51" y="161"/>
                    <a:pt x="51" y="161"/>
                    <a:pt x="51" y="161"/>
                  </a:cubicBezTo>
                  <a:close/>
                  <a:moveTo>
                    <a:pt x="58" y="183"/>
                  </a:moveTo>
                  <a:cubicBezTo>
                    <a:pt x="58" y="183"/>
                    <a:pt x="58" y="183"/>
                    <a:pt x="58" y="183"/>
                  </a:cubicBezTo>
                  <a:cubicBezTo>
                    <a:pt x="58" y="183"/>
                    <a:pt x="57" y="183"/>
                    <a:pt x="57" y="182"/>
                  </a:cubicBezTo>
                  <a:cubicBezTo>
                    <a:pt x="57" y="183"/>
                    <a:pt x="58" y="183"/>
                    <a:pt x="58" y="183"/>
                  </a:cubicBezTo>
                  <a:close/>
                  <a:moveTo>
                    <a:pt x="69" y="148"/>
                  </a:moveTo>
                  <a:cubicBezTo>
                    <a:pt x="69" y="148"/>
                    <a:pt x="69" y="148"/>
                    <a:pt x="69" y="148"/>
                  </a:cubicBezTo>
                  <a:cubicBezTo>
                    <a:pt x="69" y="148"/>
                    <a:pt x="69" y="148"/>
                    <a:pt x="69" y="148"/>
                  </a:cubicBezTo>
                  <a:cubicBezTo>
                    <a:pt x="69" y="148"/>
                    <a:pt x="69" y="148"/>
                    <a:pt x="69" y="148"/>
                  </a:cubicBezTo>
                  <a:close/>
                  <a:moveTo>
                    <a:pt x="69" y="113"/>
                  </a:moveTo>
                  <a:cubicBezTo>
                    <a:pt x="69" y="113"/>
                    <a:pt x="69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9" y="112"/>
                    <a:pt x="68" y="111"/>
                    <a:pt x="67" y="110"/>
                  </a:cubicBezTo>
                  <a:cubicBezTo>
                    <a:pt x="68" y="111"/>
                    <a:pt x="69" y="112"/>
                    <a:pt x="69" y="113"/>
                  </a:cubicBezTo>
                  <a:close/>
                  <a:moveTo>
                    <a:pt x="71" y="120"/>
                  </a:moveTo>
                  <a:cubicBezTo>
                    <a:pt x="71" y="120"/>
                    <a:pt x="72" y="120"/>
                    <a:pt x="72" y="120"/>
                  </a:cubicBezTo>
                  <a:cubicBezTo>
                    <a:pt x="72" y="120"/>
                    <a:pt x="71" y="120"/>
                    <a:pt x="71" y="120"/>
                  </a:cubicBezTo>
                  <a:cubicBezTo>
                    <a:pt x="70" y="118"/>
                    <a:pt x="68" y="116"/>
                    <a:pt x="67" y="115"/>
                  </a:cubicBezTo>
                  <a:cubicBezTo>
                    <a:pt x="68" y="116"/>
                    <a:pt x="70" y="118"/>
                    <a:pt x="71" y="120"/>
                  </a:cubicBezTo>
                  <a:close/>
                  <a:moveTo>
                    <a:pt x="56" y="79"/>
                  </a:moveTo>
                  <a:cubicBezTo>
                    <a:pt x="56" y="79"/>
                    <a:pt x="56" y="79"/>
                    <a:pt x="56" y="79"/>
                  </a:cubicBezTo>
                  <a:cubicBezTo>
                    <a:pt x="56" y="79"/>
                    <a:pt x="56" y="79"/>
                    <a:pt x="57" y="79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57" y="79"/>
                    <a:pt x="56" y="79"/>
                    <a:pt x="56" y="79"/>
                  </a:cubicBezTo>
                  <a:close/>
                  <a:moveTo>
                    <a:pt x="73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4" y="93"/>
                    <a:pt x="74" y="93"/>
                    <a:pt x="74" y="94"/>
                  </a:cubicBezTo>
                  <a:cubicBezTo>
                    <a:pt x="74" y="93"/>
                    <a:pt x="74" y="93"/>
                    <a:pt x="73" y="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endParaRPr>
            </a:p>
          </p:txBody>
        </p:sp>
        <p:sp>
          <p:nvSpPr>
            <p:cNvPr id="26" name="Freeform 18">
              <a:extLst>
                <a:ext uri="{FF2B5EF4-FFF2-40B4-BE49-F238E27FC236}">
                  <a16:creationId xmlns="" xmlns:a16="http://schemas.microsoft.com/office/drawing/2014/main" id="{03C93FD9-F856-4C52-9240-66A693F7B1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62094" y="2940747"/>
              <a:ext cx="1636713" cy="962025"/>
            </a:xfrm>
            <a:custGeom>
              <a:avLst/>
              <a:gdLst>
                <a:gd name="T0" fmla="*/ 224 w 259"/>
                <a:gd name="T1" fmla="*/ 105 h 152"/>
                <a:gd name="T2" fmla="*/ 208 w 259"/>
                <a:gd name="T3" fmla="*/ 78 h 152"/>
                <a:gd name="T4" fmla="*/ 178 w 259"/>
                <a:gd name="T5" fmla="*/ 53 h 152"/>
                <a:gd name="T6" fmla="*/ 176 w 259"/>
                <a:gd name="T7" fmla="*/ 70 h 152"/>
                <a:gd name="T8" fmla="*/ 193 w 259"/>
                <a:gd name="T9" fmla="*/ 94 h 152"/>
                <a:gd name="T10" fmla="*/ 209 w 259"/>
                <a:gd name="T11" fmla="*/ 106 h 152"/>
                <a:gd name="T12" fmla="*/ 188 w 259"/>
                <a:gd name="T13" fmla="*/ 104 h 152"/>
                <a:gd name="T14" fmla="*/ 174 w 259"/>
                <a:gd name="T15" fmla="*/ 98 h 152"/>
                <a:gd name="T16" fmla="*/ 150 w 259"/>
                <a:gd name="T17" fmla="*/ 64 h 152"/>
                <a:gd name="T18" fmla="*/ 135 w 259"/>
                <a:gd name="T19" fmla="*/ 82 h 152"/>
                <a:gd name="T20" fmla="*/ 140 w 259"/>
                <a:gd name="T21" fmla="*/ 90 h 152"/>
                <a:gd name="T22" fmla="*/ 118 w 259"/>
                <a:gd name="T23" fmla="*/ 69 h 152"/>
                <a:gd name="T24" fmla="*/ 95 w 259"/>
                <a:gd name="T25" fmla="*/ 57 h 152"/>
                <a:gd name="T26" fmla="*/ 88 w 259"/>
                <a:gd name="T27" fmla="*/ 67 h 152"/>
                <a:gd name="T28" fmla="*/ 74 w 259"/>
                <a:gd name="T29" fmla="*/ 32 h 152"/>
                <a:gd name="T30" fmla="*/ 64 w 259"/>
                <a:gd name="T31" fmla="*/ 48 h 152"/>
                <a:gd name="T32" fmla="*/ 64 w 259"/>
                <a:gd name="T33" fmla="*/ 53 h 152"/>
                <a:gd name="T34" fmla="*/ 37 w 259"/>
                <a:gd name="T35" fmla="*/ 32 h 152"/>
                <a:gd name="T36" fmla="*/ 33 w 259"/>
                <a:gd name="T37" fmla="*/ 20 h 152"/>
                <a:gd name="T38" fmla="*/ 2 w 259"/>
                <a:gd name="T39" fmla="*/ 10 h 152"/>
                <a:gd name="T40" fmla="*/ 31 w 259"/>
                <a:gd name="T41" fmla="*/ 33 h 152"/>
                <a:gd name="T42" fmla="*/ 35 w 259"/>
                <a:gd name="T43" fmla="*/ 53 h 152"/>
                <a:gd name="T44" fmla="*/ 42 w 259"/>
                <a:gd name="T45" fmla="*/ 66 h 152"/>
                <a:gd name="T46" fmla="*/ 69 w 259"/>
                <a:gd name="T47" fmla="*/ 69 h 152"/>
                <a:gd name="T48" fmla="*/ 92 w 259"/>
                <a:gd name="T49" fmla="*/ 75 h 152"/>
                <a:gd name="T50" fmla="*/ 75 w 259"/>
                <a:gd name="T51" fmla="*/ 84 h 152"/>
                <a:gd name="T52" fmla="*/ 87 w 259"/>
                <a:gd name="T53" fmla="*/ 102 h 152"/>
                <a:gd name="T54" fmla="*/ 118 w 259"/>
                <a:gd name="T55" fmla="*/ 89 h 152"/>
                <a:gd name="T56" fmla="*/ 132 w 259"/>
                <a:gd name="T57" fmla="*/ 93 h 152"/>
                <a:gd name="T58" fmla="*/ 157 w 259"/>
                <a:gd name="T59" fmla="*/ 105 h 152"/>
                <a:gd name="T60" fmla="*/ 110 w 259"/>
                <a:gd name="T61" fmla="*/ 119 h 152"/>
                <a:gd name="T62" fmla="*/ 135 w 259"/>
                <a:gd name="T63" fmla="*/ 130 h 152"/>
                <a:gd name="T64" fmla="*/ 169 w 259"/>
                <a:gd name="T65" fmla="*/ 109 h 152"/>
                <a:gd name="T66" fmla="*/ 201 w 259"/>
                <a:gd name="T67" fmla="*/ 113 h 152"/>
                <a:gd name="T68" fmla="*/ 204 w 259"/>
                <a:gd name="T69" fmla="*/ 117 h 152"/>
                <a:gd name="T70" fmla="*/ 177 w 259"/>
                <a:gd name="T71" fmla="*/ 126 h 152"/>
                <a:gd name="T72" fmla="*/ 161 w 259"/>
                <a:gd name="T73" fmla="*/ 148 h 152"/>
                <a:gd name="T74" fmla="*/ 197 w 259"/>
                <a:gd name="T75" fmla="*/ 145 h 152"/>
                <a:gd name="T76" fmla="*/ 227 w 259"/>
                <a:gd name="T77" fmla="*/ 112 h 152"/>
                <a:gd name="T78" fmla="*/ 259 w 259"/>
                <a:gd name="T79" fmla="*/ 105 h 152"/>
                <a:gd name="T80" fmla="*/ 188 w 259"/>
                <a:gd name="T81" fmla="*/ 72 h 152"/>
                <a:gd name="T82" fmla="*/ 193 w 259"/>
                <a:gd name="T83" fmla="*/ 73 h 152"/>
                <a:gd name="T84" fmla="*/ 31 w 259"/>
                <a:gd name="T85" fmla="*/ 20 h 152"/>
                <a:gd name="T86" fmla="*/ 19 w 259"/>
                <a:gd name="T87" fmla="*/ 14 h 152"/>
                <a:gd name="T88" fmla="*/ 31 w 259"/>
                <a:gd name="T89" fmla="*/ 29 h 152"/>
                <a:gd name="T90" fmla="*/ 40 w 259"/>
                <a:gd name="T91" fmla="*/ 60 h 152"/>
                <a:gd name="T92" fmla="*/ 59 w 259"/>
                <a:gd name="T93" fmla="*/ 60 h 152"/>
                <a:gd name="T94" fmla="*/ 54 w 259"/>
                <a:gd name="T95" fmla="*/ 64 h 152"/>
                <a:gd name="T96" fmla="*/ 90 w 259"/>
                <a:gd name="T97" fmla="*/ 96 h 152"/>
                <a:gd name="T98" fmla="*/ 142 w 259"/>
                <a:gd name="T99" fmla="*/ 93 h 152"/>
                <a:gd name="T100" fmla="*/ 150 w 259"/>
                <a:gd name="T101" fmla="*/ 79 h 152"/>
                <a:gd name="T102" fmla="*/ 127 w 259"/>
                <a:gd name="T103" fmla="*/ 120 h 152"/>
                <a:gd name="T104" fmla="*/ 144 w 259"/>
                <a:gd name="T105" fmla="*/ 110 h 152"/>
                <a:gd name="T106" fmla="*/ 174 w 259"/>
                <a:gd name="T107" fmla="*/ 134 h 152"/>
                <a:gd name="T108" fmla="*/ 207 w 259"/>
                <a:gd name="T109" fmla="*/ 113 h 152"/>
                <a:gd name="T110" fmla="*/ 219 w 259"/>
                <a:gd name="T111" fmla="*/ 10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9" h="152">
                  <a:moveTo>
                    <a:pt x="240" y="107"/>
                  </a:moveTo>
                  <a:cubicBezTo>
                    <a:pt x="240" y="107"/>
                    <a:pt x="239" y="107"/>
                    <a:pt x="239" y="107"/>
                  </a:cubicBezTo>
                  <a:cubicBezTo>
                    <a:pt x="236" y="107"/>
                    <a:pt x="233" y="107"/>
                    <a:pt x="231" y="108"/>
                  </a:cubicBezTo>
                  <a:cubicBezTo>
                    <a:pt x="230" y="108"/>
                    <a:pt x="229" y="107"/>
                    <a:pt x="228" y="107"/>
                  </a:cubicBezTo>
                  <a:cubicBezTo>
                    <a:pt x="228" y="107"/>
                    <a:pt x="227" y="107"/>
                    <a:pt x="227" y="107"/>
                  </a:cubicBezTo>
                  <a:cubicBezTo>
                    <a:pt x="225" y="107"/>
                    <a:pt x="225" y="107"/>
                    <a:pt x="226" y="105"/>
                  </a:cubicBezTo>
                  <a:cubicBezTo>
                    <a:pt x="225" y="105"/>
                    <a:pt x="224" y="105"/>
                    <a:pt x="224" y="105"/>
                  </a:cubicBezTo>
                  <a:cubicBezTo>
                    <a:pt x="224" y="105"/>
                    <a:pt x="224" y="105"/>
                    <a:pt x="224" y="105"/>
                  </a:cubicBezTo>
                  <a:cubicBezTo>
                    <a:pt x="224" y="105"/>
                    <a:pt x="225" y="105"/>
                    <a:pt x="226" y="105"/>
                  </a:cubicBezTo>
                  <a:cubicBezTo>
                    <a:pt x="226" y="103"/>
                    <a:pt x="225" y="101"/>
                    <a:pt x="223" y="101"/>
                  </a:cubicBezTo>
                  <a:cubicBezTo>
                    <a:pt x="223" y="101"/>
                    <a:pt x="223" y="101"/>
                    <a:pt x="223" y="101"/>
                  </a:cubicBezTo>
                  <a:cubicBezTo>
                    <a:pt x="222" y="100"/>
                    <a:pt x="221" y="100"/>
                    <a:pt x="219" y="99"/>
                  </a:cubicBezTo>
                  <a:cubicBezTo>
                    <a:pt x="219" y="98"/>
                    <a:pt x="218" y="96"/>
                    <a:pt x="217" y="95"/>
                  </a:cubicBezTo>
                  <a:cubicBezTo>
                    <a:pt x="217" y="94"/>
                    <a:pt x="216" y="94"/>
                    <a:pt x="216" y="93"/>
                  </a:cubicBezTo>
                  <a:cubicBezTo>
                    <a:pt x="214" y="90"/>
                    <a:pt x="213" y="88"/>
                    <a:pt x="211" y="85"/>
                  </a:cubicBezTo>
                  <a:cubicBezTo>
                    <a:pt x="210" y="82"/>
                    <a:pt x="209" y="80"/>
                    <a:pt x="208" y="78"/>
                  </a:cubicBezTo>
                  <a:cubicBezTo>
                    <a:pt x="208" y="76"/>
                    <a:pt x="207" y="75"/>
                    <a:pt x="207" y="74"/>
                  </a:cubicBezTo>
                  <a:cubicBezTo>
                    <a:pt x="206" y="73"/>
                    <a:pt x="206" y="71"/>
                    <a:pt x="205" y="70"/>
                  </a:cubicBezTo>
                  <a:cubicBezTo>
                    <a:pt x="204" y="68"/>
                    <a:pt x="203" y="66"/>
                    <a:pt x="201" y="64"/>
                  </a:cubicBezTo>
                  <a:cubicBezTo>
                    <a:pt x="199" y="62"/>
                    <a:pt x="197" y="60"/>
                    <a:pt x="195" y="58"/>
                  </a:cubicBezTo>
                  <a:cubicBezTo>
                    <a:pt x="194" y="57"/>
                    <a:pt x="193" y="56"/>
                    <a:pt x="192" y="55"/>
                  </a:cubicBezTo>
                  <a:cubicBezTo>
                    <a:pt x="190" y="54"/>
                    <a:pt x="188" y="53"/>
                    <a:pt x="186" y="53"/>
                  </a:cubicBezTo>
                  <a:cubicBezTo>
                    <a:pt x="184" y="53"/>
                    <a:pt x="182" y="52"/>
                    <a:pt x="179" y="52"/>
                  </a:cubicBezTo>
                  <a:cubicBezTo>
                    <a:pt x="179" y="52"/>
                    <a:pt x="178" y="52"/>
                    <a:pt x="178" y="53"/>
                  </a:cubicBezTo>
                  <a:cubicBezTo>
                    <a:pt x="175" y="53"/>
                    <a:pt x="173" y="54"/>
                    <a:pt x="172" y="58"/>
                  </a:cubicBezTo>
                  <a:cubicBezTo>
                    <a:pt x="172" y="59"/>
                    <a:pt x="172" y="61"/>
                    <a:pt x="172" y="62"/>
                  </a:cubicBezTo>
                  <a:cubicBezTo>
                    <a:pt x="172" y="64"/>
                    <a:pt x="173" y="66"/>
                    <a:pt x="173" y="68"/>
                  </a:cubicBezTo>
                  <a:cubicBezTo>
                    <a:pt x="173" y="69"/>
                    <a:pt x="174" y="70"/>
                    <a:pt x="174" y="71"/>
                  </a:cubicBezTo>
                  <a:cubicBezTo>
                    <a:pt x="175" y="71"/>
                    <a:pt x="175" y="70"/>
                    <a:pt x="175" y="70"/>
                  </a:cubicBezTo>
                  <a:cubicBezTo>
                    <a:pt x="175" y="70"/>
                    <a:pt x="176" y="70"/>
                    <a:pt x="176" y="70"/>
                  </a:cubicBezTo>
                  <a:cubicBezTo>
                    <a:pt x="177" y="70"/>
                    <a:pt x="177" y="70"/>
                    <a:pt x="178" y="70"/>
                  </a:cubicBezTo>
                  <a:cubicBezTo>
                    <a:pt x="177" y="70"/>
                    <a:pt x="177" y="70"/>
                    <a:pt x="176" y="70"/>
                  </a:cubicBezTo>
                  <a:cubicBezTo>
                    <a:pt x="176" y="70"/>
                    <a:pt x="175" y="70"/>
                    <a:pt x="175" y="70"/>
                  </a:cubicBezTo>
                  <a:cubicBezTo>
                    <a:pt x="175" y="70"/>
                    <a:pt x="175" y="71"/>
                    <a:pt x="174" y="71"/>
                  </a:cubicBezTo>
                  <a:cubicBezTo>
                    <a:pt x="175" y="73"/>
                    <a:pt x="176" y="74"/>
                    <a:pt x="176" y="76"/>
                  </a:cubicBezTo>
                  <a:cubicBezTo>
                    <a:pt x="177" y="78"/>
                    <a:pt x="178" y="80"/>
                    <a:pt x="180" y="82"/>
                  </a:cubicBezTo>
                  <a:cubicBezTo>
                    <a:pt x="182" y="83"/>
                    <a:pt x="183" y="85"/>
                    <a:pt x="185" y="86"/>
                  </a:cubicBezTo>
                  <a:cubicBezTo>
                    <a:pt x="185" y="87"/>
                    <a:pt x="186" y="87"/>
                    <a:pt x="186" y="88"/>
                  </a:cubicBezTo>
                  <a:cubicBezTo>
                    <a:pt x="187" y="88"/>
                    <a:pt x="187" y="89"/>
                    <a:pt x="187" y="89"/>
                  </a:cubicBezTo>
                  <a:cubicBezTo>
                    <a:pt x="189" y="91"/>
                    <a:pt x="191" y="93"/>
                    <a:pt x="193" y="94"/>
                  </a:cubicBezTo>
                  <a:cubicBezTo>
                    <a:pt x="194" y="95"/>
                    <a:pt x="194" y="95"/>
                    <a:pt x="195" y="96"/>
                  </a:cubicBezTo>
                  <a:cubicBezTo>
                    <a:pt x="196" y="97"/>
                    <a:pt x="197" y="98"/>
                    <a:pt x="198" y="98"/>
                  </a:cubicBezTo>
                  <a:cubicBezTo>
                    <a:pt x="199" y="98"/>
                    <a:pt x="199" y="98"/>
                    <a:pt x="199" y="98"/>
                  </a:cubicBezTo>
                  <a:cubicBezTo>
                    <a:pt x="202" y="100"/>
                    <a:pt x="205" y="101"/>
                    <a:pt x="207" y="103"/>
                  </a:cubicBezTo>
                  <a:cubicBezTo>
                    <a:pt x="207" y="103"/>
                    <a:pt x="207" y="103"/>
                    <a:pt x="207" y="103"/>
                  </a:cubicBezTo>
                  <a:cubicBezTo>
                    <a:pt x="210" y="104"/>
                    <a:pt x="212" y="105"/>
                    <a:pt x="214" y="106"/>
                  </a:cubicBezTo>
                  <a:cubicBezTo>
                    <a:pt x="215" y="106"/>
                    <a:pt x="216" y="107"/>
                    <a:pt x="217" y="107"/>
                  </a:cubicBezTo>
                  <a:cubicBezTo>
                    <a:pt x="214" y="107"/>
                    <a:pt x="211" y="107"/>
                    <a:pt x="209" y="106"/>
                  </a:cubicBezTo>
                  <a:cubicBezTo>
                    <a:pt x="206" y="106"/>
                    <a:pt x="203" y="106"/>
                    <a:pt x="200" y="105"/>
                  </a:cubicBezTo>
                  <a:cubicBezTo>
                    <a:pt x="199" y="106"/>
                    <a:pt x="198" y="106"/>
                    <a:pt x="197" y="106"/>
                  </a:cubicBezTo>
                  <a:cubicBezTo>
                    <a:pt x="197" y="106"/>
                    <a:pt x="197" y="107"/>
                    <a:pt x="197" y="107"/>
                  </a:cubicBezTo>
                  <a:cubicBezTo>
                    <a:pt x="197" y="107"/>
                    <a:pt x="198" y="108"/>
                    <a:pt x="199" y="108"/>
                  </a:cubicBezTo>
                  <a:cubicBezTo>
                    <a:pt x="198" y="108"/>
                    <a:pt x="197" y="107"/>
                    <a:pt x="197" y="107"/>
                  </a:cubicBezTo>
                  <a:cubicBezTo>
                    <a:pt x="197" y="107"/>
                    <a:pt x="197" y="106"/>
                    <a:pt x="197" y="106"/>
                  </a:cubicBezTo>
                  <a:cubicBezTo>
                    <a:pt x="196" y="106"/>
                    <a:pt x="195" y="105"/>
                    <a:pt x="195" y="105"/>
                  </a:cubicBezTo>
                  <a:cubicBezTo>
                    <a:pt x="192" y="104"/>
                    <a:pt x="190" y="104"/>
                    <a:pt x="188" y="104"/>
                  </a:cubicBezTo>
                  <a:cubicBezTo>
                    <a:pt x="188" y="104"/>
                    <a:pt x="188" y="104"/>
                    <a:pt x="188" y="104"/>
                  </a:cubicBezTo>
                  <a:cubicBezTo>
                    <a:pt x="188" y="104"/>
                    <a:pt x="188" y="104"/>
                    <a:pt x="188" y="104"/>
                  </a:cubicBezTo>
                  <a:cubicBezTo>
                    <a:pt x="188" y="104"/>
                    <a:pt x="188" y="104"/>
                    <a:pt x="188" y="104"/>
                  </a:cubicBezTo>
                  <a:cubicBezTo>
                    <a:pt x="187" y="103"/>
                    <a:pt x="186" y="103"/>
                    <a:pt x="186" y="103"/>
                  </a:cubicBezTo>
                  <a:cubicBezTo>
                    <a:pt x="185" y="103"/>
                    <a:pt x="185" y="103"/>
                    <a:pt x="185" y="103"/>
                  </a:cubicBezTo>
                  <a:cubicBezTo>
                    <a:pt x="183" y="102"/>
                    <a:pt x="182" y="102"/>
                    <a:pt x="181" y="102"/>
                  </a:cubicBezTo>
                  <a:cubicBezTo>
                    <a:pt x="180" y="102"/>
                    <a:pt x="180" y="101"/>
                    <a:pt x="179" y="101"/>
                  </a:cubicBezTo>
                  <a:cubicBezTo>
                    <a:pt x="178" y="100"/>
                    <a:pt x="176" y="99"/>
                    <a:pt x="174" y="98"/>
                  </a:cubicBezTo>
                  <a:cubicBezTo>
                    <a:pt x="173" y="97"/>
                    <a:pt x="172" y="95"/>
                    <a:pt x="171" y="94"/>
                  </a:cubicBezTo>
                  <a:cubicBezTo>
                    <a:pt x="170" y="93"/>
                    <a:pt x="169" y="91"/>
                    <a:pt x="169" y="90"/>
                  </a:cubicBezTo>
                  <a:cubicBezTo>
                    <a:pt x="167" y="88"/>
                    <a:pt x="166" y="86"/>
                    <a:pt x="164" y="84"/>
                  </a:cubicBezTo>
                  <a:cubicBezTo>
                    <a:pt x="164" y="83"/>
                    <a:pt x="163" y="82"/>
                    <a:pt x="163" y="82"/>
                  </a:cubicBezTo>
                  <a:cubicBezTo>
                    <a:pt x="162" y="81"/>
                    <a:pt x="161" y="79"/>
                    <a:pt x="160" y="77"/>
                  </a:cubicBezTo>
                  <a:cubicBezTo>
                    <a:pt x="160" y="76"/>
                    <a:pt x="159" y="75"/>
                    <a:pt x="158" y="74"/>
                  </a:cubicBezTo>
                  <a:cubicBezTo>
                    <a:pt x="157" y="73"/>
                    <a:pt x="156" y="72"/>
                    <a:pt x="155" y="71"/>
                  </a:cubicBezTo>
                  <a:cubicBezTo>
                    <a:pt x="154" y="68"/>
                    <a:pt x="152" y="67"/>
                    <a:pt x="150" y="64"/>
                  </a:cubicBezTo>
                  <a:cubicBezTo>
                    <a:pt x="149" y="63"/>
                    <a:pt x="147" y="62"/>
                    <a:pt x="144" y="62"/>
                  </a:cubicBezTo>
                  <a:cubicBezTo>
                    <a:pt x="142" y="62"/>
                    <a:pt x="139" y="63"/>
                    <a:pt x="137" y="63"/>
                  </a:cubicBezTo>
                  <a:cubicBezTo>
                    <a:pt x="136" y="64"/>
                    <a:pt x="135" y="64"/>
                    <a:pt x="134" y="64"/>
                  </a:cubicBezTo>
                  <a:cubicBezTo>
                    <a:pt x="134" y="65"/>
                    <a:pt x="132" y="65"/>
                    <a:pt x="132" y="66"/>
                  </a:cubicBezTo>
                  <a:cubicBezTo>
                    <a:pt x="131" y="68"/>
                    <a:pt x="131" y="70"/>
                    <a:pt x="132" y="72"/>
                  </a:cubicBezTo>
                  <a:cubicBezTo>
                    <a:pt x="132" y="74"/>
                    <a:pt x="132" y="76"/>
                    <a:pt x="133" y="77"/>
                  </a:cubicBezTo>
                  <a:cubicBezTo>
                    <a:pt x="134" y="78"/>
                    <a:pt x="134" y="79"/>
                    <a:pt x="134" y="80"/>
                  </a:cubicBezTo>
                  <a:cubicBezTo>
                    <a:pt x="134" y="81"/>
                    <a:pt x="135" y="82"/>
                    <a:pt x="135" y="82"/>
                  </a:cubicBezTo>
                  <a:cubicBezTo>
                    <a:pt x="135" y="82"/>
                    <a:pt x="136" y="82"/>
                    <a:pt x="136" y="82"/>
                  </a:cubicBezTo>
                  <a:cubicBezTo>
                    <a:pt x="136" y="82"/>
                    <a:pt x="135" y="82"/>
                    <a:pt x="135" y="82"/>
                  </a:cubicBezTo>
                  <a:cubicBezTo>
                    <a:pt x="137" y="84"/>
                    <a:pt x="138" y="86"/>
                    <a:pt x="140" y="88"/>
                  </a:cubicBezTo>
                  <a:cubicBezTo>
                    <a:pt x="141" y="88"/>
                    <a:pt x="141" y="89"/>
                    <a:pt x="142" y="90"/>
                  </a:cubicBezTo>
                  <a:cubicBezTo>
                    <a:pt x="143" y="91"/>
                    <a:pt x="144" y="91"/>
                    <a:pt x="145" y="92"/>
                  </a:cubicBezTo>
                  <a:cubicBezTo>
                    <a:pt x="145" y="92"/>
                    <a:pt x="144" y="92"/>
                    <a:pt x="144" y="92"/>
                  </a:cubicBezTo>
                  <a:cubicBezTo>
                    <a:pt x="144" y="92"/>
                    <a:pt x="144" y="92"/>
                    <a:pt x="144" y="92"/>
                  </a:cubicBezTo>
                  <a:cubicBezTo>
                    <a:pt x="142" y="91"/>
                    <a:pt x="141" y="91"/>
                    <a:pt x="140" y="90"/>
                  </a:cubicBezTo>
                  <a:cubicBezTo>
                    <a:pt x="138" y="90"/>
                    <a:pt x="137" y="89"/>
                    <a:pt x="135" y="89"/>
                  </a:cubicBezTo>
                  <a:cubicBezTo>
                    <a:pt x="135" y="88"/>
                    <a:pt x="135" y="88"/>
                    <a:pt x="135" y="88"/>
                  </a:cubicBezTo>
                  <a:cubicBezTo>
                    <a:pt x="133" y="87"/>
                    <a:pt x="132" y="87"/>
                    <a:pt x="130" y="86"/>
                  </a:cubicBezTo>
                  <a:cubicBezTo>
                    <a:pt x="130" y="86"/>
                    <a:pt x="129" y="86"/>
                    <a:pt x="129" y="85"/>
                  </a:cubicBezTo>
                  <a:cubicBezTo>
                    <a:pt x="128" y="85"/>
                    <a:pt x="127" y="84"/>
                    <a:pt x="126" y="83"/>
                  </a:cubicBezTo>
                  <a:cubicBezTo>
                    <a:pt x="126" y="82"/>
                    <a:pt x="125" y="82"/>
                    <a:pt x="124" y="81"/>
                  </a:cubicBezTo>
                  <a:cubicBezTo>
                    <a:pt x="123" y="80"/>
                    <a:pt x="122" y="78"/>
                    <a:pt x="122" y="77"/>
                  </a:cubicBezTo>
                  <a:cubicBezTo>
                    <a:pt x="120" y="74"/>
                    <a:pt x="119" y="72"/>
                    <a:pt x="118" y="69"/>
                  </a:cubicBezTo>
                  <a:cubicBezTo>
                    <a:pt x="117" y="67"/>
                    <a:pt x="116" y="65"/>
                    <a:pt x="115" y="63"/>
                  </a:cubicBezTo>
                  <a:cubicBezTo>
                    <a:pt x="114" y="62"/>
                    <a:pt x="113" y="60"/>
                    <a:pt x="113" y="59"/>
                  </a:cubicBezTo>
                  <a:cubicBezTo>
                    <a:pt x="113" y="58"/>
                    <a:pt x="112" y="58"/>
                    <a:pt x="112" y="58"/>
                  </a:cubicBezTo>
                  <a:cubicBezTo>
                    <a:pt x="112" y="57"/>
                    <a:pt x="111" y="56"/>
                    <a:pt x="111" y="55"/>
                  </a:cubicBezTo>
                  <a:cubicBezTo>
                    <a:pt x="110" y="55"/>
                    <a:pt x="110" y="55"/>
                    <a:pt x="110" y="55"/>
                  </a:cubicBezTo>
                  <a:cubicBezTo>
                    <a:pt x="109" y="52"/>
                    <a:pt x="106" y="48"/>
                    <a:pt x="102" y="50"/>
                  </a:cubicBezTo>
                  <a:cubicBezTo>
                    <a:pt x="101" y="50"/>
                    <a:pt x="99" y="50"/>
                    <a:pt x="98" y="52"/>
                  </a:cubicBezTo>
                  <a:cubicBezTo>
                    <a:pt x="97" y="53"/>
                    <a:pt x="95" y="55"/>
                    <a:pt x="95" y="57"/>
                  </a:cubicBezTo>
                  <a:cubicBezTo>
                    <a:pt x="95" y="58"/>
                    <a:pt x="96" y="60"/>
                    <a:pt x="96" y="61"/>
                  </a:cubicBezTo>
                  <a:cubicBezTo>
                    <a:pt x="96" y="62"/>
                    <a:pt x="96" y="63"/>
                    <a:pt x="96" y="64"/>
                  </a:cubicBezTo>
                  <a:cubicBezTo>
                    <a:pt x="96" y="64"/>
                    <a:pt x="96" y="65"/>
                    <a:pt x="96" y="66"/>
                  </a:cubicBezTo>
                  <a:cubicBezTo>
                    <a:pt x="96" y="68"/>
                    <a:pt x="96" y="69"/>
                    <a:pt x="97" y="71"/>
                  </a:cubicBezTo>
                  <a:cubicBezTo>
                    <a:pt x="97" y="72"/>
                    <a:pt x="96" y="71"/>
                    <a:pt x="96" y="71"/>
                  </a:cubicBezTo>
                  <a:cubicBezTo>
                    <a:pt x="95" y="71"/>
                    <a:pt x="94" y="70"/>
                    <a:pt x="93" y="70"/>
                  </a:cubicBezTo>
                  <a:cubicBezTo>
                    <a:pt x="93" y="70"/>
                    <a:pt x="93" y="70"/>
                    <a:pt x="93" y="70"/>
                  </a:cubicBezTo>
                  <a:cubicBezTo>
                    <a:pt x="91" y="69"/>
                    <a:pt x="89" y="68"/>
                    <a:pt x="88" y="67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6" y="66"/>
                    <a:pt x="85" y="66"/>
                    <a:pt x="85" y="65"/>
                  </a:cubicBezTo>
                  <a:cubicBezTo>
                    <a:pt x="84" y="65"/>
                    <a:pt x="84" y="65"/>
                    <a:pt x="84" y="64"/>
                  </a:cubicBezTo>
                  <a:cubicBezTo>
                    <a:pt x="85" y="63"/>
                    <a:pt x="84" y="62"/>
                    <a:pt x="83" y="60"/>
                  </a:cubicBezTo>
                  <a:cubicBezTo>
                    <a:pt x="81" y="56"/>
                    <a:pt x="79" y="51"/>
                    <a:pt x="77" y="46"/>
                  </a:cubicBezTo>
                  <a:cubicBezTo>
                    <a:pt x="77" y="44"/>
                    <a:pt x="77" y="43"/>
                    <a:pt x="77" y="41"/>
                  </a:cubicBezTo>
                  <a:cubicBezTo>
                    <a:pt x="77" y="38"/>
                    <a:pt x="76" y="35"/>
                    <a:pt x="74" y="32"/>
                  </a:cubicBezTo>
                  <a:cubicBezTo>
                    <a:pt x="73" y="30"/>
                    <a:pt x="71" y="28"/>
                    <a:pt x="70" y="26"/>
                  </a:cubicBezTo>
                  <a:cubicBezTo>
                    <a:pt x="67" y="23"/>
                    <a:pt x="62" y="23"/>
                    <a:pt x="59" y="25"/>
                  </a:cubicBezTo>
                  <a:cubicBezTo>
                    <a:pt x="58" y="25"/>
                    <a:pt x="58" y="25"/>
                    <a:pt x="57" y="26"/>
                  </a:cubicBezTo>
                  <a:cubicBezTo>
                    <a:pt x="55" y="26"/>
                    <a:pt x="54" y="29"/>
                    <a:pt x="55" y="31"/>
                  </a:cubicBezTo>
                  <a:cubicBezTo>
                    <a:pt x="56" y="33"/>
                    <a:pt x="57" y="35"/>
                    <a:pt x="58" y="38"/>
                  </a:cubicBezTo>
                  <a:cubicBezTo>
                    <a:pt x="58" y="38"/>
                    <a:pt x="58" y="39"/>
                    <a:pt x="58" y="39"/>
                  </a:cubicBezTo>
                  <a:cubicBezTo>
                    <a:pt x="58" y="41"/>
                    <a:pt x="59" y="43"/>
                    <a:pt x="61" y="44"/>
                  </a:cubicBezTo>
                  <a:cubicBezTo>
                    <a:pt x="62" y="46"/>
                    <a:pt x="62" y="47"/>
                    <a:pt x="64" y="48"/>
                  </a:cubicBezTo>
                  <a:cubicBezTo>
                    <a:pt x="65" y="49"/>
                    <a:pt x="66" y="49"/>
                    <a:pt x="67" y="50"/>
                  </a:cubicBezTo>
                  <a:cubicBezTo>
                    <a:pt x="68" y="51"/>
                    <a:pt x="69" y="51"/>
                    <a:pt x="69" y="52"/>
                  </a:cubicBezTo>
                  <a:cubicBezTo>
                    <a:pt x="70" y="53"/>
                    <a:pt x="72" y="55"/>
                    <a:pt x="73" y="57"/>
                  </a:cubicBezTo>
                  <a:cubicBezTo>
                    <a:pt x="74" y="57"/>
                    <a:pt x="75" y="59"/>
                    <a:pt x="77" y="59"/>
                  </a:cubicBezTo>
                  <a:cubicBezTo>
                    <a:pt x="77" y="59"/>
                    <a:pt x="77" y="61"/>
                    <a:pt x="78" y="61"/>
                  </a:cubicBezTo>
                  <a:cubicBezTo>
                    <a:pt x="77" y="61"/>
                    <a:pt x="77" y="61"/>
                    <a:pt x="77" y="61"/>
                  </a:cubicBezTo>
                  <a:cubicBezTo>
                    <a:pt x="74" y="59"/>
                    <a:pt x="71" y="57"/>
                    <a:pt x="68" y="56"/>
                  </a:cubicBezTo>
                  <a:cubicBezTo>
                    <a:pt x="67" y="55"/>
                    <a:pt x="65" y="54"/>
                    <a:pt x="64" y="53"/>
                  </a:cubicBezTo>
                  <a:cubicBezTo>
                    <a:pt x="62" y="51"/>
                    <a:pt x="60" y="50"/>
                    <a:pt x="58" y="48"/>
                  </a:cubicBezTo>
                  <a:cubicBezTo>
                    <a:pt x="57" y="47"/>
                    <a:pt x="56" y="46"/>
                    <a:pt x="55" y="45"/>
                  </a:cubicBezTo>
                  <a:cubicBezTo>
                    <a:pt x="53" y="45"/>
                    <a:pt x="52" y="44"/>
                    <a:pt x="51" y="43"/>
                  </a:cubicBezTo>
                  <a:cubicBezTo>
                    <a:pt x="49" y="41"/>
                    <a:pt x="47" y="39"/>
                    <a:pt x="45" y="38"/>
                  </a:cubicBezTo>
                  <a:cubicBezTo>
                    <a:pt x="43" y="37"/>
                    <a:pt x="42" y="35"/>
                    <a:pt x="40" y="34"/>
                  </a:cubicBezTo>
                  <a:cubicBezTo>
                    <a:pt x="39" y="34"/>
                    <a:pt x="39" y="33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32"/>
                    <a:pt x="37" y="32"/>
                    <a:pt x="37" y="31"/>
                  </a:cubicBezTo>
                  <a:cubicBezTo>
                    <a:pt x="37" y="31"/>
                    <a:pt x="37" y="31"/>
                    <a:pt x="36" y="31"/>
                  </a:cubicBezTo>
                  <a:cubicBezTo>
                    <a:pt x="36" y="30"/>
                    <a:pt x="36" y="30"/>
                    <a:pt x="35" y="29"/>
                  </a:cubicBezTo>
                  <a:cubicBezTo>
                    <a:pt x="34" y="28"/>
                    <a:pt x="33" y="26"/>
                    <a:pt x="32" y="24"/>
                  </a:cubicBezTo>
                  <a:cubicBezTo>
                    <a:pt x="32" y="24"/>
                    <a:pt x="33" y="24"/>
                    <a:pt x="33" y="24"/>
                  </a:cubicBezTo>
                  <a:cubicBezTo>
                    <a:pt x="33" y="24"/>
                    <a:pt x="33" y="23"/>
                    <a:pt x="33" y="23"/>
                  </a:cubicBezTo>
                  <a:cubicBezTo>
                    <a:pt x="33" y="23"/>
                    <a:pt x="34" y="23"/>
                    <a:pt x="34" y="23"/>
                  </a:cubicBezTo>
                  <a:cubicBezTo>
                    <a:pt x="33" y="22"/>
                    <a:pt x="33" y="21"/>
                    <a:pt x="33" y="20"/>
                  </a:cubicBezTo>
                  <a:cubicBezTo>
                    <a:pt x="33" y="19"/>
                    <a:pt x="32" y="17"/>
                    <a:pt x="31" y="16"/>
                  </a:cubicBezTo>
                  <a:cubicBezTo>
                    <a:pt x="30" y="13"/>
                    <a:pt x="29" y="12"/>
                    <a:pt x="27" y="10"/>
                  </a:cubicBezTo>
                  <a:cubicBezTo>
                    <a:pt x="25" y="9"/>
                    <a:pt x="24" y="8"/>
                    <a:pt x="23" y="7"/>
                  </a:cubicBezTo>
                  <a:cubicBezTo>
                    <a:pt x="21" y="6"/>
                    <a:pt x="20" y="5"/>
                    <a:pt x="18" y="4"/>
                  </a:cubicBezTo>
                  <a:cubicBezTo>
                    <a:pt x="14" y="2"/>
                    <a:pt x="10" y="0"/>
                    <a:pt x="6" y="0"/>
                  </a:cubicBezTo>
                  <a:cubicBezTo>
                    <a:pt x="4" y="0"/>
                    <a:pt x="2" y="1"/>
                    <a:pt x="1" y="3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3" y="11"/>
                    <a:pt x="3" y="13"/>
                    <a:pt x="4" y="14"/>
                  </a:cubicBezTo>
                  <a:cubicBezTo>
                    <a:pt x="7" y="16"/>
                    <a:pt x="9" y="18"/>
                    <a:pt x="11" y="20"/>
                  </a:cubicBezTo>
                  <a:cubicBezTo>
                    <a:pt x="14" y="23"/>
                    <a:pt x="18" y="25"/>
                    <a:pt x="22" y="26"/>
                  </a:cubicBezTo>
                  <a:cubicBezTo>
                    <a:pt x="22" y="27"/>
                    <a:pt x="23" y="27"/>
                    <a:pt x="24" y="28"/>
                  </a:cubicBezTo>
                  <a:cubicBezTo>
                    <a:pt x="26" y="29"/>
                    <a:pt x="29" y="31"/>
                    <a:pt x="31" y="33"/>
                  </a:cubicBezTo>
                  <a:cubicBezTo>
                    <a:pt x="31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1" y="33"/>
                    <a:pt x="31" y="33"/>
                  </a:cubicBezTo>
                  <a:cubicBezTo>
                    <a:pt x="33" y="35"/>
                    <a:pt x="35" y="36"/>
                    <a:pt x="36" y="38"/>
                  </a:cubicBezTo>
                  <a:cubicBezTo>
                    <a:pt x="37" y="38"/>
                    <a:pt x="38" y="39"/>
                    <a:pt x="39" y="39"/>
                  </a:cubicBezTo>
                  <a:cubicBezTo>
                    <a:pt x="42" y="42"/>
                    <a:pt x="46" y="45"/>
                    <a:pt x="50" y="48"/>
                  </a:cubicBezTo>
                  <a:cubicBezTo>
                    <a:pt x="52" y="50"/>
                    <a:pt x="55" y="52"/>
                    <a:pt x="56" y="54"/>
                  </a:cubicBezTo>
                  <a:cubicBezTo>
                    <a:pt x="54" y="53"/>
                    <a:pt x="50" y="53"/>
                    <a:pt x="47" y="53"/>
                  </a:cubicBezTo>
                  <a:cubicBezTo>
                    <a:pt x="44" y="52"/>
                    <a:pt x="42" y="52"/>
                    <a:pt x="39" y="52"/>
                  </a:cubicBezTo>
                  <a:cubicBezTo>
                    <a:pt x="38" y="52"/>
                    <a:pt x="37" y="52"/>
                    <a:pt x="36" y="52"/>
                  </a:cubicBezTo>
                  <a:cubicBezTo>
                    <a:pt x="36" y="52"/>
                    <a:pt x="35" y="52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3"/>
                    <a:pt x="32" y="54"/>
                    <a:pt x="30" y="55"/>
                  </a:cubicBezTo>
                  <a:cubicBezTo>
                    <a:pt x="30" y="55"/>
                    <a:pt x="29" y="56"/>
                    <a:pt x="29" y="57"/>
                  </a:cubicBezTo>
                  <a:cubicBezTo>
                    <a:pt x="26" y="60"/>
                    <a:pt x="27" y="64"/>
                    <a:pt x="31" y="66"/>
                  </a:cubicBezTo>
                  <a:cubicBezTo>
                    <a:pt x="32" y="66"/>
                    <a:pt x="33" y="67"/>
                    <a:pt x="34" y="67"/>
                  </a:cubicBezTo>
                  <a:cubicBezTo>
                    <a:pt x="36" y="68"/>
                    <a:pt x="39" y="68"/>
                    <a:pt x="41" y="68"/>
                  </a:cubicBezTo>
                  <a:cubicBezTo>
                    <a:pt x="41" y="68"/>
                    <a:pt x="41" y="67"/>
                    <a:pt x="41" y="67"/>
                  </a:cubicBezTo>
                  <a:cubicBezTo>
                    <a:pt x="41" y="66"/>
                    <a:pt x="41" y="66"/>
                    <a:pt x="42" y="66"/>
                  </a:cubicBezTo>
                  <a:cubicBezTo>
                    <a:pt x="41" y="66"/>
                    <a:pt x="41" y="66"/>
                    <a:pt x="41" y="67"/>
                  </a:cubicBezTo>
                  <a:cubicBezTo>
                    <a:pt x="41" y="67"/>
                    <a:pt x="41" y="68"/>
                    <a:pt x="41" y="68"/>
                  </a:cubicBezTo>
                  <a:cubicBezTo>
                    <a:pt x="42" y="68"/>
                    <a:pt x="43" y="68"/>
                    <a:pt x="44" y="69"/>
                  </a:cubicBezTo>
                  <a:cubicBezTo>
                    <a:pt x="47" y="69"/>
                    <a:pt x="49" y="69"/>
                    <a:pt x="52" y="70"/>
                  </a:cubicBezTo>
                  <a:cubicBezTo>
                    <a:pt x="53" y="70"/>
                    <a:pt x="55" y="70"/>
                    <a:pt x="56" y="70"/>
                  </a:cubicBezTo>
                  <a:cubicBezTo>
                    <a:pt x="56" y="70"/>
                    <a:pt x="57" y="70"/>
                    <a:pt x="58" y="70"/>
                  </a:cubicBezTo>
                  <a:cubicBezTo>
                    <a:pt x="61" y="70"/>
                    <a:pt x="64" y="70"/>
                    <a:pt x="67" y="69"/>
                  </a:cubicBezTo>
                  <a:cubicBezTo>
                    <a:pt x="68" y="69"/>
                    <a:pt x="69" y="69"/>
                    <a:pt x="69" y="69"/>
                  </a:cubicBezTo>
                  <a:cubicBezTo>
                    <a:pt x="70" y="69"/>
                    <a:pt x="70" y="68"/>
                    <a:pt x="71" y="68"/>
                  </a:cubicBezTo>
                  <a:cubicBezTo>
                    <a:pt x="73" y="68"/>
                    <a:pt x="74" y="68"/>
                    <a:pt x="75" y="68"/>
                  </a:cubicBezTo>
                  <a:cubicBezTo>
                    <a:pt x="76" y="68"/>
                    <a:pt x="77" y="68"/>
                    <a:pt x="78" y="68"/>
                  </a:cubicBezTo>
                  <a:cubicBezTo>
                    <a:pt x="79" y="68"/>
                    <a:pt x="80" y="69"/>
                    <a:pt x="81" y="69"/>
                  </a:cubicBezTo>
                  <a:cubicBezTo>
                    <a:pt x="82" y="70"/>
                    <a:pt x="83" y="70"/>
                    <a:pt x="84" y="71"/>
                  </a:cubicBezTo>
                  <a:cubicBezTo>
                    <a:pt x="84" y="71"/>
                    <a:pt x="85" y="71"/>
                    <a:pt x="85" y="71"/>
                  </a:cubicBezTo>
                  <a:cubicBezTo>
                    <a:pt x="87" y="72"/>
                    <a:pt x="89" y="73"/>
                    <a:pt x="91" y="75"/>
                  </a:cubicBezTo>
                  <a:cubicBezTo>
                    <a:pt x="92" y="75"/>
                    <a:pt x="92" y="75"/>
                    <a:pt x="92" y="75"/>
                  </a:cubicBezTo>
                  <a:cubicBezTo>
                    <a:pt x="94" y="76"/>
                    <a:pt x="95" y="77"/>
                    <a:pt x="96" y="78"/>
                  </a:cubicBezTo>
                  <a:cubicBezTo>
                    <a:pt x="98" y="78"/>
                    <a:pt x="99" y="79"/>
                    <a:pt x="100" y="80"/>
                  </a:cubicBezTo>
                  <a:cubicBezTo>
                    <a:pt x="100" y="80"/>
                    <a:pt x="100" y="81"/>
                    <a:pt x="100" y="81"/>
                  </a:cubicBezTo>
                  <a:cubicBezTo>
                    <a:pt x="98" y="81"/>
                    <a:pt x="96" y="81"/>
                    <a:pt x="94" y="81"/>
                  </a:cubicBezTo>
                  <a:cubicBezTo>
                    <a:pt x="92" y="81"/>
                    <a:pt x="90" y="81"/>
                    <a:pt x="88" y="82"/>
                  </a:cubicBezTo>
                  <a:cubicBezTo>
                    <a:pt x="85" y="82"/>
                    <a:pt x="82" y="82"/>
                    <a:pt x="79" y="82"/>
                  </a:cubicBezTo>
                  <a:cubicBezTo>
                    <a:pt x="78" y="83"/>
                    <a:pt x="78" y="83"/>
                    <a:pt x="77" y="83"/>
                  </a:cubicBezTo>
                  <a:cubicBezTo>
                    <a:pt x="76" y="83"/>
                    <a:pt x="76" y="84"/>
                    <a:pt x="75" y="84"/>
                  </a:cubicBezTo>
                  <a:cubicBezTo>
                    <a:pt x="72" y="85"/>
                    <a:pt x="70" y="86"/>
                    <a:pt x="68" y="88"/>
                  </a:cubicBezTo>
                  <a:cubicBezTo>
                    <a:pt x="67" y="90"/>
                    <a:pt x="67" y="91"/>
                    <a:pt x="67" y="92"/>
                  </a:cubicBezTo>
                  <a:cubicBezTo>
                    <a:pt x="67" y="93"/>
                    <a:pt x="66" y="94"/>
                    <a:pt x="67" y="95"/>
                  </a:cubicBezTo>
                  <a:cubicBezTo>
                    <a:pt x="68" y="96"/>
                    <a:pt x="69" y="98"/>
                    <a:pt x="69" y="99"/>
                  </a:cubicBezTo>
                  <a:cubicBezTo>
                    <a:pt x="71" y="100"/>
                    <a:pt x="72" y="101"/>
                    <a:pt x="74" y="102"/>
                  </a:cubicBezTo>
                  <a:cubicBezTo>
                    <a:pt x="74" y="102"/>
                    <a:pt x="75" y="102"/>
                    <a:pt x="76" y="102"/>
                  </a:cubicBezTo>
                  <a:cubicBezTo>
                    <a:pt x="76" y="102"/>
                    <a:pt x="76" y="102"/>
                    <a:pt x="77" y="102"/>
                  </a:cubicBezTo>
                  <a:cubicBezTo>
                    <a:pt x="80" y="103"/>
                    <a:pt x="84" y="104"/>
                    <a:pt x="87" y="102"/>
                  </a:cubicBezTo>
                  <a:cubicBezTo>
                    <a:pt x="88" y="101"/>
                    <a:pt x="88" y="100"/>
                    <a:pt x="89" y="100"/>
                  </a:cubicBezTo>
                  <a:cubicBezTo>
                    <a:pt x="89" y="99"/>
                    <a:pt x="90" y="99"/>
                    <a:pt x="90" y="99"/>
                  </a:cubicBezTo>
                  <a:cubicBezTo>
                    <a:pt x="93" y="99"/>
                    <a:pt x="96" y="98"/>
                    <a:pt x="99" y="96"/>
                  </a:cubicBezTo>
                  <a:cubicBezTo>
                    <a:pt x="100" y="95"/>
                    <a:pt x="102" y="95"/>
                    <a:pt x="103" y="94"/>
                  </a:cubicBezTo>
                  <a:cubicBezTo>
                    <a:pt x="104" y="93"/>
                    <a:pt x="106" y="93"/>
                    <a:pt x="107" y="92"/>
                  </a:cubicBezTo>
                  <a:cubicBezTo>
                    <a:pt x="108" y="91"/>
                    <a:pt x="109" y="90"/>
                    <a:pt x="111" y="90"/>
                  </a:cubicBezTo>
                  <a:cubicBezTo>
                    <a:pt x="112" y="90"/>
                    <a:pt x="113" y="90"/>
                    <a:pt x="114" y="89"/>
                  </a:cubicBezTo>
                  <a:cubicBezTo>
                    <a:pt x="116" y="89"/>
                    <a:pt x="117" y="89"/>
                    <a:pt x="118" y="89"/>
                  </a:cubicBezTo>
                  <a:cubicBezTo>
                    <a:pt x="118" y="89"/>
                    <a:pt x="119" y="89"/>
                    <a:pt x="119" y="89"/>
                  </a:cubicBezTo>
                  <a:cubicBezTo>
                    <a:pt x="120" y="89"/>
                    <a:pt x="121" y="90"/>
                    <a:pt x="122" y="90"/>
                  </a:cubicBezTo>
                  <a:cubicBezTo>
                    <a:pt x="124" y="89"/>
                    <a:pt x="125" y="90"/>
                    <a:pt x="126" y="91"/>
                  </a:cubicBezTo>
                  <a:cubicBezTo>
                    <a:pt x="127" y="91"/>
                    <a:pt x="128" y="91"/>
                    <a:pt x="128" y="91"/>
                  </a:cubicBezTo>
                  <a:cubicBezTo>
                    <a:pt x="129" y="92"/>
                    <a:pt x="131" y="92"/>
                    <a:pt x="132" y="93"/>
                  </a:cubicBezTo>
                  <a:cubicBezTo>
                    <a:pt x="132" y="92"/>
                    <a:pt x="132" y="92"/>
                    <a:pt x="132" y="92"/>
                  </a:cubicBezTo>
                  <a:cubicBezTo>
                    <a:pt x="132" y="92"/>
                    <a:pt x="132" y="92"/>
                    <a:pt x="132" y="93"/>
                  </a:cubicBezTo>
                  <a:cubicBezTo>
                    <a:pt x="132" y="93"/>
                    <a:pt x="132" y="93"/>
                    <a:pt x="132" y="93"/>
                  </a:cubicBezTo>
                  <a:cubicBezTo>
                    <a:pt x="132" y="93"/>
                    <a:pt x="133" y="93"/>
                    <a:pt x="133" y="93"/>
                  </a:cubicBezTo>
                  <a:cubicBezTo>
                    <a:pt x="134" y="93"/>
                    <a:pt x="135" y="94"/>
                    <a:pt x="136" y="95"/>
                  </a:cubicBezTo>
                  <a:cubicBezTo>
                    <a:pt x="138" y="95"/>
                    <a:pt x="140" y="96"/>
                    <a:pt x="142" y="97"/>
                  </a:cubicBezTo>
                  <a:cubicBezTo>
                    <a:pt x="145" y="99"/>
                    <a:pt x="149" y="100"/>
                    <a:pt x="153" y="102"/>
                  </a:cubicBezTo>
                  <a:cubicBezTo>
                    <a:pt x="155" y="102"/>
                    <a:pt x="157" y="103"/>
                    <a:pt x="158" y="104"/>
                  </a:cubicBezTo>
                  <a:cubicBezTo>
                    <a:pt x="159" y="104"/>
                    <a:pt x="159" y="104"/>
                    <a:pt x="159" y="104"/>
                  </a:cubicBezTo>
                  <a:cubicBezTo>
                    <a:pt x="158" y="105"/>
                    <a:pt x="158" y="105"/>
                    <a:pt x="157" y="105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54" y="106"/>
                    <a:pt x="151" y="105"/>
                    <a:pt x="147" y="105"/>
                  </a:cubicBezTo>
                  <a:cubicBezTo>
                    <a:pt x="144" y="105"/>
                    <a:pt x="141" y="105"/>
                    <a:pt x="137" y="105"/>
                  </a:cubicBezTo>
                  <a:cubicBezTo>
                    <a:pt x="135" y="105"/>
                    <a:pt x="134" y="105"/>
                    <a:pt x="132" y="106"/>
                  </a:cubicBezTo>
                  <a:cubicBezTo>
                    <a:pt x="130" y="106"/>
                    <a:pt x="128" y="106"/>
                    <a:pt x="126" y="107"/>
                  </a:cubicBezTo>
                  <a:cubicBezTo>
                    <a:pt x="122" y="108"/>
                    <a:pt x="119" y="109"/>
                    <a:pt x="115" y="110"/>
                  </a:cubicBezTo>
                  <a:cubicBezTo>
                    <a:pt x="114" y="110"/>
                    <a:pt x="114" y="111"/>
                    <a:pt x="113" y="112"/>
                  </a:cubicBezTo>
                  <a:cubicBezTo>
                    <a:pt x="113" y="112"/>
                    <a:pt x="112" y="113"/>
                    <a:pt x="112" y="113"/>
                  </a:cubicBezTo>
                  <a:cubicBezTo>
                    <a:pt x="110" y="113"/>
                    <a:pt x="109" y="117"/>
                    <a:pt x="110" y="119"/>
                  </a:cubicBezTo>
                  <a:cubicBezTo>
                    <a:pt x="110" y="120"/>
                    <a:pt x="111" y="121"/>
                    <a:pt x="111" y="122"/>
                  </a:cubicBezTo>
                  <a:cubicBezTo>
                    <a:pt x="112" y="122"/>
                    <a:pt x="113" y="123"/>
                    <a:pt x="113" y="123"/>
                  </a:cubicBezTo>
                  <a:cubicBezTo>
                    <a:pt x="114" y="124"/>
                    <a:pt x="115" y="125"/>
                    <a:pt x="116" y="126"/>
                  </a:cubicBezTo>
                  <a:cubicBezTo>
                    <a:pt x="117" y="127"/>
                    <a:pt x="118" y="127"/>
                    <a:pt x="119" y="127"/>
                  </a:cubicBezTo>
                  <a:cubicBezTo>
                    <a:pt x="121" y="128"/>
                    <a:pt x="122" y="130"/>
                    <a:pt x="124" y="130"/>
                  </a:cubicBezTo>
                  <a:cubicBezTo>
                    <a:pt x="126" y="131"/>
                    <a:pt x="128" y="131"/>
                    <a:pt x="130" y="131"/>
                  </a:cubicBezTo>
                  <a:cubicBezTo>
                    <a:pt x="131" y="130"/>
                    <a:pt x="132" y="130"/>
                    <a:pt x="133" y="130"/>
                  </a:cubicBezTo>
                  <a:cubicBezTo>
                    <a:pt x="134" y="130"/>
                    <a:pt x="134" y="130"/>
                    <a:pt x="135" y="130"/>
                  </a:cubicBezTo>
                  <a:cubicBezTo>
                    <a:pt x="137" y="129"/>
                    <a:pt x="140" y="129"/>
                    <a:pt x="142" y="127"/>
                  </a:cubicBezTo>
                  <a:cubicBezTo>
                    <a:pt x="146" y="125"/>
                    <a:pt x="150" y="124"/>
                    <a:pt x="153" y="120"/>
                  </a:cubicBezTo>
                  <a:cubicBezTo>
                    <a:pt x="153" y="120"/>
                    <a:pt x="153" y="120"/>
                    <a:pt x="154" y="120"/>
                  </a:cubicBezTo>
                  <a:cubicBezTo>
                    <a:pt x="154" y="120"/>
                    <a:pt x="154" y="120"/>
                    <a:pt x="154" y="120"/>
                  </a:cubicBezTo>
                  <a:cubicBezTo>
                    <a:pt x="156" y="118"/>
                    <a:pt x="157" y="117"/>
                    <a:pt x="159" y="116"/>
                  </a:cubicBezTo>
                  <a:cubicBezTo>
                    <a:pt x="160" y="114"/>
                    <a:pt x="161" y="113"/>
                    <a:pt x="163" y="112"/>
                  </a:cubicBezTo>
                  <a:cubicBezTo>
                    <a:pt x="164" y="111"/>
                    <a:pt x="166" y="110"/>
                    <a:pt x="167" y="109"/>
                  </a:cubicBezTo>
                  <a:cubicBezTo>
                    <a:pt x="168" y="109"/>
                    <a:pt x="169" y="109"/>
                    <a:pt x="169" y="109"/>
                  </a:cubicBezTo>
                  <a:cubicBezTo>
                    <a:pt x="170" y="107"/>
                    <a:pt x="172" y="108"/>
                    <a:pt x="173" y="108"/>
                  </a:cubicBezTo>
                  <a:cubicBezTo>
                    <a:pt x="174" y="109"/>
                    <a:pt x="175" y="109"/>
                    <a:pt x="176" y="109"/>
                  </a:cubicBezTo>
                  <a:cubicBezTo>
                    <a:pt x="176" y="109"/>
                    <a:pt x="176" y="109"/>
                    <a:pt x="176" y="109"/>
                  </a:cubicBezTo>
                  <a:cubicBezTo>
                    <a:pt x="178" y="109"/>
                    <a:pt x="180" y="110"/>
                    <a:pt x="182" y="110"/>
                  </a:cubicBezTo>
                  <a:cubicBezTo>
                    <a:pt x="183" y="110"/>
                    <a:pt x="183" y="110"/>
                    <a:pt x="183" y="110"/>
                  </a:cubicBezTo>
                  <a:cubicBezTo>
                    <a:pt x="185" y="111"/>
                    <a:pt x="188" y="112"/>
                    <a:pt x="190" y="112"/>
                  </a:cubicBezTo>
                  <a:cubicBezTo>
                    <a:pt x="192" y="112"/>
                    <a:pt x="193" y="113"/>
                    <a:pt x="194" y="112"/>
                  </a:cubicBezTo>
                  <a:cubicBezTo>
                    <a:pt x="197" y="113"/>
                    <a:pt x="199" y="113"/>
                    <a:pt x="201" y="113"/>
                  </a:cubicBezTo>
                  <a:cubicBezTo>
                    <a:pt x="202" y="113"/>
                    <a:pt x="204" y="113"/>
                    <a:pt x="205" y="113"/>
                  </a:cubicBezTo>
                  <a:cubicBezTo>
                    <a:pt x="205" y="113"/>
                    <a:pt x="205" y="113"/>
                    <a:pt x="205" y="114"/>
                  </a:cubicBezTo>
                  <a:cubicBezTo>
                    <a:pt x="205" y="114"/>
                    <a:pt x="204" y="114"/>
                    <a:pt x="204" y="114"/>
                  </a:cubicBezTo>
                  <a:cubicBezTo>
                    <a:pt x="204" y="114"/>
                    <a:pt x="204" y="114"/>
                    <a:pt x="203" y="115"/>
                  </a:cubicBezTo>
                  <a:cubicBezTo>
                    <a:pt x="203" y="115"/>
                    <a:pt x="203" y="115"/>
                    <a:pt x="203" y="115"/>
                  </a:cubicBezTo>
                  <a:cubicBezTo>
                    <a:pt x="204" y="115"/>
                    <a:pt x="204" y="115"/>
                    <a:pt x="204" y="115"/>
                  </a:cubicBezTo>
                  <a:cubicBezTo>
                    <a:pt x="204" y="115"/>
                    <a:pt x="204" y="116"/>
                    <a:pt x="205" y="116"/>
                  </a:cubicBezTo>
                  <a:cubicBezTo>
                    <a:pt x="204" y="117"/>
                    <a:pt x="204" y="117"/>
                    <a:pt x="204" y="117"/>
                  </a:cubicBezTo>
                  <a:cubicBezTo>
                    <a:pt x="204" y="117"/>
                    <a:pt x="204" y="117"/>
                    <a:pt x="205" y="116"/>
                  </a:cubicBezTo>
                  <a:cubicBezTo>
                    <a:pt x="204" y="116"/>
                    <a:pt x="204" y="115"/>
                    <a:pt x="204" y="115"/>
                  </a:cubicBezTo>
                  <a:cubicBezTo>
                    <a:pt x="204" y="115"/>
                    <a:pt x="204" y="115"/>
                    <a:pt x="203" y="115"/>
                  </a:cubicBezTo>
                  <a:cubicBezTo>
                    <a:pt x="201" y="115"/>
                    <a:pt x="200" y="116"/>
                    <a:pt x="198" y="116"/>
                  </a:cubicBezTo>
                  <a:cubicBezTo>
                    <a:pt x="197" y="117"/>
                    <a:pt x="197" y="117"/>
                    <a:pt x="197" y="117"/>
                  </a:cubicBezTo>
                  <a:cubicBezTo>
                    <a:pt x="194" y="118"/>
                    <a:pt x="191" y="119"/>
                    <a:pt x="188" y="120"/>
                  </a:cubicBezTo>
                  <a:cubicBezTo>
                    <a:pt x="185" y="121"/>
                    <a:pt x="183" y="122"/>
                    <a:pt x="181" y="123"/>
                  </a:cubicBezTo>
                  <a:cubicBezTo>
                    <a:pt x="180" y="124"/>
                    <a:pt x="178" y="125"/>
                    <a:pt x="177" y="126"/>
                  </a:cubicBezTo>
                  <a:cubicBezTo>
                    <a:pt x="175" y="127"/>
                    <a:pt x="174" y="127"/>
                    <a:pt x="173" y="128"/>
                  </a:cubicBezTo>
                  <a:cubicBezTo>
                    <a:pt x="172" y="129"/>
                    <a:pt x="171" y="129"/>
                    <a:pt x="171" y="130"/>
                  </a:cubicBezTo>
                  <a:cubicBezTo>
                    <a:pt x="170" y="130"/>
                    <a:pt x="169" y="131"/>
                    <a:pt x="168" y="131"/>
                  </a:cubicBezTo>
                  <a:cubicBezTo>
                    <a:pt x="166" y="133"/>
                    <a:pt x="165" y="135"/>
                    <a:pt x="163" y="136"/>
                  </a:cubicBezTo>
                  <a:cubicBezTo>
                    <a:pt x="163" y="137"/>
                    <a:pt x="162" y="138"/>
                    <a:pt x="162" y="140"/>
                  </a:cubicBezTo>
                  <a:cubicBezTo>
                    <a:pt x="162" y="140"/>
                    <a:pt x="161" y="141"/>
                    <a:pt x="161" y="141"/>
                  </a:cubicBezTo>
                  <a:cubicBezTo>
                    <a:pt x="161" y="142"/>
                    <a:pt x="160" y="142"/>
                    <a:pt x="160" y="143"/>
                  </a:cubicBezTo>
                  <a:cubicBezTo>
                    <a:pt x="159" y="145"/>
                    <a:pt x="160" y="147"/>
                    <a:pt x="161" y="148"/>
                  </a:cubicBezTo>
                  <a:cubicBezTo>
                    <a:pt x="162" y="149"/>
                    <a:pt x="163" y="150"/>
                    <a:pt x="164" y="150"/>
                  </a:cubicBezTo>
                  <a:cubicBezTo>
                    <a:pt x="165" y="151"/>
                    <a:pt x="166" y="151"/>
                    <a:pt x="166" y="151"/>
                  </a:cubicBezTo>
                  <a:cubicBezTo>
                    <a:pt x="168" y="151"/>
                    <a:pt x="169" y="151"/>
                    <a:pt x="170" y="151"/>
                  </a:cubicBezTo>
                  <a:cubicBezTo>
                    <a:pt x="172" y="151"/>
                    <a:pt x="174" y="151"/>
                    <a:pt x="176" y="151"/>
                  </a:cubicBezTo>
                  <a:cubicBezTo>
                    <a:pt x="177" y="152"/>
                    <a:pt x="178" y="152"/>
                    <a:pt x="180" y="152"/>
                  </a:cubicBezTo>
                  <a:cubicBezTo>
                    <a:pt x="181" y="151"/>
                    <a:pt x="183" y="151"/>
                    <a:pt x="185" y="151"/>
                  </a:cubicBezTo>
                  <a:cubicBezTo>
                    <a:pt x="187" y="150"/>
                    <a:pt x="189" y="150"/>
                    <a:pt x="190" y="148"/>
                  </a:cubicBezTo>
                  <a:cubicBezTo>
                    <a:pt x="193" y="147"/>
                    <a:pt x="195" y="146"/>
                    <a:pt x="197" y="145"/>
                  </a:cubicBezTo>
                  <a:cubicBezTo>
                    <a:pt x="197" y="145"/>
                    <a:pt x="197" y="145"/>
                    <a:pt x="198" y="145"/>
                  </a:cubicBezTo>
                  <a:cubicBezTo>
                    <a:pt x="199" y="144"/>
                    <a:pt x="201" y="143"/>
                    <a:pt x="202" y="142"/>
                  </a:cubicBezTo>
                  <a:cubicBezTo>
                    <a:pt x="204" y="141"/>
                    <a:pt x="206" y="139"/>
                    <a:pt x="207" y="138"/>
                  </a:cubicBezTo>
                  <a:cubicBezTo>
                    <a:pt x="209" y="135"/>
                    <a:pt x="212" y="133"/>
                    <a:pt x="214" y="130"/>
                  </a:cubicBezTo>
                  <a:cubicBezTo>
                    <a:pt x="216" y="127"/>
                    <a:pt x="219" y="123"/>
                    <a:pt x="221" y="120"/>
                  </a:cubicBezTo>
                  <a:cubicBezTo>
                    <a:pt x="222" y="119"/>
                    <a:pt x="223" y="117"/>
                    <a:pt x="224" y="116"/>
                  </a:cubicBezTo>
                  <a:cubicBezTo>
                    <a:pt x="225" y="115"/>
                    <a:pt x="226" y="114"/>
                    <a:pt x="226" y="112"/>
                  </a:cubicBezTo>
                  <a:cubicBezTo>
                    <a:pt x="227" y="112"/>
                    <a:pt x="227" y="112"/>
                    <a:pt x="227" y="112"/>
                  </a:cubicBezTo>
                  <a:cubicBezTo>
                    <a:pt x="228" y="112"/>
                    <a:pt x="228" y="112"/>
                    <a:pt x="229" y="112"/>
                  </a:cubicBezTo>
                  <a:cubicBezTo>
                    <a:pt x="230" y="112"/>
                    <a:pt x="231" y="112"/>
                    <a:pt x="232" y="112"/>
                  </a:cubicBezTo>
                  <a:cubicBezTo>
                    <a:pt x="232" y="112"/>
                    <a:pt x="232" y="112"/>
                    <a:pt x="232" y="112"/>
                  </a:cubicBezTo>
                  <a:cubicBezTo>
                    <a:pt x="234" y="111"/>
                    <a:pt x="237" y="111"/>
                    <a:pt x="240" y="111"/>
                  </a:cubicBezTo>
                  <a:cubicBezTo>
                    <a:pt x="240" y="111"/>
                    <a:pt x="241" y="111"/>
                    <a:pt x="241" y="111"/>
                  </a:cubicBezTo>
                  <a:cubicBezTo>
                    <a:pt x="245" y="110"/>
                    <a:pt x="249" y="110"/>
                    <a:pt x="254" y="109"/>
                  </a:cubicBezTo>
                  <a:cubicBezTo>
                    <a:pt x="255" y="109"/>
                    <a:pt x="257" y="109"/>
                    <a:pt x="259" y="109"/>
                  </a:cubicBezTo>
                  <a:cubicBezTo>
                    <a:pt x="259" y="105"/>
                    <a:pt x="259" y="105"/>
                    <a:pt x="259" y="105"/>
                  </a:cubicBezTo>
                  <a:cubicBezTo>
                    <a:pt x="255" y="105"/>
                    <a:pt x="250" y="106"/>
                    <a:pt x="246" y="106"/>
                  </a:cubicBezTo>
                  <a:cubicBezTo>
                    <a:pt x="244" y="107"/>
                    <a:pt x="242" y="107"/>
                    <a:pt x="240" y="107"/>
                  </a:cubicBezTo>
                  <a:close/>
                  <a:moveTo>
                    <a:pt x="188" y="66"/>
                  </a:moveTo>
                  <a:cubicBezTo>
                    <a:pt x="188" y="66"/>
                    <a:pt x="188" y="66"/>
                    <a:pt x="188" y="66"/>
                  </a:cubicBezTo>
                  <a:cubicBezTo>
                    <a:pt x="188" y="66"/>
                    <a:pt x="188" y="66"/>
                    <a:pt x="188" y="66"/>
                  </a:cubicBezTo>
                  <a:cubicBezTo>
                    <a:pt x="188" y="66"/>
                    <a:pt x="188" y="66"/>
                    <a:pt x="188" y="66"/>
                  </a:cubicBezTo>
                  <a:close/>
                  <a:moveTo>
                    <a:pt x="189" y="73"/>
                  </a:moveTo>
                  <a:cubicBezTo>
                    <a:pt x="189" y="73"/>
                    <a:pt x="189" y="73"/>
                    <a:pt x="188" y="72"/>
                  </a:cubicBezTo>
                  <a:cubicBezTo>
                    <a:pt x="189" y="73"/>
                    <a:pt x="189" y="73"/>
                    <a:pt x="189" y="73"/>
                  </a:cubicBezTo>
                  <a:close/>
                  <a:moveTo>
                    <a:pt x="192" y="72"/>
                  </a:moveTo>
                  <a:cubicBezTo>
                    <a:pt x="192" y="73"/>
                    <a:pt x="191" y="74"/>
                    <a:pt x="191" y="74"/>
                  </a:cubicBezTo>
                  <a:cubicBezTo>
                    <a:pt x="191" y="74"/>
                    <a:pt x="191" y="74"/>
                    <a:pt x="191" y="74"/>
                  </a:cubicBezTo>
                  <a:cubicBezTo>
                    <a:pt x="191" y="74"/>
                    <a:pt x="192" y="73"/>
                    <a:pt x="192" y="72"/>
                  </a:cubicBezTo>
                  <a:cubicBezTo>
                    <a:pt x="193" y="73"/>
                    <a:pt x="193" y="73"/>
                    <a:pt x="193" y="73"/>
                  </a:cubicBezTo>
                  <a:cubicBezTo>
                    <a:pt x="194" y="73"/>
                    <a:pt x="195" y="73"/>
                    <a:pt x="196" y="72"/>
                  </a:cubicBezTo>
                  <a:cubicBezTo>
                    <a:pt x="195" y="73"/>
                    <a:pt x="194" y="73"/>
                    <a:pt x="193" y="73"/>
                  </a:cubicBezTo>
                  <a:cubicBezTo>
                    <a:pt x="193" y="73"/>
                    <a:pt x="193" y="73"/>
                    <a:pt x="192" y="72"/>
                  </a:cubicBezTo>
                  <a:close/>
                  <a:moveTo>
                    <a:pt x="198" y="84"/>
                  </a:moveTo>
                  <a:cubicBezTo>
                    <a:pt x="196" y="82"/>
                    <a:pt x="195" y="80"/>
                    <a:pt x="193" y="77"/>
                  </a:cubicBezTo>
                  <a:cubicBezTo>
                    <a:pt x="195" y="80"/>
                    <a:pt x="196" y="82"/>
                    <a:pt x="198" y="84"/>
                  </a:cubicBezTo>
                  <a:cubicBezTo>
                    <a:pt x="198" y="85"/>
                    <a:pt x="199" y="85"/>
                    <a:pt x="199" y="85"/>
                  </a:cubicBezTo>
                  <a:cubicBezTo>
                    <a:pt x="199" y="85"/>
                    <a:pt x="198" y="85"/>
                    <a:pt x="198" y="84"/>
                  </a:cubicBezTo>
                  <a:close/>
                  <a:moveTo>
                    <a:pt x="31" y="20"/>
                  </a:moveTo>
                  <a:cubicBezTo>
                    <a:pt x="31" y="20"/>
                    <a:pt x="31" y="20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0" y="20"/>
                    <a:pt x="29" y="19"/>
                    <a:pt x="29" y="19"/>
                  </a:cubicBezTo>
                  <a:cubicBezTo>
                    <a:pt x="29" y="19"/>
                    <a:pt x="30" y="20"/>
                    <a:pt x="31" y="20"/>
                  </a:cubicBezTo>
                  <a:close/>
                  <a:moveTo>
                    <a:pt x="25" y="20"/>
                  </a:moveTo>
                  <a:cubicBezTo>
                    <a:pt x="23" y="18"/>
                    <a:pt x="21" y="16"/>
                    <a:pt x="19" y="14"/>
                  </a:cubicBezTo>
                  <a:cubicBezTo>
                    <a:pt x="18" y="13"/>
                    <a:pt x="17" y="11"/>
                    <a:pt x="16" y="10"/>
                  </a:cubicBezTo>
                  <a:cubicBezTo>
                    <a:pt x="16" y="9"/>
                    <a:pt x="16" y="9"/>
                    <a:pt x="16" y="8"/>
                  </a:cubicBezTo>
                  <a:cubicBezTo>
                    <a:pt x="16" y="9"/>
                    <a:pt x="16" y="9"/>
                    <a:pt x="16" y="10"/>
                  </a:cubicBezTo>
                  <a:cubicBezTo>
                    <a:pt x="17" y="11"/>
                    <a:pt x="18" y="13"/>
                    <a:pt x="19" y="14"/>
                  </a:cubicBezTo>
                  <a:cubicBezTo>
                    <a:pt x="21" y="16"/>
                    <a:pt x="23" y="18"/>
                    <a:pt x="25" y="20"/>
                  </a:cubicBezTo>
                  <a:cubicBezTo>
                    <a:pt x="27" y="21"/>
                    <a:pt x="28" y="22"/>
                    <a:pt x="29" y="23"/>
                  </a:cubicBezTo>
                  <a:cubicBezTo>
                    <a:pt x="28" y="22"/>
                    <a:pt x="27" y="21"/>
                    <a:pt x="25" y="20"/>
                  </a:cubicBezTo>
                  <a:close/>
                  <a:moveTo>
                    <a:pt x="31" y="29"/>
                  </a:move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1" y="29"/>
                  </a:cubicBezTo>
                  <a:cubicBezTo>
                    <a:pt x="31" y="30"/>
                    <a:pt x="32" y="31"/>
                    <a:pt x="32" y="32"/>
                  </a:cubicBezTo>
                  <a:cubicBezTo>
                    <a:pt x="32" y="31"/>
                    <a:pt x="31" y="30"/>
                    <a:pt x="31" y="29"/>
                  </a:cubicBezTo>
                  <a:close/>
                  <a:moveTo>
                    <a:pt x="41" y="59"/>
                  </a:moveTo>
                  <a:cubicBezTo>
                    <a:pt x="41" y="59"/>
                    <a:pt x="42" y="59"/>
                    <a:pt x="42" y="59"/>
                  </a:cubicBezTo>
                  <a:cubicBezTo>
                    <a:pt x="42" y="59"/>
                    <a:pt x="41" y="59"/>
                    <a:pt x="41" y="59"/>
                  </a:cubicBezTo>
                  <a:cubicBezTo>
                    <a:pt x="41" y="59"/>
                    <a:pt x="41" y="60"/>
                    <a:pt x="40" y="60"/>
                  </a:cubicBezTo>
                  <a:cubicBezTo>
                    <a:pt x="41" y="60"/>
                    <a:pt x="41" y="59"/>
                    <a:pt x="41" y="59"/>
                  </a:cubicBezTo>
                  <a:close/>
                  <a:moveTo>
                    <a:pt x="42" y="62"/>
                  </a:moveTo>
                  <a:cubicBezTo>
                    <a:pt x="41" y="62"/>
                    <a:pt x="40" y="61"/>
                    <a:pt x="39" y="61"/>
                  </a:cubicBezTo>
                  <a:cubicBezTo>
                    <a:pt x="40" y="61"/>
                    <a:pt x="41" y="62"/>
                    <a:pt x="42" y="62"/>
                  </a:cubicBezTo>
                  <a:cubicBezTo>
                    <a:pt x="43" y="63"/>
                    <a:pt x="43" y="63"/>
                    <a:pt x="44" y="63"/>
                  </a:cubicBezTo>
                  <a:cubicBezTo>
                    <a:pt x="43" y="63"/>
                    <a:pt x="43" y="63"/>
                    <a:pt x="42" y="62"/>
                  </a:cubicBezTo>
                  <a:close/>
                  <a:moveTo>
                    <a:pt x="59" y="60"/>
                  </a:moveTo>
                  <a:cubicBezTo>
                    <a:pt x="59" y="60"/>
                    <a:pt x="59" y="60"/>
                    <a:pt x="59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59" y="60"/>
                    <a:pt x="58" y="60"/>
                    <a:pt x="58" y="60"/>
                  </a:cubicBezTo>
                  <a:cubicBezTo>
                    <a:pt x="58" y="60"/>
                    <a:pt x="59" y="60"/>
                    <a:pt x="59" y="60"/>
                  </a:cubicBezTo>
                  <a:close/>
                  <a:moveTo>
                    <a:pt x="54" y="64"/>
                  </a:moveTo>
                  <a:cubicBezTo>
                    <a:pt x="54" y="64"/>
                    <a:pt x="54" y="64"/>
                    <a:pt x="54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6" y="64"/>
                    <a:pt x="58" y="64"/>
                    <a:pt x="60" y="64"/>
                  </a:cubicBezTo>
                  <a:cubicBezTo>
                    <a:pt x="58" y="64"/>
                    <a:pt x="56" y="64"/>
                    <a:pt x="54" y="64"/>
                  </a:cubicBezTo>
                  <a:close/>
                  <a:moveTo>
                    <a:pt x="82" y="92"/>
                  </a:moveTo>
                  <a:cubicBezTo>
                    <a:pt x="82" y="92"/>
                    <a:pt x="82" y="92"/>
                    <a:pt x="81" y="92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3" y="91"/>
                    <a:pt x="84" y="91"/>
                    <a:pt x="84" y="91"/>
                  </a:cubicBezTo>
                  <a:cubicBezTo>
                    <a:pt x="84" y="91"/>
                    <a:pt x="83" y="91"/>
                    <a:pt x="82" y="92"/>
                  </a:cubicBezTo>
                  <a:close/>
                  <a:moveTo>
                    <a:pt x="90" y="96"/>
                  </a:moveTo>
                  <a:cubicBezTo>
                    <a:pt x="90" y="96"/>
                    <a:pt x="90" y="96"/>
                    <a:pt x="90" y="96"/>
                  </a:cubicBezTo>
                  <a:cubicBezTo>
                    <a:pt x="90" y="96"/>
                    <a:pt x="90" y="96"/>
                    <a:pt x="90" y="96"/>
                  </a:cubicBezTo>
                  <a:close/>
                  <a:moveTo>
                    <a:pt x="112" y="83"/>
                  </a:moveTo>
                  <a:cubicBezTo>
                    <a:pt x="112" y="83"/>
                    <a:pt x="112" y="82"/>
                    <a:pt x="112" y="82"/>
                  </a:cubicBezTo>
                  <a:cubicBezTo>
                    <a:pt x="112" y="82"/>
                    <a:pt x="112" y="83"/>
                    <a:pt x="112" y="83"/>
                  </a:cubicBezTo>
                  <a:close/>
                  <a:moveTo>
                    <a:pt x="113" y="79"/>
                  </a:moveTo>
                  <a:cubicBezTo>
                    <a:pt x="113" y="80"/>
                    <a:pt x="113" y="80"/>
                    <a:pt x="112" y="81"/>
                  </a:cubicBezTo>
                  <a:cubicBezTo>
                    <a:pt x="113" y="80"/>
                    <a:pt x="113" y="80"/>
                    <a:pt x="113" y="79"/>
                  </a:cubicBezTo>
                  <a:close/>
                  <a:moveTo>
                    <a:pt x="142" y="93"/>
                  </a:moveTo>
                  <a:cubicBezTo>
                    <a:pt x="142" y="93"/>
                    <a:pt x="142" y="93"/>
                    <a:pt x="142" y="93"/>
                  </a:cubicBezTo>
                  <a:cubicBezTo>
                    <a:pt x="142" y="93"/>
                    <a:pt x="142" y="92"/>
                    <a:pt x="142" y="92"/>
                  </a:cubicBezTo>
                  <a:cubicBezTo>
                    <a:pt x="142" y="92"/>
                    <a:pt x="142" y="93"/>
                    <a:pt x="142" y="93"/>
                  </a:cubicBezTo>
                  <a:close/>
                  <a:moveTo>
                    <a:pt x="150" y="71"/>
                  </a:moveTo>
                  <a:cubicBezTo>
                    <a:pt x="150" y="71"/>
                    <a:pt x="150" y="71"/>
                    <a:pt x="150" y="71"/>
                  </a:cubicBezTo>
                  <a:cubicBezTo>
                    <a:pt x="150" y="71"/>
                    <a:pt x="150" y="71"/>
                    <a:pt x="150" y="71"/>
                  </a:cubicBezTo>
                  <a:cubicBezTo>
                    <a:pt x="150" y="71"/>
                    <a:pt x="150" y="71"/>
                    <a:pt x="150" y="71"/>
                  </a:cubicBezTo>
                  <a:close/>
                  <a:moveTo>
                    <a:pt x="153" y="75"/>
                  </a:moveTo>
                  <a:cubicBezTo>
                    <a:pt x="152" y="76"/>
                    <a:pt x="151" y="78"/>
                    <a:pt x="150" y="79"/>
                  </a:cubicBezTo>
                  <a:cubicBezTo>
                    <a:pt x="150" y="79"/>
                    <a:pt x="150" y="79"/>
                    <a:pt x="150" y="79"/>
                  </a:cubicBezTo>
                  <a:cubicBezTo>
                    <a:pt x="151" y="78"/>
                    <a:pt x="152" y="76"/>
                    <a:pt x="153" y="75"/>
                  </a:cubicBezTo>
                  <a:close/>
                  <a:moveTo>
                    <a:pt x="149" y="84"/>
                  </a:moveTo>
                  <a:cubicBezTo>
                    <a:pt x="149" y="84"/>
                    <a:pt x="149" y="84"/>
                    <a:pt x="149" y="84"/>
                  </a:cubicBezTo>
                  <a:cubicBezTo>
                    <a:pt x="150" y="86"/>
                    <a:pt x="152" y="88"/>
                    <a:pt x="153" y="90"/>
                  </a:cubicBezTo>
                  <a:cubicBezTo>
                    <a:pt x="152" y="88"/>
                    <a:pt x="150" y="86"/>
                    <a:pt x="149" y="84"/>
                  </a:cubicBezTo>
                  <a:close/>
                  <a:moveTo>
                    <a:pt x="126" y="119"/>
                  </a:moveTo>
                  <a:cubicBezTo>
                    <a:pt x="126" y="119"/>
                    <a:pt x="127" y="120"/>
                    <a:pt x="127" y="120"/>
                  </a:cubicBezTo>
                  <a:cubicBezTo>
                    <a:pt x="127" y="120"/>
                    <a:pt x="126" y="119"/>
                    <a:pt x="126" y="119"/>
                  </a:cubicBezTo>
                  <a:close/>
                  <a:moveTo>
                    <a:pt x="131" y="122"/>
                  </a:moveTo>
                  <a:cubicBezTo>
                    <a:pt x="130" y="122"/>
                    <a:pt x="130" y="122"/>
                    <a:pt x="130" y="122"/>
                  </a:cubicBezTo>
                  <a:cubicBezTo>
                    <a:pt x="130" y="122"/>
                    <a:pt x="130" y="122"/>
                    <a:pt x="131" y="122"/>
                  </a:cubicBezTo>
                  <a:close/>
                  <a:moveTo>
                    <a:pt x="134" y="115"/>
                  </a:moveTo>
                  <a:cubicBezTo>
                    <a:pt x="134" y="115"/>
                    <a:pt x="133" y="116"/>
                    <a:pt x="133" y="116"/>
                  </a:cubicBezTo>
                  <a:cubicBezTo>
                    <a:pt x="133" y="116"/>
                    <a:pt x="134" y="115"/>
                    <a:pt x="134" y="115"/>
                  </a:cubicBezTo>
                  <a:cubicBezTo>
                    <a:pt x="137" y="114"/>
                    <a:pt x="141" y="112"/>
                    <a:pt x="144" y="110"/>
                  </a:cubicBezTo>
                  <a:cubicBezTo>
                    <a:pt x="141" y="112"/>
                    <a:pt x="137" y="114"/>
                    <a:pt x="134" y="115"/>
                  </a:cubicBezTo>
                  <a:close/>
                  <a:moveTo>
                    <a:pt x="146" y="116"/>
                  </a:moveTo>
                  <a:cubicBezTo>
                    <a:pt x="146" y="116"/>
                    <a:pt x="146" y="115"/>
                    <a:pt x="145" y="115"/>
                  </a:cubicBezTo>
                  <a:cubicBezTo>
                    <a:pt x="146" y="115"/>
                    <a:pt x="146" y="116"/>
                    <a:pt x="146" y="116"/>
                  </a:cubicBezTo>
                  <a:cubicBezTo>
                    <a:pt x="148" y="115"/>
                    <a:pt x="149" y="114"/>
                    <a:pt x="151" y="113"/>
                  </a:cubicBezTo>
                  <a:cubicBezTo>
                    <a:pt x="149" y="114"/>
                    <a:pt x="148" y="115"/>
                    <a:pt x="146" y="116"/>
                  </a:cubicBezTo>
                  <a:close/>
                  <a:moveTo>
                    <a:pt x="175" y="133"/>
                  </a:moveTo>
                  <a:cubicBezTo>
                    <a:pt x="175" y="133"/>
                    <a:pt x="174" y="133"/>
                    <a:pt x="174" y="134"/>
                  </a:cubicBezTo>
                  <a:cubicBezTo>
                    <a:pt x="174" y="133"/>
                    <a:pt x="175" y="133"/>
                    <a:pt x="175" y="133"/>
                  </a:cubicBezTo>
                  <a:cubicBezTo>
                    <a:pt x="176" y="133"/>
                    <a:pt x="176" y="133"/>
                    <a:pt x="176" y="134"/>
                  </a:cubicBezTo>
                  <a:cubicBezTo>
                    <a:pt x="176" y="133"/>
                    <a:pt x="176" y="133"/>
                    <a:pt x="175" y="133"/>
                  </a:cubicBezTo>
                  <a:close/>
                  <a:moveTo>
                    <a:pt x="207" y="113"/>
                  </a:moveTo>
                  <a:cubicBezTo>
                    <a:pt x="207" y="113"/>
                    <a:pt x="207" y="113"/>
                    <a:pt x="206" y="113"/>
                  </a:cubicBezTo>
                  <a:cubicBezTo>
                    <a:pt x="206" y="113"/>
                    <a:pt x="207" y="113"/>
                    <a:pt x="207" y="113"/>
                  </a:cubicBezTo>
                  <a:cubicBezTo>
                    <a:pt x="207" y="113"/>
                    <a:pt x="207" y="113"/>
                    <a:pt x="207" y="113"/>
                  </a:cubicBezTo>
                  <a:cubicBezTo>
                    <a:pt x="207" y="113"/>
                    <a:pt x="207" y="113"/>
                    <a:pt x="207" y="113"/>
                  </a:cubicBezTo>
                  <a:close/>
                  <a:moveTo>
                    <a:pt x="216" y="98"/>
                  </a:moveTo>
                  <a:cubicBezTo>
                    <a:pt x="216" y="98"/>
                    <a:pt x="216" y="98"/>
                    <a:pt x="216" y="98"/>
                  </a:cubicBezTo>
                  <a:cubicBezTo>
                    <a:pt x="214" y="97"/>
                    <a:pt x="213" y="95"/>
                    <a:pt x="212" y="94"/>
                  </a:cubicBezTo>
                  <a:cubicBezTo>
                    <a:pt x="213" y="95"/>
                    <a:pt x="214" y="97"/>
                    <a:pt x="216" y="98"/>
                  </a:cubicBezTo>
                  <a:close/>
                  <a:moveTo>
                    <a:pt x="214" y="101"/>
                  </a:moveTo>
                  <a:cubicBezTo>
                    <a:pt x="213" y="100"/>
                    <a:pt x="212" y="99"/>
                    <a:pt x="212" y="99"/>
                  </a:cubicBezTo>
                  <a:cubicBezTo>
                    <a:pt x="212" y="99"/>
                    <a:pt x="213" y="100"/>
                    <a:pt x="214" y="101"/>
                  </a:cubicBezTo>
                  <a:cubicBezTo>
                    <a:pt x="216" y="102"/>
                    <a:pt x="218" y="104"/>
                    <a:pt x="219" y="106"/>
                  </a:cubicBezTo>
                  <a:cubicBezTo>
                    <a:pt x="218" y="104"/>
                    <a:pt x="216" y="102"/>
                    <a:pt x="214" y="1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endParaRPr>
            </a:p>
          </p:txBody>
        </p:sp>
      </p:grpSp>
      <p:pic>
        <p:nvPicPr>
          <p:cNvPr id="34" name="图片 33">
            <a:extLst>
              <a:ext uri="{FF2B5EF4-FFF2-40B4-BE49-F238E27FC236}">
                <a16:creationId xmlns="" xmlns:a16="http://schemas.microsoft.com/office/drawing/2014/main" id="{C68038D4-0C61-4CE3-AC87-86527A25AE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6093" y="704074"/>
            <a:ext cx="6355814" cy="1346200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A30B30D2-5098-4EBC-AE06-74C5AAA3A9ED}"/>
              </a:ext>
            </a:extLst>
          </p:cNvPr>
          <p:cNvSpPr/>
          <p:nvPr/>
        </p:nvSpPr>
        <p:spPr>
          <a:xfrm>
            <a:off x="1534170" y="303029"/>
            <a:ext cx="60486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4000" b="1" dirty="0">
                <a:latin typeface="+mj-ea"/>
              </a:rPr>
              <a:t/>
            </a:r>
            <a:br>
              <a:rPr lang="en-US" altLang="zh-TW" sz="4000" b="1" dirty="0">
                <a:latin typeface="+mj-ea"/>
              </a:rPr>
            </a:br>
            <a:r>
              <a:rPr lang="zh-TW" altLang="en-US" sz="4000" b="1" dirty="0">
                <a:latin typeface="+mj-ea"/>
              </a:rPr>
              <a:t>「</a:t>
            </a:r>
            <a:r>
              <a:rPr lang="zh-TW" altLang="en-US" sz="3600" b="1" dirty="0"/>
              <a:t>淺談</a:t>
            </a:r>
            <a:r>
              <a:rPr lang="zh-TW" altLang="zh-TW" sz="3600" b="1" dirty="0"/>
              <a:t>富麗米的行銷策略</a:t>
            </a:r>
            <a:r>
              <a:rPr lang="zh-TW" altLang="en-US" sz="4000" b="1" dirty="0">
                <a:latin typeface="+mj-ea"/>
              </a:rPr>
              <a:t>」</a:t>
            </a:r>
            <a:r>
              <a:rPr lang="en-US" altLang="zh-TW" sz="4000" b="1" dirty="0">
                <a:latin typeface="+mj-ea"/>
              </a:rPr>
              <a:t>:</a:t>
            </a:r>
            <a:br>
              <a:rPr lang="en-US" altLang="zh-TW" sz="4000" b="1" dirty="0">
                <a:latin typeface="+mj-ea"/>
              </a:rPr>
            </a:br>
            <a:r>
              <a:rPr lang="zh-TW" altLang="zh-TW" sz="2400" b="1" dirty="0"/>
              <a:t>富里鄉農會農特產品展售中心為例</a:t>
            </a:r>
            <a:r>
              <a:rPr lang="en-US" altLang="zh-TW" sz="2400" b="1" dirty="0">
                <a:latin typeface="+mj-ea"/>
              </a:rPr>
              <a:t/>
            </a:r>
            <a:br>
              <a:rPr lang="en-US" altLang="zh-TW" sz="2400" b="1" dirty="0">
                <a:latin typeface="+mj-ea"/>
              </a:rPr>
            </a:br>
            <a:endParaRPr lang="zh-CN" altLang="en-US" sz="2400" spc="300" dirty="0">
              <a:solidFill>
                <a:srgbClr val="45B54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inpin heiti" panose="00000500000000000000" pitchFamily="2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12D17A5E-8D2A-401A-875B-0617A7111041}"/>
              </a:ext>
            </a:extLst>
          </p:cNvPr>
          <p:cNvSpPr/>
          <p:nvPr/>
        </p:nvSpPr>
        <p:spPr>
          <a:xfrm>
            <a:off x="2224667" y="3075806"/>
            <a:ext cx="46676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隊</a:t>
            </a:r>
            <a:r>
              <a:rPr lang="zh-TW" altLang="en-US" sz="2000" b="1" dirty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名：富北碾米團</a:t>
            </a:r>
            <a:endParaRPr lang="en-US" altLang="zh-TW" sz="2000" b="1" dirty="0"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  <a:p>
            <a:r>
              <a:rPr lang="zh-TW" altLang="en-US" sz="2000" b="1" dirty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研究學生：</a:t>
            </a:r>
            <a:r>
              <a:rPr lang="zh-TW" altLang="zh-TW" sz="2000" b="1" dirty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富北國中</a:t>
            </a:r>
            <a:r>
              <a:rPr lang="en-US" altLang="zh-TW" sz="2000" b="1" dirty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 </a:t>
            </a:r>
            <a:r>
              <a:rPr lang="zh-TW" altLang="zh-TW" sz="2000" b="1" dirty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黃郁</a:t>
            </a:r>
            <a:r>
              <a:rPr lang="zh-TW" altLang="en-US" sz="2000" b="1" dirty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芳</a:t>
            </a:r>
            <a:r>
              <a:rPr lang="en-US" altLang="zh-TW" sz="2000" b="1" dirty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 </a:t>
            </a:r>
            <a:r>
              <a:rPr lang="zh-TW" altLang="zh-TW" sz="2000" b="1" dirty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潘美均</a:t>
            </a:r>
            <a:endParaRPr lang="en-US" altLang="zh-TW" sz="2000" b="1" dirty="0"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  <a:p>
            <a:r>
              <a:rPr lang="zh-TW" altLang="en-US" sz="2000" b="1" dirty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指導老師：</a:t>
            </a:r>
            <a:r>
              <a:rPr lang="zh-TW" altLang="zh-TW" sz="2000" b="1" dirty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胡智翔校長</a:t>
            </a:r>
            <a:r>
              <a:rPr lang="zh-TW" altLang="en-US" sz="2000" b="1" dirty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、</a:t>
            </a:r>
            <a:r>
              <a:rPr lang="zh-TW" altLang="zh-TW" sz="2000" b="1" dirty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吳東展</a:t>
            </a:r>
            <a:r>
              <a:rPr lang="zh-TW" altLang="zh-TW" sz="2000" b="1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老師</a:t>
            </a:r>
            <a:endParaRPr lang="zh-TW" altLang="en-US" sz="2000" b="1" dirty="0"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311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71">
            <a:extLst>
              <a:ext uri="{FF2B5EF4-FFF2-40B4-BE49-F238E27FC236}">
                <a16:creationId xmlns="" xmlns:a16="http://schemas.microsoft.com/office/drawing/2014/main" id="{E206596B-BC60-4635-B287-91DC93489A03}"/>
              </a:ext>
            </a:extLst>
          </p:cNvPr>
          <p:cNvSpPr txBox="1"/>
          <p:nvPr/>
        </p:nvSpPr>
        <p:spPr>
          <a:xfrm>
            <a:off x="419489" y="483518"/>
            <a:ext cx="4554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45B54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TW" altLang="en-US" b="1" dirty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一、</a:t>
            </a:r>
            <a:r>
              <a:rPr lang="zh-TW" altLang="zh-TW" b="1" dirty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創造有機米好品質</a:t>
            </a:r>
            <a:r>
              <a:rPr lang="en-US" altLang="zh-TW" b="1" dirty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-</a:t>
            </a:r>
            <a:r>
              <a:rPr lang="zh-TW" altLang="zh-TW" b="1" dirty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高雄</a:t>
            </a:r>
            <a:r>
              <a:rPr lang="en-US" altLang="zh-TW" b="1" dirty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139</a:t>
            </a:r>
            <a:endParaRPr lang="zh-CN" altLang="en-US" b="1" dirty="0">
              <a:latin typeface="華康新特明體" panose="02020909000000000000" pitchFamily="49" charset="-120"/>
              <a:ea typeface="華康新特明體" panose="02020909000000000000" pitchFamily="49" charset="-120"/>
              <a:sym typeface="inpin heiti" panose="00000500000000000000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76234" y="1563638"/>
            <a:ext cx="7156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indent="-539750" algn="just" eaLnBrk="1" hangingPunct="1">
              <a:buNone/>
            </a:pPr>
            <a:r>
              <a:rPr lang="en-US" altLang="zh-TW" sz="2400" dirty="0" smtClean="0"/>
              <a:t>(</a:t>
            </a:r>
            <a:r>
              <a:rPr lang="zh-TW" altLang="en-US" sz="2400" dirty="0" smtClean="0"/>
              <a:t>一</a:t>
            </a:r>
            <a:r>
              <a:rPr lang="en-US" altLang="zh-TW" sz="2400" dirty="0" smtClean="0"/>
              <a:t>)</a:t>
            </a:r>
            <a:r>
              <a:rPr lang="zh-TW" altLang="zh-TW" sz="2400" dirty="0" smtClean="0"/>
              <a:t>富里鄉</a:t>
            </a:r>
            <a:r>
              <a:rPr lang="zh-TW" altLang="zh-TW" sz="2400" dirty="0"/>
              <a:t>農民</a:t>
            </a:r>
            <a:r>
              <a:rPr lang="zh-TW" altLang="zh-TW" sz="2400" dirty="0">
                <a:solidFill>
                  <a:srgbClr val="FF0000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百分之七十都在種水稻</a:t>
            </a:r>
            <a:r>
              <a:rPr lang="zh-TW" altLang="zh-TW" sz="2400" dirty="0"/>
              <a:t>，水稻品種為</a:t>
            </a:r>
            <a:r>
              <a:rPr lang="zh-TW" altLang="zh-TW" sz="2400" dirty="0">
                <a:solidFill>
                  <a:srgbClr val="FF0000"/>
                </a:solidFill>
              </a:rPr>
              <a:t>高雄</a:t>
            </a:r>
            <a:r>
              <a:rPr lang="en-US" altLang="zh-TW" sz="2400" dirty="0">
                <a:solidFill>
                  <a:srgbClr val="FF0000"/>
                </a:solidFill>
              </a:rPr>
              <a:t>139</a:t>
            </a:r>
            <a:r>
              <a:rPr lang="zh-TW" altLang="zh-TW" sz="2400" dirty="0"/>
              <a:t>，是由台灣米及日本米雜交而成的。</a:t>
            </a:r>
            <a:endParaRPr lang="en-US" altLang="zh-TW" sz="2400" dirty="0"/>
          </a:p>
        </p:txBody>
      </p:sp>
      <p:sp>
        <p:nvSpPr>
          <p:cNvPr id="10" name="矩形 9"/>
          <p:cNvSpPr/>
          <p:nvPr/>
        </p:nvSpPr>
        <p:spPr>
          <a:xfrm>
            <a:off x="1373948" y="2542133"/>
            <a:ext cx="70448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indent="-539750" algn="just" eaLnBrk="1" hangingPunct="1">
              <a:buNone/>
            </a:pPr>
            <a:r>
              <a:rPr lang="en-US" altLang="zh-TW" sz="2400" dirty="0" smtClean="0"/>
              <a:t>(</a:t>
            </a:r>
            <a:r>
              <a:rPr lang="zh-TW" altLang="en-US" sz="2400" dirty="0" smtClean="0"/>
              <a:t>二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富</a:t>
            </a:r>
            <a:r>
              <a:rPr lang="zh-TW" altLang="en-US" sz="2400" dirty="0"/>
              <a:t>里的稻米擺脫了池上米的束縛，打進日本市場建立</a:t>
            </a:r>
            <a:r>
              <a:rPr lang="zh-TW" altLang="en-US" sz="2400" dirty="0">
                <a:solidFill>
                  <a:srgbClr val="FF0000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自己的品牌</a:t>
            </a:r>
            <a:r>
              <a:rPr lang="zh-TW" altLang="en-US" sz="2400" dirty="0"/>
              <a:t>。</a:t>
            </a:r>
            <a:endParaRPr lang="en-US" altLang="zh-TW" sz="2400" dirty="0"/>
          </a:p>
        </p:txBody>
      </p:sp>
      <p:sp>
        <p:nvSpPr>
          <p:cNvPr id="12" name="矩形 11"/>
          <p:cNvSpPr/>
          <p:nvPr/>
        </p:nvSpPr>
        <p:spPr>
          <a:xfrm>
            <a:off x="1368152" y="3622253"/>
            <a:ext cx="7164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indent="-539750" algn="just" eaLnBrk="1" hangingPunct="1">
              <a:buNone/>
            </a:pPr>
            <a:r>
              <a:rPr lang="en-US" altLang="zh-TW" sz="2400" dirty="0" smtClean="0"/>
              <a:t>(</a:t>
            </a:r>
            <a:r>
              <a:rPr lang="zh-TW" altLang="en-US" sz="2400" dirty="0" smtClean="0"/>
              <a:t>三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農會</a:t>
            </a:r>
            <a:r>
              <a:rPr lang="zh-TW" altLang="en-US" sz="2400" dirty="0"/>
              <a:t>於</a:t>
            </a:r>
            <a:r>
              <a:rPr lang="en-US" altLang="zh-TW" sz="2400" dirty="0">
                <a:solidFill>
                  <a:srgbClr val="FF0000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107</a:t>
            </a:r>
            <a:r>
              <a:rPr lang="zh-TW" altLang="en-US" sz="2400" dirty="0">
                <a:solidFill>
                  <a:srgbClr val="FF0000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年加入聯合國，生物多樣性里山倡議的工作小組</a:t>
            </a:r>
            <a:r>
              <a:rPr lang="zh-TW" altLang="en-US" sz="2400" dirty="0"/>
              <a:t>。</a:t>
            </a:r>
          </a:p>
        </p:txBody>
      </p:sp>
      <p:pic>
        <p:nvPicPr>
          <p:cNvPr id="7" name="圖片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444055"/>
            <a:ext cx="1187624" cy="73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9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71">
            <a:extLst>
              <a:ext uri="{FF2B5EF4-FFF2-40B4-BE49-F238E27FC236}">
                <a16:creationId xmlns="" xmlns:a16="http://schemas.microsoft.com/office/drawing/2014/main" id="{E206596B-BC60-4635-B287-91DC93489A03}"/>
              </a:ext>
            </a:extLst>
          </p:cNvPr>
          <p:cNvSpPr txBox="1"/>
          <p:nvPr/>
        </p:nvSpPr>
        <p:spPr>
          <a:xfrm>
            <a:off x="419489" y="483518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45B54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TW" altLang="en-US" b="1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二、</a:t>
            </a:r>
            <a:r>
              <a:rPr lang="zh-TW" altLang="zh-TW" b="1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展</a:t>
            </a:r>
            <a:r>
              <a:rPr lang="zh-TW" altLang="zh-TW" b="1" dirty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售中心的內部設置</a:t>
            </a:r>
            <a:endParaRPr lang="zh-CN" altLang="en-US" b="1" dirty="0">
              <a:latin typeface="華康新特明體" panose="02020909000000000000" pitchFamily="49" charset="-120"/>
              <a:ea typeface="華康新特明體" panose="02020909000000000000" pitchFamily="49" charset="-120"/>
              <a:sym typeface="inpin heiti" panose="00000500000000000000" pitchFamily="2" charset="-122"/>
            </a:endParaRPr>
          </a:p>
        </p:txBody>
      </p:sp>
      <p:pic>
        <p:nvPicPr>
          <p:cNvPr id="6" name="Picture 2" descr="G:\問卷調查影片照片\IMG_9385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7574"/>
            <a:ext cx="5670474" cy="395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6372200" y="2571750"/>
            <a:ext cx="2434014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altLang="zh-TW" sz="2400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(</a:t>
            </a:r>
            <a:r>
              <a:rPr lang="zh-TW" altLang="en-US" sz="2400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一</a:t>
            </a:r>
            <a:r>
              <a:rPr lang="en-US" altLang="zh-TW" sz="2400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)</a:t>
            </a:r>
          </a:p>
          <a:p>
            <a:pPr lvl="0"/>
            <a:r>
              <a:rPr lang="zh-TW" altLang="en-US" sz="2400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廁所休息站起家</a:t>
            </a:r>
            <a:endParaRPr lang="zh-TW" altLang="zh-TW" sz="2400" dirty="0"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</p:txBody>
      </p:sp>
      <p:pic>
        <p:nvPicPr>
          <p:cNvPr id="8" name="Picture 2" descr="G:\問卷調查影片照片\IMG_94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7574"/>
            <a:ext cx="5670474" cy="395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6394809" y="2571750"/>
            <a:ext cx="2434014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altLang="zh-TW" sz="2400" dirty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(</a:t>
            </a:r>
            <a:r>
              <a:rPr lang="zh-TW" altLang="en-US" sz="2400" dirty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二</a:t>
            </a:r>
            <a:r>
              <a:rPr lang="en-US" altLang="zh-TW" sz="2400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)</a:t>
            </a:r>
          </a:p>
          <a:p>
            <a:pPr lvl="0"/>
            <a:r>
              <a:rPr lang="zh-TW" altLang="zh-TW" sz="2400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米</a:t>
            </a:r>
            <a:r>
              <a:rPr lang="zh-TW" altLang="zh-TW" sz="2400" dirty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的販售區域佔了整個賣場的一半空間</a:t>
            </a:r>
          </a:p>
        </p:txBody>
      </p:sp>
      <p:sp>
        <p:nvSpPr>
          <p:cNvPr id="13" name="矩形 12"/>
          <p:cNvSpPr/>
          <p:nvPr/>
        </p:nvSpPr>
        <p:spPr>
          <a:xfrm>
            <a:off x="6394809" y="2202418"/>
            <a:ext cx="2674029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zh-TW" altLang="zh-TW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推廣部曾主任表示</a:t>
            </a:r>
            <a:r>
              <a:rPr lang="en-US" altLang="zh-TW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: </a:t>
            </a:r>
            <a:r>
              <a:rPr lang="zh-TW" altLang="zh-TW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『因為是賣米的，所以米就會放在賣場的入口』</a:t>
            </a:r>
            <a:r>
              <a:rPr lang="en-US" altLang="zh-TW" sz="24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zh-TW" sz="2400" dirty="0">
                <a:latin typeface="SimSun" panose="02010600030101010101" pitchFamily="2" charset="-122"/>
                <a:ea typeface="SimSun" panose="02010600030101010101" pitchFamily="2" charset="-122"/>
              </a:rPr>
              <a:t>曾主任，</a:t>
            </a:r>
            <a:r>
              <a:rPr lang="en-US" altLang="zh-TW" sz="2400" dirty="0">
                <a:latin typeface="SimSun" panose="02010600030101010101" pitchFamily="2" charset="-122"/>
                <a:ea typeface="SimSun" panose="02010600030101010101" pitchFamily="2" charset="-122"/>
              </a:rPr>
              <a:t>2020)</a:t>
            </a:r>
            <a:endParaRPr lang="zh-TW" altLang="zh-TW" sz="24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14" name="圖片 1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444055"/>
            <a:ext cx="1187624" cy="732344"/>
          </a:xfrm>
          <a:prstGeom prst="rect">
            <a:avLst/>
          </a:prstGeom>
        </p:spPr>
      </p:pic>
      <p:pic>
        <p:nvPicPr>
          <p:cNvPr id="9" name="Picture 3" descr="G:\問卷調查影片照片\IMG_926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7574"/>
            <a:ext cx="5670474" cy="395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89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 animBg="1"/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71">
            <a:extLst>
              <a:ext uri="{FF2B5EF4-FFF2-40B4-BE49-F238E27FC236}">
                <a16:creationId xmlns="" xmlns:a16="http://schemas.microsoft.com/office/drawing/2014/main" id="{E206596B-BC60-4635-B287-91DC93489A03}"/>
              </a:ext>
            </a:extLst>
          </p:cNvPr>
          <p:cNvSpPr txBox="1"/>
          <p:nvPr/>
        </p:nvSpPr>
        <p:spPr>
          <a:xfrm>
            <a:off x="419489" y="483518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45B54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TW" altLang="en-US" b="1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三、</a:t>
            </a:r>
            <a:r>
              <a:rPr lang="zh-TW" altLang="zh-TW" b="1" dirty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不斷變動的賣場內部</a:t>
            </a:r>
            <a:r>
              <a:rPr lang="zh-TW" altLang="zh-TW" b="1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設計</a:t>
            </a:r>
            <a:endParaRPr lang="zh-CN" altLang="en-US" b="1" dirty="0">
              <a:latin typeface="華康新特明體" panose="02020909000000000000" pitchFamily="49" charset="-120"/>
              <a:ea typeface="華康新特明體" panose="02020909000000000000" pitchFamily="49" charset="-120"/>
              <a:sym typeface="inpin heiti" panose="000005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72200" y="2571750"/>
            <a:ext cx="268927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altLang="zh-TW" sz="2400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(</a:t>
            </a:r>
            <a:r>
              <a:rPr lang="zh-TW" altLang="en-US" sz="2400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一</a:t>
            </a:r>
            <a:r>
              <a:rPr lang="en-US" altLang="zh-TW" sz="2400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)</a:t>
            </a:r>
          </a:p>
          <a:p>
            <a:pPr lvl="0"/>
            <a:r>
              <a:rPr lang="zh-TW" altLang="en-US" sz="2400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從兩感到五感</a:t>
            </a:r>
            <a:endParaRPr lang="zh-TW" altLang="zh-TW" sz="2400" dirty="0"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</p:txBody>
      </p:sp>
      <p:pic>
        <p:nvPicPr>
          <p:cNvPr id="9" name="Picture 3" descr="G:\問卷調查影片照片\IMG_92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16029"/>
            <a:ext cx="5670474" cy="394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16029"/>
            <a:ext cx="5677639" cy="394800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6463741" y="2571749"/>
            <a:ext cx="259047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altLang="zh-TW" sz="2400" dirty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(</a:t>
            </a:r>
            <a:r>
              <a:rPr lang="zh-TW" altLang="en-US" sz="2400" dirty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二</a:t>
            </a:r>
            <a:r>
              <a:rPr lang="en-US" altLang="zh-TW" sz="2400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)</a:t>
            </a:r>
            <a:r>
              <a:rPr lang="zh-TW" altLang="zh-TW" sz="2400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這些</a:t>
            </a:r>
            <a:r>
              <a:rPr lang="zh-TW" altLang="zh-TW" sz="2400" dirty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包裝是符應不同的需求</a:t>
            </a:r>
            <a:r>
              <a:rPr lang="zh-TW" altLang="zh-TW" sz="2400" dirty="0"/>
              <a:t>。</a:t>
            </a:r>
            <a:endParaRPr lang="zh-TW" altLang="zh-TW" sz="2400" dirty="0"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</p:txBody>
      </p:sp>
      <p:pic>
        <p:nvPicPr>
          <p:cNvPr id="21" name="Picture 2" descr="G:\問卷調查影片照片\IMG_928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16029"/>
            <a:ext cx="5674054" cy="394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/>
          <p:cNvSpPr/>
          <p:nvPr/>
        </p:nvSpPr>
        <p:spPr>
          <a:xfrm>
            <a:off x="6372200" y="2571749"/>
            <a:ext cx="2590478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zh-TW" altLang="zh-TW" sz="1600" b="1" dirty="0">
                <a:latin typeface="SimSun" panose="02010600030101010101" pitchFamily="2" charset="-122"/>
                <a:ea typeface="SimSun" panose="02010600030101010101" pitchFamily="2" charset="-122"/>
              </a:rPr>
              <a:t>「藉由</a:t>
            </a:r>
            <a:r>
              <a:rPr lang="zh-TW" altLang="zh-TW" sz="16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精美的包裝來提升產品形象</a:t>
            </a:r>
            <a:r>
              <a:rPr lang="zh-TW" altLang="zh-TW" sz="1600" b="1" dirty="0">
                <a:latin typeface="SimSun" panose="02010600030101010101" pitchFamily="2" charset="-122"/>
                <a:ea typeface="SimSun" panose="02010600030101010101" pitchFamily="2" charset="-122"/>
              </a:rPr>
              <a:t>，可</a:t>
            </a:r>
            <a:r>
              <a:rPr lang="zh-TW" altLang="zh-TW" sz="16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提升消費者的購買慾望</a:t>
            </a:r>
            <a:r>
              <a:rPr lang="zh-TW" altLang="zh-TW" sz="1600" b="1" dirty="0">
                <a:latin typeface="SimSun" panose="02010600030101010101" pitchFamily="2" charset="-122"/>
                <a:ea typeface="SimSun" panose="02010600030101010101" pitchFamily="2" charset="-122"/>
              </a:rPr>
              <a:t>，是</a:t>
            </a:r>
            <a:r>
              <a:rPr lang="zh-TW" altLang="zh-TW" sz="16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企業宣傳、行銷產品的重要工具</a:t>
            </a:r>
            <a:r>
              <a:rPr lang="zh-TW" altLang="zh-TW" sz="1600" b="1" dirty="0">
                <a:latin typeface="SimSun" panose="02010600030101010101" pitchFamily="2" charset="-122"/>
                <a:ea typeface="SimSun" panose="02010600030101010101" pitchFamily="2" charset="-122"/>
              </a:rPr>
              <a:t>」（</a:t>
            </a:r>
            <a:r>
              <a:rPr lang="zh-TW" altLang="zh-TW" sz="1600" dirty="0">
                <a:latin typeface="SimSun" panose="02010600030101010101" pitchFamily="2" charset="-122"/>
                <a:ea typeface="SimSun" panose="02010600030101010101" pitchFamily="2" charset="-122"/>
              </a:rPr>
              <a:t>旗立財經研究室，</a:t>
            </a:r>
            <a:r>
              <a:rPr lang="en-US" altLang="zh-TW" sz="1600" dirty="0">
                <a:latin typeface="SimSun" panose="02010600030101010101" pitchFamily="2" charset="-122"/>
                <a:ea typeface="SimSun" panose="02010600030101010101" pitchFamily="2" charset="-122"/>
              </a:rPr>
              <a:t>2011</a:t>
            </a:r>
            <a:r>
              <a:rPr lang="zh-TW" altLang="zh-TW" sz="1600" dirty="0">
                <a:latin typeface="SimSun" panose="02010600030101010101" pitchFamily="2" charset="-122"/>
                <a:ea typeface="SimSun" panose="02010600030101010101" pitchFamily="2" charset="-122"/>
              </a:rPr>
              <a:t>）。</a:t>
            </a: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06" y="1016028"/>
            <a:ext cx="5672720" cy="394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08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 animBg="1"/>
      <p:bldP spid="20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71">
            <a:extLst>
              <a:ext uri="{FF2B5EF4-FFF2-40B4-BE49-F238E27FC236}">
                <a16:creationId xmlns="" xmlns:a16="http://schemas.microsoft.com/office/drawing/2014/main" id="{E206596B-BC60-4635-B287-91DC93489A03}"/>
              </a:ext>
            </a:extLst>
          </p:cNvPr>
          <p:cNvSpPr txBox="1"/>
          <p:nvPr/>
        </p:nvSpPr>
        <p:spPr>
          <a:xfrm>
            <a:off x="419489" y="483518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45B54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TW" altLang="en-US" b="1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三、</a:t>
            </a:r>
            <a:r>
              <a:rPr lang="zh-TW" altLang="zh-TW" b="1" dirty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不斷變動的賣場內部</a:t>
            </a:r>
            <a:r>
              <a:rPr lang="zh-TW" altLang="zh-TW" b="1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設計</a:t>
            </a:r>
            <a:endParaRPr lang="zh-CN" altLang="en-US" b="1" dirty="0">
              <a:latin typeface="華康新特明體" panose="02020909000000000000" pitchFamily="49" charset="-120"/>
              <a:ea typeface="華康新特明體" panose="02020909000000000000" pitchFamily="49" charset="-120"/>
              <a:sym typeface="inpin heiti" panose="000005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72200" y="2571750"/>
            <a:ext cx="2434014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zh-TW" altLang="en-US" sz="2400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里山</a:t>
            </a:r>
            <a:r>
              <a:rPr lang="zh-TW" altLang="en-US" sz="2400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微</a:t>
            </a:r>
            <a:r>
              <a:rPr lang="zh-TW" altLang="en-US" sz="2400" dirty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田</a:t>
            </a:r>
            <a:r>
              <a:rPr lang="zh-TW" altLang="en-US" sz="2400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咖啡廳</a:t>
            </a:r>
            <a:endParaRPr lang="zh-TW" altLang="zh-TW" sz="2400" dirty="0"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</p:txBody>
      </p:sp>
      <p:pic>
        <p:nvPicPr>
          <p:cNvPr id="14" name="圖片 1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444055"/>
            <a:ext cx="1187624" cy="732344"/>
          </a:xfrm>
          <a:prstGeom prst="rect">
            <a:avLst/>
          </a:prstGeom>
        </p:spPr>
      </p:pic>
      <p:pic>
        <p:nvPicPr>
          <p:cNvPr id="13" name="Picture 3" descr="G:\問卷調查影片照片\IMG_927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16029"/>
            <a:ext cx="5688632" cy="394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G:\問卷調查影片照片\IMG_928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16029"/>
            <a:ext cx="5688632" cy="394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02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71">
            <a:extLst>
              <a:ext uri="{FF2B5EF4-FFF2-40B4-BE49-F238E27FC236}">
                <a16:creationId xmlns="" xmlns:a16="http://schemas.microsoft.com/office/drawing/2014/main" id="{E206596B-BC60-4635-B287-91DC93489A03}"/>
              </a:ext>
            </a:extLst>
          </p:cNvPr>
          <p:cNvSpPr txBox="1"/>
          <p:nvPr/>
        </p:nvSpPr>
        <p:spPr>
          <a:xfrm>
            <a:off x="419489" y="483518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45B54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TW" altLang="en-US" b="1" dirty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四</a:t>
            </a:r>
            <a:r>
              <a:rPr lang="zh-TW" altLang="en-US" b="1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、結合地方特色的外部活動設計</a:t>
            </a:r>
            <a:endParaRPr lang="zh-CN" altLang="en-US" b="1" dirty="0">
              <a:latin typeface="華康新特明體" panose="02020909000000000000" pitchFamily="49" charset="-120"/>
              <a:ea typeface="華康新特明體" panose="02020909000000000000" pitchFamily="49" charset="-120"/>
              <a:sym typeface="inpin heiti" panose="000005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72200" y="2571750"/>
            <a:ext cx="2434014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zh-TW" altLang="en-US" sz="2400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   雨    傘</a:t>
            </a:r>
            <a:endParaRPr lang="zh-TW" altLang="zh-TW" sz="2400" dirty="0"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</p:txBody>
      </p:sp>
      <p:pic>
        <p:nvPicPr>
          <p:cNvPr id="14" name="圖片 1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444055"/>
            <a:ext cx="1187624" cy="73234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16029"/>
            <a:ext cx="5688632" cy="394243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34" y="1016029"/>
            <a:ext cx="5692650" cy="394243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362466" y="2202418"/>
            <a:ext cx="2674029" cy="9694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zh-TW" altLang="zh-TW" sz="2400" dirty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農特產品</a:t>
            </a:r>
            <a:r>
              <a:rPr lang="zh-TW" altLang="zh-TW" sz="2400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活動</a:t>
            </a:r>
            <a:endParaRPr lang="en-US" altLang="zh-TW" sz="2400" dirty="0" smtClean="0"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  <a:p>
            <a:pPr marL="0" indent="0" eaLnBrk="1" hangingPunct="1">
              <a:buNone/>
            </a:pPr>
            <a:r>
              <a:rPr lang="zh-TW" altLang="zh-TW" sz="1100" dirty="0"/>
              <a:t>針對產季作不一樣的農特產品體驗活動。四月的就會做梅子的體驗活動</a:t>
            </a:r>
            <a:r>
              <a:rPr lang="zh-TW" altLang="en-US" sz="1100" dirty="0"/>
              <a:t>，</a:t>
            </a:r>
            <a:r>
              <a:rPr lang="zh-TW" altLang="zh-TW" sz="1100" dirty="0"/>
              <a:t>做梅醋、</a:t>
            </a:r>
            <a:r>
              <a:rPr lang="zh-TW" altLang="zh-TW" sz="1100" dirty="0" smtClean="0"/>
              <a:t>梅酒</a:t>
            </a:r>
            <a:r>
              <a:rPr lang="zh-TW" altLang="zh-TW" sz="1100" dirty="0"/>
              <a:t>、釀從</a:t>
            </a:r>
            <a:r>
              <a:rPr lang="zh-TW" altLang="zh-TW" sz="1100" dirty="0" smtClean="0"/>
              <a:t>梅子</a:t>
            </a:r>
            <a:endParaRPr lang="zh-TW" altLang="zh-TW" sz="1100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16029"/>
            <a:ext cx="5688632" cy="3942438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362465" y="2202418"/>
            <a:ext cx="2674029" cy="153888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zh-TW" altLang="en-US" sz="2400" dirty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稻草藝術</a:t>
            </a:r>
            <a:r>
              <a:rPr lang="zh-TW" altLang="zh-TW" sz="2400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活動</a:t>
            </a:r>
            <a:endParaRPr lang="en-US" altLang="zh-TW" sz="2400" dirty="0" smtClean="0"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  <a:p>
            <a:pPr algn="just"/>
            <a:r>
              <a:rPr lang="zh-TW" altLang="zh-TW" sz="1400" dirty="0">
                <a:latin typeface="+mn-ea"/>
                <a:ea typeface="+mn-ea"/>
              </a:rPr>
              <a:t>張素華總幹事說道</a:t>
            </a:r>
            <a:r>
              <a:rPr lang="en-US" altLang="zh-TW" sz="1400" dirty="0">
                <a:latin typeface="+mn-ea"/>
                <a:ea typeface="+mn-ea"/>
              </a:rPr>
              <a:t>:</a:t>
            </a:r>
            <a:r>
              <a:rPr lang="zh-TW" altLang="zh-TW" sz="1400" dirty="0">
                <a:latin typeface="+mn-ea"/>
                <a:ea typeface="+mn-ea"/>
              </a:rPr>
              <a:t>『</a:t>
            </a:r>
            <a:r>
              <a:rPr lang="zh-TW" altLang="zh-TW" sz="1400" dirty="0">
                <a:solidFill>
                  <a:srgbClr val="FF0000"/>
                </a:solidFill>
                <a:latin typeface="+mn-ea"/>
                <a:ea typeface="+mn-ea"/>
              </a:rPr>
              <a:t>希望遊客了解有機村怎麼來的、有機米怎麼買、有機耕作怎麼來的？駐足看地景藝術的遊客也會增加買米的意願。</a:t>
            </a:r>
            <a:r>
              <a:rPr lang="zh-TW" altLang="zh-TW" sz="1400" dirty="0">
                <a:latin typeface="+mn-ea"/>
                <a:ea typeface="+mn-ea"/>
              </a:rPr>
              <a:t>』</a:t>
            </a:r>
            <a:r>
              <a:rPr lang="en-US" altLang="zh-TW" sz="1400" dirty="0">
                <a:latin typeface="+mn-ea"/>
                <a:ea typeface="+mn-ea"/>
              </a:rPr>
              <a:t> (</a:t>
            </a:r>
            <a:r>
              <a:rPr lang="zh-TW" altLang="zh-TW" sz="1400" dirty="0">
                <a:latin typeface="+mn-ea"/>
                <a:ea typeface="+mn-ea"/>
              </a:rPr>
              <a:t>張素華女士，</a:t>
            </a:r>
            <a:r>
              <a:rPr lang="en-US" altLang="zh-TW" sz="1400" dirty="0">
                <a:latin typeface="+mn-ea"/>
                <a:ea typeface="+mn-ea"/>
              </a:rPr>
              <a:t>2020)</a:t>
            </a:r>
            <a:endParaRPr lang="zh-TW" altLang="zh-TW" sz="14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2607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 animBg="1"/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71">
            <a:extLst>
              <a:ext uri="{FF2B5EF4-FFF2-40B4-BE49-F238E27FC236}">
                <a16:creationId xmlns="" xmlns:a16="http://schemas.microsoft.com/office/drawing/2014/main" id="{E206596B-BC60-4635-B287-91DC93489A03}"/>
              </a:ext>
            </a:extLst>
          </p:cNvPr>
          <p:cNvSpPr txBox="1"/>
          <p:nvPr/>
        </p:nvSpPr>
        <p:spPr>
          <a:xfrm>
            <a:off x="419489" y="483518"/>
            <a:ext cx="5109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45B54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TW" altLang="en-US" b="1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五、針對農會行銷富里米的</a:t>
            </a:r>
            <a:r>
              <a:rPr lang="en-US" altLang="zh-TW" b="1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SWOT</a:t>
            </a:r>
            <a:r>
              <a:rPr lang="zh-TW" altLang="en-US" b="1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分析</a:t>
            </a:r>
            <a:endParaRPr lang="zh-CN" altLang="en-US" b="1" dirty="0">
              <a:latin typeface="華康新特明體" panose="02020909000000000000" pitchFamily="49" charset="-120"/>
              <a:ea typeface="華康新特明體" panose="02020909000000000000" pitchFamily="49" charset="-120"/>
              <a:sym typeface="inpin heiti" panose="00000500000000000000" pitchFamily="2" charset="-122"/>
            </a:endParaRPr>
          </a:p>
        </p:txBody>
      </p:sp>
      <p:pic>
        <p:nvPicPr>
          <p:cNvPr id="14" name="圖片 1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444055"/>
            <a:ext cx="1187624" cy="732344"/>
          </a:xfrm>
          <a:prstGeom prst="rect">
            <a:avLst/>
          </a:prstGeom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383551"/>
              </p:ext>
            </p:extLst>
          </p:nvPr>
        </p:nvGraphicFramePr>
        <p:xfrm>
          <a:off x="1115616" y="1059582"/>
          <a:ext cx="6480720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6432"/>
                <a:gridCol w="301428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 smtClean="0">
                          <a:effectLst/>
                        </a:rPr>
                        <a:t>Strengths</a:t>
                      </a:r>
                      <a:r>
                        <a:rPr lang="zh-TW" altLang="zh-TW" sz="1800" kern="100" dirty="0" smtClean="0">
                          <a:effectLst/>
                        </a:rPr>
                        <a:t>（Ｓ） </a:t>
                      </a:r>
                      <a:r>
                        <a:rPr lang="zh-TW" altLang="zh-TW" sz="1800" kern="100" dirty="0" smtClean="0">
                          <a:effectLst/>
                          <a:latin typeface="華康新特明體" panose="02020909000000000000" pitchFamily="49" charset="-120"/>
                          <a:ea typeface="華康新特明體" panose="02020909000000000000" pitchFamily="49" charset="-120"/>
                        </a:rPr>
                        <a:t>內部優勢 </a:t>
                      </a:r>
                      <a:endParaRPr lang="zh-TW" altLang="zh-TW" sz="1800" kern="100" dirty="0" smtClean="0">
                        <a:effectLst/>
                        <a:latin typeface="華康新特明體" panose="02020909000000000000" pitchFamily="49" charset="-120"/>
                        <a:ea typeface="華康新特明體" panose="02020909000000000000" pitchFamily="49" charset="-120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 smtClean="0">
                          <a:effectLst/>
                        </a:rPr>
                        <a:t>Weaknesses</a:t>
                      </a:r>
                      <a:r>
                        <a:rPr lang="zh-TW" altLang="zh-TW" sz="1800" kern="100" dirty="0" smtClean="0">
                          <a:effectLst/>
                        </a:rPr>
                        <a:t>（Ｗ） </a:t>
                      </a:r>
                      <a:r>
                        <a:rPr lang="zh-TW" altLang="zh-TW" sz="1800" kern="100" dirty="0" smtClean="0">
                          <a:effectLst/>
                          <a:latin typeface="華康新特明體" panose="02020909000000000000" pitchFamily="49" charset="-120"/>
                          <a:ea typeface="華康新特明體" panose="02020909000000000000" pitchFamily="49" charset="-120"/>
                        </a:rPr>
                        <a:t>內部劣勢</a:t>
                      </a:r>
                      <a:endParaRPr lang="zh-TW" altLang="zh-TW" sz="1800" kern="100" dirty="0" smtClean="0">
                        <a:effectLst/>
                        <a:latin typeface="華康新特明體" panose="02020909000000000000" pitchFamily="49" charset="-120"/>
                        <a:ea typeface="華康新特明體" panose="02020909000000000000" pitchFamily="49" charset="-120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zh-TW" sz="1800" kern="100" dirty="0" smtClean="0">
                          <a:effectLst/>
                          <a:latin typeface="華康楷書體W7" panose="03000709000000000000" pitchFamily="65" charset="-120"/>
                          <a:ea typeface="華康楷書體W7" panose="03000709000000000000" pitchFamily="65" charset="-120"/>
                        </a:rPr>
                        <a:t>品牌地位的有機米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zh-TW" sz="1800" kern="100" dirty="0" smtClean="0">
                          <a:effectLst/>
                          <a:latin typeface="華康楷書體W7" panose="03000709000000000000" pitchFamily="65" charset="-120"/>
                          <a:ea typeface="華康楷書體W7" panose="03000709000000000000" pitchFamily="65" charset="-120"/>
                        </a:rPr>
                        <a:t>交通位置良好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zh-TW" sz="1800" kern="100" dirty="0" smtClean="0">
                          <a:effectLst/>
                          <a:latin typeface="華康楷書體W7" panose="03000709000000000000" pitchFamily="65" charset="-120"/>
                          <a:ea typeface="華康楷書體W7" panose="03000709000000000000" pitchFamily="65" charset="-120"/>
                        </a:rPr>
                        <a:t>不斷更新的外部主題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zh-TW" sz="1800" kern="100" dirty="0" smtClean="0">
                          <a:effectLst/>
                          <a:latin typeface="華康楷書體W7" panose="03000709000000000000" pitchFamily="65" charset="-120"/>
                          <a:ea typeface="華康楷書體W7" panose="03000709000000000000" pitchFamily="65" charset="-120"/>
                        </a:rPr>
                        <a:t>不斷豐富的賣場內部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zh-TW" sz="1800" kern="100" dirty="0" smtClean="0">
                          <a:effectLst/>
                          <a:latin typeface="華康楷書體W7" panose="03000709000000000000" pitchFamily="65" charset="-120"/>
                          <a:ea typeface="華康楷書體W7" panose="03000709000000000000" pitchFamily="65" charset="-120"/>
                        </a:rPr>
                        <a:t>良好的服務</a:t>
                      </a:r>
                      <a:endParaRPr lang="zh-TW" altLang="zh-TW" sz="1800" kern="100" dirty="0" smtClean="0">
                        <a:effectLst/>
                        <a:latin typeface="華康楷書體W7" panose="03000709000000000000" pitchFamily="65" charset="-120"/>
                        <a:ea typeface="華康楷書體W7" panose="03000709000000000000" pitchFamily="65" charset="-120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 smtClean="0">
                          <a:effectLst/>
                          <a:latin typeface="華康楷書體W7" panose="03000709000000000000" pitchFamily="65" charset="-120"/>
                          <a:ea typeface="華康楷書體W7" panose="03000709000000000000" pitchFamily="65" charset="-120"/>
                        </a:rPr>
                        <a:t>1.</a:t>
                      </a:r>
                      <a:r>
                        <a:rPr lang="zh-TW" altLang="zh-TW" sz="1800" kern="100" dirty="0" smtClean="0">
                          <a:effectLst/>
                          <a:latin typeface="華康楷書體W7" panose="03000709000000000000" pitchFamily="65" charset="-120"/>
                          <a:ea typeface="華康楷書體W7" panose="03000709000000000000" pitchFamily="65" charset="-120"/>
                        </a:rPr>
                        <a:t>地處花蓮南區</a:t>
                      </a:r>
                      <a:endParaRPr lang="zh-TW" altLang="zh-TW" sz="1800" kern="100" dirty="0" smtClean="0">
                        <a:effectLst/>
                        <a:latin typeface="華康楷書體W7" panose="03000709000000000000" pitchFamily="65" charset="-120"/>
                        <a:ea typeface="華康楷書體W7" panose="03000709000000000000" pitchFamily="65" charset="-120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803860"/>
              </p:ext>
            </p:extLst>
          </p:nvPr>
        </p:nvGraphicFramePr>
        <p:xfrm>
          <a:off x="1115616" y="2931790"/>
          <a:ext cx="648072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3024336"/>
              </a:tblGrid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</a:rPr>
                        <a:t>Opportunities</a:t>
                      </a:r>
                      <a:r>
                        <a:rPr lang="zh-TW" altLang="zh-TW" sz="1800" kern="100" dirty="0" smtClean="0">
                          <a:effectLst/>
                        </a:rPr>
                        <a:t>（Ｏ）</a:t>
                      </a:r>
                      <a:r>
                        <a:rPr lang="zh-TW" altLang="zh-TW" sz="1800" kern="100" dirty="0" smtClean="0">
                          <a:effectLst/>
                          <a:latin typeface="華康新特明體" panose="02020909000000000000" pitchFamily="49" charset="-120"/>
                          <a:ea typeface="華康新特明體" panose="02020909000000000000" pitchFamily="49" charset="-120"/>
                        </a:rPr>
                        <a:t>外部機會</a:t>
                      </a:r>
                      <a:endParaRPr lang="zh-TW" altLang="zh-TW" sz="1800" kern="100" dirty="0">
                        <a:effectLst/>
                        <a:latin typeface="華康新特明體" panose="02020909000000000000" pitchFamily="49" charset="-120"/>
                        <a:ea typeface="華康新特明體" panose="02020909000000000000" pitchFamily="49" charset="-120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</a:rPr>
                        <a:t>Threats</a:t>
                      </a:r>
                      <a:r>
                        <a:rPr lang="zh-TW" altLang="zh-TW" sz="1800" kern="100" dirty="0" smtClean="0">
                          <a:effectLst/>
                        </a:rPr>
                        <a:t>（Ｔ） </a:t>
                      </a:r>
                      <a:r>
                        <a:rPr lang="zh-TW" altLang="zh-TW" sz="1800" kern="100" dirty="0" smtClean="0">
                          <a:effectLst/>
                          <a:latin typeface="華康新特明體" panose="02020909000000000000" pitchFamily="49" charset="-120"/>
                          <a:ea typeface="華康新特明體" panose="02020909000000000000" pitchFamily="49" charset="-120"/>
                        </a:rPr>
                        <a:t>外部威脅</a:t>
                      </a:r>
                      <a:endParaRPr lang="zh-TW" altLang="zh-TW" sz="1800" kern="100" dirty="0">
                        <a:effectLst/>
                        <a:latin typeface="華康新特明體" panose="02020909000000000000" pitchFamily="49" charset="-120"/>
                        <a:ea typeface="華康新特明體" panose="02020909000000000000" pitchFamily="49" charset="-120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zh-TW" sz="1800" kern="100" dirty="0" smtClean="0">
                          <a:effectLst/>
                          <a:latin typeface="華康楷書體W7" panose="03000709000000000000" pitchFamily="65" charset="-120"/>
                          <a:ea typeface="華康楷書體W7" panose="03000709000000000000" pitchFamily="65" charset="-120"/>
                        </a:rPr>
                        <a:t>結合社區支持型農業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zh-TW" sz="1800" kern="100" dirty="0" smtClean="0">
                          <a:effectLst/>
                          <a:latin typeface="華康楷書體W7" panose="03000709000000000000" pitchFamily="65" charset="-120"/>
                          <a:ea typeface="華康楷書體W7" panose="03000709000000000000" pitchFamily="65" charset="-120"/>
                        </a:rPr>
                        <a:t>國民逐漸重視有機農業發展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zh-TW" sz="1800" kern="100" dirty="0" smtClean="0">
                          <a:effectLst/>
                          <a:latin typeface="華康楷書體W7" panose="03000709000000000000" pitchFamily="65" charset="-120"/>
                          <a:ea typeface="華康楷書體W7" panose="03000709000000000000" pitchFamily="65" charset="-120"/>
                        </a:rPr>
                        <a:t>有機認證</a:t>
                      </a:r>
                      <a:r>
                        <a:rPr lang="en-US" altLang="zh-TW" sz="1800" kern="100" dirty="0" smtClean="0">
                          <a:effectLst/>
                          <a:latin typeface="華康楷書體W7" panose="03000709000000000000" pitchFamily="65" charset="-120"/>
                          <a:ea typeface="華康楷書體W7" panose="03000709000000000000" pitchFamily="65" charset="-120"/>
                        </a:rPr>
                        <a:t> CAS </a:t>
                      </a:r>
                      <a:r>
                        <a:rPr lang="zh-TW" altLang="zh-TW" sz="1800" kern="100" dirty="0" smtClean="0">
                          <a:effectLst/>
                          <a:latin typeface="華康楷書體W7" panose="03000709000000000000" pitchFamily="65" charset="-120"/>
                          <a:ea typeface="華康楷書體W7" panose="03000709000000000000" pitchFamily="65" charset="-120"/>
                        </a:rPr>
                        <a:t>標籤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zh-TW" sz="1800" kern="100" dirty="0" smtClean="0">
                          <a:effectLst/>
                          <a:latin typeface="華康楷書體W7" panose="03000709000000000000" pitchFamily="65" charset="-120"/>
                          <a:ea typeface="華康楷書體W7" panose="03000709000000000000" pitchFamily="65" charset="-120"/>
                        </a:rPr>
                        <a:t>生產履歷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zh-TW" sz="1800" kern="100" dirty="0" smtClean="0">
                          <a:effectLst/>
                          <a:latin typeface="華康楷書體W7" panose="03000709000000000000" pitchFamily="65" charset="-120"/>
                          <a:ea typeface="華康楷書體W7" panose="03000709000000000000" pitchFamily="65" charset="-120"/>
                        </a:rPr>
                        <a:t>國民養生意識抬頭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zh-TW" sz="1800" kern="100" dirty="0" smtClean="0">
                          <a:effectLst/>
                          <a:latin typeface="華康楷書體W7" panose="03000709000000000000" pitchFamily="65" charset="-120"/>
                          <a:ea typeface="華康楷書體W7" panose="03000709000000000000" pitchFamily="65" charset="-120"/>
                        </a:rPr>
                        <a:t>政府支持及贊助</a:t>
                      </a:r>
                      <a:endParaRPr lang="zh-TW" altLang="zh-TW" sz="1800" kern="100" dirty="0" smtClean="0">
                        <a:effectLst/>
                        <a:latin typeface="華康楷書體W7" panose="03000709000000000000" pitchFamily="65" charset="-120"/>
                        <a:ea typeface="華康楷書體W7" panose="03000709000000000000" pitchFamily="65" charset="-120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0" lvl="2" indent="-9144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effectLst/>
                          <a:latin typeface="華康楷書體W7" panose="03000709000000000000" pitchFamily="65" charset="-120"/>
                          <a:ea typeface="華康楷書體W7" panose="03000709000000000000" pitchFamily="65" charset="-120"/>
                        </a:rPr>
                        <a:t>1.</a:t>
                      </a:r>
                      <a:r>
                        <a:rPr lang="zh-TW" altLang="zh-TW" sz="2000" kern="100" dirty="0" smtClean="0">
                          <a:effectLst/>
                          <a:latin typeface="華康楷書體W7" panose="03000709000000000000" pitchFamily="65" charset="-120"/>
                          <a:ea typeface="華康楷書體W7" panose="03000709000000000000" pitchFamily="65" charset="-120"/>
                        </a:rPr>
                        <a:t>池上米的競爭</a:t>
                      </a:r>
                    </a:p>
                    <a:p>
                      <a:pPr marL="914400" lvl="2" indent="-9144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effectLst/>
                          <a:latin typeface="華康楷書體W7" panose="03000709000000000000" pitchFamily="65" charset="-120"/>
                          <a:ea typeface="華康楷書體W7" panose="03000709000000000000" pitchFamily="65" charset="-120"/>
                        </a:rPr>
                        <a:t>2.</a:t>
                      </a:r>
                      <a:r>
                        <a:rPr lang="zh-TW" altLang="zh-TW" sz="2000" kern="100" dirty="0" smtClean="0">
                          <a:effectLst/>
                          <a:latin typeface="華康楷書體W7" panose="03000709000000000000" pitchFamily="65" charset="-120"/>
                          <a:ea typeface="華康楷書體W7" panose="03000709000000000000" pitchFamily="65" charset="-120"/>
                        </a:rPr>
                        <a:t>新冠肺炎的影響</a:t>
                      </a:r>
                      <a:endParaRPr lang="zh-TW" altLang="zh-TW" sz="2000" kern="100" dirty="0" smtClean="0">
                        <a:effectLst/>
                        <a:latin typeface="華康楷書體W7" panose="03000709000000000000" pitchFamily="65" charset="-120"/>
                        <a:ea typeface="華康楷書體W7" panose="03000709000000000000" pitchFamily="65" charset="-120"/>
                        <a:cs typeface="Times New Roman"/>
                      </a:endParaRPr>
                    </a:p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284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71">
            <a:extLst>
              <a:ext uri="{FF2B5EF4-FFF2-40B4-BE49-F238E27FC236}">
                <a16:creationId xmlns="" xmlns:a16="http://schemas.microsoft.com/office/drawing/2014/main" id="{E206596B-BC60-4635-B287-91DC93489A03}"/>
              </a:ext>
            </a:extLst>
          </p:cNvPr>
          <p:cNvSpPr txBox="1"/>
          <p:nvPr/>
        </p:nvSpPr>
        <p:spPr>
          <a:xfrm>
            <a:off x="419489" y="483518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45B54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TW" altLang="en-US" b="1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五、富里米銷售的問卷調查</a:t>
            </a:r>
            <a:endParaRPr lang="zh-CN" altLang="en-US" b="1" dirty="0">
              <a:latin typeface="華康新特明體" panose="02020909000000000000" pitchFamily="49" charset="-120"/>
              <a:ea typeface="華康新特明體" panose="02020909000000000000" pitchFamily="49" charset="-120"/>
              <a:sym typeface="inpin heiti" panose="00000500000000000000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5576" y="1556088"/>
            <a:ext cx="698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 algn="just" eaLnBrk="1" hangingPunct="1">
              <a:buNone/>
            </a:pPr>
            <a:r>
              <a:rPr lang="zh-TW" altLang="en-US" dirty="0"/>
              <a:t>一、</a:t>
            </a:r>
            <a:r>
              <a:rPr lang="zh-TW" altLang="zh-TW" dirty="0" smtClean="0"/>
              <a:t>本</a:t>
            </a:r>
            <a:r>
              <a:rPr lang="zh-TW" altLang="zh-TW" dirty="0"/>
              <a:t>組於中秋連假最後一日早晨發放 </a:t>
            </a:r>
            <a:r>
              <a:rPr lang="en-US" altLang="zh-TW" dirty="0">
                <a:solidFill>
                  <a:srgbClr val="FF000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53</a:t>
            </a:r>
            <a:r>
              <a:rPr lang="zh-TW" altLang="zh-TW" dirty="0" smtClean="0">
                <a:solidFill>
                  <a:srgbClr val="FF000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份</a:t>
            </a:r>
            <a:r>
              <a:rPr lang="zh-TW" altLang="zh-TW" u="sng" dirty="0" smtClean="0">
                <a:solidFill>
                  <a:srgbClr val="FF000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實體</a:t>
            </a:r>
            <a:r>
              <a:rPr lang="zh-TW" altLang="zh-TW" u="sng" dirty="0">
                <a:solidFill>
                  <a:srgbClr val="FF000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問卷</a:t>
            </a:r>
            <a:r>
              <a:rPr lang="zh-TW" altLang="zh-TW" dirty="0" smtClean="0"/>
              <a:t>，一共</a:t>
            </a:r>
            <a:r>
              <a:rPr lang="zh-TW" altLang="zh-TW" dirty="0"/>
              <a:t>收回 </a:t>
            </a:r>
            <a:r>
              <a:rPr lang="en-US" altLang="zh-TW" dirty="0"/>
              <a:t>53 </a:t>
            </a:r>
            <a:r>
              <a:rPr lang="zh-TW" altLang="zh-TW" dirty="0"/>
              <a:t>份有效問卷，有效</a:t>
            </a:r>
            <a:r>
              <a:rPr lang="zh-TW" altLang="zh-TW" dirty="0">
                <a:solidFill>
                  <a:srgbClr val="FF000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回收率達</a:t>
            </a:r>
            <a:r>
              <a:rPr lang="en-US" altLang="zh-TW" dirty="0">
                <a:solidFill>
                  <a:srgbClr val="FF000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100</a:t>
            </a:r>
            <a:r>
              <a:rPr lang="en-US" altLang="zh-TW" dirty="0" smtClean="0">
                <a:solidFill>
                  <a:srgbClr val="FF000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%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447675" indent="-447675" algn="just" eaLnBrk="1" hangingPunct="1">
              <a:buNone/>
            </a:pPr>
            <a:endParaRPr lang="en-US" altLang="zh-TW" dirty="0" smtClean="0"/>
          </a:p>
          <a:p>
            <a:pPr marL="447675" indent="-447675" algn="just" eaLnBrk="1" hangingPunct="1">
              <a:buNone/>
            </a:pPr>
            <a:r>
              <a:rPr lang="zh-TW" altLang="en-US" dirty="0" smtClean="0"/>
              <a:t>二</a:t>
            </a:r>
            <a:r>
              <a:rPr lang="zh-TW" altLang="en-US" dirty="0"/>
              <a:t>、</a:t>
            </a:r>
            <a:r>
              <a:rPr lang="zh-TW" altLang="zh-TW" dirty="0"/>
              <a:t>為了增加信效度，我們又再次修改問卷，並放在社群網站，了解更多</a:t>
            </a:r>
            <a:r>
              <a:rPr lang="zh-TW" altLang="en-US" dirty="0"/>
              <a:t>人</a:t>
            </a:r>
            <a:r>
              <a:rPr lang="zh-TW" altLang="zh-TW" dirty="0"/>
              <a:t>的消費經驗，</a:t>
            </a:r>
            <a:r>
              <a:rPr lang="zh-TW" altLang="en-US" u="sng" dirty="0">
                <a:solidFill>
                  <a:srgbClr val="FF000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網路</a:t>
            </a:r>
            <a:r>
              <a:rPr lang="zh-TW" altLang="zh-TW" u="sng" dirty="0">
                <a:solidFill>
                  <a:srgbClr val="FF000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問卷</a:t>
            </a:r>
            <a:r>
              <a:rPr lang="zh-TW" altLang="zh-TW" dirty="0"/>
              <a:t>共有</a:t>
            </a:r>
            <a:r>
              <a:rPr lang="en-US" altLang="zh-TW" dirty="0">
                <a:solidFill>
                  <a:srgbClr val="FF000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97</a:t>
            </a:r>
            <a:r>
              <a:rPr lang="zh-TW" altLang="zh-TW" dirty="0">
                <a:solidFill>
                  <a:srgbClr val="FF000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人填寫</a:t>
            </a:r>
            <a:r>
              <a:rPr lang="zh-TW" altLang="zh-TW" dirty="0"/>
              <a:t>，給予筆者更多的思考空間，呼應展售中心的銷售策略。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945183"/>
            <a:ext cx="7200800" cy="4501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28" y="945182"/>
            <a:ext cx="7180631" cy="419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113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71">
            <a:extLst>
              <a:ext uri="{FF2B5EF4-FFF2-40B4-BE49-F238E27FC236}">
                <a16:creationId xmlns="" xmlns:a16="http://schemas.microsoft.com/office/drawing/2014/main" id="{E206596B-BC60-4635-B287-91DC93489A03}"/>
              </a:ext>
            </a:extLst>
          </p:cNvPr>
          <p:cNvSpPr txBox="1"/>
          <p:nvPr/>
        </p:nvSpPr>
        <p:spPr>
          <a:xfrm>
            <a:off x="419489" y="483518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45B54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TW" altLang="en-US" b="1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五、問卷調查分析</a:t>
            </a:r>
            <a:endParaRPr lang="zh-CN" altLang="en-US" b="1" dirty="0">
              <a:latin typeface="華康新特明體" panose="02020909000000000000" pitchFamily="49" charset="-120"/>
              <a:ea typeface="華康新特明體" panose="02020909000000000000" pitchFamily="49" charset="-120"/>
              <a:sym typeface="inpin heiti" panose="00000500000000000000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71600" y="945183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indent="0" eaLnBrk="1" hangingPunct="1">
              <a:buNone/>
            </a:pPr>
            <a:r>
              <a:rPr lang="en-US" altLang="zh-TW" sz="2400" b="1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(</a:t>
            </a:r>
            <a:r>
              <a:rPr lang="zh-TW" altLang="en-US" sz="2400" b="1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一</a:t>
            </a:r>
            <a:r>
              <a:rPr lang="en-US" altLang="zh-TW" sz="2400" b="1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)</a:t>
            </a:r>
            <a:r>
              <a:rPr lang="zh-TW" altLang="en-US" sz="2400" b="1" dirty="0" smtClean="0"/>
              <a:t>遊客</a:t>
            </a:r>
            <a:r>
              <a:rPr lang="zh-TW" altLang="en-US" sz="2400" b="1" dirty="0"/>
              <a:t>來源與消費次數、原因。</a:t>
            </a:r>
            <a:endParaRPr lang="zh-TW" altLang="zh-TW" sz="2400" b="1" dirty="0"/>
          </a:p>
        </p:txBody>
      </p:sp>
      <p:graphicFrame>
        <p:nvGraphicFramePr>
          <p:cNvPr id="8" name="圖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5046571"/>
              </p:ext>
            </p:extLst>
          </p:nvPr>
        </p:nvGraphicFramePr>
        <p:xfrm>
          <a:off x="2466020" y="1628750"/>
          <a:ext cx="4842284" cy="3103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4139952" y="2924893"/>
            <a:ext cx="1077218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花蓮縣</a:t>
            </a:r>
          </a:p>
        </p:txBody>
      </p:sp>
      <p:grpSp>
        <p:nvGrpSpPr>
          <p:cNvPr id="10" name="群組 9"/>
          <p:cNvGrpSpPr/>
          <p:nvPr/>
        </p:nvGrpSpPr>
        <p:grpSpPr>
          <a:xfrm>
            <a:off x="2411760" y="1567462"/>
            <a:ext cx="5198629" cy="3145748"/>
            <a:chOff x="-168728" y="-240225"/>
            <a:chExt cx="4881126" cy="2833315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435"/>
            <a:stretch/>
          </p:blipFill>
          <p:spPr bwMode="auto">
            <a:xfrm>
              <a:off x="-168728" y="-240225"/>
              <a:ext cx="4881126" cy="283331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2" name="矩形 11"/>
            <p:cNvSpPr/>
            <p:nvPr/>
          </p:nvSpPr>
          <p:spPr>
            <a:xfrm>
              <a:off x="136072" y="277586"/>
              <a:ext cx="304800" cy="10341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1403648" y="1517314"/>
            <a:ext cx="6768752" cy="3195896"/>
            <a:chOff x="0" y="0"/>
            <a:chExt cx="5730875" cy="2413000"/>
          </a:xfrm>
        </p:grpSpPr>
        <p:grpSp>
          <p:nvGrpSpPr>
            <p:cNvPr id="15" name="群組 14"/>
            <p:cNvGrpSpPr/>
            <p:nvPr/>
          </p:nvGrpSpPr>
          <p:grpSpPr>
            <a:xfrm>
              <a:off x="0" y="0"/>
              <a:ext cx="5730875" cy="2413000"/>
              <a:chOff x="0" y="0"/>
              <a:chExt cx="5730875" cy="2413000"/>
            </a:xfrm>
          </p:grpSpPr>
          <p:pic>
            <p:nvPicPr>
              <p:cNvPr id="18" name="image3.png" descr="表單回應圖表。題目：您為何會停留在富里鄉農會。回應數：152 則回應。"/>
              <p:cNvPicPr/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0"/>
                <a:ext cx="5730875" cy="2413000"/>
              </a:xfrm>
              <a:prstGeom prst="rect">
                <a:avLst/>
              </a:prstGeom>
              <a:ln/>
            </p:spPr>
          </p:pic>
          <p:pic>
            <p:nvPicPr>
              <p:cNvPr id="19" name="圖片 1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985" t="25515" r="4013" b="19852"/>
              <a:stretch/>
            </p:blipFill>
            <p:spPr bwMode="auto">
              <a:xfrm>
                <a:off x="2879272" y="604157"/>
                <a:ext cx="2595245" cy="163830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17" name="矩形 16"/>
            <p:cNvSpPr/>
            <p:nvPr/>
          </p:nvSpPr>
          <p:spPr>
            <a:xfrm>
              <a:off x="152400" y="370114"/>
              <a:ext cx="555172" cy="1741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</p:grpSp>
      <p:sp>
        <p:nvSpPr>
          <p:cNvPr id="5" name="文字方塊 4"/>
          <p:cNvSpPr txBox="1"/>
          <p:nvPr/>
        </p:nvSpPr>
        <p:spPr>
          <a:xfrm>
            <a:off x="3131840" y="2617116"/>
            <a:ext cx="862916" cy="677108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TW" altLang="en-US" sz="2200" b="1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買米</a:t>
            </a:r>
            <a:endParaRPr lang="en-US" altLang="zh-TW" sz="2200" b="1" dirty="0" smtClean="0"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  <a:p>
            <a:pPr algn="ctr"/>
            <a:r>
              <a:rPr lang="en-US" altLang="zh-TW" sz="2200" b="1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43.4%</a:t>
            </a:r>
            <a:endParaRPr lang="zh-TW" altLang="en-US" sz="2200" b="1" dirty="0" smtClean="0"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3923928" y="3572966"/>
            <a:ext cx="648072" cy="369332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TW" altLang="en-US" sz="1200" b="1" dirty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上廁所</a:t>
            </a:r>
            <a:endParaRPr lang="en-US" altLang="zh-TW" sz="1200" b="1" dirty="0" smtClean="0"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  <a:p>
            <a:pPr algn="ctr"/>
            <a:r>
              <a:rPr lang="en-US" altLang="zh-TW" sz="1200" b="1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15.1%</a:t>
            </a:r>
            <a:endParaRPr lang="zh-TW" altLang="en-US" sz="1200" b="1" dirty="0" smtClean="0"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3280034" y="4077022"/>
            <a:ext cx="792088" cy="369332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TW" altLang="en-US" sz="1200" b="1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跟地</a:t>
            </a:r>
            <a:r>
              <a:rPr lang="zh-TW" altLang="en-US" sz="1200" b="1" dirty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景拍照</a:t>
            </a:r>
            <a:endParaRPr lang="en-US" altLang="zh-TW" sz="1200" b="1" dirty="0" smtClean="0"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  <a:p>
            <a:pPr algn="ctr"/>
            <a:r>
              <a:rPr lang="en-US" altLang="zh-TW" sz="1200" b="1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15.8%</a:t>
            </a:r>
            <a:endParaRPr lang="zh-TW" altLang="en-US" sz="1200" b="1" dirty="0" smtClean="0"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76056" y="2001562"/>
            <a:ext cx="3024336" cy="258532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zh-TW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【</a:t>
            </a:r>
            <a:r>
              <a:rPr lang="zh-TW" altLang="en-US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交叉分析</a:t>
            </a:r>
            <a:r>
              <a:rPr lang="en-US" altLang="zh-TW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】</a:t>
            </a:r>
          </a:p>
          <a:p>
            <a:pPr algn="just"/>
            <a:r>
              <a:rPr lang="zh-TW" altLang="zh-TW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買</a:t>
            </a:r>
            <a:r>
              <a:rPr lang="zh-TW" altLang="zh-TW" dirty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米的</a:t>
            </a:r>
            <a:r>
              <a:rPr lang="zh-TW" altLang="zh-TW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人</a:t>
            </a:r>
            <a:endParaRPr lang="en-US" altLang="zh-TW" dirty="0" smtClean="0">
              <a:latin typeface="華康楷書體W7" panose="03000709000000000000" pitchFamily="65" charset="-120"/>
              <a:ea typeface="華康楷書體W7" panose="03000709000000000000" pitchFamily="65" charset="-120"/>
            </a:endParaRPr>
          </a:p>
          <a:p>
            <a:pPr marL="269875" indent="-269875" algn="just"/>
            <a:r>
              <a:rPr lang="en-US" altLang="zh-TW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1.</a:t>
            </a:r>
            <a:r>
              <a:rPr lang="zh-TW" altLang="zh-TW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一</a:t>
            </a:r>
            <a:r>
              <a:rPr lang="zh-TW" altLang="zh-TW" dirty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年內消費五次以上</a:t>
            </a:r>
            <a:r>
              <a:rPr lang="zh-TW" altLang="zh-TW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，又</a:t>
            </a:r>
            <a:r>
              <a:rPr lang="zh-TW" altLang="zh-TW" dirty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住在花蓮縣的佔</a:t>
            </a:r>
            <a:r>
              <a:rPr lang="en-US" altLang="zh-TW" dirty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23%</a:t>
            </a:r>
            <a:r>
              <a:rPr lang="zh-TW" altLang="zh-TW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，</a:t>
            </a:r>
            <a:endParaRPr lang="en-US" altLang="zh-TW" dirty="0" smtClean="0">
              <a:latin typeface="華康楷書體W7" panose="03000709000000000000" pitchFamily="65" charset="-120"/>
              <a:ea typeface="華康楷書體W7" panose="03000709000000000000" pitchFamily="65" charset="-120"/>
            </a:endParaRPr>
          </a:p>
          <a:p>
            <a:pPr marL="269875" indent="-269875" algn="just"/>
            <a:r>
              <a:rPr lang="en-US" altLang="zh-TW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2.</a:t>
            </a:r>
            <a:r>
              <a:rPr lang="zh-TW" altLang="zh-TW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其他</a:t>
            </a:r>
            <a:r>
              <a:rPr lang="zh-TW" altLang="zh-TW" dirty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本地或外地，</a:t>
            </a:r>
            <a:r>
              <a:rPr lang="zh-TW" altLang="zh-TW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消費一次</a:t>
            </a:r>
            <a:r>
              <a:rPr lang="zh-TW" altLang="zh-TW" dirty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，佔</a:t>
            </a:r>
            <a:r>
              <a:rPr lang="en-US" altLang="zh-TW" dirty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26</a:t>
            </a:r>
            <a:r>
              <a:rPr lang="en-US" altLang="zh-TW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%</a:t>
            </a:r>
          </a:p>
          <a:p>
            <a:pPr marL="269875" indent="-269875" algn="just"/>
            <a:r>
              <a:rPr lang="en-US" altLang="zh-TW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3.</a:t>
            </a:r>
            <a:r>
              <a:rPr lang="zh-TW" altLang="zh-TW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其他就是</a:t>
            </a:r>
            <a:r>
              <a:rPr lang="zh-TW" altLang="zh-TW" dirty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買零食，與不消費</a:t>
            </a:r>
            <a:r>
              <a:rPr lang="zh-TW" altLang="zh-TW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的地</a:t>
            </a:r>
            <a:r>
              <a:rPr lang="zh-TW" altLang="zh-TW" dirty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景拍照、上廁所為主。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3131840" y="2635566"/>
            <a:ext cx="862916" cy="677108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TW" altLang="en-US" sz="2200" b="1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買米</a:t>
            </a:r>
            <a:endParaRPr lang="en-US" altLang="zh-TW" sz="2200" b="1" dirty="0" smtClean="0"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  <a:p>
            <a:pPr algn="ctr"/>
            <a:r>
              <a:rPr lang="en-US" altLang="zh-TW" sz="2200" b="1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43.4%</a:t>
            </a:r>
            <a:endParaRPr lang="zh-TW" altLang="en-US" sz="2200" b="1" dirty="0" smtClean="0"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3923928" y="3591416"/>
            <a:ext cx="648072" cy="369332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TW" altLang="en-US" sz="1200" b="1" dirty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上廁所</a:t>
            </a:r>
            <a:endParaRPr lang="en-US" altLang="zh-TW" sz="1200" b="1" dirty="0" smtClean="0"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  <a:p>
            <a:pPr algn="ctr"/>
            <a:r>
              <a:rPr lang="en-US" altLang="zh-TW" sz="1200" b="1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15.1%</a:t>
            </a:r>
            <a:endParaRPr lang="zh-TW" altLang="en-US" sz="1200" b="1" dirty="0" smtClean="0"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3280034" y="4095472"/>
            <a:ext cx="792088" cy="369332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TW" altLang="en-US" sz="1200" b="1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跟地</a:t>
            </a:r>
            <a:r>
              <a:rPr lang="zh-TW" altLang="en-US" sz="1200" b="1" dirty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景拍照</a:t>
            </a:r>
            <a:endParaRPr lang="en-US" altLang="zh-TW" sz="1200" b="1" dirty="0" smtClean="0"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  <a:p>
            <a:pPr algn="ctr"/>
            <a:r>
              <a:rPr lang="en-US" altLang="zh-TW" sz="1200" b="1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15.8%</a:t>
            </a:r>
            <a:endParaRPr lang="zh-TW" altLang="en-US" sz="1200" b="1" dirty="0" smtClean="0"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076056" y="2020012"/>
            <a:ext cx="3024336" cy="258532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zh-TW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【</a:t>
            </a:r>
            <a:r>
              <a:rPr lang="zh-TW" altLang="en-US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交叉分析</a:t>
            </a:r>
            <a:r>
              <a:rPr lang="en-US" altLang="zh-TW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】</a:t>
            </a:r>
          </a:p>
          <a:p>
            <a:pPr algn="just"/>
            <a:r>
              <a:rPr lang="zh-TW" altLang="zh-TW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買</a:t>
            </a:r>
            <a:r>
              <a:rPr lang="zh-TW" altLang="zh-TW" dirty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米的</a:t>
            </a:r>
            <a:r>
              <a:rPr lang="zh-TW" altLang="zh-TW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人</a:t>
            </a:r>
            <a:endParaRPr lang="en-US" altLang="zh-TW" dirty="0" smtClean="0">
              <a:latin typeface="華康楷書體W7" panose="03000709000000000000" pitchFamily="65" charset="-120"/>
              <a:ea typeface="華康楷書體W7" panose="03000709000000000000" pitchFamily="65" charset="-120"/>
            </a:endParaRPr>
          </a:p>
          <a:p>
            <a:pPr marL="269875" indent="-269875" algn="just"/>
            <a:r>
              <a:rPr lang="en-US" altLang="zh-TW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1.</a:t>
            </a:r>
            <a:r>
              <a:rPr lang="zh-TW" altLang="zh-TW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一</a:t>
            </a:r>
            <a:r>
              <a:rPr lang="zh-TW" altLang="zh-TW" dirty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年內消費五次以上</a:t>
            </a:r>
            <a:r>
              <a:rPr lang="zh-TW" altLang="zh-TW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，又</a:t>
            </a:r>
            <a:r>
              <a:rPr lang="zh-TW" altLang="zh-TW" dirty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住在花蓮縣的佔</a:t>
            </a:r>
            <a:r>
              <a:rPr lang="en-US" altLang="zh-TW" dirty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23%</a:t>
            </a:r>
            <a:r>
              <a:rPr lang="zh-TW" altLang="zh-TW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，</a:t>
            </a:r>
            <a:endParaRPr lang="en-US" altLang="zh-TW" dirty="0" smtClean="0">
              <a:latin typeface="華康楷書體W7" panose="03000709000000000000" pitchFamily="65" charset="-120"/>
              <a:ea typeface="華康楷書體W7" panose="03000709000000000000" pitchFamily="65" charset="-120"/>
            </a:endParaRPr>
          </a:p>
          <a:p>
            <a:pPr marL="269875" indent="-269875" algn="just"/>
            <a:r>
              <a:rPr lang="en-US" altLang="zh-TW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2.</a:t>
            </a:r>
            <a:r>
              <a:rPr lang="zh-TW" altLang="zh-TW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其他</a:t>
            </a:r>
            <a:r>
              <a:rPr lang="zh-TW" altLang="zh-TW" dirty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本地或外地，</a:t>
            </a:r>
            <a:r>
              <a:rPr lang="zh-TW" altLang="zh-TW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消費一次</a:t>
            </a:r>
            <a:r>
              <a:rPr lang="zh-TW" altLang="zh-TW" dirty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，佔</a:t>
            </a:r>
            <a:r>
              <a:rPr lang="en-US" altLang="zh-TW" dirty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26</a:t>
            </a:r>
            <a:r>
              <a:rPr lang="en-US" altLang="zh-TW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%</a:t>
            </a:r>
          </a:p>
          <a:p>
            <a:pPr marL="269875" indent="-269875" algn="just"/>
            <a:r>
              <a:rPr lang="en-US" altLang="zh-TW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3.</a:t>
            </a:r>
            <a:r>
              <a:rPr lang="zh-TW" altLang="zh-TW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其他就是</a:t>
            </a:r>
            <a:r>
              <a:rPr lang="zh-TW" altLang="zh-TW" dirty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買零食，與不消費</a:t>
            </a:r>
            <a:r>
              <a:rPr lang="zh-TW" altLang="zh-TW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的地</a:t>
            </a:r>
            <a:r>
              <a:rPr lang="zh-TW" altLang="zh-TW" dirty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景拍照、上廁所為主。</a:t>
            </a:r>
          </a:p>
        </p:txBody>
      </p:sp>
    </p:spTree>
    <p:extLst>
      <p:ext uri="{BB962C8B-B14F-4D97-AF65-F5344CB8AC3E}">
        <p14:creationId xmlns:p14="http://schemas.microsoft.com/office/powerpoint/2010/main" val="83531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Graphic spid="8" grpId="0">
        <p:bldAsOne/>
      </p:bldGraphic>
      <p:bldP spid="5" grpId="0" animBg="1"/>
      <p:bldP spid="20" grpId="0" animBg="1"/>
      <p:bldP spid="21" grpId="0" animBg="1"/>
      <p:bldP spid="6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71">
            <a:extLst>
              <a:ext uri="{FF2B5EF4-FFF2-40B4-BE49-F238E27FC236}">
                <a16:creationId xmlns="" xmlns:a16="http://schemas.microsoft.com/office/drawing/2014/main" id="{E206596B-BC60-4635-B287-91DC93489A03}"/>
              </a:ext>
            </a:extLst>
          </p:cNvPr>
          <p:cNvSpPr txBox="1"/>
          <p:nvPr/>
        </p:nvSpPr>
        <p:spPr>
          <a:xfrm>
            <a:off x="419489" y="483518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45B54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TW" altLang="en-US" b="1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五、問卷調查分析</a:t>
            </a:r>
            <a:endParaRPr lang="zh-CN" altLang="en-US" b="1" dirty="0">
              <a:latin typeface="華康新特明體" panose="02020909000000000000" pitchFamily="49" charset="-120"/>
              <a:ea typeface="華康新特明體" panose="02020909000000000000" pitchFamily="49" charset="-120"/>
              <a:sym typeface="inpin heiti" panose="00000500000000000000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71600" y="945183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indent="0" eaLnBrk="1" hangingPunct="1">
              <a:buNone/>
            </a:pPr>
            <a:r>
              <a:rPr lang="en-US" altLang="zh-TW" sz="2400" b="1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(</a:t>
            </a:r>
            <a:r>
              <a:rPr lang="zh-TW" altLang="en-US" sz="2400" b="1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一</a:t>
            </a:r>
            <a:r>
              <a:rPr lang="en-US" altLang="zh-TW" sz="2400" b="1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)</a:t>
            </a:r>
            <a:r>
              <a:rPr lang="zh-TW" altLang="en-US" sz="2400" b="1" dirty="0" smtClean="0"/>
              <a:t>遊客</a:t>
            </a:r>
            <a:r>
              <a:rPr lang="zh-TW" altLang="en-US" sz="2400" b="1" dirty="0"/>
              <a:t>來源與消費次數、原因。</a:t>
            </a:r>
            <a:endParaRPr lang="zh-TW" altLang="zh-TW" sz="2400" b="1" dirty="0"/>
          </a:p>
        </p:txBody>
      </p:sp>
      <p:graphicFrame>
        <p:nvGraphicFramePr>
          <p:cNvPr id="8" name="圖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1576611"/>
              </p:ext>
            </p:extLst>
          </p:nvPr>
        </p:nvGraphicFramePr>
        <p:xfrm>
          <a:off x="2466020" y="1628750"/>
          <a:ext cx="4842284" cy="3103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4139952" y="2924893"/>
            <a:ext cx="1077218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花蓮縣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2267744" y="1681833"/>
            <a:ext cx="5200650" cy="3146425"/>
            <a:chOff x="2267744" y="1681833"/>
            <a:chExt cx="5200650" cy="31464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1681833"/>
              <a:ext cx="5200650" cy="3146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文字方塊 21"/>
            <p:cNvSpPr txBox="1"/>
            <p:nvPr/>
          </p:nvSpPr>
          <p:spPr>
            <a:xfrm>
              <a:off x="2339752" y="2169899"/>
              <a:ext cx="1242592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lang="zh-TW" altLang="en-US" sz="16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6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Graphic spid="8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71">
            <a:extLst>
              <a:ext uri="{FF2B5EF4-FFF2-40B4-BE49-F238E27FC236}">
                <a16:creationId xmlns="" xmlns:a16="http://schemas.microsoft.com/office/drawing/2014/main" id="{E206596B-BC60-4635-B287-91DC93489A03}"/>
              </a:ext>
            </a:extLst>
          </p:cNvPr>
          <p:cNvSpPr txBox="1"/>
          <p:nvPr/>
        </p:nvSpPr>
        <p:spPr>
          <a:xfrm>
            <a:off x="419489" y="483518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45B54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TW" altLang="en-US" b="1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五、問卷調查分析</a:t>
            </a:r>
            <a:endParaRPr lang="zh-CN" altLang="en-US" b="1" dirty="0">
              <a:latin typeface="華康新特明體" panose="02020909000000000000" pitchFamily="49" charset="-120"/>
              <a:ea typeface="華康新特明體" panose="02020909000000000000" pitchFamily="49" charset="-120"/>
              <a:sym typeface="inpin heiti" panose="00000500000000000000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71600" y="945183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/>
            <a:r>
              <a:rPr lang="en-US" altLang="zh-TW" sz="2400" b="1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(</a:t>
            </a:r>
            <a:r>
              <a:rPr lang="zh-TW" altLang="en-US" sz="2400" b="1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二</a:t>
            </a:r>
            <a:r>
              <a:rPr lang="en-US" altLang="zh-TW" sz="2400" b="1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)</a:t>
            </a:r>
            <a:r>
              <a:rPr lang="zh-TW" altLang="zh-TW" sz="2400" b="1" dirty="0"/>
              <a:t>遊客消費經驗及印象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4139952" y="2924893"/>
            <a:ext cx="1077218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花蓮縣</a:t>
            </a:r>
          </a:p>
        </p:txBody>
      </p:sp>
      <p:pic>
        <p:nvPicPr>
          <p:cNvPr id="22" name="image6.png" descr="表單回應圖表。題目：您對富里鄉農會農特產品展售中心最有印象是什麼。回應數：124 則回應。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0149" y="1426722"/>
            <a:ext cx="7416824" cy="3456383"/>
          </a:xfrm>
          <a:prstGeom prst="rect">
            <a:avLst/>
          </a:prstGeom>
          <a:ln/>
        </p:spPr>
      </p:pic>
      <p:sp>
        <p:nvSpPr>
          <p:cNvPr id="3" name="文字方塊 2"/>
          <p:cNvSpPr txBox="1"/>
          <p:nvPr/>
        </p:nvSpPr>
        <p:spPr>
          <a:xfrm>
            <a:off x="1115616" y="1923678"/>
            <a:ext cx="1368152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zh-TW" altLang="en-US" sz="1600" b="1" dirty="0" smtClean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454182" y="3651870"/>
            <a:ext cx="1621874" cy="738664"/>
          </a:xfrm>
          <a:prstGeom prst="rect">
            <a:avLst/>
          </a:pr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賣米的區域</a:t>
            </a:r>
            <a:endParaRPr lang="en-US" altLang="zh-TW" sz="24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TW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41.9%</a:t>
            </a:r>
            <a:endParaRPr lang="zh-TW" altLang="en-US" sz="24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1805524" y="2617116"/>
            <a:ext cx="1476164" cy="738664"/>
          </a:xfrm>
          <a:prstGeom prst="rect">
            <a:avLst/>
          </a:prstGeom>
          <a:solidFill>
            <a:srgbClr val="45B549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地景藝術</a:t>
            </a:r>
            <a:endParaRPr lang="en-US" altLang="zh-TW" sz="24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TW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30.6%</a:t>
            </a:r>
            <a:endParaRPr lang="zh-TW" altLang="en-US" sz="24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508104" y="3867894"/>
            <a:ext cx="3024336" cy="12003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zh-TW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【</a:t>
            </a:r>
            <a:r>
              <a:rPr lang="zh-TW" altLang="en-US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交叉分析</a:t>
            </a:r>
            <a:r>
              <a:rPr lang="en-US" altLang="zh-TW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】</a:t>
            </a:r>
          </a:p>
          <a:p>
            <a:pPr marL="269875" indent="-269875" algn="just"/>
            <a:r>
              <a:rPr lang="en-US" altLang="zh-TW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1.</a:t>
            </a:r>
            <a:r>
              <a:rPr lang="zh-TW" altLang="zh-TW" dirty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遊客最有印象為</a:t>
            </a:r>
            <a:r>
              <a:rPr lang="zh-TW" altLang="zh-TW" dirty="0">
                <a:solidFill>
                  <a:srgbClr val="FF0000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</a:rPr>
              <a:t>賣</a:t>
            </a:r>
            <a:r>
              <a:rPr lang="zh-TW" altLang="zh-TW" dirty="0" smtClean="0">
                <a:solidFill>
                  <a:srgbClr val="FF0000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</a:rPr>
              <a:t>米</a:t>
            </a:r>
            <a:r>
              <a:rPr lang="zh-TW" altLang="en-US" dirty="0" smtClean="0">
                <a:solidFill>
                  <a:srgbClr val="FF0000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</a:rPr>
              <a:t>區域</a:t>
            </a:r>
            <a:r>
              <a:rPr lang="zh-TW" altLang="en-US" dirty="0">
                <a:solidFill>
                  <a:srgbClr val="FF0000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</a:rPr>
              <a:t>佔</a:t>
            </a:r>
            <a:r>
              <a:rPr lang="en-US" altLang="zh-TW" dirty="0" smtClean="0">
                <a:solidFill>
                  <a:srgbClr val="FF0000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</a:rPr>
              <a:t>41.9</a:t>
            </a:r>
            <a:r>
              <a:rPr lang="en-US" altLang="zh-TW" dirty="0">
                <a:solidFill>
                  <a:srgbClr val="FF0000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</a:rPr>
              <a:t>%</a:t>
            </a:r>
            <a:r>
              <a:rPr lang="zh-TW" altLang="zh-TW" dirty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、地景藝術為</a:t>
            </a:r>
            <a:r>
              <a:rPr lang="en-US" altLang="zh-TW" dirty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30.6%</a:t>
            </a:r>
            <a:r>
              <a:rPr lang="zh-TW" altLang="zh-TW" dirty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、農特產品為</a:t>
            </a:r>
            <a:r>
              <a:rPr lang="en-US" altLang="zh-TW" dirty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12.1% </a:t>
            </a:r>
            <a:endParaRPr lang="en-US" altLang="zh-TW" dirty="0" smtClean="0">
              <a:latin typeface="華康楷書體W7" panose="03000709000000000000" pitchFamily="65" charset="-120"/>
              <a:ea typeface="華康楷書體W7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982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P spid="3" grpId="0" animBg="1"/>
      <p:bldP spid="7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D91A7525-654A-469D-AC68-AC288EEDF1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0620"/>
          <a:stretch/>
        </p:blipFill>
        <p:spPr>
          <a:xfrm rot="5400000" flipH="1">
            <a:off x="-1384418" y="1384419"/>
            <a:ext cx="5180598" cy="241176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923928" y="1059582"/>
            <a:ext cx="3600400" cy="721120"/>
            <a:chOff x="3665655" y="681021"/>
            <a:chExt cx="3600400" cy="721120"/>
          </a:xfrm>
        </p:grpSpPr>
        <p:sp>
          <p:nvSpPr>
            <p:cNvPr id="7" name="Freeform: Shape 10">
              <a:extLst>
                <a:ext uri="{FF2B5EF4-FFF2-40B4-BE49-F238E27FC236}">
                  <a16:creationId xmlns="" xmlns:a16="http://schemas.microsoft.com/office/drawing/2014/main" id="{90241A0B-65CD-4D66-99B2-1A325728E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5655" y="681021"/>
              <a:ext cx="673297" cy="721120"/>
            </a:xfrm>
            <a:custGeom>
              <a:avLst/>
              <a:gdLst>
                <a:gd name="T0" fmla="*/ 573 w 1146"/>
                <a:gd name="T1" fmla="*/ 0 h 1307"/>
                <a:gd name="T2" fmla="*/ 1146 w 1146"/>
                <a:gd name="T3" fmla="*/ 287 h 1307"/>
                <a:gd name="T4" fmla="*/ 1146 w 1146"/>
                <a:gd name="T5" fmla="*/ 1021 h 1307"/>
                <a:gd name="T6" fmla="*/ 573 w 1146"/>
                <a:gd name="T7" fmla="*/ 1307 h 1307"/>
                <a:gd name="T8" fmla="*/ 0 w 1146"/>
                <a:gd name="T9" fmla="*/ 1021 h 1307"/>
                <a:gd name="T10" fmla="*/ 0 w 1146"/>
                <a:gd name="T11" fmla="*/ 287 h 1307"/>
                <a:gd name="T12" fmla="*/ 573 w 1146"/>
                <a:gd name="T13" fmla="*/ 0 h 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6" h="1307">
                  <a:moveTo>
                    <a:pt x="573" y="0"/>
                  </a:moveTo>
                  <a:lnTo>
                    <a:pt x="1146" y="287"/>
                  </a:lnTo>
                  <a:lnTo>
                    <a:pt x="1146" y="1021"/>
                  </a:lnTo>
                  <a:lnTo>
                    <a:pt x="573" y="1307"/>
                  </a:lnTo>
                  <a:lnTo>
                    <a:pt x="0" y="1021"/>
                  </a:lnTo>
                  <a:lnTo>
                    <a:pt x="0" y="287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28575">
              <a:noFill/>
            </a:ln>
            <a:extLst/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TW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inpin heiti" panose="00000500000000000000" pitchFamily="2" charset="-122"/>
                </a:rPr>
                <a:t>壹</a:t>
              </a:r>
              <a:endPara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endParaRPr>
            </a:p>
          </p:txBody>
        </p:sp>
        <p:grpSp>
          <p:nvGrpSpPr>
            <p:cNvPr id="11" name="Group 15">
              <a:extLst>
                <a:ext uri="{FF2B5EF4-FFF2-40B4-BE49-F238E27FC236}">
                  <a16:creationId xmlns="" xmlns:a16="http://schemas.microsoft.com/office/drawing/2014/main" id="{F0221978-957C-479B-AA7B-C115DF4E6A48}"/>
                </a:ext>
              </a:extLst>
            </p:cNvPr>
            <p:cNvGrpSpPr/>
            <p:nvPr/>
          </p:nvGrpSpPr>
          <p:grpSpPr>
            <a:xfrm>
              <a:off x="4591958" y="681022"/>
              <a:ext cx="2674097" cy="648503"/>
              <a:chOff x="3943834" y="402970"/>
              <a:chExt cx="3962574" cy="864671"/>
            </a:xfrm>
          </p:grpSpPr>
          <p:sp>
            <p:nvSpPr>
              <p:cNvPr id="21" name="TextBox 16">
                <a:extLst>
                  <a:ext uri="{FF2B5EF4-FFF2-40B4-BE49-F238E27FC236}">
                    <a16:creationId xmlns="" xmlns:a16="http://schemas.microsoft.com/office/drawing/2014/main" id="{8E6A8C22-0A63-4118-B129-A12519C7CDFC}"/>
                  </a:ext>
                </a:extLst>
              </p:cNvPr>
              <p:cNvSpPr txBox="1"/>
              <p:nvPr/>
            </p:nvSpPr>
            <p:spPr>
              <a:xfrm>
                <a:off x="3943834" y="402970"/>
                <a:ext cx="3962574" cy="544304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Autofit/>
              </a:bodyPr>
              <a:lstStyle/>
              <a:p>
                <a:r>
                  <a:rPr lang="zh-TW" altLang="en-US" sz="2400" b="1" dirty="0" smtClean="0">
                    <a:solidFill>
                      <a:schemeClr val="accent1">
                        <a:lumMod val="10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inpin heiti" panose="00000500000000000000" pitchFamily="2" charset="-122"/>
                  </a:rPr>
                  <a:t>前言</a:t>
                </a:r>
                <a:endParaRPr lang="zh-CN" altLang="en-US" sz="2400" b="1" dirty="0">
                  <a:solidFill>
                    <a:schemeClr val="accent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2" name="TextBox 17">
                <a:extLst>
                  <a:ext uri="{FF2B5EF4-FFF2-40B4-BE49-F238E27FC236}">
                    <a16:creationId xmlns="" xmlns:a16="http://schemas.microsoft.com/office/drawing/2014/main" id="{B3ED8D04-499F-496E-8D3D-4BDF64BB4F7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TW" altLang="en-US" sz="1050" dirty="0" smtClean="0">
                    <a:solidFill>
                      <a:schemeClr val="dk1">
                        <a:lumMod val="10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inpin heiti" panose="00000500000000000000" pitchFamily="2" charset="-122"/>
                  </a:rPr>
                  <a:t>研究動機、範圍、方法、流程以及目的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inpin heiti" panose="00000500000000000000" pitchFamily="2" charset="-122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3923928" y="2139703"/>
            <a:ext cx="4464496" cy="775671"/>
            <a:chOff x="3665655" y="1688095"/>
            <a:chExt cx="4464496" cy="775671"/>
          </a:xfrm>
        </p:grpSpPr>
        <p:sp>
          <p:nvSpPr>
            <p:cNvPr id="8" name="Freeform: Shape 11">
              <a:extLst>
                <a:ext uri="{FF2B5EF4-FFF2-40B4-BE49-F238E27FC236}">
                  <a16:creationId xmlns="" xmlns:a16="http://schemas.microsoft.com/office/drawing/2014/main" id="{3468A3E0-FF38-4720-85BF-ABBB88D34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5655" y="1688095"/>
              <a:ext cx="673297" cy="686154"/>
            </a:xfrm>
            <a:custGeom>
              <a:avLst/>
              <a:gdLst>
                <a:gd name="T0" fmla="*/ 573 w 1146"/>
                <a:gd name="T1" fmla="*/ 0 h 1307"/>
                <a:gd name="T2" fmla="*/ 1146 w 1146"/>
                <a:gd name="T3" fmla="*/ 287 h 1307"/>
                <a:gd name="T4" fmla="*/ 1146 w 1146"/>
                <a:gd name="T5" fmla="*/ 1021 h 1307"/>
                <a:gd name="T6" fmla="*/ 573 w 1146"/>
                <a:gd name="T7" fmla="*/ 1307 h 1307"/>
                <a:gd name="T8" fmla="*/ 0 w 1146"/>
                <a:gd name="T9" fmla="*/ 1021 h 1307"/>
                <a:gd name="T10" fmla="*/ 0 w 1146"/>
                <a:gd name="T11" fmla="*/ 287 h 1307"/>
                <a:gd name="T12" fmla="*/ 573 w 1146"/>
                <a:gd name="T13" fmla="*/ 0 h 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6" h="1307">
                  <a:moveTo>
                    <a:pt x="573" y="0"/>
                  </a:moveTo>
                  <a:lnTo>
                    <a:pt x="1146" y="287"/>
                  </a:lnTo>
                  <a:lnTo>
                    <a:pt x="1146" y="1021"/>
                  </a:lnTo>
                  <a:lnTo>
                    <a:pt x="573" y="1307"/>
                  </a:lnTo>
                  <a:lnTo>
                    <a:pt x="0" y="1021"/>
                  </a:lnTo>
                  <a:lnTo>
                    <a:pt x="0" y="287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w="28575">
              <a:noFill/>
            </a:ln>
            <a:extLst/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TW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inpin heiti" panose="00000500000000000000" pitchFamily="2" charset="-122"/>
                </a:rPr>
                <a:t>貳</a:t>
              </a:r>
              <a:endPara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endParaRPr>
            </a:p>
          </p:txBody>
        </p:sp>
        <p:grpSp>
          <p:nvGrpSpPr>
            <p:cNvPr id="12" name="Group 18">
              <a:extLst>
                <a:ext uri="{FF2B5EF4-FFF2-40B4-BE49-F238E27FC236}">
                  <a16:creationId xmlns="" xmlns:a16="http://schemas.microsoft.com/office/drawing/2014/main" id="{739A276C-5F5D-4C89-BBA4-563A40FBBF76}"/>
                </a:ext>
              </a:extLst>
            </p:cNvPr>
            <p:cNvGrpSpPr/>
            <p:nvPr/>
          </p:nvGrpSpPr>
          <p:grpSpPr>
            <a:xfrm>
              <a:off x="4591958" y="1688095"/>
              <a:ext cx="3538193" cy="775671"/>
              <a:chOff x="3943834" y="451690"/>
              <a:chExt cx="5243022" cy="1034228"/>
            </a:xfrm>
          </p:grpSpPr>
          <p:sp>
            <p:nvSpPr>
              <p:cNvPr id="19" name="TextBox 19">
                <a:extLst>
                  <a:ext uri="{FF2B5EF4-FFF2-40B4-BE49-F238E27FC236}">
                    <a16:creationId xmlns="" xmlns:a16="http://schemas.microsoft.com/office/drawing/2014/main" id="{36BB22C4-0E22-4CD5-9A58-050E022EA43D}"/>
                  </a:ext>
                </a:extLst>
              </p:cNvPr>
              <p:cNvSpPr txBox="1"/>
              <p:nvPr/>
            </p:nvSpPr>
            <p:spPr>
              <a:xfrm>
                <a:off x="3943834" y="451690"/>
                <a:ext cx="3962573" cy="495582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Autofit/>
              </a:bodyPr>
              <a:lstStyle/>
              <a:p>
                <a:r>
                  <a:rPr lang="zh-TW" altLang="en-US" sz="2400" b="1" dirty="0" smtClean="0">
                    <a:solidFill>
                      <a:schemeClr val="accent2">
                        <a:lumMod val="10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inpin heiti" panose="00000500000000000000" pitchFamily="2" charset="-122"/>
                  </a:rPr>
                  <a:t>正文</a:t>
                </a:r>
                <a:endParaRPr lang="zh-CN" altLang="en-US" sz="2400" b="1" dirty="0">
                  <a:solidFill>
                    <a:schemeClr val="accent2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0" name="TextBox 20">
                <a:extLst>
                  <a:ext uri="{FF2B5EF4-FFF2-40B4-BE49-F238E27FC236}">
                    <a16:creationId xmlns="" xmlns:a16="http://schemas.microsoft.com/office/drawing/2014/main" id="{98801DF9-60DF-424D-A649-0C263E289E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43834" y="947273"/>
                <a:ext cx="5243022" cy="538645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TW" altLang="en-US" sz="1050" dirty="0" smtClean="0">
                    <a:solidFill>
                      <a:schemeClr val="dk1">
                        <a:lumMod val="10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inpin heiti" panose="00000500000000000000" pitchFamily="2" charset="-122"/>
                  </a:rPr>
                  <a:t>富麗米行銷的藍海策略、品牌建立、展示中心設置、策略、</a:t>
                </a:r>
                <a:endParaRPr lang="en-US" altLang="zh-TW" sz="1050" dirty="0" smtClean="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inpin heiti" panose="00000500000000000000" pitchFamily="2" charset="-122"/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zh-TW" altLang="en-US" sz="1050" dirty="0">
                    <a:solidFill>
                      <a:schemeClr val="dk1">
                        <a:lumMod val="10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inpin heiti" panose="00000500000000000000" pitchFamily="2" charset="-122"/>
                  </a:rPr>
                  <a:t>問卷調查與分析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inpin heiti" panose="00000500000000000000" pitchFamily="2" charset="-122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3923928" y="3236549"/>
            <a:ext cx="3600400" cy="703353"/>
            <a:chOff x="3665655" y="2643003"/>
            <a:chExt cx="3600400" cy="703353"/>
          </a:xfrm>
        </p:grpSpPr>
        <p:sp>
          <p:nvSpPr>
            <p:cNvPr id="9" name="Freeform: Shape 12">
              <a:extLst>
                <a:ext uri="{FF2B5EF4-FFF2-40B4-BE49-F238E27FC236}">
                  <a16:creationId xmlns="" xmlns:a16="http://schemas.microsoft.com/office/drawing/2014/main" id="{359A526C-5980-4BE5-998C-E7C91873F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5655" y="2643003"/>
              <a:ext cx="673297" cy="703353"/>
            </a:xfrm>
            <a:custGeom>
              <a:avLst/>
              <a:gdLst>
                <a:gd name="T0" fmla="*/ 573 w 1146"/>
                <a:gd name="T1" fmla="*/ 0 h 1307"/>
                <a:gd name="T2" fmla="*/ 1146 w 1146"/>
                <a:gd name="T3" fmla="*/ 287 h 1307"/>
                <a:gd name="T4" fmla="*/ 1146 w 1146"/>
                <a:gd name="T5" fmla="*/ 1021 h 1307"/>
                <a:gd name="T6" fmla="*/ 573 w 1146"/>
                <a:gd name="T7" fmla="*/ 1307 h 1307"/>
                <a:gd name="T8" fmla="*/ 0 w 1146"/>
                <a:gd name="T9" fmla="*/ 1021 h 1307"/>
                <a:gd name="T10" fmla="*/ 0 w 1146"/>
                <a:gd name="T11" fmla="*/ 287 h 1307"/>
                <a:gd name="T12" fmla="*/ 573 w 1146"/>
                <a:gd name="T13" fmla="*/ 0 h 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6" h="1307">
                  <a:moveTo>
                    <a:pt x="573" y="0"/>
                  </a:moveTo>
                  <a:lnTo>
                    <a:pt x="1146" y="287"/>
                  </a:lnTo>
                  <a:lnTo>
                    <a:pt x="1146" y="1021"/>
                  </a:lnTo>
                  <a:lnTo>
                    <a:pt x="573" y="1307"/>
                  </a:lnTo>
                  <a:lnTo>
                    <a:pt x="0" y="1021"/>
                  </a:lnTo>
                  <a:lnTo>
                    <a:pt x="0" y="287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w="28575">
              <a:noFill/>
            </a:ln>
            <a:extLst/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TW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inpin heiti" panose="00000500000000000000" pitchFamily="2" charset="-122"/>
                </a:rPr>
                <a:t>參</a:t>
              </a:r>
              <a:endPara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endParaRPr>
            </a:p>
          </p:txBody>
        </p:sp>
        <p:grpSp>
          <p:nvGrpSpPr>
            <p:cNvPr id="13" name="Group 21">
              <a:extLst>
                <a:ext uri="{FF2B5EF4-FFF2-40B4-BE49-F238E27FC236}">
                  <a16:creationId xmlns="" xmlns:a16="http://schemas.microsoft.com/office/drawing/2014/main" id="{ED61B5DB-5A8E-484D-AE2D-6DBCCE50DDAC}"/>
                </a:ext>
              </a:extLst>
            </p:cNvPr>
            <p:cNvGrpSpPr/>
            <p:nvPr/>
          </p:nvGrpSpPr>
          <p:grpSpPr>
            <a:xfrm>
              <a:off x="4591958" y="2643003"/>
              <a:ext cx="2674097" cy="627588"/>
              <a:chOff x="3943834" y="430857"/>
              <a:chExt cx="3962574" cy="836784"/>
            </a:xfrm>
          </p:grpSpPr>
          <p:sp>
            <p:nvSpPr>
              <p:cNvPr id="17" name="TextBox 22">
                <a:extLst>
                  <a:ext uri="{FF2B5EF4-FFF2-40B4-BE49-F238E27FC236}">
                    <a16:creationId xmlns="" xmlns:a16="http://schemas.microsoft.com/office/drawing/2014/main" id="{6EFB407A-8E24-46E1-BCC1-2A6D6DA35E53}"/>
                  </a:ext>
                </a:extLst>
              </p:cNvPr>
              <p:cNvSpPr txBox="1"/>
              <p:nvPr/>
            </p:nvSpPr>
            <p:spPr>
              <a:xfrm>
                <a:off x="3943834" y="430857"/>
                <a:ext cx="3962574" cy="51641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Autofit/>
              </a:bodyPr>
              <a:lstStyle/>
              <a:p>
                <a:r>
                  <a:rPr lang="zh-TW" altLang="en-US" sz="2400" b="1" dirty="0" smtClean="0">
                    <a:solidFill>
                      <a:schemeClr val="accent3">
                        <a:lumMod val="10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inpin heiti" panose="00000500000000000000" pitchFamily="2" charset="-122"/>
                  </a:rPr>
                  <a:t>結論</a:t>
                </a:r>
                <a:endParaRPr lang="zh-CN" altLang="en-US" sz="2400" b="1" dirty="0">
                  <a:solidFill>
                    <a:schemeClr val="accent3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8" name="TextBox 23">
                <a:extLst>
                  <a:ext uri="{FF2B5EF4-FFF2-40B4-BE49-F238E27FC236}">
                    <a16:creationId xmlns="" xmlns:a16="http://schemas.microsoft.com/office/drawing/2014/main" id="{32B9C665-E16E-4CC1-891D-6B8F0FA7C16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TW" altLang="en-US" sz="1050" dirty="0" smtClean="0">
                    <a:solidFill>
                      <a:schemeClr val="dk1">
                        <a:lumMod val="10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inpin heiti" panose="00000500000000000000" pitchFamily="2" charset="-122"/>
                  </a:rPr>
                  <a:t>建議與心得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inpin heiti" panose="00000500000000000000" pitchFamily="2" charset="-122"/>
                </a:endParaRPr>
              </a:p>
            </p:txBody>
          </p:sp>
        </p:grpSp>
      </p:grp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EFF3D3D2-12DF-46D9-A05F-A87BDF8B8127}"/>
              </a:ext>
            </a:extLst>
          </p:cNvPr>
          <p:cNvGrpSpPr/>
          <p:nvPr/>
        </p:nvGrpSpPr>
        <p:grpSpPr>
          <a:xfrm>
            <a:off x="1474827" y="1902744"/>
            <a:ext cx="1117781" cy="1117781"/>
            <a:chOff x="1474827" y="1902744"/>
            <a:chExt cx="1117781" cy="1117781"/>
          </a:xfrm>
        </p:grpSpPr>
        <p:sp>
          <p:nvSpPr>
            <p:cNvPr id="3" name="矩形 2">
              <a:extLst>
                <a:ext uri="{FF2B5EF4-FFF2-40B4-BE49-F238E27FC236}">
                  <a16:creationId xmlns="" xmlns:a16="http://schemas.microsoft.com/office/drawing/2014/main" id="{DF6D83A8-6F48-4D90-A369-F121431A7A74}"/>
                </a:ext>
              </a:extLst>
            </p:cNvPr>
            <p:cNvSpPr/>
            <p:nvPr/>
          </p:nvSpPr>
          <p:spPr>
            <a:xfrm>
              <a:off x="1474827" y="1902744"/>
              <a:ext cx="1117781" cy="1117781"/>
            </a:xfrm>
            <a:prstGeom prst="rect">
              <a:avLst/>
            </a:prstGeom>
            <a:solidFill>
              <a:schemeClr val="bg1"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936553C2-0E4F-4396-8BF3-C790A03A9571}"/>
                </a:ext>
              </a:extLst>
            </p:cNvPr>
            <p:cNvGrpSpPr/>
            <p:nvPr/>
          </p:nvGrpSpPr>
          <p:grpSpPr>
            <a:xfrm>
              <a:off x="1547664" y="2211710"/>
              <a:ext cx="1006456" cy="641090"/>
              <a:chOff x="863909" y="699459"/>
              <a:chExt cx="1341941" cy="854786"/>
            </a:xfrm>
          </p:grpSpPr>
          <p:sp>
            <p:nvSpPr>
              <p:cNvPr id="23" name="TextBox 5">
                <a:extLst>
                  <a:ext uri="{FF2B5EF4-FFF2-40B4-BE49-F238E27FC236}">
                    <a16:creationId xmlns="" xmlns:a16="http://schemas.microsoft.com/office/drawing/2014/main" id="{1006C3DE-8B83-49A2-B43C-507D47AB3D25}"/>
                  </a:ext>
                </a:extLst>
              </p:cNvPr>
              <p:cNvSpPr txBox="1"/>
              <p:nvPr/>
            </p:nvSpPr>
            <p:spPr>
              <a:xfrm>
                <a:off x="909706" y="1315012"/>
                <a:ext cx="1296144" cy="239233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1">
                <a:normAutofit fontScale="85000" lnSpcReduction="10000"/>
              </a:bodyPr>
              <a:lstStyle/>
              <a:p>
                <a:pPr algn="ctr"/>
                <a:r>
                  <a:rPr lang="en-US" altLang="zh-CN" sz="1400" dirty="0">
                    <a:solidFill>
                      <a:srgbClr val="45B54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inpin heiti" panose="00000500000000000000" pitchFamily="2" charset="-122"/>
                  </a:rPr>
                  <a:t>CONTENTS</a:t>
                </a:r>
              </a:p>
            </p:txBody>
          </p:sp>
          <p:sp>
            <p:nvSpPr>
              <p:cNvPr id="24" name="TextBox 6">
                <a:extLst>
                  <a:ext uri="{FF2B5EF4-FFF2-40B4-BE49-F238E27FC236}">
                    <a16:creationId xmlns="" xmlns:a16="http://schemas.microsoft.com/office/drawing/2014/main" id="{3CD34237-BF64-4315-9E83-894BEA09435B}"/>
                  </a:ext>
                </a:extLst>
              </p:cNvPr>
              <p:cNvSpPr txBox="1"/>
              <p:nvPr/>
            </p:nvSpPr>
            <p:spPr>
              <a:xfrm>
                <a:off x="863909" y="699459"/>
                <a:ext cx="1296144" cy="615553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fontScale="47500" lnSpcReduction="20000"/>
              </a:bodyPr>
              <a:lstStyle/>
              <a:p>
                <a:pPr algn="ctr"/>
                <a:r>
                  <a:rPr lang="zh-TW" altLang="en-US" sz="4000" b="1" dirty="0" smtClean="0">
                    <a:solidFill>
                      <a:srgbClr val="45B54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inpin heiti" panose="00000500000000000000" pitchFamily="2" charset="-122"/>
                  </a:rPr>
                  <a:t>報告大綱</a:t>
                </a:r>
                <a:endParaRPr lang="zh-CN" altLang="en-US" sz="4000" b="1" dirty="0">
                  <a:solidFill>
                    <a:srgbClr val="45B5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inpin heiti" panose="00000500000000000000" pitchFamily="2" charset="-122"/>
                </a:endParaRPr>
              </a:p>
            </p:txBody>
          </p:sp>
        </p:grpSp>
      </p:grpSp>
      <p:sp>
        <p:nvSpPr>
          <p:cNvPr id="30" name="Freeform 7">
            <a:extLst>
              <a:ext uri="{FF2B5EF4-FFF2-40B4-BE49-F238E27FC236}">
                <a16:creationId xmlns="" xmlns:a16="http://schemas.microsoft.com/office/drawing/2014/main" id="{EEECA4C1-0105-4AC9-BEED-FF106EC41983}"/>
              </a:ext>
            </a:extLst>
          </p:cNvPr>
          <p:cNvSpPr>
            <a:spLocks noEditPoints="1"/>
          </p:cNvSpPr>
          <p:nvPr/>
        </p:nvSpPr>
        <p:spPr bwMode="auto">
          <a:xfrm>
            <a:off x="657131" y="3679097"/>
            <a:ext cx="606425" cy="1501775"/>
          </a:xfrm>
          <a:custGeom>
            <a:avLst/>
            <a:gdLst>
              <a:gd name="T0" fmla="*/ 53 w 96"/>
              <a:gd name="T1" fmla="*/ 212 h 237"/>
              <a:gd name="T2" fmla="*/ 54 w 96"/>
              <a:gd name="T3" fmla="*/ 204 h 237"/>
              <a:gd name="T4" fmla="*/ 58 w 96"/>
              <a:gd name="T5" fmla="*/ 188 h 237"/>
              <a:gd name="T6" fmla="*/ 75 w 96"/>
              <a:gd name="T7" fmla="*/ 172 h 237"/>
              <a:gd name="T8" fmla="*/ 95 w 96"/>
              <a:gd name="T9" fmla="*/ 148 h 237"/>
              <a:gd name="T10" fmla="*/ 91 w 96"/>
              <a:gd name="T11" fmla="*/ 132 h 237"/>
              <a:gd name="T12" fmla="*/ 71 w 96"/>
              <a:gd name="T13" fmla="*/ 138 h 237"/>
              <a:gd name="T14" fmla="*/ 56 w 96"/>
              <a:gd name="T15" fmla="*/ 166 h 237"/>
              <a:gd name="T16" fmla="*/ 52 w 96"/>
              <a:gd name="T17" fmla="*/ 151 h 237"/>
              <a:gd name="T18" fmla="*/ 51 w 96"/>
              <a:gd name="T19" fmla="*/ 131 h 237"/>
              <a:gd name="T20" fmla="*/ 58 w 96"/>
              <a:gd name="T21" fmla="*/ 118 h 237"/>
              <a:gd name="T22" fmla="*/ 70 w 96"/>
              <a:gd name="T23" fmla="*/ 89 h 237"/>
              <a:gd name="T24" fmla="*/ 70 w 96"/>
              <a:gd name="T25" fmla="*/ 84 h 237"/>
              <a:gd name="T26" fmla="*/ 64 w 96"/>
              <a:gd name="T27" fmla="*/ 64 h 237"/>
              <a:gd name="T28" fmla="*/ 54 w 96"/>
              <a:gd name="T29" fmla="*/ 70 h 237"/>
              <a:gd name="T30" fmla="*/ 41 w 96"/>
              <a:gd name="T31" fmla="*/ 86 h 237"/>
              <a:gd name="T32" fmla="*/ 32 w 96"/>
              <a:gd name="T33" fmla="*/ 55 h 237"/>
              <a:gd name="T34" fmla="*/ 30 w 96"/>
              <a:gd name="T35" fmla="*/ 38 h 237"/>
              <a:gd name="T36" fmla="*/ 16 w 96"/>
              <a:gd name="T37" fmla="*/ 1 h 237"/>
              <a:gd name="T38" fmla="*/ 4 w 96"/>
              <a:gd name="T39" fmla="*/ 29 h 237"/>
              <a:gd name="T40" fmla="*/ 18 w 96"/>
              <a:gd name="T41" fmla="*/ 51 h 237"/>
              <a:gd name="T42" fmla="*/ 26 w 96"/>
              <a:gd name="T43" fmla="*/ 57 h 237"/>
              <a:gd name="T44" fmla="*/ 28 w 96"/>
              <a:gd name="T45" fmla="*/ 61 h 237"/>
              <a:gd name="T46" fmla="*/ 34 w 96"/>
              <a:gd name="T47" fmla="*/ 84 h 237"/>
              <a:gd name="T48" fmla="*/ 41 w 96"/>
              <a:gd name="T49" fmla="*/ 113 h 237"/>
              <a:gd name="T50" fmla="*/ 40 w 96"/>
              <a:gd name="T51" fmla="*/ 118 h 237"/>
              <a:gd name="T52" fmla="*/ 31 w 96"/>
              <a:gd name="T53" fmla="*/ 97 h 237"/>
              <a:gd name="T54" fmla="*/ 9 w 96"/>
              <a:gd name="T55" fmla="*/ 83 h 237"/>
              <a:gd name="T56" fmla="*/ 18 w 96"/>
              <a:gd name="T57" fmla="*/ 116 h 237"/>
              <a:gd name="T58" fmla="*/ 44 w 96"/>
              <a:gd name="T59" fmla="*/ 138 h 237"/>
              <a:gd name="T60" fmla="*/ 45 w 96"/>
              <a:gd name="T61" fmla="*/ 151 h 237"/>
              <a:gd name="T62" fmla="*/ 39 w 96"/>
              <a:gd name="T63" fmla="*/ 153 h 237"/>
              <a:gd name="T64" fmla="*/ 20 w 96"/>
              <a:gd name="T65" fmla="*/ 147 h 237"/>
              <a:gd name="T66" fmla="*/ 20 w 96"/>
              <a:gd name="T67" fmla="*/ 168 h 237"/>
              <a:gd name="T68" fmla="*/ 39 w 96"/>
              <a:gd name="T69" fmla="*/ 191 h 237"/>
              <a:gd name="T70" fmla="*/ 46 w 96"/>
              <a:gd name="T71" fmla="*/ 207 h 237"/>
              <a:gd name="T72" fmla="*/ 46 w 96"/>
              <a:gd name="T73" fmla="*/ 226 h 237"/>
              <a:gd name="T74" fmla="*/ 42 w 96"/>
              <a:gd name="T75" fmla="*/ 220 h 237"/>
              <a:gd name="T76" fmla="*/ 37 w 96"/>
              <a:gd name="T77" fmla="*/ 208 h 237"/>
              <a:gd name="T78" fmla="*/ 16 w 96"/>
              <a:gd name="T79" fmla="*/ 200 h 237"/>
              <a:gd name="T80" fmla="*/ 13 w 96"/>
              <a:gd name="T81" fmla="*/ 230 h 237"/>
              <a:gd name="T82" fmla="*/ 34 w 96"/>
              <a:gd name="T83" fmla="*/ 229 h 237"/>
              <a:gd name="T84" fmla="*/ 54 w 96"/>
              <a:gd name="T85" fmla="*/ 227 h 237"/>
              <a:gd name="T86" fmla="*/ 80 w 96"/>
              <a:gd name="T87" fmla="*/ 162 h 237"/>
              <a:gd name="T88" fmla="*/ 79 w 96"/>
              <a:gd name="T89" fmla="*/ 149 h 237"/>
              <a:gd name="T90" fmla="*/ 64 w 96"/>
              <a:gd name="T91" fmla="*/ 83 h 237"/>
              <a:gd name="T92" fmla="*/ 60 w 96"/>
              <a:gd name="T93" fmla="*/ 80 h 237"/>
              <a:gd name="T94" fmla="*/ 60 w 96"/>
              <a:gd name="T95" fmla="*/ 80 h 237"/>
              <a:gd name="T96" fmla="*/ 60 w 96"/>
              <a:gd name="T97" fmla="*/ 99 h 237"/>
              <a:gd name="T98" fmla="*/ 52 w 96"/>
              <a:gd name="T99" fmla="*/ 103 h 237"/>
              <a:gd name="T100" fmla="*/ 52 w 96"/>
              <a:gd name="T101" fmla="*/ 103 h 237"/>
              <a:gd name="T102" fmla="*/ 11 w 96"/>
              <a:gd name="T103" fmla="*/ 17 h 237"/>
              <a:gd name="T104" fmla="*/ 17 w 96"/>
              <a:gd name="T105" fmla="*/ 46 h 237"/>
              <a:gd name="T106" fmla="*/ 17 w 96"/>
              <a:gd name="T107" fmla="*/ 47 h 237"/>
              <a:gd name="T108" fmla="*/ 12 w 96"/>
              <a:gd name="T109" fmla="*/ 22 h 237"/>
              <a:gd name="T110" fmla="*/ 19 w 96"/>
              <a:gd name="T111" fmla="*/ 39 h 237"/>
              <a:gd name="T112" fmla="*/ 29 w 96"/>
              <a:gd name="T113" fmla="*/ 50 h 237"/>
              <a:gd name="T114" fmla="*/ 17 w 96"/>
              <a:gd name="T115" fmla="*/ 224 h 237"/>
              <a:gd name="T116" fmla="*/ 23 w 96"/>
              <a:gd name="T117" fmla="*/ 222 h 237"/>
              <a:gd name="T118" fmla="*/ 19 w 96"/>
              <a:gd name="T119" fmla="*/ 230 h 237"/>
              <a:gd name="T120" fmla="*/ 48 w 96"/>
              <a:gd name="T121" fmla="*/ 225 h 237"/>
              <a:gd name="T122" fmla="*/ 46 w 96"/>
              <a:gd name="T123" fmla="*/ 181 h 237"/>
              <a:gd name="T124" fmla="*/ 52 w 96"/>
              <a:gd name="T125" fmla="*/ 182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6" h="237">
                <a:moveTo>
                  <a:pt x="53" y="219"/>
                </a:moveTo>
                <a:cubicBezTo>
                  <a:pt x="53" y="217"/>
                  <a:pt x="52" y="215"/>
                  <a:pt x="53" y="214"/>
                </a:cubicBezTo>
                <a:cubicBezTo>
                  <a:pt x="53" y="213"/>
                  <a:pt x="53" y="213"/>
                  <a:pt x="53" y="213"/>
                </a:cubicBezTo>
                <a:cubicBezTo>
                  <a:pt x="53" y="212"/>
                  <a:pt x="53" y="212"/>
                  <a:pt x="53" y="212"/>
                </a:cubicBezTo>
                <a:cubicBezTo>
                  <a:pt x="53" y="212"/>
                  <a:pt x="52" y="212"/>
                  <a:pt x="52" y="212"/>
                </a:cubicBezTo>
                <a:cubicBezTo>
                  <a:pt x="52" y="212"/>
                  <a:pt x="53" y="212"/>
                  <a:pt x="53" y="212"/>
                </a:cubicBezTo>
                <a:cubicBezTo>
                  <a:pt x="53" y="210"/>
                  <a:pt x="53" y="209"/>
                  <a:pt x="53" y="207"/>
                </a:cubicBezTo>
                <a:cubicBezTo>
                  <a:pt x="53" y="206"/>
                  <a:pt x="54" y="205"/>
                  <a:pt x="54" y="204"/>
                </a:cubicBezTo>
                <a:cubicBezTo>
                  <a:pt x="53" y="202"/>
                  <a:pt x="53" y="200"/>
                  <a:pt x="55" y="198"/>
                </a:cubicBezTo>
                <a:cubicBezTo>
                  <a:pt x="55" y="197"/>
                  <a:pt x="56" y="195"/>
                  <a:pt x="56" y="194"/>
                </a:cubicBezTo>
                <a:cubicBezTo>
                  <a:pt x="56" y="194"/>
                  <a:pt x="56" y="194"/>
                  <a:pt x="56" y="193"/>
                </a:cubicBezTo>
                <a:cubicBezTo>
                  <a:pt x="57" y="192"/>
                  <a:pt x="58" y="190"/>
                  <a:pt x="58" y="188"/>
                </a:cubicBezTo>
                <a:cubicBezTo>
                  <a:pt x="59" y="187"/>
                  <a:pt x="60" y="186"/>
                  <a:pt x="62" y="184"/>
                </a:cubicBezTo>
                <a:cubicBezTo>
                  <a:pt x="63" y="182"/>
                  <a:pt x="64" y="181"/>
                  <a:pt x="66" y="180"/>
                </a:cubicBezTo>
                <a:cubicBezTo>
                  <a:pt x="68" y="179"/>
                  <a:pt x="69" y="178"/>
                  <a:pt x="70" y="177"/>
                </a:cubicBezTo>
                <a:cubicBezTo>
                  <a:pt x="72" y="175"/>
                  <a:pt x="74" y="174"/>
                  <a:pt x="75" y="172"/>
                </a:cubicBezTo>
                <a:cubicBezTo>
                  <a:pt x="79" y="170"/>
                  <a:pt x="82" y="167"/>
                  <a:pt x="83" y="164"/>
                </a:cubicBezTo>
                <a:cubicBezTo>
                  <a:pt x="84" y="163"/>
                  <a:pt x="85" y="163"/>
                  <a:pt x="85" y="162"/>
                </a:cubicBezTo>
                <a:cubicBezTo>
                  <a:pt x="86" y="162"/>
                  <a:pt x="88" y="161"/>
                  <a:pt x="89" y="161"/>
                </a:cubicBezTo>
                <a:cubicBezTo>
                  <a:pt x="93" y="157"/>
                  <a:pt x="94" y="153"/>
                  <a:pt x="95" y="148"/>
                </a:cubicBezTo>
                <a:cubicBezTo>
                  <a:pt x="95" y="147"/>
                  <a:pt x="95" y="147"/>
                  <a:pt x="95" y="146"/>
                </a:cubicBezTo>
                <a:cubicBezTo>
                  <a:pt x="95" y="146"/>
                  <a:pt x="96" y="145"/>
                  <a:pt x="96" y="144"/>
                </a:cubicBezTo>
                <a:cubicBezTo>
                  <a:pt x="95" y="142"/>
                  <a:pt x="95" y="139"/>
                  <a:pt x="95" y="137"/>
                </a:cubicBezTo>
                <a:cubicBezTo>
                  <a:pt x="93" y="135"/>
                  <a:pt x="92" y="134"/>
                  <a:pt x="91" y="132"/>
                </a:cubicBezTo>
                <a:cubicBezTo>
                  <a:pt x="91" y="130"/>
                  <a:pt x="89" y="131"/>
                  <a:pt x="88" y="130"/>
                </a:cubicBezTo>
                <a:cubicBezTo>
                  <a:pt x="86" y="129"/>
                  <a:pt x="84" y="129"/>
                  <a:pt x="82" y="130"/>
                </a:cubicBezTo>
                <a:cubicBezTo>
                  <a:pt x="78" y="131"/>
                  <a:pt x="75" y="133"/>
                  <a:pt x="73" y="136"/>
                </a:cubicBezTo>
                <a:cubicBezTo>
                  <a:pt x="72" y="137"/>
                  <a:pt x="71" y="138"/>
                  <a:pt x="71" y="138"/>
                </a:cubicBezTo>
                <a:cubicBezTo>
                  <a:pt x="70" y="139"/>
                  <a:pt x="69" y="139"/>
                  <a:pt x="69" y="140"/>
                </a:cubicBezTo>
                <a:cubicBezTo>
                  <a:pt x="67" y="143"/>
                  <a:pt x="65" y="147"/>
                  <a:pt x="63" y="151"/>
                </a:cubicBezTo>
                <a:cubicBezTo>
                  <a:pt x="62" y="153"/>
                  <a:pt x="60" y="156"/>
                  <a:pt x="59" y="159"/>
                </a:cubicBezTo>
                <a:cubicBezTo>
                  <a:pt x="58" y="161"/>
                  <a:pt x="57" y="164"/>
                  <a:pt x="56" y="166"/>
                </a:cubicBezTo>
                <a:cubicBezTo>
                  <a:pt x="56" y="166"/>
                  <a:pt x="55" y="166"/>
                  <a:pt x="54" y="166"/>
                </a:cubicBezTo>
                <a:cubicBezTo>
                  <a:pt x="54" y="164"/>
                  <a:pt x="54" y="161"/>
                  <a:pt x="54" y="159"/>
                </a:cubicBezTo>
                <a:cubicBezTo>
                  <a:pt x="53" y="157"/>
                  <a:pt x="53" y="155"/>
                  <a:pt x="53" y="153"/>
                </a:cubicBezTo>
                <a:cubicBezTo>
                  <a:pt x="53" y="153"/>
                  <a:pt x="53" y="152"/>
                  <a:pt x="52" y="151"/>
                </a:cubicBezTo>
                <a:cubicBezTo>
                  <a:pt x="52" y="148"/>
                  <a:pt x="52" y="145"/>
                  <a:pt x="51" y="142"/>
                </a:cubicBezTo>
                <a:cubicBezTo>
                  <a:pt x="52" y="141"/>
                  <a:pt x="52" y="141"/>
                  <a:pt x="52" y="140"/>
                </a:cubicBezTo>
                <a:cubicBezTo>
                  <a:pt x="52" y="138"/>
                  <a:pt x="51" y="137"/>
                  <a:pt x="51" y="135"/>
                </a:cubicBezTo>
                <a:cubicBezTo>
                  <a:pt x="51" y="134"/>
                  <a:pt x="51" y="132"/>
                  <a:pt x="51" y="131"/>
                </a:cubicBezTo>
                <a:cubicBezTo>
                  <a:pt x="51" y="130"/>
                  <a:pt x="52" y="129"/>
                  <a:pt x="53" y="128"/>
                </a:cubicBezTo>
                <a:cubicBezTo>
                  <a:pt x="53" y="126"/>
                  <a:pt x="54" y="125"/>
                  <a:pt x="55" y="123"/>
                </a:cubicBezTo>
                <a:cubicBezTo>
                  <a:pt x="56" y="122"/>
                  <a:pt x="56" y="121"/>
                  <a:pt x="57" y="121"/>
                </a:cubicBezTo>
                <a:cubicBezTo>
                  <a:pt x="57" y="120"/>
                  <a:pt x="57" y="119"/>
                  <a:pt x="58" y="118"/>
                </a:cubicBezTo>
                <a:cubicBezTo>
                  <a:pt x="61" y="115"/>
                  <a:pt x="63" y="111"/>
                  <a:pt x="64" y="107"/>
                </a:cubicBezTo>
                <a:cubicBezTo>
                  <a:pt x="65" y="106"/>
                  <a:pt x="65" y="105"/>
                  <a:pt x="65" y="105"/>
                </a:cubicBezTo>
                <a:cubicBezTo>
                  <a:pt x="66" y="103"/>
                  <a:pt x="67" y="101"/>
                  <a:pt x="67" y="100"/>
                </a:cubicBezTo>
                <a:cubicBezTo>
                  <a:pt x="68" y="96"/>
                  <a:pt x="69" y="93"/>
                  <a:pt x="70" y="89"/>
                </a:cubicBezTo>
                <a:cubicBezTo>
                  <a:pt x="71" y="88"/>
                  <a:pt x="71" y="86"/>
                  <a:pt x="71" y="85"/>
                </a:cubicBezTo>
                <a:cubicBezTo>
                  <a:pt x="71" y="85"/>
                  <a:pt x="70" y="84"/>
                  <a:pt x="70" y="84"/>
                </a:cubicBezTo>
                <a:cubicBezTo>
                  <a:pt x="69" y="84"/>
                  <a:pt x="68" y="84"/>
                  <a:pt x="68" y="84"/>
                </a:cubicBezTo>
                <a:cubicBezTo>
                  <a:pt x="68" y="84"/>
                  <a:pt x="69" y="84"/>
                  <a:pt x="70" y="84"/>
                </a:cubicBezTo>
                <a:cubicBezTo>
                  <a:pt x="70" y="84"/>
                  <a:pt x="71" y="85"/>
                  <a:pt x="71" y="85"/>
                </a:cubicBezTo>
                <a:cubicBezTo>
                  <a:pt x="72" y="82"/>
                  <a:pt x="73" y="79"/>
                  <a:pt x="74" y="75"/>
                </a:cubicBezTo>
                <a:cubicBezTo>
                  <a:pt x="74" y="74"/>
                  <a:pt x="74" y="72"/>
                  <a:pt x="74" y="71"/>
                </a:cubicBezTo>
                <a:cubicBezTo>
                  <a:pt x="74" y="66"/>
                  <a:pt x="69" y="62"/>
                  <a:pt x="64" y="64"/>
                </a:cubicBezTo>
                <a:cubicBezTo>
                  <a:pt x="63" y="64"/>
                  <a:pt x="61" y="64"/>
                  <a:pt x="60" y="64"/>
                </a:cubicBezTo>
                <a:cubicBezTo>
                  <a:pt x="58" y="66"/>
                  <a:pt x="57" y="68"/>
                  <a:pt x="55" y="69"/>
                </a:cubicBezTo>
                <a:cubicBezTo>
                  <a:pt x="55" y="69"/>
                  <a:pt x="55" y="69"/>
                  <a:pt x="55" y="69"/>
                </a:cubicBezTo>
                <a:cubicBezTo>
                  <a:pt x="55" y="69"/>
                  <a:pt x="55" y="70"/>
                  <a:pt x="54" y="70"/>
                </a:cubicBezTo>
                <a:cubicBezTo>
                  <a:pt x="54" y="71"/>
                  <a:pt x="53" y="73"/>
                  <a:pt x="52" y="74"/>
                </a:cubicBezTo>
                <a:cubicBezTo>
                  <a:pt x="51" y="77"/>
                  <a:pt x="50" y="81"/>
                  <a:pt x="49" y="84"/>
                </a:cubicBezTo>
                <a:cubicBezTo>
                  <a:pt x="47" y="88"/>
                  <a:pt x="46" y="93"/>
                  <a:pt x="45" y="96"/>
                </a:cubicBezTo>
                <a:cubicBezTo>
                  <a:pt x="44" y="94"/>
                  <a:pt x="43" y="90"/>
                  <a:pt x="41" y="86"/>
                </a:cubicBezTo>
                <a:cubicBezTo>
                  <a:pt x="40" y="79"/>
                  <a:pt x="38" y="73"/>
                  <a:pt x="37" y="66"/>
                </a:cubicBezTo>
                <a:cubicBezTo>
                  <a:pt x="36" y="65"/>
                  <a:pt x="36" y="64"/>
                  <a:pt x="36" y="63"/>
                </a:cubicBezTo>
                <a:cubicBezTo>
                  <a:pt x="35" y="60"/>
                  <a:pt x="34" y="56"/>
                  <a:pt x="33" y="53"/>
                </a:cubicBezTo>
                <a:cubicBezTo>
                  <a:pt x="33" y="54"/>
                  <a:pt x="32" y="54"/>
                  <a:pt x="32" y="55"/>
                </a:cubicBezTo>
                <a:cubicBezTo>
                  <a:pt x="32" y="55"/>
                  <a:pt x="32" y="55"/>
                  <a:pt x="32" y="55"/>
                </a:cubicBezTo>
                <a:cubicBezTo>
                  <a:pt x="32" y="54"/>
                  <a:pt x="33" y="54"/>
                  <a:pt x="33" y="53"/>
                </a:cubicBezTo>
                <a:cubicBezTo>
                  <a:pt x="32" y="49"/>
                  <a:pt x="31" y="46"/>
                  <a:pt x="30" y="42"/>
                </a:cubicBezTo>
                <a:cubicBezTo>
                  <a:pt x="30" y="41"/>
                  <a:pt x="29" y="39"/>
                  <a:pt x="30" y="38"/>
                </a:cubicBezTo>
                <a:cubicBezTo>
                  <a:pt x="30" y="32"/>
                  <a:pt x="29" y="27"/>
                  <a:pt x="27" y="22"/>
                </a:cubicBezTo>
                <a:cubicBezTo>
                  <a:pt x="26" y="18"/>
                  <a:pt x="25" y="14"/>
                  <a:pt x="24" y="10"/>
                </a:cubicBezTo>
                <a:cubicBezTo>
                  <a:pt x="22" y="8"/>
                  <a:pt x="21" y="6"/>
                  <a:pt x="20" y="4"/>
                </a:cubicBezTo>
                <a:cubicBezTo>
                  <a:pt x="19" y="2"/>
                  <a:pt x="18" y="2"/>
                  <a:pt x="16" y="1"/>
                </a:cubicBezTo>
                <a:cubicBezTo>
                  <a:pt x="15" y="0"/>
                  <a:pt x="13" y="0"/>
                  <a:pt x="11" y="0"/>
                </a:cubicBezTo>
                <a:cubicBezTo>
                  <a:pt x="8" y="0"/>
                  <a:pt x="6" y="2"/>
                  <a:pt x="5" y="4"/>
                </a:cubicBezTo>
                <a:cubicBezTo>
                  <a:pt x="2" y="10"/>
                  <a:pt x="3" y="16"/>
                  <a:pt x="3" y="22"/>
                </a:cubicBezTo>
                <a:cubicBezTo>
                  <a:pt x="3" y="24"/>
                  <a:pt x="4" y="27"/>
                  <a:pt x="4" y="29"/>
                </a:cubicBezTo>
                <a:cubicBezTo>
                  <a:pt x="5" y="31"/>
                  <a:pt x="6" y="33"/>
                  <a:pt x="6" y="35"/>
                </a:cubicBezTo>
                <a:cubicBezTo>
                  <a:pt x="7" y="39"/>
                  <a:pt x="8" y="42"/>
                  <a:pt x="11" y="44"/>
                </a:cubicBezTo>
                <a:cubicBezTo>
                  <a:pt x="12" y="46"/>
                  <a:pt x="14" y="48"/>
                  <a:pt x="15" y="49"/>
                </a:cubicBezTo>
                <a:cubicBezTo>
                  <a:pt x="16" y="50"/>
                  <a:pt x="17" y="51"/>
                  <a:pt x="18" y="51"/>
                </a:cubicBezTo>
                <a:cubicBezTo>
                  <a:pt x="19" y="51"/>
                  <a:pt x="19" y="51"/>
                  <a:pt x="19" y="51"/>
                </a:cubicBezTo>
                <a:cubicBezTo>
                  <a:pt x="19" y="51"/>
                  <a:pt x="20" y="51"/>
                  <a:pt x="20" y="51"/>
                </a:cubicBezTo>
                <a:cubicBezTo>
                  <a:pt x="20" y="50"/>
                  <a:pt x="21" y="50"/>
                  <a:pt x="21" y="50"/>
                </a:cubicBezTo>
                <a:cubicBezTo>
                  <a:pt x="22" y="53"/>
                  <a:pt x="24" y="55"/>
                  <a:pt x="26" y="57"/>
                </a:cubicBezTo>
                <a:cubicBezTo>
                  <a:pt x="26" y="57"/>
                  <a:pt x="26" y="58"/>
                  <a:pt x="27" y="59"/>
                </a:cubicBezTo>
                <a:cubicBezTo>
                  <a:pt x="27" y="59"/>
                  <a:pt x="27" y="60"/>
                  <a:pt x="27" y="60"/>
                </a:cubicBezTo>
                <a:cubicBezTo>
                  <a:pt x="27" y="60"/>
                  <a:pt x="28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28" y="61"/>
                  <a:pt x="28" y="62"/>
                </a:cubicBezTo>
                <a:cubicBezTo>
                  <a:pt x="29" y="63"/>
                  <a:pt x="29" y="64"/>
                  <a:pt x="29" y="66"/>
                </a:cubicBezTo>
                <a:cubicBezTo>
                  <a:pt x="29" y="69"/>
                  <a:pt x="31" y="71"/>
                  <a:pt x="31" y="74"/>
                </a:cubicBezTo>
                <a:cubicBezTo>
                  <a:pt x="32" y="77"/>
                  <a:pt x="33" y="81"/>
                  <a:pt x="34" y="84"/>
                </a:cubicBezTo>
                <a:cubicBezTo>
                  <a:pt x="35" y="86"/>
                  <a:pt x="35" y="88"/>
                  <a:pt x="36" y="90"/>
                </a:cubicBezTo>
                <a:cubicBezTo>
                  <a:pt x="36" y="92"/>
                  <a:pt x="37" y="94"/>
                  <a:pt x="37" y="96"/>
                </a:cubicBezTo>
                <a:cubicBezTo>
                  <a:pt x="38" y="99"/>
                  <a:pt x="39" y="102"/>
                  <a:pt x="40" y="105"/>
                </a:cubicBezTo>
                <a:cubicBezTo>
                  <a:pt x="40" y="108"/>
                  <a:pt x="40" y="110"/>
                  <a:pt x="41" y="113"/>
                </a:cubicBezTo>
                <a:cubicBezTo>
                  <a:pt x="42" y="117"/>
                  <a:pt x="42" y="122"/>
                  <a:pt x="43" y="126"/>
                </a:cubicBezTo>
                <a:cubicBezTo>
                  <a:pt x="43" y="126"/>
                  <a:pt x="43" y="127"/>
                  <a:pt x="43" y="127"/>
                </a:cubicBezTo>
                <a:cubicBezTo>
                  <a:pt x="42" y="127"/>
                  <a:pt x="41" y="126"/>
                  <a:pt x="41" y="125"/>
                </a:cubicBezTo>
                <a:cubicBezTo>
                  <a:pt x="42" y="122"/>
                  <a:pt x="40" y="121"/>
                  <a:pt x="40" y="118"/>
                </a:cubicBezTo>
                <a:cubicBezTo>
                  <a:pt x="38" y="116"/>
                  <a:pt x="37" y="114"/>
                  <a:pt x="35" y="111"/>
                </a:cubicBezTo>
                <a:cubicBezTo>
                  <a:pt x="35" y="111"/>
                  <a:pt x="35" y="109"/>
                  <a:pt x="35" y="108"/>
                </a:cubicBezTo>
                <a:cubicBezTo>
                  <a:pt x="34" y="106"/>
                  <a:pt x="34" y="104"/>
                  <a:pt x="34" y="102"/>
                </a:cubicBezTo>
                <a:cubicBezTo>
                  <a:pt x="33" y="100"/>
                  <a:pt x="32" y="99"/>
                  <a:pt x="31" y="97"/>
                </a:cubicBezTo>
                <a:cubicBezTo>
                  <a:pt x="30" y="94"/>
                  <a:pt x="28" y="92"/>
                  <a:pt x="26" y="91"/>
                </a:cubicBezTo>
                <a:cubicBezTo>
                  <a:pt x="25" y="90"/>
                  <a:pt x="24" y="90"/>
                  <a:pt x="24" y="90"/>
                </a:cubicBezTo>
                <a:cubicBezTo>
                  <a:pt x="22" y="87"/>
                  <a:pt x="20" y="85"/>
                  <a:pt x="18" y="82"/>
                </a:cubicBezTo>
                <a:cubicBezTo>
                  <a:pt x="15" y="80"/>
                  <a:pt x="12" y="80"/>
                  <a:pt x="9" y="83"/>
                </a:cubicBezTo>
                <a:cubicBezTo>
                  <a:pt x="9" y="83"/>
                  <a:pt x="8" y="84"/>
                  <a:pt x="8" y="84"/>
                </a:cubicBezTo>
                <a:cubicBezTo>
                  <a:pt x="3" y="87"/>
                  <a:pt x="0" y="93"/>
                  <a:pt x="3" y="98"/>
                </a:cubicBezTo>
                <a:cubicBezTo>
                  <a:pt x="5" y="102"/>
                  <a:pt x="6" y="105"/>
                  <a:pt x="8" y="107"/>
                </a:cubicBezTo>
                <a:cubicBezTo>
                  <a:pt x="11" y="111"/>
                  <a:pt x="14" y="114"/>
                  <a:pt x="18" y="116"/>
                </a:cubicBezTo>
                <a:cubicBezTo>
                  <a:pt x="20" y="116"/>
                  <a:pt x="22" y="117"/>
                  <a:pt x="24" y="119"/>
                </a:cubicBezTo>
                <a:cubicBezTo>
                  <a:pt x="30" y="123"/>
                  <a:pt x="35" y="128"/>
                  <a:pt x="39" y="134"/>
                </a:cubicBezTo>
                <a:cubicBezTo>
                  <a:pt x="40" y="135"/>
                  <a:pt x="41" y="138"/>
                  <a:pt x="44" y="137"/>
                </a:cubicBezTo>
                <a:cubicBezTo>
                  <a:pt x="44" y="137"/>
                  <a:pt x="44" y="138"/>
                  <a:pt x="44" y="138"/>
                </a:cubicBezTo>
                <a:cubicBezTo>
                  <a:pt x="44" y="139"/>
                  <a:pt x="45" y="141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45" y="142"/>
                  <a:pt x="44" y="142"/>
                  <a:pt x="44" y="143"/>
                </a:cubicBezTo>
                <a:cubicBezTo>
                  <a:pt x="45" y="145"/>
                  <a:pt x="45" y="148"/>
                  <a:pt x="45" y="151"/>
                </a:cubicBezTo>
                <a:cubicBezTo>
                  <a:pt x="45" y="151"/>
                  <a:pt x="45" y="151"/>
                  <a:pt x="45" y="151"/>
                </a:cubicBezTo>
                <a:cubicBezTo>
                  <a:pt x="45" y="153"/>
                  <a:pt x="45" y="154"/>
                  <a:pt x="45" y="155"/>
                </a:cubicBezTo>
                <a:cubicBezTo>
                  <a:pt x="45" y="155"/>
                  <a:pt x="46" y="157"/>
                  <a:pt x="45" y="157"/>
                </a:cubicBezTo>
                <a:cubicBezTo>
                  <a:pt x="43" y="155"/>
                  <a:pt x="42" y="153"/>
                  <a:pt x="39" y="153"/>
                </a:cubicBezTo>
                <a:cubicBezTo>
                  <a:pt x="38" y="153"/>
                  <a:pt x="37" y="152"/>
                  <a:pt x="36" y="152"/>
                </a:cubicBezTo>
                <a:cubicBezTo>
                  <a:pt x="35" y="151"/>
                  <a:pt x="34" y="151"/>
                  <a:pt x="32" y="150"/>
                </a:cubicBezTo>
                <a:cubicBezTo>
                  <a:pt x="31" y="149"/>
                  <a:pt x="30" y="147"/>
                  <a:pt x="28" y="147"/>
                </a:cubicBezTo>
                <a:cubicBezTo>
                  <a:pt x="25" y="145"/>
                  <a:pt x="23" y="147"/>
                  <a:pt x="20" y="147"/>
                </a:cubicBezTo>
                <a:cubicBezTo>
                  <a:pt x="18" y="148"/>
                  <a:pt x="17" y="150"/>
                  <a:pt x="15" y="152"/>
                </a:cubicBezTo>
                <a:cubicBezTo>
                  <a:pt x="12" y="156"/>
                  <a:pt x="14" y="162"/>
                  <a:pt x="17" y="165"/>
                </a:cubicBezTo>
                <a:cubicBezTo>
                  <a:pt x="17" y="165"/>
                  <a:pt x="18" y="165"/>
                  <a:pt x="18" y="165"/>
                </a:cubicBezTo>
                <a:cubicBezTo>
                  <a:pt x="18" y="166"/>
                  <a:pt x="19" y="167"/>
                  <a:pt x="20" y="168"/>
                </a:cubicBezTo>
                <a:cubicBezTo>
                  <a:pt x="20" y="169"/>
                  <a:pt x="20" y="169"/>
                  <a:pt x="21" y="170"/>
                </a:cubicBezTo>
                <a:cubicBezTo>
                  <a:pt x="22" y="171"/>
                  <a:pt x="24" y="173"/>
                  <a:pt x="25" y="175"/>
                </a:cubicBezTo>
                <a:cubicBezTo>
                  <a:pt x="27" y="177"/>
                  <a:pt x="29" y="179"/>
                  <a:pt x="31" y="182"/>
                </a:cubicBezTo>
                <a:cubicBezTo>
                  <a:pt x="34" y="185"/>
                  <a:pt x="36" y="188"/>
                  <a:pt x="39" y="191"/>
                </a:cubicBezTo>
                <a:cubicBezTo>
                  <a:pt x="40" y="193"/>
                  <a:pt x="41" y="194"/>
                  <a:pt x="42" y="196"/>
                </a:cubicBezTo>
                <a:cubicBezTo>
                  <a:pt x="43" y="197"/>
                  <a:pt x="44" y="199"/>
                  <a:pt x="44" y="200"/>
                </a:cubicBezTo>
                <a:cubicBezTo>
                  <a:pt x="45" y="202"/>
                  <a:pt x="45" y="203"/>
                  <a:pt x="46" y="204"/>
                </a:cubicBezTo>
                <a:cubicBezTo>
                  <a:pt x="46" y="205"/>
                  <a:pt x="46" y="206"/>
                  <a:pt x="46" y="207"/>
                </a:cubicBezTo>
                <a:cubicBezTo>
                  <a:pt x="46" y="209"/>
                  <a:pt x="46" y="211"/>
                  <a:pt x="46" y="213"/>
                </a:cubicBezTo>
                <a:cubicBezTo>
                  <a:pt x="46" y="214"/>
                  <a:pt x="46" y="214"/>
                  <a:pt x="46" y="214"/>
                </a:cubicBezTo>
                <a:cubicBezTo>
                  <a:pt x="46" y="216"/>
                  <a:pt x="46" y="219"/>
                  <a:pt x="46" y="221"/>
                </a:cubicBezTo>
                <a:cubicBezTo>
                  <a:pt x="46" y="223"/>
                  <a:pt x="46" y="225"/>
                  <a:pt x="46" y="226"/>
                </a:cubicBezTo>
                <a:cubicBezTo>
                  <a:pt x="46" y="227"/>
                  <a:pt x="45" y="227"/>
                  <a:pt x="45" y="228"/>
                </a:cubicBezTo>
                <a:cubicBezTo>
                  <a:pt x="45" y="228"/>
                  <a:pt x="45" y="228"/>
                  <a:pt x="45" y="228"/>
                </a:cubicBezTo>
                <a:cubicBezTo>
                  <a:pt x="45" y="226"/>
                  <a:pt x="44" y="225"/>
                  <a:pt x="44" y="224"/>
                </a:cubicBezTo>
                <a:cubicBezTo>
                  <a:pt x="44" y="222"/>
                  <a:pt x="43" y="221"/>
                  <a:pt x="42" y="220"/>
                </a:cubicBezTo>
                <a:cubicBezTo>
                  <a:pt x="42" y="216"/>
                  <a:pt x="40" y="214"/>
                  <a:pt x="38" y="211"/>
                </a:cubicBezTo>
                <a:cubicBezTo>
                  <a:pt x="38" y="211"/>
                  <a:pt x="37" y="211"/>
                  <a:pt x="37" y="211"/>
                </a:cubicBezTo>
                <a:cubicBezTo>
                  <a:pt x="37" y="211"/>
                  <a:pt x="38" y="211"/>
                  <a:pt x="38" y="211"/>
                </a:cubicBezTo>
                <a:cubicBezTo>
                  <a:pt x="38" y="210"/>
                  <a:pt x="37" y="209"/>
                  <a:pt x="37" y="208"/>
                </a:cubicBezTo>
                <a:cubicBezTo>
                  <a:pt x="35" y="208"/>
                  <a:pt x="34" y="207"/>
                  <a:pt x="33" y="206"/>
                </a:cubicBezTo>
                <a:cubicBezTo>
                  <a:pt x="32" y="203"/>
                  <a:pt x="30" y="202"/>
                  <a:pt x="28" y="201"/>
                </a:cubicBezTo>
                <a:cubicBezTo>
                  <a:pt x="26" y="198"/>
                  <a:pt x="22" y="198"/>
                  <a:pt x="19" y="198"/>
                </a:cubicBezTo>
                <a:cubicBezTo>
                  <a:pt x="18" y="198"/>
                  <a:pt x="17" y="199"/>
                  <a:pt x="16" y="200"/>
                </a:cubicBezTo>
                <a:cubicBezTo>
                  <a:pt x="15" y="201"/>
                  <a:pt x="15" y="201"/>
                  <a:pt x="14" y="202"/>
                </a:cubicBezTo>
                <a:cubicBezTo>
                  <a:pt x="12" y="205"/>
                  <a:pt x="10" y="208"/>
                  <a:pt x="8" y="211"/>
                </a:cubicBezTo>
                <a:cubicBezTo>
                  <a:pt x="7" y="214"/>
                  <a:pt x="6" y="217"/>
                  <a:pt x="8" y="220"/>
                </a:cubicBezTo>
                <a:cubicBezTo>
                  <a:pt x="10" y="223"/>
                  <a:pt x="10" y="227"/>
                  <a:pt x="13" y="230"/>
                </a:cubicBezTo>
                <a:cubicBezTo>
                  <a:pt x="14" y="232"/>
                  <a:pt x="15" y="233"/>
                  <a:pt x="16" y="235"/>
                </a:cubicBezTo>
                <a:cubicBezTo>
                  <a:pt x="16" y="236"/>
                  <a:pt x="17" y="237"/>
                  <a:pt x="17" y="237"/>
                </a:cubicBezTo>
                <a:cubicBezTo>
                  <a:pt x="38" y="237"/>
                  <a:pt x="38" y="237"/>
                  <a:pt x="38" y="237"/>
                </a:cubicBezTo>
                <a:cubicBezTo>
                  <a:pt x="37" y="234"/>
                  <a:pt x="35" y="232"/>
                  <a:pt x="34" y="229"/>
                </a:cubicBezTo>
                <a:cubicBezTo>
                  <a:pt x="34" y="229"/>
                  <a:pt x="34" y="229"/>
                  <a:pt x="34" y="229"/>
                </a:cubicBezTo>
                <a:cubicBezTo>
                  <a:pt x="35" y="232"/>
                  <a:pt x="37" y="234"/>
                  <a:pt x="38" y="237"/>
                </a:cubicBezTo>
                <a:cubicBezTo>
                  <a:pt x="53" y="237"/>
                  <a:pt x="53" y="237"/>
                  <a:pt x="53" y="237"/>
                </a:cubicBezTo>
                <a:cubicBezTo>
                  <a:pt x="53" y="234"/>
                  <a:pt x="54" y="230"/>
                  <a:pt x="54" y="227"/>
                </a:cubicBezTo>
                <a:cubicBezTo>
                  <a:pt x="54" y="224"/>
                  <a:pt x="53" y="221"/>
                  <a:pt x="53" y="219"/>
                </a:cubicBezTo>
                <a:close/>
                <a:moveTo>
                  <a:pt x="80" y="162"/>
                </a:move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lose/>
                <a:moveTo>
                  <a:pt x="79" y="149"/>
                </a:moveTo>
                <a:cubicBezTo>
                  <a:pt x="79" y="149"/>
                  <a:pt x="79" y="149"/>
                  <a:pt x="79" y="148"/>
                </a:cubicBezTo>
                <a:cubicBezTo>
                  <a:pt x="79" y="149"/>
                  <a:pt x="79" y="149"/>
                  <a:pt x="79" y="149"/>
                </a:cubicBezTo>
                <a:cubicBezTo>
                  <a:pt x="78" y="150"/>
                  <a:pt x="77" y="151"/>
                  <a:pt x="77" y="152"/>
                </a:cubicBezTo>
                <a:cubicBezTo>
                  <a:pt x="77" y="151"/>
                  <a:pt x="78" y="150"/>
                  <a:pt x="79" y="149"/>
                </a:cubicBezTo>
                <a:close/>
                <a:moveTo>
                  <a:pt x="63" y="79"/>
                </a:moveTo>
                <a:cubicBezTo>
                  <a:pt x="63" y="80"/>
                  <a:pt x="64" y="82"/>
                  <a:pt x="64" y="83"/>
                </a:cubicBezTo>
                <a:cubicBezTo>
                  <a:pt x="63" y="84"/>
                  <a:pt x="63" y="85"/>
                  <a:pt x="63" y="86"/>
                </a:cubicBezTo>
                <a:cubicBezTo>
                  <a:pt x="63" y="85"/>
                  <a:pt x="63" y="84"/>
                  <a:pt x="64" y="83"/>
                </a:cubicBezTo>
                <a:cubicBezTo>
                  <a:pt x="64" y="82"/>
                  <a:pt x="63" y="80"/>
                  <a:pt x="63" y="79"/>
                </a:cubicBezTo>
                <a:close/>
                <a:moveTo>
                  <a:pt x="60" y="80"/>
                </a:moveTo>
                <a:cubicBezTo>
                  <a:pt x="60" y="80"/>
                  <a:pt x="61" y="80"/>
                  <a:pt x="61" y="79"/>
                </a:cubicBezTo>
                <a:cubicBezTo>
                  <a:pt x="61" y="80"/>
                  <a:pt x="60" y="80"/>
                  <a:pt x="60" y="80"/>
                </a:cubicBezTo>
                <a:cubicBezTo>
                  <a:pt x="60" y="81"/>
                  <a:pt x="60" y="81"/>
                  <a:pt x="60" y="81"/>
                </a:cubicBezTo>
                <a:cubicBezTo>
                  <a:pt x="60" y="81"/>
                  <a:pt x="60" y="81"/>
                  <a:pt x="60" y="80"/>
                </a:cubicBezTo>
                <a:close/>
                <a:moveTo>
                  <a:pt x="60" y="99"/>
                </a:moveTo>
                <a:cubicBezTo>
                  <a:pt x="60" y="99"/>
                  <a:pt x="60" y="99"/>
                  <a:pt x="60" y="99"/>
                </a:cubicBezTo>
                <a:cubicBezTo>
                  <a:pt x="60" y="96"/>
                  <a:pt x="61" y="93"/>
                  <a:pt x="62" y="91"/>
                </a:cubicBezTo>
                <a:cubicBezTo>
                  <a:pt x="61" y="93"/>
                  <a:pt x="60" y="96"/>
                  <a:pt x="60" y="99"/>
                </a:cubicBezTo>
                <a:cubicBezTo>
                  <a:pt x="60" y="99"/>
                  <a:pt x="60" y="99"/>
                  <a:pt x="60" y="99"/>
                </a:cubicBezTo>
                <a:cubicBezTo>
                  <a:pt x="58" y="101"/>
                  <a:pt x="57" y="104"/>
                  <a:pt x="56" y="107"/>
                </a:cubicBezTo>
                <a:cubicBezTo>
                  <a:pt x="57" y="104"/>
                  <a:pt x="58" y="101"/>
                  <a:pt x="60" y="99"/>
                </a:cubicBezTo>
                <a:close/>
                <a:moveTo>
                  <a:pt x="52" y="103"/>
                </a:moveTo>
                <a:cubicBezTo>
                  <a:pt x="52" y="103"/>
                  <a:pt x="52" y="102"/>
                  <a:pt x="52" y="102"/>
                </a:cubicBezTo>
                <a:cubicBezTo>
                  <a:pt x="52" y="102"/>
                  <a:pt x="52" y="103"/>
                  <a:pt x="52" y="103"/>
                </a:cubicBezTo>
                <a:cubicBezTo>
                  <a:pt x="52" y="103"/>
                  <a:pt x="52" y="104"/>
                  <a:pt x="52" y="104"/>
                </a:cubicBezTo>
                <a:cubicBezTo>
                  <a:pt x="52" y="104"/>
                  <a:pt x="52" y="103"/>
                  <a:pt x="52" y="103"/>
                </a:cubicBezTo>
                <a:close/>
                <a:moveTo>
                  <a:pt x="13" y="16"/>
                </a:moveTo>
                <a:cubicBezTo>
                  <a:pt x="13" y="16"/>
                  <a:pt x="13" y="16"/>
                  <a:pt x="14" y="17"/>
                </a:cubicBezTo>
                <a:cubicBezTo>
                  <a:pt x="13" y="16"/>
                  <a:pt x="13" y="16"/>
                  <a:pt x="13" y="16"/>
                </a:cubicBezTo>
                <a:cubicBezTo>
                  <a:pt x="12" y="16"/>
                  <a:pt x="11" y="17"/>
                  <a:pt x="11" y="17"/>
                </a:cubicBezTo>
                <a:cubicBezTo>
                  <a:pt x="11" y="17"/>
                  <a:pt x="12" y="16"/>
                  <a:pt x="13" y="16"/>
                </a:cubicBezTo>
                <a:close/>
                <a:moveTo>
                  <a:pt x="17" y="46"/>
                </a:moveTo>
                <a:cubicBezTo>
                  <a:pt x="17" y="46"/>
                  <a:pt x="17" y="46"/>
                  <a:pt x="17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6" y="45"/>
                  <a:pt x="16" y="44"/>
                  <a:pt x="16" y="43"/>
                </a:cubicBezTo>
                <a:cubicBezTo>
                  <a:pt x="16" y="44"/>
                  <a:pt x="16" y="45"/>
                  <a:pt x="17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7" y="46"/>
                  <a:pt x="17" y="46"/>
                  <a:pt x="17" y="47"/>
                </a:cubicBezTo>
                <a:cubicBezTo>
                  <a:pt x="17" y="46"/>
                  <a:pt x="17" y="46"/>
                  <a:pt x="17" y="46"/>
                </a:cubicBezTo>
                <a:close/>
                <a:moveTo>
                  <a:pt x="19" y="39"/>
                </a:moveTo>
                <a:cubicBezTo>
                  <a:pt x="18" y="36"/>
                  <a:pt x="16" y="32"/>
                  <a:pt x="15" y="28"/>
                </a:cubicBezTo>
                <a:cubicBezTo>
                  <a:pt x="14" y="26"/>
                  <a:pt x="13" y="24"/>
                  <a:pt x="12" y="22"/>
                </a:cubicBezTo>
                <a:cubicBezTo>
                  <a:pt x="11" y="22"/>
                  <a:pt x="10" y="21"/>
                  <a:pt x="9" y="21"/>
                </a:cubicBezTo>
                <a:cubicBezTo>
                  <a:pt x="10" y="21"/>
                  <a:pt x="11" y="22"/>
                  <a:pt x="12" y="22"/>
                </a:cubicBezTo>
                <a:cubicBezTo>
                  <a:pt x="13" y="24"/>
                  <a:pt x="14" y="26"/>
                  <a:pt x="15" y="28"/>
                </a:cubicBezTo>
                <a:cubicBezTo>
                  <a:pt x="16" y="32"/>
                  <a:pt x="18" y="36"/>
                  <a:pt x="19" y="39"/>
                </a:cubicBezTo>
                <a:cubicBezTo>
                  <a:pt x="20" y="41"/>
                  <a:pt x="21" y="43"/>
                  <a:pt x="22" y="45"/>
                </a:cubicBezTo>
                <a:cubicBezTo>
                  <a:pt x="21" y="43"/>
                  <a:pt x="20" y="41"/>
                  <a:pt x="19" y="39"/>
                </a:cubicBezTo>
                <a:close/>
                <a:moveTo>
                  <a:pt x="28" y="51"/>
                </a:moveTo>
                <a:cubicBezTo>
                  <a:pt x="28" y="50"/>
                  <a:pt x="28" y="50"/>
                  <a:pt x="29" y="50"/>
                </a:cubicBezTo>
                <a:cubicBezTo>
                  <a:pt x="28" y="50"/>
                  <a:pt x="28" y="50"/>
                  <a:pt x="28" y="51"/>
                </a:cubicBezTo>
                <a:cubicBezTo>
                  <a:pt x="29" y="52"/>
                  <a:pt x="29" y="53"/>
                  <a:pt x="30" y="55"/>
                </a:cubicBezTo>
                <a:cubicBezTo>
                  <a:pt x="29" y="53"/>
                  <a:pt x="29" y="52"/>
                  <a:pt x="28" y="51"/>
                </a:cubicBezTo>
                <a:close/>
                <a:moveTo>
                  <a:pt x="17" y="224"/>
                </a:moveTo>
                <a:cubicBezTo>
                  <a:pt x="17" y="224"/>
                  <a:pt x="16" y="223"/>
                  <a:pt x="16" y="223"/>
                </a:cubicBezTo>
                <a:cubicBezTo>
                  <a:pt x="16" y="223"/>
                  <a:pt x="17" y="224"/>
                  <a:pt x="17" y="224"/>
                </a:cubicBezTo>
                <a:close/>
                <a:moveTo>
                  <a:pt x="23" y="222"/>
                </a:moveTo>
                <a:cubicBezTo>
                  <a:pt x="23" y="222"/>
                  <a:pt x="23" y="222"/>
                  <a:pt x="23" y="222"/>
                </a:cubicBezTo>
                <a:cubicBezTo>
                  <a:pt x="23" y="222"/>
                  <a:pt x="23" y="221"/>
                  <a:pt x="23" y="221"/>
                </a:cubicBezTo>
                <a:cubicBezTo>
                  <a:pt x="23" y="221"/>
                  <a:pt x="23" y="222"/>
                  <a:pt x="23" y="222"/>
                </a:cubicBezTo>
                <a:close/>
                <a:moveTo>
                  <a:pt x="27" y="227"/>
                </a:moveTo>
                <a:cubicBezTo>
                  <a:pt x="24" y="228"/>
                  <a:pt x="22" y="229"/>
                  <a:pt x="19" y="230"/>
                </a:cubicBezTo>
                <a:cubicBezTo>
                  <a:pt x="22" y="229"/>
                  <a:pt x="24" y="228"/>
                  <a:pt x="27" y="227"/>
                </a:cubicBezTo>
                <a:close/>
                <a:moveTo>
                  <a:pt x="48" y="225"/>
                </a:moveTo>
                <a:cubicBezTo>
                  <a:pt x="48" y="225"/>
                  <a:pt x="47" y="225"/>
                  <a:pt x="47" y="225"/>
                </a:cubicBezTo>
                <a:cubicBezTo>
                  <a:pt x="47" y="225"/>
                  <a:pt x="48" y="225"/>
                  <a:pt x="48" y="225"/>
                </a:cubicBezTo>
                <a:close/>
                <a:moveTo>
                  <a:pt x="46" y="181"/>
                </a:moveTo>
                <a:cubicBezTo>
                  <a:pt x="46" y="181"/>
                  <a:pt x="46" y="181"/>
                  <a:pt x="46" y="181"/>
                </a:cubicBezTo>
                <a:cubicBezTo>
                  <a:pt x="47" y="181"/>
                  <a:pt x="48" y="181"/>
                  <a:pt x="49" y="181"/>
                </a:cubicBezTo>
                <a:cubicBezTo>
                  <a:pt x="48" y="181"/>
                  <a:pt x="47" y="181"/>
                  <a:pt x="46" y="181"/>
                </a:cubicBezTo>
                <a:close/>
                <a:moveTo>
                  <a:pt x="52" y="182"/>
                </a:moveTo>
                <a:cubicBezTo>
                  <a:pt x="52" y="182"/>
                  <a:pt x="52" y="182"/>
                  <a:pt x="52" y="182"/>
                </a:cubicBezTo>
                <a:cubicBezTo>
                  <a:pt x="52" y="182"/>
                  <a:pt x="51" y="181"/>
                  <a:pt x="50" y="181"/>
                </a:cubicBezTo>
                <a:cubicBezTo>
                  <a:pt x="51" y="181"/>
                  <a:pt x="52" y="182"/>
                  <a:pt x="52" y="1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inpin heiti" panose="00000500000000000000" pitchFamily="2" charset="-122"/>
            </a:endParaRPr>
          </a:p>
        </p:txBody>
      </p:sp>
      <p:sp>
        <p:nvSpPr>
          <p:cNvPr id="32" name="Freeform 14">
            <a:extLst>
              <a:ext uri="{FF2B5EF4-FFF2-40B4-BE49-F238E27FC236}">
                <a16:creationId xmlns="" xmlns:a16="http://schemas.microsoft.com/office/drawing/2014/main" id="{74C154CA-AC36-49D8-B790-C0A54CFA668B}"/>
              </a:ext>
            </a:extLst>
          </p:cNvPr>
          <p:cNvSpPr>
            <a:spLocks noEditPoints="1"/>
          </p:cNvSpPr>
          <p:nvPr/>
        </p:nvSpPr>
        <p:spPr bwMode="auto">
          <a:xfrm rot="17121269">
            <a:off x="204845" y="1479247"/>
            <a:ext cx="542925" cy="1368425"/>
          </a:xfrm>
          <a:custGeom>
            <a:avLst/>
            <a:gdLst>
              <a:gd name="T0" fmla="*/ 74 w 86"/>
              <a:gd name="T1" fmla="*/ 76 h 216"/>
              <a:gd name="T2" fmla="*/ 51 w 86"/>
              <a:gd name="T3" fmla="*/ 65 h 216"/>
              <a:gd name="T4" fmla="*/ 34 w 86"/>
              <a:gd name="T5" fmla="*/ 33 h 216"/>
              <a:gd name="T6" fmla="*/ 28 w 86"/>
              <a:gd name="T7" fmla="*/ 24 h 216"/>
              <a:gd name="T8" fmla="*/ 21 w 86"/>
              <a:gd name="T9" fmla="*/ 14 h 216"/>
              <a:gd name="T10" fmla="*/ 11 w 86"/>
              <a:gd name="T11" fmla="*/ 5 h 216"/>
              <a:gd name="T12" fmla="*/ 1 w 86"/>
              <a:gd name="T13" fmla="*/ 1 h 216"/>
              <a:gd name="T14" fmla="*/ 12 w 86"/>
              <a:gd name="T15" fmla="*/ 14 h 216"/>
              <a:gd name="T16" fmla="*/ 32 w 86"/>
              <a:gd name="T17" fmla="*/ 36 h 216"/>
              <a:gd name="T18" fmla="*/ 49 w 86"/>
              <a:gd name="T19" fmla="*/ 66 h 216"/>
              <a:gd name="T20" fmla="*/ 47 w 86"/>
              <a:gd name="T21" fmla="*/ 72 h 216"/>
              <a:gd name="T22" fmla="*/ 30 w 86"/>
              <a:gd name="T23" fmla="*/ 91 h 216"/>
              <a:gd name="T24" fmla="*/ 37 w 86"/>
              <a:gd name="T25" fmla="*/ 106 h 216"/>
              <a:gd name="T26" fmla="*/ 48 w 86"/>
              <a:gd name="T27" fmla="*/ 90 h 216"/>
              <a:gd name="T28" fmla="*/ 52 w 86"/>
              <a:gd name="T29" fmla="*/ 79 h 216"/>
              <a:gd name="T30" fmla="*/ 55 w 86"/>
              <a:gd name="T31" fmla="*/ 93 h 216"/>
              <a:gd name="T32" fmla="*/ 47 w 86"/>
              <a:gd name="T33" fmla="*/ 110 h 216"/>
              <a:gd name="T34" fmla="*/ 44 w 86"/>
              <a:gd name="T35" fmla="*/ 130 h 216"/>
              <a:gd name="T36" fmla="*/ 56 w 86"/>
              <a:gd name="T37" fmla="*/ 118 h 216"/>
              <a:gd name="T38" fmla="*/ 54 w 86"/>
              <a:gd name="T39" fmla="*/ 132 h 216"/>
              <a:gd name="T40" fmla="*/ 40 w 86"/>
              <a:gd name="T41" fmla="*/ 150 h 216"/>
              <a:gd name="T42" fmla="*/ 53 w 86"/>
              <a:gd name="T43" fmla="*/ 151 h 216"/>
              <a:gd name="T44" fmla="*/ 40 w 86"/>
              <a:gd name="T45" fmla="*/ 166 h 216"/>
              <a:gd name="T46" fmla="*/ 45 w 86"/>
              <a:gd name="T47" fmla="*/ 174 h 216"/>
              <a:gd name="T48" fmla="*/ 50 w 86"/>
              <a:gd name="T49" fmla="*/ 168 h 216"/>
              <a:gd name="T50" fmla="*/ 43 w 86"/>
              <a:gd name="T51" fmla="*/ 190 h 216"/>
              <a:gd name="T52" fmla="*/ 38 w 86"/>
              <a:gd name="T53" fmla="*/ 194 h 216"/>
              <a:gd name="T54" fmla="*/ 35 w 86"/>
              <a:gd name="T55" fmla="*/ 215 h 216"/>
              <a:gd name="T56" fmla="*/ 46 w 86"/>
              <a:gd name="T57" fmla="*/ 188 h 216"/>
              <a:gd name="T58" fmla="*/ 58 w 86"/>
              <a:gd name="T59" fmla="*/ 190 h 216"/>
              <a:gd name="T60" fmla="*/ 62 w 86"/>
              <a:gd name="T61" fmla="*/ 179 h 216"/>
              <a:gd name="T62" fmla="*/ 55 w 86"/>
              <a:gd name="T63" fmla="*/ 160 h 216"/>
              <a:gd name="T64" fmla="*/ 58 w 86"/>
              <a:gd name="T65" fmla="*/ 145 h 216"/>
              <a:gd name="T66" fmla="*/ 72 w 86"/>
              <a:gd name="T67" fmla="*/ 161 h 216"/>
              <a:gd name="T68" fmla="*/ 67 w 86"/>
              <a:gd name="T69" fmla="*/ 143 h 216"/>
              <a:gd name="T70" fmla="*/ 59 w 86"/>
              <a:gd name="T71" fmla="*/ 128 h 216"/>
              <a:gd name="T72" fmla="*/ 60 w 86"/>
              <a:gd name="T73" fmla="*/ 108 h 216"/>
              <a:gd name="T74" fmla="*/ 63 w 86"/>
              <a:gd name="T75" fmla="*/ 114 h 216"/>
              <a:gd name="T76" fmla="*/ 79 w 86"/>
              <a:gd name="T77" fmla="*/ 131 h 216"/>
              <a:gd name="T78" fmla="*/ 77 w 86"/>
              <a:gd name="T79" fmla="*/ 113 h 216"/>
              <a:gd name="T80" fmla="*/ 60 w 86"/>
              <a:gd name="T81" fmla="*/ 99 h 216"/>
              <a:gd name="T82" fmla="*/ 57 w 86"/>
              <a:gd name="T83" fmla="*/ 82 h 216"/>
              <a:gd name="T84" fmla="*/ 64 w 86"/>
              <a:gd name="T85" fmla="*/ 88 h 216"/>
              <a:gd name="T86" fmla="*/ 81 w 86"/>
              <a:gd name="T87" fmla="*/ 99 h 216"/>
              <a:gd name="T88" fmla="*/ 32 w 86"/>
              <a:gd name="T89" fmla="*/ 101 h 216"/>
              <a:gd name="T90" fmla="*/ 37 w 86"/>
              <a:gd name="T91" fmla="*/ 96 h 216"/>
              <a:gd name="T92" fmla="*/ 38 w 86"/>
              <a:gd name="T93" fmla="*/ 104 h 216"/>
              <a:gd name="T94" fmla="*/ 48 w 86"/>
              <a:gd name="T95" fmla="*/ 90 h 216"/>
              <a:gd name="T96" fmla="*/ 44 w 86"/>
              <a:gd name="T97" fmla="*/ 119 h 216"/>
              <a:gd name="T98" fmla="*/ 36 w 86"/>
              <a:gd name="T99" fmla="*/ 197 h 216"/>
              <a:gd name="T100" fmla="*/ 37 w 86"/>
              <a:gd name="T101" fmla="*/ 196 h 216"/>
              <a:gd name="T102" fmla="*/ 43 w 86"/>
              <a:gd name="T103" fmla="*/ 193 h 216"/>
              <a:gd name="T104" fmla="*/ 58 w 86"/>
              <a:gd name="T105" fmla="*/ 183 h 216"/>
              <a:gd name="T106" fmla="*/ 69 w 86"/>
              <a:gd name="T107" fmla="*/ 113 h 216"/>
              <a:gd name="T108" fmla="*/ 71 w 86"/>
              <a:gd name="T109" fmla="*/ 120 h 216"/>
              <a:gd name="T110" fmla="*/ 74 w 86"/>
              <a:gd name="T111" fmla="*/ 94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6" h="216">
                <a:moveTo>
                  <a:pt x="85" y="93"/>
                </a:moveTo>
                <a:cubicBezTo>
                  <a:pt x="85" y="92"/>
                  <a:pt x="84" y="90"/>
                  <a:pt x="84" y="89"/>
                </a:cubicBezTo>
                <a:cubicBezTo>
                  <a:pt x="84" y="89"/>
                  <a:pt x="84" y="88"/>
                  <a:pt x="83" y="87"/>
                </a:cubicBezTo>
                <a:cubicBezTo>
                  <a:pt x="83" y="86"/>
                  <a:pt x="82" y="85"/>
                  <a:pt x="82" y="84"/>
                </a:cubicBezTo>
                <a:cubicBezTo>
                  <a:pt x="81" y="83"/>
                  <a:pt x="80" y="82"/>
                  <a:pt x="80" y="81"/>
                </a:cubicBezTo>
                <a:cubicBezTo>
                  <a:pt x="78" y="81"/>
                  <a:pt x="77" y="80"/>
                  <a:pt x="76" y="78"/>
                </a:cubicBezTo>
                <a:cubicBezTo>
                  <a:pt x="76" y="78"/>
                  <a:pt x="76" y="78"/>
                  <a:pt x="76" y="78"/>
                </a:cubicBezTo>
                <a:cubicBezTo>
                  <a:pt x="75" y="77"/>
                  <a:pt x="75" y="77"/>
                  <a:pt x="74" y="76"/>
                </a:cubicBezTo>
                <a:cubicBezTo>
                  <a:pt x="73" y="75"/>
                  <a:pt x="72" y="75"/>
                  <a:pt x="70" y="74"/>
                </a:cubicBezTo>
                <a:cubicBezTo>
                  <a:pt x="68" y="73"/>
                  <a:pt x="67" y="72"/>
                  <a:pt x="65" y="72"/>
                </a:cubicBezTo>
                <a:cubicBezTo>
                  <a:pt x="62" y="71"/>
                  <a:pt x="60" y="70"/>
                  <a:pt x="58" y="70"/>
                </a:cubicBezTo>
                <a:cubicBezTo>
                  <a:pt x="57" y="69"/>
                  <a:pt x="56" y="69"/>
                  <a:pt x="55" y="69"/>
                </a:cubicBezTo>
                <a:cubicBezTo>
                  <a:pt x="54" y="68"/>
                  <a:pt x="53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7"/>
                  <a:pt x="52" y="67"/>
                  <a:pt x="51" y="67"/>
                </a:cubicBezTo>
                <a:cubicBezTo>
                  <a:pt x="51" y="66"/>
                  <a:pt x="51" y="66"/>
                  <a:pt x="51" y="65"/>
                </a:cubicBezTo>
                <a:cubicBezTo>
                  <a:pt x="50" y="64"/>
                  <a:pt x="50" y="62"/>
                  <a:pt x="49" y="61"/>
                </a:cubicBezTo>
                <a:cubicBezTo>
                  <a:pt x="49" y="61"/>
                  <a:pt x="49" y="60"/>
                  <a:pt x="49" y="60"/>
                </a:cubicBezTo>
                <a:cubicBezTo>
                  <a:pt x="48" y="58"/>
                  <a:pt x="47" y="55"/>
                  <a:pt x="46" y="53"/>
                </a:cubicBezTo>
                <a:cubicBezTo>
                  <a:pt x="44" y="50"/>
                  <a:pt x="43" y="47"/>
                  <a:pt x="41" y="44"/>
                </a:cubicBezTo>
                <a:cubicBezTo>
                  <a:pt x="40" y="42"/>
                  <a:pt x="39" y="41"/>
                  <a:pt x="38" y="39"/>
                </a:cubicBezTo>
                <a:cubicBezTo>
                  <a:pt x="38" y="38"/>
                  <a:pt x="37" y="37"/>
                  <a:pt x="37" y="37"/>
                </a:cubicBezTo>
                <a:cubicBezTo>
                  <a:pt x="36" y="36"/>
                  <a:pt x="35" y="35"/>
                  <a:pt x="35" y="34"/>
                </a:cubicBezTo>
                <a:cubicBezTo>
                  <a:pt x="35" y="33"/>
                  <a:pt x="34" y="33"/>
                  <a:pt x="34" y="33"/>
                </a:cubicBezTo>
                <a:cubicBezTo>
                  <a:pt x="34" y="33"/>
                  <a:pt x="34" y="33"/>
                  <a:pt x="34" y="33"/>
                </a:cubicBezTo>
                <a:cubicBezTo>
                  <a:pt x="34" y="33"/>
                  <a:pt x="34" y="32"/>
                  <a:pt x="33" y="32"/>
                </a:cubicBezTo>
                <a:cubicBezTo>
                  <a:pt x="33" y="32"/>
                  <a:pt x="33" y="31"/>
                  <a:pt x="33" y="31"/>
                </a:cubicBezTo>
                <a:cubicBezTo>
                  <a:pt x="32" y="30"/>
                  <a:pt x="32" y="30"/>
                  <a:pt x="32" y="29"/>
                </a:cubicBezTo>
                <a:cubicBezTo>
                  <a:pt x="32" y="29"/>
                  <a:pt x="31" y="29"/>
                  <a:pt x="31" y="29"/>
                </a:cubicBezTo>
                <a:cubicBezTo>
                  <a:pt x="32" y="28"/>
                  <a:pt x="31" y="27"/>
                  <a:pt x="30" y="27"/>
                </a:cubicBezTo>
                <a:cubicBezTo>
                  <a:pt x="30" y="26"/>
                  <a:pt x="29" y="26"/>
                  <a:pt x="29" y="25"/>
                </a:cubicBezTo>
                <a:cubicBezTo>
                  <a:pt x="28" y="25"/>
                  <a:pt x="28" y="24"/>
                  <a:pt x="28" y="24"/>
                </a:cubicBezTo>
                <a:cubicBezTo>
                  <a:pt x="27" y="23"/>
                  <a:pt x="27" y="22"/>
                  <a:pt x="26" y="21"/>
                </a:cubicBezTo>
                <a:cubicBezTo>
                  <a:pt x="26" y="21"/>
                  <a:pt x="26" y="21"/>
                  <a:pt x="26" y="20"/>
                </a:cubicBezTo>
                <a:cubicBezTo>
                  <a:pt x="26" y="20"/>
                  <a:pt x="25" y="20"/>
                  <a:pt x="25" y="19"/>
                </a:cubicBezTo>
                <a:cubicBezTo>
                  <a:pt x="25" y="19"/>
                  <a:pt x="25" y="19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7"/>
                  <a:pt x="23" y="17"/>
                </a:cubicBezTo>
                <a:cubicBezTo>
                  <a:pt x="23" y="16"/>
                  <a:pt x="22" y="15"/>
                  <a:pt x="21" y="14"/>
                </a:cubicBezTo>
                <a:cubicBezTo>
                  <a:pt x="21" y="14"/>
                  <a:pt x="21" y="14"/>
                  <a:pt x="20" y="14"/>
                </a:cubicBezTo>
                <a:cubicBezTo>
                  <a:pt x="20" y="13"/>
                  <a:pt x="19" y="11"/>
                  <a:pt x="18" y="10"/>
                </a:cubicBezTo>
                <a:cubicBezTo>
                  <a:pt x="17" y="10"/>
                  <a:pt x="16" y="9"/>
                  <a:pt x="16" y="9"/>
                </a:cubicBezTo>
                <a:cubicBezTo>
                  <a:pt x="15" y="8"/>
                  <a:pt x="14" y="8"/>
                  <a:pt x="14" y="7"/>
                </a:cubicBezTo>
                <a:cubicBezTo>
                  <a:pt x="14" y="7"/>
                  <a:pt x="13" y="7"/>
                  <a:pt x="13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2" y="6"/>
                  <a:pt x="11" y="5"/>
                  <a:pt x="11" y="5"/>
                </a:cubicBezTo>
                <a:cubicBezTo>
                  <a:pt x="10" y="4"/>
                  <a:pt x="10" y="4"/>
                  <a:pt x="10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2"/>
                </a:cubicBezTo>
                <a:cubicBezTo>
                  <a:pt x="9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6" y="0"/>
                  <a:pt x="4" y="0"/>
                  <a:pt x="2" y="0"/>
                </a:cubicBezTo>
                <a:cubicBezTo>
                  <a:pt x="2" y="0"/>
                  <a:pt x="1" y="0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1" y="3"/>
                </a:cubicBezTo>
                <a:cubicBezTo>
                  <a:pt x="2" y="4"/>
                  <a:pt x="3" y="5"/>
                  <a:pt x="5" y="6"/>
                </a:cubicBezTo>
                <a:cubicBezTo>
                  <a:pt x="5" y="7"/>
                  <a:pt x="6" y="7"/>
                  <a:pt x="7" y="8"/>
                </a:cubicBezTo>
                <a:cubicBezTo>
                  <a:pt x="7" y="8"/>
                  <a:pt x="8" y="9"/>
                  <a:pt x="8" y="9"/>
                </a:cubicBezTo>
                <a:cubicBezTo>
                  <a:pt x="8" y="9"/>
                  <a:pt x="8" y="9"/>
                  <a:pt x="8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10" y="11"/>
                  <a:pt x="11" y="12"/>
                  <a:pt x="12" y="14"/>
                </a:cubicBezTo>
                <a:cubicBezTo>
                  <a:pt x="14" y="15"/>
                  <a:pt x="15" y="17"/>
                  <a:pt x="16" y="18"/>
                </a:cubicBezTo>
                <a:cubicBezTo>
                  <a:pt x="16" y="18"/>
                  <a:pt x="16" y="18"/>
                  <a:pt x="16" y="18"/>
                </a:cubicBezTo>
                <a:cubicBezTo>
                  <a:pt x="17" y="19"/>
                  <a:pt x="18" y="20"/>
                  <a:pt x="19" y="21"/>
                </a:cubicBezTo>
                <a:cubicBezTo>
                  <a:pt x="19" y="21"/>
                  <a:pt x="19" y="22"/>
                  <a:pt x="20" y="22"/>
                </a:cubicBezTo>
                <a:cubicBezTo>
                  <a:pt x="20" y="22"/>
                  <a:pt x="20" y="23"/>
                  <a:pt x="21" y="23"/>
                </a:cubicBezTo>
                <a:cubicBezTo>
                  <a:pt x="21" y="24"/>
                  <a:pt x="22" y="25"/>
                  <a:pt x="23" y="26"/>
                </a:cubicBezTo>
                <a:cubicBezTo>
                  <a:pt x="24" y="27"/>
                  <a:pt x="25" y="28"/>
                  <a:pt x="26" y="29"/>
                </a:cubicBezTo>
                <a:cubicBezTo>
                  <a:pt x="28" y="31"/>
                  <a:pt x="30" y="34"/>
                  <a:pt x="32" y="36"/>
                </a:cubicBezTo>
                <a:cubicBezTo>
                  <a:pt x="33" y="37"/>
                  <a:pt x="34" y="38"/>
                  <a:pt x="35" y="39"/>
                </a:cubicBezTo>
                <a:cubicBezTo>
                  <a:pt x="36" y="40"/>
                  <a:pt x="37" y="42"/>
                  <a:pt x="38" y="43"/>
                </a:cubicBezTo>
                <a:cubicBezTo>
                  <a:pt x="38" y="43"/>
                  <a:pt x="38" y="43"/>
                  <a:pt x="38" y="44"/>
                </a:cubicBezTo>
                <a:cubicBezTo>
                  <a:pt x="39" y="46"/>
                  <a:pt x="41" y="47"/>
                  <a:pt x="41" y="49"/>
                </a:cubicBezTo>
                <a:cubicBezTo>
                  <a:pt x="43" y="52"/>
                  <a:pt x="44" y="55"/>
                  <a:pt x="45" y="58"/>
                </a:cubicBezTo>
                <a:cubicBezTo>
                  <a:pt x="46" y="59"/>
                  <a:pt x="46" y="60"/>
                  <a:pt x="47" y="61"/>
                </a:cubicBezTo>
                <a:cubicBezTo>
                  <a:pt x="47" y="62"/>
                  <a:pt x="47" y="62"/>
                  <a:pt x="47" y="62"/>
                </a:cubicBezTo>
                <a:cubicBezTo>
                  <a:pt x="48" y="64"/>
                  <a:pt x="48" y="65"/>
                  <a:pt x="49" y="66"/>
                </a:cubicBezTo>
                <a:cubicBezTo>
                  <a:pt x="49" y="67"/>
                  <a:pt x="49" y="67"/>
                  <a:pt x="49" y="68"/>
                </a:cubicBezTo>
                <a:cubicBezTo>
                  <a:pt x="49" y="68"/>
                  <a:pt x="49" y="68"/>
                  <a:pt x="49" y="69"/>
                </a:cubicBezTo>
                <a:cubicBezTo>
                  <a:pt x="50" y="70"/>
                  <a:pt x="50" y="70"/>
                  <a:pt x="49" y="70"/>
                </a:cubicBezTo>
                <a:cubicBezTo>
                  <a:pt x="49" y="70"/>
                  <a:pt x="49" y="71"/>
                  <a:pt x="49" y="71"/>
                </a:cubicBezTo>
                <a:cubicBezTo>
                  <a:pt x="49" y="71"/>
                  <a:pt x="49" y="71"/>
                  <a:pt x="49" y="71"/>
                </a:cubicBezTo>
                <a:cubicBezTo>
                  <a:pt x="49" y="71"/>
                  <a:pt x="49" y="71"/>
                  <a:pt x="49" y="71"/>
                </a:cubicBezTo>
                <a:cubicBezTo>
                  <a:pt x="49" y="71"/>
                  <a:pt x="49" y="70"/>
                  <a:pt x="49" y="70"/>
                </a:cubicBezTo>
                <a:cubicBezTo>
                  <a:pt x="47" y="70"/>
                  <a:pt x="46" y="71"/>
                  <a:pt x="47" y="72"/>
                </a:cubicBezTo>
                <a:cubicBezTo>
                  <a:pt x="46" y="73"/>
                  <a:pt x="46" y="74"/>
                  <a:pt x="46" y="74"/>
                </a:cubicBezTo>
                <a:cubicBezTo>
                  <a:pt x="45" y="75"/>
                  <a:pt x="45" y="76"/>
                  <a:pt x="44" y="77"/>
                </a:cubicBezTo>
                <a:cubicBezTo>
                  <a:pt x="44" y="77"/>
                  <a:pt x="44" y="77"/>
                  <a:pt x="44" y="78"/>
                </a:cubicBezTo>
                <a:cubicBezTo>
                  <a:pt x="42" y="79"/>
                  <a:pt x="41" y="80"/>
                  <a:pt x="40" y="82"/>
                </a:cubicBezTo>
                <a:cubicBezTo>
                  <a:pt x="39" y="83"/>
                  <a:pt x="37" y="84"/>
                  <a:pt x="36" y="85"/>
                </a:cubicBezTo>
                <a:cubicBezTo>
                  <a:pt x="36" y="85"/>
                  <a:pt x="35" y="86"/>
                  <a:pt x="34" y="86"/>
                </a:cubicBezTo>
                <a:cubicBezTo>
                  <a:pt x="34" y="87"/>
                  <a:pt x="33" y="87"/>
                  <a:pt x="32" y="88"/>
                </a:cubicBezTo>
                <a:cubicBezTo>
                  <a:pt x="31" y="89"/>
                  <a:pt x="30" y="90"/>
                  <a:pt x="30" y="91"/>
                </a:cubicBezTo>
                <a:cubicBezTo>
                  <a:pt x="29" y="93"/>
                  <a:pt x="28" y="94"/>
                  <a:pt x="28" y="96"/>
                </a:cubicBezTo>
                <a:cubicBezTo>
                  <a:pt x="27" y="97"/>
                  <a:pt x="27" y="97"/>
                  <a:pt x="27" y="98"/>
                </a:cubicBezTo>
                <a:cubicBezTo>
                  <a:pt x="27" y="99"/>
                  <a:pt x="26" y="100"/>
                  <a:pt x="27" y="102"/>
                </a:cubicBezTo>
                <a:cubicBezTo>
                  <a:pt x="27" y="103"/>
                  <a:pt x="27" y="104"/>
                  <a:pt x="27" y="106"/>
                </a:cubicBezTo>
                <a:cubicBezTo>
                  <a:pt x="27" y="106"/>
                  <a:pt x="28" y="106"/>
                  <a:pt x="28" y="107"/>
                </a:cubicBezTo>
                <a:cubicBezTo>
                  <a:pt x="28" y="108"/>
                  <a:pt x="30" y="109"/>
                  <a:pt x="32" y="109"/>
                </a:cubicBezTo>
                <a:cubicBezTo>
                  <a:pt x="33" y="109"/>
                  <a:pt x="34" y="108"/>
                  <a:pt x="34" y="108"/>
                </a:cubicBezTo>
                <a:cubicBezTo>
                  <a:pt x="35" y="108"/>
                  <a:pt x="36" y="107"/>
                  <a:pt x="37" y="106"/>
                </a:cubicBezTo>
                <a:cubicBezTo>
                  <a:pt x="38" y="106"/>
                  <a:pt x="38" y="106"/>
                  <a:pt x="39" y="105"/>
                </a:cubicBezTo>
                <a:cubicBezTo>
                  <a:pt x="39" y="105"/>
                  <a:pt x="39" y="105"/>
                  <a:pt x="39" y="105"/>
                </a:cubicBezTo>
                <a:cubicBezTo>
                  <a:pt x="40" y="104"/>
                  <a:pt x="40" y="104"/>
                  <a:pt x="41" y="103"/>
                </a:cubicBezTo>
                <a:cubicBezTo>
                  <a:pt x="42" y="102"/>
                  <a:pt x="43" y="101"/>
                  <a:pt x="44" y="100"/>
                </a:cubicBezTo>
                <a:cubicBezTo>
                  <a:pt x="44" y="99"/>
                  <a:pt x="45" y="98"/>
                  <a:pt x="45" y="96"/>
                </a:cubicBezTo>
                <a:cubicBezTo>
                  <a:pt x="46" y="96"/>
                  <a:pt x="46" y="96"/>
                  <a:pt x="46" y="95"/>
                </a:cubicBezTo>
                <a:cubicBezTo>
                  <a:pt x="46" y="95"/>
                  <a:pt x="47" y="95"/>
                  <a:pt x="47" y="94"/>
                </a:cubicBezTo>
                <a:cubicBezTo>
                  <a:pt x="47" y="93"/>
                  <a:pt x="48" y="92"/>
                  <a:pt x="48" y="90"/>
                </a:cubicBezTo>
                <a:cubicBezTo>
                  <a:pt x="49" y="90"/>
                  <a:pt x="49" y="89"/>
                  <a:pt x="49" y="89"/>
                </a:cubicBezTo>
                <a:cubicBezTo>
                  <a:pt x="49" y="88"/>
                  <a:pt x="50" y="87"/>
                  <a:pt x="50" y="87"/>
                </a:cubicBezTo>
                <a:cubicBezTo>
                  <a:pt x="50" y="86"/>
                  <a:pt x="50" y="86"/>
                  <a:pt x="50" y="86"/>
                </a:cubicBezTo>
                <a:cubicBezTo>
                  <a:pt x="50" y="84"/>
                  <a:pt x="50" y="82"/>
                  <a:pt x="51" y="81"/>
                </a:cubicBezTo>
                <a:cubicBezTo>
                  <a:pt x="51" y="80"/>
                  <a:pt x="51" y="80"/>
                  <a:pt x="51" y="80"/>
                </a:cubicBezTo>
                <a:cubicBezTo>
                  <a:pt x="51" y="79"/>
                  <a:pt x="51" y="78"/>
                  <a:pt x="51" y="76"/>
                </a:cubicBezTo>
                <a:cubicBezTo>
                  <a:pt x="51" y="76"/>
                  <a:pt x="51" y="75"/>
                  <a:pt x="51" y="74"/>
                </a:cubicBezTo>
                <a:cubicBezTo>
                  <a:pt x="52" y="76"/>
                  <a:pt x="52" y="77"/>
                  <a:pt x="52" y="79"/>
                </a:cubicBezTo>
                <a:cubicBezTo>
                  <a:pt x="53" y="81"/>
                  <a:pt x="53" y="83"/>
                  <a:pt x="54" y="84"/>
                </a:cubicBezTo>
                <a:cubicBezTo>
                  <a:pt x="54" y="85"/>
                  <a:pt x="54" y="85"/>
                  <a:pt x="54" y="86"/>
                </a:cubicBezTo>
                <a:cubicBezTo>
                  <a:pt x="54" y="86"/>
                  <a:pt x="54" y="87"/>
                  <a:pt x="54" y="87"/>
                </a:cubicBezTo>
                <a:cubicBezTo>
                  <a:pt x="54" y="89"/>
                  <a:pt x="54" y="90"/>
                  <a:pt x="55" y="91"/>
                </a:cubicBezTo>
                <a:cubicBezTo>
                  <a:pt x="55" y="91"/>
                  <a:pt x="55" y="91"/>
                  <a:pt x="55" y="91"/>
                </a:cubicBezTo>
                <a:cubicBezTo>
                  <a:pt x="55" y="91"/>
                  <a:pt x="55" y="91"/>
                  <a:pt x="55" y="91"/>
                </a:cubicBezTo>
                <a:cubicBezTo>
                  <a:pt x="55" y="91"/>
                  <a:pt x="55" y="91"/>
                  <a:pt x="55" y="91"/>
                </a:cubicBezTo>
                <a:cubicBezTo>
                  <a:pt x="55" y="92"/>
                  <a:pt x="55" y="92"/>
                  <a:pt x="55" y="93"/>
                </a:cubicBezTo>
                <a:cubicBezTo>
                  <a:pt x="55" y="93"/>
                  <a:pt x="55" y="93"/>
                  <a:pt x="55" y="93"/>
                </a:cubicBezTo>
                <a:cubicBezTo>
                  <a:pt x="55" y="94"/>
                  <a:pt x="55" y="95"/>
                  <a:pt x="55" y="96"/>
                </a:cubicBezTo>
                <a:cubicBezTo>
                  <a:pt x="55" y="96"/>
                  <a:pt x="55" y="96"/>
                  <a:pt x="55" y="97"/>
                </a:cubicBezTo>
                <a:cubicBezTo>
                  <a:pt x="55" y="98"/>
                  <a:pt x="54" y="99"/>
                  <a:pt x="54" y="100"/>
                </a:cubicBezTo>
                <a:cubicBezTo>
                  <a:pt x="54" y="101"/>
                  <a:pt x="53" y="102"/>
                  <a:pt x="52" y="103"/>
                </a:cubicBezTo>
                <a:cubicBezTo>
                  <a:pt x="52" y="103"/>
                  <a:pt x="51" y="104"/>
                  <a:pt x="51" y="105"/>
                </a:cubicBezTo>
                <a:cubicBezTo>
                  <a:pt x="50" y="106"/>
                  <a:pt x="49" y="107"/>
                  <a:pt x="48" y="108"/>
                </a:cubicBezTo>
                <a:cubicBezTo>
                  <a:pt x="48" y="109"/>
                  <a:pt x="47" y="109"/>
                  <a:pt x="47" y="110"/>
                </a:cubicBezTo>
                <a:cubicBezTo>
                  <a:pt x="47" y="110"/>
                  <a:pt x="46" y="111"/>
                  <a:pt x="45" y="112"/>
                </a:cubicBezTo>
                <a:cubicBezTo>
                  <a:pt x="44" y="112"/>
                  <a:pt x="44" y="113"/>
                  <a:pt x="44" y="114"/>
                </a:cubicBezTo>
                <a:cubicBezTo>
                  <a:pt x="43" y="114"/>
                  <a:pt x="43" y="115"/>
                  <a:pt x="42" y="116"/>
                </a:cubicBezTo>
                <a:cubicBezTo>
                  <a:pt x="41" y="117"/>
                  <a:pt x="41" y="119"/>
                  <a:pt x="40" y="120"/>
                </a:cubicBezTo>
                <a:cubicBezTo>
                  <a:pt x="39" y="121"/>
                  <a:pt x="39" y="123"/>
                  <a:pt x="39" y="124"/>
                </a:cubicBezTo>
                <a:cubicBezTo>
                  <a:pt x="40" y="125"/>
                  <a:pt x="41" y="126"/>
                  <a:pt x="42" y="128"/>
                </a:cubicBezTo>
                <a:cubicBezTo>
                  <a:pt x="42" y="128"/>
                  <a:pt x="42" y="129"/>
                  <a:pt x="42" y="129"/>
                </a:cubicBezTo>
                <a:cubicBezTo>
                  <a:pt x="43" y="129"/>
                  <a:pt x="43" y="130"/>
                  <a:pt x="44" y="130"/>
                </a:cubicBezTo>
                <a:cubicBezTo>
                  <a:pt x="45" y="130"/>
                  <a:pt x="47" y="130"/>
                  <a:pt x="48" y="129"/>
                </a:cubicBezTo>
                <a:cubicBezTo>
                  <a:pt x="48" y="128"/>
                  <a:pt x="50" y="128"/>
                  <a:pt x="50" y="127"/>
                </a:cubicBezTo>
                <a:cubicBezTo>
                  <a:pt x="50" y="127"/>
                  <a:pt x="51" y="126"/>
                  <a:pt x="52" y="126"/>
                </a:cubicBezTo>
                <a:cubicBezTo>
                  <a:pt x="52" y="126"/>
                  <a:pt x="52" y="125"/>
                  <a:pt x="52" y="125"/>
                </a:cubicBezTo>
                <a:cubicBezTo>
                  <a:pt x="53" y="124"/>
                  <a:pt x="54" y="123"/>
                  <a:pt x="55" y="121"/>
                </a:cubicBezTo>
                <a:cubicBezTo>
                  <a:pt x="55" y="121"/>
                  <a:pt x="55" y="120"/>
                  <a:pt x="56" y="120"/>
                </a:cubicBezTo>
                <a:cubicBezTo>
                  <a:pt x="56" y="119"/>
                  <a:pt x="56" y="119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6" y="119"/>
                </a:cubicBezTo>
                <a:cubicBezTo>
                  <a:pt x="56" y="119"/>
                  <a:pt x="56" y="120"/>
                  <a:pt x="56" y="121"/>
                </a:cubicBezTo>
                <a:cubicBezTo>
                  <a:pt x="56" y="122"/>
                  <a:pt x="56" y="123"/>
                  <a:pt x="56" y="124"/>
                </a:cubicBezTo>
                <a:cubicBezTo>
                  <a:pt x="56" y="124"/>
                  <a:pt x="56" y="124"/>
                  <a:pt x="56" y="124"/>
                </a:cubicBezTo>
                <a:cubicBezTo>
                  <a:pt x="56" y="125"/>
                  <a:pt x="56" y="126"/>
                  <a:pt x="56" y="127"/>
                </a:cubicBezTo>
                <a:cubicBezTo>
                  <a:pt x="55" y="128"/>
                  <a:pt x="55" y="128"/>
                  <a:pt x="55" y="128"/>
                </a:cubicBezTo>
                <a:cubicBezTo>
                  <a:pt x="55" y="129"/>
                  <a:pt x="55" y="129"/>
                  <a:pt x="55" y="130"/>
                </a:cubicBezTo>
                <a:cubicBezTo>
                  <a:pt x="54" y="131"/>
                  <a:pt x="54" y="131"/>
                  <a:pt x="54" y="132"/>
                </a:cubicBezTo>
                <a:cubicBezTo>
                  <a:pt x="53" y="132"/>
                  <a:pt x="53" y="133"/>
                  <a:pt x="52" y="134"/>
                </a:cubicBezTo>
                <a:cubicBezTo>
                  <a:pt x="51" y="135"/>
                  <a:pt x="49" y="136"/>
                  <a:pt x="48" y="137"/>
                </a:cubicBezTo>
                <a:cubicBezTo>
                  <a:pt x="47" y="138"/>
                  <a:pt x="46" y="139"/>
                  <a:pt x="45" y="140"/>
                </a:cubicBezTo>
                <a:cubicBezTo>
                  <a:pt x="45" y="141"/>
                  <a:pt x="44" y="142"/>
                  <a:pt x="43" y="142"/>
                </a:cubicBezTo>
                <a:cubicBezTo>
                  <a:pt x="43" y="142"/>
                  <a:pt x="43" y="143"/>
                  <a:pt x="43" y="143"/>
                </a:cubicBezTo>
                <a:cubicBezTo>
                  <a:pt x="43" y="143"/>
                  <a:pt x="42" y="144"/>
                  <a:pt x="42" y="144"/>
                </a:cubicBezTo>
                <a:cubicBezTo>
                  <a:pt x="42" y="144"/>
                  <a:pt x="42" y="144"/>
                  <a:pt x="42" y="144"/>
                </a:cubicBezTo>
                <a:cubicBezTo>
                  <a:pt x="40" y="145"/>
                  <a:pt x="39" y="148"/>
                  <a:pt x="40" y="150"/>
                </a:cubicBezTo>
                <a:cubicBezTo>
                  <a:pt x="41" y="151"/>
                  <a:pt x="41" y="151"/>
                  <a:pt x="42" y="152"/>
                </a:cubicBezTo>
                <a:cubicBezTo>
                  <a:pt x="43" y="152"/>
                  <a:pt x="44" y="153"/>
                  <a:pt x="46" y="152"/>
                </a:cubicBezTo>
                <a:cubicBezTo>
                  <a:pt x="47" y="152"/>
                  <a:pt x="47" y="152"/>
                  <a:pt x="48" y="151"/>
                </a:cubicBezTo>
                <a:cubicBezTo>
                  <a:pt x="48" y="151"/>
                  <a:pt x="49" y="151"/>
                  <a:pt x="49" y="151"/>
                </a:cubicBezTo>
                <a:cubicBezTo>
                  <a:pt x="50" y="150"/>
                  <a:pt x="50" y="150"/>
                  <a:pt x="51" y="150"/>
                </a:cubicBezTo>
                <a:cubicBezTo>
                  <a:pt x="52" y="150"/>
                  <a:pt x="53" y="150"/>
                  <a:pt x="53" y="149"/>
                </a:cubicBezTo>
                <a:cubicBezTo>
                  <a:pt x="54" y="149"/>
                  <a:pt x="53" y="149"/>
                  <a:pt x="54" y="149"/>
                </a:cubicBezTo>
                <a:cubicBezTo>
                  <a:pt x="53" y="150"/>
                  <a:pt x="53" y="151"/>
                  <a:pt x="53" y="151"/>
                </a:cubicBezTo>
                <a:cubicBezTo>
                  <a:pt x="53" y="152"/>
                  <a:pt x="53" y="154"/>
                  <a:pt x="53" y="155"/>
                </a:cubicBezTo>
                <a:cubicBezTo>
                  <a:pt x="53" y="155"/>
                  <a:pt x="53" y="155"/>
                  <a:pt x="53" y="155"/>
                </a:cubicBezTo>
                <a:cubicBezTo>
                  <a:pt x="53" y="155"/>
                  <a:pt x="53" y="155"/>
                  <a:pt x="53" y="155"/>
                </a:cubicBezTo>
                <a:cubicBezTo>
                  <a:pt x="53" y="156"/>
                  <a:pt x="52" y="156"/>
                  <a:pt x="52" y="157"/>
                </a:cubicBezTo>
                <a:cubicBezTo>
                  <a:pt x="52" y="157"/>
                  <a:pt x="52" y="157"/>
                  <a:pt x="52" y="157"/>
                </a:cubicBezTo>
                <a:cubicBezTo>
                  <a:pt x="51" y="157"/>
                  <a:pt x="50" y="158"/>
                  <a:pt x="50" y="159"/>
                </a:cubicBezTo>
                <a:cubicBezTo>
                  <a:pt x="48" y="161"/>
                  <a:pt x="45" y="163"/>
                  <a:pt x="43" y="164"/>
                </a:cubicBezTo>
                <a:cubicBezTo>
                  <a:pt x="42" y="165"/>
                  <a:pt x="41" y="165"/>
                  <a:pt x="40" y="166"/>
                </a:cubicBezTo>
                <a:cubicBezTo>
                  <a:pt x="38" y="166"/>
                  <a:pt x="37" y="167"/>
                  <a:pt x="36" y="169"/>
                </a:cubicBezTo>
                <a:cubicBezTo>
                  <a:pt x="35" y="170"/>
                  <a:pt x="34" y="171"/>
                  <a:pt x="33" y="172"/>
                </a:cubicBezTo>
                <a:cubicBezTo>
                  <a:pt x="32" y="175"/>
                  <a:pt x="33" y="177"/>
                  <a:pt x="35" y="179"/>
                </a:cubicBezTo>
                <a:cubicBezTo>
                  <a:pt x="35" y="179"/>
                  <a:pt x="35" y="179"/>
                  <a:pt x="35" y="180"/>
                </a:cubicBezTo>
                <a:cubicBezTo>
                  <a:pt x="36" y="181"/>
                  <a:pt x="38" y="181"/>
                  <a:pt x="39" y="180"/>
                </a:cubicBezTo>
                <a:cubicBezTo>
                  <a:pt x="40" y="179"/>
                  <a:pt x="41" y="178"/>
                  <a:pt x="42" y="177"/>
                </a:cubicBezTo>
                <a:cubicBezTo>
                  <a:pt x="42" y="177"/>
                  <a:pt x="42" y="177"/>
                  <a:pt x="42" y="177"/>
                </a:cubicBezTo>
                <a:cubicBezTo>
                  <a:pt x="44" y="176"/>
                  <a:pt x="45" y="175"/>
                  <a:pt x="45" y="174"/>
                </a:cubicBezTo>
                <a:cubicBezTo>
                  <a:pt x="46" y="173"/>
                  <a:pt x="46" y="173"/>
                  <a:pt x="47" y="172"/>
                </a:cubicBezTo>
                <a:cubicBezTo>
                  <a:pt x="47" y="171"/>
                  <a:pt x="47" y="170"/>
                  <a:pt x="47" y="169"/>
                </a:cubicBezTo>
                <a:cubicBezTo>
                  <a:pt x="47" y="169"/>
                  <a:pt x="47" y="168"/>
                  <a:pt x="47" y="168"/>
                </a:cubicBezTo>
                <a:cubicBezTo>
                  <a:pt x="48" y="167"/>
                  <a:pt x="49" y="166"/>
                  <a:pt x="50" y="165"/>
                </a:cubicBezTo>
                <a:cubicBezTo>
                  <a:pt x="50" y="164"/>
                  <a:pt x="51" y="164"/>
                  <a:pt x="51" y="162"/>
                </a:cubicBezTo>
                <a:cubicBezTo>
                  <a:pt x="50" y="162"/>
                  <a:pt x="51" y="162"/>
                  <a:pt x="51" y="161"/>
                </a:cubicBezTo>
                <a:cubicBezTo>
                  <a:pt x="51" y="162"/>
                  <a:pt x="51" y="162"/>
                  <a:pt x="51" y="162"/>
                </a:cubicBezTo>
                <a:cubicBezTo>
                  <a:pt x="51" y="164"/>
                  <a:pt x="50" y="166"/>
                  <a:pt x="50" y="168"/>
                </a:cubicBezTo>
                <a:cubicBezTo>
                  <a:pt x="50" y="169"/>
                  <a:pt x="49" y="170"/>
                  <a:pt x="49" y="171"/>
                </a:cubicBezTo>
                <a:cubicBezTo>
                  <a:pt x="49" y="172"/>
                  <a:pt x="48" y="173"/>
                  <a:pt x="48" y="175"/>
                </a:cubicBezTo>
                <a:cubicBezTo>
                  <a:pt x="47" y="176"/>
                  <a:pt x="47" y="177"/>
                  <a:pt x="47" y="177"/>
                </a:cubicBezTo>
                <a:cubicBezTo>
                  <a:pt x="47" y="178"/>
                  <a:pt x="46" y="179"/>
                  <a:pt x="46" y="180"/>
                </a:cubicBezTo>
                <a:cubicBezTo>
                  <a:pt x="45" y="181"/>
                  <a:pt x="45" y="183"/>
                  <a:pt x="44" y="184"/>
                </a:cubicBezTo>
                <a:cubicBezTo>
                  <a:pt x="44" y="185"/>
                  <a:pt x="43" y="186"/>
                  <a:pt x="43" y="188"/>
                </a:cubicBezTo>
                <a:cubicBezTo>
                  <a:pt x="43" y="188"/>
                  <a:pt x="43" y="189"/>
                  <a:pt x="43" y="189"/>
                </a:cubicBezTo>
                <a:cubicBezTo>
                  <a:pt x="43" y="189"/>
                  <a:pt x="43" y="190"/>
                  <a:pt x="43" y="190"/>
                </a:cubicBezTo>
                <a:cubicBezTo>
                  <a:pt x="42" y="190"/>
                  <a:pt x="42" y="190"/>
                  <a:pt x="42" y="190"/>
                </a:cubicBezTo>
                <a:cubicBezTo>
                  <a:pt x="42" y="190"/>
                  <a:pt x="42" y="190"/>
                  <a:pt x="42" y="190"/>
                </a:cubicBezTo>
                <a:cubicBezTo>
                  <a:pt x="42" y="190"/>
                  <a:pt x="42" y="190"/>
                  <a:pt x="42" y="191"/>
                </a:cubicBezTo>
                <a:cubicBezTo>
                  <a:pt x="42" y="191"/>
                  <a:pt x="41" y="191"/>
                  <a:pt x="41" y="191"/>
                </a:cubicBezTo>
                <a:cubicBezTo>
                  <a:pt x="40" y="192"/>
                  <a:pt x="40" y="193"/>
                  <a:pt x="39" y="194"/>
                </a:cubicBezTo>
                <a:cubicBezTo>
                  <a:pt x="39" y="194"/>
                  <a:pt x="39" y="194"/>
                  <a:pt x="39" y="194"/>
                </a:cubicBezTo>
                <a:cubicBezTo>
                  <a:pt x="38" y="194"/>
                  <a:pt x="38" y="194"/>
                  <a:pt x="38" y="194"/>
                </a:cubicBezTo>
                <a:cubicBezTo>
                  <a:pt x="38" y="194"/>
                  <a:pt x="38" y="194"/>
                  <a:pt x="38" y="194"/>
                </a:cubicBezTo>
                <a:cubicBezTo>
                  <a:pt x="37" y="194"/>
                  <a:pt x="37" y="194"/>
                  <a:pt x="37" y="194"/>
                </a:cubicBezTo>
                <a:cubicBezTo>
                  <a:pt x="36" y="195"/>
                  <a:pt x="35" y="196"/>
                  <a:pt x="34" y="196"/>
                </a:cubicBezTo>
                <a:cubicBezTo>
                  <a:pt x="33" y="197"/>
                  <a:pt x="33" y="198"/>
                  <a:pt x="32" y="200"/>
                </a:cubicBezTo>
                <a:cubicBezTo>
                  <a:pt x="32" y="201"/>
                  <a:pt x="31" y="202"/>
                  <a:pt x="31" y="203"/>
                </a:cubicBezTo>
                <a:cubicBezTo>
                  <a:pt x="31" y="204"/>
                  <a:pt x="30" y="205"/>
                  <a:pt x="30" y="206"/>
                </a:cubicBezTo>
                <a:cubicBezTo>
                  <a:pt x="30" y="208"/>
                  <a:pt x="29" y="211"/>
                  <a:pt x="30" y="214"/>
                </a:cubicBezTo>
                <a:cubicBezTo>
                  <a:pt x="31" y="215"/>
                  <a:pt x="32" y="215"/>
                  <a:pt x="33" y="215"/>
                </a:cubicBezTo>
                <a:cubicBezTo>
                  <a:pt x="34" y="215"/>
                  <a:pt x="34" y="216"/>
                  <a:pt x="35" y="215"/>
                </a:cubicBezTo>
                <a:cubicBezTo>
                  <a:pt x="36" y="215"/>
                  <a:pt x="36" y="215"/>
                  <a:pt x="37" y="214"/>
                </a:cubicBezTo>
                <a:cubicBezTo>
                  <a:pt x="37" y="213"/>
                  <a:pt x="38" y="212"/>
                  <a:pt x="39" y="212"/>
                </a:cubicBezTo>
                <a:cubicBezTo>
                  <a:pt x="39" y="210"/>
                  <a:pt x="40" y="208"/>
                  <a:pt x="41" y="207"/>
                </a:cubicBezTo>
                <a:cubicBezTo>
                  <a:pt x="42" y="204"/>
                  <a:pt x="42" y="202"/>
                  <a:pt x="42" y="200"/>
                </a:cubicBezTo>
                <a:cubicBezTo>
                  <a:pt x="42" y="199"/>
                  <a:pt x="42" y="199"/>
                  <a:pt x="42" y="198"/>
                </a:cubicBezTo>
                <a:cubicBezTo>
                  <a:pt x="43" y="196"/>
                  <a:pt x="44" y="195"/>
                  <a:pt x="44" y="193"/>
                </a:cubicBezTo>
                <a:cubicBezTo>
                  <a:pt x="45" y="192"/>
                  <a:pt x="45" y="190"/>
                  <a:pt x="46" y="189"/>
                </a:cubicBezTo>
                <a:cubicBezTo>
                  <a:pt x="46" y="189"/>
                  <a:pt x="46" y="188"/>
                  <a:pt x="46" y="188"/>
                </a:cubicBezTo>
                <a:cubicBezTo>
                  <a:pt x="47" y="185"/>
                  <a:pt x="48" y="182"/>
                  <a:pt x="49" y="179"/>
                </a:cubicBezTo>
                <a:cubicBezTo>
                  <a:pt x="50" y="178"/>
                  <a:pt x="51" y="176"/>
                  <a:pt x="51" y="175"/>
                </a:cubicBezTo>
                <a:cubicBezTo>
                  <a:pt x="51" y="176"/>
                  <a:pt x="52" y="179"/>
                  <a:pt x="52" y="181"/>
                </a:cubicBezTo>
                <a:cubicBezTo>
                  <a:pt x="53" y="182"/>
                  <a:pt x="53" y="183"/>
                  <a:pt x="53" y="185"/>
                </a:cubicBezTo>
                <a:cubicBezTo>
                  <a:pt x="54" y="185"/>
                  <a:pt x="54" y="186"/>
                  <a:pt x="54" y="187"/>
                </a:cubicBezTo>
                <a:cubicBezTo>
                  <a:pt x="54" y="187"/>
                  <a:pt x="54" y="187"/>
                  <a:pt x="54" y="187"/>
                </a:cubicBezTo>
                <a:cubicBezTo>
                  <a:pt x="55" y="188"/>
                  <a:pt x="56" y="189"/>
                  <a:pt x="57" y="189"/>
                </a:cubicBezTo>
                <a:cubicBezTo>
                  <a:pt x="57" y="190"/>
                  <a:pt x="58" y="190"/>
                  <a:pt x="58" y="190"/>
                </a:cubicBezTo>
                <a:cubicBezTo>
                  <a:pt x="60" y="191"/>
                  <a:pt x="63" y="189"/>
                  <a:pt x="63" y="187"/>
                </a:cubicBezTo>
                <a:cubicBezTo>
                  <a:pt x="63" y="187"/>
                  <a:pt x="63" y="186"/>
                  <a:pt x="63" y="185"/>
                </a:cubicBezTo>
                <a:cubicBezTo>
                  <a:pt x="63" y="184"/>
                  <a:pt x="62" y="182"/>
                  <a:pt x="62" y="181"/>
                </a:cubicBezTo>
                <a:cubicBezTo>
                  <a:pt x="62" y="181"/>
                  <a:pt x="62" y="181"/>
                  <a:pt x="61" y="181"/>
                </a:cubicBezTo>
                <a:cubicBezTo>
                  <a:pt x="61" y="181"/>
                  <a:pt x="61" y="181"/>
                  <a:pt x="61" y="181"/>
                </a:cubicBezTo>
                <a:cubicBezTo>
                  <a:pt x="61" y="181"/>
                  <a:pt x="61" y="181"/>
                  <a:pt x="61" y="181"/>
                </a:cubicBezTo>
                <a:cubicBezTo>
                  <a:pt x="62" y="181"/>
                  <a:pt x="62" y="181"/>
                  <a:pt x="62" y="181"/>
                </a:cubicBezTo>
                <a:cubicBezTo>
                  <a:pt x="62" y="180"/>
                  <a:pt x="62" y="180"/>
                  <a:pt x="62" y="179"/>
                </a:cubicBezTo>
                <a:cubicBezTo>
                  <a:pt x="62" y="177"/>
                  <a:pt x="61" y="176"/>
                  <a:pt x="61" y="174"/>
                </a:cubicBezTo>
                <a:cubicBezTo>
                  <a:pt x="61" y="174"/>
                  <a:pt x="60" y="173"/>
                  <a:pt x="60" y="172"/>
                </a:cubicBezTo>
                <a:cubicBezTo>
                  <a:pt x="60" y="172"/>
                  <a:pt x="60" y="172"/>
                  <a:pt x="60" y="171"/>
                </a:cubicBezTo>
                <a:cubicBezTo>
                  <a:pt x="59" y="169"/>
                  <a:pt x="59" y="167"/>
                  <a:pt x="58" y="166"/>
                </a:cubicBezTo>
                <a:cubicBezTo>
                  <a:pt x="57" y="166"/>
                  <a:pt x="57" y="165"/>
                  <a:pt x="57" y="165"/>
                </a:cubicBezTo>
                <a:cubicBezTo>
                  <a:pt x="57" y="165"/>
                  <a:pt x="57" y="164"/>
                  <a:pt x="57" y="164"/>
                </a:cubicBezTo>
                <a:cubicBezTo>
                  <a:pt x="56" y="163"/>
                  <a:pt x="56" y="162"/>
                  <a:pt x="56" y="162"/>
                </a:cubicBezTo>
                <a:cubicBezTo>
                  <a:pt x="55" y="161"/>
                  <a:pt x="55" y="161"/>
                  <a:pt x="55" y="160"/>
                </a:cubicBezTo>
                <a:cubicBezTo>
                  <a:pt x="55" y="160"/>
                  <a:pt x="55" y="159"/>
                  <a:pt x="55" y="158"/>
                </a:cubicBezTo>
                <a:cubicBezTo>
                  <a:pt x="55" y="158"/>
                  <a:pt x="56" y="157"/>
                  <a:pt x="56" y="156"/>
                </a:cubicBezTo>
                <a:cubicBezTo>
                  <a:pt x="56" y="156"/>
                  <a:pt x="56" y="156"/>
                  <a:pt x="56" y="156"/>
                </a:cubicBezTo>
                <a:cubicBezTo>
                  <a:pt x="56" y="154"/>
                  <a:pt x="56" y="153"/>
                  <a:pt x="56" y="151"/>
                </a:cubicBezTo>
                <a:cubicBezTo>
                  <a:pt x="56" y="151"/>
                  <a:pt x="57" y="151"/>
                  <a:pt x="57" y="150"/>
                </a:cubicBezTo>
                <a:cubicBezTo>
                  <a:pt x="57" y="150"/>
                  <a:pt x="57" y="149"/>
                  <a:pt x="57" y="148"/>
                </a:cubicBezTo>
                <a:cubicBezTo>
                  <a:pt x="57" y="147"/>
                  <a:pt x="58" y="146"/>
                  <a:pt x="58" y="145"/>
                </a:cubicBezTo>
                <a:cubicBezTo>
                  <a:pt x="58" y="145"/>
                  <a:pt x="58" y="145"/>
                  <a:pt x="58" y="145"/>
                </a:cubicBezTo>
                <a:cubicBezTo>
                  <a:pt x="59" y="146"/>
                  <a:pt x="59" y="147"/>
                  <a:pt x="60" y="149"/>
                </a:cubicBezTo>
                <a:cubicBezTo>
                  <a:pt x="60" y="150"/>
                  <a:pt x="61" y="151"/>
                  <a:pt x="61" y="152"/>
                </a:cubicBezTo>
                <a:cubicBezTo>
                  <a:pt x="62" y="154"/>
                  <a:pt x="62" y="155"/>
                  <a:pt x="63" y="157"/>
                </a:cubicBezTo>
                <a:cubicBezTo>
                  <a:pt x="63" y="157"/>
                  <a:pt x="64" y="157"/>
                  <a:pt x="64" y="158"/>
                </a:cubicBezTo>
                <a:cubicBezTo>
                  <a:pt x="64" y="158"/>
                  <a:pt x="64" y="158"/>
                  <a:pt x="65" y="159"/>
                </a:cubicBezTo>
                <a:cubicBezTo>
                  <a:pt x="66" y="160"/>
                  <a:pt x="67" y="161"/>
                  <a:pt x="69" y="162"/>
                </a:cubicBezTo>
                <a:cubicBezTo>
                  <a:pt x="69" y="162"/>
                  <a:pt x="70" y="162"/>
                  <a:pt x="71" y="162"/>
                </a:cubicBezTo>
                <a:cubicBezTo>
                  <a:pt x="71" y="162"/>
                  <a:pt x="72" y="162"/>
                  <a:pt x="72" y="161"/>
                </a:cubicBezTo>
                <a:cubicBezTo>
                  <a:pt x="73" y="160"/>
                  <a:pt x="74" y="160"/>
                  <a:pt x="74" y="159"/>
                </a:cubicBezTo>
                <a:cubicBezTo>
                  <a:pt x="74" y="158"/>
                  <a:pt x="75" y="157"/>
                  <a:pt x="75" y="156"/>
                </a:cubicBezTo>
                <a:cubicBezTo>
                  <a:pt x="75" y="156"/>
                  <a:pt x="75" y="155"/>
                  <a:pt x="75" y="155"/>
                </a:cubicBezTo>
                <a:cubicBezTo>
                  <a:pt x="75" y="155"/>
                  <a:pt x="75" y="155"/>
                  <a:pt x="75" y="154"/>
                </a:cubicBezTo>
                <a:cubicBezTo>
                  <a:pt x="74" y="152"/>
                  <a:pt x="74" y="150"/>
                  <a:pt x="72" y="149"/>
                </a:cubicBezTo>
                <a:cubicBezTo>
                  <a:pt x="72" y="148"/>
                  <a:pt x="71" y="148"/>
                  <a:pt x="71" y="148"/>
                </a:cubicBezTo>
                <a:cubicBezTo>
                  <a:pt x="71" y="148"/>
                  <a:pt x="71" y="147"/>
                  <a:pt x="70" y="147"/>
                </a:cubicBezTo>
                <a:cubicBezTo>
                  <a:pt x="70" y="146"/>
                  <a:pt x="69" y="144"/>
                  <a:pt x="67" y="143"/>
                </a:cubicBezTo>
                <a:cubicBezTo>
                  <a:pt x="66" y="142"/>
                  <a:pt x="66" y="142"/>
                  <a:pt x="65" y="141"/>
                </a:cubicBezTo>
                <a:cubicBezTo>
                  <a:pt x="65" y="140"/>
                  <a:pt x="64" y="140"/>
                  <a:pt x="63" y="139"/>
                </a:cubicBezTo>
                <a:cubicBezTo>
                  <a:pt x="63" y="139"/>
                  <a:pt x="62" y="138"/>
                  <a:pt x="62" y="138"/>
                </a:cubicBezTo>
                <a:cubicBezTo>
                  <a:pt x="61" y="137"/>
                  <a:pt x="61" y="136"/>
                  <a:pt x="60" y="136"/>
                </a:cubicBezTo>
                <a:cubicBezTo>
                  <a:pt x="60" y="135"/>
                  <a:pt x="60" y="134"/>
                  <a:pt x="60" y="133"/>
                </a:cubicBezTo>
                <a:cubicBezTo>
                  <a:pt x="60" y="133"/>
                  <a:pt x="60" y="133"/>
                  <a:pt x="59" y="133"/>
                </a:cubicBezTo>
                <a:cubicBezTo>
                  <a:pt x="59" y="132"/>
                  <a:pt x="59" y="132"/>
                  <a:pt x="59" y="131"/>
                </a:cubicBezTo>
                <a:cubicBezTo>
                  <a:pt x="58" y="130"/>
                  <a:pt x="59" y="129"/>
                  <a:pt x="59" y="128"/>
                </a:cubicBezTo>
                <a:cubicBezTo>
                  <a:pt x="59" y="128"/>
                  <a:pt x="59" y="128"/>
                  <a:pt x="59" y="127"/>
                </a:cubicBezTo>
                <a:cubicBezTo>
                  <a:pt x="59" y="127"/>
                  <a:pt x="59" y="126"/>
                  <a:pt x="59" y="125"/>
                </a:cubicBezTo>
                <a:cubicBezTo>
                  <a:pt x="59" y="125"/>
                  <a:pt x="59" y="125"/>
                  <a:pt x="59" y="125"/>
                </a:cubicBezTo>
                <a:cubicBezTo>
                  <a:pt x="59" y="125"/>
                  <a:pt x="59" y="125"/>
                  <a:pt x="59" y="124"/>
                </a:cubicBezTo>
                <a:cubicBezTo>
                  <a:pt x="59" y="124"/>
                  <a:pt x="59" y="123"/>
                  <a:pt x="59" y="122"/>
                </a:cubicBezTo>
                <a:cubicBezTo>
                  <a:pt x="59" y="121"/>
                  <a:pt x="60" y="120"/>
                  <a:pt x="60" y="119"/>
                </a:cubicBezTo>
                <a:cubicBezTo>
                  <a:pt x="60" y="116"/>
                  <a:pt x="60" y="114"/>
                  <a:pt x="60" y="112"/>
                </a:cubicBezTo>
                <a:cubicBezTo>
                  <a:pt x="60" y="110"/>
                  <a:pt x="60" y="109"/>
                  <a:pt x="60" y="108"/>
                </a:cubicBezTo>
                <a:cubicBezTo>
                  <a:pt x="60" y="108"/>
                  <a:pt x="60" y="108"/>
                  <a:pt x="61" y="108"/>
                </a:cubicBezTo>
                <a:cubicBezTo>
                  <a:pt x="60" y="106"/>
                  <a:pt x="59" y="105"/>
                  <a:pt x="58" y="104"/>
                </a:cubicBezTo>
                <a:cubicBezTo>
                  <a:pt x="58" y="104"/>
                  <a:pt x="58" y="104"/>
                  <a:pt x="58" y="103"/>
                </a:cubicBezTo>
                <a:cubicBezTo>
                  <a:pt x="58" y="104"/>
                  <a:pt x="58" y="104"/>
                  <a:pt x="58" y="104"/>
                </a:cubicBezTo>
                <a:cubicBezTo>
                  <a:pt x="59" y="105"/>
                  <a:pt x="60" y="106"/>
                  <a:pt x="61" y="108"/>
                </a:cubicBezTo>
                <a:cubicBezTo>
                  <a:pt x="61" y="108"/>
                  <a:pt x="61" y="108"/>
                  <a:pt x="61" y="108"/>
                </a:cubicBezTo>
                <a:cubicBezTo>
                  <a:pt x="61" y="108"/>
                  <a:pt x="61" y="109"/>
                  <a:pt x="61" y="109"/>
                </a:cubicBezTo>
                <a:cubicBezTo>
                  <a:pt x="62" y="110"/>
                  <a:pt x="62" y="112"/>
                  <a:pt x="63" y="114"/>
                </a:cubicBezTo>
                <a:cubicBezTo>
                  <a:pt x="64" y="116"/>
                  <a:pt x="64" y="118"/>
                  <a:pt x="65" y="120"/>
                </a:cubicBezTo>
                <a:cubicBezTo>
                  <a:pt x="65" y="121"/>
                  <a:pt x="66" y="122"/>
                  <a:pt x="66" y="123"/>
                </a:cubicBezTo>
                <a:cubicBezTo>
                  <a:pt x="67" y="124"/>
                  <a:pt x="67" y="125"/>
                  <a:pt x="68" y="126"/>
                </a:cubicBezTo>
                <a:cubicBezTo>
                  <a:pt x="69" y="128"/>
                  <a:pt x="71" y="129"/>
                  <a:pt x="72" y="131"/>
                </a:cubicBezTo>
                <a:cubicBezTo>
                  <a:pt x="72" y="132"/>
                  <a:pt x="73" y="132"/>
                  <a:pt x="73" y="132"/>
                </a:cubicBezTo>
                <a:cubicBezTo>
                  <a:pt x="74" y="132"/>
                  <a:pt x="74" y="132"/>
                  <a:pt x="74" y="132"/>
                </a:cubicBezTo>
                <a:cubicBezTo>
                  <a:pt x="75" y="134"/>
                  <a:pt x="77" y="134"/>
                  <a:pt x="78" y="133"/>
                </a:cubicBezTo>
                <a:cubicBezTo>
                  <a:pt x="79" y="132"/>
                  <a:pt x="79" y="132"/>
                  <a:pt x="79" y="131"/>
                </a:cubicBezTo>
                <a:cubicBezTo>
                  <a:pt x="79" y="131"/>
                  <a:pt x="80" y="130"/>
                  <a:pt x="80" y="130"/>
                </a:cubicBezTo>
                <a:cubicBezTo>
                  <a:pt x="80" y="129"/>
                  <a:pt x="80" y="128"/>
                  <a:pt x="81" y="128"/>
                </a:cubicBezTo>
                <a:cubicBezTo>
                  <a:pt x="81" y="127"/>
                  <a:pt x="81" y="126"/>
                  <a:pt x="81" y="126"/>
                </a:cubicBezTo>
                <a:cubicBezTo>
                  <a:pt x="81" y="125"/>
                  <a:pt x="82" y="124"/>
                  <a:pt x="82" y="122"/>
                </a:cubicBezTo>
                <a:cubicBezTo>
                  <a:pt x="82" y="121"/>
                  <a:pt x="81" y="120"/>
                  <a:pt x="81" y="119"/>
                </a:cubicBezTo>
                <a:cubicBezTo>
                  <a:pt x="80" y="118"/>
                  <a:pt x="80" y="118"/>
                  <a:pt x="80" y="117"/>
                </a:cubicBezTo>
                <a:cubicBezTo>
                  <a:pt x="80" y="117"/>
                  <a:pt x="80" y="117"/>
                  <a:pt x="79" y="116"/>
                </a:cubicBezTo>
                <a:cubicBezTo>
                  <a:pt x="78" y="115"/>
                  <a:pt x="78" y="114"/>
                  <a:pt x="77" y="113"/>
                </a:cubicBezTo>
                <a:cubicBezTo>
                  <a:pt x="75" y="111"/>
                  <a:pt x="73" y="109"/>
                  <a:pt x="71" y="108"/>
                </a:cubicBezTo>
                <a:cubicBezTo>
                  <a:pt x="71" y="108"/>
                  <a:pt x="71" y="108"/>
                  <a:pt x="71" y="108"/>
                </a:cubicBezTo>
                <a:cubicBezTo>
                  <a:pt x="70" y="108"/>
                  <a:pt x="70" y="107"/>
                  <a:pt x="70" y="107"/>
                </a:cubicBezTo>
                <a:cubicBezTo>
                  <a:pt x="69" y="107"/>
                  <a:pt x="68" y="106"/>
                  <a:pt x="67" y="105"/>
                </a:cubicBezTo>
                <a:cubicBezTo>
                  <a:pt x="66" y="105"/>
                  <a:pt x="65" y="105"/>
                  <a:pt x="64" y="104"/>
                </a:cubicBezTo>
                <a:cubicBezTo>
                  <a:pt x="63" y="103"/>
                  <a:pt x="62" y="103"/>
                  <a:pt x="62" y="102"/>
                </a:cubicBezTo>
                <a:cubicBezTo>
                  <a:pt x="61" y="102"/>
                  <a:pt x="61" y="101"/>
                  <a:pt x="61" y="101"/>
                </a:cubicBezTo>
                <a:cubicBezTo>
                  <a:pt x="60" y="100"/>
                  <a:pt x="60" y="100"/>
                  <a:pt x="60" y="99"/>
                </a:cubicBezTo>
                <a:cubicBezTo>
                  <a:pt x="60" y="98"/>
                  <a:pt x="60" y="98"/>
                  <a:pt x="60" y="97"/>
                </a:cubicBezTo>
                <a:cubicBezTo>
                  <a:pt x="58" y="97"/>
                  <a:pt x="57" y="96"/>
                  <a:pt x="56" y="96"/>
                </a:cubicBezTo>
                <a:cubicBezTo>
                  <a:pt x="57" y="96"/>
                  <a:pt x="58" y="97"/>
                  <a:pt x="60" y="97"/>
                </a:cubicBezTo>
                <a:cubicBezTo>
                  <a:pt x="60" y="96"/>
                  <a:pt x="60" y="94"/>
                  <a:pt x="59" y="93"/>
                </a:cubicBezTo>
                <a:cubicBezTo>
                  <a:pt x="59" y="93"/>
                  <a:pt x="59" y="93"/>
                  <a:pt x="59" y="93"/>
                </a:cubicBezTo>
                <a:cubicBezTo>
                  <a:pt x="59" y="91"/>
                  <a:pt x="59" y="90"/>
                  <a:pt x="59" y="88"/>
                </a:cubicBezTo>
                <a:cubicBezTo>
                  <a:pt x="58" y="88"/>
                  <a:pt x="59" y="87"/>
                  <a:pt x="58" y="86"/>
                </a:cubicBezTo>
                <a:cubicBezTo>
                  <a:pt x="58" y="85"/>
                  <a:pt x="58" y="84"/>
                  <a:pt x="57" y="82"/>
                </a:cubicBezTo>
                <a:cubicBezTo>
                  <a:pt x="57" y="81"/>
                  <a:pt x="57" y="81"/>
                  <a:pt x="57" y="80"/>
                </a:cubicBezTo>
                <a:cubicBezTo>
                  <a:pt x="57" y="80"/>
                  <a:pt x="57" y="80"/>
                  <a:pt x="57" y="80"/>
                </a:cubicBezTo>
                <a:cubicBezTo>
                  <a:pt x="57" y="80"/>
                  <a:pt x="57" y="80"/>
                  <a:pt x="58" y="80"/>
                </a:cubicBezTo>
                <a:cubicBezTo>
                  <a:pt x="58" y="80"/>
                  <a:pt x="58" y="80"/>
                  <a:pt x="58" y="81"/>
                </a:cubicBezTo>
                <a:cubicBezTo>
                  <a:pt x="58" y="81"/>
                  <a:pt x="58" y="81"/>
                  <a:pt x="58" y="81"/>
                </a:cubicBezTo>
                <a:cubicBezTo>
                  <a:pt x="59" y="82"/>
                  <a:pt x="59" y="83"/>
                  <a:pt x="60" y="83"/>
                </a:cubicBezTo>
                <a:cubicBezTo>
                  <a:pt x="60" y="84"/>
                  <a:pt x="60" y="84"/>
                  <a:pt x="61" y="84"/>
                </a:cubicBezTo>
                <a:cubicBezTo>
                  <a:pt x="62" y="85"/>
                  <a:pt x="63" y="87"/>
                  <a:pt x="64" y="88"/>
                </a:cubicBezTo>
                <a:cubicBezTo>
                  <a:pt x="65" y="89"/>
                  <a:pt x="66" y="90"/>
                  <a:pt x="67" y="92"/>
                </a:cubicBezTo>
                <a:cubicBezTo>
                  <a:pt x="68" y="92"/>
                  <a:pt x="69" y="93"/>
                  <a:pt x="69" y="94"/>
                </a:cubicBezTo>
                <a:cubicBezTo>
                  <a:pt x="70" y="94"/>
                  <a:pt x="71" y="95"/>
                  <a:pt x="71" y="95"/>
                </a:cubicBezTo>
                <a:cubicBezTo>
                  <a:pt x="72" y="95"/>
                  <a:pt x="72" y="96"/>
                  <a:pt x="73" y="96"/>
                </a:cubicBezTo>
                <a:cubicBezTo>
                  <a:pt x="73" y="97"/>
                  <a:pt x="74" y="97"/>
                  <a:pt x="74" y="97"/>
                </a:cubicBezTo>
                <a:cubicBezTo>
                  <a:pt x="75" y="98"/>
                  <a:pt x="76" y="99"/>
                  <a:pt x="78" y="99"/>
                </a:cubicBezTo>
                <a:cubicBezTo>
                  <a:pt x="78" y="99"/>
                  <a:pt x="79" y="99"/>
                  <a:pt x="80" y="99"/>
                </a:cubicBezTo>
                <a:cubicBezTo>
                  <a:pt x="80" y="99"/>
                  <a:pt x="81" y="99"/>
                  <a:pt x="81" y="99"/>
                </a:cubicBezTo>
                <a:cubicBezTo>
                  <a:pt x="81" y="100"/>
                  <a:pt x="82" y="100"/>
                  <a:pt x="82" y="100"/>
                </a:cubicBezTo>
                <a:cubicBezTo>
                  <a:pt x="83" y="100"/>
                  <a:pt x="85" y="99"/>
                  <a:pt x="85" y="98"/>
                </a:cubicBezTo>
                <a:cubicBezTo>
                  <a:pt x="85" y="97"/>
                  <a:pt x="85" y="97"/>
                  <a:pt x="86" y="96"/>
                </a:cubicBezTo>
                <a:cubicBezTo>
                  <a:pt x="86" y="96"/>
                  <a:pt x="85" y="95"/>
                  <a:pt x="85" y="95"/>
                </a:cubicBezTo>
                <a:cubicBezTo>
                  <a:pt x="85" y="94"/>
                  <a:pt x="85" y="93"/>
                  <a:pt x="85" y="93"/>
                </a:cubicBezTo>
                <a:close/>
                <a:moveTo>
                  <a:pt x="32" y="101"/>
                </a:moveTo>
                <a:cubicBezTo>
                  <a:pt x="32" y="101"/>
                  <a:pt x="32" y="101"/>
                  <a:pt x="32" y="100"/>
                </a:cubicBezTo>
                <a:cubicBezTo>
                  <a:pt x="32" y="101"/>
                  <a:pt x="32" y="101"/>
                  <a:pt x="32" y="101"/>
                </a:cubicBezTo>
                <a:cubicBezTo>
                  <a:pt x="33" y="102"/>
                  <a:pt x="33" y="102"/>
                  <a:pt x="34" y="102"/>
                </a:cubicBezTo>
                <a:cubicBezTo>
                  <a:pt x="33" y="102"/>
                  <a:pt x="33" y="102"/>
                  <a:pt x="32" y="101"/>
                </a:cubicBezTo>
                <a:close/>
                <a:moveTo>
                  <a:pt x="38" y="95"/>
                </a:moveTo>
                <a:cubicBezTo>
                  <a:pt x="38" y="95"/>
                  <a:pt x="38" y="95"/>
                  <a:pt x="38" y="95"/>
                </a:cubicBezTo>
                <a:cubicBezTo>
                  <a:pt x="37" y="95"/>
                  <a:pt x="37" y="95"/>
                  <a:pt x="36" y="95"/>
                </a:cubicBezTo>
                <a:cubicBezTo>
                  <a:pt x="37" y="95"/>
                  <a:pt x="37" y="95"/>
                  <a:pt x="38" y="95"/>
                </a:cubicBezTo>
                <a:close/>
                <a:moveTo>
                  <a:pt x="37" y="97"/>
                </a:moveTo>
                <a:cubicBezTo>
                  <a:pt x="37" y="97"/>
                  <a:pt x="37" y="96"/>
                  <a:pt x="37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7" y="97"/>
                  <a:pt x="37" y="97"/>
                </a:cubicBezTo>
                <a:close/>
                <a:moveTo>
                  <a:pt x="38" y="104"/>
                </a:moveTo>
                <a:cubicBezTo>
                  <a:pt x="38" y="104"/>
                  <a:pt x="38" y="104"/>
                  <a:pt x="37" y="104"/>
                </a:cubicBezTo>
                <a:cubicBezTo>
                  <a:pt x="37" y="104"/>
                  <a:pt x="37" y="104"/>
                  <a:pt x="37" y="104"/>
                </a:cubicBezTo>
                <a:cubicBezTo>
                  <a:pt x="38" y="104"/>
                  <a:pt x="38" y="104"/>
                  <a:pt x="38" y="104"/>
                </a:cubicBezTo>
                <a:cubicBezTo>
                  <a:pt x="38" y="104"/>
                  <a:pt x="38" y="105"/>
                  <a:pt x="38" y="105"/>
                </a:cubicBezTo>
                <a:cubicBezTo>
                  <a:pt x="38" y="105"/>
                  <a:pt x="38" y="104"/>
                  <a:pt x="38" y="104"/>
                </a:cubicBezTo>
                <a:close/>
                <a:moveTo>
                  <a:pt x="40" y="86"/>
                </a:moveTo>
                <a:cubicBezTo>
                  <a:pt x="40" y="86"/>
                  <a:pt x="40" y="86"/>
                  <a:pt x="40" y="86"/>
                </a:cubicBezTo>
                <a:cubicBezTo>
                  <a:pt x="40" y="86"/>
                  <a:pt x="40" y="86"/>
                  <a:pt x="40" y="86"/>
                </a:cubicBezTo>
                <a:cubicBezTo>
                  <a:pt x="40" y="86"/>
                  <a:pt x="40" y="86"/>
                  <a:pt x="40" y="86"/>
                </a:cubicBezTo>
                <a:close/>
                <a:moveTo>
                  <a:pt x="48" y="90"/>
                </a:moveTo>
                <a:cubicBezTo>
                  <a:pt x="48" y="90"/>
                  <a:pt x="48" y="90"/>
                  <a:pt x="48" y="90"/>
                </a:cubicBezTo>
                <a:cubicBezTo>
                  <a:pt x="48" y="90"/>
                  <a:pt x="48" y="90"/>
                  <a:pt x="48" y="90"/>
                </a:cubicBezTo>
                <a:cubicBezTo>
                  <a:pt x="48" y="90"/>
                  <a:pt x="48" y="90"/>
                  <a:pt x="48" y="90"/>
                </a:cubicBezTo>
                <a:close/>
                <a:moveTo>
                  <a:pt x="48" y="77"/>
                </a:moveTo>
                <a:cubicBezTo>
                  <a:pt x="48" y="78"/>
                  <a:pt x="48" y="78"/>
                  <a:pt x="47" y="79"/>
                </a:cubicBezTo>
                <a:cubicBezTo>
                  <a:pt x="48" y="78"/>
                  <a:pt x="48" y="78"/>
                  <a:pt x="48" y="77"/>
                </a:cubicBezTo>
                <a:cubicBezTo>
                  <a:pt x="49" y="76"/>
                  <a:pt x="49" y="75"/>
                  <a:pt x="50" y="73"/>
                </a:cubicBezTo>
                <a:cubicBezTo>
                  <a:pt x="49" y="75"/>
                  <a:pt x="49" y="76"/>
                  <a:pt x="48" y="77"/>
                </a:cubicBezTo>
                <a:close/>
                <a:moveTo>
                  <a:pt x="43" y="119"/>
                </a:moveTo>
                <a:cubicBezTo>
                  <a:pt x="43" y="119"/>
                  <a:pt x="44" y="119"/>
                  <a:pt x="44" y="119"/>
                </a:cubicBezTo>
                <a:cubicBezTo>
                  <a:pt x="44" y="119"/>
                  <a:pt x="44" y="119"/>
                  <a:pt x="44" y="119"/>
                </a:cubicBezTo>
                <a:cubicBezTo>
                  <a:pt x="44" y="119"/>
                  <a:pt x="43" y="119"/>
                  <a:pt x="43" y="119"/>
                </a:cubicBezTo>
                <a:close/>
                <a:moveTo>
                  <a:pt x="34" y="206"/>
                </a:moveTo>
                <a:cubicBezTo>
                  <a:pt x="34" y="206"/>
                  <a:pt x="33" y="206"/>
                  <a:pt x="33" y="206"/>
                </a:cubicBezTo>
                <a:cubicBezTo>
                  <a:pt x="33" y="206"/>
                  <a:pt x="34" y="206"/>
                  <a:pt x="34" y="206"/>
                </a:cubicBezTo>
                <a:cubicBezTo>
                  <a:pt x="35" y="205"/>
                  <a:pt x="35" y="204"/>
                  <a:pt x="35" y="204"/>
                </a:cubicBezTo>
                <a:cubicBezTo>
                  <a:pt x="35" y="204"/>
                  <a:pt x="35" y="205"/>
                  <a:pt x="34" y="206"/>
                </a:cubicBezTo>
                <a:close/>
                <a:moveTo>
                  <a:pt x="36" y="197"/>
                </a:moveTo>
                <a:cubicBezTo>
                  <a:pt x="36" y="197"/>
                  <a:pt x="36" y="197"/>
                  <a:pt x="36" y="197"/>
                </a:cubicBezTo>
                <a:cubicBezTo>
                  <a:pt x="36" y="197"/>
                  <a:pt x="36" y="197"/>
                  <a:pt x="36" y="197"/>
                </a:cubicBezTo>
                <a:cubicBezTo>
                  <a:pt x="36" y="197"/>
                  <a:pt x="36" y="197"/>
                  <a:pt x="36" y="197"/>
                </a:cubicBezTo>
                <a:cubicBezTo>
                  <a:pt x="36" y="197"/>
                  <a:pt x="36" y="197"/>
                  <a:pt x="36" y="197"/>
                </a:cubicBezTo>
                <a:close/>
                <a:moveTo>
                  <a:pt x="37" y="196"/>
                </a:moveTo>
                <a:cubicBezTo>
                  <a:pt x="37" y="196"/>
                  <a:pt x="37" y="196"/>
                  <a:pt x="37" y="196"/>
                </a:cubicBezTo>
                <a:cubicBezTo>
                  <a:pt x="37" y="196"/>
                  <a:pt x="37" y="197"/>
                  <a:pt x="37" y="197"/>
                </a:cubicBezTo>
                <a:cubicBezTo>
                  <a:pt x="37" y="197"/>
                  <a:pt x="37" y="196"/>
                  <a:pt x="37" y="196"/>
                </a:cubicBezTo>
                <a:cubicBezTo>
                  <a:pt x="37" y="196"/>
                  <a:pt x="37" y="196"/>
                  <a:pt x="37" y="196"/>
                </a:cubicBezTo>
                <a:cubicBezTo>
                  <a:pt x="37" y="196"/>
                  <a:pt x="37" y="196"/>
                  <a:pt x="37" y="196"/>
                </a:cubicBezTo>
                <a:cubicBezTo>
                  <a:pt x="37" y="196"/>
                  <a:pt x="37" y="196"/>
                  <a:pt x="37" y="196"/>
                </a:cubicBezTo>
                <a:cubicBezTo>
                  <a:pt x="37" y="196"/>
                  <a:pt x="37" y="196"/>
                  <a:pt x="37" y="196"/>
                </a:cubicBezTo>
                <a:cubicBezTo>
                  <a:pt x="37" y="196"/>
                  <a:pt x="37" y="196"/>
                  <a:pt x="37" y="196"/>
                </a:cubicBezTo>
                <a:close/>
                <a:moveTo>
                  <a:pt x="42" y="194"/>
                </a:moveTo>
                <a:cubicBezTo>
                  <a:pt x="42" y="194"/>
                  <a:pt x="42" y="195"/>
                  <a:pt x="42" y="195"/>
                </a:cubicBezTo>
                <a:cubicBezTo>
                  <a:pt x="42" y="195"/>
                  <a:pt x="42" y="194"/>
                  <a:pt x="42" y="194"/>
                </a:cubicBezTo>
                <a:cubicBezTo>
                  <a:pt x="42" y="194"/>
                  <a:pt x="43" y="193"/>
                  <a:pt x="43" y="193"/>
                </a:cubicBezTo>
                <a:cubicBezTo>
                  <a:pt x="43" y="193"/>
                  <a:pt x="42" y="194"/>
                  <a:pt x="42" y="194"/>
                </a:cubicBezTo>
                <a:close/>
                <a:moveTo>
                  <a:pt x="51" y="161"/>
                </a:moveTo>
                <a:cubicBezTo>
                  <a:pt x="51" y="160"/>
                  <a:pt x="51" y="160"/>
                  <a:pt x="51" y="160"/>
                </a:cubicBezTo>
                <a:cubicBezTo>
                  <a:pt x="51" y="160"/>
                  <a:pt x="51" y="160"/>
                  <a:pt x="51" y="161"/>
                </a:cubicBezTo>
                <a:cubicBezTo>
                  <a:pt x="51" y="161"/>
                  <a:pt x="51" y="161"/>
                  <a:pt x="52" y="161"/>
                </a:cubicBezTo>
                <a:cubicBezTo>
                  <a:pt x="51" y="161"/>
                  <a:pt x="51" y="161"/>
                  <a:pt x="51" y="161"/>
                </a:cubicBezTo>
                <a:close/>
                <a:moveTo>
                  <a:pt x="58" y="183"/>
                </a:moveTo>
                <a:cubicBezTo>
                  <a:pt x="58" y="183"/>
                  <a:pt x="58" y="183"/>
                  <a:pt x="58" y="183"/>
                </a:cubicBezTo>
                <a:cubicBezTo>
                  <a:pt x="58" y="183"/>
                  <a:pt x="57" y="183"/>
                  <a:pt x="57" y="182"/>
                </a:cubicBezTo>
                <a:cubicBezTo>
                  <a:pt x="57" y="183"/>
                  <a:pt x="58" y="183"/>
                  <a:pt x="58" y="183"/>
                </a:cubicBezTo>
                <a:close/>
                <a:moveTo>
                  <a:pt x="69" y="148"/>
                </a:moveTo>
                <a:cubicBezTo>
                  <a:pt x="69" y="148"/>
                  <a:pt x="69" y="148"/>
                  <a:pt x="69" y="148"/>
                </a:cubicBezTo>
                <a:cubicBezTo>
                  <a:pt x="69" y="148"/>
                  <a:pt x="69" y="148"/>
                  <a:pt x="69" y="148"/>
                </a:cubicBezTo>
                <a:cubicBezTo>
                  <a:pt x="69" y="148"/>
                  <a:pt x="69" y="148"/>
                  <a:pt x="69" y="148"/>
                </a:cubicBezTo>
                <a:close/>
                <a:moveTo>
                  <a:pt x="69" y="113"/>
                </a:moveTo>
                <a:cubicBezTo>
                  <a:pt x="69" y="113"/>
                  <a:pt x="69" y="113"/>
                  <a:pt x="69" y="113"/>
                </a:cubicBezTo>
                <a:cubicBezTo>
                  <a:pt x="69" y="113"/>
                  <a:pt x="69" y="113"/>
                  <a:pt x="69" y="113"/>
                </a:cubicBezTo>
                <a:cubicBezTo>
                  <a:pt x="69" y="112"/>
                  <a:pt x="68" y="111"/>
                  <a:pt x="67" y="110"/>
                </a:cubicBezTo>
                <a:cubicBezTo>
                  <a:pt x="68" y="111"/>
                  <a:pt x="69" y="112"/>
                  <a:pt x="69" y="113"/>
                </a:cubicBezTo>
                <a:close/>
                <a:moveTo>
                  <a:pt x="71" y="120"/>
                </a:moveTo>
                <a:cubicBezTo>
                  <a:pt x="71" y="120"/>
                  <a:pt x="72" y="120"/>
                  <a:pt x="72" y="120"/>
                </a:cubicBezTo>
                <a:cubicBezTo>
                  <a:pt x="72" y="120"/>
                  <a:pt x="71" y="120"/>
                  <a:pt x="71" y="120"/>
                </a:cubicBezTo>
                <a:cubicBezTo>
                  <a:pt x="70" y="118"/>
                  <a:pt x="68" y="116"/>
                  <a:pt x="67" y="115"/>
                </a:cubicBezTo>
                <a:cubicBezTo>
                  <a:pt x="68" y="116"/>
                  <a:pt x="70" y="118"/>
                  <a:pt x="71" y="120"/>
                </a:cubicBezTo>
                <a:close/>
                <a:moveTo>
                  <a:pt x="56" y="79"/>
                </a:moveTo>
                <a:cubicBezTo>
                  <a:pt x="56" y="79"/>
                  <a:pt x="56" y="79"/>
                  <a:pt x="56" y="79"/>
                </a:cubicBezTo>
                <a:cubicBezTo>
                  <a:pt x="56" y="79"/>
                  <a:pt x="56" y="79"/>
                  <a:pt x="57" y="79"/>
                </a:cubicBezTo>
                <a:cubicBezTo>
                  <a:pt x="57" y="79"/>
                  <a:pt x="57" y="79"/>
                  <a:pt x="57" y="79"/>
                </a:cubicBezTo>
                <a:cubicBezTo>
                  <a:pt x="57" y="79"/>
                  <a:pt x="56" y="79"/>
                  <a:pt x="56" y="79"/>
                </a:cubicBezTo>
                <a:close/>
                <a:moveTo>
                  <a:pt x="73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4" y="93"/>
                  <a:pt x="74" y="93"/>
                  <a:pt x="74" y="94"/>
                </a:cubicBezTo>
                <a:cubicBezTo>
                  <a:pt x="74" y="93"/>
                  <a:pt x="74" y="93"/>
                  <a:pt x="73" y="9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inpin heiti" panose="00000500000000000000" pitchFamily="2" charset="-122"/>
            </a:endParaRPr>
          </a:p>
        </p:txBody>
      </p:sp>
      <p:sp>
        <p:nvSpPr>
          <p:cNvPr id="33" name="Freeform 18">
            <a:extLst>
              <a:ext uri="{FF2B5EF4-FFF2-40B4-BE49-F238E27FC236}">
                <a16:creationId xmlns="" xmlns:a16="http://schemas.microsoft.com/office/drawing/2014/main" id="{8F314045-FD4D-4AB6-A56D-F7FD0E22511A}"/>
              </a:ext>
            </a:extLst>
          </p:cNvPr>
          <p:cNvSpPr>
            <a:spLocks noEditPoints="1"/>
          </p:cNvSpPr>
          <p:nvPr/>
        </p:nvSpPr>
        <p:spPr bwMode="auto">
          <a:xfrm rot="3956054">
            <a:off x="1160440" y="817983"/>
            <a:ext cx="1636713" cy="962025"/>
          </a:xfrm>
          <a:custGeom>
            <a:avLst/>
            <a:gdLst>
              <a:gd name="T0" fmla="*/ 224 w 259"/>
              <a:gd name="T1" fmla="*/ 105 h 152"/>
              <a:gd name="T2" fmla="*/ 208 w 259"/>
              <a:gd name="T3" fmla="*/ 78 h 152"/>
              <a:gd name="T4" fmla="*/ 178 w 259"/>
              <a:gd name="T5" fmla="*/ 53 h 152"/>
              <a:gd name="T6" fmla="*/ 176 w 259"/>
              <a:gd name="T7" fmla="*/ 70 h 152"/>
              <a:gd name="T8" fmla="*/ 193 w 259"/>
              <a:gd name="T9" fmla="*/ 94 h 152"/>
              <a:gd name="T10" fmla="*/ 209 w 259"/>
              <a:gd name="T11" fmla="*/ 106 h 152"/>
              <a:gd name="T12" fmla="*/ 188 w 259"/>
              <a:gd name="T13" fmla="*/ 104 h 152"/>
              <a:gd name="T14" fmla="*/ 174 w 259"/>
              <a:gd name="T15" fmla="*/ 98 h 152"/>
              <a:gd name="T16" fmla="*/ 150 w 259"/>
              <a:gd name="T17" fmla="*/ 64 h 152"/>
              <a:gd name="T18" fmla="*/ 135 w 259"/>
              <a:gd name="T19" fmla="*/ 82 h 152"/>
              <a:gd name="T20" fmla="*/ 140 w 259"/>
              <a:gd name="T21" fmla="*/ 90 h 152"/>
              <a:gd name="T22" fmla="*/ 118 w 259"/>
              <a:gd name="T23" fmla="*/ 69 h 152"/>
              <a:gd name="T24" fmla="*/ 95 w 259"/>
              <a:gd name="T25" fmla="*/ 57 h 152"/>
              <a:gd name="T26" fmla="*/ 88 w 259"/>
              <a:gd name="T27" fmla="*/ 67 h 152"/>
              <a:gd name="T28" fmla="*/ 74 w 259"/>
              <a:gd name="T29" fmla="*/ 32 h 152"/>
              <a:gd name="T30" fmla="*/ 64 w 259"/>
              <a:gd name="T31" fmla="*/ 48 h 152"/>
              <a:gd name="T32" fmla="*/ 64 w 259"/>
              <a:gd name="T33" fmla="*/ 53 h 152"/>
              <a:gd name="T34" fmla="*/ 37 w 259"/>
              <a:gd name="T35" fmla="*/ 32 h 152"/>
              <a:gd name="T36" fmla="*/ 33 w 259"/>
              <a:gd name="T37" fmla="*/ 20 h 152"/>
              <a:gd name="T38" fmla="*/ 2 w 259"/>
              <a:gd name="T39" fmla="*/ 10 h 152"/>
              <a:gd name="T40" fmla="*/ 31 w 259"/>
              <a:gd name="T41" fmla="*/ 33 h 152"/>
              <a:gd name="T42" fmla="*/ 35 w 259"/>
              <a:gd name="T43" fmla="*/ 53 h 152"/>
              <a:gd name="T44" fmla="*/ 42 w 259"/>
              <a:gd name="T45" fmla="*/ 66 h 152"/>
              <a:gd name="T46" fmla="*/ 69 w 259"/>
              <a:gd name="T47" fmla="*/ 69 h 152"/>
              <a:gd name="T48" fmla="*/ 92 w 259"/>
              <a:gd name="T49" fmla="*/ 75 h 152"/>
              <a:gd name="T50" fmla="*/ 75 w 259"/>
              <a:gd name="T51" fmla="*/ 84 h 152"/>
              <a:gd name="T52" fmla="*/ 87 w 259"/>
              <a:gd name="T53" fmla="*/ 102 h 152"/>
              <a:gd name="T54" fmla="*/ 118 w 259"/>
              <a:gd name="T55" fmla="*/ 89 h 152"/>
              <a:gd name="T56" fmla="*/ 132 w 259"/>
              <a:gd name="T57" fmla="*/ 93 h 152"/>
              <a:gd name="T58" fmla="*/ 157 w 259"/>
              <a:gd name="T59" fmla="*/ 105 h 152"/>
              <a:gd name="T60" fmla="*/ 110 w 259"/>
              <a:gd name="T61" fmla="*/ 119 h 152"/>
              <a:gd name="T62" fmla="*/ 135 w 259"/>
              <a:gd name="T63" fmla="*/ 130 h 152"/>
              <a:gd name="T64" fmla="*/ 169 w 259"/>
              <a:gd name="T65" fmla="*/ 109 h 152"/>
              <a:gd name="T66" fmla="*/ 201 w 259"/>
              <a:gd name="T67" fmla="*/ 113 h 152"/>
              <a:gd name="T68" fmla="*/ 204 w 259"/>
              <a:gd name="T69" fmla="*/ 117 h 152"/>
              <a:gd name="T70" fmla="*/ 177 w 259"/>
              <a:gd name="T71" fmla="*/ 126 h 152"/>
              <a:gd name="T72" fmla="*/ 161 w 259"/>
              <a:gd name="T73" fmla="*/ 148 h 152"/>
              <a:gd name="T74" fmla="*/ 197 w 259"/>
              <a:gd name="T75" fmla="*/ 145 h 152"/>
              <a:gd name="T76" fmla="*/ 227 w 259"/>
              <a:gd name="T77" fmla="*/ 112 h 152"/>
              <a:gd name="T78" fmla="*/ 259 w 259"/>
              <a:gd name="T79" fmla="*/ 105 h 152"/>
              <a:gd name="T80" fmla="*/ 188 w 259"/>
              <a:gd name="T81" fmla="*/ 72 h 152"/>
              <a:gd name="T82" fmla="*/ 193 w 259"/>
              <a:gd name="T83" fmla="*/ 73 h 152"/>
              <a:gd name="T84" fmla="*/ 31 w 259"/>
              <a:gd name="T85" fmla="*/ 20 h 152"/>
              <a:gd name="T86" fmla="*/ 19 w 259"/>
              <a:gd name="T87" fmla="*/ 14 h 152"/>
              <a:gd name="T88" fmla="*/ 31 w 259"/>
              <a:gd name="T89" fmla="*/ 29 h 152"/>
              <a:gd name="T90" fmla="*/ 40 w 259"/>
              <a:gd name="T91" fmla="*/ 60 h 152"/>
              <a:gd name="T92" fmla="*/ 59 w 259"/>
              <a:gd name="T93" fmla="*/ 60 h 152"/>
              <a:gd name="T94" fmla="*/ 54 w 259"/>
              <a:gd name="T95" fmla="*/ 64 h 152"/>
              <a:gd name="T96" fmla="*/ 90 w 259"/>
              <a:gd name="T97" fmla="*/ 96 h 152"/>
              <a:gd name="T98" fmla="*/ 142 w 259"/>
              <a:gd name="T99" fmla="*/ 93 h 152"/>
              <a:gd name="T100" fmla="*/ 150 w 259"/>
              <a:gd name="T101" fmla="*/ 79 h 152"/>
              <a:gd name="T102" fmla="*/ 127 w 259"/>
              <a:gd name="T103" fmla="*/ 120 h 152"/>
              <a:gd name="T104" fmla="*/ 144 w 259"/>
              <a:gd name="T105" fmla="*/ 110 h 152"/>
              <a:gd name="T106" fmla="*/ 174 w 259"/>
              <a:gd name="T107" fmla="*/ 134 h 152"/>
              <a:gd name="T108" fmla="*/ 207 w 259"/>
              <a:gd name="T109" fmla="*/ 113 h 152"/>
              <a:gd name="T110" fmla="*/ 219 w 259"/>
              <a:gd name="T111" fmla="*/ 106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9" h="152">
                <a:moveTo>
                  <a:pt x="240" y="107"/>
                </a:moveTo>
                <a:cubicBezTo>
                  <a:pt x="240" y="107"/>
                  <a:pt x="239" y="107"/>
                  <a:pt x="239" y="107"/>
                </a:cubicBezTo>
                <a:cubicBezTo>
                  <a:pt x="236" y="107"/>
                  <a:pt x="233" y="107"/>
                  <a:pt x="231" y="108"/>
                </a:cubicBezTo>
                <a:cubicBezTo>
                  <a:pt x="230" y="108"/>
                  <a:pt x="229" y="107"/>
                  <a:pt x="228" y="107"/>
                </a:cubicBezTo>
                <a:cubicBezTo>
                  <a:pt x="228" y="107"/>
                  <a:pt x="227" y="107"/>
                  <a:pt x="227" y="107"/>
                </a:cubicBezTo>
                <a:cubicBezTo>
                  <a:pt x="225" y="107"/>
                  <a:pt x="225" y="107"/>
                  <a:pt x="226" y="105"/>
                </a:cubicBezTo>
                <a:cubicBezTo>
                  <a:pt x="225" y="105"/>
                  <a:pt x="224" y="105"/>
                  <a:pt x="224" y="105"/>
                </a:cubicBezTo>
                <a:cubicBezTo>
                  <a:pt x="224" y="105"/>
                  <a:pt x="224" y="105"/>
                  <a:pt x="224" y="105"/>
                </a:cubicBezTo>
                <a:cubicBezTo>
                  <a:pt x="224" y="105"/>
                  <a:pt x="225" y="105"/>
                  <a:pt x="226" y="105"/>
                </a:cubicBezTo>
                <a:cubicBezTo>
                  <a:pt x="226" y="103"/>
                  <a:pt x="225" y="101"/>
                  <a:pt x="223" y="101"/>
                </a:cubicBezTo>
                <a:cubicBezTo>
                  <a:pt x="223" y="101"/>
                  <a:pt x="223" y="101"/>
                  <a:pt x="223" y="101"/>
                </a:cubicBezTo>
                <a:cubicBezTo>
                  <a:pt x="222" y="100"/>
                  <a:pt x="221" y="100"/>
                  <a:pt x="219" y="99"/>
                </a:cubicBezTo>
                <a:cubicBezTo>
                  <a:pt x="219" y="98"/>
                  <a:pt x="218" y="96"/>
                  <a:pt x="217" y="95"/>
                </a:cubicBezTo>
                <a:cubicBezTo>
                  <a:pt x="217" y="94"/>
                  <a:pt x="216" y="94"/>
                  <a:pt x="216" y="93"/>
                </a:cubicBezTo>
                <a:cubicBezTo>
                  <a:pt x="214" y="90"/>
                  <a:pt x="213" y="88"/>
                  <a:pt x="211" y="85"/>
                </a:cubicBezTo>
                <a:cubicBezTo>
                  <a:pt x="210" y="82"/>
                  <a:pt x="209" y="80"/>
                  <a:pt x="208" y="78"/>
                </a:cubicBezTo>
                <a:cubicBezTo>
                  <a:pt x="208" y="76"/>
                  <a:pt x="207" y="75"/>
                  <a:pt x="207" y="74"/>
                </a:cubicBezTo>
                <a:cubicBezTo>
                  <a:pt x="206" y="73"/>
                  <a:pt x="206" y="71"/>
                  <a:pt x="205" y="70"/>
                </a:cubicBezTo>
                <a:cubicBezTo>
                  <a:pt x="204" y="68"/>
                  <a:pt x="203" y="66"/>
                  <a:pt x="201" y="64"/>
                </a:cubicBezTo>
                <a:cubicBezTo>
                  <a:pt x="199" y="62"/>
                  <a:pt x="197" y="60"/>
                  <a:pt x="195" y="58"/>
                </a:cubicBezTo>
                <a:cubicBezTo>
                  <a:pt x="194" y="57"/>
                  <a:pt x="193" y="56"/>
                  <a:pt x="192" y="55"/>
                </a:cubicBezTo>
                <a:cubicBezTo>
                  <a:pt x="190" y="54"/>
                  <a:pt x="188" y="53"/>
                  <a:pt x="186" y="53"/>
                </a:cubicBezTo>
                <a:cubicBezTo>
                  <a:pt x="184" y="53"/>
                  <a:pt x="182" y="52"/>
                  <a:pt x="179" y="52"/>
                </a:cubicBezTo>
                <a:cubicBezTo>
                  <a:pt x="179" y="52"/>
                  <a:pt x="178" y="52"/>
                  <a:pt x="178" y="53"/>
                </a:cubicBezTo>
                <a:cubicBezTo>
                  <a:pt x="175" y="53"/>
                  <a:pt x="173" y="54"/>
                  <a:pt x="172" y="58"/>
                </a:cubicBezTo>
                <a:cubicBezTo>
                  <a:pt x="172" y="59"/>
                  <a:pt x="172" y="61"/>
                  <a:pt x="172" y="62"/>
                </a:cubicBezTo>
                <a:cubicBezTo>
                  <a:pt x="172" y="64"/>
                  <a:pt x="173" y="66"/>
                  <a:pt x="173" y="68"/>
                </a:cubicBezTo>
                <a:cubicBezTo>
                  <a:pt x="173" y="69"/>
                  <a:pt x="174" y="70"/>
                  <a:pt x="174" y="71"/>
                </a:cubicBezTo>
                <a:cubicBezTo>
                  <a:pt x="175" y="71"/>
                  <a:pt x="175" y="70"/>
                  <a:pt x="175" y="70"/>
                </a:cubicBezTo>
                <a:cubicBezTo>
                  <a:pt x="175" y="70"/>
                  <a:pt x="176" y="70"/>
                  <a:pt x="176" y="70"/>
                </a:cubicBezTo>
                <a:cubicBezTo>
                  <a:pt x="177" y="70"/>
                  <a:pt x="177" y="70"/>
                  <a:pt x="178" y="70"/>
                </a:cubicBezTo>
                <a:cubicBezTo>
                  <a:pt x="177" y="70"/>
                  <a:pt x="177" y="70"/>
                  <a:pt x="176" y="70"/>
                </a:cubicBezTo>
                <a:cubicBezTo>
                  <a:pt x="176" y="70"/>
                  <a:pt x="175" y="70"/>
                  <a:pt x="175" y="70"/>
                </a:cubicBezTo>
                <a:cubicBezTo>
                  <a:pt x="175" y="70"/>
                  <a:pt x="175" y="71"/>
                  <a:pt x="174" y="71"/>
                </a:cubicBezTo>
                <a:cubicBezTo>
                  <a:pt x="175" y="73"/>
                  <a:pt x="176" y="74"/>
                  <a:pt x="176" y="76"/>
                </a:cubicBezTo>
                <a:cubicBezTo>
                  <a:pt x="177" y="78"/>
                  <a:pt x="178" y="80"/>
                  <a:pt x="180" y="82"/>
                </a:cubicBezTo>
                <a:cubicBezTo>
                  <a:pt x="182" y="83"/>
                  <a:pt x="183" y="85"/>
                  <a:pt x="185" y="86"/>
                </a:cubicBezTo>
                <a:cubicBezTo>
                  <a:pt x="185" y="87"/>
                  <a:pt x="186" y="87"/>
                  <a:pt x="186" y="88"/>
                </a:cubicBezTo>
                <a:cubicBezTo>
                  <a:pt x="187" y="88"/>
                  <a:pt x="187" y="89"/>
                  <a:pt x="187" y="89"/>
                </a:cubicBezTo>
                <a:cubicBezTo>
                  <a:pt x="189" y="91"/>
                  <a:pt x="191" y="93"/>
                  <a:pt x="193" y="94"/>
                </a:cubicBezTo>
                <a:cubicBezTo>
                  <a:pt x="194" y="95"/>
                  <a:pt x="194" y="95"/>
                  <a:pt x="195" y="96"/>
                </a:cubicBezTo>
                <a:cubicBezTo>
                  <a:pt x="196" y="97"/>
                  <a:pt x="197" y="98"/>
                  <a:pt x="198" y="98"/>
                </a:cubicBezTo>
                <a:cubicBezTo>
                  <a:pt x="199" y="98"/>
                  <a:pt x="199" y="98"/>
                  <a:pt x="199" y="98"/>
                </a:cubicBezTo>
                <a:cubicBezTo>
                  <a:pt x="202" y="100"/>
                  <a:pt x="205" y="101"/>
                  <a:pt x="207" y="103"/>
                </a:cubicBezTo>
                <a:cubicBezTo>
                  <a:pt x="207" y="103"/>
                  <a:pt x="207" y="103"/>
                  <a:pt x="207" y="103"/>
                </a:cubicBezTo>
                <a:cubicBezTo>
                  <a:pt x="210" y="104"/>
                  <a:pt x="212" y="105"/>
                  <a:pt x="214" y="106"/>
                </a:cubicBezTo>
                <a:cubicBezTo>
                  <a:pt x="215" y="106"/>
                  <a:pt x="216" y="107"/>
                  <a:pt x="217" y="107"/>
                </a:cubicBezTo>
                <a:cubicBezTo>
                  <a:pt x="214" y="107"/>
                  <a:pt x="211" y="107"/>
                  <a:pt x="209" y="106"/>
                </a:cubicBezTo>
                <a:cubicBezTo>
                  <a:pt x="206" y="106"/>
                  <a:pt x="203" y="106"/>
                  <a:pt x="200" y="105"/>
                </a:cubicBezTo>
                <a:cubicBezTo>
                  <a:pt x="199" y="106"/>
                  <a:pt x="198" y="106"/>
                  <a:pt x="197" y="106"/>
                </a:cubicBezTo>
                <a:cubicBezTo>
                  <a:pt x="197" y="106"/>
                  <a:pt x="197" y="107"/>
                  <a:pt x="197" y="107"/>
                </a:cubicBezTo>
                <a:cubicBezTo>
                  <a:pt x="197" y="107"/>
                  <a:pt x="198" y="108"/>
                  <a:pt x="199" y="108"/>
                </a:cubicBezTo>
                <a:cubicBezTo>
                  <a:pt x="198" y="108"/>
                  <a:pt x="197" y="107"/>
                  <a:pt x="197" y="107"/>
                </a:cubicBezTo>
                <a:cubicBezTo>
                  <a:pt x="197" y="107"/>
                  <a:pt x="197" y="106"/>
                  <a:pt x="197" y="106"/>
                </a:cubicBezTo>
                <a:cubicBezTo>
                  <a:pt x="196" y="106"/>
                  <a:pt x="195" y="105"/>
                  <a:pt x="195" y="105"/>
                </a:cubicBezTo>
                <a:cubicBezTo>
                  <a:pt x="192" y="104"/>
                  <a:pt x="190" y="104"/>
                  <a:pt x="188" y="104"/>
                </a:cubicBezTo>
                <a:cubicBezTo>
                  <a:pt x="188" y="104"/>
                  <a:pt x="188" y="104"/>
                  <a:pt x="188" y="104"/>
                </a:cubicBezTo>
                <a:cubicBezTo>
                  <a:pt x="188" y="104"/>
                  <a:pt x="188" y="104"/>
                  <a:pt x="188" y="104"/>
                </a:cubicBezTo>
                <a:cubicBezTo>
                  <a:pt x="188" y="104"/>
                  <a:pt x="188" y="104"/>
                  <a:pt x="188" y="104"/>
                </a:cubicBezTo>
                <a:cubicBezTo>
                  <a:pt x="187" y="103"/>
                  <a:pt x="186" y="103"/>
                  <a:pt x="186" y="103"/>
                </a:cubicBezTo>
                <a:cubicBezTo>
                  <a:pt x="185" y="103"/>
                  <a:pt x="185" y="103"/>
                  <a:pt x="185" y="103"/>
                </a:cubicBezTo>
                <a:cubicBezTo>
                  <a:pt x="183" y="102"/>
                  <a:pt x="182" y="102"/>
                  <a:pt x="181" y="102"/>
                </a:cubicBezTo>
                <a:cubicBezTo>
                  <a:pt x="180" y="102"/>
                  <a:pt x="180" y="101"/>
                  <a:pt x="179" y="101"/>
                </a:cubicBezTo>
                <a:cubicBezTo>
                  <a:pt x="178" y="100"/>
                  <a:pt x="176" y="99"/>
                  <a:pt x="174" y="98"/>
                </a:cubicBezTo>
                <a:cubicBezTo>
                  <a:pt x="173" y="97"/>
                  <a:pt x="172" y="95"/>
                  <a:pt x="171" y="94"/>
                </a:cubicBezTo>
                <a:cubicBezTo>
                  <a:pt x="170" y="93"/>
                  <a:pt x="169" y="91"/>
                  <a:pt x="169" y="90"/>
                </a:cubicBezTo>
                <a:cubicBezTo>
                  <a:pt x="167" y="88"/>
                  <a:pt x="166" y="86"/>
                  <a:pt x="164" y="84"/>
                </a:cubicBezTo>
                <a:cubicBezTo>
                  <a:pt x="164" y="83"/>
                  <a:pt x="163" y="82"/>
                  <a:pt x="163" y="82"/>
                </a:cubicBezTo>
                <a:cubicBezTo>
                  <a:pt x="162" y="81"/>
                  <a:pt x="161" y="79"/>
                  <a:pt x="160" y="77"/>
                </a:cubicBezTo>
                <a:cubicBezTo>
                  <a:pt x="160" y="76"/>
                  <a:pt x="159" y="75"/>
                  <a:pt x="158" y="74"/>
                </a:cubicBezTo>
                <a:cubicBezTo>
                  <a:pt x="157" y="73"/>
                  <a:pt x="156" y="72"/>
                  <a:pt x="155" y="71"/>
                </a:cubicBezTo>
                <a:cubicBezTo>
                  <a:pt x="154" y="68"/>
                  <a:pt x="152" y="67"/>
                  <a:pt x="150" y="64"/>
                </a:cubicBezTo>
                <a:cubicBezTo>
                  <a:pt x="149" y="63"/>
                  <a:pt x="147" y="62"/>
                  <a:pt x="144" y="62"/>
                </a:cubicBezTo>
                <a:cubicBezTo>
                  <a:pt x="142" y="62"/>
                  <a:pt x="139" y="63"/>
                  <a:pt x="137" y="63"/>
                </a:cubicBezTo>
                <a:cubicBezTo>
                  <a:pt x="136" y="64"/>
                  <a:pt x="135" y="64"/>
                  <a:pt x="134" y="64"/>
                </a:cubicBezTo>
                <a:cubicBezTo>
                  <a:pt x="134" y="65"/>
                  <a:pt x="132" y="65"/>
                  <a:pt x="132" y="66"/>
                </a:cubicBezTo>
                <a:cubicBezTo>
                  <a:pt x="131" y="68"/>
                  <a:pt x="131" y="70"/>
                  <a:pt x="132" y="72"/>
                </a:cubicBezTo>
                <a:cubicBezTo>
                  <a:pt x="132" y="74"/>
                  <a:pt x="132" y="76"/>
                  <a:pt x="133" y="77"/>
                </a:cubicBezTo>
                <a:cubicBezTo>
                  <a:pt x="134" y="78"/>
                  <a:pt x="134" y="79"/>
                  <a:pt x="134" y="80"/>
                </a:cubicBezTo>
                <a:cubicBezTo>
                  <a:pt x="134" y="81"/>
                  <a:pt x="135" y="82"/>
                  <a:pt x="135" y="82"/>
                </a:cubicBezTo>
                <a:cubicBezTo>
                  <a:pt x="135" y="82"/>
                  <a:pt x="136" y="82"/>
                  <a:pt x="136" y="82"/>
                </a:cubicBezTo>
                <a:cubicBezTo>
                  <a:pt x="136" y="82"/>
                  <a:pt x="135" y="82"/>
                  <a:pt x="135" y="82"/>
                </a:cubicBezTo>
                <a:cubicBezTo>
                  <a:pt x="137" y="84"/>
                  <a:pt x="138" y="86"/>
                  <a:pt x="140" y="88"/>
                </a:cubicBezTo>
                <a:cubicBezTo>
                  <a:pt x="141" y="88"/>
                  <a:pt x="141" y="89"/>
                  <a:pt x="142" y="90"/>
                </a:cubicBezTo>
                <a:cubicBezTo>
                  <a:pt x="143" y="91"/>
                  <a:pt x="144" y="91"/>
                  <a:pt x="145" y="92"/>
                </a:cubicBezTo>
                <a:cubicBezTo>
                  <a:pt x="145" y="92"/>
                  <a:pt x="144" y="92"/>
                  <a:pt x="144" y="92"/>
                </a:cubicBezTo>
                <a:cubicBezTo>
                  <a:pt x="144" y="92"/>
                  <a:pt x="144" y="92"/>
                  <a:pt x="144" y="92"/>
                </a:cubicBezTo>
                <a:cubicBezTo>
                  <a:pt x="142" y="91"/>
                  <a:pt x="141" y="91"/>
                  <a:pt x="140" y="90"/>
                </a:cubicBezTo>
                <a:cubicBezTo>
                  <a:pt x="138" y="90"/>
                  <a:pt x="137" y="89"/>
                  <a:pt x="135" y="89"/>
                </a:cubicBezTo>
                <a:cubicBezTo>
                  <a:pt x="135" y="88"/>
                  <a:pt x="135" y="88"/>
                  <a:pt x="135" y="88"/>
                </a:cubicBezTo>
                <a:cubicBezTo>
                  <a:pt x="133" y="87"/>
                  <a:pt x="132" y="87"/>
                  <a:pt x="130" y="86"/>
                </a:cubicBezTo>
                <a:cubicBezTo>
                  <a:pt x="130" y="86"/>
                  <a:pt x="129" y="86"/>
                  <a:pt x="129" y="85"/>
                </a:cubicBezTo>
                <a:cubicBezTo>
                  <a:pt x="128" y="85"/>
                  <a:pt x="127" y="84"/>
                  <a:pt x="126" y="83"/>
                </a:cubicBezTo>
                <a:cubicBezTo>
                  <a:pt x="126" y="82"/>
                  <a:pt x="125" y="82"/>
                  <a:pt x="124" y="81"/>
                </a:cubicBezTo>
                <a:cubicBezTo>
                  <a:pt x="123" y="80"/>
                  <a:pt x="122" y="78"/>
                  <a:pt x="122" y="77"/>
                </a:cubicBezTo>
                <a:cubicBezTo>
                  <a:pt x="120" y="74"/>
                  <a:pt x="119" y="72"/>
                  <a:pt x="118" y="69"/>
                </a:cubicBezTo>
                <a:cubicBezTo>
                  <a:pt x="117" y="67"/>
                  <a:pt x="116" y="65"/>
                  <a:pt x="115" y="63"/>
                </a:cubicBezTo>
                <a:cubicBezTo>
                  <a:pt x="114" y="62"/>
                  <a:pt x="113" y="60"/>
                  <a:pt x="113" y="59"/>
                </a:cubicBezTo>
                <a:cubicBezTo>
                  <a:pt x="113" y="58"/>
                  <a:pt x="112" y="58"/>
                  <a:pt x="112" y="58"/>
                </a:cubicBezTo>
                <a:cubicBezTo>
                  <a:pt x="112" y="57"/>
                  <a:pt x="111" y="56"/>
                  <a:pt x="111" y="55"/>
                </a:cubicBezTo>
                <a:cubicBezTo>
                  <a:pt x="110" y="55"/>
                  <a:pt x="110" y="55"/>
                  <a:pt x="110" y="55"/>
                </a:cubicBezTo>
                <a:cubicBezTo>
                  <a:pt x="109" y="52"/>
                  <a:pt x="106" y="48"/>
                  <a:pt x="102" y="50"/>
                </a:cubicBezTo>
                <a:cubicBezTo>
                  <a:pt x="101" y="50"/>
                  <a:pt x="99" y="50"/>
                  <a:pt x="98" y="52"/>
                </a:cubicBezTo>
                <a:cubicBezTo>
                  <a:pt x="97" y="53"/>
                  <a:pt x="95" y="55"/>
                  <a:pt x="95" y="57"/>
                </a:cubicBezTo>
                <a:cubicBezTo>
                  <a:pt x="95" y="58"/>
                  <a:pt x="96" y="60"/>
                  <a:pt x="96" y="61"/>
                </a:cubicBezTo>
                <a:cubicBezTo>
                  <a:pt x="96" y="62"/>
                  <a:pt x="96" y="63"/>
                  <a:pt x="96" y="64"/>
                </a:cubicBezTo>
                <a:cubicBezTo>
                  <a:pt x="96" y="64"/>
                  <a:pt x="96" y="65"/>
                  <a:pt x="96" y="66"/>
                </a:cubicBezTo>
                <a:cubicBezTo>
                  <a:pt x="96" y="68"/>
                  <a:pt x="96" y="69"/>
                  <a:pt x="97" y="71"/>
                </a:cubicBezTo>
                <a:cubicBezTo>
                  <a:pt x="97" y="72"/>
                  <a:pt x="96" y="71"/>
                  <a:pt x="96" y="71"/>
                </a:cubicBezTo>
                <a:cubicBezTo>
                  <a:pt x="95" y="71"/>
                  <a:pt x="94" y="70"/>
                  <a:pt x="93" y="70"/>
                </a:cubicBezTo>
                <a:cubicBezTo>
                  <a:pt x="93" y="70"/>
                  <a:pt x="93" y="70"/>
                  <a:pt x="93" y="70"/>
                </a:cubicBezTo>
                <a:cubicBezTo>
                  <a:pt x="91" y="69"/>
                  <a:pt x="89" y="68"/>
                  <a:pt x="88" y="67"/>
                </a:cubicBezTo>
                <a:cubicBezTo>
                  <a:pt x="87" y="67"/>
                  <a:pt x="87" y="67"/>
                  <a:pt x="87" y="67"/>
                </a:cubicBezTo>
                <a:cubicBezTo>
                  <a:pt x="87" y="67"/>
                  <a:pt x="87" y="67"/>
                  <a:pt x="87" y="67"/>
                </a:cubicBezTo>
                <a:cubicBezTo>
                  <a:pt x="86" y="66"/>
                  <a:pt x="85" y="66"/>
                  <a:pt x="85" y="65"/>
                </a:cubicBezTo>
                <a:cubicBezTo>
                  <a:pt x="84" y="65"/>
                  <a:pt x="84" y="65"/>
                  <a:pt x="84" y="64"/>
                </a:cubicBezTo>
                <a:cubicBezTo>
                  <a:pt x="85" y="63"/>
                  <a:pt x="84" y="62"/>
                  <a:pt x="83" y="60"/>
                </a:cubicBezTo>
                <a:cubicBezTo>
                  <a:pt x="81" y="56"/>
                  <a:pt x="79" y="51"/>
                  <a:pt x="77" y="46"/>
                </a:cubicBezTo>
                <a:cubicBezTo>
                  <a:pt x="77" y="44"/>
                  <a:pt x="77" y="43"/>
                  <a:pt x="77" y="41"/>
                </a:cubicBezTo>
                <a:cubicBezTo>
                  <a:pt x="77" y="38"/>
                  <a:pt x="76" y="35"/>
                  <a:pt x="74" y="32"/>
                </a:cubicBezTo>
                <a:cubicBezTo>
                  <a:pt x="73" y="30"/>
                  <a:pt x="71" y="28"/>
                  <a:pt x="70" y="26"/>
                </a:cubicBezTo>
                <a:cubicBezTo>
                  <a:pt x="67" y="23"/>
                  <a:pt x="62" y="23"/>
                  <a:pt x="59" y="25"/>
                </a:cubicBezTo>
                <a:cubicBezTo>
                  <a:pt x="58" y="25"/>
                  <a:pt x="58" y="25"/>
                  <a:pt x="57" y="26"/>
                </a:cubicBezTo>
                <a:cubicBezTo>
                  <a:pt x="55" y="26"/>
                  <a:pt x="54" y="29"/>
                  <a:pt x="55" y="31"/>
                </a:cubicBezTo>
                <a:cubicBezTo>
                  <a:pt x="56" y="33"/>
                  <a:pt x="57" y="35"/>
                  <a:pt x="58" y="38"/>
                </a:cubicBezTo>
                <a:cubicBezTo>
                  <a:pt x="58" y="38"/>
                  <a:pt x="58" y="39"/>
                  <a:pt x="58" y="39"/>
                </a:cubicBezTo>
                <a:cubicBezTo>
                  <a:pt x="58" y="41"/>
                  <a:pt x="59" y="43"/>
                  <a:pt x="61" y="44"/>
                </a:cubicBezTo>
                <a:cubicBezTo>
                  <a:pt x="62" y="46"/>
                  <a:pt x="62" y="47"/>
                  <a:pt x="64" y="48"/>
                </a:cubicBezTo>
                <a:cubicBezTo>
                  <a:pt x="65" y="49"/>
                  <a:pt x="66" y="49"/>
                  <a:pt x="67" y="50"/>
                </a:cubicBezTo>
                <a:cubicBezTo>
                  <a:pt x="68" y="51"/>
                  <a:pt x="69" y="51"/>
                  <a:pt x="69" y="52"/>
                </a:cubicBezTo>
                <a:cubicBezTo>
                  <a:pt x="70" y="53"/>
                  <a:pt x="72" y="55"/>
                  <a:pt x="73" y="57"/>
                </a:cubicBezTo>
                <a:cubicBezTo>
                  <a:pt x="74" y="57"/>
                  <a:pt x="75" y="59"/>
                  <a:pt x="77" y="59"/>
                </a:cubicBezTo>
                <a:cubicBezTo>
                  <a:pt x="77" y="59"/>
                  <a:pt x="77" y="61"/>
                  <a:pt x="78" y="61"/>
                </a:cubicBezTo>
                <a:cubicBezTo>
                  <a:pt x="77" y="61"/>
                  <a:pt x="77" y="61"/>
                  <a:pt x="77" y="61"/>
                </a:cubicBezTo>
                <a:cubicBezTo>
                  <a:pt x="74" y="59"/>
                  <a:pt x="71" y="57"/>
                  <a:pt x="68" y="56"/>
                </a:cubicBezTo>
                <a:cubicBezTo>
                  <a:pt x="67" y="55"/>
                  <a:pt x="65" y="54"/>
                  <a:pt x="64" y="53"/>
                </a:cubicBezTo>
                <a:cubicBezTo>
                  <a:pt x="62" y="51"/>
                  <a:pt x="60" y="50"/>
                  <a:pt x="58" y="48"/>
                </a:cubicBezTo>
                <a:cubicBezTo>
                  <a:pt x="57" y="47"/>
                  <a:pt x="56" y="46"/>
                  <a:pt x="55" y="45"/>
                </a:cubicBezTo>
                <a:cubicBezTo>
                  <a:pt x="53" y="45"/>
                  <a:pt x="52" y="44"/>
                  <a:pt x="51" y="43"/>
                </a:cubicBezTo>
                <a:cubicBezTo>
                  <a:pt x="49" y="41"/>
                  <a:pt x="47" y="39"/>
                  <a:pt x="45" y="38"/>
                </a:cubicBezTo>
                <a:cubicBezTo>
                  <a:pt x="43" y="37"/>
                  <a:pt x="42" y="35"/>
                  <a:pt x="40" y="34"/>
                </a:cubicBezTo>
                <a:cubicBezTo>
                  <a:pt x="39" y="34"/>
                  <a:pt x="39" y="33"/>
                  <a:pt x="38" y="32"/>
                </a:cubicBezTo>
                <a:cubicBezTo>
                  <a:pt x="38" y="32"/>
                  <a:pt x="38" y="32"/>
                  <a:pt x="38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32"/>
                  <a:pt x="37" y="32"/>
                  <a:pt x="37" y="31"/>
                </a:cubicBezTo>
                <a:cubicBezTo>
                  <a:pt x="37" y="31"/>
                  <a:pt x="37" y="31"/>
                  <a:pt x="36" y="31"/>
                </a:cubicBezTo>
                <a:cubicBezTo>
                  <a:pt x="36" y="30"/>
                  <a:pt x="36" y="30"/>
                  <a:pt x="35" y="29"/>
                </a:cubicBezTo>
                <a:cubicBezTo>
                  <a:pt x="34" y="28"/>
                  <a:pt x="33" y="26"/>
                  <a:pt x="32" y="24"/>
                </a:cubicBezTo>
                <a:cubicBezTo>
                  <a:pt x="32" y="24"/>
                  <a:pt x="33" y="24"/>
                  <a:pt x="33" y="24"/>
                </a:cubicBezTo>
                <a:cubicBezTo>
                  <a:pt x="33" y="24"/>
                  <a:pt x="33" y="23"/>
                  <a:pt x="33" y="23"/>
                </a:cubicBezTo>
                <a:cubicBezTo>
                  <a:pt x="33" y="23"/>
                  <a:pt x="34" y="23"/>
                  <a:pt x="34" y="23"/>
                </a:cubicBezTo>
                <a:cubicBezTo>
                  <a:pt x="33" y="22"/>
                  <a:pt x="33" y="21"/>
                  <a:pt x="33" y="20"/>
                </a:cubicBezTo>
                <a:cubicBezTo>
                  <a:pt x="33" y="19"/>
                  <a:pt x="32" y="17"/>
                  <a:pt x="31" y="16"/>
                </a:cubicBezTo>
                <a:cubicBezTo>
                  <a:pt x="30" y="13"/>
                  <a:pt x="29" y="12"/>
                  <a:pt x="27" y="10"/>
                </a:cubicBezTo>
                <a:cubicBezTo>
                  <a:pt x="25" y="9"/>
                  <a:pt x="24" y="8"/>
                  <a:pt x="23" y="7"/>
                </a:cubicBezTo>
                <a:cubicBezTo>
                  <a:pt x="21" y="6"/>
                  <a:pt x="20" y="5"/>
                  <a:pt x="18" y="4"/>
                </a:cubicBezTo>
                <a:cubicBezTo>
                  <a:pt x="14" y="2"/>
                  <a:pt x="10" y="0"/>
                  <a:pt x="6" y="0"/>
                </a:cubicBezTo>
                <a:cubicBezTo>
                  <a:pt x="4" y="0"/>
                  <a:pt x="2" y="1"/>
                  <a:pt x="1" y="3"/>
                </a:cubicBezTo>
                <a:cubicBezTo>
                  <a:pt x="1" y="4"/>
                  <a:pt x="0" y="5"/>
                  <a:pt x="1" y="7"/>
                </a:cubicBezTo>
                <a:cubicBezTo>
                  <a:pt x="0" y="8"/>
                  <a:pt x="1" y="9"/>
                  <a:pt x="2" y="10"/>
                </a:cubicBezTo>
                <a:cubicBezTo>
                  <a:pt x="3" y="11"/>
                  <a:pt x="3" y="13"/>
                  <a:pt x="4" y="14"/>
                </a:cubicBezTo>
                <a:cubicBezTo>
                  <a:pt x="7" y="16"/>
                  <a:pt x="9" y="18"/>
                  <a:pt x="11" y="20"/>
                </a:cubicBezTo>
                <a:cubicBezTo>
                  <a:pt x="14" y="23"/>
                  <a:pt x="18" y="25"/>
                  <a:pt x="22" y="26"/>
                </a:cubicBezTo>
                <a:cubicBezTo>
                  <a:pt x="22" y="27"/>
                  <a:pt x="23" y="27"/>
                  <a:pt x="24" y="28"/>
                </a:cubicBezTo>
                <a:cubicBezTo>
                  <a:pt x="26" y="29"/>
                  <a:pt x="29" y="31"/>
                  <a:pt x="31" y="33"/>
                </a:cubicBezTo>
                <a:cubicBezTo>
                  <a:pt x="31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1" y="33"/>
                  <a:pt x="31" y="33"/>
                </a:cubicBezTo>
                <a:cubicBezTo>
                  <a:pt x="33" y="35"/>
                  <a:pt x="35" y="36"/>
                  <a:pt x="36" y="38"/>
                </a:cubicBezTo>
                <a:cubicBezTo>
                  <a:pt x="37" y="38"/>
                  <a:pt x="38" y="39"/>
                  <a:pt x="39" y="39"/>
                </a:cubicBezTo>
                <a:cubicBezTo>
                  <a:pt x="42" y="42"/>
                  <a:pt x="46" y="45"/>
                  <a:pt x="50" y="48"/>
                </a:cubicBezTo>
                <a:cubicBezTo>
                  <a:pt x="52" y="50"/>
                  <a:pt x="55" y="52"/>
                  <a:pt x="56" y="54"/>
                </a:cubicBezTo>
                <a:cubicBezTo>
                  <a:pt x="54" y="53"/>
                  <a:pt x="50" y="53"/>
                  <a:pt x="47" y="53"/>
                </a:cubicBezTo>
                <a:cubicBezTo>
                  <a:pt x="44" y="52"/>
                  <a:pt x="42" y="52"/>
                  <a:pt x="39" y="52"/>
                </a:cubicBezTo>
                <a:cubicBezTo>
                  <a:pt x="38" y="52"/>
                  <a:pt x="37" y="52"/>
                  <a:pt x="36" y="52"/>
                </a:cubicBezTo>
                <a:cubicBezTo>
                  <a:pt x="36" y="52"/>
                  <a:pt x="35" y="52"/>
                  <a:pt x="35" y="53"/>
                </a:cubicBezTo>
                <a:cubicBezTo>
                  <a:pt x="35" y="53"/>
                  <a:pt x="35" y="53"/>
                  <a:pt x="35" y="53"/>
                </a:cubicBezTo>
                <a:cubicBezTo>
                  <a:pt x="34" y="53"/>
                  <a:pt x="32" y="54"/>
                  <a:pt x="30" y="55"/>
                </a:cubicBezTo>
                <a:cubicBezTo>
                  <a:pt x="30" y="55"/>
                  <a:pt x="29" y="56"/>
                  <a:pt x="29" y="57"/>
                </a:cubicBezTo>
                <a:cubicBezTo>
                  <a:pt x="26" y="60"/>
                  <a:pt x="27" y="64"/>
                  <a:pt x="31" y="66"/>
                </a:cubicBezTo>
                <a:cubicBezTo>
                  <a:pt x="32" y="66"/>
                  <a:pt x="33" y="67"/>
                  <a:pt x="34" y="67"/>
                </a:cubicBezTo>
                <a:cubicBezTo>
                  <a:pt x="36" y="68"/>
                  <a:pt x="39" y="68"/>
                  <a:pt x="41" y="68"/>
                </a:cubicBezTo>
                <a:cubicBezTo>
                  <a:pt x="41" y="68"/>
                  <a:pt x="41" y="67"/>
                  <a:pt x="41" y="67"/>
                </a:cubicBezTo>
                <a:cubicBezTo>
                  <a:pt x="41" y="66"/>
                  <a:pt x="41" y="66"/>
                  <a:pt x="42" y="66"/>
                </a:cubicBezTo>
                <a:cubicBezTo>
                  <a:pt x="41" y="66"/>
                  <a:pt x="41" y="66"/>
                  <a:pt x="41" y="67"/>
                </a:cubicBezTo>
                <a:cubicBezTo>
                  <a:pt x="41" y="67"/>
                  <a:pt x="41" y="68"/>
                  <a:pt x="41" y="68"/>
                </a:cubicBezTo>
                <a:cubicBezTo>
                  <a:pt x="42" y="68"/>
                  <a:pt x="43" y="68"/>
                  <a:pt x="44" y="69"/>
                </a:cubicBezTo>
                <a:cubicBezTo>
                  <a:pt x="47" y="69"/>
                  <a:pt x="49" y="69"/>
                  <a:pt x="52" y="70"/>
                </a:cubicBezTo>
                <a:cubicBezTo>
                  <a:pt x="53" y="70"/>
                  <a:pt x="55" y="70"/>
                  <a:pt x="56" y="70"/>
                </a:cubicBezTo>
                <a:cubicBezTo>
                  <a:pt x="56" y="70"/>
                  <a:pt x="57" y="70"/>
                  <a:pt x="58" y="70"/>
                </a:cubicBezTo>
                <a:cubicBezTo>
                  <a:pt x="61" y="70"/>
                  <a:pt x="64" y="70"/>
                  <a:pt x="67" y="69"/>
                </a:cubicBezTo>
                <a:cubicBezTo>
                  <a:pt x="68" y="69"/>
                  <a:pt x="69" y="69"/>
                  <a:pt x="69" y="69"/>
                </a:cubicBezTo>
                <a:cubicBezTo>
                  <a:pt x="70" y="69"/>
                  <a:pt x="70" y="68"/>
                  <a:pt x="71" y="68"/>
                </a:cubicBezTo>
                <a:cubicBezTo>
                  <a:pt x="73" y="68"/>
                  <a:pt x="74" y="68"/>
                  <a:pt x="75" y="68"/>
                </a:cubicBezTo>
                <a:cubicBezTo>
                  <a:pt x="76" y="68"/>
                  <a:pt x="77" y="68"/>
                  <a:pt x="78" y="68"/>
                </a:cubicBezTo>
                <a:cubicBezTo>
                  <a:pt x="79" y="68"/>
                  <a:pt x="80" y="69"/>
                  <a:pt x="81" y="69"/>
                </a:cubicBezTo>
                <a:cubicBezTo>
                  <a:pt x="82" y="70"/>
                  <a:pt x="83" y="70"/>
                  <a:pt x="84" y="71"/>
                </a:cubicBezTo>
                <a:cubicBezTo>
                  <a:pt x="84" y="71"/>
                  <a:pt x="85" y="71"/>
                  <a:pt x="85" y="71"/>
                </a:cubicBezTo>
                <a:cubicBezTo>
                  <a:pt x="87" y="72"/>
                  <a:pt x="89" y="73"/>
                  <a:pt x="91" y="75"/>
                </a:cubicBezTo>
                <a:cubicBezTo>
                  <a:pt x="92" y="75"/>
                  <a:pt x="92" y="75"/>
                  <a:pt x="92" y="75"/>
                </a:cubicBezTo>
                <a:cubicBezTo>
                  <a:pt x="94" y="76"/>
                  <a:pt x="95" y="77"/>
                  <a:pt x="96" y="78"/>
                </a:cubicBezTo>
                <a:cubicBezTo>
                  <a:pt x="98" y="78"/>
                  <a:pt x="99" y="79"/>
                  <a:pt x="100" y="80"/>
                </a:cubicBezTo>
                <a:cubicBezTo>
                  <a:pt x="100" y="80"/>
                  <a:pt x="100" y="81"/>
                  <a:pt x="100" y="81"/>
                </a:cubicBezTo>
                <a:cubicBezTo>
                  <a:pt x="98" y="81"/>
                  <a:pt x="96" y="81"/>
                  <a:pt x="94" y="81"/>
                </a:cubicBezTo>
                <a:cubicBezTo>
                  <a:pt x="92" y="81"/>
                  <a:pt x="90" y="81"/>
                  <a:pt x="88" y="82"/>
                </a:cubicBezTo>
                <a:cubicBezTo>
                  <a:pt x="85" y="82"/>
                  <a:pt x="82" y="82"/>
                  <a:pt x="79" y="82"/>
                </a:cubicBezTo>
                <a:cubicBezTo>
                  <a:pt x="78" y="83"/>
                  <a:pt x="78" y="83"/>
                  <a:pt x="77" y="83"/>
                </a:cubicBezTo>
                <a:cubicBezTo>
                  <a:pt x="76" y="83"/>
                  <a:pt x="76" y="84"/>
                  <a:pt x="75" y="84"/>
                </a:cubicBezTo>
                <a:cubicBezTo>
                  <a:pt x="72" y="85"/>
                  <a:pt x="70" y="86"/>
                  <a:pt x="68" y="88"/>
                </a:cubicBezTo>
                <a:cubicBezTo>
                  <a:pt x="67" y="90"/>
                  <a:pt x="67" y="91"/>
                  <a:pt x="67" y="92"/>
                </a:cubicBezTo>
                <a:cubicBezTo>
                  <a:pt x="67" y="93"/>
                  <a:pt x="66" y="94"/>
                  <a:pt x="67" y="95"/>
                </a:cubicBezTo>
                <a:cubicBezTo>
                  <a:pt x="68" y="96"/>
                  <a:pt x="69" y="98"/>
                  <a:pt x="69" y="99"/>
                </a:cubicBezTo>
                <a:cubicBezTo>
                  <a:pt x="71" y="100"/>
                  <a:pt x="72" y="101"/>
                  <a:pt x="74" y="102"/>
                </a:cubicBezTo>
                <a:cubicBezTo>
                  <a:pt x="74" y="102"/>
                  <a:pt x="75" y="102"/>
                  <a:pt x="76" y="102"/>
                </a:cubicBezTo>
                <a:cubicBezTo>
                  <a:pt x="76" y="102"/>
                  <a:pt x="76" y="102"/>
                  <a:pt x="77" y="102"/>
                </a:cubicBezTo>
                <a:cubicBezTo>
                  <a:pt x="80" y="103"/>
                  <a:pt x="84" y="104"/>
                  <a:pt x="87" y="102"/>
                </a:cubicBezTo>
                <a:cubicBezTo>
                  <a:pt x="88" y="101"/>
                  <a:pt x="88" y="100"/>
                  <a:pt x="89" y="100"/>
                </a:cubicBezTo>
                <a:cubicBezTo>
                  <a:pt x="89" y="99"/>
                  <a:pt x="90" y="99"/>
                  <a:pt x="90" y="99"/>
                </a:cubicBezTo>
                <a:cubicBezTo>
                  <a:pt x="93" y="99"/>
                  <a:pt x="96" y="98"/>
                  <a:pt x="99" y="96"/>
                </a:cubicBezTo>
                <a:cubicBezTo>
                  <a:pt x="100" y="95"/>
                  <a:pt x="102" y="95"/>
                  <a:pt x="103" y="94"/>
                </a:cubicBezTo>
                <a:cubicBezTo>
                  <a:pt x="104" y="93"/>
                  <a:pt x="106" y="93"/>
                  <a:pt x="107" y="92"/>
                </a:cubicBezTo>
                <a:cubicBezTo>
                  <a:pt x="108" y="91"/>
                  <a:pt x="109" y="90"/>
                  <a:pt x="111" y="90"/>
                </a:cubicBezTo>
                <a:cubicBezTo>
                  <a:pt x="112" y="90"/>
                  <a:pt x="113" y="90"/>
                  <a:pt x="114" y="89"/>
                </a:cubicBezTo>
                <a:cubicBezTo>
                  <a:pt x="116" y="89"/>
                  <a:pt x="117" y="89"/>
                  <a:pt x="118" y="89"/>
                </a:cubicBezTo>
                <a:cubicBezTo>
                  <a:pt x="118" y="89"/>
                  <a:pt x="119" y="89"/>
                  <a:pt x="119" y="89"/>
                </a:cubicBezTo>
                <a:cubicBezTo>
                  <a:pt x="120" y="89"/>
                  <a:pt x="121" y="90"/>
                  <a:pt x="122" y="90"/>
                </a:cubicBezTo>
                <a:cubicBezTo>
                  <a:pt x="124" y="89"/>
                  <a:pt x="125" y="90"/>
                  <a:pt x="126" y="91"/>
                </a:cubicBezTo>
                <a:cubicBezTo>
                  <a:pt x="127" y="91"/>
                  <a:pt x="128" y="91"/>
                  <a:pt x="128" y="91"/>
                </a:cubicBezTo>
                <a:cubicBezTo>
                  <a:pt x="129" y="92"/>
                  <a:pt x="131" y="92"/>
                  <a:pt x="132" y="93"/>
                </a:cubicBezTo>
                <a:cubicBezTo>
                  <a:pt x="132" y="92"/>
                  <a:pt x="132" y="92"/>
                  <a:pt x="132" y="92"/>
                </a:cubicBezTo>
                <a:cubicBezTo>
                  <a:pt x="132" y="92"/>
                  <a:pt x="132" y="92"/>
                  <a:pt x="132" y="93"/>
                </a:cubicBezTo>
                <a:cubicBezTo>
                  <a:pt x="132" y="93"/>
                  <a:pt x="132" y="93"/>
                  <a:pt x="132" y="93"/>
                </a:cubicBezTo>
                <a:cubicBezTo>
                  <a:pt x="132" y="93"/>
                  <a:pt x="133" y="93"/>
                  <a:pt x="133" y="93"/>
                </a:cubicBezTo>
                <a:cubicBezTo>
                  <a:pt x="134" y="93"/>
                  <a:pt x="135" y="94"/>
                  <a:pt x="136" y="95"/>
                </a:cubicBezTo>
                <a:cubicBezTo>
                  <a:pt x="138" y="95"/>
                  <a:pt x="140" y="96"/>
                  <a:pt x="142" y="97"/>
                </a:cubicBezTo>
                <a:cubicBezTo>
                  <a:pt x="145" y="99"/>
                  <a:pt x="149" y="100"/>
                  <a:pt x="153" y="102"/>
                </a:cubicBezTo>
                <a:cubicBezTo>
                  <a:pt x="155" y="102"/>
                  <a:pt x="157" y="103"/>
                  <a:pt x="158" y="104"/>
                </a:cubicBezTo>
                <a:cubicBezTo>
                  <a:pt x="159" y="104"/>
                  <a:pt x="159" y="104"/>
                  <a:pt x="159" y="104"/>
                </a:cubicBezTo>
                <a:cubicBezTo>
                  <a:pt x="158" y="105"/>
                  <a:pt x="158" y="105"/>
                  <a:pt x="157" y="105"/>
                </a:cubicBezTo>
                <a:cubicBezTo>
                  <a:pt x="157" y="105"/>
                  <a:pt x="157" y="105"/>
                  <a:pt x="157" y="105"/>
                </a:cubicBezTo>
                <a:cubicBezTo>
                  <a:pt x="154" y="106"/>
                  <a:pt x="151" y="105"/>
                  <a:pt x="147" y="105"/>
                </a:cubicBezTo>
                <a:cubicBezTo>
                  <a:pt x="144" y="105"/>
                  <a:pt x="141" y="105"/>
                  <a:pt x="137" y="105"/>
                </a:cubicBezTo>
                <a:cubicBezTo>
                  <a:pt x="135" y="105"/>
                  <a:pt x="134" y="105"/>
                  <a:pt x="132" y="106"/>
                </a:cubicBezTo>
                <a:cubicBezTo>
                  <a:pt x="130" y="106"/>
                  <a:pt x="128" y="106"/>
                  <a:pt x="126" y="107"/>
                </a:cubicBezTo>
                <a:cubicBezTo>
                  <a:pt x="122" y="108"/>
                  <a:pt x="119" y="109"/>
                  <a:pt x="115" y="110"/>
                </a:cubicBezTo>
                <a:cubicBezTo>
                  <a:pt x="114" y="110"/>
                  <a:pt x="114" y="111"/>
                  <a:pt x="113" y="112"/>
                </a:cubicBezTo>
                <a:cubicBezTo>
                  <a:pt x="113" y="112"/>
                  <a:pt x="112" y="113"/>
                  <a:pt x="112" y="113"/>
                </a:cubicBezTo>
                <a:cubicBezTo>
                  <a:pt x="110" y="113"/>
                  <a:pt x="109" y="117"/>
                  <a:pt x="110" y="119"/>
                </a:cubicBezTo>
                <a:cubicBezTo>
                  <a:pt x="110" y="120"/>
                  <a:pt x="111" y="121"/>
                  <a:pt x="111" y="122"/>
                </a:cubicBezTo>
                <a:cubicBezTo>
                  <a:pt x="112" y="122"/>
                  <a:pt x="113" y="123"/>
                  <a:pt x="113" y="123"/>
                </a:cubicBezTo>
                <a:cubicBezTo>
                  <a:pt x="114" y="124"/>
                  <a:pt x="115" y="125"/>
                  <a:pt x="116" y="126"/>
                </a:cubicBezTo>
                <a:cubicBezTo>
                  <a:pt x="117" y="127"/>
                  <a:pt x="118" y="127"/>
                  <a:pt x="119" y="127"/>
                </a:cubicBezTo>
                <a:cubicBezTo>
                  <a:pt x="121" y="128"/>
                  <a:pt x="122" y="130"/>
                  <a:pt x="124" y="130"/>
                </a:cubicBezTo>
                <a:cubicBezTo>
                  <a:pt x="126" y="131"/>
                  <a:pt x="128" y="131"/>
                  <a:pt x="130" y="131"/>
                </a:cubicBezTo>
                <a:cubicBezTo>
                  <a:pt x="131" y="130"/>
                  <a:pt x="132" y="130"/>
                  <a:pt x="133" y="130"/>
                </a:cubicBezTo>
                <a:cubicBezTo>
                  <a:pt x="134" y="130"/>
                  <a:pt x="134" y="130"/>
                  <a:pt x="135" y="130"/>
                </a:cubicBezTo>
                <a:cubicBezTo>
                  <a:pt x="137" y="129"/>
                  <a:pt x="140" y="129"/>
                  <a:pt x="142" y="127"/>
                </a:cubicBezTo>
                <a:cubicBezTo>
                  <a:pt x="146" y="125"/>
                  <a:pt x="150" y="124"/>
                  <a:pt x="153" y="120"/>
                </a:cubicBezTo>
                <a:cubicBezTo>
                  <a:pt x="153" y="120"/>
                  <a:pt x="153" y="120"/>
                  <a:pt x="154" y="120"/>
                </a:cubicBezTo>
                <a:cubicBezTo>
                  <a:pt x="154" y="120"/>
                  <a:pt x="154" y="120"/>
                  <a:pt x="154" y="120"/>
                </a:cubicBezTo>
                <a:cubicBezTo>
                  <a:pt x="156" y="118"/>
                  <a:pt x="157" y="117"/>
                  <a:pt x="159" y="116"/>
                </a:cubicBezTo>
                <a:cubicBezTo>
                  <a:pt x="160" y="114"/>
                  <a:pt x="161" y="113"/>
                  <a:pt x="163" y="112"/>
                </a:cubicBezTo>
                <a:cubicBezTo>
                  <a:pt x="164" y="111"/>
                  <a:pt x="166" y="110"/>
                  <a:pt x="167" y="109"/>
                </a:cubicBezTo>
                <a:cubicBezTo>
                  <a:pt x="168" y="109"/>
                  <a:pt x="169" y="109"/>
                  <a:pt x="169" y="109"/>
                </a:cubicBezTo>
                <a:cubicBezTo>
                  <a:pt x="170" y="107"/>
                  <a:pt x="172" y="108"/>
                  <a:pt x="173" y="108"/>
                </a:cubicBezTo>
                <a:cubicBezTo>
                  <a:pt x="174" y="109"/>
                  <a:pt x="175" y="109"/>
                  <a:pt x="176" y="109"/>
                </a:cubicBezTo>
                <a:cubicBezTo>
                  <a:pt x="176" y="109"/>
                  <a:pt x="176" y="109"/>
                  <a:pt x="176" y="109"/>
                </a:cubicBezTo>
                <a:cubicBezTo>
                  <a:pt x="178" y="109"/>
                  <a:pt x="180" y="110"/>
                  <a:pt x="182" y="110"/>
                </a:cubicBezTo>
                <a:cubicBezTo>
                  <a:pt x="183" y="110"/>
                  <a:pt x="183" y="110"/>
                  <a:pt x="183" y="110"/>
                </a:cubicBezTo>
                <a:cubicBezTo>
                  <a:pt x="185" y="111"/>
                  <a:pt x="188" y="112"/>
                  <a:pt x="190" y="112"/>
                </a:cubicBezTo>
                <a:cubicBezTo>
                  <a:pt x="192" y="112"/>
                  <a:pt x="193" y="113"/>
                  <a:pt x="194" y="112"/>
                </a:cubicBezTo>
                <a:cubicBezTo>
                  <a:pt x="197" y="113"/>
                  <a:pt x="199" y="113"/>
                  <a:pt x="201" y="113"/>
                </a:cubicBezTo>
                <a:cubicBezTo>
                  <a:pt x="202" y="113"/>
                  <a:pt x="204" y="113"/>
                  <a:pt x="205" y="113"/>
                </a:cubicBezTo>
                <a:cubicBezTo>
                  <a:pt x="205" y="113"/>
                  <a:pt x="205" y="113"/>
                  <a:pt x="205" y="114"/>
                </a:cubicBezTo>
                <a:cubicBezTo>
                  <a:pt x="205" y="114"/>
                  <a:pt x="204" y="114"/>
                  <a:pt x="204" y="114"/>
                </a:cubicBezTo>
                <a:cubicBezTo>
                  <a:pt x="204" y="114"/>
                  <a:pt x="204" y="114"/>
                  <a:pt x="203" y="115"/>
                </a:cubicBezTo>
                <a:cubicBezTo>
                  <a:pt x="203" y="115"/>
                  <a:pt x="203" y="115"/>
                  <a:pt x="203" y="115"/>
                </a:cubicBezTo>
                <a:cubicBezTo>
                  <a:pt x="204" y="115"/>
                  <a:pt x="204" y="115"/>
                  <a:pt x="204" y="115"/>
                </a:cubicBezTo>
                <a:cubicBezTo>
                  <a:pt x="204" y="115"/>
                  <a:pt x="204" y="116"/>
                  <a:pt x="205" y="116"/>
                </a:cubicBezTo>
                <a:cubicBezTo>
                  <a:pt x="204" y="117"/>
                  <a:pt x="204" y="117"/>
                  <a:pt x="204" y="117"/>
                </a:cubicBezTo>
                <a:cubicBezTo>
                  <a:pt x="204" y="117"/>
                  <a:pt x="204" y="117"/>
                  <a:pt x="205" y="116"/>
                </a:cubicBezTo>
                <a:cubicBezTo>
                  <a:pt x="204" y="116"/>
                  <a:pt x="204" y="115"/>
                  <a:pt x="204" y="115"/>
                </a:cubicBezTo>
                <a:cubicBezTo>
                  <a:pt x="204" y="115"/>
                  <a:pt x="204" y="115"/>
                  <a:pt x="203" y="115"/>
                </a:cubicBezTo>
                <a:cubicBezTo>
                  <a:pt x="201" y="115"/>
                  <a:pt x="200" y="116"/>
                  <a:pt x="198" y="116"/>
                </a:cubicBezTo>
                <a:cubicBezTo>
                  <a:pt x="197" y="117"/>
                  <a:pt x="197" y="117"/>
                  <a:pt x="197" y="117"/>
                </a:cubicBezTo>
                <a:cubicBezTo>
                  <a:pt x="194" y="118"/>
                  <a:pt x="191" y="119"/>
                  <a:pt x="188" y="120"/>
                </a:cubicBezTo>
                <a:cubicBezTo>
                  <a:pt x="185" y="121"/>
                  <a:pt x="183" y="122"/>
                  <a:pt x="181" y="123"/>
                </a:cubicBezTo>
                <a:cubicBezTo>
                  <a:pt x="180" y="124"/>
                  <a:pt x="178" y="125"/>
                  <a:pt x="177" y="126"/>
                </a:cubicBezTo>
                <a:cubicBezTo>
                  <a:pt x="175" y="127"/>
                  <a:pt x="174" y="127"/>
                  <a:pt x="173" y="128"/>
                </a:cubicBezTo>
                <a:cubicBezTo>
                  <a:pt x="172" y="129"/>
                  <a:pt x="171" y="129"/>
                  <a:pt x="171" y="130"/>
                </a:cubicBezTo>
                <a:cubicBezTo>
                  <a:pt x="170" y="130"/>
                  <a:pt x="169" y="131"/>
                  <a:pt x="168" y="131"/>
                </a:cubicBezTo>
                <a:cubicBezTo>
                  <a:pt x="166" y="133"/>
                  <a:pt x="165" y="135"/>
                  <a:pt x="163" y="136"/>
                </a:cubicBezTo>
                <a:cubicBezTo>
                  <a:pt x="163" y="137"/>
                  <a:pt x="162" y="138"/>
                  <a:pt x="162" y="140"/>
                </a:cubicBezTo>
                <a:cubicBezTo>
                  <a:pt x="162" y="140"/>
                  <a:pt x="161" y="141"/>
                  <a:pt x="161" y="141"/>
                </a:cubicBezTo>
                <a:cubicBezTo>
                  <a:pt x="161" y="142"/>
                  <a:pt x="160" y="142"/>
                  <a:pt x="160" y="143"/>
                </a:cubicBezTo>
                <a:cubicBezTo>
                  <a:pt x="159" y="145"/>
                  <a:pt x="160" y="147"/>
                  <a:pt x="161" y="148"/>
                </a:cubicBezTo>
                <a:cubicBezTo>
                  <a:pt x="162" y="149"/>
                  <a:pt x="163" y="150"/>
                  <a:pt x="164" y="150"/>
                </a:cubicBezTo>
                <a:cubicBezTo>
                  <a:pt x="165" y="151"/>
                  <a:pt x="166" y="151"/>
                  <a:pt x="166" y="151"/>
                </a:cubicBezTo>
                <a:cubicBezTo>
                  <a:pt x="168" y="151"/>
                  <a:pt x="169" y="151"/>
                  <a:pt x="170" y="151"/>
                </a:cubicBezTo>
                <a:cubicBezTo>
                  <a:pt x="172" y="151"/>
                  <a:pt x="174" y="151"/>
                  <a:pt x="176" y="151"/>
                </a:cubicBezTo>
                <a:cubicBezTo>
                  <a:pt x="177" y="152"/>
                  <a:pt x="178" y="152"/>
                  <a:pt x="180" y="152"/>
                </a:cubicBezTo>
                <a:cubicBezTo>
                  <a:pt x="181" y="151"/>
                  <a:pt x="183" y="151"/>
                  <a:pt x="185" y="151"/>
                </a:cubicBezTo>
                <a:cubicBezTo>
                  <a:pt x="187" y="150"/>
                  <a:pt x="189" y="150"/>
                  <a:pt x="190" y="148"/>
                </a:cubicBezTo>
                <a:cubicBezTo>
                  <a:pt x="193" y="147"/>
                  <a:pt x="195" y="146"/>
                  <a:pt x="197" y="145"/>
                </a:cubicBezTo>
                <a:cubicBezTo>
                  <a:pt x="197" y="145"/>
                  <a:pt x="197" y="145"/>
                  <a:pt x="198" y="145"/>
                </a:cubicBezTo>
                <a:cubicBezTo>
                  <a:pt x="199" y="144"/>
                  <a:pt x="201" y="143"/>
                  <a:pt x="202" y="142"/>
                </a:cubicBezTo>
                <a:cubicBezTo>
                  <a:pt x="204" y="141"/>
                  <a:pt x="206" y="139"/>
                  <a:pt x="207" y="138"/>
                </a:cubicBezTo>
                <a:cubicBezTo>
                  <a:pt x="209" y="135"/>
                  <a:pt x="212" y="133"/>
                  <a:pt x="214" y="130"/>
                </a:cubicBezTo>
                <a:cubicBezTo>
                  <a:pt x="216" y="127"/>
                  <a:pt x="219" y="123"/>
                  <a:pt x="221" y="120"/>
                </a:cubicBezTo>
                <a:cubicBezTo>
                  <a:pt x="222" y="119"/>
                  <a:pt x="223" y="117"/>
                  <a:pt x="224" y="116"/>
                </a:cubicBezTo>
                <a:cubicBezTo>
                  <a:pt x="225" y="115"/>
                  <a:pt x="226" y="114"/>
                  <a:pt x="226" y="112"/>
                </a:cubicBezTo>
                <a:cubicBezTo>
                  <a:pt x="227" y="112"/>
                  <a:pt x="227" y="112"/>
                  <a:pt x="227" y="112"/>
                </a:cubicBezTo>
                <a:cubicBezTo>
                  <a:pt x="228" y="112"/>
                  <a:pt x="228" y="112"/>
                  <a:pt x="229" y="112"/>
                </a:cubicBezTo>
                <a:cubicBezTo>
                  <a:pt x="230" y="112"/>
                  <a:pt x="231" y="112"/>
                  <a:pt x="232" y="112"/>
                </a:cubicBezTo>
                <a:cubicBezTo>
                  <a:pt x="232" y="112"/>
                  <a:pt x="232" y="112"/>
                  <a:pt x="232" y="112"/>
                </a:cubicBezTo>
                <a:cubicBezTo>
                  <a:pt x="234" y="111"/>
                  <a:pt x="237" y="111"/>
                  <a:pt x="240" y="111"/>
                </a:cubicBezTo>
                <a:cubicBezTo>
                  <a:pt x="240" y="111"/>
                  <a:pt x="241" y="111"/>
                  <a:pt x="241" y="111"/>
                </a:cubicBezTo>
                <a:cubicBezTo>
                  <a:pt x="245" y="110"/>
                  <a:pt x="249" y="110"/>
                  <a:pt x="254" y="109"/>
                </a:cubicBezTo>
                <a:cubicBezTo>
                  <a:pt x="255" y="109"/>
                  <a:pt x="257" y="109"/>
                  <a:pt x="259" y="109"/>
                </a:cubicBezTo>
                <a:cubicBezTo>
                  <a:pt x="259" y="105"/>
                  <a:pt x="259" y="105"/>
                  <a:pt x="259" y="105"/>
                </a:cubicBezTo>
                <a:cubicBezTo>
                  <a:pt x="255" y="105"/>
                  <a:pt x="250" y="106"/>
                  <a:pt x="246" y="106"/>
                </a:cubicBezTo>
                <a:cubicBezTo>
                  <a:pt x="244" y="107"/>
                  <a:pt x="242" y="107"/>
                  <a:pt x="240" y="107"/>
                </a:cubicBezTo>
                <a:close/>
                <a:moveTo>
                  <a:pt x="188" y="66"/>
                </a:moveTo>
                <a:cubicBezTo>
                  <a:pt x="188" y="66"/>
                  <a:pt x="188" y="66"/>
                  <a:pt x="188" y="66"/>
                </a:cubicBezTo>
                <a:cubicBezTo>
                  <a:pt x="188" y="66"/>
                  <a:pt x="188" y="66"/>
                  <a:pt x="188" y="66"/>
                </a:cubicBezTo>
                <a:cubicBezTo>
                  <a:pt x="188" y="66"/>
                  <a:pt x="188" y="66"/>
                  <a:pt x="188" y="66"/>
                </a:cubicBezTo>
                <a:close/>
                <a:moveTo>
                  <a:pt x="189" y="73"/>
                </a:moveTo>
                <a:cubicBezTo>
                  <a:pt x="189" y="73"/>
                  <a:pt x="189" y="73"/>
                  <a:pt x="188" y="72"/>
                </a:cubicBezTo>
                <a:cubicBezTo>
                  <a:pt x="189" y="73"/>
                  <a:pt x="189" y="73"/>
                  <a:pt x="189" y="73"/>
                </a:cubicBezTo>
                <a:close/>
                <a:moveTo>
                  <a:pt x="192" y="72"/>
                </a:moveTo>
                <a:cubicBezTo>
                  <a:pt x="192" y="73"/>
                  <a:pt x="191" y="74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2" y="73"/>
                  <a:pt x="192" y="72"/>
                </a:cubicBezTo>
                <a:cubicBezTo>
                  <a:pt x="193" y="73"/>
                  <a:pt x="193" y="73"/>
                  <a:pt x="193" y="73"/>
                </a:cubicBezTo>
                <a:cubicBezTo>
                  <a:pt x="194" y="73"/>
                  <a:pt x="195" y="73"/>
                  <a:pt x="196" y="72"/>
                </a:cubicBezTo>
                <a:cubicBezTo>
                  <a:pt x="195" y="73"/>
                  <a:pt x="194" y="73"/>
                  <a:pt x="193" y="73"/>
                </a:cubicBezTo>
                <a:cubicBezTo>
                  <a:pt x="193" y="73"/>
                  <a:pt x="193" y="73"/>
                  <a:pt x="192" y="72"/>
                </a:cubicBezTo>
                <a:close/>
                <a:moveTo>
                  <a:pt x="198" y="84"/>
                </a:moveTo>
                <a:cubicBezTo>
                  <a:pt x="196" y="82"/>
                  <a:pt x="195" y="80"/>
                  <a:pt x="193" y="77"/>
                </a:cubicBezTo>
                <a:cubicBezTo>
                  <a:pt x="195" y="80"/>
                  <a:pt x="196" y="82"/>
                  <a:pt x="198" y="84"/>
                </a:cubicBezTo>
                <a:cubicBezTo>
                  <a:pt x="198" y="85"/>
                  <a:pt x="199" y="85"/>
                  <a:pt x="199" y="85"/>
                </a:cubicBezTo>
                <a:cubicBezTo>
                  <a:pt x="199" y="85"/>
                  <a:pt x="198" y="85"/>
                  <a:pt x="198" y="84"/>
                </a:cubicBezTo>
                <a:close/>
                <a:moveTo>
                  <a:pt x="31" y="20"/>
                </a:move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0" y="20"/>
                  <a:pt x="29" y="19"/>
                  <a:pt x="29" y="19"/>
                </a:cubicBezTo>
                <a:cubicBezTo>
                  <a:pt x="29" y="19"/>
                  <a:pt x="30" y="20"/>
                  <a:pt x="31" y="20"/>
                </a:cubicBezTo>
                <a:close/>
                <a:moveTo>
                  <a:pt x="25" y="20"/>
                </a:moveTo>
                <a:cubicBezTo>
                  <a:pt x="23" y="18"/>
                  <a:pt x="21" y="16"/>
                  <a:pt x="19" y="14"/>
                </a:cubicBezTo>
                <a:cubicBezTo>
                  <a:pt x="18" y="13"/>
                  <a:pt x="17" y="11"/>
                  <a:pt x="16" y="10"/>
                </a:cubicBezTo>
                <a:cubicBezTo>
                  <a:pt x="16" y="9"/>
                  <a:pt x="16" y="9"/>
                  <a:pt x="16" y="8"/>
                </a:cubicBezTo>
                <a:cubicBezTo>
                  <a:pt x="16" y="9"/>
                  <a:pt x="16" y="9"/>
                  <a:pt x="16" y="10"/>
                </a:cubicBezTo>
                <a:cubicBezTo>
                  <a:pt x="17" y="11"/>
                  <a:pt x="18" y="13"/>
                  <a:pt x="19" y="14"/>
                </a:cubicBezTo>
                <a:cubicBezTo>
                  <a:pt x="21" y="16"/>
                  <a:pt x="23" y="18"/>
                  <a:pt x="25" y="20"/>
                </a:cubicBezTo>
                <a:cubicBezTo>
                  <a:pt x="27" y="21"/>
                  <a:pt x="28" y="22"/>
                  <a:pt x="29" y="23"/>
                </a:cubicBezTo>
                <a:cubicBezTo>
                  <a:pt x="28" y="22"/>
                  <a:pt x="27" y="21"/>
                  <a:pt x="25" y="20"/>
                </a:cubicBezTo>
                <a:close/>
                <a:moveTo>
                  <a:pt x="31" y="29"/>
                </a:move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1" y="29"/>
                </a:cubicBezTo>
                <a:cubicBezTo>
                  <a:pt x="31" y="30"/>
                  <a:pt x="32" y="31"/>
                  <a:pt x="32" y="32"/>
                </a:cubicBezTo>
                <a:cubicBezTo>
                  <a:pt x="32" y="31"/>
                  <a:pt x="31" y="30"/>
                  <a:pt x="31" y="29"/>
                </a:cubicBezTo>
                <a:close/>
                <a:moveTo>
                  <a:pt x="41" y="59"/>
                </a:moveTo>
                <a:cubicBezTo>
                  <a:pt x="41" y="59"/>
                  <a:pt x="42" y="59"/>
                  <a:pt x="42" y="59"/>
                </a:cubicBezTo>
                <a:cubicBezTo>
                  <a:pt x="42" y="59"/>
                  <a:pt x="41" y="59"/>
                  <a:pt x="41" y="59"/>
                </a:cubicBezTo>
                <a:cubicBezTo>
                  <a:pt x="41" y="59"/>
                  <a:pt x="41" y="60"/>
                  <a:pt x="40" y="60"/>
                </a:cubicBezTo>
                <a:cubicBezTo>
                  <a:pt x="41" y="60"/>
                  <a:pt x="41" y="59"/>
                  <a:pt x="41" y="59"/>
                </a:cubicBezTo>
                <a:close/>
                <a:moveTo>
                  <a:pt x="42" y="62"/>
                </a:moveTo>
                <a:cubicBezTo>
                  <a:pt x="41" y="62"/>
                  <a:pt x="40" y="61"/>
                  <a:pt x="39" y="61"/>
                </a:cubicBezTo>
                <a:cubicBezTo>
                  <a:pt x="40" y="61"/>
                  <a:pt x="41" y="62"/>
                  <a:pt x="42" y="62"/>
                </a:cubicBezTo>
                <a:cubicBezTo>
                  <a:pt x="43" y="63"/>
                  <a:pt x="43" y="63"/>
                  <a:pt x="44" y="63"/>
                </a:cubicBezTo>
                <a:cubicBezTo>
                  <a:pt x="43" y="63"/>
                  <a:pt x="43" y="63"/>
                  <a:pt x="42" y="62"/>
                </a:cubicBezTo>
                <a:close/>
                <a:moveTo>
                  <a:pt x="59" y="60"/>
                </a:moveTo>
                <a:cubicBezTo>
                  <a:pt x="59" y="60"/>
                  <a:pt x="59" y="60"/>
                  <a:pt x="59" y="60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60"/>
                  <a:pt x="58" y="60"/>
                  <a:pt x="58" y="60"/>
                </a:cubicBezTo>
                <a:cubicBezTo>
                  <a:pt x="58" y="60"/>
                  <a:pt x="59" y="60"/>
                  <a:pt x="59" y="60"/>
                </a:cubicBezTo>
                <a:close/>
                <a:moveTo>
                  <a:pt x="54" y="64"/>
                </a:move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6" y="64"/>
                  <a:pt x="58" y="64"/>
                  <a:pt x="60" y="64"/>
                </a:cubicBezTo>
                <a:cubicBezTo>
                  <a:pt x="58" y="64"/>
                  <a:pt x="56" y="64"/>
                  <a:pt x="54" y="64"/>
                </a:cubicBezTo>
                <a:close/>
                <a:moveTo>
                  <a:pt x="82" y="92"/>
                </a:moveTo>
                <a:cubicBezTo>
                  <a:pt x="82" y="92"/>
                  <a:pt x="82" y="92"/>
                  <a:pt x="81" y="92"/>
                </a:cubicBezTo>
                <a:cubicBezTo>
                  <a:pt x="82" y="92"/>
                  <a:pt x="82" y="92"/>
                  <a:pt x="82" y="92"/>
                </a:cubicBezTo>
                <a:cubicBezTo>
                  <a:pt x="83" y="91"/>
                  <a:pt x="84" y="91"/>
                  <a:pt x="84" y="91"/>
                </a:cubicBezTo>
                <a:cubicBezTo>
                  <a:pt x="84" y="91"/>
                  <a:pt x="83" y="91"/>
                  <a:pt x="82" y="92"/>
                </a:cubicBezTo>
                <a:close/>
                <a:moveTo>
                  <a:pt x="90" y="96"/>
                </a:moveTo>
                <a:cubicBezTo>
                  <a:pt x="90" y="96"/>
                  <a:pt x="90" y="96"/>
                  <a:pt x="90" y="96"/>
                </a:cubicBezTo>
                <a:cubicBezTo>
                  <a:pt x="90" y="96"/>
                  <a:pt x="90" y="96"/>
                  <a:pt x="90" y="96"/>
                </a:cubicBezTo>
                <a:close/>
                <a:moveTo>
                  <a:pt x="112" y="83"/>
                </a:moveTo>
                <a:cubicBezTo>
                  <a:pt x="112" y="83"/>
                  <a:pt x="112" y="82"/>
                  <a:pt x="112" y="82"/>
                </a:cubicBezTo>
                <a:cubicBezTo>
                  <a:pt x="112" y="82"/>
                  <a:pt x="112" y="83"/>
                  <a:pt x="112" y="83"/>
                </a:cubicBezTo>
                <a:close/>
                <a:moveTo>
                  <a:pt x="113" y="79"/>
                </a:moveTo>
                <a:cubicBezTo>
                  <a:pt x="113" y="80"/>
                  <a:pt x="113" y="80"/>
                  <a:pt x="112" y="81"/>
                </a:cubicBezTo>
                <a:cubicBezTo>
                  <a:pt x="113" y="80"/>
                  <a:pt x="113" y="80"/>
                  <a:pt x="113" y="79"/>
                </a:cubicBezTo>
                <a:close/>
                <a:moveTo>
                  <a:pt x="142" y="93"/>
                </a:moveTo>
                <a:cubicBezTo>
                  <a:pt x="142" y="93"/>
                  <a:pt x="142" y="93"/>
                  <a:pt x="142" y="93"/>
                </a:cubicBezTo>
                <a:cubicBezTo>
                  <a:pt x="142" y="93"/>
                  <a:pt x="142" y="92"/>
                  <a:pt x="142" y="92"/>
                </a:cubicBezTo>
                <a:cubicBezTo>
                  <a:pt x="142" y="92"/>
                  <a:pt x="142" y="93"/>
                  <a:pt x="142" y="93"/>
                </a:cubicBezTo>
                <a:close/>
                <a:moveTo>
                  <a:pt x="150" y="71"/>
                </a:moveTo>
                <a:cubicBezTo>
                  <a:pt x="150" y="71"/>
                  <a:pt x="150" y="71"/>
                  <a:pt x="150" y="71"/>
                </a:cubicBezTo>
                <a:cubicBezTo>
                  <a:pt x="150" y="71"/>
                  <a:pt x="150" y="71"/>
                  <a:pt x="150" y="71"/>
                </a:cubicBezTo>
                <a:cubicBezTo>
                  <a:pt x="150" y="71"/>
                  <a:pt x="150" y="71"/>
                  <a:pt x="150" y="71"/>
                </a:cubicBezTo>
                <a:close/>
                <a:moveTo>
                  <a:pt x="153" y="75"/>
                </a:moveTo>
                <a:cubicBezTo>
                  <a:pt x="152" y="76"/>
                  <a:pt x="151" y="78"/>
                  <a:pt x="150" y="79"/>
                </a:cubicBezTo>
                <a:cubicBezTo>
                  <a:pt x="150" y="79"/>
                  <a:pt x="150" y="79"/>
                  <a:pt x="150" y="79"/>
                </a:cubicBezTo>
                <a:cubicBezTo>
                  <a:pt x="151" y="78"/>
                  <a:pt x="152" y="76"/>
                  <a:pt x="153" y="75"/>
                </a:cubicBezTo>
                <a:close/>
                <a:moveTo>
                  <a:pt x="149" y="84"/>
                </a:moveTo>
                <a:cubicBezTo>
                  <a:pt x="149" y="84"/>
                  <a:pt x="149" y="84"/>
                  <a:pt x="149" y="84"/>
                </a:cubicBezTo>
                <a:cubicBezTo>
                  <a:pt x="150" y="86"/>
                  <a:pt x="152" y="88"/>
                  <a:pt x="153" y="90"/>
                </a:cubicBezTo>
                <a:cubicBezTo>
                  <a:pt x="152" y="88"/>
                  <a:pt x="150" y="86"/>
                  <a:pt x="149" y="84"/>
                </a:cubicBezTo>
                <a:close/>
                <a:moveTo>
                  <a:pt x="126" y="119"/>
                </a:moveTo>
                <a:cubicBezTo>
                  <a:pt x="126" y="119"/>
                  <a:pt x="127" y="120"/>
                  <a:pt x="127" y="120"/>
                </a:cubicBezTo>
                <a:cubicBezTo>
                  <a:pt x="127" y="120"/>
                  <a:pt x="126" y="119"/>
                  <a:pt x="126" y="119"/>
                </a:cubicBezTo>
                <a:close/>
                <a:moveTo>
                  <a:pt x="131" y="122"/>
                </a:moveTo>
                <a:cubicBezTo>
                  <a:pt x="130" y="122"/>
                  <a:pt x="130" y="122"/>
                  <a:pt x="130" y="122"/>
                </a:cubicBezTo>
                <a:cubicBezTo>
                  <a:pt x="130" y="122"/>
                  <a:pt x="130" y="122"/>
                  <a:pt x="131" y="122"/>
                </a:cubicBezTo>
                <a:close/>
                <a:moveTo>
                  <a:pt x="134" y="115"/>
                </a:moveTo>
                <a:cubicBezTo>
                  <a:pt x="134" y="115"/>
                  <a:pt x="133" y="116"/>
                  <a:pt x="133" y="116"/>
                </a:cubicBezTo>
                <a:cubicBezTo>
                  <a:pt x="133" y="116"/>
                  <a:pt x="134" y="115"/>
                  <a:pt x="134" y="115"/>
                </a:cubicBezTo>
                <a:cubicBezTo>
                  <a:pt x="137" y="114"/>
                  <a:pt x="141" y="112"/>
                  <a:pt x="144" y="110"/>
                </a:cubicBezTo>
                <a:cubicBezTo>
                  <a:pt x="141" y="112"/>
                  <a:pt x="137" y="114"/>
                  <a:pt x="134" y="115"/>
                </a:cubicBezTo>
                <a:close/>
                <a:moveTo>
                  <a:pt x="146" y="116"/>
                </a:moveTo>
                <a:cubicBezTo>
                  <a:pt x="146" y="116"/>
                  <a:pt x="146" y="115"/>
                  <a:pt x="145" y="115"/>
                </a:cubicBezTo>
                <a:cubicBezTo>
                  <a:pt x="146" y="115"/>
                  <a:pt x="146" y="116"/>
                  <a:pt x="146" y="116"/>
                </a:cubicBezTo>
                <a:cubicBezTo>
                  <a:pt x="148" y="115"/>
                  <a:pt x="149" y="114"/>
                  <a:pt x="151" y="113"/>
                </a:cubicBezTo>
                <a:cubicBezTo>
                  <a:pt x="149" y="114"/>
                  <a:pt x="148" y="115"/>
                  <a:pt x="146" y="116"/>
                </a:cubicBezTo>
                <a:close/>
                <a:moveTo>
                  <a:pt x="175" y="133"/>
                </a:moveTo>
                <a:cubicBezTo>
                  <a:pt x="175" y="133"/>
                  <a:pt x="174" y="133"/>
                  <a:pt x="174" y="134"/>
                </a:cubicBezTo>
                <a:cubicBezTo>
                  <a:pt x="174" y="133"/>
                  <a:pt x="175" y="133"/>
                  <a:pt x="175" y="133"/>
                </a:cubicBezTo>
                <a:cubicBezTo>
                  <a:pt x="176" y="133"/>
                  <a:pt x="176" y="133"/>
                  <a:pt x="176" y="134"/>
                </a:cubicBezTo>
                <a:cubicBezTo>
                  <a:pt x="176" y="133"/>
                  <a:pt x="176" y="133"/>
                  <a:pt x="175" y="133"/>
                </a:cubicBezTo>
                <a:close/>
                <a:moveTo>
                  <a:pt x="207" y="113"/>
                </a:moveTo>
                <a:cubicBezTo>
                  <a:pt x="207" y="113"/>
                  <a:pt x="207" y="113"/>
                  <a:pt x="206" y="113"/>
                </a:cubicBezTo>
                <a:cubicBezTo>
                  <a:pt x="206" y="113"/>
                  <a:pt x="207" y="113"/>
                  <a:pt x="207" y="113"/>
                </a:cubicBezTo>
                <a:cubicBezTo>
                  <a:pt x="207" y="113"/>
                  <a:pt x="207" y="113"/>
                  <a:pt x="207" y="113"/>
                </a:cubicBezTo>
                <a:cubicBezTo>
                  <a:pt x="207" y="113"/>
                  <a:pt x="207" y="113"/>
                  <a:pt x="207" y="113"/>
                </a:cubicBezTo>
                <a:close/>
                <a:moveTo>
                  <a:pt x="216" y="98"/>
                </a:moveTo>
                <a:cubicBezTo>
                  <a:pt x="216" y="98"/>
                  <a:pt x="216" y="98"/>
                  <a:pt x="216" y="98"/>
                </a:cubicBezTo>
                <a:cubicBezTo>
                  <a:pt x="214" y="97"/>
                  <a:pt x="213" y="95"/>
                  <a:pt x="212" y="94"/>
                </a:cubicBezTo>
                <a:cubicBezTo>
                  <a:pt x="213" y="95"/>
                  <a:pt x="214" y="97"/>
                  <a:pt x="216" y="98"/>
                </a:cubicBezTo>
                <a:close/>
                <a:moveTo>
                  <a:pt x="214" y="101"/>
                </a:moveTo>
                <a:cubicBezTo>
                  <a:pt x="213" y="100"/>
                  <a:pt x="212" y="99"/>
                  <a:pt x="212" y="99"/>
                </a:cubicBezTo>
                <a:cubicBezTo>
                  <a:pt x="212" y="99"/>
                  <a:pt x="213" y="100"/>
                  <a:pt x="214" y="101"/>
                </a:cubicBezTo>
                <a:cubicBezTo>
                  <a:pt x="216" y="102"/>
                  <a:pt x="218" y="104"/>
                  <a:pt x="219" y="106"/>
                </a:cubicBezTo>
                <a:cubicBezTo>
                  <a:pt x="218" y="104"/>
                  <a:pt x="216" y="102"/>
                  <a:pt x="214" y="1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833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71">
            <a:extLst>
              <a:ext uri="{FF2B5EF4-FFF2-40B4-BE49-F238E27FC236}">
                <a16:creationId xmlns="" xmlns:a16="http://schemas.microsoft.com/office/drawing/2014/main" id="{E206596B-BC60-4635-B287-91DC93489A03}"/>
              </a:ext>
            </a:extLst>
          </p:cNvPr>
          <p:cNvSpPr txBox="1"/>
          <p:nvPr/>
        </p:nvSpPr>
        <p:spPr>
          <a:xfrm>
            <a:off x="419489" y="483518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45B54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TW" altLang="en-US" b="1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五、問卷調查分析</a:t>
            </a:r>
            <a:endParaRPr lang="zh-CN" altLang="en-US" b="1" dirty="0">
              <a:latin typeface="華康新特明體" panose="02020909000000000000" pitchFamily="49" charset="-120"/>
              <a:ea typeface="華康新特明體" panose="02020909000000000000" pitchFamily="49" charset="-120"/>
              <a:sym typeface="inpin heiti" panose="00000500000000000000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71600" y="945183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/>
            <a:r>
              <a:rPr lang="en-US" altLang="zh-TW" sz="2400" b="1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(</a:t>
            </a:r>
            <a:r>
              <a:rPr lang="zh-TW" altLang="en-US" sz="2400" b="1" dirty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三</a:t>
            </a:r>
            <a:r>
              <a:rPr lang="en-US" altLang="zh-TW" sz="2400" b="1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)</a:t>
            </a:r>
            <a:r>
              <a:rPr lang="zh-TW" altLang="en-US" sz="2400" b="1" dirty="0"/>
              <a:t>購買富里米的原因</a:t>
            </a:r>
            <a:endParaRPr lang="zh-TW" altLang="zh-TW" sz="2400" b="1" dirty="0"/>
          </a:p>
        </p:txBody>
      </p:sp>
      <p:sp>
        <p:nvSpPr>
          <p:cNvPr id="4" name="文字方塊 3"/>
          <p:cNvSpPr txBox="1"/>
          <p:nvPr/>
        </p:nvSpPr>
        <p:spPr>
          <a:xfrm>
            <a:off x="4139952" y="2924893"/>
            <a:ext cx="1077218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花蓮縣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241176" y="1923678"/>
            <a:ext cx="1242592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zh-TW" altLang="en-US" sz="1600" b="1" dirty="0" smtClean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" name="image1.png" descr="表單回應圖表。題目：您購買富麗米的原因。回應數：127 則回應。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" t="4288" r="17658" b="7720"/>
          <a:stretch/>
        </p:blipFill>
        <p:spPr bwMode="auto">
          <a:xfrm>
            <a:off x="1241176" y="1563638"/>
            <a:ext cx="5486613" cy="28332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1797882" y="2555561"/>
            <a:ext cx="1621874" cy="738664"/>
          </a:xfrm>
          <a:prstGeom prst="rect">
            <a:avLst/>
          </a:pr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好吃 </a:t>
            </a:r>
            <a:r>
              <a:rPr lang="en-US" altLang="zh-TW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57.5%</a:t>
            </a:r>
            <a:endParaRPr lang="zh-TW" altLang="en-US" sz="24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331640" y="1923678"/>
            <a:ext cx="1152128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zh-TW" altLang="en-US" sz="1600" b="1" dirty="0" smtClean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329015" y="3507854"/>
            <a:ext cx="1621874" cy="738664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有機米 </a:t>
            </a:r>
            <a:r>
              <a:rPr lang="en-US" altLang="zh-TW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36.2%</a:t>
            </a:r>
            <a:endParaRPr lang="zh-TW" altLang="en-US" sz="24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1265704" y="1523505"/>
            <a:ext cx="5486613" cy="2915522"/>
            <a:chOff x="1241175" y="1568654"/>
            <a:chExt cx="5486613" cy="2915522"/>
          </a:xfrm>
        </p:grpSpPr>
        <p:pic>
          <p:nvPicPr>
            <p:cNvPr id="14" name="圖片 13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002"/>
            <a:stretch/>
          </p:blipFill>
          <p:spPr bwMode="auto">
            <a:xfrm>
              <a:off x="1241175" y="1568654"/>
              <a:ext cx="5486613" cy="291552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文字方塊 5"/>
            <p:cNvSpPr txBox="1"/>
            <p:nvPr/>
          </p:nvSpPr>
          <p:spPr>
            <a:xfrm>
              <a:off x="1432309" y="2039231"/>
              <a:ext cx="1152128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lang="zh-TW" altLang="en-US" sz="16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8" name="文字方塊 17"/>
          <p:cNvSpPr txBox="1"/>
          <p:nvPr/>
        </p:nvSpPr>
        <p:spPr>
          <a:xfrm>
            <a:off x="3779912" y="2308335"/>
            <a:ext cx="1621874" cy="738664"/>
          </a:xfrm>
          <a:prstGeom prst="rect">
            <a:avLst/>
          </a:pr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送人</a:t>
            </a:r>
            <a:endParaRPr lang="en-US" altLang="zh-TW" sz="24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TW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20.2%</a:t>
            </a:r>
            <a:endParaRPr lang="zh-TW" altLang="en-US" sz="24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907704" y="3147814"/>
            <a:ext cx="1621874" cy="738664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自己吃</a:t>
            </a:r>
            <a:r>
              <a:rPr lang="en-US" altLang="zh-TW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75.6%</a:t>
            </a:r>
            <a:endParaRPr lang="zh-TW" altLang="en-US" sz="24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724128" y="3507639"/>
            <a:ext cx="3024336" cy="147732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zh-TW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【</a:t>
            </a:r>
            <a:r>
              <a:rPr lang="zh-TW" altLang="en-US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交叉分析</a:t>
            </a:r>
            <a:r>
              <a:rPr lang="en-US" altLang="zh-TW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】</a:t>
            </a:r>
          </a:p>
          <a:p>
            <a:pPr algn="just"/>
            <a:r>
              <a:rPr lang="zh-TW" altLang="zh-TW" dirty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好吃佔</a:t>
            </a:r>
            <a:r>
              <a:rPr lang="en-US" altLang="zh-TW" dirty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57.5%</a:t>
            </a:r>
            <a:r>
              <a:rPr lang="zh-TW" altLang="zh-TW" dirty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，有機米佔</a:t>
            </a:r>
            <a:r>
              <a:rPr lang="en-US" altLang="zh-TW" dirty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36.2%</a:t>
            </a:r>
            <a:r>
              <a:rPr lang="zh-TW" altLang="zh-TW" dirty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。顯示</a:t>
            </a:r>
            <a:r>
              <a:rPr lang="zh-TW" altLang="zh-TW" dirty="0">
                <a:solidFill>
                  <a:srgbClr val="FF0000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</a:rPr>
              <a:t>富麗米的品牌是顧客購買該產品的主要原因</a:t>
            </a:r>
            <a:r>
              <a:rPr lang="zh-TW" altLang="zh-TW" dirty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89110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P spid="3" grpId="0" animBg="1"/>
      <p:bldP spid="11" grpId="0" animBg="1"/>
      <p:bldP spid="5" grpId="0" animBg="1"/>
      <p:bldP spid="13" grpId="0" animBg="1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71">
            <a:extLst>
              <a:ext uri="{FF2B5EF4-FFF2-40B4-BE49-F238E27FC236}">
                <a16:creationId xmlns="" xmlns:a16="http://schemas.microsoft.com/office/drawing/2014/main" id="{E206596B-BC60-4635-B287-91DC93489A03}"/>
              </a:ext>
            </a:extLst>
          </p:cNvPr>
          <p:cNvSpPr txBox="1"/>
          <p:nvPr/>
        </p:nvSpPr>
        <p:spPr>
          <a:xfrm>
            <a:off x="419489" y="483518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45B54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TW" altLang="en-US" b="1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五、問卷調查分析</a:t>
            </a:r>
            <a:endParaRPr lang="zh-CN" altLang="en-US" b="1" dirty="0">
              <a:latin typeface="華康新特明體" panose="02020909000000000000" pitchFamily="49" charset="-120"/>
              <a:ea typeface="華康新特明體" panose="02020909000000000000" pitchFamily="49" charset="-120"/>
              <a:sym typeface="inpin heiti" panose="00000500000000000000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71600" y="945183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/>
            <a:r>
              <a:rPr lang="en-US" altLang="zh-TW" sz="2400" b="1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(</a:t>
            </a:r>
            <a:r>
              <a:rPr lang="zh-TW" altLang="en-US" sz="2400" b="1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四</a:t>
            </a:r>
            <a:r>
              <a:rPr lang="en-US" altLang="zh-TW" sz="2400" b="1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)</a:t>
            </a:r>
            <a:r>
              <a:rPr lang="zh-TW" altLang="en-US" sz="2400" b="1" dirty="0"/>
              <a:t>有無購買</a:t>
            </a:r>
            <a:r>
              <a:rPr lang="zh-TW" altLang="en-US" sz="2400" b="1" dirty="0" smtClean="0"/>
              <a:t>其他商品</a:t>
            </a:r>
            <a:endParaRPr lang="zh-TW" altLang="zh-TW" sz="2400" b="1" dirty="0"/>
          </a:p>
        </p:txBody>
      </p:sp>
      <p:graphicFrame>
        <p:nvGraphicFramePr>
          <p:cNvPr id="17" name="圖表 16"/>
          <p:cNvGraphicFramePr/>
          <p:nvPr>
            <p:extLst>
              <p:ext uri="{D42A27DB-BD31-4B8C-83A1-F6EECF244321}">
                <p14:modId xmlns:p14="http://schemas.microsoft.com/office/powerpoint/2010/main" val="2379647842"/>
              </p:ext>
            </p:extLst>
          </p:nvPr>
        </p:nvGraphicFramePr>
        <p:xfrm>
          <a:off x="611560" y="1427236"/>
          <a:ext cx="6912768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矩形 19"/>
          <p:cNvSpPr/>
          <p:nvPr/>
        </p:nvSpPr>
        <p:spPr>
          <a:xfrm>
            <a:off x="5940152" y="1995686"/>
            <a:ext cx="3024336" cy="258532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zh-TW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【</a:t>
            </a:r>
            <a:r>
              <a:rPr lang="zh-TW" altLang="en-US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交叉分析</a:t>
            </a:r>
            <a:r>
              <a:rPr lang="en-US" altLang="zh-TW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】</a:t>
            </a:r>
          </a:p>
          <a:p>
            <a:pPr algn="just"/>
            <a:r>
              <a:rPr lang="zh-TW" altLang="zh-TW" dirty="0"/>
              <a:t>遊客購買米的副產品為</a:t>
            </a:r>
            <a:r>
              <a:rPr lang="en-US" altLang="zh-TW" dirty="0"/>
              <a:t>55%</a:t>
            </a:r>
            <a:r>
              <a:rPr lang="zh-TW" altLang="zh-TW" dirty="0"/>
              <a:t>、零食為</a:t>
            </a:r>
            <a:r>
              <a:rPr lang="en-US" altLang="zh-TW" dirty="0"/>
              <a:t>18%</a:t>
            </a:r>
            <a:r>
              <a:rPr lang="zh-TW" altLang="zh-TW" dirty="0"/>
              <a:t>、地方特產為</a:t>
            </a:r>
            <a:r>
              <a:rPr lang="en-US" altLang="zh-TW" dirty="0"/>
              <a:t>13%</a:t>
            </a:r>
            <a:r>
              <a:rPr lang="zh-TW" altLang="zh-TW" dirty="0"/>
              <a:t>，米的副產品購買最多為便當，佔</a:t>
            </a:r>
            <a:r>
              <a:rPr lang="en-US" altLang="zh-TW" dirty="0"/>
              <a:t>40%</a:t>
            </a:r>
            <a:r>
              <a:rPr lang="zh-TW" altLang="zh-TW" dirty="0"/>
              <a:t>，其次是米果，佔</a:t>
            </a:r>
            <a:r>
              <a:rPr lang="en-US" altLang="zh-TW" dirty="0"/>
              <a:t>15%</a:t>
            </a:r>
            <a:r>
              <a:rPr lang="zh-TW" altLang="zh-TW" dirty="0"/>
              <a:t>，但是考慮到遊客一次購買不同種類商品，其購買他商品中，</a:t>
            </a:r>
            <a:r>
              <a:rPr lang="zh-TW" altLang="zh-TW" b="1" u="sng" dirty="0">
                <a:solidFill>
                  <a:srgbClr val="FF0000"/>
                </a:solidFill>
              </a:rPr>
              <a:t>購買米的</a:t>
            </a:r>
            <a:r>
              <a:rPr lang="zh-TW" altLang="zh-TW" b="1" u="sng" dirty="0" smtClean="0">
                <a:solidFill>
                  <a:srgbClr val="FF0000"/>
                </a:solidFill>
              </a:rPr>
              <a:t>相關</a:t>
            </a:r>
            <a:r>
              <a:rPr lang="zh-TW" altLang="en-US" b="1" u="sng" dirty="0" smtClean="0">
                <a:solidFill>
                  <a:srgbClr val="FF0000"/>
                </a:solidFill>
              </a:rPr>
              <a:t>商品</a:t>
            </a:r>
            <a:r>
              <a:rPr lang="zh-TW" altLang="zh-TW" b="1" u="sng" dirty="0" smtClean="0">
                <a:solidFill>
                  <a:srgbClr val="FF0000"/>
                </a:solidFill>
              </a:rPr>
              <a:t>，</a:t>
            </a:r>
            <a:r>
              <a:rPr lang="zh-TW" altLang="zh-TW" b="1" u="sng" dirty="0">
                <a:solidFill>
                  <a:srgbClr val="FF0000"/>
                </a:solidFill>
              </a:rPr>
              <a:t>佔了</a:t>
            </a:r>
            <a:r>
              <a:rPr lang="en-US" altLang="zh-TW" b="1" u="sng" dirty="0">
                <a:solidFill>
                  <a:srgbClr val="FF0000"/>
                </a:solidFill>
              </a:rPr>
              <a:t>60</a:t>
            </a:r>
            <a:r>
              <a:rPr lang="en-US" altLang="zh-TW" b="1" u="sng" dirty="0" smtClean="0">
                <a:solidFill>
                  <a:srgbClr val="FF0000"/>
                </a:solidFill>
              </a:rPr>
              <a:t>%</a:t>
            </a:r>
            <a:r>
              <a:rPr lang="zh-TW" altLang="en-US" b="1" u="sng" dirty="0" smtClean="0">
                <a:solidFill>
                  <a:srgbClr val="FF0000"/>
                </a:solidFill>
              </a:rPr>
              <a:t>。</a:t>
            </a:r>
            <a:endParaRPr lang="zh-TW" altLang="zh-TW" b="1" u="sng" dirty="0">
              <a:solidFill>
                <a:srgbClr val="FF0000"/>
              </a:solidFill>
              <a:latin typeface="華康楷書體W7" panose="03000709000000000000" pitchFamily="65" charset="-120"/>
              <a:ea typeface="華康楷書體W7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487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Graphic spid="17" grpId="0">
        <p:bldAsOne/>
      </p:bldGraphic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DC33F67F-6991-4287-A7E8-DC5E8C847450}"/>
              </a:ext>
            </a:extLst>
          </p:cNvPr>
          <p:cNvSpPr/>
          <p:nvPr/>
        </p:nvSpPr>
        <p:spPr>
          <a:xfrm>
            <a:off x="611560" y="411510"/>
            <a:ext cx="2767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spc="300" dirty="0" smtClean="0">
                <a:solidFill>
                  <a:srgbClr val="45B5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Arabic" panose="02040503050201020203" pitchFamily="18" charset="-78"/>
                <a:sym typeface="inpin heiti" panose="00000500000000000000" pitchFamily="2" charset="-122"/>
              </a:rPr>
              <a:t>叁、結論</a:t>
            </a:r>
            <a:endParaRPr lang="zh-CN" altLang="en-US" sz="3600" b="1" spc="300" dirty="0">
              <a:solidFill>
                <a:srgbClr val="45B54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dobe Arabic" panose="02040503050201020203" pitchFamily="18" charset="-78"/>
              <a:sym typeface="inpin heiti" panose="00000500000000000000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99592" y="1203598"/>
            <a:ext cx="525658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2400" b="1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一、農會成功行銷的因素</a:t>
            </a:r>
            <a:endParaRPr lang="en-US" altLang="zh-TW" sz="2400" b="1" dirty="0" smtClean="0"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  <a:p>
            <a:pPr marL="625475" indent="-85725" algn="just"/>
            <a:r>
              <a:rPr lang="en-US" altLang="zh-TW" b="1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(</a:t>
            </a:r>
            <a:r>
              <a:rPr lang="zh-TW" altLang="en-US" b="1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一</a:t>
            </a:r>
            <a:r>
              <a:rPr lang="en-US" altLang="zh-TW" b="1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)</a:t>
            </a:r>
            <a:r>
              <a:rPr lang="zh-TW" altLang="en-US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農會</a:t>
            </a:r>
            <a:r>
              <a:rPr lang="zh-TW" altLang="en-US" dirty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建立</a:t>
            </a:r>
            <a:r>
              <a:rPr lang="zh-TW" altLang="zh-TW" dirty="0">
                <a:solidFill>
                  <a:srgbClr val="FF0000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</a:rPr>
              <a:t>富麗米品牌</a:t>
            </a:r>
            <a:r>
              <a:rPr lang="zh-TW" altLang="zh-TW" dirty="0" smtClean="0">
                <a:solidFill>
                  <a:srgbClr val="FF0000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</a:rPr>
              <a:t>性</a:t>
            </a:r>
            <a:endParaRPr lang="en-US" altLang="zh-TW" dirty="0" smtClean="0">
              <a:solidFill>
                <a:srgbClr val="FF0000"/>
              </a:solidFill>
              <a:latin typeface="華康楷書體W7" panose="03000709000000000000" pitchFamily="65" charset="-120"/>
              <a:ea typeface="華康楷書體W7" panose="03000709000000000000" pitchFamily="65" charset="-120"/>
            </a:endParaRPr>
          </a:p>
          <a:p>
            <a:pPr marL="625475" indent="-85725" algn="just"/>
            <a:r>
              <a:rPr lang="en-US" altLang="zh-TW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(</a:t>
            </a:r>
            <a:r>
              <a:rPr lang="zh-TW" altLang="en-US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二</a:t>
            </a:r>
            <a:r>
              <a:rPr lang="en-US" altLang="zh-TW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)</a:t>
            </a:r>
            <a:r>
              <a:rPr lang="zh-TW" altLang="en-US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設置</a:t>
            </a:r>
            <a:r>
              <a:rPr lang="zh-TW" altLang="en-US" dirty="0">
                <a:solidFill>
                  <a:srgbClr val="FF0000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</a:rPr>
              <a:t>休息區的方便</a:t>
            </a:r>
            <a:r>
              <a:rPr lang="zh-TW" altLang="en-US" dirty="0" smtClean="0">
                <a:solidFill>
                  <a:srgbClr val="FF0000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</a:rPr>
              <a:t>性</a:t>
            </a:r>
            <a:endParaRPr lang="en-US" altLang="zh-TW" dirty="0" smtClean="0">
              <a:solidFill>
                <a:srgbClr val="FF0000"/>
              </a:solidFill>
              <a:latin typeface="華康楷書體W7" panose="03000709000000000000" pitchFamily="65" charset="-120"/>
              <a:ea typeface="華康楷書體W7" panose="03000709000000000000" pitchFamily="65" charset="-120"/>
            </a:endParaRPr>
          </a:p>
          <a:p>
            <a:pPr marL="625475" indent="-85725" algn="just"/>
            <a:r>
              <a:rPr lang="en-US" altLang="zh-TW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(</a:t>
            </a:r>
            <a:r>
              <a:rPr lang="zh-TW" altLang="en-US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三</a:t>
            </a:r>
            <a:r>
              <a:rPr lang="en-US" altLang="zh-TW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)</a:t>
            </a:r>
            <a:r>
              <a:rPr lang="zh-TW" altLang="en-US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增</a:t>
            </a:r>
            <a:r>
              <a:rPr lang="zh-TW" altLang="en-US" dirty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設的</a:t>
            </a:r>
            <a:r>
              <a:rPr lang="zh-TW" altLang="zh-TW" dirty="0">
                <a:solidFill>
                  <a:srgbClr val="FF0000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</a:rPr>
              <a:t>地景藝術吸引</a:t>
            </a:r>
            <a:r>
              <a:rPr lang="zh-TW" altLang="zh-TW" dirty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遊客停駐農會</a:t>
            </a:r>
            <a:r>
              <a:rPr lang="zh-TW" altLang="en-US" dirty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消費</a:t>
            </a:r>
            <a:r>
              <a:rPr lang="zh-TW" altLang="en-US" b="1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。</a:t>
            </a:r>
            <a:endParaRPr lang="en-US" altLang="zh-TW" b="1" dirty="0" smtClean="0">
              <a:latin typeface="華康楷書體W7" panose="03000709000000000000" pitchFamily="65" charset="-120"/>
              <a:ea typeface="華康楷書體W7" panose="03000709000000000000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21846" y="2831906"/>
            <a:ext cx="624244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2400" b="1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二、吸引消費者停駐原因</a:t>
            </a:r>
            <a:endParaRPr lang="en-US" altLang="zh-TW" sz="2400" b="1" dirty="0" smtClean="0"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  <a:p>
            <a:pPr marL="539750" algn="just"/>
            <a:r>
              <a:rPr lang="en-US" altLang="zh-TW" b="1" dirty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(</a:t>
            </a:r>
            <a:r>
              <a:rPr lang="zh-TW" altLang="en-US" b="1" dirty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一</a:t>
            </a:r>
            <a:r>
              <a:rPr lang="en-US" altLang="zh-TW" b="1" dirty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)</a:t>
            </a:r>
            <a:r>
              <a:rPr lang="zh-TW" altLang="en-US" u="sng" dirty="0" smtClean="0">
                <a:solidFill>
                  <a:srgbClr val="FF0000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</a:rPr>
              <a:t>本地人</a:t>
            </a:r>
            <a:r>
              <a:rPr lang="zh-TW" altLang="en-US" dirty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對於</a:t>
            </a:r>
            <a:r>
              <a:rPr lang="zh-TW" altLang="en-US" u="sng" dirty="0">
                <a:solidFill>
                  <a:srgbClr val="FF0000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</a:rPr>
              <a:t>富麗米的品牌</a:t>
            </a:r>
            <a:r>
              <a:rPr lang="zh-TW" altLang="en-US" u="sng" dirty="0" smtClean="0">
                <a:solidFill>
                  <a:srgbClr val="FF0000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</a:rPr>
              <a:t>性</a:t>
            </a:r>
            <a:r>
              <a:rPr lang="zh-TW" altLang="en-US" dirty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，</a:t>
            </a:r>
            <a:r>
              <a:rPr lang="zh-TW" altLang="en-US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所以</a:t>
            </a:r>
            <a:r>
              <a:rPr lang="zh-TW" altLang="en-US" dirty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停留購買富麗</a:t>
            </a:r>
            <a:r>
              <a:rPr lang="zh-TW" altLang="en-US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米；</a:t>
            </a:r>
            <a:endParaRPr lang="en-US" altLang="zh-TW" dirty="0" smtClean="0">
              <a:latin typeface="華康楷書體W7" panose="03000709000000000000" pitchFamily="65" charset="-120"/>
              <a:ea typeface="華康楷書體W7" panose="03000709000000000000" pitchFamily="65" charset="-120"/>
            </a:endParaRPr>
          </a:p>
          <a:p>
            <a:pPr marL="539750" algn="just"/>
            <a:r>
              <a:rPr lang="en-US" altLang="zh-TW" b="1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(</a:t>
            </a:r>
            <a:r>
              <a:rPr lang="zh-TW" altLang="en-US" b="1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二</a:t>
            </a:r>
            <a:r>
              <a:rPr lang="en-US" altLang="zh-TW" b="1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)</a:t>
            </a:r>
            <a:r>
              <a:rPr lang="zh-TW" altLang="en-US" u="sng" dirty="0" smtClean="0">
                <a:solidFill>
                  <a:srgbClr val="FF0000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</a:rPr>
              <a:t>外地人</a:t>
            </a:r>
            <a:r>
              <a:rPr lang="zh-TW" altLang="en-US" dirty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是</a:t>
            </a:r>
            <a:r>
              <a:rPr lang="zh-TW" altLang="en-US" u="sng" dirty="0">
                <a:solidFill>
                  <a:srgbClr val="FF0000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</a:rPr>
              <a:t>休息區或地</a:t>
            </a:r>
            <a:r>
              <a:rPr lang="zh-TW" altLang="en-US" u="sng" dirty="0" smtClean="0">
                <a:solidFill>
                  <a:srgbClr val="FF0000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</a:rPr>
              <a:t>景藝術</a:t>
            </a:r>
            <a:r>
              <a:rPr lang="zh-TW" altLang="en-US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的</a:t>
            </a:r>
            <a:r>
              <a:rPr lang="zh-TW" altLang="en-US" dirty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關係而停留購買零食</a:t>
            </a:r>
            <a:r>
              <a:rPr lang="zh-TW" altLang="en-US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。</a:t>
            </a:r>
            <a:endParaRPr lang="en-US" altLang="zh-TW" sz="2400" b="1" dirty="0" smtClean="0"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7064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C164643F-3A99-458C-A0E2-F6BB7BB8DD16}"/>
              </a:ext>
            </a:extLst>
          </p:cNvPr>
          <p:cNvGrpSpPr/>
          <p:nvPr/>
        </p:nvGrpSpPr>
        <p:grpSpPr>
          <a:xfrm>
            <a:off x="1" y="0"/>
            <a:ext cx="9144000" cy="6600752"/>
            <a:chOff x="1" y="0"/>
            <a:chExt cx="9144000" cy="6600752"/>
          </a:xfrm>
        </p:grpSpPr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02E53044-0BC5-4AA6-BF93-64CBF809D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" y="0"/>
              <a:ext cx="9144000" cy="5668094"/>
            </a:xfrm>
            <a:prstGeom prst="rect">
              <a:avLst/>
            </a:prstGeom>
          </p:spPr>
        </p:pic>
        <p:grpSp>
          <p:nvGrpSpPr>
            <p:cNvPr id="10" name="组合 9">
              <a:extLst>
                <a:ext uri="{FF2B5EF4-FFF2-40B4-BE49-F238E27FC236}">
                  <a16:creationId xmlns="" xmlns:a16="http://schemas.microsoft.com/office/drawing/2014/main" id="{0FDF4C45-D15F-4493-A2B1-A92463D6A6FA}"/>
                </a:ext>
              </a:extLst>
            </p:cNvPr>
            <p:cNvGrpSpPr/>
            <p:nvPr/>
          </p:nvGrpSpPr>
          <p:grpSpPr>
            <a:xfrm>
              <a:off x="1" y="1774356"/>
              <a:ext cx="9045530" cy="4826396"/>
              <a:chOff x="1" y="1774356"/>
              <a:chExt cx="9045530" cy="4826396"/>
            </a:xfrm>
          </p:grpSpPr>
          <p:pic>
            <p:nvPicPr>
              <p:cNvPr id="11" name="图片 10">
                <a:extLst>
                  <a:ext uri="{FF2B5EF4-FFF2-40B4-BE49-F238E27FC236}">
                    <a16:creationId xmlns="" xmlns:a16="http://schemas.microsoft.com/office/drawing/2014/main" id="{DD714BC5-4FF3-4202-97AE-DC9DC316A0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" y="1774356"/>
                <a:ext cx="7226574" cy="4826396"/>
              </a:xfrm>
              <a:prstGeom prst="rect">
                <a:avLst/>
              </a:prstGeom>
            </p:spPr>
          </p:pic>
          <p:sp>
            <p:nvSpPr>
              <p:cNvPr id="12" name="Freeform 7">
                <a:extLst>
                  <a:ext uri="{FF2B5EF4-FFF2-40B4-BE49-F238E27FC236}">
                    <a16:creationId xmlns="" xmlns:a16="http://schemas.microsoft.com/office/drawing/2014/main" id="{F3D53B1E-C7F9-45E2-BA80-2536F35747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39106" y="4069722"/>
                <a:ext cx="606425" cy="1501775"/>
              </a:xfrm>
              <a:custGeom>
                <a:avLst/>
                <a:gdLst>
                  <a:gd name="T0" fmla="*/ 53 w 96"/>
                  <a:gd name="T1" fmla="*/ 212 h 237"/>
                  <a:gd name="T2" fmla="*/ 54 w 96"/>
                  <a:gd name="T3" fmla="*/ 204 h 237"/>
                  <a:gd name="T4" fmla="*/ 58 w 96"/>
                  <a:gd name="T5" fmla="*/ 188 h 237"/>
                  <a:gd name="T6" fmla="*/ 75 w 96"/>
                  <a:gd name="T7" fmla="*/ 172 h 237"/>
                  <a:gd name="T8" fmla="*/ 95 w 96"/>
                  <a:gd name="T9" fmla="*/ 148 h 237"/>
                  <a:gd name="T10" fmla="*/ 91 w 96"/>
                  <a:gd name="T11" fmla="*/ 132 h 237"/>
                  <a:gd name="T12" fmla="*/ 71 w 96"/>
                  <a:gd name="T13" fmla="*/ 138 h 237"/>
                  <a:gd name="T14" fmla="*/ 56 w 96"/>
                  <a:gd name="T15" fmla="*/ 166 h 237"/>
                  <a:gd name="T16" fmla="*/ 52 w 96"/>
                  <a:gd name="T17" fmla="*/ 151 h 237"/>
                  <a:gd name="T18" fmla="*/ 51 w 96"/>
                  <a:gd name="T19" fmla="*/ 131 h 237"/>
                  <a:gd name="T20" fmla="*/ 58 w 96"/>
                  <a:gd name="T21" fmla="*/ 118 h 237"/>
                  <a:gd name="T22" fmla="*/ 70 w 96"/>
                  <a:gd name="T23" fmla="*/ 89 h 237"/>
                  <a:gd name="T24" fmla="*/ 70 w 96"/>
                  <a:gd name="T25" fmla="*/ 84 h 237"/>
                  <a:gd name="T26" fmla="*/ 64 w 96"/>
                  <a:gd name="T27" fmla="*/ 64 h 237"/>
                  <a:gd name="T28" fmla="*/ 54 w 96"/>
                  <a:gd name="T29" fmla="*/ 70 h 237"/>
                  <a:gd name="T30" fmla="*/ 41 w 96"/>
                  <a:gd name="T31" fmla="*/ 86 h 237"/>
                  <a:gd name="T32" fmla="*/ 32 w 96"/>
                  <a:gd name="T33" fmla="*/ 55 h 237"/>
                  <a:gd name="T34" fmla="*/ 30 w 96"/>
                  <a:gd name="T35" fmla="*/ 38 h 237"/>
                  <a:gd name="T36" fmla="*/ 16 w 96"/>
                  <a:gd name="T37" fmla="*/ 1 h 237"/>
                  <a:gd name="T38" fmla="*/ 4 w 96"/>
                  <a:gd name="T39" fmla="*/ 29 h 237"/>
                  <a:gd name="T40" fmla="*/ 18 w 96"/>
                  <a:gd name="T41" fmla="*/ 51 h 237"/>
                  <a:gd name="T42" fmla="*/ 26 w 96"/>
                  <a:gd name="T43" fmla="*/ 57 h 237"/>
                  <a:gd name="T44" fmla="*/ 28 w 96"/>
                  <a:gd name="T45" fmla="*/ 61 h 237"/>
                  <a:gd name="T46" fmla="*/ 34 w 96"/>
                  <a:gd name="T47" fmla="*/ 84 h 237"/>
                  <a:gd name="T48" fmla="*/ 41 w 96"/>
                  <a:gd name="T49" fmla="*/ 113 h 237"/>
                  <a:gd name="T50" fmla="*/ 40 w 96"/>
                  <a:gd name="T51" fmla="*/ 118 h 237"/>
                  <a:gd name="T52" fmla="*/ 31 w 96"/>
                  <a:gd name="T53" fmla="*/ 97 h 237"/>
                  <a:gd name="T54" fmla="*/ 9 w 96"/>
                  <a:gd name="T55" fmla="*/ 83 h 237"/>
                  <a:gd name="T56" fmla="*/ 18 w 96"/>
                  <a:gd name="T57" fmla="*/ 116 h 237"/>
                  <a:gd name="T58" fmla="*/ 44 w 96"/>
                  <a:gd name="T59" fmla="*/ 138 h 237"/>
                  <a:gd name="T60" fmla="*/ 45 w 96"/>
                  <a:gd name="T61" fmla="*/ 151 h 237"/>
                  <a:gd name="T62" fmla="*/ 39 w 96"/>
                  <a:gd name="T63" fmla="*/ 153 h 237"/>
                  <a:gd name="T64" fmla="*/ 20 w 96"/>
                  <a:gd name="T65" fmla="*/ 147 h 237"/>
                  <a:gd name="T66" fmla="*/ 20 w 96"/>
                  <a:gd name="T67" fmla="*/ 168 h 237"/>
                  <a:gd name="T68" fmla="*/ 39 w 96"/>
                  <a:gd name="T69" fmla="*/ 191 h 237"/>
                  <a:gd name="T70" fmla="*/ 46 w 96"/>
                  <a:gd name="T71" fmla="*/ 207 h 237"/>
                  <a:gd name="T72" fmla="*/ 46 w 96"/>
                  <a:gd name="T73" fmla="*/ 226 h 237"/>
                  <a:gd name="T74" fmla="*/ 42 w 96"/>
                  <a:gd name="T75" fmla="*/ 220 h 237"/>
                  <a:gd name="T76" fmla="*/ 37 w 96"/>
                  <a:gd name="T77" fmla="*/ 208 h 237"/>
                  <a:gd name="T78" fmla="*/ 16 w 96"/>
                  <a:gd name="T79" fmla="*/ 200 h 237"/>
                  <a:gd name="T80" fmla="*/ 13 w 96"/>
                  <a:gd name="T81" fmla="*/ 230 h 237"/>
                  <a:gd name="T82" fmla="*/ 34 w 96"/>
                  <a:gd name="T83" fmla="*/ 229 h 237"/>
                  <a:gd name="T84" fmla="*/ 54 w 96"/>
                  <a:gd name="T85" fmla="*/ 227 h 237"/>
                  <a:gd name="T86" fmla="*/ 80 w 96"/>
                  <a:gd name="T87" fmla="*/ 162 h 237"/>
                  <a:gd name="T88" fmla="*/ 79 w 96"/>
                  <a:gd name="T89" fmla="*/ 149 h 237"/>
                  <a:gd name="T90" fmla="*/ 64 w 96"/>
                  <a:gd name="T91" fmla="*/ 83 h 237"/>
                  <a:gd name="T92" fmla="*/ 60 w 96"/>
                  <a:gd name="T93" fmla="*/ 80 h 237"/>
                  <a:gd name="T94" fmla="*/ 60 w 96"/>
                  <a:gd name="T95" fmla="*/ 80 h 237"/>
                  <a:gd name="T96" fmla="*/ 60 w 96"/>
                  <a:gd name="T97" fmla="*/ 99 h 237"/>
                  <a:gd name="T98" fmla="*/ 52 w 96"/>
                  <a:gd name="T99" fmla="*/ 103 h 237"/>
                  <a:gd name="T100" fmla="*/ 52 w 96"/>
                  <a:gd name="T101" fmla="*/ 103 h 237"/>
                  <a:gd name="T102" fmla="*/ 11 w 96"/>
                  <a:gd name="T103" fmla="*/ 17 h 237"/>
                  <a:gd name="T104" fmla="*/ 17 w 96"/>
                  <a:gd name="T105" fmla="*/ 46 h 237"/>
                  <a:gd name="T106" fmla="*/ 17 w 96"/>
                  <a:gd name="T107" fmla="*/ 47 h 237"/>
                  <a:gd name="T108" fmla="*/ 12 w 96"/>
                  <a:gd name="T109" fmla="*/ 22 h 237"/>
                  <a:gd name="T110" fmla="*/ 19 w 96"/>
                  <a:gd name="T111" fmla="*/ 39 h 237"/>
                  <a:gd name="T112" fmla="*/ 29 w 96"/>
                  <a:gd name="T113" fmla="*/ 50 h 237"/>
                  <a:gd name="T114" fmla="*/ 17 w 96"/>
                  <a:gd name="T115" fmla="*/ 224 h 237"/>
                  <a:gd name="T116" fmla="*/ 23 w 96"/>
                  <a:gd name="T117" fmla="*/ 222 h 237"/>
                  <a:gd name="T118" fmla="*/ 19 w 96"/>
                  <a:gd name="T119" fmla="*/ 230 h 237"/>
                  <a:gd name="T120" fmla="*/ 48 w 96"/>
                  <a:gd name="T121" fmla="*/ 225 h 237"/>
                  <a:gd name="T122" fmla="*/ 46 w 96"/>
                  <a:gd name="T123" fmla="*/ 181 h 237"/>
                  <a:gd name="T124" fmla="*/ 52 w 96"/>
                  <a:gd name="T125" fmla="*/ 182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6" h="237">
                    <a:moveTo>
                      <a:pt x="53" y="219"/>
                    </a:moveTo>
                    <a:cubicBezTo>
                      <a:pt x="53" y="217"/>
                      <a:pt x="52" y="215"/>
                      <a:pt x="53" y="214"/>
                    </a:cubicBezTo>
                    <a:cubicBezTo>
                      <a:pt x="53" y="213"/>
                      <a:pt x="53" y="213"/>
                      <a:pt x="53" y="213"/>
                    </a:cubicBezTo>
                    <a:cubicBezTo>
                      <a:pt x="53" y="212"/>
                      <a:pt x="53" y="212"/>
                      <a:pt x="53" y="212"/>
                    </a:cubicBezTo>
                    <a:cubicBezTo>
                      <a:pt x="53" y="212"/>
                      <a:pt x="52" y="212"/>
                      <a:pt x="52" y="212"/>
                    </a:cubicBezTo>
                    <a:cubicBezTo>
                      <a:pt x="52" y="212"/>
                      <a:pt x="53" y="212"/>
                      <a:pt x="53" y="212"/>
                    </a:cubicBezTo>
                    <a:cubicBezTo>
                      <a:pt x="53" y="210"/>
                      <a:pt x="53" y="209"/>
                      <a:pt x="53" y="207"/>
                    </a:cubicBezTo>
                    <a:cubicBezTo>
                      <a:pt x="53" y="206"/>
                      <a:pt x="54" y="205"/>
                      <a:pt x="54" y="204"/>
                    </a:cubicBezTo>
                    <a:cubicBezTo>
                      <a:pt x="53" y="202"/>
                      <a:pt x="53" y="200"/>
                      <a:pt x="55" y="198"/>
                    </a:cubicBezTo>
                    <a:cubicBezTo>
                      <a:pt x="55" y="197"/>
                      <a:pt x="56" y="195"/>
                      <a:pt x="56" y="194"/>
                    </a:cubicBezTo>
                    <a:cubicBezTo>
                      <a:pt x="56" y="194"/>
                      <a:pt x="56" y="194"/>
                      <a:pt x="56" y="193"/>
                    </a:cubicBezTo>
                    <a:cubicBezTo>
                      <a:pt x="57" y="192"/>
                      <a:pt x="58" y="190"/>
                      <a:pt x="58" y="188"/>
                    </a:cubicBezTo>
                    <a:cubicBezTo>
                      <a:pt x="59" y="187"/>
                      <a:pt x="60" y="186"/>
                      <a:pt x="62" y="184"/>
                    </a:cubicBezTo>
                    <a:cubicBezTo>
                      <a:pt x="63" y="182"/>
                      <a:pt x="64" y="181"/>
                      <a:pt x="66" y="180"/>
                    </a:cubicBezTo>
                    <a:cubicBezTo>
                      <a:pt x="68" y="179"/>
                      <a:pt x="69" y="178"/>
                      <a:pt x="70" y="177"/>
                    </a:cubicBezTo>
                    <a:cubicBezTo>
                      <a:pt x="72" y="175"/>
                      <a:pt x="74" y="174"/>
                      <a:pt x="75" y="172"/>
                    </a:cubicBezTo>
                    <a:cubicBezTo>
                      <a:pt x="79" y="170"/>
                      <a:pt x="82" y="167"/>
                      <a:pt x="83" y="164"/>
                    </a:cubicBezTo>
                    <a:cubicBezTo>
                      <a:pt x="84" y="163"/>
                      <a:pt x="85" y="163"/>
                      <a:pt x="85" y="162"/>
                    </a:cubicBezTo>
                    <a:cubicBezTo>
                      <a:pt x="86" y="162"/>
                      <a:pt x="88" y="161"/>
                      <a:pt x="89" y="161"/>
                    </a:cubicBezTo>
                    <a:cubicBezTo>
                      <a:pt x="93" y="157"/>
                      <a:pt x="94" y="153"/>
                      <a:pt x="95" y="148"/>
                    </a:cubicBezTo>
                    <a:cubicBezTo>
                      <a:pt x="95" y="147"/>
                      <a:pt x="95" y="147"/>
                      <a:pt x="95" y="146"/>
                    </a:cubicBezTo>
                    <a:cubicBezTo>
                      <a:pt x="95" y="146"/>
                      <a:pt x="96" y="145"/>
                      <a:pt x="96" y="144"/>
                    </a:cubicBezTo>
                    <a:cubicBezTo>
                      <a:pt x="95" y="142"/>
                      <a:pt x="95" y="139"/>
                      <a:pt x="95" y="137"/>
                    </a:cubicBezTo>
                    <a:cubicBezTo>
                      <a:pt x="93" y="135"/>
                      <a:pt x="92" y="134"/>
                      <a:pt x="91" y="132"/>
                    </a:cubicBezTo>
                    <a:cubicBezTo>
                      <a:pt x="91" y="130"/>
                      <a:pt x="89" y="131"/>
                      <a:pt x="88" y="130"/>
                    </a:cubicBezTo>
                    <a:cubicBezTo>
                      <a:pt x="86" y="129"/>
                      <a:pt x="84" y="129"/>
                      <a:pt x="82" y="130"/>
                    </a:cubicBezTo>
                    <a:cubicBezTo>
                      <a:pt x="78" y="131"/>
                      <a:pt x="75" y="133"/>
                      <a:pt x="73" y="136"/>
                    </a:cubicBezTo>
                    <a:cubicBezTo>
                      <a:pt x="72" y="137"/>
                      <a:pt x="71" y="138"/>
                      <a:pt x="71" y="138"/>
                    </a:cubicBezTo>
                    <a:cubicBezTo>
                      <a:pt x="70" y="139"/>
                      <a:pt x="69" y="139"/>
                      <a:pt x="69" y="140"/>
                    </a:cubicBezTo>
                    <a:cubicBezTo>
                      <a:pt x="67" y="143"/>
                      <a:pt x="65" y="147"/>
                      <a:pt x="63" y="151"/>
                    </a:cubicBezTo>
                    <a:cubicBezTo>
                      <a:pt x="62" y="153"/>
                      <a:pt x="60" y="156"/>
                      <a:pt x="59" y="159"/>
                    </a:cubicBezTo>
                    <a:cubicBezTo>
                      <a:pt x="58" y="161"/>
                      <a:pt x="57" y="164"/>
                      <a:pt x="56" y="166"/>
                    </a:cubicBezTo>
                    <a:cubicBezTo>
                      <a:pt x="56" y="166"/>
                      <a:pt x="55" y="166"/>
                      <a:pt x="54" y="166"/>
                    </a:cubicBezTo>
                    <a:cubicBezTo>
                      <a:pt x="54" y="164"/>
                      <a:pt x="54" y="161"/>
                      <a:pt x="54" y="159"/>
                    </a:cubicBezTo>
                    <a:cubicBezTo>
                      <a:pt x="53" y="157"/>
                      <a:pt x="53" y="155"/>
                      <a:pt x="53" y="153"/>
                    </a:cubicBezTo>
                    <a:cubicBezTo>
                      <a:pt x="53" y="153"/>
                      <a:pt x="53" y="152"/>
                      <a:pt x="52" y="151"/>
                    </a:cubicBezTo>
                    <a:cubicBezTo>
                      <a:pt x="52" y="148"/>
                      <a:pt x="52" y="145"/>
                      <a:pt x="51" y="142"/>
                    </a:cubicBezTo>
                    <a:cubicBezTo>
                      <a:pt x="52" y="141"/>
                      <a:pt x="52" y="141"/>
                      <a:pt x="52" y="140"/>
                    </a:cubicBezTo>
                    <a:cubicBezTo>
                      <a:pt x="52" y="138"/>
                      <a:pt x="51" y="137"/>
                      <a:pt x="51" y="135"/>
                    </a:cubicBezTo>
                    <a:cubicBezTo>
                      <a:pt x="51" y="134"/>
                      <a:pt x="51" y="132"/>
                      <a:pt x="51" y="131"/>
                    </a:cubicBezTo>
                    <a:cubicBezTo>
                      <a:pt x="51" y="130"/>
                      <a:pt x="52" y="129"/>
                      <a:pt x="53" y="128"/>
                    </a:cubicBezTo>
                    <a:cubicBezTo>
                      <a:pt x="53" y="126"/>
                      <a:pt x="54" y="125"/>
                      <a:pt x="55" y="123"/>
                    </a:cubicBezTo>
                    <a:cubicBezTo>
                      <a:pt x="56" y="122"/>
                      <a:pt x="56" y="121"/>
                      <a:pt x="57" y="121"/>
                    </a:cubicBezTo>
                    <a:cubicBezTo>
                      <a:pt x="57" y="120"/>
                      <a:pt x="57" y="119"/>
                      <a:pt x="58" y="118"/>
                    </a:cubicBezTo>
                    <a:cubicBezTo>
                      <a:pt x="61" y="115"/>
                      <a:pt x="63" y="111"/>
                      <a:pt x="64" y="107"/>
                    </a:cubicBezTo>
                    <a:cubicBezTo>
                      <a:pt x="65" y="106"/>
                      <a:pt x="65" y="105"/>
                      <a:pt x="65" y="105"/>
                    </a:cubicBezTo>
                    <a:cubicBezTo>
                      <a:pt x="66" y="103"/>
                      <a:pt x="67" y="101"/>
                      <a:pt x="67" y="100"/>
                    </a:cubicBezTo>
                    <a:cubicBezTo>
                      <a:pt x="68" y="96"/>
                      <a:pt x="69" y="93"/>
                      <a:pt x="70" y="89"/>
                    </a:cubicBezTo>
                    <a:cubicBezTo>
                      <a:pt x="71" y="88"/>
                      <a:pt x="71" y="86"/>
                      <a:pt x="71" y="85"/>
                    </a:cubicBezTo>
                    <a:cubicBezTo>
                      <a:pt x="71" y="85"/>
                      <a:pt x="70" y="84"/>
                      <a:pt x="70" y="84"/>
                    </a:cubicBezTo>
                    <a:cubicBezTo>
                      <a:pt x="69" y="84"/>
                      <a:pt x="68" y="84"/>
                      <a:pt x="68" y="84"/>
                    </a:cubicBezTo>
                    <a:cubicBezTo>
                      <a:pt x="68" y="84"/>
                      <a:pt x="69" y="84"/>
                      <a:pt x="70" y="84"/>
                    </a:cubicBezTo>
                    <a:cubicBezTo>
                      <a:pt x="70" y="84"/>
                      <a:pt x="71" y="85"/>
                      <a:pt x="71" y="85"/>
                    </a:cubicBezTo>
                    <a:cubicBezTo>
                      <a:pt x="72" y="82"/>
                      <a:pt x="73" y="79"/>
                      <a:pt x="74" y="75"/>
                    </a:cubicBezTo>
                    <a:cubicBezTo>
                      <a:pt x="74" y="74"/>
                      <a:pt x="74" y="72"/>
                      <a:pt x="74" y="71"/>
                    </a:cubicBezTo>
                    <a:cubicBezTo>
                      <a:pt x="74" y="66"/>
                      <a:pt x="69" y="62"/>
                      <a:pt x="64" y="64"/>
                    </a:cubicBezTo>
                    <a:cubicBezTo>
                      <a:pt x="63" y="64"/>
                      <a:pt x="61" y="64"/>
                      <a:pt x="60" y="64"/>
                    </a:cubicBezTo>
                    <a:cubicBezTo>
                      <a:pt x="58" y="66"/>
                      <a:pt x="57" y="68"/>
                      <a:pt x="55" y="69"/>
                    </a:cubicBezTo>
                    <a:cubicBezTo>
                      <a:pt x="55" y="69"/>
                      <a:pt x="55" y="69"/>
                      <a:pt x="55" y="69"/>
                    </a:cubicBezTo>
                    <a:cubicBezTo>
                      <a:pt x="55" y="69"/>
                      <a:pt x="55" y="70"/>
                      <a:pt x="54" y="70"/>
                    </a:cubicBezTo>
                    <a:cubicBezTo>
                      <a:pt x="54" y="71"/>
                      <a:pt x="53" y="73"/>
                      <a:pt x="52" y="74"/>
                    </a:cubicBezTo>
                    <a:cubicBezTo>
                      <a:pt x="51" y="77"/>
                      <a:pt x="50" y="81"/>
                      <a:pt x="49" y="84"/>
                    </a:cubicBezTo>
                    <a:cubicBezTo>
                      <a:pt x="47" y="88"/>
                      <a:pt x="46" y="93"/>
                      <a:pt x="45" y="96"/>
                    </a:cubicBezTo>
                    <a:cubicBezTo>
                      <a:pt x="44" y="94"/>
                      <a:pt x="43" y="90"/>
                      <a:pt x="41" y="86"/>
                    </a:cubicBezTo>
                    <a:cubicBezTo>
                      <a:pt x="40" y="79"/>
                      <a:pt x="38" y="73"/>
                      <a:pt x="37" y="66"/>
                    </a:cubicBezTo>
                    <a:cubicBezTo>
                      <a:pt x="36" y="65"/>
                      <a:pt x="36" y="64"/>
                      <a:pt x="36" y="63"/>
                    </a:cubicBezTo>
                    <a:cubicBezTo>
                      <a:pt x="35" y="60"/>
                      <a:pt x="34" y="56"/>
                      <a:pt x="33" y="53"/>
                    </a:cubicBezTo>
                    <a:cubicBezTo>
                      <a:pt x="33" y="54"/>
                      <a:pt x="32" y="54"/>
                      <a:pt x="32" y="55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2" y="54"/>
                      <a:pt x="33" y="54"/>
                      <a:pt x="33" y="53"/>
                    </a:cubicBezTo>
                    <a:cubicBezTo>
                      <a:pt x="32" y="49"/>
                      <a:pt x="31" y="46"/>
                      <a:pt x="30" y="42"/>
                    </a:cubicBezTo>
                    <a:cubicBezTo>
                      <a:pt x="30" y="41"/>
                      <a:pt x="29" y="39"/>
                      <a:pt x="30" y="38"/>
                    </a:cubicBezTo>
                    <a:cubicBezTo>
                      <a:pt x="30" y="32"/>
                      <a:pt x="29" y="27"/>
                      <a:pt x="27" y="22"/>
                    </a:cubicBezTo>
                    <a:cubicBezTo>
                      <a:pt x="26" y="18"/>
                      <a:pt x="25" y="14"/>
                      <a:pt x="24" y="10"/>
                    </a:cubicBezTo>
                    <a:cubicBezTo>
                      <a:pt x="22" y="8"/>
                      <a:pt x="21" y="6"/>
                      <a:pt x="20" y="4"/>
                    </a:cubicBezTo>
                    <a:cubicBezTo>
                      <a:pt x="19" y="2"/>
                      <a:pt x="18" y="2"/>
                      <a:pt x="16" y="1"/>
                    </a:cubicBezTo>
                    <a:cubicBezTo>
                      <a:pt x="15" y="0"/>
                      <a:pt x="13" y="0"/>
                      <a:pt x="11" y="0"/>
                    </a:cubicBezTo>
                    <a:cubicBezTo>
                      <a:pt x="8" y="0"/>
                      <a:pt x="6" y="2"/>
                      <a:pt x="5" y="4"/>
                    </a:cubicBezTo>
                    <a:cubicBezTo>
                      <a:pt x="2" y="10"/>
                      <a:pt x="3" y="16"/>
                      <a:pt x="3" y="22"/>
                    </a:cubicBezTo>
                    <a:cubicBezTo>
                      <a:pt x="3" y="24"/>
                      <a:pt x="4" y="27"/>
                      <a:pt x="4" y="29"/>
                    </a:cubicBezTo>
                    <a:cubicBezTo>
                      <a:pt x="5" y="31"/>
                      <a:pt x="6" y="33"/>
                      <a:pt x="6" y="35"/>
                    </a:cubicBezTo>
                    <a:cubicBezTo>
                      <a:pt x="7" y="39"/>
                      <a:pt x="8" y="42"/>
                      <a:pt x="11" y="44"/>
                    </a:cubicBezTo>
                    <a:cubicBezTo>
                      <a:pt x="12" y="46"/>
                      <a:pt x="14" y="48"/>
                      <a:pt x="15" y="49"/>
                    </a:cubicBezTo>
                    <a:cubicBezTo>
                      <a:pt x="16" y="50"/>
                      <a:pt x="17" y="51"/>
                      <a:pt x="18" y="51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19" y="51"/>
                      <a:pt x="20" y="51"/>
                      <a:pt x="20" y="51"/>
                    </a:cubicBezTo>
                    <a:cubicBezTo>
                      <a:pt x="20" y="50"/>
                      <a:pt x="21" y="50"/>
                      <a:pt x="21" y="50"/>
                    </a:cubicBezTo>
                    <a:cubicBezTo>
                      <a:pt x="22" y="53"/>
                      <a:pt x="24" y="55"/>
                      <a:pt x="26" y="57"/>
                    </a:cubicBezTo>
                    <a:cubicBezTo>
                      <a:pt x="26" y="57"/>
                      <a:pt x="26" y="58"/>
                      <a:pt x="27" y="59"/>
                    </a:cubicBezTo>
                    <a:cubicBezTo>
                      <a:pt x="27" y="59"/>
                      <a:pt x="27" y="60"/>
                      <a:pt x="27" y="60"/>
                    </a:cubicBezTo>
                    <a:cubicBezTo>
                      <a:pt x="27" y="60"/>
                      <a:pt x="28" y="61"/>
                      <a:pt x="28" y="61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28" y="61"/>
                      <a:pt x="28" y="61"/>
                      <a:pt x="28" y="62"/>
                    </a:cubicBezTo>
                    <a:cubicBezTo>
                      <a:pt x="29" y="63"/>
                      <a:pt x="29" y="64"/>
                      <a:pt x="29" y="66"/>
                    </a:cubicBezTo>
                    <a:cubicBezTo>
                      <a:pt x="29" y="69"/>
                      <a:pt x="31" y="71"/>
                      <a:pt x="31" y="74"/>
                    </a:cubicBezTo>
                    <a:cubicBezTo>
                      <a:pt x="32" y="77"/>
                      <a:pt x="33" y="81"/>
                      <a:pt x="34" y="84"/>
                    </a:cubicBezTo>
                    <a:cubicBezTo>
                      <a:pt x="35" y="86"/>
                      <a:pt x="35" y="88"/>
                      <a:pt x="36" y="90"/>
                    </a:cubicBezTo>
                    <a:cubicBezTo>
                      <a:pt x="36" y="92"/>
                      <a:pt x="37" y="94"/>
                      <a:pt x="37" y="96"/>
                    </a:cubicBezTo>
                    <a:cubicBezTo>
                      <a:pt x="38" y="99"/>
                      <a:pt x="39" y="102"/>
                      <a:pt x="40" y="105"/>
                    </a:cubicBezTo>
                    <a:cubicBezTo>
                      <a:pt x="40" y="108"/>
                      <a:pt x="40" y="110"/>
                      <a:pt x="41" y="113"/>
                    </a:cubicBezTo>
                    <a:cubicBezTo>
                      <a:pt x="42" y="117"/>
                      <a:pt x="42" y="122"/>
                      <a:pt x="43" y="126"/>
                    </a:cubicBezTo>
                    <a:cubicBezTo>
                      <a:pt x="43" y="126"/>
                      <a:pt x="43" y="127"/>
                      <a:pt x="43" y="127"/>
                    </a:cubicBezTo>
                    <a:cubicBezTo>
                      <a:pt x="42" y="127"/>
                      <a:pt x="41" y="126"/>
                      <a:pt x="41" y="125"/>
                    </a:cubicBezTo>
                    <a:cubicBezTo>
                      <a:pt x="42" y="122"/>
                      <a:pt x="40" y="121"/>
                      <a:pt x="40" y="118"/>
                    </a:cubicBezTo>
                    <a:cubicBezTo>
                      <a:pt x="38" y="116"/>
                      <a:pt x="37" y="114"/>
                      <a:pt x="35" y="111"/>
                    </a:cubicBezTo>
                    <a:cubicBezTo>
                      <a:pt x="35" y="111"/>
                      <a:pt x="35" y="109"/>
                      <a:pt x="35" y="108"/>
                    </a:cubicBezTo>
                    <a:cubicBezTo>
                      <a:pt x="34" y="106"/>
                      <a:pt x="34" y="104"/>
                      <a:pt x="34" y="102"/>
                    </a:cubicBezTo>
                    <a:cubicBezTo>
                      <a:pt x="33" y="100"/>
                      <a:pt x="32" y="99"/>
                      <a:pt x="31" y="97"/>
                    </a:cubicBezTo>
                    <a:cubicBezTo>
                      <a:pt x="30" y="94"/>
                      <a:pt x="28" y="92"/>
                      <a:pt x="26" y="91"/>
                    </a:cubicBezTo>
                    <a:cubicBezTo>
                      <a:pt x="25" y="90"/>
                      <a:pt x="24" y="90"/>
                      <a:pt x="24" y="90"/>
                    </a:cubicBezTo>
                    <a:cubicBezTo>
                      <a:pt x="22" y="87"/>
                      <a:pt x="20" y="85"/>
                      <a:pt x="18" y="82"/>
                    </a:cubicBezTo>
                    <a:cubicBezTo>
                      <a:pt x="15" y="80"/>
                      <a:pt x="12" y="80"/>
                      <a:pt x="9" y="83"/>
                    </a:cubicBezTo>
                    <a:cubicBezTo>
                      <a:pt x="9" y="83"/>
                      <a:pt x="8" y="84"/>
                      <a:pt x="8" y="84"/>
                    </a:cubicBezTo>
                    <a:cubicBezTo>
                      <a:pt x="3" y="87"/>
                      <a:pt x="0" y="93"/>
                      <a:pt x="3" y="98"/>
                    </a:cubicBezTo>
                    <a:cubicBezTo>
                      <a:pt x="5" y="102"/>
                      <a:pt x="6" y="105"/>
                      <a:pt x="8" y="107"/>
                    </a:cubicBezTo>
                    <a:cubicBezTo>
                      <a:pt x="11" y="111"/>
                      <a:pt x="14" y="114"/>
                      <a:pt x="18" y="116"/>
                    </a:cubicBezTo>
                    <a:cubicBezTo>
                      <a:pt x="20" y="116"/>
                      <a:pt x="22" y="117"/>
                      <a:pt x="24" y="119"/>
                    </a:cubicBezTo>
                    <a:cubicBezTo>
                      <a:pt x="30" y="123"/>
                      <a:pt x="35" y="128"/>
                      <a:pt x="39" y="134"/>
                    </a:cubicBezTo>
                    <a:cubicBezTo>
                      <a:pt x="40" y="135"/>
                      <a:pt x="41" y="138"/>
                      <a:pt x="44" y="137"/>
                    </a:cubicBezTo>
                    <a:cubicBezTo>
                      <a:pt x="44" y="137"/>
                      <a:pt x="44" y="138"/>
                      <a:pt x="44" y="138"/>
                    </a:cubicBezTo>
                    <a:cubicBezTo>
                      <a:pt x="44" y="139"/>
                      <a:pt x="45" y="141"/>
                      <a:pt x="45" y="142"/>
                    </a:cubicBezTo>
                    <a:cubicBezTo>
                      <a:pt x="45" y="142"/>
                      <a:pt x="45" y="142"/>
                      <a:pt x="45" y="142"/>
                    </a:cubicBezTo>
                    <a:cubicBezTo>
                      <a:pt x="45" y="142"/>
                      <a:pt x="44" y="142"/>
                      <a:pt x="44" y="143"/>
                    </a:cubicBezTo>
                    <a:cubicBezTo>
                      <a:pt x="45" y="145"/>
                      <a:pt x="45" y="148"/>
                      <a:pt x="45" y="151"/>
                    </a:cubicBezTo>
                    <a:cubicBezTo>
                      <a:pt x="45" y="151"/>
                      <a:pt x="45" y="151"/>
                      <a:pt x="45" y="151"/>
                    </a:cubicBezTo>
                    <a:cubicBezTo>
                      <a:pt x="45" y="153"/>
                      <a:pt x="45" y="154"/>
                      <a:pt x="45" y="155"/>
                    </a:cubicBezTo>
                    <a:cubicBezTo>
                      <a:pt x="45" y="155"/>
                      <a:pt x="46" y="157"/>
                      <a:pt x="45" y="157"/>
                    </a:cubicBezTo>
                    <a:cubicBezTo>
                      <a:pt x="43" y="155"/>
                      <a:pt x="42" y="153"/>
                      <a:pt x="39" y="153"/>
                    </a:cubicBezTo>
                    <a:cubicBezTo>
                      <a:pt x="38" y="153"/>
                      <a:pt x="37" y="152"/>
                      <a:pt x="36" y="152"/>
                    </a:cubicBezTo>
                    <a:cubicBezTo>
                      <a:pt x="35" y="151"/>
                      <a:pt x="34" y="151"/>
                      <a:pt x="32" y="150"/>
                    </a:cubicBezTo>
                    <a:cubicBezTo>
                      <a:pt x="31" y="149"/>
                      <a:pt x="30" y="147"/>
                      <a:pt x="28" y="147"/>
                    </a:cubicBezTo>
                    <a:cubicBezTo>
                      <a:pt x="25" y="145"/>
                      <a:pt x="23" y="147"/>
                      <a:pt x="20" y="147"/>
                    </a:cubicBezTo>
                    <a:cubicBezTo>
                      <a:pt x="18" y="148"/>
                      <a:pt x="17" y="150"/>
                      <a:pt x="15" y="152"/>
                    </a:cubicBezTo>
                    <a:cubicBezTo>
                      <a:pt x="12" y="156"/>
                      <a:pt x="14" y="162"/>
                      <a:pt x="17" y="165"/>
                    </a:cubicBezTo>
                    <a:cubicBezTo>
                      <a:pt x="17" y="165"/>
                      <a:pt x="18" y="165"/>
                      <a:pt x="18" y="165"/>
                    </a:cubicBezTo>
                    <a:cubicBezTo>
                      <a:pt x="18" y="166"/>
                      <a:pt x="19" y="167"/>
                      <a:pt x="20" y="168"/>
                    </a:cubicBezTo>
                    <a:cubicBezTo>
                      <a:pt x="20" y="169"/>
                      <a:pt x="20" y="169"/>
                      <a:pt x="21" y="170"/>
                    </a:cubicBezTo>
                    <a:cubicBezTo>
                      <a:pt x="22" y="171"/>
                      <a:pt x="24" y="173"/>
                      <a:pt x="25" y="175"/>
                    </a:cubicBezTo>
                    <a:cubicBezTo>
                      <a:pt x="27" y="177"/>
                      <a:pt x="29" y="179"/>
                      <a:pt x="31" y="182"/>
                    </a:cubicBezTo>
                    <a:cubicBezTo>
                      <a:pt x="34" y="185"/>
                      <a:pt x="36" y="188"/>
                      <a:pt x="39" y="191"/>
                    </a:cubicBezTo>
                    <a:cubicBezTo>
                      <a:pt x="40" y="193"/>
                      <a:pt x="41" y="194"/>
                      <a:pt x="42" y="196"/>
                    </a:cubicBezTo>
                    <a:cubicBezTo>
                      <a:pt x="43" y="197"/>
                      <a:pt x="44" y="199"/>
                      <a:pt x="44" y="200"/>
                    </a:cubicBezTo>
                    <a:cubicBezTo>
                      <a:pt x="45" y="202"/>
                      <a:pt x="45" y="203"/>
                      <a:pt x="46" y="204"/>
                    </a:cubicBezTo>
                    <a:cubicBezTo>
                      <a:pt x="46" y="205"/>
                      <a:pt x="46" y="206"/>
                      <a:pt x="46" y="207"/>
                    </a:cubicBezTo>
                    <a:cubicBezTo>
                      <a:pt x="46" y="209"/>
                      <a:pt x="46" y="211"/>
                      <a:pt x="46" y="213"/>
                    </a:cubicBezTo>
                    <a:cubicBezTo>
                      <a:pt x="46" y="214"/>
                      <a:pt x="46" y="214"/>
                      <a:pt x="46" y="214"/>
                    </a:cubicBezTo>
                    <a:cubicBezTo>
                      <a:pt x="46" y="216"/>
                      <a:pt x="46" y="219"/>
                      <a:pt x="46" y="221"/>
                    </a:cubicBezTo>
                    <a:cubicBezTo>
                      <a:pt x="46" y="223"/>
                      <a:pt x="46" y="225"/>
                      <a:pt x="46" y="226"/>
                    </a:cubicBezTo>
                    <a:cubicBezTo>
                      <a:pt x="46" y="227"/>
                      <a:pt x="45" y="227"/>
                      <a:pt x="45" y="228"/>
                    </a:cubicBezTo>
                    <a:cubicBezTo>
                      <a:pt x="45" y="228"/>
                      <a:pt x="45" y="228"/>
                      <a:pt x="45" y="228"/>
                    </a:cubicBezTo>
                    <a:cubicBezTo>
                      <a:pt x="45" y="226"/>
                      <a:pt x="44" y="225"/>
                      <a:pt x="44" y="224"/>
                    </a:cubicBezTo>
                    <a:cubicBezTo>
                      <a:pt x="44" y="222"/>
                      <a:pt x="43" y="221"/>
                      <a:pt x="42" y="220"/>
                    </a:cubicBezTo>
                    <a:cubicBezTo>
                      <a:pt x="42" y="216"/>
                      <a:pt x="40" y="214"/>
                      <a:pt x="38" y="211"/>
                    </a:cubicBezTo>
                    <a:cubicBezTo>
                      <a:pt x="38" y="211"/>
                      <a:pt x="37" y="211"/>
                      <a:pt x="37" y="211"/>
                    </a:cubicBezTo>
                    <a:cubicBezTo>
                      <a:pt x="37" y="211"/>
                      <a:pt x="38" y="211"/>
                      <a:pt x="38" y="211"/>
                    </a:cubicBezTo>
                    <a:cubicBezTo>
                      <a:pt x="38" y="210"/>
                      <a:pt x="37" y="209"/>
                      <a:pt x="37" y="208"/>
                    </a:cubicBezTo>
                    <a:cubicBezTo>
                      <a:pt x="35" y="208"/>
                      <a:pt x="34" y="207"/>
                      <a:pt x="33" y="206"/>
                    </a:cubicBezTo>
                    <a:cubicBezTo>
                      <a:pt x="32" y="203"/>
                      <a:pt x="30" y="202"/>
                      <a:pt x="28" y="201"/>
                    </a:cubicBezTo>
                    <a:cubicBezTo>
                      <a:pt x="26" y="198"/>
                      <a:pt x="22" y="198"/>
                      <a:pt x="19" y="198"/>
                    </a:cubicBezTo>
                    <a:cubicBezTo>
                      <a:pt x="18" y="198"/>
                      <a:pt x="17" y="199"/>
                      <a:pt x="16" y="200"/>
                    </a:cubicBezTo>
                    <a:cubicBezTo>
                      <a:pt x="15" y="201"/>
                      <a:pt x="15" y="201"/>
                      <a:pt x="14" y="202"/>
                    </a:cubicBezTo>
                    <a:cubicBezTo>
                      <a:pt x="12" y="205"/>
                      <a:pt x="10" y="208"/>
                      <a:pt x="8" y="211"/>
                    </a:cubicBezTo>
                    <a:cubicBezTo>
                      <a:pt x="7" y="214"/>
                      <a:pt x="6" y="217"/>
                      <a:pt x="8" y="220"/>
                    </a:cubicBezTo>
                    <a:cubicBezTo>
                      <a:pt x="10" y="223"/>
                      <a:pt x="10" y="227"/>
                      <a:pt x="13" y="230"/>
                    </a:cubicBezTo>
                    <a:cubicBezTo>
                      <a:pt x="14" y="232"/>
                      <a:pt x="15" y="233"/>
                      <a:pt x="16" y="235"/>
                    </a:cubicBezTo>
                    <a:cubicBezTo>
                      <a:pt x="16" y="236"/>
                      <a:pt x="17" y="237"/>
                      <a:pt x="17" y="237"/>
                    </a:cubicBezTo>
                    <a:cubicBezTo>
                      <a:pt x="38" y="237"/>
                      <a:pt x="38" y="237"/>
                      <a:pt x="38" y="237"/>
                    </a:cubicBezTo>
                    <a:cubicBezTo>
                      <a:pt x="37" y="234"/>
                      <a:pt x="35" y="232"/>
                      <a:pt x="34" y="229"/>
                    </a:cubicBezTo>
                    <a:cubicBezTo>
                      <a:pt x="34" y="229"/>
                      <a:pt x="34" y="229"/>
                      <a:pt x="34" y="229"/>
                    </a:cubicBezTo>
                    <a:cubicBezTo>
                      <a:pt x="35" y="232"/>
                      <a:pt x="37" y="234"/>
                      <a:pt x="38" y="237"/>
                    </a:cubicBezTo>
                    <a:cubicBezTo>
                      <a:pt x="53" y="237"/>
                      <a:pt x="53" y="237"/>
                      <a:pt x="53" y="237"/>
                    </a:cubicBezTo>
                    <a:cubicBezTo>
                      <a:pt x="53" y="234"/>
                      <a:pt x="54" y="230"/>
                      <a:pt x="54" y="227"/>
                    </a:cubicBezTo>
                    <a:cubicBezTo>
                      <a:pt x="54" y="224"/>
                      <a:pt x="53" y="221"/>
                      <a:pt x="53" y="219"/>
                    </a:cubicBezTo>
                    <a:close/>
                    <a:moveTo>
                      <a:pt x="80" y="162"/>
                    </a:moveTo>
                    <a:cubicBezTo>
                      <a:pt x="80" y="162"/>
                      <a:pt x="80" y="162"/>
                      <a:pt x="80" y="162"/>
                    </a:cubicBezTo>
                    <a:cubicBezTo>
                      <a:pt x="80" y="162"/>
                      <a:pt x="80" y="162"/>
                      <a:pt x="80" y="162"/>
                    </a:cubicBezTo>
                    <a:cubicBezTo>
                      <a:pt x="80" y="162"/>
                      <a:pt x="80" y="162"/>
                      <a:pt x="80" y="162"/>
                    </a:cubicBezTo>
                    <a:close/>
                    <a:moveTo>
                      <a:pt x="79" y="149"/>
                    </a:moveTo>
                    <a:cubicBezTo>
                      <a:pt x="79" y="149"/>
                      <a:pt x="79" y="149"/>
                      <a:pt x="79" y="148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8" y="150"/>
                      <a:pt x="77" y="151"/>
                      <a:pt x="77" y="152"/>
                    </a:cubicBezTo>
                    <a:cubicBezTo>
                      <a:pt x="77" y="151"/>
                      <a:pt x="78" y="150"/>
                      <a:pt x="79" y="149"/>
                    </a:cubicBezTo>
                    <a:close/>
                    <a:moveTo>
                      <a:pt x="63" y="79"/>
                    </a:moveTo>
                    <a:cubicBezTo>
                      <a:pt x="63" y="80"/>
                      <a:pt x="64" y="82"/>
                      <a:pt x="64" y="83"/>
                    </a:cubicBezTo>
                    <a:cubicBezTo>
                      <a:pt x="63" y="84"/>
                      <a:pt x="63" y="85"/>
                      <a:pt x="63" y="86"/>
                    </a:cubicBezTo>
                    <a:cubicBezTo>
                      <a:pt x="63" y="85"/>
                      <a:pt x="63" y="84"/>
                      <a:pt x="64" y="83"/>
                    </a:cubicBezTo>
                    <a:cubicBezTo>
                      <a:pt x="64" y="82"/>
                      <a:pt x="63" y="80"/>
                      <a:pt x="63" y="79"/>
                    </a:cubicBezTo>
                    <a:close/>
                    <a:moveTo>
                      <a:pt x="60" y="80"/>
                    </a:moveTo>
                    <a:cubicBezTo>
                      <a:pt x="60" y="80"/>
                      <a:pt x="61" y="80"/>
                      <a:pt x="61" y="79"/>
                    </a:cubicBezTo>
                    <a:cubicBezTo>
                      <a:pt x="61" y="80"/>
                      <a:pt x="60" y="80"/>
                      <a:pt x="60" y="80"/>
                    </a:cubicBezTo>
                    <a:cubicBezTo>
                      <a:pt x="60" y="81"/>
                      <a:pt x="60" y="81"/>
                      <a:pt x="60" y="81"/>
                    </a:cubicBezTo>
                    <a:cubicBezTo>
                      <a:pt x="60" y="81"/>
                      <a:pt x="60" y="81"/>
                      <a:pt x="60" y="80"/>
                    </a:cubicBezTo>
                    <a:close/>
                    <a:moveTo>
                      <a:pt x="60" y="99"/>
                    </a:moveTo>
                    <a:cubicBezTo>
                      <a:pt x="60" y="99"/>
                      <a:pt x="60" y="99"/>
                      <a:pt x="60" y="99"/>
                    </a:cubicBezTo>
                    <a:cubicBezTo>
                      <a:pt x="60" y="96"/>
                      <a:pt x="61" y="93"/>
                      <a:pt x="62" y="91"/>
                    </a:cubicBezTo>
                    <a:cubicBezTo>
                      <a:pt x="61" y="93"/>
                      <a:pt x="60" y="96"/>
                      <a:pt x="60" y="99"/>
                    </a:cubicBezTo>
                    <a:cubicBezTo>
                      <a:pt x="60" y="99"/>
                      <a:pt x="60" y="99"/>
                      <a:pt x="60" y="99"/>
                    </a:cubicBezTo>
                    <a:cubicBezTo>
                      <a:pt x="58" y="101"/>
                      <a:pt x="57" y="104"/>
                      <a:pt x="56" y="107"/>
                    </a:cubicBezTo>
                    <a:cubicBezTo>
                      <a:pt x="57" y="104"/>
                      <a:pt x="58" y="101"/>
                      <a:pt x="60" y="99"/>
                    </a:cubicBezTo>
                    <a:close/>
                    <a:moveTo>
                      <a:pt x="52" y="103"/>
                    </a:moveTo>
                    <a:cubicBezTo>
                      <a:pt x="52" y="103"/>
                      <a:pt x="52" y="102"/>
                      <a:pt x="52" y="102"/>
                    </a:cubicBezTo>
                    <a:cubicBezTo>
                      <a:pt x="52" y="102"/>
                      <a:pt x="52" y="103"/>
                      <a:pt x="52" y="103"/>
                    </a:cubicBezTo>
                    <a:cubicBezTo>
                      <a:pt x="52" y="103"/>
                      <a:pt x="52" y="104"/>
                      <a:pt x="52" y="104"/>
                    </a:cubicBezTo>
                    <a:cubicBezTo>
                      <a:pt x="52" y="104"/>
                      <a:pt x="52" y="103"/>
                      <a:pt x="52" y="103"/>
                    </a:cubicBezTo>
                    <a:close/>
                    <a:moveTo>
                      <a:pt x="13" y="16"/>
                    </a:moveTo>
                    <a:cubicBezTo>
                      <a:pt x="13" y="16"/>
                      <a:pt x="13" y="16"/>
                      <a:pt x="14" y="17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2" y="16"/>
                      <a:pt x="11" y="17"/>
                      <a:pt x="11" y="17"/>
                    </a:cubicBezTo>
                    <a:cubicBezTo>
                      <a:pt x="11" y="17"/>
                      <a:pt x="12" y="16"/>
                      <a:pt x="13" y="16"/>
                    </a:cubicBezTo>
                    <a:close/>
                    <a:moveTo>
                      <a:pt x="17" y="46"/>
                    </a:moveTo>
                    <a:cubicBezTo>
                      <a:pt x="17" y="46"/>
                      <a:pt x="17" y="46"/>
                      <a:pt x="17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6" y="45"/>
                      <a:pt x="16" y="44"/>
                      <a:pt x="16" y="43"/>
                    </a:cubicBezTo>
                    <a:cubicBezTo>
                      <a:pt x="16" y="44"/>
                      <a:pt x="16" y="45"/>
                      <a:pt x="17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7" y="46"/>
                      <a:pt x="17" y="46"/>
                      <a:pt x="17" y="47"/>
                    </a:cubicBezTo>
                    <a:cubicBezTo>
                      <a:pt x="17" y="46"/>
                      <a:pt x="17" y="46"/>
                      <a:pt x="17" y="46"/>
                    </a:cubicBezTo>
                    <a:close/>
                    <a:moveTo>
                      <a:pt x="19" y="39"/>
                    </a:moveTo>
                    <a:cubicBezTo>
                      <a:pt x="18" y="36"/>
                      <a:pt x="16" y="32"/>
                      <a:pt x="15" y="28"/>
                    </a:cubicBezTo>
                    <a:cubicBezTo>
                      <a:pt x="14" y="26"/>
                      <a:pt x="13" y="24"/>
                      <a:pt x="12" y="22"/>
                    </a:cubicBezTo>
                    <a:cubicBezTo>
                      <a:pt x="11" y="22"/>
                      <a:pt x="10" y="21"/>
                      <a:pt x="9" y="21"/>
                    </a:cubicBezTo>
                    <a:cubicBezTo>
                      <a:pt x="10" y="21"/>
                      <a:pt x="11" y="22"/>
                      <a:pt x="12" y="22"/>
                    </a:cubicBezTo>
                    <a:cubicBezTo>
                      <a:pt x="13" y="24"/>
                      <a:pt x="14" y="26"/>
                      <a:pt x="15" y="28"/>
                    </a:cubicBezTo>
                    <a:cubicBezTo>
                      <a:pt x="16" y="32"/>
                      <a:pt x="18" y="36"/>
                      <a:pt x="19" y="39"/>
                    </a:cubicBezTo>
                    <a:cubicBezTo>
                      <a:pt x="20" y="41"/>
                      <a:pt x="21" y="43"/>
                      <a:pt x="22" y="45"/>
                    </a:cubicBezTo>
                    <a:cubicBezTo>
                      <a:pt x="21" y="43"/>
                      <a:pt x="20" y="41"/>
                      <a:pt x="19" y="39"/>
                    </a:cubicBezTo>
                    <a:close/>
                    <a:moveTo>
                      <a:pt x="28" y="51"/>
                    </a:moveTo>
                    <a:cubicBezTo>
                      <a:pt x="28" y="50"/>
                      <a:pt x="28" y="50"/>
                      <a:pt x="29" y="50"/>
                    </a:cubicBezTo>
                    <a:cubicBezTo>
                      <a:pt x="28" y="50"/>
                      <a:pt x="28" y="50"/>
                      <a:pt x="28" y="51"/>
                    </a:cubicBezTo>
                    <a:cubicBezTo>
                      <a:pt x="29" y="52"/>
                      <a:pt x="29" y="53"/>
                      <a:pt x="30" y="55"/>
                    </a:cubicBezTo>
                    <a:cubicBezTo>
                      <a:pt x="29" y="53"/>
                      <a:pt x="29" y="52"/>
                      <a:pt x="28" y="51"/>
                    </a:cubicBezTo>
                    <a:close/>
                    <a:moveTo>
                      <a:pt x="17" y="224"/>
                    </a:moveTo>
                    <a:cubicBezTo>
                      <a:pt x="17" y="224"/>
                      <a:pt x="16" y="223"/>
                      <a:pt x="16" y="223"/>
                    </a:cubicBezTo>
                    <a:cubicBezTo>
                      <a:pt x="16" y="223"/>
                      <a:pt x="17" y="224"/>
                      <a:pt x="17" y="224"/>
                    </a:cubicBezTo>
                    <a:close/>
                    <a:moveTo>
                      <a:pt x="23" y="222"/>
                    </a:moveTo>
                    <a:cubicBezTo>
                      <a:pt x="23" y="222"/>
                      <a:pt x="23" y="222"/>
                      <a:pt x="23" y="222"/>
                    </a:cubicBezTo>
                    <a:cubicBezTo>
                      <a:pt x="23" y="222"/>
                      <a:pt x="23" y="221"/>
                      <a:pt x="23" y="221"/>
                    </a:cubicBezTo>
                    <a:cubicBezTo>
                      <a:pt x="23" y="221"/>
                      <a:pt x="23" y="222"/>
                      <a:pt x="23" y="222"/>
                    </a:cubicBezTo>
                    <a:close/>
                    <a:moveTo>
                      <a:pt x="27" y="227"/>
                    </a:moveTo>
                    <a:cubicBezTo>
                      <a:pt x="24" y="228"/>
                      <a:pt x="22" y="229"/>
                      <a:pt x="19" y="230"/>
                    </a:cubicBezTo>
                    <a:cubicBezTo>
                      <a:pt x="22" y="229"/>
                      <a:pt x="24" y="228"/>
                      <a:pt x="27" y="227"/>
                    </a:cubicBezTo>
                    <a:close/>
                    <a:moveTo>
                      <a:pt x="48" y="225"/>
                    </a:moveTo>
                    <a:cubicBezTo>
                      <a:pt x="48" y="225"/>
                      <a:pt x="47" y="225"/>
                      <a:pt x="47" y="225"/>
                    </a:cubicBezTo>
                    <a:cubicBezTo>
                      <a:pt x="47" y="225"/>
                      <a:pt x="48" y="225"/>
                      <a:pt x="48" y="225"/>
                    </a:cubicBezTo>
                    <a:close/>
                    <a:moveTo>
                      <a:pt x="46" y="181"/>
                    </a:moveTo>
                    <a:cubicBezTo>
                      <a:pt x="46" y="181"/>
                      <a:pt x="46" y="181"/>
                      <a:pt x="46" y="181"/>
                    </a:cubicBezTo>
                    <a:cubicBezTo>
                      <a:pt x="47" y="181"/>
                      <a:pt x="48" y="181"/>
                      <a:pt x="49" y="181"/>
                    </a:cubicBezTo>
                    <a:cubicBezTo>
                      <a:pt x="48" y="181"/>
                      <a:pt x="47" y="181"/>
                      <a:pt x="46" y="181"/>
                    </a:cubicBezTo>
                    <a:close/>
                    <a:moveTo>
                      <a:pt x="52" y="182"/>
                    </a:moveTo>
                    <a:cubicBezTo>
                      <a:pt x="52" y="182"/>
                      <a:pt x="52" y="182"/>
                      <a:pt x="52" y="182"/>
                    </a:cubicBezTo>
                    <a:cubicBezTo>
                      <a:pt x="52" y="182"/>
                      <a:pt x="51" y="181"/>
                      <a:pt x="50" y="181"/>
                    </a:cubicBezTo>
                    <a:cubicBezTo>
                      <a:pt x="51" y="181"/>
                      <a:pt x="52" y="182"/>
                      <a:pt x="52" y="1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3" name="Freeform 14">
                <a:extLst>
                  <a:ext uri="{FF2B5EF4-FFF2-40B4-BE49-F238E27FC236}">
                    <a16:creationId xmlns="" xmlns:a16="http://schemas.microsoft.com/office/drawing/2014/main" id="{0A59DC5D-55B5-4E2E-9F51-8D3203286D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26639" y="4028609"/>
                <a:ext cx="542925" cy="1368425"/>
              </a:xfrm>
              <a:custGeom>
                <a:avLst/>
                <a:gdLst>
                  <a:gd name="T0" fmla="*/ 74 w 86"/>
                  <a:gd name="T1" fmla="*/ 76 h 216"/>
                  <a:gd name="T2" fmla="*/ 51 w 86"/>
                  <a:gd name="T3" fmla="*/ 65 h 216"/>
                  <a:gd name="T4" fmla="*/ 34 w 86"/>
                  <a:gd name="T5" fmla="*/ 33 h 216"/>
                  <a:gd name="T6" fmla="*/ 28 w 86"/>
                  <a:gd name="T7" fmla="*/ 24 h 216"/>
                  <a:gd name="T8" fmla="*/ 21 w 86"/>
                  <a:gd name="T9" fmla="*/ 14 h 216"/>
                  <a:gd name="T10" fmla="*/ 11 w 86"/>
                  <a:gd name="T11" fmla="*/ 5 h 216"/>
                  <a:gd name="T12" fmla="*/ 1 w 86"/>
                  <a:gd name="T13" fmla="*/ 1 h 216"/>
                  <a:gd name="T14" fmla="*/ 12 w 86"/>
                  <a:gd name="T15" fmla="*/ 14 h 216"/>
                  <a:gd name="T16" fmla="*/ 32 w 86"/>
                  <a:gd name="T17" fmla="*/ 36 h 216"/>
                  <a:gd name="T18" fmla="*/ 49 w 86"/>
                  <a:gd name="T19" fmla="*/ 66 h 216"/>
                  <a:gd name="T20" fmla="*/ 47 w 86"/>
                  <a:gd name="T21" fmla="*/ 72 h 216"/>
                  <a:gd name="T22" fmla="*/ 30 w 86"/>
                  <a:gd name="T23" fmla="*/ 91 h 216"/>
                  <a:gd name="T24" fmla="*/ 37 w 86"/>
                  <a:gd name="T25" fmla="*/ 106 h 216"/>
                  <a:gd name="T26" fmla="*/ 48 w 86"/>
                  <a:gd name="T27" fmla="*/ 90 h 216"/>
                  <a:gd name="T28" fmla="*/ 52 w 86"/>
                  <a:gd name="T29" fmla="*/ 79 h 216"/>
                  <a:gd name="T30" fmla="*/ 55 w 86"/>
                  <a:gd name="T31" fmla="*/ 93 h 216"/>
                  <a:gd name="T32" fmla="*/ 47 w 86"/>
                  <a:gd name="T33" fmla="*/ 110 h 216"/>
                  <a:gd name="T34" fmla="*/ 44 w 86"/>
                  <a:gd name="T35" fmla="*/ 130 h 216"/>
                  <a:gd name="T36" fmla="*/ 56 w 86"/>
                  <a:gd name="T37" fmla="*/ 118 h 216"/>
                  <a:gd name="T38" fmla="*/ 54 w 86"/>
                  <a:gd name="T39" fmla="*/ 132 h 216"/>
                  <a:gd name="T40" fmla="*/ 40 w 86"/>
                  <a:gd name="T41" fmla="*/ 150 h 216"/>
                  <a:gd name="T42" fmla="*/ 53 w 86"/>
                  <a:gd name="T43" fmla="*/ 151 h 216"/>
                  <a:gd name="T44" fmla="*/ 40 w 86"/>
                  <a:gd name="T45" fmla="*/ 166 h 216"/>
                  <a:gd name="T46" fmla="*/ 45 w 86"/>
                  <a:gd name="T47" fmla="*/ 174 h 216"/>
                  <a:gd name="T48" fmla="*/ 50 w 86"/>
                  <a:gd name="T49" fmla="*/ 168 h 216"/>
                  <a:gd name="T50" fmla="*/ 43 w 86"/>
                  <a:gd name="T51" fmla="*/ 190 h 216"/>
                  <a:gd name="T52" fmla="*/ 38 w 86"/>
                  <a:gd name="T53" fmla="*/ 194 h 216"/>
                  <a:gd name="T54" fmla="*/ 35 w 86"/>
                  <a:gd name="T55" fmla="*/ 215 h 216"/>
                  <a:gd name="T56" fmla="*/ 46 w 86"/>
                  <a:gd name="T57" fmla="*/ 188 h 216"/>
                  <a:gd name="T58" fmla="*/ 58 w 86"/>
                  <a:gd name="T59" fmla="*/ 190 h 216"/>
                  <a:gd name="T60" fmla="*/ 62 w 86"/>
                  <a:gd name="T61" fmla="*/ 179 h 216"/>
                  <a:gd name="T62" fmla="*/ 55 w 86"/>
                  <a:gd name="T63" fmla="*/ 160 h 216"/>
                  <a:gd name="T64" fmla="*/ 58 w 86"/>
                  <a:gd name="T65" fmla="*/ 145 h 216"/>
                  <a:gd name="T66" fmla="*/ 72 w 86"/>
                  <a:gd name="T67" fmla="*/ 161 h 216"/>
                  <a:gd name="T68" fmla="*/ 67 w 86"/>
                  <a:gd name="T69" fmla="*/ 143 h 216"/>
                  <a:gd name="T70" fmla="*/ 59 w 86"/>
                  <a:gd name="T71" fmla="*/ 128 h 216"/>
                  <a:gd name="T72" fmla="*/ 60 w 86"/>
                  <a:gd name="T73" fmla="*/ 108 h 216"/>
                  <a:gd name="T74" fmla="*/ 63 w 86"/>
                  <a:gd name="T75" fmla="*/ 114 h 216"/>
                  <a:gd name="T76" fmla="*/ 79 w 86"/>
                  <a:gd name="T77" fmla="*/ 131 h 216"/>
                  <a:gd name="T78" fmla="*/ 77 w 86"/>
                  <a:gd name="T79" fmla="*/ 113 h 216"/>
                  <a:gd name="T80" fmla="*/ 60 w 86"/>
                  <a:gd name="T81" fmla="*/ 99 h 216"/>
                  <a:gd name="T82" fmla="*/ 57 w 86"/>
                  <a:gd name="T83" fmla="*/ 82 h 216"/>
                  <a:gd name="T84" fmla="*/ 64 w 86"/>
                  <a:gd name="T85" fmla="*/ 88 h 216"/>
                  <a:gd name="T86" fmla="*/ 81 w 86"/>
                  <a:gd name="T87" fmla="*/ 99 h 216"/>
                  <a:gd name="T88" fmla="*/ 32 w 86"/>
                  <a:gd name="T89" fmla="*/ 101 h 216"/>
                  <a:gd name="T90" fmla="*/ 37 w 86"/>
                  <a:gd name="T91" fmla="*/ 96 h 216"/>
                  <a:gd name="T92" fmla="*/ 38 w 86"/>
                  <a:gd name="T93" fmla="*/ 104 h 216"/>
                  <a:gd name="T94" fmla="*/ 48 w 86"/>
                  <a:gd name="T95" fmla="*/ 90 h 216"/>
                  <a:gd name="T96" fmla="*/ 44 w 86"/>
                  <a:gd name="T97" fmla="*/ 119 h 216"/>
                  <a:gd name="T98" fmla="*/ 36 w 86"/>
                  <a:gd name="T99" fmla="*/ 197 h 216"/>
                  <a:gd name="T100" fmla="*/ 37 w 86"/>
                  <a:gd name="T101" fmla="*/ 196 h 216"/>
                  <a:gd name="T102" fmla="*/ 43 w 86"/>
                  <a:gd name="T103" fmla="*/ 193 h 216"/>
                  <a:gd name="T104" fmla="*/ 58 w 86"/>
                  <a:gd name="T105" fmla="*/ 183 h 216"/>
                  <a:gd name="T106" fmla="*/ 69 w 86"/>
                  <a:gd name="T107" fmla="*/ 113 h 216"/>
                  <a:gd name="T108" fmla="*/ 71 w 86"/>
                  <a:gd name="T109" fmla="*/ 120 h 216"/>
                  <a:gd name="T110" fmla="*/ 74 w 86"/>
                  <a:gd name="T111" fmla="*/ 94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6" h="216">
                    <a:moveTo>
                      <a:pt x="85" y="93"/>
                    </a:moveTo>
                    <a:cubicBezTo>
                      <a:pt x="85" y="92"/>
                      <a:pt x="84" y="90"/>
                      <a:pt x="84" y="89"/>
                    </a:cubicBezTo>
                    <a:cubicBezTo>
                      <a:pt x="84" y="89"/>
                      <a:pt x="84" y="88"/>
                      <a:pt x="83" y="87"/>
                    </a:cubicBezTo>
                    <a:cubicBezTo>
                      <a:pt x="83" y="86"/>
                      <a:pt x="82" y="85"/>
                      <a:pt x="82" y="84"/>
                    </a:cubicBezTo>
                    <a:cubicBezTo>
                      <a:pt x="81" y="83"/>
                      <a:pt x="80" y="82"/>
                      <a:pt x="80" y="81"/>
                    </a:cubicBezTo>
                    <a:cubicBezTo>
                      <a:pt x="78" y="81"/>
                      <a:pt x="77" y="80"/>
                      <a:pt x="76" y="78"/>
                    </a:cubicBezTo>
                    <a:cubicBezTo>
                      <a:pt x="76" y="78"/>
                      <a:pt x="76" y="78"/>
                      <a:pt x="76" y="78"/>
                    </a:cubicBezTo>
                    <a:cubicBezTo>
                      <a:pt x="75" y="77"/>
                      <a:pt x="75" y="77"/>
                      <a:pt x="74" y="76"/>
                    </a:cubicBezTo>
                    <a:cubicBezTo>
                      <a:pt x="73" y="75"/>
                      <a:pt x="72" y="75"/>
                      <a:pt x="70" y="74"/>
                    </a:cubicBezTo>
                    <a:cubicBezTo>
                      <a:pt x="68" y="73"/>
                      <a:pt x="67" y="72"/>
                      <a:pt x="65" y="72"/>
                    </a:cubicBezTo>
                    <a:cubicBezTo>
                      <a:pt x="62" y="71"/>
                      <a:pt x="60" y="70"/>
                      <a:pt x="58" y="70"/>
                    </a:cubicBezTo>
                    <a:cubicBezTo>
                      <a:pt x="57" y="69"/>
                      <a:pt x="56" y="69"/>
                      <a:pt x="55" y="69"/>
                    </a:cubicBezTo>
                    <a:cubicBezTo>
                      <a:pt x="54" y="68"/>
                      <a:pt x="53" y="68"/>
                      <a:pt x="52" y="68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52" y="67"/>
                      <a:pt x="52" y="67"/>
                      <a:pt x="51" y="67"/>
                    </a:cubicBezTo>
                    <a:cubicBezTo>
                      <a:pt x="51" y="66"/>
                      <a:pt x="51" y="66"/>
                      <a:pt x="51" y="65"/>
                    </a:cubicBezTo>
                    <a:cubicBezTo>
                      <a:pt x="50" y="64"/>
                      <a:pt x="50" y="62"/>
                      <a:pt x="49" y="61"/>
                    </a:cubicBezTo>
                    <a:cubicBezTo>
                      <a:pt x="49" y="61"/>
                      <a:pt x="49" y="60"/>
                      <a:pt x="49" y="60"/>
                    </a:cubicBezTo>
                    <a:cubicBezTo>
                      <a:pt x="48" y="58"/>
                      <a:pt x="47" y="55"/>
                      <a:pt x="46" y="53"/>
                    </a:cubicBezTo>
                    <a:cubicBezTo>
                      <a:pt x="44" y="50"/>
                      <a:pt x="43" y="47"/>
                      <a:pt x="41" y="44"/>
                    </a:cubicBezTo>
                    <a:cubicBezTo>
                      <a:pt x="40" y="42"/>
                      <a:pt x="39" y="41"/>
                      <a:pt x="38" y="39"/>
                    </a:cubicBezTo>
                    <a:cubicBezTo>
                      <a:pt x="38" y="38"/>
                      <a:pt x="37" y="37"/>
                      <a:pt x="37" y="37"/>
                    </a:cubicBezTo>
                    <a:cubicBezTo>
                      <a:pt x="36" y="36"/>
                      <a:pt x="35" y="35"/>
                      <a:pt x="35" y="34"/>
                    </a:cubicBezTo>
                    <a:cubicBezTo>
                      <a:pt x="35" y="33"/>
                      <a:pt x="34" y="33"/>
                      <a:pt x="34" y="33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4" y="33"/>
                      <a:pt x="34" y="32"/>
                      <a:pt x="33" y="32"/>
                    </a:cubicBezTo>
                    <a:cubicBezTo>
                      <a:pt x="33" y="32"/>
                      <a:pt x="33" y="31"/>
                      <a:pt x="33" y="31"/>
                    </a:cubicBezTo>
                    <a:cubicBezTo>
                      <a:pt x="32" y="30"/>
                      <a:pt x="32" y="30"/>
                      <a:pt x="32" y="29"/>
                    </a:cubicBezTo>
                    <a:cubicBezTo>
                      <a:pt x="32" y="29"/>
                      <a:pt x="31" y="29"/>
                      <a:pt x="31" y="29"/>
                    </a:cubicBezTo>
                    <a:cubicBezTo>
                      <a:pt x="32" y="28"/>
                      <a:pt x="31" y="27"/>
                      <a:pt x="30" y="27"/>
                    </a:cubicBezTo>
                    <a:cubicBezTo>
                      <a:pt x="30" y="26"/>
                      <a:pt x="29" y="26"/>
                      <a:pt x="29" y="25"/>
                    </a:cubicBezTo>
                    <a:cubicBezTo>
                      <a:pt x="28" y="25"/>
                      <a:pt x="28" y="24"/>
                      <a:pt x="28" y="24"/>
                    </a:cubicBezTo>
                    <a:cubicBezTo>
                      <a:pt x="27" y="23"/>
                      <a:pt x="27" y="22"/>
                      <a:pt x="26" y="21"/>
                    </a:cubicBezTo>
                    <a:cubicBezTo>
                      <a:pt x="26" y="21"/>
                      <a:pt x="26" y="21"/>
                      <a:pt x="26" y="20"/>
                    </a:cubicBezTo>
                    <a:cubicBezTo>
                      <a:pt x="26" y="20"/>
                      <a:pt x="25" y="20"/>
                      <a:pt x="25" y="19"/>
                    </a:cubicBezTo>
                    <a:cubicBezTo>
                      <a:pt x="25" y="19"/>
                      <a:pt x="25" y="19"/>
                      <a:pt x="24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18"/>
                      <a:pt x="24" y="17"/>
                      <a:pt x="23" y="17"/>
                    </a:cubicBezTo>
                    <a:cubicBezTo>
                      <a:pt x="23" y="16"/>
                      <a:pt x="22" y="15"/>
                      <a:pt x="21" y="14"/>
                    </a:cubicBezTo>
                    <a:cubicBezTo>
                      <a:pt x="21" y="14"/>
                      <a:pt x="21" y="14"/>
                      <a:pt x="20" y="14"/>
                    </a:cubicBezTo>
                    <a:cubicBezTo>
                      <a:pt x="20" y="13"/>
                      <a:pt x="19" y="11"/>
                      <a:pt x="18" y="10"/>
                    </a:cubicBezTo>
                    <a:cubicBezTo>
                      <a:pt x="17" y="10"/>
                      <a:pt x="16" y="9"/>
                      <a:pt x="16" y="9"/>
                    </a:cubicBezTo>
                    <a:cubicBezTo>
                      <a:pt x="15" y="8"/>
                      <a:pt x="14" y="8"/>
                      <a:pt x="14" y="7"/>
                    </a:cubicBezTo>
                    <a:cubicBezTo>
                      <a:pt x="14" y="7"/>
                      <a:pt x="13" y="7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6"/>
                      <a:pt x="11" y="5"/>
                      <a:pt x="11" y="5"/>
                    </a:cubicBezTo>
                    <a:cubicBezTo>
                      <a:pt x="10" y="4"/>
                      <a:pt x="10" y="4"/>
                      <a:pt x="10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2"/>
                    </a:cubicBezTo>
                    <a:cubicBezTo>
                      <a:pt x="9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0"/>
                      <a:pt x="4" y="0"/>
                      <a:pt x="2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2" y="4"/>
                      <a:pt x="3" y="5"/>
                      <a:pt x="5" y="6"/>
                    </a:cubicBezTo>
                    <a:cubicBezTo>
                      <a:pt x="5" y="7"/>
                      <a:pt x="6" y="7"/>
                      <a:pt x="7" y="8"/>
                    </a:cubicBezTo>
                    <a:cubicBezTo>
                      <a:pt x="7" y="8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1"/>
                      <a:pt x="11" y="12"/>
                      <a:pt x="12" y="14"/>
                    </a:cubicBezTo>
                    <a:cubicBezTo>
                      <a:pt x="14" y="15"/>
                      <a:pt x="15" y="17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7" y="19"/>
                      <a:pt x="18" y="20"/>
                      <a:pt x="19" y="21"/>
                    </a:cubicBezTo>
                    <a:cubicBezTo>
                      <a:pt x="19" y="21"/>
                      <a:pt x="19" y="22"/>
                      <a:pt x="20" y="22"/>
                    </a:cubicBezTo>
                    <a:cubicBezTo>
                      <a:pt x="20" y="22"/>
                      <a:pt x="20" y="23"/>
                      <a:pt x="21" y="23"/>
                    </a:cubicBezTo>
                    <a:cubicBezTo>
                      <a:pt x="21" y="24"/>
                      <a:pt x="22" y="25"/>
                      <a:pt x="23" y="26"/>
                    </a:cubicBezTo>
                    <a:cubicBezTo>
                      <a:pt x="24" y="27"/>
                      <a:pt x="25" y="28"/>
                      <a:pt x="26" y="29"/>
                    </a:cubicBezTo>
                    <a:cubicBezTo>
                      <a:pt x="28" y="31"/>
                      <a:pt x="30" y="34"/>
                      <a:pt x="32" y="36"/>
                    </a:cubicBezTo>
                    <a:cubicBezTo>
                      <a:pt x="33" y="37"/>
                      <a:pt x="34" y="38"/>
                      <a:pt x="35" y="39"/>
                    </a:cubicBezTo>
                    <a:cubicBezTo>
                      <a:pt x="36" y="40"/>
                      <a:pt x="37" y="42"/>
                      <a:pt x="38" y="43"/>
                    </a:cubicBezTo>
                    <a:cubicBezTo>
                      <a:pt x="38" y="43"/>
                      <a:pt x="38" y="43"/>
                      <a:pt x="38" y="44"/>
                    </a:cubicBezTo>
                    <a:cubicBezTo>
                      <a:pt x="39" y="46"/>
                      <a:pt x="41" y="47"/>
                      <a:pt x="41" y="49"/>
                    </a:cubicBezTo>
                    <a:cubicBezTo>
                      <a:pt x="43" y="52"/>
                      <a:pt x="44" y="55"/>
                      <a:pt x="45" y="58"/>
                    </a:cubicBezTo>
                    <a:cubicBezTo>
                      <a:pt x="46" y="59"/>
                      <a:pt x="46" y="60"/>
                      <a:pt x="47" y="61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8" y="64"/>
                      <a:pt x="48" y="65"/>
                      <a:pt x="49" y="66"/>
                    </a:cubicBezTo>
                    <a:cubicBezTo>
                      <a:pt x="49" y="67"/>
                      <a:pt x="49" y="67"/>
                      <a:pt x="49" y="68"/>
                    </a:cubicBezTo>
                    <a:cubicBezTo>
                      <a:pt x="49" y="68"/>
                      <a:pt x="49" y="68"/>
                      <a:pt x="49" y="69"/>
                    </a:cubicBezTo>
                    <a:cubicBezTo>
                      <a:pt x="50" y="70"/>
                      <a:pt x="50" y="70"/>
                      <a:pt x="49" y="70"/>
                    </a:cubicBezTo>
                    <a:cubicBezTo>
                      <a:pt x="49" y="70"/>
                      <a:pt x="49" y="71"/>
                      <a:pt x="49" y="71"/>
                    </a:cubicBezTo>
                    <a:cubicBezTo>
                      <a:pt x="49" y="71"/>
                      <a:pt x="49" y="71"/>
                      <a:pt x="49" y="71"/>
                    </a:cubicBezTo>
                    <a:cubicBezTo>
                      <a:pt x="49" y="71"/>
                      <a:pt x="49" y="71"/>
                      <a:pt x="49" y="71"/>
                    </a:cubicBezTo>
                    <a:cubicBezTo>
                      <a:pt x="49" y="71"/>
                      <a:pt x="49" y="70"/>
                      <a:pt x="49" y="70"/>
                    </a:cubicBezTo>
                    <a:cubicBezTo>
                      <a:pt x="47" y="70"/>
                      <a:pt x="46" y="71"/>
                      <a:pt x="47" y="72"/>
                    </a:cubicBezTo>
                    <a:cubicBezTo>
                      <a:pt x="46" y="73"/>
                      <a:pt x="46" y="74"/>
                      <a:pt x="46" y="74"/>
                    </a:cubicBezTo>
                    <a:cubicBezTo>
                      <a:pt x="45" y="75"/>
                      <a:pt x="45" y="76"/>
                      <a:pt x="44" y="77"/>
                    </a:cubicBezTo>
                    <a:cubicBezTo>
                      <a:pt x="44" y="77"/>
                      <a:pt x="44" y="77"/>
                      <a:pt x="44" y="78"/>
                    </a:cubicBezTo>
                    <a:cubicBezTo>
                      <a:pt x="42" y="79"/>
                      <a:pt x="41" y="80"/>
                      <a:pt x="40" y="82"/>
                    </a:cubicBezTo>
                    <a:cubicBezTo>
                      <a:pt x="39" y="83"/>
                      <a:pt x="37" y="84"/>
                      <a:pt x="36" y="85"/>
                    </a:cubicBezTo>
                    <a:cubicBezTo>
                      <a:pt x="36" y="85"/>
                      <a:pt x="35" y="86"/>
                      <a:pt x="34" y="86"/>
                    </a:cubicBezTo>
                    <a:cubicBezTo>
                      <a:pt x="34" y="87"/>
                      <a:pt x="33" y="87"/>
                      <a:pt x="32" y="88"/>
                    </a:cubicBezTo>
                    <a:cubicBezTo>
                      <a:pt x="31" y="89"/>
                      <a:pt x="30" y="90"/>
                      <a:pt x="30" y="91"/>
                    </a:cubicBezTo>
                    <a:cubicBezTo>
                      <a:pt x="29" y="93"/>
                      <a:pt x="28" y="94"/>
                      <a:pt x="28" y="96"/>
                    </a:cubicBezTo>
                    <a:cubicBezTo>
                      <a:pt x="27" y="97"/>
                      <a:pt x="27" y="97"/>
                      <a:pt x="27" y="98"/>
                    </a:cubicBezTo>
                    <a:cubicBezTo>
                      <a:pt x="27" y="99"/>
                      <a:pt x="26" y="100"/>
                      <a:pt x="27" y="102"/>
                    </a:cubicBezTo>
                    <a:cubicBezTo>
                      <a:pt x="27" y="103"/>
                      <a:pt x="27" y="104"/>
                      <a:pt x="27" y="106"/>
                    </a:cubicBezTo>
                    <a:cubicBezTo>
                      <a:pt x="27" y="106"/>
                      <a:pt x="28" y="106"/>
                      <a:pt x="28" y="107"/>
                    </a:cubicBezTo>
                    <a:cubicBezTo>
                      <a:pt x="28" y="108"/>
                      <a:pt x="30" y="109"/>
                      <a:pt x="32" y="109"/>
                    </a:cubicBezTo>
                    <a:cubicBezTo>
                      <a:pt x="33" y="109"/>
                      <a:pt x="34" y="108"/>
                      <a:pt x="34" y="108"/>
                    </a:cubicBezTo>
                    <a:cubicBezTo>
                      <a:pt x="35" y="108"/>
                      <a:pt x="36" y="107"/>
                      <a:pt x="37" y="106"/>
                    </a:cubicBezTo>
                    <a:cubicBezTo>
                      <a:pt x="38" y="106"/>
                      <a:pt x="38" y="106"/>
                      <a:pt x="39" y="105"/>
                    </a:cubicBezTo>
                    <a:cubicBezTo>
                      <a:pt x="39" y="105"/>
                      <a:pt x="39" y="105"/>
                      <a:pt x="39" y="105"/>
                    </a:cubicBezTo>
                    <a:cubicBezTo>
                      <a:pt x="40" y="104"/>
                      <a:pt x="40" y="104"/>
                      <a:pt x="41" y="103"/>
                    </a:cubicBezTo>
                    <a:cubicBezTo>
                      <a:pt x="42" y="102"/>
                      <a:pt x="43" y="101"/>
                      <a:pt x="44" y="100"/>
                    </a:cubicBezTo>
                    <a:cubicBezTo>
                      <a:pt x="44" y="99"/>
                      <a:pt x="45" y="98"/>
                      <a:pt x="45" y="96"/>
                    </a:cubicBezTo>
                    <a:cubicBezTo>
                      <a:pt x="46" y="96"/>
                      <a:pt x="46" y="96"/>
                      <a:pt x="46" y="95"/>
                    </a:cubicBezTo>
                    <a:cubicBezTo>
                      <a:pt x="46" y="95"/>
                      <a:pt x="47" y="95"/>
                      <a:pt x="47" y="94"/>
                    </a:cubicBezTo>
                    <a:cubicBezTo>
                      <a:pt x="47" y="93"/>
                      <a:pt x="48" y="92"/>
                      <a:pt x="48" y="90"/>
                    </a:cubicBezTo>
                    <a:cubicBezTo>
                      <a:pt x="49" y="90"/>
                      <a:pt x="49" y="89"/>
                      <a:pt x="49" y="89"/>
                    </a:cubicBezTo>
                    <a:cubicBezTo>
                      <a:pt x="49" y="88"/>
                      <a:pt x="50" y="87"/>
                      <a:pt x="50" y="87"/>
                    </a:cubicBezTo>
                    <a:cubicBezTo>
                      <a:pt x="50" y="86"/>
                      <a:pt x="50" y="86"/>
                      <a:pt x="50" y="86"/>
                    </a:cubicBezTo>
                    <a:cubicBezTo>
                      <a:pt x="50" y="84"/>
                      <a:pt x="50" y="82"/>
                      <a:pt x="51" y="81"/>
                    </a:cubicBezTo>
                    <a:cubicBezTo>
                      <a:pt x="51" y="80"/>
                      <a:pt x="51" y="80"/>
                      <a:pt x="51" y="80"/>
                    </a:cubicBezTo>
                    <a:cubicBezTo>
                      <a:pt x="51" y="79"/>
                      <a:pt x="51" y="78"/>
                      <a:pt x="51" y="76"/>
                    </a:cubicBezTo>
                    <a:cubicBezTo>
                      <a:pt x="51" y="76"/>
                      <a:pt x="51" y="75"/>
                      <a:pt x="51" y="74"/>
                    </a:cubicBezTo>
                    <a:cubicBezTo>
                      <a:pt x="52" y="76"/>
                      <a:pt x="52" y="77"/>
                      <a:pt x="52" y="79"/>
                    </a:cubicBezTo>
                    <a:cubicBezTo>
                      <a:pt x="53" y="81"/>
                      <a:pt x="53" y="83"/>
                      <a:pt x="54" y="84"/>
                    </a:cubicBezTo>
                    <a:cubicBezTo>
                      <a:pt x="54" y="85"/>
                      <a:pt x="54" y="85"/>
                      <a:pt x="54" y="86"/>
                    </a:cubicBezTo>
                    <a:cubicBezTo>
                      <a:pt x="54" y="86"/>
                      <a:pt x="54" y="87"/>
                      <a:pt x="54" y="87"/>
                    </a:cubicBezTo>
                    <a:cubicBezTo>
                      <a:pt x="54" y="89"/>
                      <a:pt x="54" y="90"/>
                      <a:pt x="55" y="91"/>
                    </a:cubicBezTo>
                    <a:cubicBezTo>
                      <a:pt x="55" y="91"/>
                      <a:pt x="55" y="91"/>
                      <a:pt x="55" y="91"/>
                    </a:cubicBezTo>
                    <a:cubicBezTo>
                      <a:pt x="55" y="91"/>
                      <a:pt x="55" y="91"/>
                      <a:pt x="55" y="91"/>
                    </a:cubicBezTo>
                    <a:cubicBezTo>
                      <a:pt x="55" y="91"/>
                      <a:pt x="55" y="91"/>
                      <a:pt x="55" y="91"/>
                    </a:cubicBezTo>
                    <a:cubicBezTo>
                      <a:pt x="55" y="92"/>
                      <a:pt x="55" y="92"/>
                      <a:pt x="55" y="93"/>
                    </a:cubicBezTo>
                    <a:cubicBezTo>
                      <a:pt x="55" y="93"/>
                      <a:pt x="55" y="93"/>
                      <a:pt x="55" y="93"/>
                    </a:cubicBezTo>
                    <a:cubicBezTo>
                      <a:pt x="55" y="94"/>
                      <a:pt x="55" y="95"/>
                      <a:pt x="55" y="96"/>
                    </a:cubicBezTo>
                    <a:cubicBezTo>
                      <a:pt x="55" y="96"/>
                      <a:pt x="55" y="96"/>
                      <a:pt x="55" y="97"/>
                    </a:cubicBezTo>
                    <a:cubicBezTo>
                      <a:pt x="55" y="98"/>
                      <a:pt x="54" y="99"/>
                      <a:pt x="54" y="100"/>
                    </a:cubicBezTo>
                    <a:cubicBezTo>
                      <a:pt x="54" y="101"/>
                      <a:pt x="53" y="102"/>
                      <a:pt x="52" y="103"/>
                    </a:cubicBezTo>
                    <a:cubicBezTo>
                      <a:pt x="52" y="103"/>
                      <a:pt x="51" y="104"/>
                      <a:pt x="51" y="105"/>
                    </a:cubicBezTo>
                    <a:cubicBezTo>
                      <a:pt x="50" y="106"/>
                      <a:pt x="49" y="107"/>
                      <a:pt x="48" y="108"/>
                    </a:cubicBezTo>
                    <a:cubicBezTo>
                      <a:pt x="48" y="109"/>
                      <a:pt x="47" y="109"/>
                      <a:pt x="47" y="110"/>
                    </a:cubicBezTo>
                    <a:cubicBezTo>
                      <a:pt x="47" y="110"/>
                      <a:pt x="46" y="111"/>
                      <a:pt x="45" y="112"/>
                    </a:cubicBezTo>
                    <a:cubicBezTo>
                      <a:pt x="44" y="112"/>
                      <a:pt x="44" y="113"/>
                      <a:pt x="44" y="114"/>
                    </a:cubicBezTo>
                    <a:cubicBezTo>
                      <a:pt x="43" y="114"/>
                      <a:pt x="43" y="115"/>
                      <a:pt x="42" y="116"/>
                    </a:cubicBezTo>
                    <a:cubicBezTo>
                      <a:pt x="41" y="117"/>
                      <a:pt x="41" y="119"/>
                      <a:pt x="40" y="120"/>
                    </a:cubicBezTo>
                    <a:cubicBezTo>
                      <a:pt x="39" y="121"/>
                      <a:pt x="39" y="123"/>
                      <a:pt x="39" y="124"/>
                    </a:cubicBezTo>
                    <a:cubicBezTo>
                      <a:pt x="40" y="125"/>
                      <a:pt x="41" y="126"/>
                      <a:pt x="42" y="128"/>
                    </a:cubicBezTo>
                    <a:cubicBezTo>
                      <a:pt x="42" y="128"/>
                      <a:pt x="42" y="129"/>
                      <a:pt x="42" y="129"/>
                    </a:cubicBezTo>
                    <a:cubicBezTo>
                      <a:pt x="43" y="129"/>
                      <a:pt x="43" y="130"/>
                      <a:pt x="44" y="130"/>
                    </a:cubicBezTo>
                    <a:cubicBezTo>
                      <a:pt x="45" y="130"/>
                      <a:pt x="47" y="130"/>
                      <a:pt x="48" y="129"/>
                    </a:cubicBezTo>
                    <a:cubicBezTo>
                      <a:pt x="48" y="128"/>
                      <a:pt x="50" y="128"/>
                      <a:pt x="50" y="127"/>
                    </a:cubicBezTo>
                    <a:cubicBezTo>
                      <a:pt x="50" y="127"/>
                      <a:pt x="51" y="126"/>
                      <a:pt x="52" y="126"/>
                    </a:cubicBezTo>
                    <a:cubicBezTo>
                      <a:pt x="52" y="126"/>
                      <a:pt x="52" y="125"/>
                      <a:pt x="52" y="125"/>
                    </a:cubicBezTo>
                    <a:cubicBezTo>
                      <a:pt x="53" y="124"/>
                      <a:pt x="54" y="123"/>
                      <a:pt x="55" y="121"/>
                    </a:cubicBezTo>
                    <a:cubicBezTo>
                      <a:pt x="55" y="121"/>
                      <a:pt x="55" y="120"/>
                      <a:pt x="56" y="120"/>
                    </a:cubicBezTo>
                    <a:cubicBezTo>
                      <a:pt x="56" y="119"/>
                      <a:pt x="56" y="119"/>
                      <a:pt x="56" y="118"/>
                    </a:cubicBezTo>
                    <a:cubicBezTo>
                      <a:pt x="56" y="118"/>
                      <a:pt x="56" y="118"/>
                      <a:pt x="56" y="118"/>
                    </a:cubicBezTo>
                    <a:cubicBezTo>
                      <a:pt x="56" y="118"/>
                      <a:pt x="56" y="118"/>
                      <a:pt x="56" y="119"/>
                    </a:cubicBezTo>
                    <a:cubicBezTo>
                      <a:pt x="56" y="119"/>
                      <a:pt x="56" y="120"/>
                      <a:pt x="56" y="121"/>
                    </a:cubicBezTo>
                    <a:cubicBezTo>
                      <a:pt x="56" y="122"/>
                      <a:pt x="56" y="123"/>
                      <a:pt x="56" y="124"/>
                    </a:cubicBezTo>
                    <a:cubicBezTo>
                      <a:pt x="56" y="124"/>
                      <a:pt x="56" y="124"/>
                      <a:pt x="56" y="124"/>
                    </a:cubicBezTo>
                    <a:cubicBezTo>
                      <a:pt x="56" y="125"/>
                      <a:pt x="56" y="126"/>
                      <a:pt x="56" y="127"/>
                    </a:cubicBezTo>
                    <a:cubicBezTo>
                      <a:pt x="55" y="128"/>
                      <a:pt x="55" y="128"/>
                      <a:pt x="55" y="128"/>
                    </a:cubicBezTo>
                    <a:cubicBezTo>
                      <a:pt x="55" y="129"/>
                      <a:pt x="55" y="129"/>
                      <a:pt x="55" y="130"/>
                    </a:cubicBezTo>
                    <a:cubicBezTo>
                      <a:pt x="54" y="131"/>
                      <a:pt x="54" y="131"/>
                      <a:pt x="54" y="132"/>
                    </a:cubicBezTo>
                    <a:cubicBezTo>
                      <a:pt x="53" y="132"/>
                      <a:pt x="53" y="133"/>
                      <a:pt x="52" y="134"/>
                    </a:cubicBezTo>
                    <a:cubicBezTo>
                      <a:pt x="51" y="135"/>
                      <a:pt x="49" y="136"/>
                      <a:pt x="48" y="137"/>
                    </a:cubicBezTo>
                    <a:cubicBezTo>
                      <a:pt x="47" y="138"/>
                      <a:pt x="46" y="139"/>
                      <a:pt x="45" y="140"/>
                    </a:cubicBezTo>
                    <a:cubicBezTo>
                      <a:pt x="45" y="141"/>
                      <a:pt x="44" y="142"/>
                      <a:pt x="43" y="142"/>
                    </a:cubicBezTo>
                    <a:cubicBezTo>
                      <a:pt x="43" y="142"/>
                      <a:pt x="43" y="143"/>
                      <a:pt x="43" y="143"/>
                    </a:cubicBezTo>
                    <a:cubicBezTo>
                      <a:pt x="43" y="143"/>
                      <a:pt x="42" y="144"/>
                      <a:pt x="42" y="144"/>
                    </a:cubicBezTo>
                    <a:cubicBezTo>
                      <a:pt x="42" y="144"/>
                      <a:pt x="42" y="144"/>
                      <a:pt x="42" y="144"/>
                    </a:cubicBezTo>
                    <a:cubicBezTo>
                      <a:pt x="40" y="145"/>
                      <a:pt x="39" y="148"/>
                      <a:pt x="40" y="150"/>
                    </a:cubicBezTo>
                    <a:cubicBezTo>
                      <a:pt x="41" y="151"/>
                      <a:pt x="41" y="151"/>
                      <a:pt x="42" y="152"/>
                    </a:cubicBezTo>
                    <a:cubicBezTo>
                      <a:pt x="43" y="152"/>
                      <a:pt x="44" y="153"/>
                      <a:pt x="46" y="152"/>
                    </a:cubicBezTo>
                    <a:cubicBezTo>
                      <a:pt x="47" y="152"/>
                      <a:pt x="47" y="152"/>
                      <a:pt x="48" y="151"/>
                    </a:cubicBezTo>
                    <a:cubicBezTo>
                      <a:pt x="48" y="151"/>
                      <a:pt x="49" y="151"/>
                      <a:pt x="49" y="151"/>
                    </a:cubicBezTo>
                    <a:cubicBezTo>
                      <a:pt x="50" y="150"/>
                      <a:pt x="50" y="150"/>
                      <a:pt x="51" y="150"/>
                    </a:cubicBezTo>
                    <a:cubicBezTo>
                      <a:pt x="52" y="150"/>
                      <a:pt x="53" y="150"/>
                      <a:pt x="53" y="149"/>
                    </a:cubicBezTo>
                    <a:cubicBezTo>
                      <a:pt x="54" y="149"/>
                      <a:pt x="53" y="149"/>
                      <a:pt x="54" y="149"/>
                    </a:cubicBezTo>
                    <a:cubicBezTo>
                      <a:pt x="53" y="150"/>
                      <a:pt x="53" y="151"/>
                      <a:pt x="53" y="151"/>
                    </a:cubicBezTo>
                    <a:cubicBezTo>
                      <a:pt x="53" y="152"/>
                      <a:pt x="53" y="154"/>
                      <a:pt x="53" y="155"/>
                    </a:cubicBezTo>
                    <a:cubicBezTo>
                      <a:pt x="53" y="155"/>
                      <a:pt x="53" y="155"/>
                      <a:pt x="53" y="155"/>
                    </a:cubicBezTo>
                    <a:cubicBezTo>
                      <a:pt x="53" y="155"/>
                      <a:pt x="53" y="155"/>
                      <a:pt x="53" y="155"/>
                    </a:cubicBezTo>
                    <a:cubicBezTo>
                      <a:pt x="53" y="156"/>
                      <a:pt x="52" y="156"/>
                      <a:pt x="52" y="157"/>
                    </a:cubicBezTo>
                    <a:cubicBezTo>
                      <a:pt x="52" y="157"/>
                      <a:pt x="52" y="157"/>
                      <a:pt x="52" y="157"/>
                    </a:cubicBezTo>
                    <a:cubicBezTo>
                      <a:pt x="51" y="157"/>
                      <a:pt x="50" y="158"/>
                      <a:pt x="50" y="159"/>
                    </a:cubicBezTo>
                    <a:cubicBezTo>
                      <a:pt x="48" y="161"/>
                      <a:pt x="45" y="163"/>
                      <a:pt x="43" y="164"/>
                    </a:cubicBezTo>
                    <a:cubicBezTo>
                      <a:pt x="42" y="165"/>
                      <a:pt x="41" y="165"/>
                      <a:pt x="40" y="166"/>
                    </a:cubicBezTo>
                    <a:cubicBezTo>
                      <a:pt x="38" y="166"/>
                      <a:pt x="37" y="167"/>
                      <a:pt x="36" y="169"/>
                    </a:cubicBezTo>
                    <a:cubicBezTo>
                      <a:pt x="35" y="170"/>
                      <a:pt x="34" y="171"/>
                      <a:pt x="33" y="172"/>
                    </a:cubicBezTo>
                    <a:cubicBezTo>
                      <a:pt x="32" y="175"/>
                      <a:pt x="33" y="177"/>
                      <a:pt x="35" y="179"/>
                    </a:cubicBezTo>
                    <a:cubicBezTo>
                      <a:pt x="35" y="179"/>
                      <a:pt x="35" y="179"/>
                      <a:pt x="35" y="180"/>
                    </a:cubicBezTo>
                    <a:cubicBezTo>
                      <a:pt x="36" y="181"/>
                      <a:pt x="38" y="181"/>
                      <a:pt x="39" y="180"/>
                    </a:cubicBezTo>
                    <a:cubicBezTo>
                      <a:pt x="40" y="179"/>
                      <a:pt x="41" y="178"/>
                      <a:pt x="42" y="177"/>
                    </a:cubicBezTo>
                    <a:cubicBezTo>
                      <a:pt x="42" y="177"/>
                      <a:pt x="42" y="177"/>
                      <a:pt x="42" y="177"/>
                    </a:cubicBezTo>
                    <a:cubicBezTo>
                      <a:pt x="44" y="176"/>
                      <a:pt x="45" y="175"/>
                      <a:pt x="45" y="174"/>
                    </a:cubicBezTo>
                    <a:cubicBezTo>
                      <a:pt x="46" y="173"/>
                      <a:pt x="46" y="173"/>
                      <a:pt x="47" y="172"/>
                    </a:cubicBezTo>
                    <a:cubicBezTo>
                      <a:pt x="47" y="171"/>
                      <a:pt x="47" y="170"/>
                      <a:pt x="47" y="169"/>
                    </a:cubicBezTo>
                    <a:cubicBezTo>
                      <a:pt x="47" y="169"/>
                      <a:pt x="47" y="168"/>
                      <a:pt x="47" y="168"/>
                    </a:cubicBezTo>
                    <a:cubicBezTo>
                      <a:pt x="48" y="167"/>
                      <a:pt x="49" y="166"/>
                      <a:pt x="50" y="165"/>
                    </a:cubicBezTo>
                    <a:cubicBezTo>
                      <a:pt x="50" y="164"/>
                      <a:pt x="51" y="164"/>
                      <a:pt x="51" y="162"/>
                    </a:cubicBezTo>
                    <a:cubicBezTo>
                      <a:pt x="50" y="162"/>
                      <a:pt x="51" y="162"/>
                      <a:pt x="51" y="161"/>
                    </a:cubicBezTo>
                    <a:cubicBezTo>
                      <a:pt x="51" y="162"/>
                      <a:pt x="51" y="162"/>
                      <a:pt x="51" y="162"/>
                    </a:cubicBezTo>
                    <a:cubicBezTo>
                      <a:pt x="51" y="164"/>
                      <a:pt x="50" y="166"/>
                      <a:pt x="50" y="168"/>
                    </a:cubicBezTo>
                    <a:cubicBezTo>
                      <a:pt x="50" y="169"/>
                      <a:pt x="49" y="170"/>
                      <a:pt x="49" y="171"/>
                    </a:cubicBezTo>
                    <a:cubicBezTo>
                      <a:pt x="49" y="172"/>
                      <a:pt x="48" y="173"/>
                      <a:pt x="48" y="175"/>
                    </a:cubicBezTo>
                    <a:cubicBezTo>
                      <a:pt x="47" y="176"/>
                      <a:pt x="47" y="177"/>
                      <a:pt x="47" y="177"/>
                    </a:cubicBezTo>
                    <a:cubicBezTo>
                      <a:pt x="47" y="178"/>
                      <a:pt x="46" y="179"/>
                      <a:pt x="46" y="180"/>
                    </a:cubicBezTo>
                    <a:cubicBezTo>
                      <a:pt x="45" y="181"/>
                      <a:pt x="45" y="183"/>
                      <a:pt x="44" y="184"/>
                    </a:cubicBezTo>
                    <a:cubicBezTo>
                      <a:pt x="44" y="185"/>
                      <a:pt x="43" y="186"/>
                      <a:pt x="43" y="188"/>
                    </a:cubicBezTo>
                    <a:cubicBezTo>
                      <a:pt x="43" y="188"/>
                      <a:pt x="43" y="189"/>
                      <a:pt x="43" y="189"/>
                    </a:cubicBezTo>
                    <a:cubicBezTo>
                      <a:pt x="43" y="189"/>
                      <a:pt x="43" y="190"/>
                      <a:pt x="43" y="190"/>
                    </a:cubicBezTo>
                    <a:cubicBezTo>
                      <a:pt x="42" y="190"/>
                      <a:pt x="42" y="190"/>
                      <a:pt x="42" y="190"/>
                    </a:cubicBezTo>
                    <a:cubicBezTo>
                      <a:pt x="42" y="190"/>
                      <a:pt x="42" y="190"/>
                      <a:pt x="42" y="190"/>
                    </a:cubicBezTo>
                    <a:cubicBezTo>
                      <a:pt x="42" y="190"/>
                      <a:pt x="42" y="190"/>
                      <a:pt x="42" y="191"/>
                    </a:cubicBezTo>
                    <a:cubicBezTo>
                      <a:pt x="42" y="191"/>
                      <a:pt x="41" y="191"/>
                      <a:pt x="41" y="191"/>
                    </a:cubicBezTo>
                    <a:cubicBezTo>
                      <a:pt x="40" y="192"/>
                      <a:pt x="40" y="193"/>
                      <a:pt x="39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38" y="194"/>
                      <a:pt x="38" y="194"/>
                      <a:pt x="38" y="194"/>
                    </a:cubicBezTo>
                    <a:cubicBezTo>
                      <a:pt x="38" y="194"/>
                      <a:pt x="38" y="194"/>
                      <a:pt x="38" y="194"/>
                    </a:cubicBezTo>
                    <a:cubicBezTo>
                      <a:pt x="37" y="194"/>
                      <a:pt x="37" y="194"/>
                      <a:pt x="37" y="194"/>
                    </a:cubicBezTo>
                    <a:cubicBezTo>
                      <a:pt x="36" y="195"/>
                      <a:pt x="35" y="196"/>
                      <a:pt x="34" y="196"/>
                    </a:cubicBezTo>
                    <a:cubicBezTo>
                      <a:pt x="33" y="197"/>
                      <a:pt x="33" y="198"/>
                      <a:pt x="32" y="200"/>
                    </a:cubicBezTo>
                    <a:cubicBezTo>
                      <a:pt x="32" y="201"/>
                      <a:pt x="31" y="202"/>
                      <a:pt x="31" y="203"/>
                    </a:cubicBezTo>
                    <a:cubicBezTo>
                      <a:pt x="31" y="204"/>
                      <a:pt x="30" y="205"/>
                      <a:pt x="30" y="206"/>
                    </a:cubicBezTo>
                    <a:cubicBezTo>
                      <a:pt x="30" y="208"/>
                      <a:pt x="29" y="211"/>
                      <a:pt x="30" y="214"/>
                    </a:cubicBezTo>
                    <a:cubicBezTo>
                      <a:pt x="31" y="215"/>
                      <a:pt x="32" y="215"/>
                      <a:pt x="33" y="215"/>
                    </a:cubicBezTo>
                    <a:cubicBezTo>
                      <a:pt x="34" y="215"/>
                      <a:pt x="34" y="216"/>
                      <a:pt x="35" y="215"/>
                    </a:cubicBezTo>
                    <a:cubicBezTo>
                      <a:pt x="36" y="215"/>
                      <a:pt x="36" y="215"/>
                      <a:pt x="37" y="214"/>
                    </a:cubicBezTo>
                    <a:cubicBezTo>
                      <a:pt x="37" y="213"/>
                      <a:pt x="38" y="212"/>
                      <a:pt x="39" y="212"/>
                    </a:cubicBezTo>
                    <a:cubicBezTo>
                      <a:pt x="39" y="210"/>
                      <a:pt x="40" y="208"/>
                      <a:pt x="41" y="207"/>
                    </a:cubicBezTo>
                    <a:cubicBezTo>
                      <a:pt x="42" y="204"/>
                      <a:pt x="42" y="202"/>
                      <a:pt x="42" y="200"/>
                    </a:cubicBezTo>
                    <a:cubicBezTo>
                      <a:pt x="42" y="199"/>
                      <a:pt x="42" y="199"/>
                      <a:pt x="42" y="198"/>
                    </a:cubicBezTo>
                    <a:cubicBezTo>
                      <a:pt x="43" y="196"/>
                      <a:pt x="44" y="195"/>
                      <a:pt x="44" y="193"/>
                    </a:cubicBezTo>
                    <a:cubicBezTo>
                      <a:pt x="45" y="192"/>
                      <a:pt x="45" y="190"/>
                      <a:pt x="46" y="189"/>
                    </a:cubicBezTo>
                    <a:cubicBezTo>
                      <a:pt x="46" y="189"/>
                      <a:pt x="46" y="188"/>
                      <a:pt x="46" y="188"/>
                    </a:cubicBezTo>
                    <a:cubicBezTo>
                      <a:pt x="47" y="185"/>
                      <a:pt x="48" y="182"/>
                      <a:pt x="49" y="179"/>
                    </a:cubicBezTo>
                    <a:cubicBezTo>
                      <a:pt x="50" y="178"/>
                      <a:pt x="51" y="176"/>
                      <a:pt x="51" y="175"/>
                    </a:cubicBezTo>
                    <a:cubicBezTo>
                      <a:pt x="51" y="176"/>
                      <a:pt x="52" y="179"/>
                      <a:pt x="52" y="181"/>
                    </a:cubicBezTo>
                    <a:cubicBezTo>
                      <a:pt x="53" y="182"/>
                      <a:pt x="53" y="183"/>
                      <a:pt x="53" y="185"/>
                    </a:cubicBezTo>
                    <a:cubicBezTo>
                      <a:pt x="54" y="185"/>
                      <a:pt x="54" y="186"/>
                      <a:pt x="54" y="187"/>
                    </a:cubicBezTo>
                    <a:cubicBezTo>
                      <a:pt x="54" y="187"/>
                      <a:pt x="54" y="187"/>
                      <a:pt x="54" y="187"/>
                    </a:cubicBezTo>
                    <a:cubicBezTo>
                      <a:pt x="55" y="188"/>
                      <a:pt x="56" y="189"/>
                      <a:pt x="57" y="189"/>
                    </a:cubicBezTo>
                    <a:cubicBezTo>
                      <a:pt x="57" y="190"/>
                      <a:pt x="58" y="190"/>
                      <a:pt x="58" y="190"/>
                    </a:cubicBezTo>
                    <a:cubicBezTo>
                      <a:pt x="60" y="191"/>
                      <a:pt x="63" y="189"/>
                      <a:pt x="63" y="187"/>
                    </a:cubicBezTo>
                    <a:cubicBezTo>
                      <a:pt x="63" y="187"/>
                      <a:pt x="63" y="186"/>
                      <a:pt x="63" y="185"/>
                    </a:cubicBezTo>
                    <a:cubicBezTo>
                      <a:pt x="63" y="184"/>
                      <a:pt x="62" y="182"/>
                      <a:pt x="62" y="181"/>
                    </a:cubicBezTo>
                    <a:cubicBezTo>
                      <a:pt x="62" y="181"/>
                      <a:pt x="62" y="181"/>
                      <a:pt x="61" y="181"/>
                    </a:cubicBezTo>
                    <a:cubicBezTo>
                      <a:pt x="61" y="181"/>
                      <a:pt x="61" y="181"/>
                      <a:pt x="61" y="181"/>
                    </a:cubicBezTo>
                    <a:cubicBezTo>
                      <a:pt x="61" y="181"/>
                      <a:pt x="61" y="181"/>
                      <a:pt x="61" y="181"/>
                    </a:cubicBezTo>
                    <a:cubicBezTo>
                      <a:pt x="62" y="181"/>
                      <a:pt x="62" y="181"/>
                      <a:pt x="62" y="181"/>
                    </a:cubicBezTo>
                    <a:cubicBezTo>
                      <a:pt x="62" y="180"/>
                      <a:pt x="62" y="180"/>
                      <a:pt x="62" y="179"/>
                    </a:cubicBezTo>
                    <a:cubicBezTo>
                      <a:pt x="62" y="177"/>
                      <a:pt x="61" y="176"/>
                      <a:pt x="61" y="174"/>
                    </a:cubicBezTo>
                    <a:cubicBezTo>
                      <a:pt x="61" y="174"/>
                      <a:pt x="60" y="173"/>
                      <a:pt x="60" y="172"/>
                    </a:cubicBezTo>
                    <a:cubicBezTo>
                      <a:pt x="60" y="172"/>
                      <a:pt x="60" y="172"/>
                      <a:pt x="60" y="171"/>
                    </a:cubicBezTo>
                    <a:cubicBezTo>
                      <a:pt x="59" y="169"/>
                      <a:pt x="59" y="167"/>
                      <a:pt x="58" y="166"/>
                    </a:cubicBezTo>
                    <a:cubicBezTo>
                      <a:pt x="57" y="166"/>
                      <a:pt x="57" y="165"/>
                      <a:pt x="57" y="165"/>
                    </a:cubicBezTo>
                    <a:cubicBezTo>
                      <a:pt x="57" y="165"/>
                      <a:pt x="57" y="164"/>
                      <a:pt x="57" y="164"/>
                    </a:cubicBezTo>
                    <a:cubicBezTo>
                      <a:pt x="56" y="163"/>
                      <a:pt x="56" y="162"/>
                      <a:pt x="56" y="162"/>
                    </a:cubicBezTo>
                    <a:cubicBezTo>
                      <a:pt x="55" y="161"/>
                      <a:pt x="55" y="161"/>
                      <a:pt x="55" y="160"/>
                    </a:cubicBezTo>
                    <a:cubicBezTo>
                      <a:pt x="55" y="160"/>
                      <a:pt x="55" y="159"/>
                      <a:pt x="55" y="158"/>
                    </a:cubicBezTo>
                    <a:cubicBezTo>
                      <a:pt x="55" y="158"/>
                      <a:pt x="56" y="157"/>
                      <a:pt x="56" y="156"/>
                    </a:cubicBezTo>
                    <a:cubicBezTo>
                      <a:pt x="56" y="156"/>
                      <a:pt x="56" y="156"/>
                      <a:pt x="56" y="156"/>
                    </a:cubicBezTo>
                    <a:cubicBezTo>
                      <a:pt x="56" y="154"/>
                      <a:pt x="56" y="153"/>
                      <a:pt x="56" y="151"/>
                    </a:cubicBezTo>
                    <a:cubicBezTo>
                      <a:pt x="56" y="151"/>
                      <a:pt x="57" y="151"/>
                      <a:pt x="57" y="150"/>
                    </a:cubicBezTo>
                    <a:cubicBezTo>
                      <a:pt x="57" y="150"/>
                      <a:pt x="57" y="149"/>
                      <a:pt x="57" y="148"/>
                    </a:cubicBezTo>
                    <a:cubicBezTo>
                      <a:pt x="57" y="147"/>
                      <a:pt x="58" y="146"/>
                      <a:pt x="58" y="145"/>
                    </a:cubicBezTo>
                    <a:cubicBezTo>
                      <a:pt x="58" y="145"/>
                      <a:pt x="58" y="145"/>
                      <a:pt x="58" y="145"/>
                    </a:cubicBezTo>
                    <a:cubicBezTo>
                      <a:pt x="59" y="146"/>
                      <a:pt x="59" y="147"/>
                      <a:pt x="60" y="149"/>
                    </a:cubicBezTo>
                    <a:cubicBezTo>
                      <a:pt x="60" y="150"/>
                      <a:pt x="61" y="151"/>
                      <a:pt x="61" y="152"/>
                    </a:cubicBezTo>
                    <a:cubicBezTo>
                      <a:pt x="62" y="154"/>
                      <a:pt x="62" y="155"/>
                      <a:pt x="63" y="157"/>
                    </a:cubicBezTo>
                    <a:cubicBezTo>
                      <a:pt x="63" y="157"/>
                      <a:pt x="64" y="157"/>
                      <a:pt x="64" y="158"/>
                    </a:cubicBezTo>
                    <a:cubicBezTo>
                      <a:pt x="64" y="158"/>
                      <a:pt x="64" y="158"/>
                      <a:pt x="65" y="159"/>
                    </a:cubicBezTo>
                    <a:cubicBezTo>
                      <a:pt x="66" y="160"/>
                      <a:pt x="67" y="161"/>
                      <a:pt x="69" y="162"/>
                    </a:cubicBezTo>
                    <a:cubicBezTo>
                      <a:pt x="69" y="162"/>
                      <a:pt x="70" y="162"/>
                      <a:pt x="71" y="162"/>
                    </a:cubicBezTo>
                    <a:cubicBezTo>
                      <a:pt x="71" y="162"/>
                      <a:pt x="72" y="162"/>
                      <a:pt x="72" y="161"/>
                    </a:cubicBezTo>
                    <a:cubicBezTo>
                      <a:pt x="73" y="160"/>
                      <a:pt x="74" y="160"/>
                      <a:pt x="74" y="159"/>
                    </a:cubicBezTo>
                    <a:cubicBezTo>
                      <a:pt x="74" y="158"/>
                      <a:pt x="75" y="157"/>
                      <a:pt x="75" y="156"/>
                    </a:cubicBezTo>
                    <a:cubicBezTo>
                      <a:pt x="75" y="156"/>
                      <a:pt x="75" y="155"/>
                      <a:pt x="75" y="155"/>
                    </a:cubicBezTo>
                    <a:cubicBezTo>
                      <a:pt x="75" y="155"/>
                      <a:pt x="75" y="155"/>
                      <a:pt x="75" y="154"/>
                    </a:cubicBezTo>
                    <a:cubicBezTo>
                      <a:pt x="74" y="152"/>
                      <a:pt x="74" y="150"/>
                      <a:pt x="72" y="149"/>
                    </a:cubicBezTo>
                    <a:cubicBezTo>
                      <a:pt x="72" y="148"/>
                      <a:pt x="71" y="148"/>
                      <a:pt x="71" y="148"/>
                    </a:cubicBezTo>
                    <a:cubicBezTo>
                      <a:pt x="71" y="148"/>
                      <a:pt x="71" y="147"/>
                      <a:pt x="70" y="147"/>
                    </a:cubicBezTo>
                    <a:cubicBezTo>
                      <a:pt x="70" y="146"/>
                      <a:pt x="69" y="144"/>
                      <a:pt x="67" y="143"/>
                    </a:cubicBezTo>
                    <a:cubicBezTo>
                      <a:pt x="66" y="142"/>
                      <a:pt x="66" y="142"/>
                      <a:pt x="65" y="141"/>
                    </a:cubicBezTo>
                    <a:cubicBezTo>
                      <a:pt x="65" y="140"/>
                      <a:pt x="64" y="140"/>
                      <a:pt x="63" y="139"/>
                    </a:cubicBezTo>
                    <a:cubicBezTo>
                      <a:pt x="63" y="139"/>
                      <a:pt x="62" y="138"/>
                      <a:pt x="62" y="138"/>
                    </a:cubicBezTo>
                    <a:cubicBezTo>
                      <a:pt x="61" y="137"/>
                      <a:pt x="61" y="136"/>
                      <a:pt x="60" y="136"/>
                    </a:cubicBezTo>
                    <a:cubicBezTo>
                      <a:pt x="60" y="135"/>
                      <a:pt x="60" y="134"/>
                      <a:pt x="60" y="133"/>
                    </a:cubicBezTo>
                    <a:cubicBezTo>
                      <a:pt x="60" y="133"/>
                      <a:pt x="60" y="133"/>
                      <a:pt x="59" y="133"/>
                    </a:cubicBezTo>
                    <a:cubicBezTo>
                      <a:pt x="59" y="132"/>
                      <a:pt x="59" y="132"/>
                      <a:pt x="59" y="131"/>
                    </a:cubicBezTo>
                    <a:cubicBezTo>
                      <a:pt x="58" y="130"/>
                      <a:pt x="59" y="129"/>
                      <a:pt x="59" y="128"/>
                    </a:cubicBezTo>
                    <a:cubicBezTo>
                      <a:pt x="59" y="128"/>
                      <a:pt x="59" y="128"/>
                      <a:pt x="59" y="127"/>
                    </a:cubicBezTo>
                    <a:cubicBezTo>
                      <a:pt x="59" y="127"/>
                      <a:pt x="59" y="126"/>
                      <a:pt x="59" y="125"/>
                    </a:cubicBezTo>
                    <a:cubicBezTo>
                      <a:pt x="59" y="125"/>
                      <a:pt x="59" y="125"/>
                      <a:pt x="59" y="125"/>
                    </a:cubicBezTo>
                    <a:cubicBezTo>
                      <a:pt x="59" y="125"/>
                      <a:pt x="59" y="125"/>
                      <a:pt x="59" y="124"/>
                    </a:cubicBezTo>
                    <a:cubicBezTo>
                      <a:pt x="59" y="124"/>
                      <a:pt x="59" y="123"/>
                      <a:pt x="59" y="122"/>
                    </a:cubicBezTo>
                    <a:cubicBezTo>
                      <a:pt x="59" y="121"/>
                      <a:pt x="60" y="120"/>
                      <a:pt x="60" y="119"/>
                    </a:cubicBezTo>
                    <a:cubicBezTo>
                      <a:pt x="60" y="116"/>
                      <a:pt x="60" y="114"/>
                      <a:pt x="60" y="112"/>
                    </a:cubicBezTo>
                    <a:cubicBezTo>
                      <a:pt x="60" y="110"/>
                      <a:pt x="60" y="109"/>
                      <a:pt x="60" y="108"/>
                    </a:cubicBezTo>
                    <a:cubicBezTo>
                      <a:pt x="60" y="108"/>
                      <a:pt x="60" y="108"/>
                      <a:pt x="61" y="108"/>
                    </a:cubicBezTo>
                    <a:cubicBezTo>
                      <a:pt x="60" y="106"/>
                      <a:pt x="59" y="105"/>
                      <a:pt x="58" y="104"/>
                    </a:cubicBezTo>
                    <a:cubicBezTo>
                      <a:pt x="58" y="104"/>
                      <a:pt x="58" y="104"/>
                      <a:pt x="58" y="103"/>
                    </a:cubicBezTo>
                    <a:cubicBezTo>
                      <a:pt x="58" y="104"/>
                      <a:pt x="58" y="104"/>
                      <a:pt x="58" y="104"/>
                    </a:cubicBezTo>
                    <a:cubicBezTo>
                      <a:pt x="59" y="105"/>
                      <a:pt x="60" y="106"/>
                      <a:pt x="61" y="108"/>
                    </a:cubicBezTo>
                    <a:cubicBezTo>
                      <a:pt x="61" y="108"/>
                      <a:pt x="61" y="108"/>
                      <a:pt x="61" y="108"/>
                    </a:cubicBezTo>
                    <a:cubicBezTo>
                      <a:pt x="61" y="108"/>
                      <a:pt x="61" y="109"/>
                      <a:pt x="61" y="109"/>
                    </a:cubicBezTo>
                    <a:cubicBezTo>
                      <a:pt x="62" y="110"/>
                      <a:pt x="62" y="112"/>
                      <a:pt x="63" y="114"/>
                    </a:cubicBezTo>
                    <a:cubicBezTo>
                      <a:pt x="64" y="116"/>
                      <a:pt x="64" y="118"/>
                      <a:pt x="65" y="120"/>
                    </a:cubicBezTo>
                    <a:cubicBezTo>
                      <a:pt x="65" y="121"/>
                      <a:pt x="66" y="122"/>
                      <a:pt x="66" y="123"/>
                    </a:cubicBezTo>
                    <a:cubicBezTo>
                      <a:pt x="67" y="124"/>
                      <a:pt x="67" y="125"/>
                      <a:pt x="68" y="126"/>
                    </a:cubicBezTo>
                    <a:cubicBezTo>
                      <a:pt x="69" y="128"/>
                      <a:pt x="71" y="129"/>
                      <a:pt x="72" y="131"/>
                    </a:cubicBezTo>
                    <a:cubicBezTo>
                      <a:pt x="72" y="132"/>
                      <a:pt x="73" y="132"/>
                      <a:pt x="73" y="132"/>
                    </a:cubicBezTo>
                    <a:cubicBezTo>
                      <a:pt x="74" y="132"/>
                      <a:pt x="74" y="132"/>
                      <a:pt x="74" y="132"/>
                    </a:cubicBezTo>
                    <a:cubicBezTo>
                      <a:pt x="75" y="134"/>
                      <a:pt x="77" y="134"/>
                      <a:pt x="78" y="133"/>
                    </a:cubicBezTo>
                    <a:cubicBezTo>
                      <a:pt x="79" y="132"/>
                      <a:pt x="79" y="132"/>
                      <a:pt x="79" y="131"/>
                    </a:cubicBezTo>
                    <a:cubicBezTo>
                      <a:pt x="79" y="131"/>
                      <a:pt x="80" y="130"/>
                      <a:pt x="80" y="130"/>
                    </a:cubicBezTo>
                    <a:cubicBezTo>
                      <a:pt x="80" y="129"/>
                      <a:pt x="80" y="128"/>
                      <a:pt x="81" y="128"/>
                    </a:cubicBezTo>
                    <a:cubicBezTo>
                      <a:pt x="81" y="127"/>
                      <a:pt x="81" y="126"/>
                      <a:pt x="81" y="126"/>
                    </a:cubicBezTo>
                    <a:cubicBezTo>
                      <a:pt x="81" y="125"/>
                      <a:pt x="82" y="124"/>
                      <a:pt x="82" y="122"/>
                    </a:cubicBezTo>
                    <a:cubicBezTo>
                      <a:pt x="82" y="121"/>
                      <a:pt x="81" y="120"/>
                      <a:pt x="81" y="119"/>
                    </a:cubicBezTo>
                    <a:cubicBezTo>
                      <a:pt x="80" y="118"/>
                      <a:pt x="80" y="118"/>
                      <a:pt x="80" y="117"/>
                    </a:cubicBezTo>
                    <a:cubicBezTo>
                      <a:pt x="80" y="117"/>
                      <a:pt x="80" y="117"/>
                      <a:pt x="79" y="116"/>
                    </a:cubicBezTo>
                    <a:cubicBezTo>
                      <a:pt x="78" y="115"/>
                      <a:pt x="78" y="114"/>
                      <a:pt x="77" y="113"/>
                    </a:cubicBezTo>
                    <a:cubicBezTo>
                      <a:pt x="75" y="111"/>
                      <a:pt x="73" y="109"/>
                      <a:pt x="71" y="108"/>
                    </a:cubicBezTo>
                    <a:cubicBezTo>
                      <a:pt x="71" y="108"/>
                      <a:pt x="71" y="108"/>
                      <a:pt x="71" y="108"/>
                    </a:cubicBezTo>
                    <a:cubicBezTo>
                      <a:pt x="70" y="108"/>
                      <a:pt x="70" y="107"/>
                      <a:pt x="70" y="107"/>
                    </a:cubicBezTo>
                    <a:cubicBezTo>
                      <a:pt x="69" y="107"/>
                      <a:pt x="68" y="106"/>
                      <a:pt x="67" y="105"/>
                    </a:cubicBezTo>
                    <a:cubicBezTo>
                      <a:pt x="66" y="105"/>
                      <a:pt x="65" y="105"/>
                      <a:pt x="64" y="104"/>
                    </a:cubicBezTo>
                    <a:cubicBezTo>
                      <a:pt x="63" y="103"/>
                      <a:pt x="62" y="103"/>
                      <a:pt x="62" y="102"/>
                    </a:cubicBezTo>
                    <a:cubicBezTo>
                      <a:pt x="61" y="102"/>
                      <a:pt x="61" y="101"/>
                      <a:pt x="61" y="101"/>
                    </a:cubicBezTo>
                    <a:cubicBezTo>
                      <a:pt x="60" y="100"/>
                      <a:pt x="60" y="100"/>
                      <a:pt x="60" y="99"/>
                    </a:cubicBezTo>
                    <a:cubicBezTo>
                      <a:pt x="60" y="98"/>
                      <a:pt x="60" y="98"/>
                      <a:pt x="60" y="97"/>
                    </a:cubicBezTo>
                    <a:cubicBezTo>
                      <a:pt x="58" y="97"/>
                      <a:pt x="57" y="96"/>
                      <a:pt x="56" y="96"/>
                    </a:cubicBezTo>
                    <a:cubicBezTo>
                      <a:pt x="57" y="96"/>
                      <a:pt x="58" y="97"/>
                      <a:pt x="60" y="97"/>
                    </a:cubicBezTo>
                    <a:cubicBezTo>
                      <a:pt x="60" y="96"/>
                      <a:pt x="60" y="94"/>
                      <a:pt x="59" y="93"/>
                    </a:cubicBezTo>
                    <a:cubicBezTo>
                      <a:pt x="59" y="93"/>
                      <a:pt x="59" y="93"/>
                      <a:pt x="59" y="93"/>
                    </a:cubicBezTo>
                    <a:cubicBezTo>
                      <a:pt x="59" y="91"/>
                      <a:pt x="59" y="90"/>
                      <a:pt x="59" y="88"/>
                    </a:cubicBezTo>
                    <a:cubicBezTo>
                      <a:pt x="58" y="88"/>
                      <a:pt x="59" y="87"/>
                      <a:pt x="58" y="86"/>
                    </a:cubicBezTo>
                    <a:cubicBezTo>
                      <a:pt x="58" y="85"/>
                      <a:pt x="58" y="84"/>
                      <a:pt x="57" y="82"/>
                    </a:cubicBezTo>
                    <a:cubicBezTo>
                      <a:pt x="57" y="81"/>
                      <a:pt x="57" y="81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57" y="80"/>
                      <a:pt x="57" y="80"/>
                      <a:pt x="58" y="80"/>
                    </a:cubicBezTo>
                    <a:cubicBezTo>
                      <a:pt x="58" y="80"/>
                      <a:pt x="58" y="80"/>
                      <a:pt x="58" y="81"/>
                    </a:cubicBezTo>
                    <a:cubicBezTo>
                      <a:pt x="58" y="81"/>
                      <a:pt x="58" y="81"/>
                      <a:pt x="58" y="81"/>
                    </a:cubicBezTo>
                    <a:cubicBezTo>
                      <a:pt x="59" y="82"/>
                      <a:pt x="59" y="83"/>
                      <a:pt x="60" y="83"/>
                    </a:cubicBezTo>
                    <a:cubicBezTo>
                      <a:pt x="60" y="84"/>
                      <a:pt x="60" y="84"/>
                      <a:pt x="61" y="84"/>
                    </a:cubicBezTo>
                    <a:cubicBezTo>
                      <a:pt x="62" y="85"/>
                      <a:pt x="63" y="87"/>
                      <a:pt x="64" y="88"/>
                    </a:cubicBezTo>
                    <a:cubicBezTo>
                      <a:pt x="65" y="89"/>
                      <a:pt x="66" y="90"/>
                      <a:pt x="67" y="92"/>
                    </a:cubicBezTo>
                    <a:cubicBezTo>
                      <a:pt x="68" y="92"/>
                      <a:pt x="69" y="93"/>
                      <a:pt x="69" y="94"/>
                    </a:cubicBezTo>
                    <a:cubicBezTo>
                      <a:pt x="70" y="94"/>
                      <a:pt x="71" y="95"/>
                      <a:pt x="71" y="95"/>
                    </a:cubicBezTo>
                    <a:cubicBezTo>
                      <a:pt x="72" y="95"/>
                      <a:pt x="72" y="96"/>
                      <a:pt x="73" y="96"/>
                    </a:cubicBezTo>
                    <a:cubicBezTo>
                      <a:pt x="73" y="97"/>
                      <a:pt x="74" y="97"/>
                      <a:pt x="74" y="97"/>
                    </a:cubicBezTo>
                    <a:cubicBezTo>
                      <a:pt x="75" y="98"/>
                      <a:pt x="76" y="99"/>
                      <a:pt x="78" y="99"/>
                    </a:cubicBezTo>
                    <a:cubicBezTo>
                      <a:pt x="78" y="99"/>
                      <a:pt x="79" y="99"/>
                      <a:pt x="80" y="99"/>
                    </a:cubicBezTo>
                    <a:cubicBezTo>
                      <a:pt x="80" y="99"/>
                      <a:pt x="81" y="99"/>
                      <a:pt x="81" y="99"/>
                    </a:cubicBezTo>
                    <a:cubicBezTo>
                      <a:pt x="81" y="100"/>
                      <a:pt x="82" y="100"/>
                      <a:pt x="82" y="100"/>
                    </a:cubicBezTo>
                    <a:cubicBezTo>
                      <a:pt x="83" y="100"/>
                      <a:pt x="85" y="99"/>
                      <a:pt x="85" y="98"/>
                    </a:cubicBezTo>
                    <a:cubicBezTo>
                      <a:pt x="85" y="97"/>
                      <a:pt x="85" y="97"/>
                      <a:pt x="86" y="96"/>
                    </a:cubicBezTo>
                    <a:cubicBezTo>
                      <a:pt x="86" y="96"/>
                      <a:pt x="85" y="95"/>
                      <a:pt x="85" y="95"/>
                    </a:cubicBezTo>
                    <a:cubicBezTo>
                      <a:pt x="85" y="94"/>
                      <a:pt x="85" y="93"/>
                      <a:pt x="85" y="93"/>
                    </a:cubicBezTo>
                    <a:close/>
                    <a:moveTo>
                      <a:pt x="32" y="101"/>
                    </a:moveTo>
                    <a:cubicBezTo>
                      <a:pt x="32" y="101"/>
                      <a:pt x="32" y="101"/>
                      <a:pt x="32" y="100"/>
                    </a:cubicBezTo>
                    <a:cubicBezTo>
                      <a:pt x="32" y="101"/>
                      <a:pt x="32" y="101"/>
                      <a:pt x="32" y="101"/>
                    </a:cubicBezTo>
                    <a:cubicBezTo>
                      <a:pt x="33" y="102"/>
                      <a:pt x="33" y="102"/>
                      <a:pt x="34" y="102"/>
                    </a:cubicBezTo>
                    <a:cubicBezTo>
                      <a:pt x="33" y="102"/>
                      <a:pt x="33" y="102"/>
                      <a:pt x="32" y="101"/>
                    </a:cubicBezTo>
                    <a:close/>
                    <a:moveTo>
                      <a:pt x="38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7" y="95"/>
                      <a:pt x="37" y="95"/>
                      <a:pt x="36" y="95"/>
                    </a:cubicBezTo>
                    <a:cubicBezTo>
                      <a:pt x="37" y="95"/>
                      <a:pt x="37" y="95"/>
                      <a:pt x="38" y="95"/>
                    </a:cubicBezTo>
                    <a:close/>
                    <a:moveTo>
                      <a:pt x="37" y="97"/>
                    </a:moveTo>
                    <a:cubicBezTo>
                      <a:pt x="37" y="97"/>
                      <a:pt x="37" y="96"/>
                      <a:pt x="37" y="96"/>
                    </a:cubicBezTo>
                    <a:cubicBezTo>
                      <a:pt x="37" y="96"/>
                      <a:pt x="37" y="96"/>
                      <a:pt x="37" y="96"/>
                    </a:cubicBezTo>
                    <a:cubicBezTo>
                      <a:pt x="37" y="96"/>
                      <a:pt x="37" y="97"/>
                      <a:pt x="37" y="97"/>
                    </a:cubicBezTo>
                    <a:close/>
                    <a:moveTo>
                      <a:pt x="38" y="104"/>
                    </a:moveTo>
                    <a:cubicBezTo>
                      <a:pt x="38" y="104"/>
                      <a:pt x="38" y="104"/>
                      <a:pt x="37" y="104"/>
                    </a:cubicBezTo>
                    <a:cubicBezTo>
                      <a:pt x="37" y="104"/>
                      <a:pt x="37" y="104"/>
                      <a:pt x="37" y="104"/>
                    </a:cubicBezTo>
                    <a:cubicBezTo>
                      <a:pt x="38" y="104"/>
                      <a:pt x="38" y="104"/>
                      <a:pt x="38" y="104"/>
                    </a:cubicBezTo>
                    <a:cubicBezTo>
                      <a:pt x="38" y="104"/>
                      <a:pt x="38" y="105"/>
                      <a:pt x="38" y="105"/>
                    </a:cubicBezTo>
                    <a:cubicBezTo>
                      <a:pt x="38" y="105"/>
                      <a:pt x="38" y="104"/>
                      <a:pt x="38" y="104"/>
                    </a:cubicBezTo>
                    <a:close/>
                    <a:moveTo>
                      <a:pt x="40" y="86"/>
                    </a:moveTo>
                    <a:cubicBezTo>
                      <a:pt x="40" y="86"/>
                      <a:pt x="40" y="86"/>
                      <a:pt x="40" y="86"/>
                    </a:cubicBezTo>
                    <a:cubicBezTo>
                      <a:pt x="40" y="86"/>
                      <a:pt x="40" y="86"/>
                      <a:pt x="40" y="86"/>
                    </a:cubicBezTo>
                    <a:cubicBezTo>
                      <a:pt x="40" y="86"/>
                      <a:pt x="40" y="86"/>
                      <a:pt x="40" y="86"/>
                    </a:cubicBezTo>
                    <a:close/>
                    <a:moveTo>
                      <a:pt x="48" y="90"/>
                    </a:moveTo>
                    <a:cubicBezTo>
                      <a:pt x="48" y="90"/>
                      <a:pt x="48" y="90"/>
                      <a:pt x="48" y="90"/>
                    </a:cubicBezTo>
                    <a:cubicBezTo>
                      <a:pt x="48" y="90"/>
                      <a:pt x="48" y="90"/>
                      <a:pt x="48" y="90"/>
                    </a:cubicBezTo>
                    <a:cubicBezTo>
                      <a:pt x="48" y="90"/>
                      <a:pt x="48" y="90"/>
                      <a:pt x="48" y="90"/>
                    </a:cubicBezTo>
                    <a:close/>
                    <a:moveTo>
                      <a:pt x="48" y="77"/>
                    </a:moveTo>
                    <a:cubicBezTo>
                      <a:pt x="48" y="78"/>
                      <a:pt x="48" y="78"/>
                      <a:pt x="47" y="79"/>
                    </a:cubicBezTo>
                    <a:cubicBezTo>
                      <a:pt x="48" y="78"/>
                      <a:pt x="48" y="78"/>
                      <a:pt x="48" y="77"/>
                    </a:cubicBezTo>
                    <a:cubicBezTo>
                      <a:pt x="49" y="76"/>
                      <a:pt x="49" y="75"/>
                      <a:pt x="50" y="73"/>
                    </a:cubicBezTo>
                    <a:cubicBezTo>
                      <a:pt x="49" y="75"/>
                      <a:pt x="49" y="76"/>
                      <a:pt x="48" y="77"/>
                    </a:cubicBezTo>
                    <a:close/>
                    <a:moveTo>
                      <a:pt x="43" y="119"/>
                    </a:moveTo>
                    <a:cubicBezTo>
                      <a:pt x="43" y="119"/>
                      <a:pt x="44" y="119"/>
                      <a:pt x="44" y="119"/>
                    </a:cubicBezTo>
                    <a:cubicBezTo>
                      <a:pt x="44" y="119"/>
                      <a:pt x="44" y="119"/>
                      <a:pt x="44" y="119"/>
                    </a:cubicBezTo>
                    <a:cubicBezTo>
                      <a:pt x="44" y="119"/>
                      <a:pt x="43" y="119"/>
                      <a:pt x="43" y="119"/>
                    </a:cubicBezTo>
                    <a:close/>
                    <a:moveTo>
                      <a:pt x="34" y="206"/>
                    </a:moveTo>
                    <a:cubicBezTo>
                      <a:pt x="34" y="206"/>
                      <a:pt x="33" y="206"/>
                      <a:pt x="33" y="206"/>
                    </a:cubicBezTo>
                    <a:cubicBezTo>
                      <a:pt x="33" y="206"/>
                      <a:pt x="34" y="206"/>
                      <a:pt x="34" y="206"/>
                    </a:cubicBezTo>
                    <a:cubicBezTo>
                      <a:pt x="35" y="205"/>
                      <a:pt x="35" y="204"/>
                      <a:pt x="35" y="204"/>
                    </a:cubicBezTo>
                    <a:cubicBezTo>
                      <a:pt x="35" y="204"/>
                      <a:pt x="35" y="205"/>
                      <a:pt x="34" y="206"/>
                    </a:cubicBezTo>
                    <a:close/>
                    <a:moveTo>
                      <a:pt x="36" y="197"/>
                    </a:moveTo>
                    <a:cubicBezTo>
                      <a:pt x="36" y="197"/>
                      <a:pt x="36" y="197"/>
                      <a:pt x="36" y="197"/>
                    </a:cubicBezTo>
                    <a:cubicBezTo>
                      <a:pt x="36" y="197"/>
                      <a:pt x="36" y="197"/>
                      <a:pt x="36" y="197"/>
                    </a:cubicBezTo>
                    <a:cubicBezTo>
                      <a:pt x="36" y="197"/>
                      <a:pt x="36" y="197"/>
                      <a:pt x="36" y="197"/>
                    </a:cubicBezTo>
                    <a:cubicBezTo>
                      <a:pt x="36" y="197"/>
                      <a:pt x="36" y="197"/>
                      <a:pt x="36" y="197"/>
                    </a:cubicBezTo>
                    <a:close/>
                    <a:moveTo>
                      <a:pt x="37" y="196"/>
                    </a:moveTo>
                    <a:cubicBezTo>
                      <a:pt x="37" y="196"/>
                      <a:pt x="37" y="196"/>
                      <a:pt x="37" y="196"/>
                    </a:cubicBezTo>
                    <a:cubicBezTo>
                      <a:pt x="37" y="196"/>
                      <a:pt x="37" y="197"/>
                      <a:pt x="37" y="197"/>
                    </a:cubicBezTo>
                    <a:cubicBezTo>
                      <a:pt x="37" y="197"/>
                      <a:pt x="37" y="196"/>
                      <a:pt x="37" y="196"/>
                    </a:cubicBezTo>
                    <a:cubicBezTo>
                      <a:pt x="37" y="196"/>
                      <a:pt x="37" y="196"/>
                      <a:pt x="37" y="196"/>
                    </a:cubicBezTo>
                    <a:cubicBezTo>
                      <a:pt x="37" y="196"/>
                      <a:pt x="37" y="196"/>
                      <a:pt x="37" y="196"/>
                    </a:cubicBezTo>
                    <a:cubicBezTo>
                      <a:pt x="37" y="196"/>
                      <a:pt x="37" y="196"/>
                      <a:pt x="37" y="196"/>
                    </a:cubicBezTo>
                    <a:cubicBezTo>
                      <a:pt x="37" y="196"/>
                      <a:pt x="37" y="196"/>
                      <a:pt x="37" y="196"/>
                    </a:cubicBezTo>
                    <a:cubicBezTo>
                      <a:pt x="37" y="196"/>
                      <a:pt x="37" y="196"/>
                      <a:pt x="37" y="196"/>
                    </a:cubicBezTo>
                    <a:close/>
                    <a:moveTo>
                      <a:pt x="42" y="194"/>
                    </a:moveTo>
                    <a:cubicBezTo>
                      <a:pt x="42" y="194"/>
                      <a:pt x="42" y="195"/>
                      <a:pt x="42" y="195"/>
                    </a:cubicBezTo>
                    <a:cubicBezTo>
                      <a:pt x="42" y="195"/>
                      <a:pt x="42" y="194"/>
                      <a:pt x="42" y="194"/>
                    </a:cubicBezTo>
                    <a:cubicBezTo>
                      <a:pt x="42" y="194"/>
                      <a:pt x="43" y="193"/>
                      <a:pt x="43" y="193"/>
                    </a:cubicBezTo>
                    <a:cubicBezTo>
                      <a:pt x="43" y="193"/>
                      <a:pt x="42" y="194"/>
                      <a:pt x="42" y="194"/>
                    </a:cubicBezTo>
                    <a:close/>
                    <a:moveTo>
                      <a:pt x="51" y="161"/>
                    </a:moveTo>
                    <a:cubicBezTo>
                      <a:pt x="51" y="160"/>
                      <a:pt x="51" y="160"/>
                      <a:pt x="51" y="160"/>
                    </a:cubicBezTo>
                    <a:cubicBezTo>
                      <a:pt x="51" y="160"/>
                      <a:pt x="51" y="160"/>
                      <a:pt x="51" y="161"/>
                    </a:cubicBezTo>
                    <a:cubicBezTo>
                      <a:pt x="51" y="161"/>
                      <a:pt x="51" y="161"/>
                      <a:pt x="52" y="161"/>
                    </a:cubicBezTo>
                    <a:cubicBezTo>
                      <a:pt x="51" y="161"/>
                      <a:pt x="51" y="161"/>
                      <a:pt x="51" y="161"/>
                    </a:cubicBezTo>
                    <a:close/>
                    <a:moveTo>
                      <a:pt x="58" y="183"/>
                    </a:moveTo>
                    <a:cubicBezTo>
                      <a:pt x="58" y="183"/>
                      <a:pt x="58" y="183"/>
                      <a:pt x="58" y="183"/>
                    </a:cubicBezTo>
                    <a:cubicBezTo>
                      <a:pt x="58" y="183"/>
                      <a:pt x="57" y="183"/>
                      <a:pt x="57" y="182"/>
                    </a:cubicBezTo>
                    <a:cubicBezTo>
                      <a:pt x="57" y="183"/>
                      <a:pt x="58" y="183"/>
                      <a:pt x="58" y="183"/>
                    </a:cubicBezTo>
                    <a:close/>
                    <a:moveTo>
                      <a:pt x="69" y="148"/>
                    </a:moveTo>
                    <a:cubicBezTo>
                      <a:pt x="69" y="148"/>
                      <a:pt x="69" y="148"/>
                      <a:pt x="69" y="148"/>
                    </a:cubicBezTo>
                    <a:cubicBezTo>
                      <a:pt x="69" y="148"/>
                      <a:pt x="69" y="148"/>
                      <a:pt x="69" y="148"/>
                    </a:cubicBezTo>
                    <a:cubicBezTo>
                      <a:pt x="69" y="148"/>
                      <a:pt x="69" y="148"/>
                      <a:pt x="69" y="148"/>
                    </a:cubicBezTo>
                    <a:close/>
                    <a:moveTo>
                      <a:pt x="69" y="113"/>
                    </a:moveTo>
                    <a:cubicBezTo>
                      <a:pt x="69" y="113"/>
                      <a:pt x="69" y="113"/>
                      <a:pt x="69" y="113"/>
                    </a:cubicBezTo>
                    <a:cubicBezTo>
                      <a:pt x="69" y="113"/>
                      <a:pt x="69" y="113"/>
                      <a:pt x="69" y="113"/>
                    </a:cubicBezTo>
                    <a:cubicBezTo>
                      <a:pt x="69" y="112"/>
                      <a:pt x="68" y="111"/>
                      <a:pt x="67" y="110"/>
                    </a:cubicBezTo>
                    <a:cubicBezTo>
                      <a:pt x="68" y="111"/>
                      <a:pt x="69" y="112"/>
                      <a:pt x="69" y="113"/>
                    </a:cubicBezTo>
                    <a:close/>
                    <a:moveTo>
                      <a:pt x="71" y="120"/>
                    </a:moveTo>
                    <a:cubicBezTo>
                      <a:pt x="71" y="120"/>
                      <a:pt x="72" y="120"/>
                      <a:pt x="72" y="120"/>
                    </a:cubicBezTo>
                    <a:cubicBezTo>
                      <a:pt x="72" y="120"/>
                      <a:pt x="71" y="120"/>
                      <a:pt x="71" y="120"/>
                    </a:cubicBezTo>
                    <a:cubicBezTo>
                      <a:pt x="70" y="118"/>
                      <a:pt x="68" y="116"/>
                      <a:pt x="67" y="115"/>
                    </a:cubicBezTo>
                    <a:cubicBezTo>
                      <a:pt x="68" y="116"/>
                      <a:pt x="70" y="118"/>
                      <a:pt x="71" y="120"/>
                    </a:cubicBezTo>
                    <a:close/>
                    <a:moveTo>
                      <a:pt x="56" y="79"/>
                    </a:moveTo>
                    <a:cubicBezTo>
                      <a:pt x="56" y="79"/>
                      <a:pt x="56" y="79"/>
                      <a:pt x="56" y="79"/>
                    </a:cubicBezTo>
                    <a:cubicBezTo>
                      <a:pt x="56" y="79"/>
                      <a:pt x="56" y="79"/>
                      <a:pt x="57" y="79"/>
                    </a:cubicBezTo>
                    <a:cubicBezTo>
                      <a:pt x="57" y="79"/>
                      <a:pt x="57" y="79"/>
                      <a:pt x="57" y="79"/>
                    </a:cubicBezTo>
                    <a:cubicBezTo>
                      <a:pt x="57" y="79"/>
                      <a:pt x="56" y="79"/>
                      <a:pt x="56" y="79"/>
                    </a:cubicBezTo>
                    <a:close/>
                    <a:moveTo>
                      <a:pt x="73" y="93"/>
                    </a:moveTo>
                    <a:cubicBezTo>
                      <a:pt x="73" y="93"/>
                      <a:pt x="73" y="93"/>
                      <a:pt x="73" y="93"/>
                    </a:cubicBezTo>
                    <a:cubicBezTo>
                      <a:pt x="74" y="93"/>
                      <a:pt x="74" y="93"/>
                      <a:pt x="74" y="94"/>
                    </a:cubicBezTo>
                    <a:cubicBezTo>
                      <a:pt x="74" y="93"/>
                      <a:pt x="74" y="93"/>
                      <a:pt x="73" y="9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4" name="Freeform 18">
                <a:extLst>
                  <a:ext uri="{FF2B5EF4-FFF2-40B4-BE49-F238E27FC236}">
                    <a16:creationId xmlns="" xmlns:a16="http://schemas.microsoft.com/office/drawing/2014/main" id="{39B5F2AC-C333-470F-81EC-155D14FD8E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62094" y="2940747"/>
                <a:ext cx="1636713" cy="962025"/>
              </a:xfrm>
              <a:custGeom>
                <a:avLst/>
                <a:gdLst>
                  <a:gd name="T0" fmla="*/ 224 w 259"/>
                  <a:gd name="T1" fmla="*/ 105 h 152"/>
                  <a:gd name="T2" fmla="*/ 208 w 259"/>
                  <a:gd name="T3" fmla="*/ 78 h 152"/>
                  <a:gd name="T4" fmla="*/ 178 w 259"/>
                  <a:gd name="T5" fmla="*/ 53 h 152"/>
                  <a:gd name="T6" fmla="*/ 176 w 259"/>
                  <a:gd name="T7" fmla="*/ 70 h 152"/>
                  <a:gd name="T8" fmla="*/ 193 w 259"/>
                  <a:gd name="T9" fmla="*/ 94 h 152"/>
                  <a:gd name="T10" fmla="*/ 209 w 259"/>
                  <a:gd name="T11" fmla="*/ 106 h 152"/>
                  <a:gd name="T12" fmla="*/ 188 w 259"/>
                  <a:gd name="T13" fmla="*/ 104 h 152"/>
                  <a:gd name="T14" fmla="*/ 174 w 259"/>
                  <a:gd name="T15" fmla="*/ 98 h 152"/>
                  <a:gd name="T16" fmla="*/ 150 w 259"/>
                  <a:gd name="T17" fmla="*/ 64 h 152"/>
                  <a:gd name="T18" fmla="*/ 135 w 259"/>
                  <a:gd name="T19" fmla="*/ 82 h 152"/>
                  <a:gd name="T20" fmla="*/ 140 w 259"/>
                  <a:gd name="T21" fmla="*/ 90 h 152"/>
                  <a:gd name="T22" fmla="*/ 118 w 259"/>
                  <a:gd name="T23" fmla="*/ 69 h 152"/>
                  <a:gd name="T24" fmla="*/ 95 w 259"/>
                  <a:gd name="T25" fmla="*/ 57 h 152"/>
                  <a:gd name="T26" fmla="*/ 88 w 259"/>
                  <a:gd name="T27" fmla="*/ 67 h 152"/>
                  <a:gd name="T28" fmla="*/ 74 w 259"/>
                  <a:gd name="T29" fmla="*/ 32 h 152"/>
                  <a:gd name="T30" fmla="*/ 64 w 259"/>
                  <a:gd name="T31" fmla="*/ 48 h 152"/>
                  <a:gd name="T32" fmla="*/ 64 w 259"/>
                  <a:gd name="T33" fmla="*/ 53 h 152"/>
                  <a:gd name="T34" fmla="*/ 37 w 259"/>
                  <a:gd name="T35" fmla="*/ 32 h 152"/>
                  <a:gd name="T36" fmla="*/ 33 w 259"/>
                  <a:gd name="T37" fmla="*/ 20 h 152"/>
                  <a:gd name="T38" fmla="*/ 2 w 259"/>
                  <a:gd name="T39" fmla="*/ 10 h 152"/>
                  <a:gd name="T40" fmla="*/ 31 w 259"/>
                  <a:gd name="T41" fmla="*/ 33 h 152"/>
                  <a:gd name="T42" fmla="*/ 35 w 259"/>
                  <a:gd name="T43" fmla="*/ 53 h 152"/>
                  <a:gd name="T44" fmla="*/ 42 w 259"/>
                  <a:gd name="T45" fmla="*/ 66 h 152"/>
                  <a:gd name="T46" fmla="*/ 69 w 259"/>
                  <a:gd name="T47" fmla="*/ 69 h 152"/>
                  <a:gd name="T48" fmla="*/ 92 w 259"/>
                  <a:gd name="T49" fmla="*/ 75 h 152"/>
                  <a:gd name="T50" fmla="*/ 75 w 259"/>
                  <a:gd name="T51" fmla="*/ 84 h 152"/>
                  <a:gd name="T52" fmla="*/ 87 w 259"/>
                  <a:gd name="T53" fmla="*/ 102 h 152"/>
                  <a:gd name="T54" fmla="*/ 118 w 259"/>
                  <a:gd name="T55" fmla="*/ 89 h 152"/>
                  <a:gd name="T56" fmla="*/ 132 w 259"/>
                  <a:gd name="T57" fmla="*/ 93 h 152"/>
                  <a:gd name="T58" fmla="*/ 157 w 259"/>
                  <a:gd name="T59" fmla="*/ 105 h 152"/>
                  <a:gd name="T60" fmla="*/ 110 w 259"/>
                  <a:gd name="T61" fmla="*/ 119 h 152"/>
                  <a:gd name="T62" fmla="*/ 135 w 259"/>
                  <a:gd name="T63" fmla="*/ 130 h 152"/>
                  <a:gd name="T64" fmla="*/ 169 w 259"/>
                  <a:gd name="T65" fmla="*/ 109 h 152"/>
                  <a:gd name="T66" fmla="*/ 201 w 259"/>
                  <a:gd name="T67" fmla="*/ 113 h 152"/>
                  <a:gd name="T68" fmla="*/ 204 w 259"/>
                  <a:gd name="T69" fmla="*/ 117 h 152"/>
                  <a:gd name="T70" fmla="*/ 177 w 259"/>
                  <a:gd name="T71" fmla="*/ 126 h 152"/>
                  <a:gd name="T72" fmla="*/ 161 w 259"/>
                  <a:gd name="T73" fmla="*/ 148 h 152"/>
                  <a:gd name="T74" fmla="*/ 197 w 259"/>
                  <a:gd name="T75" fmla="*/ 145 h 152"/>
                  <a:gd name="T76" fmla="*/ 227 w 259"/>
                  <a:gd name="T77" fmla="*/ 112 h 152"/>
                  <a:gd name="T78" fmla="*/ 259 w 259"/>
                  <a:gd name="T79" fmla="*/ 105 h 152"/>
                  <a:gd name="T80" fmla="*/ 188 w 259"/>
                  <a:gd name="T81" fmla="*/ 72 h 152"/>
                  <a:gd name="T82" fmla="*/ 193 w 259"/>
                  <a:gd name="T83" fmla="*/ 73 h 152"/>
                  <a:gd name="T84" fmla="*/ 31 w 259"/>
                  <a:gd name="T85" fmla="*/ 20 h 152"/>
                  <a:gd name="T86" fmla="*/ 19 w 259"/>
                  <a:gd name="T87" fmla="*/ 14 h 152"/>
                  <a:gd name="T88" fmla="*/ 31 w 259"/>
                  <a:gd name="T89" fmla="*/ 29 h 152"/>
                  <a:gd name="T90" fmla="*/ 40 w 259"/>
                  <a:gd name="T91" fmla="*/ 60 h 152"/>
                  <a:gd name="T92" fmla="*/ 59 w 259"/>
                  <a:gd name="T93" fmla="*/ 60 h 152"/>
                  <a:gd name="T94" fmla="*/ 54 w 259"/>
                  <a:gd name="T95" fmla="*/ 64 h 152"/>
                  <a:gd name="T96" fmla="*/ 90 w 259"/>
                  <a:gd name="T97" fmla="*/ 96 h 152"/>
                  <a:gd name="T98" fmla="*/ 142 w 259"/>
                  <a:gd name="T99" fmla="*/ 93 h 152"/>
                  <a:gd name="T100" fmla="*/ 150 w 259"/>
                  <a:gd name="T101" fmla="*/ 79 h 152"/>
                  <a:gd name="T102" fmla="*/ 127 w 259"/>
                  <a:gd name="T103" fmla="*/ 120 h 152"/>
                  <a:gd name="T104" fmla="*/ 144 w 259"/>
                  <a:gd name="T105" fmla="*/ 110 h 152"/>
                  <a:gd name="T106" fmla="*/ 174 w 259"/>
                  <a:gd name="T107" fmla="*/ 134 h 152"/>
                  <a:gd name="T108" fmla="*/ 207 w 259"/>
                  <a:gd name="T109" fmla="*/ 113 h 152"/>
                  <a:gd name="T110" fmla="*/ 219 w 259"/>
                  <a:gd name="T111" fmla="*/ 10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59" h="152">
                    <a:moveTo>
                      <a:pt x="240" y="107"/>
                    </a:moveTo>
                    <a:cubicBezTo>
                      <a:pt x="240" y="107"/>
                      <a:pt x="239" y="107"/>
                      <a:pt x="239" y="107"/>
                    </a:cubicBezTo>
                    <a:cubicBezTo>
                      <a:pt x="236" y="107"/>
                      <a:pt x="233" y="107"/>
                      <a:pt x="231" y="108"/>
                    </a:cubicBezTo>
                    <a:cubicBezTo>
                      <a:pt x="230" y="108"/>
                      <a:pt x="229" y="107"/>
                      <a:pt x="228" y="107"/>
                    </a:cubicBezTo>
                    <a:cubicBezTo>
                      <a:pt x="228" y="107"/>
                      <a:pt x="227" y="107"/>
                      <a:pt x="227" y="107"/>
                    </a:cubicBezTo>
                    <a:cubicBezTo>
                      <a:pt x="225" y="107"/>
                      <a:pt x="225" y="107"/>
                      <a:pt x="226" y="105"/>
                    </a:cubicBezTo>
                    <a:cubicBezTo>
                      <a:pt x="225" y="105"/>
                      <a:pt x="224" y="105"/>
                      <a:pt x="224" y="105"/>
                    </a:cubicBezTo>
                    <a:cubicBezTo>
                      <a:pt x="224" y="105"/>
                      <a:pt x="224" y="105"/>
                      <a:pt x="224" y="105"/>
                    </a:cubicBezTo>
                    <a:cubicBezTo>
                      <a:pt x="224" y="105"/>
                      <a:pt x="225" y="105"/>
                      <a:pt x="226" y="105"/>
                    </a:cubicBezTo>
                    <a:cubicBezTo>
                      <a:pt x="226" y="103"/>
                      <a:pt x="225" y="101"/>
                      <a:pt x="223" y="101"/>
                    </a:cubicBezTo>
                    <a:cubicBezTo>
                      <a:pt x="223" y="101"/>
                      <a:pt x="223" y="101"/>
                      <a:pt x="223" y="101"/>
                    </a:cubicBezTo>
                    <a:cubicBezTo>
                      <a:pt x="222" y="100"/>
                      <a:pt x="221" y="100"/>
                      <a:pt x="219" y="99"/>
                    </a:cubicBezTo>
                    <a:cubicBezTo>
                      <a:pt x="219" y="98"/>
                      <a:pt x="218" y="96"/>
                      <a:pt x="217" y="95"/>
                    </a:cubicBezTo>
                    <a:cubicBezTo>
                      <a:pt x="217" y="94"/>
                      <a:pt x="216" y="94"/>
                      <a:pt x="216" y="93"/>
                    </a:cubicBezTo>
                    <a:cubicBezTo>
                      <a:pt x="214" y="90"/>
                      <a:pt x="213" y="88"/>
                      <a:pt x="211" y="85"/>
                    </a:cubicBezTo>
                    <a:cubicBezTo>
                      <a:pt x="210" y="82"/>
                      <a:pt x="209" y="80"/>
                      <a:pt x="208" y="78"/>
                    </a:cubicBezTo>
                    <a:cubicBezTo>
                      <a:pt x="208" y="76"/>
                      <a:pt x="207" y="75"/>
                      <a:pt x="207" y="74"/>
                    </a:cubicBezTo>
                    <a:cubicBezTo>
                      <a:pt x="206" y="73"/>
                      <a:pt x="206" y="71"/>
                      <a:pt x="205" y="70"/>
                    </a:cubicBezTo>
                    <a:cubicBezTo>
                      <a:pt x="204" y="68"/>
                      <a:pt x="203" y="66"/>
                      <a:pt x="201" y="64"/>
                    </a:cubicBezTo>
                    <a:cubicBezTo>
                      <a:pt x="199" y="62"/>
                      <a:pt x="197" y="60"/>
                      <a:pt x="195" y="58"/>
                    </a:cubicBezTo>
                    <a:cubicBezTo>
                      <a:pt x="194" y="57"/>
                      <a:pt x="193" y="56"/>
                      <a:pt x="192" y="55"/>
                    </a:cubicBezTo>
                    <a:cubicBezTo>
                      <a:pt x="190" y="54"/>
                      <a:pt x="188" y="53"/>
                      <a:pt x="186" y="53"/>
                    </a:cubicBezTo>
                    <a:cubicBezTo>
                      <a:pt x="184" y="53"/>
                      <a:pt x="182" y="52"/>
                      <a:pt x="179" y="52"/>
                    </a:cubicBezTo>
                    <a:cubicBezTo>
                      <a:pt x="179" y="52"/>
                      <a:pt x="178" y="52"/>
                      <a:pt x="178" y="53"/>
                    </a:cubicBezTo>
                    <a:cubicBezTo>
                      <a:pt x="175" y="53"/>
                      <a:pt x="173" y="54"/>
                      <a:pt x="172" y="58"/>
                    </a:cubicBezTo>
                    <a:cubicBezTo>
                      <a:pt x="172" y="59"/>
                      <a:pt x="172" y="61"/>
                      <a:pt x="172" y="62"/>
                    </a:cubicBezTo>
                    <a:cubicBezTo>
                      <a:pt x="172" y="64"/>
                      <a:pt x="173" y="66"/>
                      <a:pt x="173" y="68"/>
                    </a:cubicBezTo>
                    <a:cubicBezTo>
                      <a:pt x="173" y="69"/>
                      <a:pt x="174" y="70"/>
                      <a:pt x="174" y="71"/>
                    </a:cubicBezTo>
                    <a:cubicBezTo>
                      <a:pt x="175" y="71"/>
                      <a:pt x="175" y="70"/>
                      <a:pt x="175" y="70"/>
                    </a:cubicBezTo>
                    <a:cubicBezTo>
                      <a:pt x="175" y="70"/>
                      <a:pt x="176" y="70"/>
                      <a:pt x="176" y="70"/>
                    </a:cubicBezTo>
                    <a:cubicBezTo>
                      <a:pt x="177" y="70"/>
                      <a:pt x="177" y="70"/>
                      <a:pt x="178" y="70"/>
                    </a:cubicBezTo>
                    <a:cubicBezTo>
                      <a:pt x="177" y="70"/>
                      <a:pt x="177" y="70"/>
                      <a:pt x="176" y="70"/>
                    </a:cubicBezTo>
                    <a:cubicBezTo>
                      <a:pt x="176" y="70"/>
                      <a:pt x="175" y="70"/>
                      <a:pt x="175" y="70"/>
                    </a:cubicBezTo>
                    <a:cubicBezTo>
                      <a:pt x="175" y="70"/>
                      <a:pt x="175" y="71"/>
                      <a:pt x="174" y="71"/>
                    </a:cubicBezTo>
                    <a:cubicBezTo>
                      <a:pt x="175" y="73"/>
                      <a:pt x="176" y="74"/>
                      <a:pt x="176" y="76"/>
                    </a:cubicBezTo>
                    <a:cubicBezTo>
                      <a:pt x="177" y="78"/>
                      <a:pt x="178" y="80"/>
                      <a:pt x="180" y="82"/>
                    </a:cubicBezTo>
                    <a:cubicBezTo>
                      <a:pt x="182" y="83"/>
                      <a:pt x="183" y="85"/>
                      <a:pt x="185" y="86"/>
                    </a:cubicBezTo>
                    <a:cubicBezTo>
                      <a:pt x="185" y="87"/>
                      <a:pt x="186" y="87"/>
                      <a:pt x="186" y="88"/>
                    </a:cubicBezTo>
                    <a:cubicBezTo>
                      <a:pt x="187" y="88"/>
                      <a:pt x="187" y="89"/>
                      <a:pt x="187" y="89"/>
                    </a:cubicBezTo>
                    <a:cubicBezTo>
                      <a:pt x="189" y="91"/>
                      <a:pt x="191" y="93"/>
                      <a:pt x="193" y="94"/>
                    </a:cubicBezTo>
                    <a:cubicBezTo>
                      <a:pt x="194" y="95"/>
                      <a:pt x="194" y="95"/>
                      <a:pt x="195" y="96"/>
                    </a:cubicBezTo>
                    <a:cubicBezTo>
                      <a:pt x="196" y="97"/>
                      <a:pt x="197" y="98"/>
                      <a:pt x="198" y="98"/>
                    </a:cubicBezTo>
                    <a:cubicBezTo>
                      <a:pt x="199" y="98"/>
                      <a:pt x="199" y="98"/>
                      <a:pt x="199" y="98"/>
                    </a:cubicBezTo>
                    <a:cubicBezTo>
                      <a:pt x="202" y="100"/>
                      <a:pt x="205" y="101"/>
                      <a:pt x="207" y="103"/>
                    </a:cubicBezTo>
                    <a:cubicBezTo>
                      <a:pt x="207" y="103"/>
                      <a:pt x="207" y="103"/>
                      <a:pt x="207" y="103"/>
                    </a:cubicBezTo>
                    <a:cubicBezTo>
                      <a:pt x="210" y="104"/>
                      <a:pt x="212" y="105"/>
                      <a:pt x="214" y="106"/>
                    </a:cubicBezTo>
                    <a:cubicBezTo>
                      <a:pt x="215" y="106"/>
                      <a:pt x="216" y="107"/>
                      <a:pt x="217" y="107"/>
                    </a:cubicBezTo>
                    <a:cubicBezTo>
                      <a:pt x="214" y="107"/>
                      <a:pt x="211" y="107"/>
                      <a:pt x="209" y="106"/>
                    </a:cubicBezTo>
                    <a:cubicBezTo>
                      <a:pt x="206" y="106"/>
                      <a:pt x="203" y="106"/>
                      <a:pt x="200" y="105"/>
                    </a:cubicBezTo>
                    <a:cubicBezTo>
                      <a:pt x="199" y="106"/>
                      <a:pt x="198" y="106"/>
                      <a:pt x="197" y="106"/>
                    </a:cubicBezTo>
                    <a:cubicBezTo>
                      <a:pt x="197" y="106"/>
                      <a:pt x="197" y="107"/>
                      <a:pt x="197" y="107"/>
                    </a:cubicBezTo>
                    <a:cubicBezTo>
                      <a:pt x="197" y="107"/>
                      <a:pt x="198" y="108"/>
                      <a:pt x="199" y="108"/>
                    </a:cubicBezTo>
                    <a:cubicBezTo>
                      <a:pt x="198" y="108"/>
                      <a:pt x="197" y="107"/>
                      <a:pt x="197" y="107"/>
                    </a:cubicBezTo>
                    <a:cubicBezTo>
                      <a:pt x="197" y="107"/>
                      <a:pt x="197" y="106"/>
                      <a:pt x="197" y="106"/>
                    </a:cubicBezTo>
                    <a:cubicBezTo>
                      <a:pt x="196" y="106"/>
                      <a:pt x="195" y="105"/>
                      <a:pt x="195" y="105"/>
                    </a:cubicBezTo>
                    <a:cubicBezTo>
                      <a:pt x="192" y="104"/>
                      <a:pt x="190" y="104"/>
                      <a:pt x="188" y="104"/>
                    </a:cubicBezTo>
                    <a:cubicBezTo>
                      <a:pt x="188" y="104"/>
                      <a:pt x="188" y="104"/>
                      <a:pt x="188" y="104"/>
                    </a:cubicBezTo>
                    <a:cubicBezTo>
                      <a:pt x="188" y="104"/>
                      <a:pt x="188" y="104"/>
                      <a:pt x="188" y="104"/>
                    </a:cubicBezTo>
                    <a:cubicBezTo>
                      <a:pt x="188" y="104"/>
                      <a:pt x="188" y="104"/>
                      <a:pt x="188" y="104"/>
                    </a:cubicBezTo>
                    <a:cubicBezTo>
                      <a:pt x="187" y="103"/>
                      <a:pt x="186" y="103"/>
                      <a:pt x="186" y="103"/>
                    </a:cubicBezTo>
                    <a:cubicBezTo>
                      <a:pt x="185" y="103"/>
                      <a:pt x="185" y="103"/>
                      <a:pt x="185" y="103"/>
                    </a:cubicBezTo>
                    <a:cubicBezTo>
                      <a:pt x="183" y="102"/>
                      <a:pt x="182" y="102"/>
                      <a:pt x="181" y="102"/>
                    </a:cubicBezTo>
                    <a:cubicBezTo>
                      <a:pt x="180" y="102"/>
                      <a:pt x="180" y="101"/>
                      <a:pt x="179" y="101"/>
                    </a:cubicBezTo>
                    <a:cubicBezTo>
                      <a:pt x="178" y="100"/>
                      <a:pt x="176" y="99"/>
                      <a:pt x="174" y="98"/>
                    </a:cubicBezTo>
                    <a:cubicBezTo>
                      <a:pt x="173" y="97"/>
                      <a:pt x="172" y="95"/>
                      <a:pt x="171" y="94"/>
                    </a:cubicBezTo>
                    <a:cubicBezTo>
                      <a:pt x="170" y="93"/>
                      <a:pt x="169" y="91"/>
                      <a:pt x="169" y="90"/>
                    </a:cubicBezTo>
                    <a:cubicBezTo>
                      <a:pt x="167" y="88"/>
                      <a:pt x="166" y="86"/>
                      <a:pt x="164" y="84"/>
                    </a:cubicBezTo>
                    <a:cubicBezTo>
                      <a:pt x="164" y="83"/>
                      <a:pt x="163" y="82"/>
                      <a:pt x="163" y="82"/>
                    </a:cubicBezTo>
                    <a:cubicBezTo>
                      <a:pt x="162" y="81"/>
                      <a:pt x="161" y="79"/>
                      <a:pt x="160" y="77"/>
                    </a:cubicBezTo>
                    <a:cubicBezTo>
                      <a:pt x="160" y="76"/>
                      <a:pt x="159" y="75"/>
                      <a:pt x="158" y="74"/>
                    </a:cubicBezTo>
                    <a:cubicBezTo>
                      <a:pt x="157" y="73"/>
                      <a:pt x="156" y="72"/>
                      <a:pt x="155" y="71"/>
                    </a:cubicBezTo>
                    <a:cubicBezTo>
                      <a:pt x="154" y="68"/>
                      <a:pt x="152" y="67"/>
                      <a:pt x="150" y="64"/>
                    </a:cubicBezTo>
                    <a:cubicBezTo>
                      <a:pt x="149" y="63"/>
                      <a:pt x="147" y="62"/>
                      <a:pt x="144" y="62"/>
                    </a:cubicBezTo>
                    <a:cubicBezTo>
                      <a:pt x="142" y="62"/>
                      <a:pt x="139" y="63"/>
                      <a:pt x="137" y="63"/>
                    </a:cubicBezTo>
                    <a:cubicBezTo>
                      <a:pt x="136" y="64"/>
                      <a:pt x="135" y="64"/>
                      <a:pt x="134" y="64"/>
                    </a:cubicBezTo>
                    <a:cubicBezTo>
                      <a:pt x="134" y="65"/>
                      <a:pt x="132" y="65"/>
                      <a:pt x="132" y="66"/>
                    </a:cubicBezTo>
                    <a:cubicBezTo>
                      <a:pt x="131" y="68"/>
                      <a:pt x="131" y="70"/>
                      <a:pt x="132" y="72"/>
                    </a:cubicBezTo>
                    <a:cubicBezTo>
                      <a:pt x="132" y="74"/>
                      <a:pt x="132" y="76"/>
                      <a:pt x="133" y="77"/>
                    </a:cubicBezTo>
                    <a:cubicBezTo>
                      <a:pt x="134" y="78"/>
                      <a:pt x="134" y="79"/>
                      <a:pt x="134" y="80"/>
                    </a:cubicBezTo>
                    <a:cubicBezTo>
                      <a:pt x="134" y="81"/>
                      <a:pt x="135" y="82"/>
                      <a:pt x="135" y="82"/>
                    </a:cubicBezTo>
                    <a:cubicBezTo>
                      <a:pt x="135" y="82"/>
                      <a:pt x="136" y="82"/>
                      <a:pt x="136" y="82"/>
                    </a:cubicBezTo>
                    <a:cubicBezTo>
                      <a:pt x="136" y="82"/>
                      <a:pt x="135" y="82"/>
                      <a:pt x="135" y="82"/>
                    </a:cubicBezTo>
                    <a:cubicBezTo>
                      <a:pt x="137" y="84"/>
                      <a:pt x="138" y="86"/>
                      <a:pt x="140" y="88"/>
                    </a:cubicBezTo>
                    <a:cubicBezTo>
                      <a:pt x="141" y="88"/>
                      <a:pt x="141" y="89"/>
                      <a:pt x="142" y="90"/>
                    </a:cubicBezTo>
                    <a:cubicBezTo>
                      <a:pt x="143" y="91"/>
                      <a:pt x="144" y="91"/>
                      <a:pt x="145" y="92"/>
                    </a:cubicBezTo>
                    <a:cubicBezTo>
                      <a:pt x="145" y="92"/>
                      <a:pt x="144" y="92"/>
                      <a:pt x="144" y="92"/>
                    </a:cubicBezTo>
                    <a:cubicBezTo>
                      <a:pt x="144" y="92"/>
                      <a:pt x="144" y="92"/>
                      <a:pt x="144" y="92"/>
                    </a:cubicBezTo>
                    <a:cubicBezTo>
                      <a:pt x="142" y="91"/>
                      <a:pt x="141" y="91"/>
                      <a:pt x="140" y="90"/>
                    </a:cubicBezTo>
                    <a:cubicBezTo>
                      <a:pt x="138" y="90"/>
                      <a:pt x="137" y="89"/>
                      <a:pt x="135" y="89"/>
                    </a:cubicBezTo>
                    <a:cubicBezTo>
                      <a:pt x="135" y="88"/>
                      <a:pt x="135" y="88"/>
                      <a:pt x="135" y="88"/>
                    </a:cubicBezTo>
                    <a:cubicBezTo>
                      <a:pt x="133" y="87"/>
                      <a:pt x="132" y="87"/>
                      <a:pt x="130" y="86"/>
                    </a:cubicBezTo>
                    <a:cubicBezTo>
                      <a:pt x="130" y="86"/>
                      <a:pt x="129" y="86"/>
                      <a:pt x="129" y="85"/>
                    </a:cubicBezTo>
                    <a:cubicBezTo>
                      <a:pt x="128" y="85"/>
                      <a:pt x="127" y="84"/>
                      <a:pt x="126" y="83"/>
                    </a:cubicBezTo>
                    <a:cubicBezTo>
                      <a:pt x="126" y="82"/>
                      <a:pt x="125" y="82"/>
                      <a:pt x="124" y="81"/>
                    </a:cubicBezTo>
                    <a:cubicBezTo>
                      <a:pt x="123" y="80"/>
                      <a:pt x="122" y="78"/>
                      <a:pt x="122" y="77"/>
                    </a:cubicBezTo>
                    <a:cubicBezTo>
                      <a:pt x="120" y="74"/>
                      <a:pt x="119" y="72"/>
                      <a:pt x="118" y="69"/>
                    </a:cubicBezTo>
                    <a:cubicBezTo>
                      <a:pt x="117" y="67"/>
                      <a:pt x="116" y="65"/>
                      <a:pt x="115" y="63"/>
                    </a:cubicBezTo>
                    <a:cubicBezTo>
                      <a:pt x="114" y="62"/>
                      <a:pt x="113" y="60"/>
                      <a:pt x="113" y="59"/>
                    </a:cubicBezTo>
                    <a:cubicBezTo>
                      <a:pt x="113" y="58"/>
                      <a:pt x="112" y="58"/>
                      <a:pt x="112" y="58"/>
                    </a:cubicBezTo>
                    <a:cubicBezTo>
                      <a:pt x="112" y="57"/>
                      <a:pt x="111" y="56"/>
                      <a:pt x="111" y="55"/>
                    </a:cubicBezTo>
                    <a:cubicBezTo>
                      <a:pt x="110" y="55"/>
                      <a:pt x="110" y="55"/>
                      <a:pt x="110" y="55"/>
                    </a:cubicBezTo>
                    <a:cubicBezTo>
                      <a:pt x="109" y="52"/>
                      <a:pt x="106" y="48"/>
                      <a:pt x="102" y="50"/>
                    </a:cubicBezTo>
                    <a:cubicBezTo>
                      <a:pt x="101" y="50"/>
                      <a:pt x="99" y="50"/>
                      <a:pt x="98" y="52"/>
                    </a:cubicBezTo>
                    <a:cubicBezTo>
                      <a:pt x="97" y="53"/>
                      <a:pt x="95" y="55"/>
                      <a:pt x="95" y="57"/>
                    </a:cubicBezTo>
                    <a:cubicBezTo>
                      <a:pt x="95" y="58"/>
                      <a:pt x="96" y="60"/>
                      <a:pt x="96" y="61"/>
                    </a:cubicBezTo>
                    <a:cubicBezTo>
                      <a:pt x="96" y="62"/>
                      <a:pt x="96" y="63"/>
                      <a:pt x="96" y="64"/>
                    </a:cubicBezTo>
                    <a:cubicBezTo>
                      <a:pt x="96" y="64"/>
                      <a:pt x="96" y="65"/>
                      <a:pt x="96" y="66"/>
                    </a:cubicBezTo>
                    <a:cubicBezTo>
                      <a:pt x="96" y="68"/>
                      <a:pt x="96" y="69"/>
                      <a:pt x="97" y="71"/>
                    </a:cubicBezTo>
                    <a:cubicBezTo>
                      <a:pt x="97" y="72"/>
                      <a:pt x="96" y="71"/>
                      <a:pt x="96" y="71"/>
                    </a:cubicBezTo>
                    <a:cubicBezTo>
                      <a:pt x="95" y="71"/>
                      <a:pt x="94" y="70"/>
                      <a:pt x="93" y="70"/>
                    </a:cubicBezTo>
                    <a:cubicBezTo>
                      <a:pt x="93" y="70"/>
                      <a:pt x="93" y="70"/>
                      <a:pt x="93" y="70"/>
                    </a:cubicBezTo>
                    <a:cubicBezTo>
                      <a:pt x="91" y="69"/>
                      <a:pt x="89" y="68"/>
                      <a:pt x="88" y="67"/>
                    </a:cubicBezTo>
                    <a:cubicBezTo>
                      <a:pt x="87" y="67"/>
                      <a:pt x="87" y="67"/>
                      <a:pt x="87" y="67"/>
                    </a:cubicBezTo>
                    <a:cubicBezTo>
                      <a:pt x="87" y="67"/>
                      <a:pt x="87" y="67"/>
                      <a:pt x="87" y="67"/>
                    </a:cubicBezTo>
                    <a:cubicBezTo>
                      <a:pt x="86" y="66"/>
                      <a:pt x="85" y="66"/>
                      <a:pt x="85" y="65"/>
                    </a:cubicBezTo>
                    <a:cubicBezTo>
                      <a:pt x="84" y="65"/>
                      <a:pt x="84" y="65"/>
                      <a:pt x="84" y="64"/>
                    </a:cubicBezTo>
                    <a:cubicBezTo>
                      <a:pt x="85" y="63"/>
                      <a:pt x="84" y="62"/>
                      <a:pt x="83" y="60"/>
                    </a:cubicBezTo>
                    <a:cubicBezTo>
                      <a:pt x="81" y="56"/>
                      <a:pt x="79" y="51"/>
                      <a:pt x="77" y="46"/>
                    </a:cubicBezTo>
                    <a:cubicBezTo>
                      <a:pt x="77" y="44"/>
                      <a:pt x="77" y="43"/>
                      <a:pt x="77" y="41"/>
                    </a:cubicBezTo>
                    <a:cubicBezTo>
                      <a:pt x="77" y="38"/>
                      <a:pt x="76" y="35"/>
                      <a:pt x="74" y="32"/>
                    </a:cubicBezTo>
                    <a:cubicBezTo>
                      <a:pt x="73" y="30"/>
                      <a:pt x="71" y="28"/>
                      <a:pt x="70" y="26"/>
                    </a:cubicBezTo>
                    <a:cubicBezTo>
                      <a:pt x="67" y="23"/>
                      <a:pt x="62" y="23"/>
                      <a:pt x="59" y="25"/>
                    </a:cubicBezTo>
                    <a:cubicBezTo>
                      <a:pt x="58" y="25"/>
                      <a:pt x="58" y="25"/>
                      <a:pt x="57" y="26"/>
                    </a:cubicBezTo>
                    <a:cubicBezTo>
                      <a:pt x="55" y="26"/>
                      <a:pt x="54" y="29"/>
                      <a:pt x="55" y="31"/>
                    </a:cubicBezTo>
                    <a:cubicBezTo>
                      <a:pt x="56" y="33"/>
                      <a:pt x="57" y="35"/>
                      <a:pt x="58" y="38"/>
                    </a:cubicBezTo>
                    <a:cubicBezTo>
                      <a:pt x="58" y="38"/>
                      <a:pt x="58" y="39"/>
                      <a:pt x="58" y="39"/>
                    </a:cubicBezTo>
                    <a:cubicBezTo>
                      <a:pt x="58" y="41"/>
                      <a:pt x="59" y="43"/>
                      <a:pt x="61" y="44"/>
                    </a:cubicBezTo>
                    <a:cubicBezTo>
                      <a:pt x="62" y="46"/>
                      <a:pt x="62" y="47"/>
                      <a:pt x="64" y="48"/>
                    </a:cubicBezTo>
                    <a:cubicBezTo>
                      <a:pt x="65" y="49"/>
                      <a:pt x="66" y="49"/>
                      <a:pt x="67" y="50"/>
                    </a:cubicBezTo>
                    <a:cubicBezTo>
                      <a:pt x="68" y="51"/>
                      <a:pt x="69" y="51"/>
                      <a:pt x="69" y="52"/>
                    </a:cubicBezTo>
                    <a:cubicBezTo>
                      <a:pt x="70" y="53"/>
                      <a:pt x="72" y="55"/>
                      <a:pt x="73" y="57"/>
                    </a:cubicBezTo>
                    <a:cubicBezTo>
                      <a:pt x="74" y="57"/>
                      <a:pt x="75" y="59"/>
                      <a:pt x="77" y="59"/>
                    </a:cubicBezTo>
                    <a:cubicBezTo>
                      <a:pt x="77" y="59"/>
                      <a:pt x="77" y="61"/>
                      <a:pt x="78" y="61"/>
                    </a:cubicBezTo>
                    <a:cubicBezTo>
                      <a:pt x="77" y="61"/>
                      <a:pt x="77" y="61"/>
                      <a:pt x="77" y="61"/>
                    </a:cubicBezTo>
                    <a:cubicBezTo>
                      <a:pt x="74" y="59"/>
                      <a:pt x="71" y="57"/>
                      <a:pt x="68" y="56"/>
                    </a:cubicBezTo>
                    <a:cubicBezTo>
                      <a:pt x="67" y="55"/>
                      <a:pt x="65" y="54"/>
                      <a:pt x="64" y="53"/>
                    </a:cubicBezTo>
                    <a:cubicBezTo>
                      <a:pt x="62" y="51"/>
                      <a:pt x="60" y="50"/>
                      <a:pt x="58" y="48"/>
                    </a:cubicBezTo>
                    <a:cubicBezTo>
                      <a:pt x="57" y="47"/>
                      <a:pt x="56" y="46"/>
                      <a:pt x="55" y="45"/>
                    </a:cubicBezTo>
                    <a:cubicBezTo>
                      <a:pt x="53" y="45"/>
                      <a:pt x="52" y="44"/>
                      <a:pt x="51" y="43"/>
                    </a:cubicBezTo>
                    <a:cubicBezTo>
                      <a:pt x="49" y="41"/>
                      <a:pt x="47" y="39"/>
                      <a:pt x="45" y="38"/>
                    </a:cubicBezTo>
                    <a:cubicBezTo>
                      <a:pt x="43" y="37"/>
                      <a:pt x="42" y="35"/>
                      <a:pt x="40" y="34"/>
                    </a:cubicBezTo>
                    <a:cubicBezTo>
                      <a:pt x="39" y="34"/>
                      <a:pt x="39" y="33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37" y="32"/>
                      <a:pt x="37" y="32"/>
                      <a:pt x="37" y="31"/>
                    </a:cubicBezTo>
                    <a:cubicBezTo>
                      <a:pt x="37" y="31"/>
                      <a:pt x="37" y="31"/>
                      <a:pt x="36" y="31"/>
                    </a:cubicBezTo>
                    <a:cubicBezTo>
                      <a:pt x="36" y="30"/>
                      <a:pt x="36" y="30"/>
                      <a:pt x="35" y="29"/>
                    </a:cubicBezTo>
                    <a:cubicBezTo>
                      <a:pt x="34" y="28"/>
                      <a:pt x="33" y="26"/>
                      <a:pt x="32" y="24"/>
                    </a:cubicBezTo>
                    <a:cubicBezTo>
                      <a:pt x="32" y="24"/>
                      <a:pt x="33" y="24"/>
                      <a:pt x="33" y="24"/>
                    </a:cubicBezTo>
                    <a:cubicBezTo>
                      <a:pt x="33" y="24"/>
                      <a:pt x="33" y="23"/>
                      <a:pt x="33" y="23"/>
                    </a:cubicBezTo>
                    <a:cubicBezTo>
                      <a:pt x="33" y="23"/>
                      <a:pt x="34" y="23"/>
                      <a:pt x="34" y="23"/>
                    </a:cubicBezTo>
                    <a:cubicBezTo>
                      <a:pt x="33" y="22"/>
                      <a:pt x="33" y="21"/>
                      <a:pt x="33" y="20"/>
                    </a:cubicBezTo>
                    <a:cubicBezTo>
                      <a:pt x="33" y="19"/>
                      <a:pt x="32" y="17"/>
                      <a:pt x="31" y="16"/>
                    </a:cubicBezTo>
                    <a:cubicBezTo>
                      <a:pt x="30" y="13"/>
                      <a:pt x="29" y="12"/>
                      <a:pt x="27" y="10"/>
                    </a:cubicBezTo>
                    <a:cubicBezTo>
                      <a:pt x="25" y="9"/>
                      <a:pt x="24" y="8"/>
                      <a:pt x="23" y="7"/>
                    </a:cubicBezTo>
                    <a:cubicBezTo>
                      <a:pt x="21" y="6"/>
                      <a:pt x="20" y="5"/>
                      <a:pt x="18" y="4"/>
                    </a:cubicBezTo>
                    <a:cubicBezTo>
                      <a:pt x="14" y="2"/>
                      <a:pt x="10" y="0"/>
                      <a:pt x="6" y="0"/>
                    </a:cubicBezTo>
                    <a:cubicBezTo>
                      <a:pt x="4" y="0"/>
                      <a:pt x="2" y="1"/>
                      <a:pt x="1" y="3"/>
                    </a:cubicBezTo>
                    <a:cubicBezTo>
                      <a:pt x="1" y="4"/>
                      <a:pt x="0" y="5"/>
                      <a:pt x="1" y="7"/>
                    </a:cubicBezTo>
                    <a:cubicBezTo>
                      <a:pt x="0" y="8"/>
                      <a:pt x="1" y="9"/>
                      <a:pt x="2" y="10"/>
                    </a:cubicBezTo>
                    <a:cubicBezTo>
                      <a:pt x="3" y="11"/>
                      <a:pt x="3" y="13"/>
                      <a:pt x="4" y="14"/>
                    </a:cubicBezTo>
                    <a:cubicBezTo>
                      <a:pt x="7" y="16"/>
                      <a:pt x="9" y="18"/>
                      <a:pt x="11" y="20"/>
                    </a:cubicBezTo>
                    <a:cubicBezTo>
                      <a:pt x="14" y="23"/>
                      <a:pt x="18" y="25"/>
                      <a:pt x="22" y="26"/>
                    </a:cubicBezTo>
                    <a:cubicBezTo>
                      <a:pt x="22" y="27"/>
                      <a:pt x="23" y="27"/>
                      <a:pt x="24" y="28"/>
                    </a:cubicBezTo>
                    <a:cubicBezTo>
                      <a:pt x="26" y="29"/>
                      <a:pt x="29" y="31"/>
                      <a:pt x="31" y="33"/>
                    </a:cubicBezTo>
                    <a:cubicBezTo>
                      <a:pt x="31" y="33"/>
                      <a:pt x="32" y="33"/>
                      <a:pt x="32" y="33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2" y="33"/>
                      <a:pt x="31" y="33"/>
                      <a:pt x="31" y="33"/>
                    </a:cubicBezTo>
                    <a:cubicBezTo>
                      <a:pt x="33" y="35"/>
                      <a:pt x="35" y="36"/>
                      <a:pt x="36" y="38"/>
                    </a:cubicBezTo>
                    <a:cubicBezTo>
                      <a:pt x="37" y="38"/>
                      <a:pt x="38" y="39"/>
                      <a:pt x="39" y="39"/>
                    </a:cubicBezTo>
                    <a:cubicBezTo>
                      <a:pt x="42" y="42"/>
                      <a:pt x="46" y="45"/>
                      <a:pt x="50" y="48"/>
                    </a:cubicBezTo>
                    <a:cubicBezTo>
                      <a:pt x="52" y="50"/>
                      <a:pt x="55" y="52"/>
                      <a:pt x="56" y="54"/>
                    </a:cubicBezTo>
                    <a:cubicBezTo>
                      <a:pt x="54" y="53"/>
                      <a:pt x="50" y="53"/>
                      <a:pt x="47" y="53"/>
                    </a:cubicBezTo>
                    <a:cubicBezTo>
                      <a:pt x="44" y="52"/>
                      <a:pt x="42" y="52"/>
                      <a:pt x="39" y="52"/>
                    </a:cubicBezTo>
                    <a:cubicBezTo>
                      <a:pt x="38" y="52"/>
                      <a:pt x="37" y="52"/>
                      <a:pt x="36" y="52"/>
                    </a:cubicBezTo>
                    <a:cubicBezTo>
                      <a:pt x="36" y="52"/>
                      <a:pt x="35" y="52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4" y="53"/>
                      <a:pt x="32" y="54"/>
                      <a:pt x="30" y="55"/>
                    </a:cubicBezTo>
                    <a:cubicBezTo>
                      <a:pt x="30" y="55"/>
                      <a:pt x="29" y="56"/>
                      <a:pt x="29" y="57"/>
                    </a:cubicBezTo>
                    <a:cubicBezTo>
                      <a:pt x="26" y="60"/>
                      <a:pt x="27" y="64"/>
                      <a:pt x="31" y="66"/>
                    </a:cubicBezTo>
                    <a:cubicBezTo>
                      <a:pt x="32" y="66"/>
                      <a:pt x="33" y="67"/>
                      <a:pt x="34" y="67"/>
                    </a:cubicBezTo>
                    <a:cubicBezTo>
                      <a:pt x="36" y="68"/>
                      <a:pt x="39" y="68"/>
                      <a:pt x="41" y="68"/>
                    </a:cubicBezTo>
                    <a:cubicBezTo>
                      <a:pt x="41" y="68"/>
                      <a:pt x="41" y="67"/>
                      <a:pt x="41" y="67"/>
                    </a:cubicBezTo>
                    <a:cubicBezTo>
                      <a:pt x="41" y="66"/>
                      <a:pt x="41" y="66"/>
                      <a:pt x="42" y="66"/>
                    </a:cubicBezTo>
                    <a:cubicBezTo>
                      <a:pt x="41" y="66"/>
                      <a:pt x="41" y="66"/>
                      <a:pt x="41" y="67"/>
                    </a:cubicBezTo>
                    <a:cubicBezTo>
                      <a:pt x="41" y="67"/>
                      <a:pt x="41" y="68"/>
                      <a:pt x="41" y="68"/>
                    </a:cubicBezTo>
                    <a:cubicBezTo>
                      <a:pt x="42" y="68"/>
                      <a:pt x="43" y="68"/>
                      <a:pt x="44" y="69"/>
                    </a:cubicBezTo>
                    <a:cubicBezTo>
                      <a:pt x="47" y="69"/>
                      <a:pt x="49" y="69"/>
                      <a:pt x="52" y="70"/>
                    </a:cubicBezTo>
                    <a:cubicBezTo>
                      <a:pt x="53" y="70"/>
                      <a:pt x="55" y="70"/>
                      <a:pt x="56" y="70"/>
                    </a:cubicBezTo>
                    <a:cubicBezTo>
                      <a:pt x="56" y="70"/>
                      <a:pt x="57" y="70"/>
                      <a:pt x="58" y="70"/>
                    </a:cubicBezTo>
                    <a:cubicBezTo>
                      <a:pt x="61" y="70"/>
                      <a:pt x="64" y="70"/>
                      <a:pt x="67" y="69"/>
                    </a:cubicBezTo>
                    <a:cubicBezTo>
                      <a:pt x="68" y="69"/>
                      <a:pt x="69" y="69"/>
                      <a:pt x="69" y="69"/>
                    </a:cubicBezTo>
                    <a:cubicBezTo>
                      <a:pt x="70" y="69"/>
                      <a:pt x="70" y="68"/>
                      <a:pt x="71" y="68"/>
                    </a:cubicBezTo>
                    <a:cubicBezTo>
                      <a:pt x="73" y="68"/>
                      <a:pt x="74" y="68"/>
                      <a:pt x="75" y="68"/>
                    </a:cubicBezTo>
                    <a:cubicBezTo>
                      <a:pt x="76" y="68"/>
                      <a:pt x="77" y="68"/>
                      <a:pt x="78" y="68"/>
                    </a:cubicBezTo>
                    <a:cubicBezTo>
                      <a:pt x="79" y="68"/>
                      <a:pt x="80" y="69"/>
                      <a:pt x="81" y="69"/>
                    </a:cubicBezTo>
                    <a:cubicBezTo>
                      <a:pt x="82" y="70"/>
                      <a:pt x="83" y="70"/>
                      <a:pt x="84" y="71"/>
                    </a:cubicBezTo>
                    <a:cubicBezTo>
                      <a:pt x="84" y="71"/>
                      <a:pt x="85" y="71"/>
                      <a:pt x="85" y="71"/>
                    </a:cubicBezTo>
                    <a:cubicBezTo>
                      <a:pt x="87" y="72"/>
                      <a:pt x="89" y="73"/>
                      <a:pt x="91" y="75"/>
                    </a:cubicBezTo>
                    <a:cubicBezTo>
                      <a:pt x="92" y="75"/>
                      <a:pt x="92" y="75"/>
                      <a:pt x="92" y="75"/>
                    </a:cubicBezTo>
                    <a:cubicBezTo>
                      <a:pt x="94" y="76"/>
                      <a:pt x="95" y="77"/>
                      <a:pt x="96" y="78"/>
                    </a:cubicBezTo>
                    <a:cubicBezTo>
                      <a:pt x="98" y="78"/>
                      <a:pt x="99" y="79"/>
                      <a:pt x="100" y="80"/>
                    </a:cubicBezTo>
                    <a:cubicBezTo>
                      <a:pt x="100" y="80"/>
                      <a:pt x="100" y="81"/>
                      <a:pt x="100" y="81"/>
                    </a:cubicBezTo>
                    <a:cubicBezTo>
                      <a:pt x="98" y="81"/>
                      <a:pt x="96" y="81"/>
                      <a:pt x="94" y="81"/>
                    </a:cubicBezTo>
                    <a:cubicBezTo>
                      <a:pt x="92" y="81"/>
                      <a:pt x="90" y="81"/>
                      <a:pt x="88" y="82"/>
                    </a:cubicBezTo>
                    <a:cubicBezTo>
                      <a:pt x="85" y="82"/>
                      <a:pt x="82" y="82"/>
                      <a:pt x="79" y="82"/>
                    </a:cubicBezTo>
                    <a:cubicBezTo>
                      <a:pt x="78" y="83"/>
                      <a:pt x="78" y="83"/>
                      <a:pt x="77" y="83"/>
                    </a:cubicBezTo>
                    <a:cubicBezTo>
                      <a:pt x="76" y="83"/>
                      <a:pt x="76" y="84"/>
                      <a:pt x="75" y="84"/>
                    </a:cubicBezTo>
                    <a:cubicBezTo>
                      <a:pt x="72" y="85"/>
                      <a:pt x="70" y="86"/>
                      <a:pt x="68" y="88"/>
                    </a:cubicBezTo>
                    <a:cubicBezTo>
                      <a:pt x="67" y="90"/>
                      <a:pt x="67" y="91"/>
                      <a:pt x="67" y="92"/>
                    </a:cubicBezTo>
                    <a:cubicBezTo>
                      <a:pt x="67" y="93"/>
                      <a:pt x="66" y="94"/>
                      <a:pt x="67" y="95"/>
                    </a:cubicBezTo>
                    <a:cubicBezTo>
                      <a:pt x="68" y="96"/>
                      <a:pt x="69" y="98"/>
                      <a:pt x="69" y="99"/>
                    </a:cubicBezTo>
                    <a:cubicBezTo>
                      <a:pt x="71" y="100"/>
                      <a:pt x="72" y="101"/>
                      <a:pt x="74" y="102"/>
                    </a:cubicBezTo>
                    <a:cubicBezTo>
                      <a:pt x="74" y="102"/>
                      <a:pt x="75" y="102"/>
                      <a:pt x="76" y="102"/>
                    </a:cubicBezTo>
                    <a:cubicBezTo>
                      <a:pt x="76" y="102"/>
                      <a:pt x="76" y="102"/>
                      <a:pt x="77" y="102"/>
                    </a:cubicBezTo>
                    <a:cubicBezTo>
                      <a:pt x="80" y="103"/>
                      <a:pt x="84" y="104"/>
                      <a:pt x="87" y="102"/>
                    </a:cubicBezTo>
                    <a:cubicBezTo>
                      <a:pt x="88" y="101"/>
                      <a:pt x="88" y="100"/>
                      <a:pt x="89" y="100"/>
                    </a:cubicBezTo>
                    <a:cubicBezTo>
                      <a:pt x="89" y="99"/>
                      <a:pt x="90" y="99"/>
                      <a:pt x="90" y="99"/>
                    </a:cubicBezTo>
                    <a:cubicBezTo>
                      <a:pt x="93" y="99"/>
                      <a:pt x="96" y="98"/>
                      <a:pt x="99" y="96"/>
                    </a:cubicBezTo>
                    <a:cubicBezTo>
                      <a:pt x="100" y="95"/>
                      <a:pt x="102" y="95"/>
                      <a:pt x="103" y="94"/>
                    </a:cubicBezTo>
                    <a:cubicBezTo>
                      <a:pt x="104" y="93"/>
                      <a:pt x="106" y="93"/>
                      <a:pt x="107" y="92"/>
                    </a:cubicBezTo>
                    <a:cubicBezTo>
                      <a:pt x="108" y="91"/>
                      <a:pt x="109" y="90"/>
                      <a:pt x="111" y="90"/>
                    </a:cubicBezTo>
                    <a:cubicBezTo>
                      <a:pt x="112" y="90"/>
                      <a:pt x="113" y="90"/>
                      <a:pt x="114" y="89"/>
                    </a:cubicBezTo>
                    <a:cubicBezTo>
                      <a:pt x="116" y="89"/>
                      <a:pt x="117" y="89"/>
                      <a:pt x="118" y="89"/>
                    </a:cubicBezTo>
                    <a:cubicBezTo>
                      <a:pt x="118" y="89"/>
                      <a:pt x="119" y="89"/>
                      <a:pt x="119" y="89"/>
                    </a:cubicBezTo>
                    <a:cubicBezTo>
                      <a:pt x="120" y="89"/>
                      <a:pt x="121" y="90"/>
                      <a:pt x="122" y="90"/>
                    </a:cubicBezTo>
                    <a:cubicBezTo>
                      <a:pt x="124" y="89"/>
                      <a:pt x="125" y="90"/>
                      <a:pt x="126" y="91"/>
                    </a:cubicBezTo>
                    <a:cubicBezTo>
                      <a:pt x="127" y="91"/>
                      <a:pt x="128" y="91"/>
                      <a:pt x="128" y="91"/>
                    </a:cubicBezTo>
                    <a:cubicBezTo>
                      <a:pt x="129" y="92"/>
                      <a:pt x="131" y="92"/>
                      <a:pt x="132" y="93"/>
                    </a:cubicBezTo>
                    <a:cubicBezTo>
                      <a:pt x="132" y="92"/>
                      <a:pt x="132" y="92"/>
                      <a:pt x="132" y="92"/>
                    </a:cubicBezTo>
                    <a:cubicBezTo>
                      <a:pt x="132" y="92"/>
                      <a:pt x="132" y="92"/>
                      <a:pt x="132" y="93"/>
                    </a:cubicBezTo>
                    <a:cubicBezTo>
                      <a:pt x="132" y="93"/>
                      <a:pt x="132" y="93"/>
                      <a:pt x="132" y="93"/>
                    </a:cubicBezTo>
                    <a:cubicBezTo>
                      <a:pt x="132" y="93"/>
                      <a:pt x="133" y="93"/>
                      <a:pt x="133" y="93"/>
                    </a:cubicBezTo>
                    <a:cubicBezTo>
                      <a:pt x="134" y="93"/>
                      <a:pt x="135" y="94"/>
                      <a:pt x="136" y="95"/>
                    </a:cubicBezTo>
                    <a:cubicBezTo>
                      <a:pt x="138" y="95"/>
                      <a:pt x="140" y="96"/>
                      <a:pt x="142" y="97"/>
                    </a:cubicBezTo>
                    <a:cubicBezTo>
                      <a:pt x="145" y="99"/>
                      <a:pt x="149" y="100"/>
                      <a:pt x="153" y="102"/>
                    </a:cubicBezTo>
                    <a:cubicBezTo>
                      <a:pt x="155" y="102"/>
                      <a:pt x="157" y="103"/>
                      <a:pt x="158" y="104"/>
                    </a:cubicBezTo>
                    <a:cubicBezTo>
                      <a:pt x="159" y="104"/>
                      <a:pt x="159" y="104"/>
                      <a:pt x="159" y="104"/>
                    </a:cubicBezTo>
                    <a:cubicBezTo>
                      <a:pt x="158" y="105"/>
                      <a:pt x="158" y="105"/>
                      <a:pt x="15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cubicBezTo>
                      <a:pt x="154" y="106"/>
                      <a:pt x="151" y="105"/>
                      <a:pt x="147" y="105"/>
                    </a:cubicBezTo>
                    <a:cubicBezTo>
                      <a:pt x="144" y="105"/>
                      <a:pt x="141" y="105"/>
                      <a:pt x="137" y="105"/>
                    </a:cubicBezTo>
                    <a:cubicBezTo>
                      <a:pt x="135" y="105"/>
                      <a:pt x="134" y="105"/>
                      <a:pt x="132" y="106"/>
                    </a:cubicBezTo>
                    <a:cubicBezTo>
                      <a:pt x="130" y="106"/>
                      <a:pt x="128" y="106"/>
                      <a:pt x="126" y="107"/>
                    </a:cubicBezTo>
                    <a:cubicBezTo>
                      <a:pt x="122" y="108"/>
                      <a:pt x="119" y="109"/>
                      <a:pt x="115" y="110"/>
                    </a:cubicBezTo>
                    <a:cubicBezTo>
                      <a:pt x="114" y="110"/>
                      <a:pt x="114" y="111"/>
                      <a:pt x="113" y="112"/>
                    </a:cubicBezTo>
                    <a:cubicBezTo>
                      <a:pt x="113" y="112"/>
                      <a:pt x="112" y="113"/>
                      <a:pt x="112" y="113"/>
                    </a:cubicBezTo>
                    <a:cubicBezTo>
                      <a:pt x="110" y="113"/>
                      <a:pt x="109" y="117"/>
                      <a:pt x="110" y="119"/>
                    </a:cubicBezTo>
                    <a:cubicBezTo>
                      <a:pt x="110" y="120"/>
                      <a:pt x="111" y="121"/>
                      <a:pt x="111" y="122"/>
                    </a:cubicBezTo>
                    <a:cubicBezTo>
                      <a:pt x="112" y="122"/>
                      <a:pt x="113" y="123"/>
                      <a:pt x="113" y="123"/>
                    </a:cubicBezTo>
                    <a:cubicBezTo>
                      <a:pt x="114" y="124"/>
                      <a:pt x="115" y="125"/>
                      <a:pt x="116" y="126"/>
                    </a:cubicBezTo>
                    <a:cubicBezTo>
                      <a:pt x="117" y="127"/>
                      <a:pt x="118" y="127"/>
                      <a:pt x="119" y="127"/>
                    </a:cubicBezTo>
                    <a:cubicBezTo>
                      <a:pt x="121" y="128"/>
                      <a:pt x="122" y="130"/>
                      <a:pt x="124" y="130"/>
                    </a:cubicBezTo>
                    <a:cubicBezTo>
                      <a:pt x="126" y="131"/>
                      <a:pt x="128" y="131"/>
                      <a:pt x="130" y="131"/>
                    </a:cubicBezTo>
                    <a:cubicBezTo>
                      <a:pt x="131" y="130"/>
                      <a:pt x="132" y="130"/>
                      <a:pt x="133" y="130"/>
                    </a:cubicBezTo>
                    <a:cubicBezTo>
                      <a:pt x="134" y="130"/>
                      <a:pt x="134" y="130"/>
                      <a:pt x="135" y="130"/>
                    </a:cubicBezTo>
                    <a:cubicBezTo>
                      <a:pt x="137" y="129"/>
                      <a:pt x="140" y="129"/>
                      <a:pt x="142" y="127"/>
                    </a:cubicBezTo>
                    <a:cubicBezTo>
                      <a:pt x="146" y="125"/>
                      <a:pt x="150" y="124"/>
                      <a:pt x="153" y="120"/>
                    </a:cubicBezTo>
                    <a:cubicBezTo>
                      <a:pt x="153" y="120"/>
                      <a:pt x="153" y="120"/>
                      <a:pt x="154" y="120"/>
                    </a:cubicBezTo>
                    <a:cubicBezTo>
                      <a:pt x="154" y="120"/>
                      <a:pt x="154" y="120"/>
                      <a:pt x="154" y="120"/>
                    </a:cubicBezTo>
                    <a:cubicBezTo>
                      <a:pt x="156" y="118"/>
                      <a:pt x="157" y="117"/>
                      <a:pt x="159" y="116"/>
                    </a:cubicBezTo>
                    <a:cubicBezTo>
                      <a:pt x="160" y="114"/>
                      <a:pt x="161" y="113"/>
                      <a:pt x="163" y="112"/>
                    </a:cubicBezTo>
                    <a:cubicBezTo>
                      <a:pt x="164" y="111"/>
                      <a:pt x="166" y="110"/>
                      <a:pt x="167" y="109"/>
                    </a:cubicBezTo>
                    <a:cubicBezTo>
                      <a:pt x="168" y="109"/>
                      <a:pt x="169" y="109"/>
                      <a:pt x="169" y="109"/>
                    </a:cubicBezTo>
                    <a:cubicBezTo>
                      <a:pt x="170" y="107"/>
                      <a:pt x="172" y="108"/>
                      <a:pt x="173" y="108"/>
                    </a:cubicBezTo>
                    <a:cubicBezTo>
                      <a:pt x="174" y="109"/>
                      <a:pt x="175" y="109"/>
                      <a:pt x="176" y="109"/>
                    </a:cubicBezTo>
                    <a:cubicBezTo>
                      <a:pt x="176" y="109"/>
                      <a:pt x="176" y="109"/>
                      <a:pt x="176" y="109"/>
                    </a:cubicBezTo>
                    <a:cubicBezTo>
                      <a:pt x="178" y="109"/>
                      <a:pt x="180" y="110"/>
                      <a:pt x="182" y="110"/>
                    </a:cubicBezTo>
                    <a:cubicBezTo>
                      <a:pt x="183" y="110"/>
                      <a:pt x="183" y="110"/>
                      <a:pt x="183" y="110"/>
                    </a:cubicBezTo>
                    <a:cubicBezTo>
                      <a:pt x="185" y="111"/>
                      <a:pt x="188" y="112"/>
                      <a:pt x="190" y="112"/>
                    </a:cubicBezTo>
                    <a:cubicBezTo>
                      <a:pt x="192" y="112"/>
                      <a:pt x="193" y="113"/>
                      <a:pt x="194" y="112"/>
                    </a:cubicBezTo>
                    <a:cubicBezTo>
                      <a:pt x="197" y="113"/>
                      <a:pt x="199" y="113"/>
                      <a:pt x="201" y="113"/>
                    </a:cubicBezTo>
                    <a:cubicBezTo>
                      <a:pt x="202" y="113"/>
                      <a:pt x="204" y="113"/>
                      <a:pt x="205" y="113"/>
                    </a:cubicBezTo>
                    <a:cubicBezTo>
                      <a:pt x="205" y="113"/>
                      <a:pt x="205" y="113"/>
                      <a:pt x="205" y="114"/>
                    </a:cubicBezTo>
                    <a:cubicBezTo>
                      <a:pt x="205" y="114"/>
                      <a:pt x="204" y="114"/>
                      <a:pt x="204" y="114"/>
                    </a:cubicBezTo>
                    <a:cubicBezTo>
                      <a:pt x="204" y="114"/>
                      <a:pt x="204" y="114"/>
                      <a:pt x="203" y="115"/>
                    </a:cubicBezTo>
                    <a:cubicBezTo>
                      <a:pt x="203" y="115"/>
                      <a:pt x="203" y="115"/>
                      <a:pt x="203" y="115"/>
                    </a:cubicBezTo>
                    <a:cubicBezTo>
                      <a:pt x="204" y="115"/>
                      <a:pt x="204" y="115"/>
                      <a:pt x="204" y="115"/>
                    </a:cubicBezTo>
                    <a:cubicBezTo>
                      <a:pt x="204" y="115"/>
                      <a:pt x="204" y="116"/>
                      <a:pt x="205" y="116"/>
                    </a:cubicBezTo>
                    <a:cubicBezTo>
                      <a:pt x="204" y="117"/>
                      <a:pt x="204" y="117"/>
                      <a:pt x="204" y="117"/>
                    </a:cubicBezTo>
                    <a:cubicBezTo>
                      <a:pt x="204" y="117"/>
                      <a:pt x="204" y="117"/>
                      <a:pt x="205" y="116"/>
                    </a:cubicBezTo>
                    <a:cubicBezTo>
                      <a:pt x="204" y="116"/>
                      <a:pt x="204" y="115"/>
                      <a:pt x="204" y="115"/>
                    </a:cubicBezTo>
                    <a:cubicBezTo>
                      <a:pt x="204" y="115"/>
                      <a:pt x="204" y="115"/>
                      <a:pt x="203" y="115"/>
                    </a:cubicBezTo>
                    <a:cubicBezTo>
                      <a:pt x="201" y="115"/>
                      <a:pt x="200" y="116"/>
                      <a:pt x="198" y="116"/>
                    </a:cubicBezTo>
                    <a:cubicBezTo>
                      <a:pt x="197" y="117"/>
                      <a:pt x="197" y="117"/>
                      <a:pt x="197" y="117"/>
                    </a:cubicBezTo>
                    <a:cubicBezTo>
                      <a:pt x="194" y="118"/>
                      <a:pt x="191" y="119"/>
                      <a:pt x="188" y="120"/>
                    </a:cubicBezTo>
                    <a:cubicBezTo>
                      <a:pt x="185" y="121"/>
                      <a:pt x="183" y="122"/>
                      <a:pt x="181" y="123"/>
                    </a:cubicBezTo>
                    <a:cubicBezTo>
                      <a:pt x="180" y="124"/>
                      <a:pt x="178" y="125"/>
                      <a:pt x="177" y="126"/>
                    </a:cubicBezTo>
                    <a:cubicBezTo>
                      <a:pt x="175" y="127"/>
                      <a:pt x="174" y="127"/>
                      <a:pt x="173" y="128"/>
                    </a:cubicBezTo>
                    <a:cubicBezTo>
                      <a:pt x="172" y="129"/>
                      <a:pt x="171" y="129"/>
                      <a:pt x="171" y="130"/>
                    </a:cubicBezTo>
                    <a:cubicBezTo>
                      <a:pt x="170" y="130"/>
                      <a:pt x="169" y="131"/>
                      <a:pt x="168" y="131"/>
                    </a:cubicBezTo>
                    <a:cubicBezTo>
                      <a:pt x="166" y="133"/>
                      <a:pt x="165" y="135"/>
                      <a:pt x="163" y="136"/>
                    </a:cubicBezTo>
                    <a:cubicBezTo>
                      <a:pt x="163" y="137"/>
                      <a:pt x="162" y="138"/>
                      <a:pt x="162" y="140"/>
                    </a:cubicBezTo>
                    <a:cubicBezTo>
                      <a:pt x="162" y="140"/>
                      <a:pt x="161" y="141"/>
                      <a:pt x="161" y="141"/>
                    </a:cubicBezTo>
                    <a:cubicBezTo>
                      <a:pt x="161" y="142"/>
                      <a:pt x="160" y="142"/>
                      <a:pt x="160" y="143"/>
                    </a:cubicBezTo>
                    <a:cubicBezTo>
                      <a:pt x="159" y="145"/>
                      <a:pt x="160" y="147"/>
                      <a:pt x="161" y="148"/>
                    </a:cubicBezTo>
                    <a:cubicBezTo>
                      <a:pt x="162" y="149"/>
                      <a:pt x="163" y="150"/>
                      <a:pt x="164" y="150"/>
                    </a:cubicBezTo>
                    <a:cubicBezTo>
                      <a:pt x="165" y="151"/>
                      <a:pt x="166" y="151"/>
                      <a:pt x="166" y="151"/>
                    </a:cubicBezTo>
                    <a:cubicBezTo>
                      <a:pt x="168" y="151"/>
                      <a:pt x="169" y="151"/>
                      <a:pt x="170" y="151"/>
                    </a:cubicBezTo>
                    <a:cubicBezTo>
                      <a:pt x="172" y="151"/>
                      <a:pt x="174" y="151"/>
                      <a:pt x="176" y="151"/>
                    </a:cubicBezTo>
                    <a:cubicBezTo>
                      <a:pt x="177" y="152"/>
                      <a:pt x="178" y="152"/>
                      <a:pt x="180" y="152"/>
                    </a:cubicBezTo>
                    <a:cubicBezTo>
                      <a:pt x="181" y="151"/>
                      <a:pt x="183" y="151"/>
                      <a:pt x="185" y="151"/>
                    </a:cubicBezTo>
                    <a:cubicBezTo>
                      <a:pt x="187" y="150"/>
                      <a:pt x="189" y="150"/>
                      <a:pt x="190" y="148"/>
                    </a:cubicBezTo>
                    <a:cubicBezTo>
                      <a:pt x="193" y="147"/>
                      <a:pt x="195" y="146"/>
                      <a:pt x="197" y="145"/>
                    </a:cubicBezTo>
                    <a:cubicBezTo>
                      <a:pt x="197" y="145"/>
                      <a:pt x="197" y="145"/>
                      <a:pt x="198" y="145"/>
                    </a:cubicBezTo>
                    <a:cubicBezTo>
                      <a:pt x="199" y="144"/>
                      <a:pt x="201" y="143"/>
                      <a:pt x="202" y="142"/>
                    </a:cubicBezTo>
                    <a:cubicBezTo>
                      <a:pt x="204" y="141"/>
                      <a:pt x="206" y="139"/>
                      <a:pt x="207" y="138"/>
                    </a:cubicBezTo>
                    <a:cubicBezTo>
                      <a:pt x="209" y="135"/>
                      <a:pt x="212" y="133"/>
                      <a:pt x="214" y="130"/>
                    </a:cubicBezTo>
                    <a:cubicBezTo>
                      <a:pt x="216" y="127"/>
                      <a:pt x="219" y="123"/>
                      <a:pt x="221" y="120"/>
                    </a:cubicBezTo>
                    <a:cubicBezTo>
                      <a:pt x="222" y="119"/>
                      <a:pt x="223" y="117"/>
                      <a:pt x="224" y="116"/>
                    </a:cubicBezTo>
                    <a:cubicBezTo>
                      <a:pt x="225" y="115"/>
                      <a:pt x="226" y="114"/>
                      <a:pt x="226" y="112"/>
                    </a:cubicBezTo>
                    <a:cubicBezTo>
                      <a:pt x="227" y="112"/>
                      <a:pt x="227" y="112"/>
                      <a:pt x="227" y="112"/>
                    </a:cubicBezTo>
                    <a:cubicBezTo>
                      <a:pt x="228" y="112"/>
                      <a:pt x="228" y="112"/>
                      <a:pt x="229" y="112"/>
                    </a:cubicBezTo>
                    <a:cubicBezTo>
                      <a:pt x="230" y="112"/>
                      <a:pt x="231" y="112"/>
                      <a:pt x="232" y="112"/>
                    </a:cubicBezTo>
                    <a:cubicBezTo>
                      <a:pt x="232" y="112"/>
                      <a:pt x="232" y="112"/>
                      <a:pt x="232" y="112"/>
                    </a:cubicBezTo>
                    <a:cubicBezTo>
                      <a:pt x="234" y="111"/>
                      <a:pt x="237" y="111"/>
                      <a:pt x="240" y="111"/>
                    </a:cubicBezTo>
                    <a:cubicBezTo>
                      <a:pt x="240" y="111"/>
                      <a:pt x="241" y="111"/>
                      <a:pt x="241" y="111"/>
                    </a:cubicBezTo>
                    <a:cubicBezTo>
                      <a:pt x="245" y="110"/>
                      <a:pt x="249" y="110"/>
                      <a:pt x="254" y="109"/>
                    </a:cubicBezTo>
                    <a:cubicBezTo>
                      <a:pt x="255" y="109"/>
                      <a:pt x="257" y="109"/>
                      <a:pt x="259" y="109"/>
                    </a:cubicBezTo>
                    <a:cubicBezTo>
                      <a:pt x="259" y="105"/>
                      <a:pt x="259" y="105"/>
                      <a:pt x="259" y="105"/>
                    </a:cubicBezTo>
                    <a:cubicBezTo>
                      <a:pt x="255" y="105"/>
                      <a:pt x="250" y="106"/>
                      <a:pt x="246" y="106"/>
                    </a:cubicBezTo>
                    <a:cubicBezTo>
                      <a:pt x="244" y="107"/>
                      <a:pt x="242" y="107"/>
                      <a:pt x="240" y="107"/>
                    </a:cubicBezTo>
                    <a:close/>
                    <a:moveTo>
                      <a:pt x="188" y="66"/>
                    </a:moveTo>
                    <a:cubicBezTo>
                      <a:pt x="188" y="66"/>
                      <a:pt x="188" y="66"/>
                      <a:pt x="188" y="66"/>
                    </a:cubicBezTo>
                    <a:cubicBezTo>
                      <a:pt x="188" y="66"/>
                      <a:pt x="188" y="66"/>
                      <a:pt x="188" y="66"/>
                    </a:cubicBezTo>
                    <a:cubicBezTo>
                      <a:pt x="188" y="66"/>
                      <a:pt x="188" y="66"/>
                      <a:pt x="188" y="66"/>
                    </a:cubicBezTo>
                    <a:close/>
                    <a:moveTo>
                      <a:pt x="189" y="73"/>
                    </a:moveTo>
                    <a:cubicBezTo>
                      <a:pt x="189" y="73"/>
                      <a:pt x="189" y="73"/>
                      <a:pt x="188" y="72"/>
                    </a:cubicBezTo>
                    <a:cubicBezTo>
                      <a:pt x="189" y="73"/>
                      <a:pt x="189" y="73"/>
                      <a:pt x="189" y="73"/>
                    </a:cubicBezTo>
                    <a:close/>
                    <a:moveTo>
                      <a:pt x="192" y="72"/>
                    </a:moveTo>
                    <a:cubicBezTo>
                      <a:pt x="192" y="73"/>
                      <a:pt x="191" y="74"/>
                      <a:pt x="191" y="74"/>
                    </a:cubicBezTo>
                    <a:cubicBezTo>
                      <a:pt x="191" y="74"/>
                      <a:pt x="191" y="74"/>
                      <a:pt x="191" y="74"/>
                    </a:cubicBezTo>
                    <a:cubicBezTo>
                      <a:pt x="191" y="74"/>
                      <a:pt x="192" y="73"/>
                      <a:pt x="192" y="72"/>
                    </a:cubicBezTo>
                    <a:cubicBezTo>
                      <a:pt x="193" y="73"/>
                      <a:pt x="193" y="73"/>
                      <a:pt x="193" y="73"/>
                    </a:cubicBezTo>
                    <a:cubicBezTo>
                      <a:pt x="194" y="73"/>
                      <a:pt x="195" y="73"/>
                      <a:pt x="196" y="72"/>
                    </a:cubicBezTo>
                    <a:cubicBezTo>
                      <a:pt x="195" y="73"/>
                      <a:pt x="194" y="73"/>
                      <a:pt x="193" y="73"/>
                    </a:cubicBezTo>
                    <a:cubicBezTo>
                      <a:pt x="193" y="73"/>
                      <a:pt x="193" y="73"/>
                      <a:pt x="192" y="72"/>
                    </a:cubicBezTo>
                    <a:close/>
                    <a:moveTo>
                      <a:pt x="198" y="84"/>
                    </a:moveTo>
                    <a:cubicBezTo>
                      <a:pt x="196" y="82"/>
                      <a:pt x="195" y="80"/>
                      <a:pt x="193" y="77"/>
                    </a:cubicBezTo>
                    <a:cubicBezTo>
                      <a:pt x="195" y="80"/>
                      <a:pt x="196" y="82"/>
                      <a:pt x="198" y="84"/>
                    </a:cubicBezTo>
                    <a:cubicBezTo>
                      <a:pt x="198" y="85"/>
                      <a:pt x="199" y="85"/>
                      <a:pt x="199" y="85"/>
                    </a:cubicBezTo>
                    <a:cubicBezTo>
                      <a:pt x="199" y="85"/>
                      <a:pt x="198" y="85"/>
                      <a:pt x="198" y="84"/>
                    </a:cubicBezTo>
                    <a:close/>
                    <a:moveTo>
                      <a:pt x="31" y="20"/>
                    </a:move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0" y="20"/>
                      <a:pt x="29" y="19"/>
                      <a:pt x="29" y="19"/>
                    </a:cubicBezTo>
                    <a:cubicBezTo>
                      <a:pt x="29" y="19"/>
                      <a:pt x="30" y="20"/>
                      <a:pt x="31" y="20"/>
                    </a:cubicBezTo>
                    <a:close/>
                    <a:moveTo>
                      <a:pt x="25" y="20"/>
                    </a:moveTo>
                    <a:cubicBezTo>
                      <a:pt x="23" y="18"/>
                      <a:pt x="21" y="16"/>
                      <a:pt x="19" y="14"/>
                    </a:cubicBezTo>
                    <a:cubicBezTo>
                      <a:pt x="18" y="13"/>
                      <a:pt x="17" y="11"/>
                      <a:pt x="16" y="10"/>
                    </a:cubicBezTo>
                    <a:cubicBezTo>
                      <a:pt x="16" y="9"/>
                      <a:pt x="16" y="9"/>
                      <a:pt x="16" y="8"/>
                    </a:cubicBezTo>
                    <a:cubicBezTo>
                      <a:pt x="16" y="9"/>
                      <a:pt x="16" y="9"/>
                      <a:pt x="16" y="10"/>
                    </a:cubicBezTo>
                    <a:cubicBezTo>
                      <a:pt x="17" y="11"/>
                      <a:pt x="18" y="13"/>
                      <a:pt x="19" y="14"/>
                    </a:cubicBezTo>
                    <a:cubicBezTo>
                      <a:pt x="21" y="16"/>
                      <a:pt x="23" y="18"/>
                      <a:pt x="25" y="20"/>
                    </a:cubicBezTo>
                    <a:cubicBezTo>
                      <a:pt x="27" y="21"/>
                      <a:pt x="28" y="22"/>
                      <a:pt x="29" y="23"/>
                    </a:cubicBezTo>
                    <a:cubicBezTo>
                      <a:pt x="28" y="22"/>
                      <a:pt x="27" y="21"/>
                      <a:pt x="25" y="20"/>
                    </a:cubicBezTo>
                    <a:close/>
                    <a:moveTo>
                      <a:pt x="31" y="29"/>
                    </a:moveTo>
                    <a:cubicBezTo>
                      <a:pt x="30" y="29"/>
                      <a:pt x="30" y="29"/>
                      <a:pt x="30" y="29"/>
                    </a:cubicBezTo>
                    <a:cubicBezTo>
                      <a:pt x="30" y="29"/>
                      <a:pt x="30" y="29"/>
                      <a:pt x="31" y="29"/>
                    </a:cubicBezTo>
                    <a:cubicBezTo>
                      <a:pt x="31" y="30"/>
                      <a:pt x="32" y="31"/>
                      <a:pt x="32" y="32"/>
                    </a:cubicBezTo>
                    <a:cubicBezTo>
                      <a:pt x="32" y="31"/>
                      <a:pt x="31" y="30"/>
                      <a:pt x="31" y="29"/>
                    </a:cubicBezTo>
                    <a:close/>
                    <a:moveTo>
                      <a:pt x="41" y="59"/>
                    </a:moveTo>
                    <a:cubicBezTo>
                      <a:pt x="41" y="59"/>
                      <a:pt x="42" y="59"/>
                      <a:pt x="42" y="59"/>
                    </a:cubicBezTo>
                    <a:cubicBezTo>
                      <a:pt x="42" y="59"/>
                      <a:pt x="41" y="59"/>
                      <a:pt x="41" y="59"/>
                    </a:cubicBezTo>
                    <a:cubicBezTo>
                      <a:pt x="41" y="59"/>
                      <a:pt x="41" y="60"/>
                      <a:pt x="40" y="60"/>
                    </a:cubicBezTo>
                    <a:cubicBezTo>
                      <a:pt x="41" y="60"/>
                      <a:pt x="41" y="59"/>
                      <a:pt x="41" y="59"/>
                    </a:cubicBezTo>
                    <a:close/>
                    <a:moveTo>
                      <a:pt x="42" y="62"/>
                    </a:moveTo>
                    <a:cubicBezTo>
                      <a:pt x="41" y="62"/>
                      <a:pt x="40" y="61"/>
                      <a:pt x="39" y="61"/>
                    </a:cubicBezTo>
                    <a:cubicBezTo>
                      <a:pt x="40" y="61"/>
                      <a:pt x="41" y="62"/>
                      <a:pt x="42" y="62"/>
                    </a:cubicBezTo>
                    <a:cubicBezTo>
                      <a:pt x="43" y="63"/>
                      <a:pt x="43" y="63"/>
                      <a:pt x="44" y="63"/>
                    </a:cubicBezTo>
                    <a:cubicBezTo>
                      <a:pt x="43" y="63"/>
                      <a:pt x="43" y="63"/>
                      <a:pt x="42" y="62"/>
                    </a:cubicBezTo>
                    <a:close/>
                    <a:moveTo>
                      <a:pt x="59" y="60"/>
                    </a:moveTo>
                    <a:cubicBezTo>
                      <a:pt x="59" y="60"/>
                      <a:pt x="59" y="60"/>
                      <a:pt x="59" y="60"/>
                    </a:cubicBezTo>
                    <a:cubicBezTo>
                      <a:pt x="59" y="60"/>
                      <a:pt x="59" y="60"/>
                      <a:pt x="59" y="60"/>
                    </a:cubicBezTo>
                    <a:cubicBezTo>
                      <a:pt x="59" y="60"/>
                      <a:pt x="58" y="60"/>
                      <a:pt x="58" y="60"/>
                    </a:cubicBezTo>
                    <a:cubicBezTo>
                      <a:pt x="58" y="60"/>
                      <a:pt x="59" y="60"/>
                      <a:pt x="59" y="60"/>
                    </a:cubicBezTo>
                    <a:close/>
                    <a:moveTo>
                      <a:pt x="54" y="64"/>
                    </a:moveTo>
                    <a:cubicBezTo>
                      <a:pt x="54" y="64"/>
                      <a:pt x="54" y="64"/>
                      <a:pt x="54" y="64"/>
                    </a:cubicBezTo>
                    <a:cubicBezTo>
                      <a:pt x="54" y="64"/>
                      <a:pt x="54" y="64"/>
                      <a:pt x="54" y="64"/>
                    </a:cubicBezTo>
                    <a:cubicBezTo>
                      <a:pt x="56" y="64"/>
                      <a:pt x="58" y="64"/>
                      <a:pt x="60" y="64"/>
                    </a:cubicBezTo>
                    <a:cubicBezTo>
                      <a:pt x="58" y="64"/>
                      <a:pt x="56" y="64"/>
                      <a:pt x="54" y="64"/>
                    </a:cubicBezTo>
                    <a:close/>
                    <a:moveTo>
                      <a:pt x="82" y="92"/>
                    </a:moveTo>
                    <a:cubicBezTo>
                      <a:pt x="82" y="92"/>
                      <a:pt x="82" y="92"/>
                      <a:pt x="81" y="92"/>
                    </a:cubicBezTo>
                    <a:cubicBezTo>
                      <a:pt x="82" y="92"/>
                      <a:pt x="82" y="92"/>
                      <a:pt x="82" y="92"/>
                    </a:cubicBezTo>
                    <a:cubicBezTo>
                      <a:pt x="83" y="91"/>
                      <a:pt x="84" y="91"/>
                      <a:pt x="84" y="91"/>
                    </a:cubicBezTo>
                    <a:cubicBezTo>
                      <a:pt x="84" y="91"/>
                      <a:pt x="83" y="91"/>
                      <a:pt x="82" y="92"/>
                    </a:cubicBezTo>
                    <a:close/>
                    <a:moveTo>
                      <a:pt x="90" y="96"/>
                    </a:moveTo>
                    <a:cubicBezTo>
                      <a:pt x="90" y="96"/>
                      <a:pt x="90" y="96"/>
                      <a:pt x="90" y="96"/>
                    </a:cubicBezTo>
                    <a:cubicBezTo>
                      <a:pt x="90" y="96"/>
                      <a:pt x="90" y="96"/>
                      <a:pt x="90" y="96"/>
                    </a:cubicBezTo>
                    <a:close/>
                    <a:moveTo>
                      <a:pt x="112" y="83"/>
                    </a:moveTo>
                    <a:cubicBezTo>
                      <a:pt x="112" y="83"/>
                      <a:pt x="112" y="82"/>
                      <a:pt x="112" y="82"/>
                    </a:cubicBezTo>
                    <a:cubicBezTo>
                      <a:pt x="112" y="82"/>
                      <a:pt x="112" y="83"/>
                      <a:pt x="112" y="83"/>
                    </a:cubicBezTo>
                    <a:close/>
                    <a:moveTo>
                      <a:pt x="113" y="79"/>
                    </a:moveTo>
                    <a:cubicBezTo>
                      <a:pt x="113" y="80"/>
                      <a:pt x="113" y="80"/>
                      <a:pt x="112" y="81"/>
                    </a:cubicBezTo>
                    <a:cubicBezTo>
                      <a:pt x="113" y="80"/>
                      <a:pt x="113" y="80"/>
                      <a:pt x="113" y="79"/>
                    </a:cubicBezTo>
                    <a:close/>
                    <a:moveTo>
                      <a:pt x="142" y="93"/>
                    </a:moveTo>
                    <a:cubicBezTo>
                      <a:pt x="142" y="93"/>
                      <a:pt x="142" y="93"/>
                      <a:pt x="142" y="93"/>
                    </a:cubicBezTo>
                    <a:cubicBezTo>
                      <a:pt x="142" y="93"/>
                      <a:pt x="142" y="92"/>
                      <a:pt x="142" y="92"/>
                    </a:cubicBezTo>
                    <a:cubicBezTo>
                      <a:pt x="142" y="92"/>
                      <a:pt x="142" y="93"/>
                      <a:pt x="142" y="93"/>
                    </a:cubicBezTo>
                    <a:close/>
                    <a:moveTo>
                      <a:pt x="150" y="71"/>
                    </a:moveTo>
                    <a:cubicBezTo>
                      <a:pt x="150" y="71"/>
                      <a:pt x="150" y="71"/>
                      <a:pt x="150" y="71"/>
                    </a:cubicBezTo>
                    <a:cubicBezTo>
                      <a:pt x="150" y="71"/>
                      <a:pt x="150" y="71"/>
                      <a:pt x="150" y="71"/>
                    </a:cubicBezTo>
                    <a:cubicBezTo>
                      <a:pt x="150" y="71"/>
                      <a:pt x="150" y="71"/>
                      <a:pt x="150" y="71"/>
                    </a:cubicBezTo>
                    <a:close/>
                    <a:moveTo>
                      <a:pt x="153" y="75"/>
                    </a:moveTo>
                    <a:cubicBezTo>
                      <a:pt x="152" y="76"/>
                      <a:pt x="151" y="78"/>
                      <a:pt x="150" y="79"/>
                    </a:cubicBezTo>
                    <a:cubicBezTo>
                      <a:pt x="150" y="79"/>
                      <a:pt x="150" y="79"/>
                      <a:pt x="150" y="79"/>
                    </a:cubicBezTo>
                    <a:cubicBezTo>
                      <a:pt x="151" y="78"/>
                      <a:pt x="152" y="76"/>
                      <a:pt x="153" y="75"/>
                    </a:cubicBezTo>
                    <a:close/>
                    <a:moveTo>
                      <a:pt x="149" y="84"/>
                    </a:moveTo>
                    <a:cubicBezTo>
                      <a:pt x="149" y="84"/>
                      <a:pt x="149" y="84"/>
                      <a:pt x="149" y="84"/>
                    </a:cubicBezTo>
                    <a:cubicBezTo>
                      <a:pt x="150" y="86"/>
                      <a:pt x="152" y="88"/>
                      <a:pt x="153" y="90"/>
                    </a:cubicBezTo>
                    <a:cubicBezTo>
                      <a:pt x="152" y="88"/>
                      <a:pt x="150" y="86"/>
                      <a:pt x="149" y="84"/>
                    </a:cubicBezTo>
                    <a:close/>
                    <a:moveTo>
                      <a:pt x="126" y="119"/>
                    </a:moveTo>
                    <a:cubicBezTo>
                      <a:pt x="126" y="119"/>
                      <a:pt x="127" y="120"/>
                      <a:pt x="127" y="120"/>
                    </a:cubicBezTo>
                    <a:cubicBezTo>
                      <a:pt x="127" y="120"/>
                      <a:pt x="126" y="119"/>
                      <a:pt x="126" y="119"/>
                    </a:cubicBezTo>
                    <a:close/>
                    <a:moveTo>
                      <a:pt x="131" y="122"/>
                    </a:moveTo>
                    <a:cubicBezTo>
                      <a:pt x="130" y="122"/>
                      <a:pt x="130" y="122"/>
                      <a:pt x="130" y="122"/>
                    </a:cubicBezTo>
                    <a:cubicBezTo>
                      <a:pt x="130" y="122"/>
                      <a:pt x="130" y="122"/>
                      <a:pt x="131" y="122"/>
                    </a:cubicBezTo>
                    <a:close/>
                    <a:moveTo>
                      <a:pt x="134" y="115"/>
                    </a:moveTo>
                    <a:cubicBezTo>
                      <a:pt x="134" y="115"/>
                      <a:pt x="133" y="116"/>
                      <a:pt x="133" y="116"/>
                    </a:cubicBezTo>
                    <a:cubicBezTo>
                      <a:pt x="133" y="116"/>
                      <a:pt x="134" y="115"/>
                      <a:pt x="134" y="115"/>
                    </a:cubicBezTo>
                    <a:cubicBezTo>
                      <a:pt x="137" y="114"/>
                      <a:pt x="141" y="112"/>
                      <a:pt x="144" y="110"/>
                    </a:cubicBezTo>
                    <a:cubicBezTo>
                      <a:pt x="141" y="112"/>
                      <a:pt x="137" y="114"/>
                      <a:pt x="134" y="115"/>
                    </a:cubicBezTo>
                    <a:close/>
                    <a:moveTo>
                      <a:pt x="146" y="116"/>
                    </a:moveTo>
                    <a:cubicBezTo>
                      <a:pt x="146" y="116"/>
                      <a:pt x="146" y="115"/>
                      <a:pt x="145" y="115"/>
                    </a:cubicBezTo>
                    <a:cubicBezTo>
                      <a:pt x="146" y="115"/>
                      <a:pt x="146" y="116"/>
                      <a:pt x="146" y="116"/>
                    </a:cubicBezTo>
                    <a:cubicBezTo>
                      <a:pt x="148" y="115"/>
                      <a:pt x="149" y="114"/>
                      <a:pt x="151" y="113"/>
                    </a:cubicBezTo>
                    <a:cubicBezTo>
                      <a:pt x="149" y="114"/>
                      <a:pt x="148" y="115"/>
                      <a:pt x="146" y="116"/>
                    </a:cubicBezTo>
                    <a:close/>
                    <a:moveTo>
                      <a:pt x="175" y="133"/>
                    </a:moveTo>
                    <a:cubicBezTo>
                      <a:pt x="175" y="133"/>
                      <a:pt x="174" y="133"/>
                      <a:pt x="174" y="134"/>
                    </a:cubicBezTo>
                    <a:cubicBezTo>
                      <a:pt x="174" y="133"/>
                      <a:pt x="175" y="133"/>
                      <a:pt x="175" y="133"/>
                    </a:cubicBezTo>
                    <a:cubicBezTo>
                      <a:pt x="176" y="133"/>
                      <a:pt x="176" y="133"/>
                      <a:pt x="176" y="134"/>
                    </a:cubicBezTo>
                    <a:cubicBezTo>
                      <a:pt x="176" y="133"/>
                      <a:pt x="176" y="133"/>
                      <a:pt x="175" y="133"/>
                    </a:cubicBezTo>
                    <a:close/>
                    <a:moveTo>
                      <a:pt x="207" y="113"/>
                    </a:moveTo>
                    <a:cubicBezTo>
                      <a:pt x="207" y="113"/>
                      <a:pt x="207" y="113"/>
                      <a:pt x="206" y="113"/>
                    </a:cubicBezTo>
                    <a:cubicBezTo>
                      <a:pt x="206" y="113"/>
                      <a:pt x="207" y="113"/>
                      <a:pt x="207" y="113"/>
                    </a:cubicBezTo>
                    <a:cubicBezTo>
                      <a:pt x="207" y="113"/>
                      <a:pt x="207" y="113"/>
                      <a:pt x="207" y="113"/>
                    </a:cubicBezTo>
                    <a:cubicBezTo>
                      <a:pt x="207" y="113"/>
                      <a:pt x="207" y="113"/>
                      <a:pt x="207" y="113"/>
                    </a:cubicBezTo>
                    <a:close/>
                    <a:moveTo>
                      <a:pt x="216" y="98"/>
                    </a:moveTo>
                    <a:cubicBezTo>
                      <a:pt x="216" y="98"/>
                      <a:pt x="216" y="98"/>
                      <a:pt x="216" y="98"/>
                    </a:cubicBezTo>
                    <a:cubicBezTo>
                      <a:pt x="214" y="97"/>
                      <a:pt x="213" y="95"/>
                      <a:pt x="212" y="94"/>
                    </a:cubicBezTo>
                    <a:cubicBezTo>
                      <a:pt x="213" y="95"/>
                      <a:pt x="214" y="97"/>
                      <a:pt x="216" y="98"/>
                    </a:cubicBezTo>
                    <a:close/>
                    <a:moveTo>
                      <a:pt x="214" y="101"/>
                    </a:moveTo>
                    <a:cubicBezTo>
                      <a:pt x="213" y="100"/>
                      <a:pt x="212" y="99"/>
                      <a:pt x="212" y="99"/>
                    </a:cubicBezTo>
                    <a:cubicBezTo>
                      <a:pt x="212" y="99"/>
                      <a:pt x="213" y="100"/>
                      <a:pt x="214" y="101"/>
                    </a:cubicBezTo>
                    <a:cubicBezTo>
                      <a:pt x="216" y="102"/>
                      <a:pt x="218" y="104"/>
                      <a:pt x="219" y="106"/>
                    </a:cubicBezTo>
                    <a:cubicBezTo>
                      <a:pt x="218" y="104"/>
                      <a:pt x="216" y="102"/>
                      <a:pt x="214" y="1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sym typeface="inpin heiti" panose="00000500000000000000" pitchFamily="2" charset="-122"/>
                </a:endParaRPr>
              </a:p>
            </p:txBody>
          </p:sp>
        </p:grpSp>
      </p:grp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DC33F67F-6991-4287-A7E8-DC5E8C847450}"/>
              </a:ext>
            </a:extLst>
          </p:cNvPr>
          <p:cNvSpPr/>
          <p:nvPr/>
        </p:nvSpPr>
        <p:spPr>
          <a:xfrm>
            <a:off x="611560" y="411510"/>
            <a:ext cx="2767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spc="300" dirty="0" smtClean="0">
                <a:solidFill>
                  <a:srgbClr val="45B5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Arabic" panose="02040503050201020203" pitchFamily="18" charset="-78"/>
                <a:sym typeface="inpin heiti" panose="00000500000000000000" pitchFamily="2" charset="-122"/>
              </a:rPr>
              <a:t>叁、結論</a:t>
            </a:r>
            <a:endParaRPr lang="zh-CN" altLang="en-US" sz="3600" b="1" spc="300" dirty="0">
              <a:solidFill>
                <a:srgbClr val="45B54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dobe Arabic" panose="02040503050201020203" pitchFamily="18" charset="-78"/>
              <a:sym typeface="inpin heiti" panose="00000500000000000000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39552" y="1203598"/>
            <a:ext cx="885698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2400" b="1" dirty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三</a:t>
            </a:r>
            <a:r>
              <a:rPr lang="zh-TW" altLang="en-US" sz="2400" b="1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、心得與建議</a:t>
            </a:r>
            <a:endParaRPr lang="en-US" altLang="zh-TW" b="1" dirty="0" smtClean="0">
              <a:latin typeface="華康楷書體W7" panose="03000709000000000000" pitchFamily="65" charset="-120"/>
              <a:ea typeface="華康楷書體W7" panose="03000709000000000000" pitchFamily="65" charset="-120"/>
            </a:endParaRPr>
          </a:p>
          <a:p>
            <a:pPr marL="0" indent="0">
              <a:buNone/>
            </a:pPr>
            <a:r>
              <a:rPr lang="en-US" altLang="zh-TW" b="1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(</a:t>
            </a:r>
            <a:r>
              <a:rPr lang="zh-TW" altLang="en-US" b="1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一</a:t>
            </a:r>
            <a:r>
              <a:rPr lang="en-US" altLang="zh-TW" b="1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)</a:t>
            </a:r>
            <a:r>
              <a:rPr lang="zh-TW" altLang="en-US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農會</a:t>
            </a:r>
            <a:r>
              <a:rPr lang="zh-TW" altLang="en-US" dirty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用心細心貼心</a:t>
            </a:r>
            <a:r>
              <a:rPr lang="zh-TW" altLang="en-US" u="sng" dirty="0" smtClean="0">
                <a:solidFill>
                  <a:srgbClr val="FF0000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</a:rPr>
              <a:t>服務</a:t>
            </a:r>
            <a:endParaRPr lang="zh-TW" altLang="zh-TW" u="sng" dirty="0">
              <a:solidFill>
                <a:srgbClr val="FF0000"/>
              </a:solidFill>
              <a:latin typeface="華康楷書體W7" panose="03000709000000000000" pitchFamily="65" charset="-120"/>
              <a:ea typeface="華康楷書體W7" panose="030007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(</a:t>
            </a:r>
            <a:r>
              <a:rPr lang="zh-TW" altLang="en-US" dirty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二</a:t>
            </a:r>
            <a:r>
              <a:rPr lang="en-US" altLang="zh-TW" dirty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)</a:t>
            </a:r>
            <a:r>
              <a:rPr lang="zh-TW" altLang="zh-TW" dirty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農會一直都在</a:t>
            </a:r>
            <a:r>
              <a:rPr lang="zh-TW" altLang="zh-TW" u="sng" dirty="0">
                <a:solidFill>
                  <a:srgbClr val="FF0000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</a:rPr>
              <a:t>觀察思考遊客的需求與現在的不足</a:t>
            </a:r>
            <a:r>
              <a:rPr lang="zh-TW" altLang="zh-TW" dirty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，</a:t>
            </a:r>
            <a:r>
              <a:rPr lang="zh-TW" altLang="zh-TW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及</a:t>
            </a:r>
            <a:r>
              <a:rPr lang="zh-TW" altLang="en-US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提出</a:t>
            </a:r>
            <a:r>
              <a:rPr lang="zh-TW" altLang="zh-TW" u="sng" dirty="0" smtClean="0">
                <a:solidFill>
                  <a:srgbClr val="FF0000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</a:rPr>
              <a:t>具體</a:t>
            </a:r>
            <a:r>
              <a:rPr lang="zh-TW" altLang="zh-TW" u="sng" dirty="0">
                <a:solidFill>
                  <a:srgbClr val="FF0000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</a:rPr>
              <a:t>可以改進</a:t>
            </a:r>
            <a:r>
              <a:rPr lang="zh-TW" altLang="zh-TW" dirty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的方式</a:t>
            </a:r>
            <a:r>
              <a:rPr lang="zh-TW" altLang="zh-TW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。</a:t>
            </a:r>
            <a:endParaRPr lang="en-US" altLang="zh-TW" dirty="0">
              <a:latin typeface="華康楷書體W7" panose="03000709000000000000" pitchFamily="65" charset="-120"/>
              <a:ea typeface="華康楷書體W7" panose="030007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(</a:t>
            </a:r>
            <a:r>
              <a:rPr lang="zh-TW" altLang="en-US" dirty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三</a:t>
            </a:r>
            <a:r>
              <a:rPr lang="en-US" altLang="zh-TW" dirty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)</a:t>
            </a:r>
            <a:r>
              <a:rPr lang="zh-TW" altLang="en-US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建議</a:t>
            </a:r>
            <a:r>
              <a:rPr lang="zh-TW" altLang="zh-TW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如何</a:t>
            </a:r>
            <a:r>
              <a:rPr lang="zh-TW" altLang="zh-TW" u="sng" dirty="0">
                <a:solidFill>
                  <a:srgbClr val="FF0000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</a:rPr>
              <a:t>增加消費一次者繼續消費的機率</a:t>
            </a:r>
            <a:r>
              <a:rPr lang="zh-TW" altLang="zh-TW" dirty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，作為農會未來應該思考的</a:t>
            </a:r>
            <a:r>
              <a:rPr lang="zh-TW" altLang="zh-TW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地方</a:t>
            </a:r>
            <a:endParaRPr lang="zh-TW" altLang="zh-TW" dirty="0">
              <a:latin typeface="華康楷書體W7" panose="03000709000000000000" pitchFamily="65" charset="-120"/>
              <a:ea typeface="華康楷書體W7" panose="030007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(</a:t>
            </a:r>
            <a:r>
              <a:rPr lang="zh-TW" altLang="en-US" dirty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四</a:t>
            </a:r>
            <a:r>
              <a:rPr lang="en-US" altLang="zh-TW" dirty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)</a:t>
            </a:r>
            <a:r>
              <a:rPr lang="zh-TW" altLang="zh-TW" dirty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 藉由此篇專題研究，將農會努力的過程，思考策略、精神，推廣給更多人知道。</a:t>
            </a:r>
          </a:p>
          <a:p>
            <a:pPr marL="0" indent="0">
              <a:buNone/>
            </a:pPr>
            <a:endParaRPr lang="en-US" altLang="zh-TW" b="1" dirty="0" smtClean="0">
              <a:latin typeface="華康楷書體W7" panose="03000709000000000000" pitchFamily="65" charset="-120"/>
              <a:ea typeface="華康楷書體W7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8867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DC33F67F-6991-4287-A7E8-DC5E8C847450}"/>
              </a:ext>
            </a:extLst>
          </p:cNvPr>
          <p:cNvSpPr/>
          <p:nvPr/>
        </p:nvSpPr>
        <p:spPr>
          <a:xfrm>
            <a:off x="179512" y="88344"/>
            <a:ext cx="2767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spc="300" dirty="0" smtClean="0">
                <a:solidFill>
                  <a:srgbClr val="45B5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Arabic" panose="02040503050201020203" pitchFamily="18" charset="-78"/>
                <a:sym typeface="inpin heiti" panose="00000500000000000000" pitchFamily="2" charset="-122"/>
              </a:rPr>
              <a:t>引註資料</a:t>
            </a:r>
            <a:endParaRPr lang="zh-CN" altLang="en-US" sz="3600" b="1" spc="300" dirty="0">
              <a:solidFill>
                <a:srgbClr val="45B54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dobe Arabic" panose="02040503050201020203" pitchFamily="18" charset="-78"/>
              <a:sym typeface="inpin heiti" panose="00000500000000000000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7504" y="771550"/>
            <a:ext cx="90010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zh-TW" altLang="en-US" b="1" dirty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一、</a:t>
            </a:r>
            <a:r>
              <a:rPr lang="zh-TW" altLang="en-US" sz="2000" b="1" dirty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專書</a:t>
            </a:r>
            <a:r>
              <a:rPr lang="en-US" altLang="zh-TW" sz="2000" dirty="0"/>
              <a:t>:</a:t>
            </a:r>
            <a:endParaRPr lang="zh-TW" altLang="zh-TW" sz="2000" dirty="0"/>
          </a:p>
          <a:p>
            <a:pPr marL="361950">
              <a:buNone/>
            </a:pPr>
            <a:r>
              <a:rPr lang="en-US" altLang="zh-TW" dirty="0"/>
              <a:t> </a:t>
            </a:r>
            <a:r>
              <a:rPr lang="zh-TW" altLang="en-US" dirty="0"/>
              <a:t> </a:t>
            </a:r>
            <a:r>
              <a:rPr lang="en-US" altLang="zh-TW" dirty="0"/>
              <a:t>1.</a:t>
            </a:r>
            <a:r>
              <a:rPr lang="zh-TW" altLang="zh-TW" dirty="0"/>
              <a:t>勒妮</a:t>
            </a:r>
            <a:r>
              <a:rPr lang="en-US" altLang="zh-TW" dirty="0"/>
              <a:t>·</a:t>
            </a:r>
            <a:r>
              <a:rPr lang="zh-TW" altLang="zh-TW" dirty="0"/>
              <a:t>莫博涅、金，《藍海策略》，臺北市：哈佛商業評論，</a:t>
            </a:r>
            <a:r>
              <a:rPr lang="en-US" altLang="zh-TW" dirty="0"/>
              <a:t>2005</a:t>
            </a:r>
            <a:r>
              <a:rPr lang="zh-TW" altLang="zh-TW" dirty="0"/>
              <a:t>年。</a:t>
            </a:r>
          </a:p>
          <a:p>
            <a:pPr marL="361950" lvl="0">
              <a:buNone/>
            </a:pPr>
            <a:r>
              <a:rPr lang="zh-TW" altLang="en-US" dirty="0"/>
              <a:t>  </a:t>
            </a:r>
            <a:r>
              <a:rPr lang="en-US" altLang="zh-TW" dirty="0"/>
              <a:t>2.</a:t>
            </a:r>
            <a:r>
              <a:rPr lang="en-US" altLang="zh-TW" dirty="0">
                <a:hlinkClick r:id="rId4"/>
              </a:rPr>
              <a:t>洪震宇</a:t>
            </a:r>
            <a:r>
              <a:rPr lang="zh-TW" altLang="zh-TW" dirty="0"/>
              <a:t>，《地方風土學</a:t>
            </a:r>
            <a:r>
              <a:rPr lang="en-US" altLang="zh-TW" dirty="0"/>
              <a:t>:</a:t>
            </a:r>
            <a:r>
              <a:rPr lang="zh-TW" altLang="zh-TW" dirty="0"/>
              <a:t>地方創生的</a:t>
            </a:r>
            <a:r>
              <a:rPr lang="en-US" altLang="zh-TW" dirty="0"/>
              <a:t>21</a:t>
            </a:r>
            <a:r>
              <a:rPr lang="zh-TW" altLang="zh-TW" dirty="0"/>
              <a:t>堂風土設計課》，臺北市：遠流，</a:t>
            </a:r>
            <a:r>
              <a:rPr lang="en-US" altLang="zh-TW" dirty="0"/>
              <a:t>2019</a:t>
            </a:r>
            <a:r>
              <a:rPr lang="zh-TW" altLang="zh-TW" dirty="0"/>
              <a:t>年。</a:t>
            </a:r>
            <a:endParaRPr lang="en-US" altLang="zh-TW" dirty="0"/>
          </a:p>
          <a:p>
            <a:pPr marL="0" lvl="0" indent="0">
              <a:buNone/>
            </a:pPr>
            <a:r>
              <a:rPr lang="zh-TW" altLang="en-US" dirty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二</a:t>
            </a:r>
            <a:r>
              <a:rPr lang="zh-TW" altLang="en-US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、</a:t>
            </a:r>
            <a:r>
              <a:rPr lang="zh-TW" altLang="zh-TW" sz="2000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地方志</a:t>
            </a:r>
            <a:r>
              <a:rPr lang="en-US" altLang="zh-TW" sz="2000" dirty="0"/>
              <a:t>:</a:t>
            </a:r>
            <a:endParaRPr lang="zh-TW" altLang="zh-TW" sz="2000" dirty="0"/>
          </a:p>
          <a:p>
            <a:pPr indent="447675">
              <a:buNone/>
            </a:pPr>
            <a:r>
              <a:rPr lang="en-US" altLang="zh-TW" sz="2400" dirty="0"/>
              <a:t> </a:t>
            </a:r>
            <a:r>
              <a:rPr lang="en-US" altLang="zh-TW" dirty="0" err="1">
                <a:hlinkClick r:id="rId5"/>
              </a:rPr>
              <a:t>張振岳</a:t>
            </a:r>
            <a:r>
              <a:rPr lang="en-US" altLang="zh-TW" dirty="0"/>
              <a:t>(</a:t>
            </a:r>
            <a:r>
              <a:rPr lang="zh-TW" altLang="zh-TW" dirty="0"/>
              <a:t>主修</a:t>
            </a:r>
            <a:r>
              <a:rPr lang="en-US" altLang="zh-TW" dirty="0"/>
              <a:t>)</a:t>
            </a:r>
            <a:r>
              <a:rPr lang="zh-TW" altLang="zh-TW" dirty="0"/>
              <a:t>，《富里鄉誌》，花蓮縣：富里鄉公所，</a:t>
            </a:r>
            <a:r>
              <a:rPr lang="en-US" altLang="zh-TW" dirty="0"/>
              <a:t>2002</a:t>
            </a:r>
            <a:r>
              <a:rPr lang="zh-TW" altLang="zh-TW" dirty="0"/>
              <a:t>年。</a:t>
            </a:r>
          </a:p>
          <a:p>
            <a:pPr marL="0" indent="0">
              <a:buNone/>
            </a:pPr>
            <a:r>
              <a:rPr lang="zh-TW" altLang="zh-TW" sz="2000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三</a:t>
            </a:r>
            <a:r>
              <a:rPr lang="zh-TW" altLang="zh-TW" sz="2000" dirty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、訪談稿</a:t>
            </a:r>
          </a:p>
          <a:p>
            <a:pPr indent="447675">
              <a:buNone/>
            </a:pPr>
            <a:r>
              <a:rPr lang="en-US" altLang="zh-TW" dirty="0"/>
              <a:t> </a:t>
            </a:r>
            <a:r>
              <a:rPr lang="zh-TW" altLang="en-US" dirty="0"/>
              <a:t> </a:t>
            </a:r>
            <a:r>
              <a:rPr lang="zh-TW" altLang="zh-TW" dirty="0" smtClean="0"/>
              <a:t>張素華</a:t>
            </a:r>
            <a:r>
              <a:rPr lang="zh-TW" altLang="zh-TW" dirty="0"/>
              <a:t>總幹事訪談稿，地點</a:t>
            </a:r>
            <a:r>
              <a:rPr lang="en-US" altLang="zh-TW" dirty="0"/>
              <a:t>:</a:t>
            </a:r>
            <a:r>
              <a:rPr lang="zh-TW" altLang="zh-TW" dirty="0"/>
              <a:t>富里鄉農會，</a:t>
            </a:r>
            <a:r>
              <a:rPr lang="en-US" altLang="zh-TW" dirty="0"/>
              <a:t>2020</a:t>
            </a:r>
            <a:r>
              <a:rPr lang="zh-TW" altLang="zh-TW" dirty="0"/>
              <a:t>年</a:t>
            </a:r>
          </a:p>
          <a:p>
            <a:pPr marL="0" indent="0">
              <a:buNone/>
            </a:pPr>
            <a:r>
              <a:rPr lang="zh-TW" altLang="en-US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四</a:t>
            </a:r>
            <a:r>
              <a:rPr lang="zh-TW" altLang="en-US" dirty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、</a:t>
            </a:r>
            <a:r>
              <a:rPr lang="zh-TW" altLang="zh-TW" dirty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網路資料</a:t>
            </a:r>
          </a:p>
          <a:p>
            <a:pPr marL="539750">
              <a:buNone/>
            </a:pPr>
            <a:r>
              <a:rPr lang="en-US" altLang="zh-TW" dirty="0"/>
              <a:t> 1. </a:t>
            </a:r>
            <a:r>
              <a:rPr lang="zh-TW" altLang="zh-TW" dirty="0"/>
              <a:t>富麗米的發展，</a:t>
            </a:r>
            <a:r>
              <a:rPr lang="en-US" altLang="zh-TW" u="sng" dirty="0">
                <a:hlinkClick r:id="rId6"/>
              </a:rPr>
              <a:t>http://library.taiwanschoolnet.org/cyberfair2006/mrps8846003/4-5.htm</a:t>
            </a:r>
            <a:r>
              <a:rPr lang="zh-TW" altLang="zh-TW" dirty="0"/>
              <a:t>，查詢日期</a:t>
            </a:r>
            <a:r>
              <a:rPr lang="en-US" altLang="zh-TW" dirty="0"/>
              <a:t>:109/10/04</a:t>
            </a:r>
            <a:endParaRPr lang="zh-TW" altLang="zh-TW" dirty="0"/>
          </a:p>
          <a:p>
            <a:pPr marL="539750">
              <a:buNone/>
            </a:pPr>
            <a:r>
              <a:rPr lang="zh-TW" altLang="en-US" dirty="0"/>
              <a:t>  </a:t>
            </a:r>
            <a:r>
              <a:rPr lang="en-US" altLang="zh-TW" dirty="0"/>
              <a:t>2. </a:t>
            </a:r>
            <a:r>
              <a:rPr lang="zh-TW" altLang="zh-TW" dirty="0"/>
              <a:t>蔡明達、賴重光，〈農會農特產品品牌行銷之研究〉，</a:t>
            </a:r>
            <a:r>
              <a:rPr lang="en-US" altLang="zh-TW" u="sng" dirty="0">
                <a:hlinkClick r:id="rId7"/>
              </a:rPr>
              <a:t>https://student.hlc.edu.tw/action/file/3812/20201003090451112.pdf</a:t>
            </a:r>
            <a:r>
              <a:rPr lang="zh-TW" altLang="zh-TW" dirty="0"/>
              <a:t>。</a:t>
            </a:r>
          </a:p>
          <a:p>
            <a:pPr marL="539750">
              <a:buNone/>
            </a:pPr>
            <a:r>
              <a:rPr lang="zh-TW" altLang="en-US" dirty="0"/>
              <a:t>   </a:t>
            </a:r>
            <a:r>
              <a:rPr lang="en-US" altLang="zh-TW" dirty="0"/>
              <a:t>3. </a:t>
            </a:r>
            <a:r>
              <a:rPr lang="zh-TW" altLang="zh-TW" dirty="0"/>
              <a:t>林德豪、林佳融、金惠瑄，〈『有米真好』，農產品之行銷策略－以花蓮區香水金針及劍劍好米為例〉，</a:t>
            </a:r>
            <a:r>
              <a:rPr lang="en-US" altLang="zh-TW" u="sng" dirty="0">
                <a:hlinkClick r:id="rId8"/>
              </a:rPr>
              <a:t>https://www.shs.edu.tw/works/essay/2015/11/2015111817510148.pdf</a:t>
            </a:r>
            <a:r>
              <a:rPr lang="zh-TW" altLang="zh-TW" dirty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489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DC33F67F-6991-4287-A7E8-DC5E8C847450}"/>
              </a:ext>
            </a:extLst>
          </p:cNvPr>
          <p:cNvSpPr/>
          <p:nvPr/>
        </p:nvSpPr>
        <p:spPr>
          <a:xfrm>
            <a:off x="4932040" y="2011268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spc="3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dobe Arabic" panose="02040503050201020203" pitchFamily="18" charset="-78"/>
                <a:sym typeface="inpin heiti" panose="00000500000000000000" pitchFamily="2" charset="-122"/>
              </a:rPr>
              <a:t>感謝大家的聆聽</a:t>
            </a:r>
            <a:endParaRPr lang="zh-CN" altLang="en-US" sz="3600" b="1" spc="300" dirty="0">
              <a:latin typeface="微软雅黑" panose="020B0503020204020204" pitchFamily="34" charset="-122"/>
              <a:ea typeface="微软雅黑" panose="020B0503020204020204" pitchFamily="34" charset="-122"/>
              <a:cs typeface="Adobe Arabic" panose="02040503050201020203" pitchFamily="18" charset="-78"/>
              <a:sym typeface="inpin heiti" panose="00000500000000000000" pitchFamily="2" charset="-122"/>
            </a:endParaRPr>
          </a:p>
        </p:txBody>
      </p:sp>
      <p:pic>
        <p:nvPicPr>
          <p:cNvPr id="5" name="Picture 3" descr="G:\問卷調查影片照片\IMG_94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9552" y="843559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74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71">
            <a:extLst>
              <a:ext uri="{FF2B5EF4-FFF2-40B4-BE49-F238E27FC236}">
                <a16:creationId xmlns="" xmlns:a16="http://schemas.microsoft.com/office/drawing/2014/main" id="{E206596B-BC60-4635-B287-91DC93489A03}"/>
              </a:ext>
            </a:extLst>
          </p:cNvPr>
          <p:cNvSpPr txBox="1"/>
          <p:nvPr/>
        </p:nvSpPr>
        <p:spPr>
          <a:xfrm>
            <a:off x="740768" y="1075718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solidFill>
                  <a:srgbClr val="45B54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rPr>
              <a:t>一、研究動機</a:t>
            </a:r>
            <a:endParaRPr lang="zh-CN" altLang="en-US" sz="2400" dirty="0">
              <a:solidFill>
                <a:srgbClr val="45B54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inpin heiti" panose="00000500000000000000" pitchFamily="2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DC33F67F-6991-4287-A7E8-DC5E8C847450}"/>
              </a:ext>
            </a:extLst>
          </p:cNvPr>
          <p:cNvSpPr/>
          <p:nvPr/>
        </p:nvSpPr>
        <p:spPr>
          <a:xfrm>
            <a:off x="611560" y="411510"/>
            <a:ext cx="2767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spc="300" dirty="0" smtClean="0">
                <a:solidFill>
                  <a:srgbClr val="45B5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Arabic" panose="02040503050201020203" pitchFamily="18" charset="-78"/>
                <a:sym typeface="inpin heiti" panose="00000500000000000000" pitchFamily="2" charset="-122"/>
              </a:rPr>
              <a:t>壹、前言</a:t>
            </a:r>
            <a:endParaRPr lang="zh-CN" altLang="en-US" sz="3600" b="1" spc="300" dirty="0">
              <a:solidFill>
                <a:srgbClr val="45B54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dobe Arabic" panose="02040503050201020203" pitchFamily="18" charset="-78"/>
              <a:sym typeface="inpin heiti" panose="00000500000000000000" pitchFamily="2" charset="-122"/>
            </a:endParaRPr>
          </a:p>
        </p:txBody>
      </p:sp>
      <p:sp>
        <p:nvSpPr>
          <p:cNvPr id="14" name="TextBox 71">
            <a:extLst>
              <a:ext uri="{FF2B5EF4-FFF2-40B4-BE49-F238E27FC236}">
                <a16:creationId xmlns="" xmlns:a16="http://schemas.microsoft.com/office/drawing/2014/main" id="{E206596B-BC60-4635-B287-91DC93489A03}"/>
              </a:ext>
            </a:extLst>
          </p:cNvPr>
          <p:cNvSpPr txBox="1"/>
          <p:nvPr/>
        </p:nvSpPr>
        <p:spPr>
          <a:xfrm>
            <a:off x="2751857" y="337054"/>
            <a:ext cx="88204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400" b="1" dirty="0"/>
              <a:t>一進富里鄉，除了兩側的山脈</a:t>
            </a:r>
            <a:r>
              <a:rPr lang="zh-TW" altLang="zh-TW" sz="2400" b="1" dirty="0" smtClean="0"/>
              <a:t>外</a:t>
            </a:r>
            <a:r>
              <a:rPr lang="zh-TW" altLang="en-US" sz="2400" b="1" dirty="0" smtClean="0"/>
              <a:t>，</a:t>
            </a:r>
            <a:r>
              <a:rPr lang="zh-TW" altLang="zh-TW" sz="2400" b="1" dirty="0" smtClean="0"/>
              <a:t>中間就是</a:t>
            </a:r>
            <a:r>
              <a:rPr lang="zh-TW" altLang="zh-TW" sz="2400" b="1" dirty="0" smtClean="0">
                <a:solidFill>
                  <a:srgbClr val="FF0000"/>
                </a:solidFill>
              </a:rPr>
              <a:t>滿</a:t>
            </a:r>
            <a:endParaRPr lang="en-US" altLang="zh-TW" sz="2400" b="1" dirty="0">
              <a:solidFill>
                <a:srgbClr val="FF0000"/>
              </a:solidFill>
            </a:endParaRPr>
          </a:p>
          <a:p>
            <a:r>
              <a:rPr lang="zh-TW" altLang="zh-TW" sz="2400" b="1" dirty="0" smtClean="0">
                <a:solidFill>
                  <a:srgbClr val="FF0000"/>
                </a:solidFill>
              </a:rPr>
              <a:t>滿</a:t>
            </a:r>
            <a:r>
              <a:rPr lang="zh-TW" altLang="zh-TW" sz="2400" b="1" dirty="0">
                <a:solidFill>
                  <a:srgbClr val="FF0000"/>
                </a:solidFill>
              </a:rPr>
              <a:t>的金黃色稻田</a:t>
            </a:r>
            <a:r>
              <a:rPr lang="zh-TW" altLang="zh-TW" sz="2400" b="1" dirty="0" smtClean="0"/>
              <a:t>。其中</a:t>
            </a:r>
            <a:r>
              <a:rPr lang="zh-TW" altLang="zh-TW" sz="2400" b="1" dirty="0"/>
              <a:t>每到假日，富里鄉</a:t>
            </a:r>
            <a:r>
              <a:rPr lang="zh-TW" altLang="zh-TW" sz="2400" b="1" dirty="0" smtClean="0"/>
              <a:t>農會</a:t>
            </a:r>
            <a:endParaRPr lang="en-US" altLang="zh-TW" sz="2400" b="1" dirty="0" smtClean="0"/>
          </a:p>
          <a:p>
            <a:r>
              <a:rPr lang="zh-TW" altLang="zh-TW" sz="2400" b="1" dirty="0" smtClean="0"/>
              <a:t>農特</a:t>
            </a:r>
            <a:r>
              <a:rPr lang="zh-TW" altLang="zh-TW" sz="2400" b="1" dirty="0"/>
              <a:t>產品展示中心</a:t>
            </a:r>
            <a:r>
              <a:rPr lang="en-US" altLang="zh-TW" sz="2400" b="1" dirty="0"/>
              <a:t>(</a:t>
            </a:r>
            <a:r>
              <a:rPr lang="zh-TW" altLang="zh-TW" sz="2400" b="1" dirty="0"/>
              <a:t>以下簡稱</a:t>
            </a:r>
            <a:r>
              <a:rPr lang="zh-TW" altLang="zh-TW" sz="2400" b="1" dirty="0">
                <a:solidFill>
                  <a:srgbClr val="FF0000"/>
                </a:solidFill>
              </a:rPr>
              <a:t>農會</a:t>
            </a:r>
            <a:r>
              <a:rPr lang="en-US" altLang="zh-TW" sz="2400" b="1" dirty="0"/>
              <a:t>)</a:t>
            </a:r>
            <a:r>
              <a:rPr lang="zh-TW" altLang="zh-TW" sz="2400" b="1" dirty="0" smtClean="0"/>
              <a:t>，</a:t>
            </a:r>
            <a:endParaRPr lang="en-US" altLang="zh-TW" sz="2400" b="1" dirty="0" smtClean="0"/>
          </a:p>
          <a:p>
            <a:r>
              <a:rPr lang="zh-TW" altLang="zh-TW" sz="2400" b="1" dirty="0" smtClean="0"/>
              <a:t>也是</a:t>
            </a:r>
            <a:r>
              <a:rPr lang="zh-TW" altLang="zh-TW" sz="2400" b="1" dirty="0">
                <a:solidFill>
                  <a:srgbClr val="FF0000"/>
                </a:solidFill>
              </a:rPr>
              <a:t>滿滿的遊客</a:t>
            </a:r>
            <a:r>
              <a:rPr lang="zh-TW" altLang="zh-TW" sz="2400" b="1" dirty="0"/>
              <a:t>。絡繹不絕</a:t>
            </a:r>
            <a:r>
              <a:rPr lang="zh-TW" altLang="zh-TW" sz="2400" b="1" dirty="0" smtClean="0"/>
              <a:t>，引起</a:t>
            </a:r>
            <a:r>
              <a:rPr lang="zh-TW" altLang="zh-TW" sz="2400" b="1" dirty="0">
                <a:solidFill>
                  <a:srgbClr val="FF0000"/>
                </a:solidFill>
              </a:rPr>
              <a:t>筆者對</a:t>
            </a:r>
            <a:r>
              <a:rPr lang="zh-TW" altLang="zh-TW" sz="2400" b="1" dirty="0" smtClean="0">
                <a:solidFill>
                  <a:srgbClr val="FF0000"/>
                </a:solidFill>
              </a:rPr>
              <a:t>農會</a:t>
            </a:r>
            <a:endParaRPr lang="en-US" altLang="zh-TW" sz="2400" b="1" dirty="0" smtClean="0">
              <a:solidFill>
                <a:srgbClr val="FF0000"/>
              </a:solidFill>
            </a:endParaRPr>
          </a:p>
          <a:p>
            <a:r>
              <a:rPr lang="zh-TW" altLang="zh-TW" sz="2400" b="1" dirty="0" smtClean="0">
                <a:solidFill>
                  <a:srgbClr val="FF0000"/>
                </a:solidFill>
              </a:rPr>
              <a:t>如何</a:t>
            </a:r>
            <a:r>
              <a:rPr lang="zh-TW" altLang="zh-TW" sz="2400" b="1" dirty="0">
                <a:solidFill>
                  <a:srgbClr val="FF0000"/>
                </a:solidFill>
              </a:rPr>
              <a:t>銷售富麗</a:t>
            </a:r>
            <a:r>
              <a:rPr lang="zh-TW" altLang="zh-TW" sz="2400" b="1" dirty="0" smtClean="0">
                <a:solidFill>
                  <a:srgbClr val="FF0000"/>
                </a:solidFill>
              </a:rPr>
              <a:t>米的</a:t>
            </a:r>
            <a:r>
              <a:rPr lang="zh-TW" altLang="zh-TW" sz="2400" b="1" dirty="0">
                <a:solidFill>
                  <a:srgbClr val="FF0000"/>
                </a:solidFill>
              </a:rPr>
              <a:t>策略感到</a:t>
            </a:r>
            <a:r>
              <a:rPr lang="zh-TW" altLang="zh-TW" sz="2400" b="1" dirty="0" smtClean="0">
                <a:solidFill>
                  <a:srgbClr val="FF0000"/>
                </a:solidFill>
              </a:rPr>
              <a:t>興趣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。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inpin heiti" panose="00000500000000000000" pitchFamily="2" charset="-122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15" y="2349286"/>
            <a:ext cx="4531307" cy="2794214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349286"/>
            <a:ext cx="4644008" cy="279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3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71">
            <a:extLst>
              <a:ext uri="{FF2B5EF4-FFF2-40B4-BE49-F238E27FC236}">
                <a16:creationId xmlns="" xmlns:a16="http://schemas.microsoft.com/office/drawing/2014/main" id="{E206596B-BC60-4635-B287-91DC93489A03}"/>
              </a:ext>
            </a:extLst>
          </p:cNvPr>
          <p:cNvSpPr txBox="1"/>
          <p:nvPr/>
        </p:nvSpPr>
        <p:spPr>
          <a:xfrm>
            <a:off x="740768" y="1075718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solidFill>
                  <a:srgbClr val="45B54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rPr>
              <a:t>二、研究範圍</a:t>
            </a:r>
            <a:endParaRPr lang="zh-CN" altLang="en-US" sz="2400" dirty="0">
              <a:solidFill>
                <a:srgbClr val="45B54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inpin heiti" panose="00000500000000000000" pitchFamily="2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DC33F67F-6991-4287-A7E8-DC5E8C847450}"/>
              </a:ext>
            </a:extLst>
          </p:cNvPr>
          <p:cNvSpPr/>
          <p:nvPr/>
        </p:nvSpPr>
        <p:spPr>
          <a:xfrm>
            <a:off x="611560" y="411510"/>
            <a:ext cx="2767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spc="300" dirty="0" smtClean="0">
                <a:solidFill>
                  <a:srgbClr val="45B5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Arabic" panose="02040503050201020203" pitchFamily="18" charset="-78"/>
                <a:sym typeface="inpin heiti" panose="00000500000000000000" pitchFamily="2" charset="-122"/>
              </a:rPr>
              <a:t>壹、前言</a:t>
            </a:r>
            <a:endParaRPr lang="zh-CN" altLang="en-US" sz="3600" b="1" spc="300" dirty="0">
              <a:solidFill>
                <a:srgbClr val="45B54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dobe Arabic" panose="02040503050201020203" pitchFamily="18" charset="-78"/>
              <a:sym typeface="inpin heiti" panose="00000500000000000000" pitchFamily="2" charset="-12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43" y="1609390"/>
            <a:ext cx="4527565" cy="3534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4644008" y="1609390"/>
            <a:ext cx="449999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zh-TW" sz="2400" b="1" dirty="0">
                <a:solidFill>
                  <a:srgbClr val="0070C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本篇探討富麗</a:t>
            </a:r>
            <a:r>
              <a:rPr lang="zh-TW" altLang="zh-TW" sz="2400" b="1" dirty="0" smtClean="0">
                <a:solidFill>
                  <a:srgbClr val="0070C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米</a:t>
            </a:r>
            <a:endParaRPr lang="en-US" altLang="zh-TW" sz="2400" b="1" dirty="0" smtClean="0">
              <a:solidFill>
                <a:srgbClr val="0070C0"/>
              </a:solidFill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  <a:p>
            <a:pPr algn="just"/>
            <a:r>
              <a:rPr lang="en-US" altLang="zh-TW" sz="2100" b="1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1.</a:t>
            </a:r>
            <a:r>
              <a:rPr lang="zh-TW" altLang="zh-TW" sz="2100" b="1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如何</a:t>
            </a:r>
            <a:r>
              <a:rPr lang="zh-TW" altLang="zh-TW" sz="2100" b="1" dirty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經由</a:t>
            </a:r>
            <a:r>
              <a:rPr lang="zh-TW" altLang="zh-TW" sz="2100" b="1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農會</a:t>
            </a:r>
            <a:r>
              <a:rPr lang="zh-TW" altLang="en-US" sz="2100" b="1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賣</a:t>
            </a:r>
            <a:r>
              <a:rPr lang="zh-TW" altLang="zh-TW" sz="2100" b="1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出去</a:t>
            </a:r>
            <a:r>
              <a:rPr lang="en-US" altLang="zh-TW" sz="2100" b="1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?</a:t>
            </a:r>
          </a:p>
        </p:txBody>
      </p:sp>
      <p:sp>
        <p:nvSpPr>
          <p:cNvPr id="9" name="矩形 8"/>
          <p:cNvSpPr/>
          <p:nvPr/>
        </p:nvSpPr>
        <p:spPr>
          <a:xfrm>
            <a:off x="4680520" y="3571151"/>
            <a:ext cx="4499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zh-TW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並不</a:t>
            </a:r>
            <a:r>
              <a:rPr lang="zh-TW" altLang="zh-TW" sz="1600" dirty="0">
                <a:latin typeface="SimSun" panose="02010600030101010101" pitchFamily="2" charset="-122"/>
                <a:ea typeface="SimSun" panose="02010600030101010101" pitchFamily="2" charset="-122"/>
              </a:rPr>
              <a:t>討論富麗米其他通路及網路銷售方式。但是因為時間關係，還無法長時間的觀察及訪談。</a:t>
            </a:r>
          </a:p>
        </p:txBody>
      </p:sp>
      <p:sp>
        <p:nvSpPr>
          <p:cNvPr id="10" name="矩形 9"/>
          <p:cNvSpPr/>
          <p:nvPr/>
        </p:nvSpPr>
        <p:spPr>
          <a:xfrm>
            <a:off x="4650428" y="2355726"/>
            <a:ext cx="44999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2100" b="1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2.</a:t>
            </a:r>
            <a:r>
              <a:rPr lang="zh-TW" altLang="zh-TW" sz="2100" b="1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消費者</a:t>
            </a:r>
            <a:r>
              <a:rPr lang="zh-TW" altLang="zh-TW" sz="2100" b="1" dirty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為何會在農會消費富麗</a:t>
            </a:r>
            <a:r>
              <a:rPr lang="zh-TW" altLang="zh-TW" sz="2100" b="1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米</a:t>
            </a:r>
            <a:r>
              <a:rPr lang="en-US" altLang="zh-TW" sz="2100" b="1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6783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71">
            <a:extLst>
              <a:ext uri="{FF2B5EF4-FFF2-40B4-BE49-F238E27FC236}">
                <a16:creationId xmlns="" xmlns:a16="http://schemas.microsoft.com/office/drawing/2014/main" id="{E206596B-BC60-4635-B287-91DC93489A03}"/>
              </a:ext>
            </a:extLst>
          </p:cNvPr>
          <p:cNvSpPr txBox="1"/>
          <p:nvPr/>
        </p:nvSpPr>
        <p:spPr>
          <a:xfrm>
            <a:off x="740768" y="1075718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solidFill>
                  <a:srgbClr val="45B54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rPr>
              <a:t>三、研究方法</a:t>
            </a:r>
            <a:endParaRPr lang="zh-CN" altLang="en-US" sz="2400" dirty="0">
              <a:solidFill>
                <a:srgbClr val="45B54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inpin heiti" panose="00000500000000000000" pitchFamily="2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DC33F67F-6991-4287-A7E8-DC5E8C847450}"/>
              </a:ext>
            </a:extLst>
          </p:cNvPr>
          <p:cNvSpPr/>
          <p:nvPr/>
        </p:nvSpPr>
        <p:spPr>
          <a:xfrm>
            <a:off x="611560" y="411510"/>
            <a:ext cx="2767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spc="300" dirty="0" smtClean="0">
                <a:solidFill>
                  <a:srgbClr val="45B5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Arabic" panose="02040503050201020203" pitchFamily="18" charset="-78"/>
                <a:sym typeface="inpin heiti" panose="00000500000000000000" pitchFamily="2" charset="-122"/>
              </a:rPr>
              <a:t>壹、前言</a:t>
            </a:r>
            <a:endParaRPr lang="zh-CN" altLang="en-US" sz="3600" b="1" spc="300" dirty="0">
              <a:solidFill>
                <a:srgbClr val="45B54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dobe Arabic" panose="02040503050201020203" pitchFamily="18" charset="-78"/>
              <a:sym typeface="inpin heiti" panose="00000500000000000000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499992" y="1609390"/>
            <a:ext cx="44999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2100" b="1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1.</a:t>
            </a:r>
            <a:r>
              <a:rPr lang="zh-TW" altLang="en-US" sz="2400" b="1" dirty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文獻分析</a:t>
            </a:r>
            <a:r>
              <a:rPr lang="zh-TW" altLang="en-US" sz="2400" b="1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法</a:t>
            </a:r>
            <a:endParaRPr lang="en-US" altLang="zh-TW" sz="2400" b="1" dirty="0" smtClean="0"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  <a:p>
            <a:pPr lvl="0" algn="just"/>
            <a:r>
              <a:rPr lang="zh-TW" altLang="zh-TW" sz="1000" dirty="0"/>
              <a:t>利用全國博碩士論文、報章雜誌及電子資料庫蒐集「富里鄉農會農特產品銷售中心」的相關文獻，已瞭解其成立背景與歷史沿革</a:t>
            </a:r>
            <a:r>
              <a:rPr lang="zh-TW" altLang="zh-TW" sz="1000" dirty="0" smtClean="0"/>
              <a:t>。</a:t>
            </a:r>
            <a:endParaRPr lang="en-US" altLang="zh-TW" sz="1000" dirty="0"/>
          </a:p>
        </p:txBody>
      </p:sp>
      <p:sp>
        <p:nvSpPr>
          <p:cNvPr id="10" name="矩形 9"/>
          <p:cNvSpPr/>
          <p:nvPr/>
        </p:nvSpPr>
        <p:spPr>
          <a:xfrm>
            <a:off x="4522246" y="2512842"/>
            <a:ext cx="44999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2400" b="1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2.</a:t>
            </a:r>
            <a:r>
              <a:rPr lang="zh-TW" altLang="en-US" sz="2400" b="1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訪談法</a:t>
            </a:r>
            <a:endParaRPr lang="en-US" altLang="zh-TW" sz="2400" b="1" dirty="0" smtClean="0"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  <a:p>
            <a:pPr lvl="0" eaLnBrk="1" hangingPunct="1">
              <a:buClr>
                <a:srgbClr val="FF0000"/>
              </a:buClr>
              <a:defRPr/>
            </a:pPr>
            <a:r>
              <a:rPr lang="zh-TW" altLang="zh-TW" sz="1000" dirty="0">
                <a:latin typeface="SimSun" panose="02010600030101010101" pitchFamily="2" charset="-122"/>
                <a:ea typeface="SimSun" panose="02010600030101010101" pitchFamily="2" charset="-122"/>
              </a:rPr>
              <a:t>訪談該會</a:t>
            </a:r>
            <a:r>
              <a:rPr lang="zh-TW" altLang="zh-TW" sz="1000" u="sng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總幹事張素華</a:t>
            </a:r>
            <a:r>
              <a:rPr lang="zh-TW" altLang="zh-TW" sz="1000" u="sng" dirty="0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女士</a:t>
            </a:r>
            <a:r>
              <a:rPr lang="zh-TW" altLang="zh-TW" sz="1000" dirty="0" smtClean="0">
                <a:latin typeface="SimSun" panose="02010600030101010101" pitchFamily="2" charset="-122"/>
                <a:ea typeface="SimSun" panose="02010600030101010101" pitchFamily="2" charset="-122"/>
              </a:rPr>
              <a:t>及</a:t>
            </a:r>
            <a:r>
              <a:rPr lang="zh-TW" altLang="zh-TW" sz="1000" dirty="0">
                <a:latin typeface="SimSun" panose="02010600030101010101" pitchFamily="2" charset="-122"/>
                <a:ea typeface="SimSun" panose="02010600030101010101" pitchFamily="2" charset="-122"/>
              </a:rPr>
              <a:t>其他相關人員的銷售</a:t>
            </a:r>
            <a:r>
              <a:rPr lang="zh-TW" altLang="zh-TW" sz="1000" dirty="0" smtClean="0">
                <a:latin typeface="SimSun" panose="02010600030101010101" pitchFamily="2" charset="-122"/>
                <a:ea typeface="SimSun" panose="02010600030101010101" pitchFamily="2" charset="-122"/>
              </a:rPr>
              <a:t>理念</a:t>
            </a:r>
            <a:endParaRPr lang="en-US" altLang="zh-TW" sz="1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66107"/>
            <a:ext cx="4143240" cy="3107430"/>
          </a:xfrm>
          <a:prstGeom prst="rect">
            <a:avLst/>
          </a:prstGeom>
        </p:spPr>
      </p:pic>
      <p:pic>
        <p:nvPicPr>
          <p:cNvPr id="11" name="Picture 3" descr="G:\問卷調查影片照片\IMG_926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75" y="1666107"/>
            <a:ext cx="4143240" cy="310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4522246" y="3366101"/>
            <a:ext cx="44999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2400" b="1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3.</a:t>
            </a:r>
            <a:r>
              <a:rPr lang="zh-TW" altLang="en-US" sz="2400" b="1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問卷調查</a:t>
            </a:r>
            <a:endParaRPr lang="en-US" altLang="zh-TW" sz="2400" b="1" dirty="0" smtClean="0"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  <a:p>
            <a:pPr algn="just"/>
            <a:r>
              <a:rPr lang="zh-TW" altLang="zh-TW" sz="1000" dirty="0"/>
              <a:t>收集消費者的消費資訊。</a:t>
            </a:r>
            <a:endParaRPr lang="en-US" altLang="zh-TW" sz="1000" b="1" dirty="0" smtClean="0"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</p:txBody>
      </p:sp>
      <p:pic>
        <p:nvPicPr>
          <p:cNvPr id="13" name="Picture 4" descr="G:\問卷調查影片照片\IMG_938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66107"/>
            <a:ext cx="4143240" cy="310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8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71">
            <a:extLst>
              <a:ext uri="{FF2B5EF4-FFF2-40B4-BE49-F238E27FC236}">
                <a16:creationId xmlns="" xmlns:a16="http://schemas.microsoft.com/office/drawing/2014/main" id="{E206596B-BC60-4635-B287-91DC93489A03}"/>
              </a:ext>
            </a:extLst>
          </p:cNvPr>
          <p:cNvSpPr txBox="1"/>
          <p:nvPr/>
        </p:nvSpPr>
        <p:spPr>
          <a:xfrm>
            <a:off x="740768" y="1075718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solidFill>
                  <a:srgbClr val="45B54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rPr>
              <a:t>四</a:t>
            </a:r>
            <a:r>
              <a:rPr lang="zh-TW" altLang="en-US" sz="2400" dirty="0" smtClean="0">
                <a:solidFill>
                  <a:srgbClr val="45B54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rPr>
              <a:t>、研究流程</a:t>
            </a:r>
            <a:endParaRPr lang="zh-CN" altLang="en-US" sz="2400" dirty="0">
              <a:solidFill>
                <a:srgbClr val="45B54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inpin heiti" panose="00000500000000000000" pitchFamily="2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DC33F67F-6991-4287-A7E8-DC5E8C847450}"/>
              </a:ext>
            </a:extLst>
          </p:cNvPr>
          <p:cNvSpPr/>
          <p:nvPr/>
        </p:nvSpPr>
        <p:spPr>
          <a:xfrm>
            <a:off x="611560" y="411510"/>
            <a:ext cx="2767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spc="300" dirty="0" smtClean="0">
                <a:solidFill>
                  <a:srgbClr val="45B5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Arabic" panose="02040503050201020203" pitchFamily="18" charset="-78"/>
                <a:sym typeface="inpin heiti" panose="00000500000000000000" pitchFamily="2" charset="-122"/>
              </a:rPr>
              <a:t>壹、前言</a:t>
            </a:r>
            <a:endParaRPr lang="zh-CN" altLang="en-US" sz="3600" b="1" spc="300" dirty="0">
              <a:solidFill>
                <a:srgbClr val="45B54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dobe Arabic" panose="02040503050201020203" pitchFamily="18" charset="-78"/>
              <a:sym typeface="inpin heiti" panose="00000500000000000000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9512" y="1593911"/>
            <a:ext cx="1944217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zh-TW" sz="2400" b="1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1.</a:t>
            </a:r>
            <a:r>
              <a:rPr lang="zh-TW" altLang="en-US" sz="2400" b="1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確定</a:t>
            </a:r>
            <a:r>
              <a:rPr lang="zh-TW" altLang="en-US" sz="2400" b="1" dirty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研究動機及目的</a:t>
            </a:r>
            <a:endParaRPr lang="en-US" altLang="zh-TW" sz="2400" b="1" dirty="0" smtClean="0"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2123728" y="2009409"/>
            <a:ext cx="372823" cy="91440"/>
            <a:chOff x="1753851" y="761429"/>
            <a:chExt cx="372823" cy="91440"/>
          </a:xfrm>
        </p:grpSpPr>
        <p:sp>
          <p:nvSpPr>
            <p:cNvPr id="15" name="直線接點 3"/>
            <p:cNvSpPr/>
            <p:nvPr/>
          </p:nvSpPr>
          <p:spPr>
            <a:xfrm>
              <a:off x="1753851" y="761429"/>
              <a:ext cx="372823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5720"/>
                  </a:moveTo>
                  <a:lnTo>
                    <a:pt x="372823" y="45720"/>
                  </a:lnTo>
                </a:path>
              </a:pathLst>
            </a:cu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sp>
        <p:sp>
          <p:nvSpPr>
            <p:cNvPr id="18" name="直線接點 4"/>
            <p:cNvSpPr/>
            <p:nvPr/>
          </p:nvSpPr>
          <p:spPr>
            <a:xfrm>
              <a:off x="1930177" y="805132"/>
              <a:ext cx="20171" cy="4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500" kern="1200"/>
            </a:p>
          </p:txBody>
        </p:sp>
      </p:grpSp>
      <p:sp>
        <p:nvSpPr>
          <p:cNvPr id="19" name="矩形 18"/>
          <p:cNvSpPr/>
          <p:nvPr/>
        </p:nvSpPr>
        <p:spPr>
          <a:xfrm>
            <a:off x="2483768" y="1824296"/>
            <a:ext cx="1768922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zh-TW" sz="2400" b="1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2.</a:t>
            </a:r>
            <a:r>
              <a:rPr lang="zh-TW" altLang="en-US" sz="2400" b="1" dirty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尋找文獻</a:t>
            </a:r>
            <a:endParaRPr lang="en-US" altLang="zh-TW" sz="2400" b="1" dirty="0" smtClean="0"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</p:txBody>
      </p:sp>
      <p:grpSp>
        <p:nvGrpSpPr>
          <p:cNvPr id="24" name="群組 23"/>
          <p:cNvGrpSpPr/>
          <p:nvPr/>
        </p:nvGrpSpPr>
        <p:grpSpPr>
          <a:xfrm>
            <a:off x="4283968" y="2025737"/>
            <a:ext cx="372823" cy="91440"/>
            <a:chOff x="1753851" y="761429"/>
            <a:chExt cx="372823" cy="91440"/>
          </a:xfrm>
        </p:grpSpPr>
        <p:sp>
          <p:nvSpPr>
            <p:cNvPr id="25" name="直線接點 3"/>
            <p:cNvSpPr/>
            <p:nvPr/>
          </p:nvSpPr>
          <p:spPr>
            <a:xfrm>
              <a:off x="1753851" y="761429"/>
              <a:ext cx="372823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5720"/>
                  </a:moveTo>
                  <a:lnTo>
                    <a:pt x="372823" y="45720"/>
                  </a:lnTo>
                </a:path>
              </a:pathLst>
            </a:cu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sp>
        <p:sp>
          <p:nvSpPr>
            <p:cNvPr id="26" name="直線接點 4"/>
            <p:cNvSpPr/>
            <p:nvPr/>
          </p:nvSpPr>
          <p:spPr>
            <a:xfrm>
              <a:off x="1930177" y="805132"/>
              <a:ext cx="20171" cy="4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500" kern="1200"/>
            </a:p>
          </p:txBody>
        </p:sp>
      </p:grpSp>
      <p:sp>
        <p:nvSpPr>
          <p:cNvPr id="27" name="矩形 26"/>
          <p:cNvSpPr/>
          <p:nvPr/>
        </p:nvSpPr>
        <p:spPr>
          <a:xfrm>
            <a:off x="4644008" y="1840624"/>
            <a:ext cx="1728192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zh-TW" sz="2400" b="1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3.</a:t>
            </a:r>
            <a:r>
              <a:rPr lang="zh-TW" altLang="en-US" sz="2400" b="1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文獻探討</a:t>
            </a:r>
            <a:endParaRPr lang="en-US" altLang="zh-TW" sz="2400" b="1" dirty="0" smtClean="0"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</p:txBody>
      </p:sp>
      <p:grpSp>
        <p:nvGrpSpPr>
          <p:cNvPr id="28" name="群組 27"/>
          <p:cNvGrpSpPr/>
          <p:nvPr/>
        </p:nvGrpSpPr>
        <p:grpSpPr>
          <a:xfrm>
            <a:off x="6372200" y="2055129"/>
            <a:ext cx="372823" cy="91440"/>
            <a:chOff x="1753851" y="761429"/>
            <a:chExt cx="372823" cy="91440"/>
          </a:xfrm>
        </p:grpSpPr>
        <p:sp>
          <p:nvSpPr>
            <p:cNvPr id="29" name="直線接點 3"/>
            <p:cNvSpPr/>
            <p:nvPr/>
          </p:nvSpPr>
          <p:spPr>
            <a:xfrm>
              <a:off x="1753851" y="761429"/>
              <a:ext cx="372823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5720"/>
                  </a:moveTo>
                  <a:lnTo>
                    <a:pt x="372823" y="45720"/>
                  </a:lnTo>
                </a:path>
              </a:pathLst>
            </a:cu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sp>
        <p:sp>
          <p:nvSpPr>
            <p:cNvPr id="30" name="直線接點 4"/>
            <p:cNvSpPr/>
            <p:nvPr/>
          </p:nvSpPr>
          <p:spPr>
            <a:xfrm>
              <a:off x="1930177" y="805132"/>
              <a:ext cx="20171" cy="4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500" kern="1200"/>
            </a:p>
          </p:txBody>
        </p:sp>
      </p:grpSp>
      <p:sp>
        <p:nvSpPr>
          <p:cNvPr id="31" name="矩形 30"/>
          <p:cNvSpPr/>
          <p:nvPr/>
        </p:nvSpPr>
        <p:spPr>
          <a:xfrm>
            <a:off x="6768752" y="1848948"/>
            <a:ext cx="2339752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zh-TW" sz="2400" b="1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4.</a:t>
            </a:r>
            <a:r>
              <a:rPr lang="zh-TW" altLang="en-US" sz="2400" b="1" dirty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訪談問題設計</a:t>
            </a:r>
            <a:endParaRPr lang="en-US" altLang="zh-TW" sz="2400" b="1" dirty="0" smtClean="0"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</p:txBody>
      </p:sp>
      <p:grpSp>
        <p:nvGrpSpPr>
          <p:cNvPr id="32" name="群組 31"/>
          <p:cNvGrpSpPr/>
          <p:nvPr/>
        </p:nvGrpSpPr>
        <p:grpSpPr>
          <a:xfrm>
            <a:off x="740768" y="2385338"/>
            <a:ext cx="7719664" cy="474444"/>
            <a:chOff x="878644" y="1331554"/>
            <a:chExt cx="6472311" cy="372823"/>
          </a:xfrm>
        </p:grpSpPr>
        <p:sp>
          <p:nvSpPr>
            <p:cNvPr id="33" name="直線接點 3"/>
            <p:cNvSpPr/>
            <p:nvPr/>
          </p:nvSpPr>
          <p:spPr>
            <a:xfrm>
              <a:off x="878644" y="1331554"/>
              <a:ext cx="6472311" cy="37282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6472311" y="0"/>
                  </a:moveTo>
                  <a:lnTo>
                    <a:pt x="6472311" y="203511"/>
                  </a:lnTo>
                  <a:lnTo>
                    <a:pt x="0" y="203511"/>
                  </a:lnTo>
                  <a:lnTo>
                    <a:pt x="0" y="372823"/>
                  </a:lnTo>
                </a:path>
              </a:pathLst>
            </a:cu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sp>
        <p:sp>
          <p:nvSpPr>
            <p:cNvPr id="34" name="直線接點 4"/>
            <p:cNvSpPr/>
            <p:nvPr/>
          </p:nvSpPr>
          <p:spPr>
            <a:xfrm>
              <a:off x="3952678" y="1515948"/>
              <a:ext cx="324243" cy="4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500" kern="1200"/>
            </a:p>
          </p:txBody>
        </p:sp>
      </p:grpSp>
      <p:sp>
        <p:nvSpPr>
          <p:cNvPr id="35" name="矩形 34"/>
          <p:cNvSpPr/>
          <p:nvPr/>
        </p:nvSpPr>
        <p:spPr>
          <a:xfrm>
            <a:off x="144016" y="2830165"/>
            <a:ext cx="2339752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zh-TW" sz="2400" b="1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5.</a:t>
            </a:r>
            <a:r>
              <a:rPr lang="zh-TW" altLang="en-US" sz="2400" b="1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訪談</a:t>
            </a:r>
            <a:r>
              <a:rPr lang="zh-TW" altLang="en-US" sz="2400" b="1" dirty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相關人物</a:t>
            </a:r>
            <a:endParaRPr lang="en-US" altLang="zh-TW" sz="2400" b="1" dirty="0" smtClean="0"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</p:txBody>
      </p:sp>
      <p:grpSp>
        <p:nvGrpSpPr>
          <p:cNvPr id="36" name="群組 35"/>
          <p:cNvGrpSpPr/>
          <p:nvPr/>
        </p:nvGrpSpPr>
        <p:grpSpPr>
          <a:xfrm>
            <a:off x="2479395" y="3015277"/>
            <a:ext cx="372823" cy="91440"/>
            <a:chOff x="1753851" y="761429"/>
            <a:chExt cx="372823" cy="91440"/>
          </a:xfrm>
        </p:grpSpPr>
        <p:sp>
          <p:nvSpPr>
            <p:cNvPr id="37" name="直線接點 3"/>
            <p:cNvSpPr/>
            <p:nvPr/>
          </p:nvSpPr>
          <p:spPr>
            <a:xfrm>
              <a:off x="1753851" y="761429"/>
              <a:ext cx="372823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5720"/>
                  </a:moveTo>
                  <a:lnTo>
                    <a:pt x="372823" y="45720"/>
                  </a:lnTo>
                </a:path>
              </a:pathLst>
            </a:cu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sp>
        <p:sp>
          <p:nvSpPr>
            <p:cNvPr id="38" name="直線接點 4"/>
            <p:cNvSpPr/>
            <p:nvPr/>
          </p:nvSpPr>
          <p:spPr>
            <a:xfrm>
              <a:off x="1930177" y="805132"/>
              <a:ext cx="20171" cy="4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500" kern="1200"/>
            </a:p>
          </p:txBody>
        </p:sp>
      </p:grpSp>
      <p:sp>
        <p:nvSpPr>
          <p:cNvPr id="39" name="矩形 38"/>
          <p:cNvSpPr/>
          <p:nvPr/>
        </p:nvSpPr>
        <p:spPr>
          <a:xfrm>
            <a:off x="2839435" y="2830164"/>
            <a:ext cx="1768922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zh-TW" sz="2400" b="1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6.</a:t>
            </a:r>
            <a:r>
              <a:rPr lang="zh-TW" altLang="en-US" sz="2400" b="1" dirty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問卷設計</a:t>
            </a:r>
            <a:endParaRPr lang="en-US" altLang="zh-TW" sz="2400" b="1" dirty="0" smtClean="0"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</p:txBody>
      </p:sp>
      <p:grpSp>
        <p:nvGrpSpPr>
          <p:cNvPr id="40" name="群組 39"/>
          <p:cNvGrpSpPr/>
          <p:nvPr/>
        </p:nvGrpSpPr>
        <p:grpSpPr>
          <a:xfrm>
            <a:off x="4606805" y="3013260"/>
            <a:ext cx="372823" cy="91440"/>
            <a:chOff x="1753851" y="761429"/>
            <a:chExt cx="372823" cy="91440"/>
          </a:xfrm>
        </p:grpSpPr>
        <p:sp>
          <p:nvSpPr>
            <p:cNvPr id="41" name="直線接點 3"/>
            <p:cNvSpPr/>
            <p:nvPr/>
          </p:nvSpPr>
          <p:spPr>
            <a:xfrm>
              <a:off x="1753851" y="761429"/>
              <a:ext cx="372823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5720"/>
                  </a:moveTo>
                  <a:lnTo>
                    <a:pt x="372823" y="45720"/>
                  </a:lnTo>
                </a:path>
              </a:pathLst>
            </a:cu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sp>
        <p:sp>
          <p:nvSpPr>
            <p:cNvPr id="42" name="直線接點 4"/>
            <p:cNvSpPr/>
            <p:nvPr/>
          </p:nvSpPr>
          <p:spPr>
            <a:xfrm>
              <a:off x="1930177" y="805132"/>
              <a:ext cx="20171" cy="4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500" kern="1200"/>
            </a:p>
          </p:txBody>
        </p:sp>
      </p:grpSp>
      <p:sp>
        <p:nvSpPr>
          <p:cNvPr id="43" name="矩形 42"/>
          <p:cNvSpPr/>
          <p:nvPr/>
        </p:nvSpPr>
        <p:spPr>
          <a:xfrm>
            <a:off x="4966844" y="2828147"/>
            <a:ext cx="2773508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zh-TW" sz="2400" b="1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7.</a:t>
            </a:r>
            <a:r>
              <a:rPr lang="zh-TW" altLang="en-US" sz="2400" b="1" dirty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問卷</a:t>
            </a:r>
            <a:r>
              <a:rPr lang="zh-TW" altLang="en-US" sz="2400" b="1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發佈及</a:t>
            </a:r>
            <a:r>
              <a:rPr lang="zh-TW" altLang="en-US" sz="2400" b="1" dirty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回收</a:t>
            </a:r>
            <a:endParaRPr lang="en-US" altLang="zh-TW" sz="2400" b="1" dirty="0" smtClean="0"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</p:txBody>
      </p:sp>
      <p:grpSp>
        <p:nvGrpSpPr>
          <p:cNvPr id="44" name="群組 43"/>
          <p:cNvGrpSpPr/>
          <p:nvPr/>
        </p:nvGrpSpPr>
        <p:grpSpPr>
          <a:xfrm>
            <a:off x="577250" y="3393450"/>
            <a:ext cx="7719664" cy="474444"/>
            <a:chOff x="878644" y="1331554"/>
            <a:chExt cx="6472311" cy="372823"/>
          </a:xfrm>
        </p:grpSpPr>
        <p:sp>
          <p:nvSpPr>
            <p:cNvPr id="45" name="直線接點 3"/>
            <p:cNvSpPr/>
            <p:nvPr/>
          </p:nvSpPr>
          <p:spPr>
            <a:xfrm>
              <a:off x="878644" y="1331554"/>
              <a:ext cx="6472311" cy="37282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6472311" y="0"/>
                  </a:moveTo>
                  <a:lnTo>
                    <a:pt x="6472311" y="203511"/>
                  </a:lnTo>
                  <a:lnTo>
                    <a:pt x="0" y="203511"/>
                  </a:lnTo>
                  <a:lnTo>
                    <a:pt x="0" y="372823"/>
                  </a:lnTo>
                </a:path>
              </a:pathLst>
            </a:cu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sp>
        <p:sp>
          <p:nvSpPr>
            <p:cNvPr id="46" name="直線接點 4"/>
            <p:cNvSpPr/>
            <p:nvPr/>
          </p:nvSpPr>
          <p:spPr>
            <a:xfrm>
              <a:off x="3952678" y="1515948"/>
              <a:ext cx="324243" cy="4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500" kern="1200"/>
            </a:p>
          </p:txBody>
        </p:sp>
      </p:grpSp>
      <p:sp>
        <p:nvSpPr>
          <p:cNvPr id="47" name="矩形 46"/>
          <p:cNvSpPr/>
          <p:nvPr/>
        </p:nvSpPr>
        <p:spPr>
          <a:xfrm>
            <a:off x="144016" y="3939902"/>
            <a:ext cx="2708202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zh-TW" sz="2400" b="1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8.</a:t>
            </a:r>
            <a:r>
              <a:rPr lang="zh-TW" altLang="en-US" sz="2400" b="1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資料處理及分析</a:t>
            </a:r>
            <a:endParaRPr lang="en-US" altLang="zh-TW" sz="2400" b="1" dirty="0" smtClean="0"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</p:txBody>
      </p:sp>
      <p:grpSp>
        <p:nvGrpSpPr>
          <p:cNvPr id="48" name="群組 47"/>
          <p:cNvGrpSpPr/>
          <p:nvPr/>
        </p:nvGrpSpPr>
        <p:grpSpPr>
          <a:xfrm>
            <a:off x="2850666" y="4120978"/>
            <a:ext cx="372823" cy="91440"/>
            <a:chOff x="1753851" y="761429"/>
            <a:chExt cx="372823" cy="91440"/>
          </a:xfrm>
        </p:grpSpPr>
        <p:sp>
          <p:nvSpPr>
            <p:cNvPr id="49" name="直線接點 3"/>
            <p:cNvSpPr/>
            <p:nvPr/>
          </p:nvSpPr>
          <p:spPr>
            <a:xfrm>
              <a:off x="1753851" y="761429"/>
              <a:ext cx="372823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5720"/>
                  </a:moveTo>
                  <a:lnTo>
                    <a:pt x="372823" y="45720"/>
                  </a:lnTo>
                </a:path>
              </a:pathLst>
            </a:cu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sp>
        <p:sp>
          <p:nvSpPr>
            <p:cNvPr id="50" name="直線接點 4"/>
            <p:cNvSpPr/>
            <p:nvPr/>
          </p:nvSpPr>
          <p:spPr>
            <a:xfrm>
              <a:off x="1930177" y="805132"/>
              <a:ext cx="20171" cy="4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500" kern="1200"/>
            </a:p>
          </p:txBody>
        </p:sp>
      </p:grpSp>
      <p:sp>
        <p:nvSpPr>
          <p:cNvPr id="51" name="矩形 50"/>
          <p:cNvSpPr/>
          <p:nvPr/>
        </p:nvSpPr>
        <p:spPr>
          <a:xfrm>
            <a:off x="3223489" y="3925737"/>
            <a:ext cx="2140599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zh-TW" sz="2400" b="1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9.</a:t>
            </a:r>
            <a:r>
              <a:rPr lang="zh-TW" altLang="en-US" sz="2400" b="1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結果與討論</a:t>
            </a:r>
            <a:endParaRPr lang="en-US" altLang="zh-TW" sz="2400" b="1" dirty="0" smtClean="0"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</p:txBody>
      </p:sp>
      <p:grpSp>
        <p:nvGrpSpPr>
          <p:cNvPr id="53" name="群組 52"/>
          <p:cNvGrpSpPr/>
          <p:nvPr/>
        </p:nvGrpSpPr>
        <p:grpSpPr>
          <a:xfrm>
            <a:off x="5361125" y="4120978"/>
            <a:ext cx="372823" cy="91440"/>
            <a:chOff x="1753851" y="761429"/>
            <a:chExt cx="372823" cy="91440"/>
          </a:xfrm>
        </p:grpSpPr>
        <p:sp>
          <p:nvSpPr>
            <p:cNvPr id="54" name="直線接點 3"/>
            <p:cNvSpPr/>
            <p:nvPr/>
          </p:nvSpPr>
          <p:spPr>
            <a:xfrm>
              <a:off x="1753851" y="761429"/>
              <a:ext cx="372823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5720"/>
                  </a:moveTo>
                  <a:lnTo>
                    <a:pt x="372823" y="45720"/>
                  </a:lnTo>
                </a:path>
              </a:pathLst>
            </a:cu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sp>
        <p:sp>
          <p:nvSpPr>
            <p:cNvPr id="55" name="直線接點 4"/>
            <p:cNvSpPr/>
            <p:nvPr/>
          </p:nvSpPr>
          <p:spPr>
            <a:xfrm>
              <a:off x="1930177" y="805132"/>
              <a:ext cx="20171" cy="4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500" kern="1200"/>
            </a:p>
          </p:txBody>
        </p:sp>
      </p:grpSp>
      <p:sp>
        <p:nvSpPr>
          <p:cNvPr id="56" name="矩形 55"/>
          <p:cNvSpPr/>
          <p:nvPr/>
        </p:nvSpPr>
        <p:spPr>
          <a:xfrm>
            <a:off x="5733948" y="3925737"/>
            <a:ext cx="2438452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zh-TW" sz="2400" b="1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10.</a:t>
            </a:r>
            <a:r>
              <a:rPr lang="zh-TW" altLang="en-US" sz="2400" b="1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結論與建議</a:t>
            </a:r>
            <a:endParaRPr lang="en-US" altLang="zh-TW" sz="2400" b="1" dirty="0" smtClean="0"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738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1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6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7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8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9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6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10"/>
                            </p:stCondLst>
                            <p:childTnLst>
                              <p:par>
                                <p:cTn id="7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62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630"/>
                            </p:stCondLst>
                            <p:childTnLst>
                              <p:par>
                                <p:cTn id="8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64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650"/>
                            </p:stCondLst>
                            <p:childTnLst>
                              <p:par>
                                <p:cTn id="9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660"/>
                            </p:stCondLst>
                            <p:childTnLst>
                              <p:par>
                                <p:cTn id="10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" grpId="0" animBg="1"/>
      <p:bldP spid="19" grpId="0" animBg="1"/>
      <p:bldP spid="27" grpId="0" animBg="1"/>
      <p:bldP spid="31" grpId="0" animBg="1"/>
      <p:bldP spid="35" grpId="0" animBg="1"/>
      <p:bldP spid="39" grpId="0" animBg="1"/>
      <p:bldP spid="43" grpId="0" animBg="1"/>
      <p:bldP spid="47" grpId="0" animBg="1"/>
      <p:bldP spid="51" grpId="0" animBg="1"/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71">
            <a:extLst>
              <a:ext uri="{FF2B5EF4-FFF2-40B4-BE49-F238E27FC236}">
                <a16:creationId xmlns="" xmlns:a16="http://schemas.microsoft.com/office/drawing/2014/main" id="{E206596B-BC60-4635-B287-91DC93489A03}"/>
              </a:ext>
            </a:extLst>
          </p:cNvPr>
          <p:cNvSpPr txBox="1"/>
          <p:nvPr/>
        </p:nvSpPr>
        <p:spPr>
          <a:xfrm>
            <a:off x="740768" y="1075718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solidFill>
                  <a:srgbClr val="45B54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rPr>
              <a:t>五、研究目的</a:t>
            </a:r>
            <a:endParaRPr lang="zh-CN" altLang="en-US" sz="2400" dirty="0">
              <a:solidFill>
                <a:srgbClr val="45B54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inpin heiti" panose="00000500000000000000" pitchFamily="2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DC33F67F-6991-4287-A7E8-DC5E8C847450}"/>
              </a:ext>
            </a:extLst>
          </p:cNvPr>
          <p:cNvSpPr/>
          <p:nvPr/>
        </p:nvSpPr>
        <p:spPr>
          <a:xfrm>
            <a:off x="611560" y="411510"/>
            <a:ext cx="2767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spc="300" dirty="0" smtClean="0">
                <a:solidFill>
                  <a:srgbClr val="45B5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Arabic" panose="02040503050201020203" pitchFamily="18" charset="-78"/>
                <a:sym typeface="inpin heiti" panose="00000500000000000000" pitchFamily="2" charset="-122"/>
              </a:rPr>
              <a:t>壹、前言</a:t>
            </a:r>
            <a:endParaRPr lang="zh-CN" altLang="en-US" sz="3600" b="1" spc="300" dirty="0">
              <a:solidFill>
                <a:srgbClr val="45B54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dobe Arabic" panose="02040503050201020203" pitchFamily="18" charset="-78"/>
              <a:sym typeface="inpin heiti" panose="00000500000000000000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99592" y="1750045"/>
            <a:ext cx="73305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2400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(</a:t>
            </a:r>
            <a:r>
              <a:rPr lang="zh-TW" altLang="en-US" sz="2400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一</a:t>
            </a:r>
            <a:r>
              <a:rPr lang="en-US" altLang="zh-TW" sz="2400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)</a:t>
            </a:r>
            <a:r>
              <a:rPr lang="zh-TW" altLang="zh-TW" sz="2400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探討</a:t>
            </a:r>
            <a:r>
              <a:rPr lang="zh-TW" altLang="zh-TW" sz="2400" dirty="0">
                <a:solidFill>
                  <a:srgbClr val="FF000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富里鄉農會展售中心</a:t>
            </a:r>
            <a:r>
              <a:rPr lang="zh-TW" altLang="zh-TW" sz="2400" dirty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的</a:t>
            </a:r>
            <a:r>
              <a:rPr lang="zh-TW" altLang="zh-TW" sz="2400" dirty="0">
                <a:solidFill>
                  <a:srgbClr val="FF000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成立背景及銷售策略</a:t>
            </a:r>
            <a:r>
              <a:rPr lang="zh-TW" altLang="zh-TW" sz="2400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。</a:t>
            </a:r>
            <a:endParaRPr lang="zh-TW" altLang="zh-TW" sz="2400" dirty="0"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99592" y="2542133"/>
            <a:ext cx="79124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2400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(</a:t>
            </a:r>
            <a:r>
              <a:rPr lang="zh-TW" altLang="en-US" sz="2400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二</a:t>
            </a:r>
            <a:r>
              <a:rPr lang="en-US" altLang="zh-TW" sz="2400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)</a:t>
            </a:r>
            <a:r>
              <a:rPr lang="zh-TW" altLang="zh-TW" sz="2400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了解</a:t>
            </a:r>
            <a:r>
              <a:rPr lang="zh-TW" altLang="zh-TW" sz="2400" dirty="0">
                <a:solidFill>
                  <a:srgbClr val="FF000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遊客停駐</a:t>
            </a:r>
            <a:r>
              <a:rPr lang="zh-TW" altLang="zh-TW" sz="2400" dirty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富里鄉農會展售中心的</a:t>
            </a:r>
            <a:r>
              <a:rPr lang="zh-TW" altLang="zh-TW" sz="2400" dirty="0">
                <a:solidFill>
                  <a:srgbClr val="FF000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動機與消費行為</a:t>
            </a:r>
            <a:r>
              <a:rPr lang="zh-TW" altLang="zh-TW" sz="2400" dirty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。</a:t>
            </a:r>
            <a:endParaRPr lang="en-US" altLang="zh-TW" sz="2400" dirty="0"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71600" y="3366101"/>
            <a:ext cx="78346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(</a:t>
            </a:r>
            <a:r>
              <a:rPr lang="zh-TW" altLang="en-US" sz="2400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三</a:t>
            </a:r>
            <a:r>
              <a:rPr lang="en-US" altLang="zh-TW" sz="2400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)</a:t>
            </a:r>
            <a:r>
              <a:rPr lang="zh-TW" altLang="zh-TW" sz="2400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針對</a:t>
            </a:r>
            <a:r>
              <a:rPr lang="zh-TW" altLang="zh-TW" sz="2400" dirty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上述兩點是否能呼應，並給予相關的建議或省思。</a:t>
            </a:r>
          </a:p>
        </p:txBody>
      </p:sp>
    </p:spTree>
    <p:extLst>
      <p:ext uri="{BB962C8B-B14F-4D97-AF65-F5344CB8AC3E}">
        <p14:creationId xmlns:p14="http://schemas.microsoft.com/office/powerpoint/2010/main" val="226231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F224122D-B6F7-4D88-BFC3-37CDF4D48247}"/>
              </a:ext>
            </a:extLst>
          </p:cNvPr>
          <p:cNvGrpSpPr/>
          <p:nvPr/>
        </p:nvGrpSpPr>
        <p:grpSpPr>
          <a:xfrm>
            <a:off x="2747963" y="923133"/>
            <a:ext cx="3648075" cy="3587354"/>
            <a:chOff x="3829051" y="1516062"/>
            <a:chExt cx="4864100" cy="4783139"/>
          </a:xfrm>
        </p:grpSpPr>
        <p:sp>
          <p:nvSpPr>
            <p:cNvPr id="32" name="椭圆 31">
              <a:extLst>
                <a:ext uri="{FF2B5EF4-FFF2-40B4-BE49-F238E27FC236}">
                  <a16:creationId xmlns="" xmlns:a16="http://schemas.microsoft.com/office/drawing/2014/main" id="{93197110-3A08-4674-876A-D814C0CFE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9413" y="2957513"/>
              <a:ext cx="1557338" cy="1558925"/>
            </a:xfrm>
            <a:prstGeom prst="ellipse">
              <a:avLst/>
            </a:prstGeom>
            <a:solidFill>
              <a:srgbClr val="08B9A8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endParaRPr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="" xmlns:a16="http://schemas.microsoft.com/office/drawing/2014/main" id="{0F638B7C-93E5-469B-9188-0A62DA560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2913" y="1516062"/>
              <a:ext cx="1566863" cy="1728788"/>
            </a:xfrm>
            <a:custGeom>
              <a:avLst/>
              <a:gdLst>
                <a:gd name="T0" fmla="*/ 500 w 500"/>
                <a:gd name="T1" fmla="*/ 449 h 552"/>
                <a:gd name="T2" fmla="*/ 321 w 500"/>
                <a:gd name="T3" fmla="*/ 36 h 552"/>
                <a:gd name="T4" fmla="*/ 9 w 500"/>
                <a:gd name="T5" fmla="*/ 293 h 552"/>
                <a:gd name="T6" fmla="*/ 387 w 500"/>
                <a:gd name="T7" fmla="*/ 552 h 552"/>
                <a:gd name="T8" fmla="*/ 500 w 500"/>
                <a:gd name="T9" fmla="*/ 449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0" h="552">
                  <a:moveTo>
                    <a:pt x="500" y="449"/>
                  </a:moveTo>
                  <a:cubicBezTo>
                    <a:pt x="440" y="312"/>
                    <a:pt x="381" y="174"/>
                    <a:pt x="321" y="36"/>
                  </a:cubicBezTo>
                  <a:cubicBezTo>
                    <a:pt x="187" y="0"/>
                    <a:pt x="0" y="154"/>
                    <a:pt x="9" y="293"/>
                  </a:cubicBezTo>
                  <a:cubicBezTo>
                    <a:pt x="135" y="379"/>
                    <a:pt x="261" y="465"/>
                    <a:pt x="387" y="552"/>
                  </a:cubicBezTo>
                  <a:cubicBezTo>
                    <a:pt x="415" y="508"/>
                    <a:pt x="454" y="473"/>
                    <a:pt x="500" y="449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endParaRPr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="" xmlns:a16="http://schemas.microsoft.com/office/drawing/2014/main" id="{2168C8CA-1C2D-4AF9-9481-CB80833DA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5438" y="1547812"/>
              <a:ext cx="1557338" cy="1722438"/>
            </a:xfrm>
            <a:custGeom>
              <a:avLst/>
              <a:gdLst>
                <a:gd name="T0" fmla="*/ 176 w 497"/>
                <a:gd name="T1" fmla="*/ 36 h 550"/>
                <a:gd name="T2" fmla="*/ 0 w 497"/>
                <a:gd name="T3" fmla="*/ 443 h 550"/>
                <a:gd name="T4" fmla="*/ 112 w 497"/>
                <a:gd name="T5" fmla="*/ 550 h 550"/>
                <a:gd name="T6" fmla="*/ 488 w 497"/>
                <a:gd name="T7" fmla="*/ 293 h 550"/>
                <a:gd name="T8" fmla="*/ 176 w 497"/>
                <a:gd name="T9" fmla="*/ 36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7" h="550">
                  <a:moveTo>
                    <a:pt x="176" y="36"/>
                  </a:moveTo>
                  <a:cubicBezTo>
                    <a:pt x="117" y="171"/>
                    <a:pt x="59" y="307"/>
                    <a:pt x="0" y="443"/>
                  </a:cubicBezTo>
                  <a:cubicBezTo>
                    <a:pt x="46" y="468"/>
                    <a:pt x="85" y="505"/>
                    <a:pt x="112" y="550"/>
                  </a:cubicBezTo>
                  <a:cubicBezTo>
                    <a:pt x="237" y="464"/>
                    <a:pt x="362" y="379"/>
                    <a:pt x="488" y="293"/>
                  </a:cubicBezTo>
                  <a:cubicBezTo>
                    <a:pt x="497" y="154"/>
                    <a:pt x="310" y="0"/>
                    <a:pt x="176" y="36"/>
                  </a:cubicBez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endParaRPr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="" xmlns:a16="http://schemas.microsoft.com/office/drawing/2014/main" id="{9B66C8C8-7E23-4114-8544-607DFD350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9051" y="3959225"/>
              <a:ext cx="1798638" cy="1277938"/>
            </a:xfrm>
            <a:custGeom>
              <a:avLst/>
              <a:gdLst>
                <a:gd name="T0" fmla="*/ 485 w 574"/>
                <a:gd name="T1" fmla="*/ 0 h 408"/>
                <a:gd name="T2" fmla="*/ 78 w 574"/>
                <a:gd name="T3" fmla="*/ 29 h 408"/>
                <a:gd name="T4" fmla="*/ 217 w 574"/>
                <a:gd name="T5" fmla="*/ 408 h 408"/>
                <a:gd name="T6" fmla="*/ 574 w 574"/>
                <a:gd name="T7" fmla="*/ 147 h 408"/>
                <a:gd name="T8" fmla="*/ 485 w 574"/>
                <a:gd name="T9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" h="408">
                  <a:moveTo>
                    <a:pt x="485" y="0"/>
                  </a:moveTo>
                  <a:cubicBezTo>
                    <a:pt x="349" y="10"/>
                    <a:pt x="214" y="19"/>
                    <a:pt x="78" y="29"/>
                  </a:cubicBezTo>
                  <a:cubicBezTo>
                    <a:pt x="0" y="144"/>
                    <a:pt x="84" y="371"/>
                    <a:pt x="217" y="408"/>
                  </a:cubicBezTo>
                  <a:cubicBezTo>
                    <a:pt x="336" y="321"/>
                    <a:pt x="455" y="234"/>
                    <a:pt x="574" y="147"/>
                  </a:cubicBezTo>
                  <a:cubicBezTo>
                    <a:pt x="531" y="108"/>
                    <a:pt x="499" y="57"/>
                    <a:pt x="485" y="0"/>
                  </a:cubicBezTo>
                  <a:close/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endParaRPr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="" xmlns:a16="http://schemas.microsoft.com/office/drawing/2014/main" id="{5AE1C239-1FEC-47FD-9D1E-B7777E8F3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618038"/>
              <a:ext cx="1266825" cy="1681163"/>
            </a:xfrm>
            <a:custGeom>
              <a:avLst/>
              <a:gdLst>
                <a:gd name="T0" fmla="*/ 201 w 404"/>
                <a:gd name="T1" fmla="*/ 11 h 537"/>
                <a:gd name="T2" fmla="*/ 123 w 404"/>
                <a:gd name="T3" fmla="*/ 0 h 537"/>
                <a:gd name="T4" fmla="*/ 0 w 404"/>
                <a:gd name="T5" fmla="*/ 424 h 537"/>
                <a:gd name="T6" fmla="*/ 404 w 404"/>
                <a:gd name="T7" fmla="*/ 424 h 537"/>
                <a:gd name="T8" fmla="*/ 281 w 404"/>
                <a:gd name="T9" fmla="*/ 0 h 537"/>
                <a:gd name="T10" fmla="*/ 201 w 404"/>
                <a:gd name="T11" fmla="*/ 11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" h="537">
                  <a:moveTo>
                    <a:pt x="201" y="11"/>
                  </a:moveTo>
                  <a:cubicBezTo>
                    <a:pt x="174" y="11"/>
                    <a:pt x="148" y="7"/>
                    <a:pt x="123" y="0"/>
                  </a:cubicBezTo>
                  <a:cubicBezTo>
                    <a:pt x="82" y="142"/>
                    <a:pt x="41" y="283"/>
                    <a:pt x="0" y="424"/>
                  </a:cubicBezTo>
                  <a:cubicBezTo>
                    <a:pt x="81" y="537"/>
                    <a:pt x="323" y="537"/>
                    <a:pt x="404" y="424"/>
                  </a:cubicBezTo>
                  <a:cubicBezTo>
                    <a:pt x="363" y="283"/>
                    <a:pt x="322" y="141"/>
                    <a:pt x="281" y="0"/>
                  </a:cubicBezTo>
                  <a:cubicBezTo>
                    <a:pt x="256" y="7"/>
                    <a:pt x="229" y="11"/>
                    <a:pt x="201" y="11"/>
                  </a:cubicBezTo>
                  <a:close/>
                </a:path>
              </a:pathLst>
            </a:cu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endParaRPr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="" xmlns:a16="http://schemas.microsoft.com/office/drawing/2014/main" id="{027904F1-7191-4C0E-B7E9-C165D5DB4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4988" y="3930650"/>
              <a:ext cx="1808163" cy="1281113"/>
            </a:xfrm>
            <a:custGeom>
              <a:avLst/>
              <a:gdLst>
                <a:gd name="T0" fmla="*/ 499 w 577"/>
                <a:gd name="T1" fmla="*/ 30 h 409"/>
                <a:gd name="T2" fmla="*/ 79 w 577"/>
                <a:gd name="T3" fmla="*/ 0 h 409"/>
                <a:gd name="T4" fmla="*/ 0 w 577"/>
                <a:gd name="T5" fmla="*/ 145 h 409"/>
                <a:gd name="T6" fmla="*/ 360 w 577"/>
                <a:gd name="T7" fmla="*/ 409 h 409"/>
                <a:gd name="T8" fmla="*/ 499 w 577"/>
                <a:gd name="T9" fmla="*/ 3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7" h="409">
                  <a:moveTo>
                    <a:pt x="499" y="30"/>
                  </a:moveTo>
                  <a:cubicBezTo>
                    <a:pt x="359" y="20"/>
                    <a:pt x="219" y="10"/>
                    <a:pt x="79" y="0"/>
                  </a:cubicBezTo>
                  <a:cubicBezTo>
                    <a:pt x="67" y="56"/>
                    <a:pt x="39" y="106"/>
                    <a:pt x="0" y="145"/>
                  </a:cubicBezTo>
                  <a:cubicBezTo>
                    <a:pt x="120" y="233"/>
                    <a:pt x="240" y="321"/>
                    <a:pt x="360" y="409"/>
                  </a:cubicBezTo>
                  <a:cubicBezTo>
                    <a:pt x="494" y="372"/>
                    <a:pt x="577" y="145"/>
                    <a:pt x="499" y="30"/>
                  </a:cubicBezTo>
                  <a:close/>
                </a:path>
              </a:pathLst>
            </a:cu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endParaRPr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="" xmlns:a16="http://schemas.microsoft.com/office/drawing/2014/main" id="{2FDE3A2E-6988-4BED-A797-3681ED05E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7601" y="2922588"/>
              <a:ext cx="422275" cy="981075"/>
            </a:xfrm>
            <a:custGeom>
              <a:avLst/>
              <a:gdLst>
                <a:gd name="T0" fmla="*/ 132 w 135"/>
                <a:gd name="T1" fmla="*/ 313 h 313"/>
                <a:gd name="T2" fmla="*/ 135 w 135"/>
                <a:gd name="T3" fmla="*/ 260 h 313"/>
                <a:gd name="T4" fmla="*/ 66 w 135"/>
                <a:gd name="T5" fmla="*/ 0 h 313"/>
                <a:gd name="T6" fmla="*/ 0 w 135"/>
                <a:gd name="T7" fmla="*/ 46 h 313"/>
                <a:gd name="T8" fmla="*/ 55 w 135"/>
                <a:gd name="T9" fmla="*/ 260 h 313"/>
                <a:gd name="T10" fmla="*/ 52 w 135"/>
                <a:gd name="T11" fmla="*/ 307 h 313"/>
                <a:gd name="T12" fmla="*/ 132 w 135"/>
                <a:gd name="T13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313">
                  <a:moveTo>
                    <a:pt x="132" y="313"/>
                  </a:moveTo>
                  <a:cubicBezTo>
                    <a:pt x="134" y="296"/>
                    <a:pt x="135" y="278"/>
                    <a:pt x="135" y="260"/>
                  </a:cubicBezTo>
                  <a:cubicBezTo>
                    <a:pt x="135" y="166"/>
                    <a:pt x="110" y="77"/>
                    <a:pt x="66" y="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35" y="109"/>
                    <a:pt x="55" y="183"/>
                    <a:pt x="55" y="260"/>
                  </a:cubicBezTo>
                  <a:cubicBezTo>
                    <a:pt x="55" y="276"/>
                    <a:pt x="54" y="292"/>
                    <a:pt x="52" y="307"/>
                  </a:cubicBezTo>
                  <a:lnTo>
                    <a:pt x="132" y="3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endParaRPr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="" xmlns:a16="http://schemas.microsoft.com/office/drawing/2014/main" id="{76038125-0FB0-4D95-85C6-34446977D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4701" y="2897188"/>
              <a:ext cx="438150" cy="1033463"/>
            </a:xfrm>
            <a:custGeom>
              <a:avLst/>
              <a:gdLst>
                <a:gd name="T0" fmla="*/ 80 w 140"/>
                <a:gd name="T1" fmla="*/ 268 h 330"/>
                <a:gd name="T2" fmla="*/ 140 w 140"/>
                <a:gd name="T3" fmla="*/ 45 h 330"/>
                <a:gd name="T4" fmla="*/ 73 w 140"/>
                <a:gd name="T5" fmla="*/ 0 h 330"/>
                <a:gd name="T6" fmla="*/ 0 w 140"/>
                <a:gd name="T7" fmla="*/ 268 h 330"/>
                <a:gd name="T8" fmla="*/ 3 w 140"/>
                <a:gd name="T9" fmla="*/ 330 h 330"/>
                <a:gd name="T10" fmla="*/ 83 w 140"/>
                <a:gd name="T11" fmla="*/ 324 h 330"/>
                <a:gd name="T12" fmla="*/ 80 w 140"/>
                <a:gd name="T13" fmla="*/ 268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330">
                  <a:moveTo>
                    <a:pt x="80" y="268"/>
                  </a:moveTo>
                  <a:cubicBezTo>
                    <a:pt x="80" y="187"/>
                    <a:pt x="102" y="111"/>
                    <a:pt x="140" y="45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27" y="78"/>
                    <a:pt x="0" y="170"/>
                    <a:pt x="0" y="268"/>
                  </a:cubicBezTo>
                  <a:cubicBezTo>
                    <a:pt x="0" y="289"/>
                    <a:pt x="1" y="310"/>
                    <a:pt x="3" y="330"/>
                  </a:cubicBezTo>
                  <a:cubicBezTo>
                    <a:pt x="83" y="324"/>
                    <a:pt x="83" y="324"/>
                    <a:pt x="83" y="324"/>
                  </a:cubicBezTo>
                  <a:cubicBezTo>
                    <a:pt x="81" y="306"/>
                    <a:pt x="80" y="287"/>
                    <a:pt x="80" y="2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endParaRPr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="" xmlns:a16="http://schemas.microsoft.com/office/drawing/2014/main" id="{E4B3037A-8150-4C73-AC1D-F15DD5CEE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3176" y="4767263"/>
              <a:ext cx="695325" cy="536575"/>
            </a:xfrm>
            <a:custGeom>
              <a:avLst/>
              <a:gdLst>
                <a:gd name="T0" fmla="*/ 222 w 222"/>
                <a:gd name="T1" fmla="*/ 94 h 171"/>
                <a:gd name="T2" fmla="*/ 65 w 222"/>
                <a:gd name="T3" fmla="*/ 0 h 171"/>
                <a:gd name="T4" fmla="*/ 0 w 222"/>
                <a:gd name="T5" fmla="*/ 48 h 171"/>
                <a:gd name="T6" fmla="*/ 199 w 222"/>
                <a:gd name="T7" fmla="*/ 171 h 171"/>
                <a:gd name="T8" fmla="*/ 222 w 222"/>
                <a:gd name="T9" fmla="*/ 9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171">
                  <a:moveTo>
                    <a:pt x="222" y="94"/>
                  </a:moveTo>
                  <a:cubicBezTo>
                    <a:pt x="163" y="74"/>
                    <a:pt x="110" y="41"/>
                    <a:pt x="65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56" y="103"/>
                    <a:pt x="124" y="145"/>
                    <a:pt x="199" y="171"/>
                  </a:cubicBezTo>
                  <a:lnTo>
                    <a:pt x="222" y="9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endParaRPr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="" xmlns:a16="http://schemas.microsoft.com/office/drawing/2014/main" id="{E9C261B6-4502-4585-80DA-2D4F57049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1" y="4733925"/>
              <a:ext cx="727075" cy="566738"/>
            </a:xfrm>
            <a:custGeom>
              <a:avLst/>
              <a:gdLst>
                <a:gd name="T0" fmla="*/ 167 w 232"/>
                <a:gd name="T1" fmla="*/ 0 h 181"/>
                <a:gd name="T2" fmla="*/ 0 w 232"/>
                <a:gd name="T3" fmla="*/ 104 h 181"/>
                <a:gd name="T4" fmla="*/ 23 w 232"/>
                <a:gd name="T5" fmla="*/ 181 h 181"/>
                <a:gd name="T6" fmla="*/ 232 w 232"/>
                <a:gd name="T7" fmla="*/ 48 h 181"/>
                <a:gd name="T8" fmla="*/ 167 w 232"/>
                <a:gd name="T9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181">
                  <a:moveTo>
                    <a:pt x="167" y="0"/>
                  </a:moveTo>
                  <a:cubicBezTo>
                    <a:pt x="120" y="46"/>
                    <a:pt x="63" y="82"/>
                    <a:pt x="0" y="104"/>
                  </a:cubicBezTo>
                  <a:cubicBezTo>
                    <a:pt x="23" y="181"/>
                    <a:pt x="23" y="181"/>
                    <a:pt x="23" y="181"/>
                  </a:cubicBezTo>
                  <a:cubicBezTo>
                    <a:pt x="103" y="154"/>
                    <a:pt x="174" y="108"/>
                    <a:pt x="232" y="48"/>
                  </a:cubicBezTo>
                  <a:lnTo>
                    <a:pt x="1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endParaRPr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="" xmlns:a16="http://schemas.microsoft.com/office/drawing/2014/main" id="{E3B6E7F0-86C5-4B15-9CAA-38ABB4673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0701" y="2085975"/>
              <a:ext cx="1293813" cy="366713"/>
            </a:xfrm>
            <a:custGeom>
              <a:avLst/>
              <a:gdLst>
                <a:gd name="T0" fmla="*/ 32 w 413"/>
                <a:gd name="T1" fmla="*/ 114 h 117"/>
                <a:gd name="T2" fmla="*/ 203 w 413"/>
                <a:gd name="T3" fmla="*/ 80 h 117"/>
                <a:gd name="T4" fmla="*/ 381 w 413"/>
                <a:gd name="T5" fmla="*/ 117 h 117"/>
                <a:gd name="T6" fmla="*/ 413 w 413"/>
                <a:gd name="T7" fmla="*/ 43 h 117"/>
                <a:gd name="T8" fmla="*/ 203 w 413"/>
                <a:gd name="T9" fmla="*/ 0 h 117"/>
                <a:gd name="T10" fmla="*/ 0 w 413"/>
                <a:gd name="T11" fmla="*/ 40 h 117"/>
                <a:gd name="T12" fmla="*/ 32 w 413"/>
                <a:gd name="T13" fmla="*/ 11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3" h="117">
                  <a:moveTo>
                    <a:pt x="32" y="114"/>
                  </a:moveTo>
                  <a:cubicBezTo>
                    <a:pt x="85" y="92"/>
                    <a:pt x="143" y="80"/>
                    <a:pt x="203" y="80"/>
                  </a:cubicBezTo>
                  <a:cubicBezTo>
                    <a:pt x="267" y="80"/>
                    <a:pt x="327" y="93"/>
                    <a:pt x="381" y="117"/>
                  </a:cubicBezTo>
                  <a:cubicBezTo>
                    <a:pt x="413" y="43"/>
                    <a:pt x="413" y="43"/>
                    <a:pt x="413" y="43"/>
                  </a:cubicBezTo>
                  <a:cubicBezTo>
                    <a:pt x="349" y="15"/>
                    <a:pt x="278" y="0"/>
                    <a:pt x="203" y="0"/>
                  </a:cubicBezTo>
                  <a:cubicBezTo>
                    <a:pt x="131" y="0"/>
                    <a:pt x="63" y="14"/>
                    <a:pt x="0" y="40"/>
                  </a:cubicBezTo>
                  <a:lnTo>
                    <a:pt x="32" y="1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endParaRPr>
            </a:p>
          </p:txBody>
        </p:sp>
        <p:grpSp>
          <p:nvGrpSpPr>
            <p:cNvPr id="43" name="组合 42">
              <a:extLst>
                <a:ext uri="{FF2B5EF4-FFF2-40B4-BE49-F238E27FC236}">
                  <a16:creationId xmlns="" xmlns:a16="http://schemas.microsoft.com/office/drawing/2014/main" id="{51026C8B-1CB2-47FA-A64E-9F695862D4B9}"/>
                </a:ext>
              </a:extLst>
            </p:cNvPr>
            <p:cNvGrpSpPr/>
            <p:nvPr/>
          </p:nvGrpSpPr>
          <p:grpSpPr>
            <a:xfrm>
              <a:off x="5948843" y="3375818"/>
              <a:ext cx="593725" cy="722313"/>
              <a:chOff x="7361238" y="1260476"/>
              <a:chExt cx="593725" cy="722313"/>
            </a:xfrm>
            <a:solidFill>
              <a:schemeClr val="bg1"/>
            </a:solidFill>
          </p:grpSpPr>
          <p:sp>
            <p:nvSpPr>
              <p:cNvPr id="60" name="任意多边形: 形状 59">
                <a:extLst>
                  <a:ext uri="{FF2B5EF4-FFF2-40B4-BE49-F238E27FC236}">
                    <a16:creationId xmlns="" xmlns:a16="http://schemas.microsoft.com/office/drawing/2014/main" id="{9C155120-57E4-4967-8ABF-5A206BDAC5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61238" y="1260476"/>
                <a:ext cx="530225" cy="722313"/>
              </a:xfrm>
              <a:custGeom>
                <a:avLst/>
                <a:gdLst>
                  <a:gd name="T0" fmla="*/ 114 w 141"/>
                  <a:gd name="T1" fmla="*/ 178 h 192"/>
                  <a:gd name="T2" fmla="*/ 13 w 141"/>
                  <a:gd name="T3" fmla="*/ 178 h 192"/>
                  <a:gd name="T4" fmla="*/ 13 w 141"/>
                  <a:gd name="T5" fmla="*/ 51 h 192"/>
                  <a:gd name="T6" fmla="*/ 36 w 141"/>
                  <a:gd name="T7" fmla="*/ 51 h 192"/>
                  <a:gd name="T8" fmla="*/ 51 w 141"/>
                  <a:gd name="T9" fmla="*/ 36 h 192"/>
                  <a:gd name="T10" fmla="*/ 51 w 141"/>
                  <a:gd name="T11" fmla="*/ 13 h 192"/>
                  <a:gd name="T12" fmla="*/ 127 w 141"/>
                  <a:gd name="T13" fmla="*/ 13 h 192"/>
                  <a:gd name="T14" fmla="*/ 127 w 141"/>
                  <a:gd name="T15" fmla="*/ 126 h 192"/>
                  <a:gd name="T16" fmla="*/ 128 w 141"/>
                  <a:gd name="T17" fmla="*/ 126 h 192"/>
                  <a:gd name="T18" fmla="*/ 141 w 141"/>
                  <a:gd name="T19" fmla="*/ 140 h 192"/>
                  <a:gd name="T20" fmla="*/ 141 w 141"/>
                  <a:gd name="T21" fmla="*/ 9 h 192"/>
                  <a:gd name="T22" fmla="*/ 132 w 141"/>
                  <a:gd name="T23" fmla="*/ 0 h 192"/>
                  <a:gd name="T24" fmla="*/ 46 w 141"/>
                  <a:gd name="T25" fmla="*/ 0 h 192"/>
                  <a:gd name="T26" fmla="*/ 0 w 141"/>
                  <a:gd name="T27" fmla="*/ 46 h 192"/>
                  <a:gd name="T28" fmla="*/ 0 w 141"/>
                  <a:gd name="T29" fmla="*/ 50 h 192"/>
                  <a:gd name="T30" fmla="*/ 0 w 141"/>
                  <a:gd name="T31" fmla="*/ 51 h 192"/>
                  <a:gd name="T32" fmla="*/ 0 w 141"/>
                  <a:gd name="T33" fmla="*/ 51 h 192"/>
                  <a:gd name="T34" fmla="*/ 0 w 141"/>
                  <a:gd name="T35" fmla="*/ 183 h 192"/>
                  <a:gd name="T36" fmla="*/ 9 w 141"/>
                  <a:gd name="T37" fmla="*/ 192 h 192"/>
                  <a:gd name="T38" fmla="*/ 127 w 141"/>
                  <a:gd name="T39" fmla="*/ 192 h 192"/>
                  <a:gd name="T40" fmla="*/ 114 w 141"/>
                  <a:gd name="T41" fmla="*/ 178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1" h="192">
                    <a:moveTo>
                      <a:pt x="114" y="178"/>
                    </a:moveTo>
                    <a:cubicBezTo>
                      <a:pt x="13" y="178"/>
                      <a:pt x="13" y="178"/>
                      <a:pt x="13" y="178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44" y="51"/>
                      <a:pt x="51" y="44"/>
                      <a:pt x="51" y="36"/>
                    </a:cubicBezTo>
                    <a:cubicBezTo>
                      <a:pt x="51" y="13"/>
                      <a:pt x="51" y="13"/>
                      <a:pt x="51" y="13"/>
                    </a:cubicBezTo>
                    <a:cubicBezTo>
                      <a:pt x="127" y="13"/>
                      <a:pt x="127" y="13"/>
                      <a:pt x="127" y="13"/>
                    </a:cubicBezTo>
                    <a:cubicBezTo>
                      <a:pt x="127" y="126"/>
                      <a:pt x="127" y="126"/>
                      <a:pt x="127" y="126"/>
                    </a:cubicBezTo>
                    <a:cubicBezTo>
                      <a:pt x="128" y="126"/>
                      <a:pt x="128" y="126"/>
                      <a:pt x="128" y="126"/>
                    </a:cubicBezTo>
                    <a:cubicBezTo>
                      <a:pt x="141" y="140"/>
                      <a:pt x="141" y="140"/>
                      <a:pt x="141" y="140"/>
                    </a:cubicBezTo>
                    <a:cubicBezTo>
                      <a:pt x="141" y="9"/>
                      <a:pt x="141" y="9"/>
                      <a:pt x="141" y="9"/>
                    </a:cubicBezTo>
                    <a:cubicBezTo>
                      <a:pt x="141" y="4"/>
                      <a:pt x="137" y="0"/>
                      <a:pt x="132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183"/>
                      <a:pt x="0" y="183"/>
                      <a:pt x="0" y="183"/>
                    </a:cubicBezTo>
                    <a:cubicBezTo>
                      <a:pt x="0" y="188"/>
                      <a:pt x="4" y="192"/>
                      <a:pt x="9" y="192"/>
                    </a:cubicBezTo>
                    <a:cubicBezTo>
                      <a:pt x="127" y="192"/>
                      <a:pt x="127" y="192"/>
                      <a:pt x="127" y="192"/>
                    </a:cubicBezTo>
                    <a:lnTo>
                      <a:pt x="114" y="1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61" name="任意多边形: 形状 60">
                <a:extLst>
                  <a:ext uri="{FF2B5EF4-FFF2-40B4-BE49-F238E27FC236}">
                    <a16:creationId xmlns="" xmlns:a16="http://schemas.microsoft.com/office/drawing/2014/main" id="{CF66A784-5A19-4F77-A7DD-70A14C9932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18388" y="1433513"/>
                <a:ext cx="536575" cy="546100"/>
              </a:xfrm>
              <a:custGeom>
                <a:avLst/>
                <a:gdLst>
                  <a:gd name="T0" fmla="*/ 142 w 143"/>
                  <a:gd name="T1" fmla="*/ 128 h 145"/>
                  <a:gd name="T2" fmla="*/ 99 w 143"/>
                  <a:gd name="T3" fmla="*/ 81 h 145"/>
                  <a:gd name="T4" fmla="*/ 99 w 143"/>
                  <a:gd name="T5" fmla="*/ 80 h 145"/>
                  <a:gd name="T6" fmla="*/ 103 w 143"/>
                  <a:gd name="T7" fmla="*/ 41 h 145"/>
                  <a:gd name="T8" fmla="*/ 41 w 143"/>
                  <a:gd name="T9" fmla="*/ 8 h 145"/>
                  <a:gd name="T10" fmla="*/ 8 w 143"/>
                  <a:gd name="T11" fmla="*/ 71 h 145"/>
                  <a:gd name="T12" fmla="*/ 70 w 143"/>
                  <a:gd name="T13" fmla="*/ 103 h 145"/>
                  <a:gd name="T14" fmla="*/ 82 w 143"/>
                  <a:gd name="T15" fmla="*/ 98 h 145"/>
                  <a:gd name="T16" fmla="*/ 124 w 143"/>
                  <a:gd name="T17" fmla="*/ 144 h 145"/>
                  <a:gd name="T18" fmla="*/ 131 w 143"/>
                  <a:gd name="T19" fmla="*/ 143 h 145"/>
                  <a:gd name="T20" fmla="*/ 141 w 143"/>
                  <a:gd name="T21" fmla="*/ 134 h 145"/>
                  <a:gd name="T22" fmla="*/ 142 w 143"/>
                  <a:gd name="T23" fmla="*/ 128 h 145"/>
                  <a:gd name="T24" fmla="*/ 21 w 143"/>
                  <a:gd name="T25" fmla="*/ 67 h 145"/>
                  <a:gd name="T26" fmla="*/ 45 w 143"/>
                  <a:gd name="T27" fmla="*/ 21 h 145"/>
                  <a:gd name="T28" fmla="*/ 90 w 143"/>
                  <a:gd name="T29" fmla="*/ 45 h 145"/>
                  <a:gd name="T30" fmla="*/ 66 w 143"/>
                  <a:gd name="T31" fmla="*/ 90 h 145"/>
                  <a:gd name="T32" fmla="*/ 21 w 143"/>
                  <a:gd name="T33" fmla="*/ 67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3" h="145">
                    <a:moveTo>
                      <a:pt x="142" y="128"/>
                    </a:moveTo>
                    <a:cubicBezTo>
                      <a:pt x="99" y="81"/>
                      <a:pt x="99" y="81"/>
                      <a:pt x="99" y="81"/>
                    </a:cubicBezTo>
                    <a:cubicBezTo>
                      <a:pt x="99" y="81"/>
                      <a:pt x="99" y="81"/>
                      <a:pt x="99" y="80"/>
                    </a:cubicBezTo>
                    <a:cubicBezTo>
                      <a:pt x="105" y="69"/>
                      <a:pt x="107" y="55"/>
                      <a:pt x="103" y="41"/>
                    </a:cubicBezTo>
                    <a:cubicBezTo>
                      <a:pt x="95" y="14"/>
                      <a:pt x="67" y="0"/>
                      <a:pt x="41" y="8"/>
                    </a:cubicBezTo>
                    <a:cubicBezTo>
                      <a:pt x="14" y="16"/>
                      <a:pt x="0" y="44"/>
                      <a:pt x="8" y="71"/>
                    </a:cubicBezTo>
                    <a:cubicBezTo>
                      <a:pt x="16" y="97"/>
                      <a:pt x="44" y="112"/>
                      <a:pt x="70" y="103"/>
                    </a:cubicBezTo>
                    <a:cubicBezTo>
                      <a:pt x="75" y="102"/>
                      <a:pt x="78" y="100"/>
                      <a:pt x="82" y="98"/>
                    </a:cubicBezTo>
                    <a:cubicBezTo>
                      <a:pt x="124" y="144"/>
                      <a:pt x="124" y="144"/>
                      <a:pt x="124" y="144"/>
                    </a:cubicBezTo>
                    <a:cubicBezTo>
                      <a:pt x="126" y="145"/>
                      <a:pt x="128" y="145"/>
                      <a:pt x="131" y="143"/>
                    </a:cubicBezTo>
                    <a:cubicBezTo>
                      <a:pt x="141" y="134"/>
                      <a:pt x="141" y="134"/>
                      <a:pt x="141" y="134"/>
                    </a:cubicBezTo>
                    <a:cubicBezTo>
                      <a:pt x="143" y="132"/>
                      <a:pt x="143" y="129"/>
                      <a:pt x="142" y="128"/>
                    </a:cubicBezTo>
                    <a:close/>
                    <a:moveTo>
                      <a:pt x="21" y="67"/>
                    </a:moveTo>
                    <a:cubicBezTo>
                      <a:pt x="15" y="47"/>
                      <a:pt x="25" y="27"/>
                      <a:pt x="45" y="21"/>
                    </a:cubicBezTo>
                    <a:cubicBezTo>
                      <a:pt x="64" y="15"/>
                      <a:pt x="84" y="26"/>
                      <a:pt x="90" y="45"/>
                    </a:cubicBezTo>
                    <a:cubicBezTo>
                      <a:pt x="96" y="64"/>
                      <a:pt x="86" y="84"/>
                      <a:pt x="66" y="90"/>
                    </a:cubicBezTo>
                    <a:cubicBezTo>
                      <a:pt x="47" y="96"/>
                      <a:pt x="27" y="86"/>
                      <a:pt x="21" y="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62" name="任意多边形: 形状 61">
                <a:extLst>
                  <a:ext uri="{FF2B5EF4-FFF2-40B4-BE49-F238E27FC236}">
                    <a16:creationId xmlns="" xmlns:a16="http://schemas.microsoft.com/office/drawing/2014/main" id="{1CE96C7C-3821-4413-963C-C4F36E1A0A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5225" y="1512888"/>
                <a:ext cx="233363" cy="173038"/>
              </a:xfrm>
              <a:custGeom>
                <a:avLst/>
                <a:gdLst>
                  <a:gd name="T0" fmla="*/ 12 w 62"/>
                  <a:gd name="T1" fmla="*/ 20 h 46"/>
                  <a:gd name="T2" fmla="*/ 59 w 62"/>
                  <a:gd name="T3" fmla="*/ 44 h 46"/>
                  <a:gd name="T4" fmla="*/ 59 w 62"/>
                  <a:gd name="T5" fmla="*/ 46 h 46"/>
                  <a:gd name="T6" fmla="*/ 60 w 62"/>
                  <a:gd name="T7" fmla="*/ 25 h 46"/>
                  <a:gd name="T8" fmla="*/ 21 w 62"/>
                  <a:gd name="T9" fmla="*/ 5 h 46"/>
                  <a:gd name="T10" fmla="*/ 0 w 62"/>
                  <a:gd name="T11" fmla="*/ 27 h 46"/>
                  <a:gd name="T12" fmla="*/ 12 w 62"/>
                  <a:gd name="T13" fmla="*/ 2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46">
                    <a:moveTo>
                      <a:pt x="12" y="20"/>
                    </a:moveTo>
                    <a:cubicBezTo>
                      <a:pt x="32" y="14"/>
                      <a:pt x="52" y="25"/>
                      <a:pt x="59" y="44"/>
                    </a:cubicBezTo>
                    <a:cubicBezTo>
                      <a:pt x="59" y="45"/>
                      <a:pt x="59" y="45"/>
                      <a:pt x="59" y="46"/>
                    </a:cubicBezTo>
                    <a:cubicBezTo>
                      <a:pt x="61" y="40"/>
                      <a:pt x="62" y="32"/>
                      <a:pt x="60" y="25"/>
                    </a:cubicBezTo>
                    <a:cubicBezTo>
                      <a:pt x="55" y="9"/>
                      <a:pt x="37" y="0"/>
                      <a:pt x="21" y="5"/>
                    </a:cubicBezTo>
                    <a:cubicBezTo>
                      <a:pt x="10" y="8"/>
                      <a:pt x="3" y="17"/>
                      <a:pt x="0" y="27"/>
                    </a:cubicBezTo>
                    <a:cubicBezTo>
                      <a:pt x="3" y="24"/>
                      <a:pt x="7" y="21"/>
                      <a:pt x="12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44" name="组合 43">
              <a:extLst>
                <a:ext uri="{FF2B5EF4-FFF2-40B4-BE49-F238E27FC236}">
                  <a16:creationId xmlns="" xmlns:a16="http://schemas.microsoft.com/office/drawing/2014/main" id="{B98C7F4E-DD2E-41FA-83DC-EF896BB5F8F9}"/>
                </a:ext>
              </a:extLst>
            </p:cNvPr>
            <p:cNvGrpSpPr/>
            <p:nvPr/>
          </p:nvGrpSpPr>
          <p:grpSpPr>
            <a:xfrm>
              <a:off x="4803776" y="2117439"/>
              <a:ext cx="400024" cy="400024"/>
              <a:chOff x="1637252" y="4342379"/>
              <a:chExt cx="400024" cy="400024"/>
            </a:xfrm>
            <a:solidFill>
              <a:schemeClr val="bg1"/>
            </a:solidFill>
          </p:grpSpPr>
          <p:sp>
            <p:nvSpPr>
              <p:cNvPr id="57" name="任意多边形: 形状 56">
                <a:extLst>
                  <a:ext uri="{FF2B5EF4-FFF2-40B4-BE49-F238E27FC236}">
                    <a16:creationId xmlns="" xmlns:a16="http://schemas.microsoft.com/office/drawing/2014/main" id="{109C5FBA-E8CD-4033-A61D-7E82D17121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7252" y="4342379"/>
                <a:ext cx="125420" cy="400024"/>
              </a:xfrm>
              <a:custGeom>
                <a:avLst/>
                <a:gdLst>
                  <a:gd name="T0" fmla="*/ 32 w 40"/>
                  <a:gd name="T1" fmla="*/ 24 h 128"/>
                  <a:gd name="T2" fmla="*/ 32 w 40"/>
                  <a:gd name="T3" fmla="*/ 12 h 128"/>
                  <a:gd name="T4" fmla="*/ 20 w 40"/>
                  <a:gd name="T5" fmla="*/ 0 h 128"/>
                  <a:gd name="T6" fmla="*/ 8 w 40"/>
                  <a:gd name="T7" fmla="*/ 12 h 128"/>
                  <a:gd name="T8" fmla="*/ 8 w 40"/>
                  <a:gd name="T9" fmla="*/ 24 h 128"/>
                  <a:gd name="T10" fmla="*/ 0 w 40"/>
                  <a:gd name="T11" fmla="*/ 40 h 128"/>
                  <a:gd name="T12" fmla="*/ 8 w 40"/>
                  <a:gd name="T13" fmla="*/ 56 h 128"/>
                  <a:gd name="T14" fmla="*/ 8 w 40"/>
                  <a:gd name="T15" fmla="*/ 116 h 128"/>
                  <a:gd name="T16" fmla="*/ 20 w 40"/>
                  <a:gd name="T17" fmla="*/ 128 h 128"/>
                  <a:gd name="T18" fmla="*/ 32 w 40"/>
                  <a:gd name="T19" fmla="*/ 116 h 128"/>
                  <a:gd name="T20" fmla="*/ 32 w 40"/>
                  <a:gd name="T21" fmla="*/ 56 h 128"/>
                  <a:gd name="T22" fmla="*/ 40 w 40"/>
                  <a:gd name="T23" fmla="*/ 40 h 128"/>
                  <a:gd name="T24" fmla="*/ 32 w 40"/>
                  <a:gd name="T25" fmla="*/ 24 h 128"/>
                  <a:gd name="T26" fmla="*/ 16 w 40"/>
                  <a:gd name="T27" fmla="*/ 12 h 128"/>
                  <a:gd name="T28" fmla="*/ 20 w 40"/>
                  <a:gd name="T29" fmla="*/ 8 h 128"/>
                  <a:gd name="T30" fmla="*/ 24 w 40"/>
                  <a:gd name="T31" fmla="*/ 12 h 128"/>
                  <a:gd name="T32" fmla="*/ 24 w 40"/>
                  <a:gd name="T33" fmla="*/ 20 h 128"/>
                  <a:gd name="T34" fmla="*/ 20 w 40"/>
                  <a:gd name="T35" fmla="*/ 20 h 128"/>
                  <a:gd name="T36" fmla="*/ 16 w 40"/>
                  <a:gd name="T37" fmla="*/ 20 h 128"/>
                  <a:gd name="T38" fmla="*/ 16 w 40"/>
                  <a:gd name="T39" fmla="*/ 12 h 128"/>
                  <a:gd name="T40" fmla="*/ 24 w 40"/>
                  <a:gd name="T41" fmla="*/ 116 h 128"/>
                  <a:gd name="T42" fmla="*/ 20 w 40"/>
                  <a:gd name="T43" fmla="*/ 120 h 128"/>
                  <a:gd name="T44" fmla="*/ 16 w 40"/>
                  <a:gd name="T45" fmla="*/ 116 h 128"/>
                  <a:gd name="T46" fmla="*/ 16 w 40"/>
                  <a:gd name="T47" fmla="*/ 60 h 128"/>
                  <a:gd name="T48" fmla="*/ 20 w 40"/>
                  <a:gd name="T49" fmla="*/ 60 h 128"/>
                  <a:gd name="T50" fmla="*/ 24 w 40"/>
                  <a:gd name="T51" fmla="*/ 60 h 128"/>
                  <a:gd name="T52" fmla="*/ 24 w 40"/>
                  <a:gd name="T53" fmla="*/ 116 h 128"/>
                  <a:gd name="T54" fmla="*/ 31 w 40"/>
                  <a:gd name="T55" fmla="*/ 43 h 128"/>
                  <a:gd name="T56" fmla="*/ 31 w 40"/>
                  <a:gd name="T57" fmla="*/ 44 h 128"/>
                  <a:gd name="T58" fmla="*/ 30 w 40"/>
                  <a:gd name="T59" fmla="*/ 47 h 128"/>
                  <a:gd name="T60" fmla="*/ 30 w 40"/>
                  <a:gd name="T61" fmla="*/ 47 h 128"/>
                  <a:gd name="T62" fmla="*/ 27 w 40"/>
                  <a:gd name="T63" fmla="*/ 50 h 128"/>
                  <a:gd name="T64" fmla="*/ 27 w 40"/>
                  <a:gd name="T65" fmla="*/ 50 h 128"/>
                  <a:gd name="T66" fmla="*/ 24 w 40"/>
                  <a:gd name="T67" fmla="*/ 51 h 128"/>
                  <a:gd name="T68" fmla="*/ 20 w 40"/>
                  <a:gd name="T69" fmla="*/ 52 h 128"/>
                  <a:gd name="T70" fmla="*/ 16 w 40"/>
                  <a:gd name="T71" fmla="*/ 51 h 128"/>
                  <a:gd name="T72" fmla="*/ 13 w 40"/>
                  <a:gd name="T73" fmla="*/ 50 h 128"/>
                  <a:gd name="T74" fmla="*/ 13 w 40"/>
                  <a:gd name="T75" fmla="*/ 50 h 128"/>
                  <a:gd name="T76" fmla="*/ 10 w 40"/>
                  <a:gd name="T77" fmla="*/ 47 h 128"/>
                  <a:gd name="T78" fmla="*/ 10 w 40"/>
                  <a:gd name="T79" fmla="*/ 47 h 128"/>
                  <a:gd name="T80" fmla="*/ 9 w 40"/>
                  <a:gd name="T81" fmla="*/ 44 h 128"/>
                  <a:gd name="T82" fmla="*/ 9 w 40"/>
                  <a:gd name="T83" fmla="*/ 43 h 128"/>
                  <a:gd name="T84" fmla="*/ 8 w 40"/>
                  <a:gd name="T85" fmla="*/ 40 h 128"/>
                  <a:gd name="T86" fmla="*/ 9 w 40"/>
                  <a:gd name="T87" fmla="*/ 37 h 128"/>
                  <a:gd name="T88" fmla="*/ 9 w 40"/>
                  <a:gd name="T89" fmla="*/ 36 h 128"/>
                  <a:gd name="T90" fmla="*/ 10 w 40"/>
                  <a:gd name="T91" fmla="*/ 33 h 128"/>
                  <a:gd name="T92" fmla="*/ 10 w 40"/>
                  <a:gd name="T93" fmla="*/ 33 h 128"/>
                  <a:gd name="T94" fmla="*/ 13 w 40"/>
                  <a:gd name="T95" fmla="*/ 30 h 128"/>
                  <a:gd name="T96" fmla="*/ 13 w 40"/>
                  <a:gd name="T97" fmla="*/ 30 h 128"/>
                  <a:gd name="T98" fmla="*/ 16 w 40"/>
                  <a:gd name="T99" fmla="*/ 29 h 128"/>
                  <a:gd name="T100" fmla="*/ 20 w 40"/>
                  <a:gd name="T101" fmla="*/ 28 h 128"/>
                  <a:gd name="T102" fmla="*/ 24 w 40"/>
                  <a:gd name="T103" fmla="*/ 29 h 128"/>
                  <a:gd name="T104" fmla="*/ 27 w 40"/>
                  <a:gd name="T105" fmla="*/ 30 h 128"/>
                  <a:gd name="T106" fmla="*/ 27 w 40"/>
                  <a:gd name="T107" fmla="*/ 30 h 128"/>
                  <a:gd name="T108" fmla="*/ 30 w 40"/>
                  <a:gd name="T109" fmla="*/ 33 h 128"/>
                  <a:gd name="T110" fmla="*/ 30 w 40"/>
                  <a:gd name="T111" fmla="*/ 33 h 128"/>
                  <a:gd name="T112" fmla="*/ 31 w 40"/>
                  <a:gd name="T113" fmla="*/ 36 h 128"/>
                  <a:gd name="T114" fmla="*/ 31 w 40"/>
                  <a:gd name="T115" fmla="*/ 37 h 128"/>
                  <a:gd name="T116" fmla="*/ 32 w 40"/>
                  <a:gd name="T117" fmla="*/ 40 h 128"/>
                  <a:gd name="T118" fmla="*/ 31 w 40"/>
                  <a:gd name="T119" fmla="*/ 43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0" h="128">
                    <a:moveTo>
                      <a:pt x="32" y="24"/>
                    </a:move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5"/>
                      <a:pt x="27" y="0"/>
                      <a:pt x="20" y="0"/>
                    </a:cubicBezTo>
                    <a:cubicBezTo>
                      <a:pt x="13" y="0"/>
                      <a:pt x="8" y="5"/>
                      <a:pt x="8" y="12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3" y="28"/>
                      <a:pt x="0" y="33"/>
                      <a:pt x="0" y="40"/>
                    </a:cubicBezTo>
                    <a:cubicBezTo>
                      <a:pt x="0" y="47"/>
                      <a:pt x="3" y="52"/>
                      <a:pt x="8" y="5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8" y="123"/>
                      <a:pt x="13" y="128"/>
                      <a:pt x="20" y="128"/>
                    </a:cubicBezTo>
                    <a:cubicBezTo>
                      <a:pt x="27" y="128"/>
                      <a:pt x="32" y="123"/>
                      <a:pt x="32" y="116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7" y="52"/>
                      <a:pt x="40" y="47"/>
                      <a:pt x="40" y="40"/>
                    </a:cubicBezTo>
                    <a:cubicBezTo>
                      <a:pt x="40" y="33"/>
                      <a:pt x="37" y="28"/>
                      <a:pt x="32" y="24"/>
                    </a:cubicBezTo>
                    <a:close/>
                    <a:moveTo>
                      <a:pt x="16" y="12"/>
                    </a:moveTo>
                    <a:cubicBezTo>
                      <a:pt x="16" y="10"/>
                      <a:pt x="18" y="8"/>
                      <a:pt x="20" y="8"/>
                    </a:cubicBezTo>
                    <a:cubicBezTo>
                      <a:pt x="22" y="8"/>
                      <a:pt x="24" y="10"/>
                      <a:pt x="24" y="12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3" y="20"/>
                      <a:pt x="21" y="20"/>
                      <a:pt x="20" y="20"/>
                    </a:cubicBezTo>
                    <a:cubicBezTo>
                      <a:pt x="19" y="20"/>
                      <a:pt x="17" y="20"/>
                      <a:pt x="16" y="20"/>
                    </a:cubicBezTo>
                    <a:lnTo>
                      <a:pt x="16" y="12"/>
                    </a:lnTo>
                    <a:close/>
                    <a:moveTo>
                      <a:pt x="24" y="116"/>
                    </a:moveTo>
                    <a:cubicBezTo>
                      <a:pt x="24" y="118"/>
                      <a:pt x="22" y="120"/>
                      <a:pt x="20" y="120"/>
                    </a:cubicBezTo>
                    <a:cubicBezTo>
                      <a:pt x="18" y="120"/>
                      <a:pt x="16" y="118"/>
                      <a:pt x="16" y="116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17" y="60"/>
                      <a:pt x="19" y="60"/>
                      <a:pt x="20" y="60"/>
                    </a:cubicBezTo>
                    <a:cubicBezTo>
                      <a:pt x="21" y="60"/>
                      <a:pt x="23" y="60"/>
                      <a:pt x="24" y="60"/>
                    </a:cubicBezTo>
                    <a:lnTo>
                      <a:pt x="24" y="116"/>
                    </a:lnTo>
                    <a:close/>
                    <a:moveTo>
                      <a:pt x="31" y="43"/>
                    </a:moveTo>
                    <a:cubicBezTo>
                      <a:pt x="31" y="44"/>
                      <a:pt x="31" y="44"/>
                      <a:pt x="31" y="44"/>
                    </a:cubicBezTo>
                    <a:cubicBezTo>
                      <a:pt x="31" y="45"/>
                      <a:pt x="30" y="46"/>
                      <a:pt x="30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9" y="48"/>
                      <a:pt x="28" y="49"/>
                      <a:pt x="27" y="50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26" y="50"/>
                      <a:pt x="25" y="51"/>
                      <a:pt x="24" y="51"/>
                    </a:cubicBezTo>
                    <a:cubicBezTo>
                      <a:pt x="23" y="52"/>
                      <a:pt x="21" y="52"/>
                      <a:pt x="20" y="52"/>
                    </a:cubicBezTo>
                    <a:cubicBezTo>
                      <a:pt x="19" y="52"/>
                      <a:pt x="17" y="52"/>
                      <a:pt x="16" y="51"/>
                    </a:cubicBezTo>
                    <a:cubicBezTo>
                      <a:pt x="15" y="51"/>
                      <a:pt x="14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2" y="49"/>
                      <a:pt x="11" y="48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6"/>
                      <a:pt x="9" y="45"/>
                      <a:pt x="9" y="44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8" y="42"/>
                      <a:pt x="8" y="41"/>
                      <a:pt x="8" y="40"/>
                    </a:cubicBezTo>
                    <a:cubicBezTo>
                      <a:pt x="8" y="39"/>
                      <a:pt x="8" y="38"/>
                      <a:pt x="9" y="37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5"/>
                      <a:pt x="10" y="34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1" y="32"/>
                      <a:pt x="12" y="31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0"/>
                      <a:pt x="15" y="29"/>
                      <a:pt x="16" y="29"/>
                    </a:cubicBezTo>
                    <a:cubicBezTo>
                      <a:pt x="17" y="28"/>
                      <a:pt x="19" y="28"/>
                      <a:pt x="20" y="28"/>
                    </a:cubicBezTo>
                    <a:cubicBezTo>
                      <a:pt x="21" y="28"/>
                      <a:pt x="23" y="28"/>
                      <a:pt x="24" y="29"/>
                    </a:cubicBezTo>
                    <a:cubicBezTo>
                      <a:pt x="25" y="29"/>
                      <a:pt x="26" y="30"/>
                      <a:pt x="27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8" y="31"/>
                      <a:pt x="29" y="32"/>
                      <a:pt x="30" y="33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0" y="34"/>
                      <a:pt x="31" y="35"/>
                      <a:pt x="31" y="36"/>
                    </a:cubicBezTo>
                    <a:cubicBezTo>
                      <a:pt x="31" y="36"/>
                      <a:pt x="31" y="36"/>
                      <a:pt x="31" y="37"/>
                    </a:cubicBezTo>
                    <a:cubicBezTo>
                      <a:pt x="32" y="38"/>
                      <a:pt x="32" y="39"/>
                      <a:pt x="32" y="40"/>
                    </a:cubicBezTo>
                    <a:cubicBezTo>
                      <a:pt x="32" y="41"/>
                      <a:pt x="32" y="42"/>
                      <a:pt x="31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8" name="任意多边形: 形状 57">
                <a:extLst>
                  <a:ext uri="{FF2B5EF4-FFF2-40B4-BE49-F238E27FC236}">
                    <a16:creationId xmlns="" xmlns:a16="http://schemas.microsoft.com/office/drawing/2014/main" id="{0814474D-92B6-40F3-A47B-A6939F4B42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1856" y="4342379"/>
                <a:ext cx="125420" cy="400024"/>
              </a:xfrm>
              <a:custGeom>
                <a:avLst/>
                <a:gdLst>
                  <a:gd name="T0" fmla="*/ 32 w 40"/>
                  <a:gd name="T1" fmla="*/ 24 h 128"/>
                  <a:gd name="T2" fmla="*/ 32 w 40"/>
                  <a:gd name="T3" fmla="*/ 12 h 128"/>
                  <a:gd name="T4" fmla="*/ 20 w 40"/>
                  <a:gd name="T5" fmla="*/ 0 h 128"/>
                  <a:gd name="T6" fmla="*/ 8 w 40"/>
                  <a:gd name="T7" fmla="*/ 12 h 128"/>
                  <a:gd name="T8" fmla="*/ 8 w 40"/>
                  <a:gd name="T9" fmla="*/ 24 h 128"/>
                  <a:gd name="T10" fmla="*/ 0 w 40"/>
                  <a:gd name="T11" fmla="*/ 40 h 128"/>
                  <a:gd name="T12" fmla="*/ 8 w 40"/>
                  <a:gd name="T13" fmla="*/ 56 h 128"/>
                  <a:gd name="T14" fmla="*/ 8 w 40"/>
                  <a:gd name="T15" fmla="*/ 116 h 128"/>
                  <a:gd name="T16" fmla="*/ 20 w 40"/>
                  <a:gd name="T17" fmla="*/ 128 h 128"/>
                  <a:gd name="T18" fmla="*/ 32 w 40"/>
                  <a:gd name="T19" fmla="*/ 116 h 128"/>
                  <a:gd name="T20" fmla="*/ 32 w 40"/>
                  <a:gd name="T21" fmla="*/ 56 h 128"/>
                  <a:gd name="T22" fmla="*/ 40 w 40"/>
                  <a:gd name="T23" fmla="*/ 40 h 128"/>
                  <a:gd name="T24" fmla="*/ 32 w 40"/>
                  <a:gd name="T25" fmla="*/ 24 h 128"/>
                  <a:gd name="T26" fmla="*/ 16 w 40"/>
                  <a:gd name="T27" fmla="*/ 12 h 128"/>
                  <a:gd name="T28" fmla="*/ 20 w 40"/>
                  <a:gd name="T29" fmla="*/ 8 h 128"/>
                  <a:gd name="T30" fmla="*/ 24 w 40"/>
                  <a:gd name="T31" fmla="*/ 12 h 128"/>
                  <a:gd name="T32" fmla="*/ 24 w 40"/>
                  <a:gd name="T33" fmla="*/ 20 h 128"/>
                  <a:gd name="T34" fmla="*/ 20 w 40"/>
                  <a:gd name="T35" fmla="*/ 20 h 128"/>
                  <a:gd name="T36" fmla="*/ 16 w 40"/>
                  <a:gd name="T37" fmla="*/ 20 h 128"/>
                  <a:gd name="T38" fmla="*/ 16 w 40"/>
                  <a:gd name="T39" fmla="*/ 12 h 128"/>
                  <a:gd name="T40" fmla="*/ 24 w 40"/>
                  <a:gd name="T41" fmla="*/ 116 h 128"/>
                  <a:gd name="T42" fmla="*/ 20 w 40"/>
                  <a:gd name="T43" fmla="*/ 120 h 128"/>
                  <a:gd name="T44" fmla="*/ 16 w 40"/>
                  <a:gd name="T45" fmla="*/ 116 h 128"/>
                  <a:gd name="T46" fmla="*/ 16 w 40"/>
                  <a:gd name="T47" fmla="*/ 60 h 128"/>
                  <a:gd name="T48" fmla="*/ 20 w 40"/>
                  <a:gd name="T49" fmla="*/ 60 h 128"/>
                  <a:gd name="T50" fmla="*/ 24 w 40"/>
                  <a:gd name="T51" fmla="*/ 60 h 128"/>
                  <a:gd name="T52" fmla="*/ 24 w 40"/>
                  <a:gd name="T53" fmla="*/ 116 h 128"/>
                  <a:gd name="T54" fmla="*/ 31 w 40"/>
                  <a:gd name="T55" fmla="*/ 43 h 128"/>
                  <a:gd name="T56" fmla="*/ 31 w 40"/>
                  <a:gd name="T57" fmla="*/ 44 h 128"/>
                  <a:gd name="T58" fmla="*/ 30 w 40"/>
                  <a:gd name="T59" fmla="*/ 47 h 128"/>
                  <a:gd name="T60" fmla="*/ 30 w 40"/>
                  <a:gd name="T61" fmla="*/ 47 h 128"/>
                  <a:gd name="T62" fmla="*/ 27 w 40"/>
                  <a:gd name="T63" fmla="*/ 50 h 128"/>
                  <a:gd name="T64" fmla="*/ 27 w 40"/>
                  <a:gd name="T65" fmla="*/ 50 h 128"/>
                  <a:gd name="T66" fmla="*/ 24 w 40"/>
                  <a:gd name="T67" fmla="*/ 51 h 128"/>
                  <a:gd name="T68" fmla="*/ 20 w 40"/>
                  <a:gd name="T69" fmla="*/ 52 h 128"/>
                  <a:gd name="T70" fmla="*/ 16 w 40"/>
                  <a:gd name="T71" fmla="*/ 51 h 128"/>
                  <a:gd name="T72" fmla="*/ 13 w 40"/>
                  <a:gd name="T73" fmla="*/ 50 h 128"/>
                  <a:gd name="T74" fmla="*/ 13 w 40"/>
                  <a:gd name="T75" fmla="*/ 50 h 128"/>
                  <a:gd name="T76" fmla="*/ 10 w 40"/>
                  <a:gd name="T77" fmla="*/ 47 h 128"/>
                  <a:gd name="T78" fmla="*/ 10 w 40"/>
                  <a:gd name="T79" fmla="*/ 47 h 128"/>
                  <a:gd name="T80" fmla="*/ 9 w 40"/>
                  <a:gd name="T81" fmla="*/ 44 h 128"/>
                  <a:gd name="T82" fmla="*/ 9 w 40"/>
                  <a:gd name="T83" fmla="*/ 43 h 128"/>
                  <a:gd name="T84" fmla="*/ 8 w 40"/>
                  <a:gd name="T85" fmla="*/ 40 h 128"/>
                  <a:gd name="T86" fmla="*/ 9 w 40"/>
                  <a:gd name="T87" fmla="*/ 37 h 128"/>
                  <a:gd name="T88" fmla="*/ 9 w 40"/>
                  <a:gd name="T89" fmla="*/ 36 h 128"/>
                  <a:gd name="T90" fmla="*/ 10 w 40"/>
                  <a:gd name="T91" fmla="*/ 33 h 128"/>
                  <a:gd name="T92" fmla="*/ 10 w 40"/>
                  <a:gd name="T93" fmla="*/ 33 h 128"/>
                  <a:gd name="T94" fmla="*/ 13 w 40"/>
                  <a:gd name="T95" fmla="*/ 30 h 128"/>
                  <a:gd name="T96" fmla="*/ 13 w 40"/>
                  <a:gd name="T97" fmla="*/ 30 h 128"/>
                  <a:gd name="T98" fmla="*/ 16 w 40"/>
                  <a:gd name="T99" fmla="*/ 29 h 128"/>
                  <a:gd name="T100" fmla="*/ 20 w 40"/>
                  <a:gd name="T101" fmla="*/ 28 h 128"/>
                  <a:gd name="T102" fmla="*/ 24 w 40"/>
                  <a:gd name="T103" fmla="*/ 29 h 128"/>
                  <a:gd name="T104" fmla="*/ 27 w 40"/>
                  <a:gd name="T105" fmla="*/ 30 h 128"/>
                  <a:gd name="T106" fmla="*/ 27 w 40"/>
                  <a:gd name="T107" fmla="*/ 30 h 128"/>
                  <a:gd name="T108" fmla="*/ 30 w 40"/>
                  <a:gd name="T109" fmla="*/ 33 h 128"/>
                  <a:gd name="T110" fmla="*/ 30 w 40"/>
                  <a:gd name="T111" fmla="*/ 33 h 128"/>
                  <a:gd name="T112" fmla="*/ 31 w 40"/>
                  <a:gd name="T113" fmla="*/ 36 h 128"/>
                  <a:gd name="T114" fmla="*/ 31 w 40"/>
                  <a:gd name="T115" fmla="*/ 37 h 128"/>
                  <a:gd name="T116" fmla="*/ 32 w 40"/>
                  <a:gd name="T117" fmla="*/ 40 h 128"/>
                  <a:gd name="T118" fmla="*/ 31 w 40"/>
                  <a:gd name="T119" fmla="*/ 43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0" h="128">
                    <a:moveTo>
                      <a:pt x="32" y="24"/>
                    </a:move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5"/>
                      <a:pt x="27" y="0"/>
                      <a:pt x="20" y="0"/>
                    </a:cubicBezTo>
                    <a:cubicBezTo>
                      <a:pt x="13" y="0"/>
                      <a:pt x="8" y="5"/>
                      <a:pt x="8" y="12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3" y="28"/>
                      <a:pt x="0" y="33"/>
                      <a:pt x="0" y="40"/>
                    </a:cubicBezTo>
                    <a:cubicBezTo>
                      <a:pt x="0" y="47"/>
                      <a:pt x="3" y="52"/>
                      <a:pt x="8" y="5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8" y="123"/>
                      <a:pt x="13" y="128"/>
                      <a:pt x="20" y="128"/>
                    </a:cubicBezTo>
                    <a:cubicBezTo>
                      <a:pt x="27" y="128"/>
                      <a:pt x="32" y="123"/>
                      <a:pt x="32" y="116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7" y="52"/>
                      <a:pt x="40" y="47"/>
                      <a:pt x="40" y="40"/>
                    </a:cubicBezTo>
                    <a:cubicBezTo>
                      <a:pt x="40" y="33"/>
                      <a:pt x="37" y="28"/>
                      <a:pt x="32" y="24"/>
                    </a:cubicBezTo>
                    <a:close/>
                    <a:moveTo>
                      <a:pt x="16" y="12"/>
                    </a:moveTo>
                    <a:cubicBezTo>
                      <a:pt x="16" y="10"/>
                      <a:pt x="18" y="8"/>
                      <a:pt x="20" y="8"/>
                    </a:cubicBezTo>
                    <a:cubicBezTo>
                      <a:pt x="22" y="8"/>
                      <a:pt x="24" y="10"/>
                      <a:pt x="24" y="12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3" y="20"/>
                      <a:pt x="21" y="20"/>
                      <a:pt x="20" y="20"/>
                    </a:cubicBezTo>
                    <a:cubicBezTo>
                      <a:pt x="19" y="20"/>
                      <a:pt x="17" y="20"/>
                      <a:pt x="16" y="20"/>
                    </a:cubicBezTo>
                    <a:lnTo>
                      <a:pt x="16" y="12"/>
                    </a:lnTo>
                    <a:close/>
                    <a:moveTo>
                      <a:pt x="24" y="116"/>
                    </a:moveTo>
                    <a:cubicBezTo>
                      <a:pt x="24" y="118"/>
                      <a:pt x="22" y="120"/>
                      <a:pt x="20" y="120"/>
                    </a:cubicBezTo>
                    <a:cubicBezTo>
                      <a:pt x="18" y="120"/>
                      <a:pt x="16" y="118"/>
                      <a:pt x="16" y="116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17" y="60"/>
                      <a:pt x="19" y="60"/>
                      <a:pt x="20" y="60"/>
                    </a:cubicBezTo>
                    <a:cubicBezTo>
                      <a:pt x="21" y="60"/>
                      <a:pt x="23" y="60"/>
                      <a:pt x="24" y="60"/>
                    </a:cubicBezTo>
                    <a:lnTo>
                      <a:pt x="24" y="116"/>
                    </a:lnTo>
                    <a:close/>
                    <a:moveTo>
                      <a:pt x="31" y="43"/>
                    </a:moveTo>
                    <a:cubicBezTo>
                      <a:pt x="31" y="44"/>
                      <a:pt x="31" y="44"/>
                      <a:pt x="31" y="44"/>
                    </a:cubicBezTo>
                    <a:cubicBezTo>
                      <a:pt x="31" y="45"/>
                      <a:pt x="30" y="46"/>
                      <a:pt x="30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9" y="48"/>
                      <a:pt x="28" y="49"/>
                      <a:pt x="27" y="50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26" y="50"/>
                      <a:pt x="25" y="51"/>
                      <a:pt x="24" y="51"/>
                    </a:cubicBezTo>
                    <a:cubicBezTo>
                      <a:pt x="23" y="52"/>
                      <a:pt x="21" y="52"/>
                      <a:pt x="20" y="52"/>
                    </a:cubicBezTo>
                    <a:cubicBezTo>
                      <a:pt x="19" y="52"/>
                      <a:pt x="17" y="52"/>
                      <a:pt x="16" y="51"/>
                    </a:cubicBezTo>
                    <a:cubicBezTo>
                      <a:pt x="15" y="51"/>
                      <a:pt x="14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2" y="49"/>
                      <a:pt x="11" y="48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6"/>
                      <a:pt x="9" y="45"/>
                      <a:pt x="9" y="44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8" y="42"/>
                      <a:pt x="8" y="41"/>
                      <a:pt x="8" y="40"/>
                    </a:cubicBezTo>
                    <a:cubicBezTo>
                      <a:pt x="8" y="39"/>
                      <a:pt x="8" y="38"/>
                      <a:pt x="9" y="37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5"/>
                      <a:pt x="10" y="34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1" y="32"/>
                      <a:pt x="12" y="31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0"/>
                      <a:pt x="15" y="29"/>
                      <a:pt x="16" y="29"/>
                    </a:cubicBezTo>
                    <a:cubicBezTo>
                      <a:pt x="17" y="28"/>
                      <a:pt x="19" y="28"/>
                      <a:pt x="20" y="28"/>
                    </a:cubicBezTo>
                    <a:cubicBezTo>
                      <a:pt x="21" y="28"/>
                      <a:pt x="23" y="28"/>
                      <a:pt x="24" y="29"/>
                    </a:cubicBezTo>
                    <a:cubicBezTo>
                      <a:pt x="25" y="29"/>
                      <a:pt x="26" y="30"/>
                      <a:pt x="27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8" y="31"/>
                      <a:pt x="29" y="32"/>
                      <a:pt x="30" y="33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0" y="34"/>
                      <a:pt x="31" y="35"/>
                      <a:pt x="31" y="36"/>
                    </a:cubicBezTo>
                    <a:cubicBezTo>
                      <a:pt x="31" y="36"/>
                      <a:pt x="31" y="36"/>
                      <a:pt x="31" y="37"/>
                    </a:cubicBezTo>
                    <a:cubicBezTo>
                      <a:pt x="32" y="38"/>
                      <a:pt x="32" y="39"/>
                      <a:pt x="32" y="40"/>
                    </a:cubicBezTo>
                    <a:cubicBezTo>
                      <a:pt x="32" y="41"/>
                      <a:pt x="32" y="42"/>
                      <a:pt x="31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9" name="任意多边形: 形状 58">
                <a:extLst>
                  <a:ext uri="{FF2B5EF4-FFF2-40B4-BE49-F238E27FC236}">
                    <a16:creationId xmlns="" xmlns:a16="http://schemas.microsoft.com/office/drawing/2014/main" id="{821D4949-551C-46EF-86AE-2F52A6D5FE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4554" y="4342379"/>
                <a:ext cx="125420" cy="400024"/>
              </a:xfrm>
              <a:custGeom>
                <a:avLst/>
                <a:gdLst>
                  <a:gd name="T0" fmla="*/ 32 w 40"/>
                  <a:gd name="T1" fmla="*/ 72 h 128"/>
                  <a:gd name="T2" fmla="*/ 32 w 40"/>
                  <a:gd name="T3" fmla="*/ 12 h 128"/>
                  <a:gd name="T4" fmla="*/ 20 w 40"/>
                  <a:gd name="T5" fmla="*/ 0 h 128"/>
                  <a:gd name="T6" fmla="*/ 8 w 40"/>
                  <a:gd name="T7" fmla="*/ 12 h 128"/>
                  <a:gd name="T8" fmla="*/ 8 w 40"/>
                  <a:gd name="T9" fmla="*/ 72 h 128"/>
                  <a:gd name="T10" fmla="*/ 0 w 40"/>
                  <a:gd name="T11" fmla="*/ 88 h 128"/>
                  <a:gd name="T12" fmla="*/ 8 w 40"/>
                  <a:gd name="T13" fmla="*/ 104 h 128"/>
                  <a:gd name="T14" fmla="*/ 8 w 40"/>
                  <a:gd name="T15" fmla="*/ 116 h 128"/>
                  <a:gd name="T16" fmla="*/ 20 w 40"/>
                  <a:gd name="T17" fmla="*/ 128 h 128"/>
                  <a:gd name="T18" fmla="*/ 32 w 40"/>
                  <a:gd name="T19" fmla="*/ 116 h 128"/>
                  <a:gd name="T20" fmla="*/ 32 w 40"/>
                  <a:gd name="T21" fmla="*/ 104 h 128"/>
                  <a:gd name="T22" fmla="*/ 40 w 40"/>
                  <a:gd name="T23" fmla="*/ 88 h 128"/>
                  <a:gd name="T24" fmla="*/ 32 w 40"/>
                  <a:gd name="T25" fmla="*/ 72 h 128"/>
                  <a:gd name="T26" fmla="*/ 16 w 40"/>
                  <a:gd name="T27" fmla="*/ 12 h 128"/>
                  <a:gd name="T28" fmla="*/ 20 w 40"/>
                  <a:gd name="T29" fmla="*/ 8 h 128"/>
                  <a:gd name="T30" fmla="*/ 24 w 40"/>
                  <a:gd name="T31" fmla="*/ 12 h 128"/>
                  <a:gd name="T32" fmla="*/ 24 w 40"/>
                  <a:gd name="T33" fmla="*/ 68 h 128"/>
                  <a:gd name="T34" fmla="*/ 20 w 40"/>
                  <a:gd name="T35" fmla="*/ 68 h 128"/>
                  <a:gd name="T36" fmla="*/ 16 w 40"/>
                  <a:gd name="T37" fmla="*/ 68 h 128"/>
                  <a:gd name="T38" fmla="*/ 16 w 40"/>
                  <a:gd name="T39" fmla="*/ 12 h 128"/>
                  <a:gd name="T40" fmla="*/ 24 w 40"/>
                  <a:gd name="T41" fmla="*/ 116 h 128"/>
                  <a:gd name="T42" fmla="*/ 20 w 40"/>
                  <a:gd name="T43" fmla="*/ 120 h 128"/>
                  <a:gd name="T44" fmla="*/ 16 w 40"/>
                  <a:gd name="T45" fmla="*/ 116 h 128"/>
                  <a:gd name="T46" fmla="*/ 16 w 40"/>
                  <a:gd name="T47" fmla="*/ 108 h 128"/>
                  <a:gd name="T48" fmla="*/ 20 w 40"/>
                  <a:gd name="T49" fmla="*/ 108 h 128"/>
                  <a:gd name="T50" fmla="*/ 24 w 40"/>
                  <a:gd name="T51" fmla="*/ 108 h 128"/>
                  <a:gd name="T52" fmla="*/ 24 w 40"/>
                  <a:gd name="T53" fmla="*/ 116 h 128"/>
                  <a:gd name="T54" fmla="*/ 31 w 40"/>
                  <a:gd name="T55" fmla="*/ 91 h 128"/>
                  <a:gd name="T56" fmla="*/ 31 w 40"/>
                  <a:gd name="T57" fmla="*/ 92 h 128"/>
                  <a:gd name="T58" fmla="*/ 30 w 40"/>
                  <a:gd name="T59" fmla="*/ 95 h 128"/>
                  <a:gd name="T60" fmla="*/ 30 w 40"/>
                  <a:gd name="T61" fmla="*/ 95 h 128"/>
                  <a:gd name="T62" fmla="*/ 27 w 40"/>
                  <a:gd name="T63" fmla="*/ 98 h 128"/>
                  <a:gd name="T64" fmla="*/ 27 w 40"/>
                  <a:gd name="T65" fmla="*/ 98 h 128"/>
                  <a:gd name="T66" fmla="*/ 24 w 40"/>
                  <a:gd name="T67" fmla="*/ 99 h 128"/>
                  <a:gd name="T68" fmla="*/ 20 w 40"/>
                  <a:gd name="T69" fmla="*/ 100 h 128"/>
                  <a:gd name="T70" fmla="*/ 16 w 40"/>
                  <a:gd name="T71" fmla="*/ 99 h 128"/>
                  <a:gd name="T72" fmla="*/ 13 w 40"/>
                  <a:gd name="T73" fmla="*/ 98 h 128"/>
                  <a:gd name="T74" fmla="*/ 13 w 40"/>
                  <a:gd name="T75" fmla="*/ 98 h 128"/>
                  <a:gd name="T76" fmla="*/ 10 w 40"/>
                  <a:gd name="T77" fmla="*/ 95 h 128"/>
                  <a:gd name="T78" fmla="*/ 10 w 40"/>
                  <a:gd name="T79" fmla="*/ 95 h 128"/>
                  <a:gd name="T80" fmla="*/ 9 w 40"/>
                  <a:gd name="T81" fmla="*/ 92 h 128"/>
                  <a:gd name="T82" fmla="*/ 9 w 40"/>
                  <a:gd name="T83" fmla="*/ 91 h 128"/>
                  <a:gd name="T84" fmla="*/ 8 w 40"/>
                  <a:gd name="T85" fmla="*/ 88 h 128"/>
                  <a:gd name="T86" fmla="*/ 9 w 40"/>
                  <a:gd name="T87" fmla="*/ 85 h 128"/>
                  <a:gd name="T88" fmla="*/ 9 w 40"/>
                  <a:gd name="T89" fmla="*/ 84 h 128"/>
                  <a:gd name="T90" fmla="*/ 10 w 40"/>
                  <a:gd name="T91" fmla="*/ 81 h 128"/>
                  <a:gd name="T92" fmla="*/ 10 w 40"/>
                  <a:gd name="T93" fmla="*/ 81 h 128"/>
                  <a:gd name="T94" fmla="*/ 13 w 40"/>
                  <a:gd name="T95" fmla="*/ 78 h 128"/>
                  <a:gd name="T96" fmla="*/ 13 w 40"/>
                  <a:gd name="T97" fmla="*/ 78 h 128"/>
                  <a:gd name="T98" fmla="*/ 16 w 40"/>
                  <a:gd name="T99" fmla="*/ 77 h 128"/>
                  <a:gd name="T100" fmla="*/ 20 w 40"/>
                  <a:gd name="T101" fmla="*/ 76 h 128"/>
                  <a:gd name="T102" fmla="*/ 24 w 40"/>
                  <a:gd name="T103" fmla="*/ 77 h 128"/>
                  <a:gd name="T104" fmla="*/ 27 w 40"/>
                  <a:gd name="T105" fmla="*/ 78 h 128"/>
                  <a:gd name="T106" fmla="*/ 27 w 40"/>
                  <a:gd name="T107" fmla="*/ 78 h 128"/>
                  <a:gd name="T108" fmla="*/ 30 w 40"/>
                  <a:gd name="T109" fmla="*/ 81 h 128"/>
                  <a:gd name="T110" fmla="*/ 30 w 40"/>
                  <a:gd name="T111" fmla="*/ 81 h 128"/>
                  <a:gd name="T112" fmla="*/ 31 w 40"/>
                  <a:gd name="T113" fmla="*/ 84 h 128"/>
                  <a:gd name="T114" fmla="*/ 31 w 40"/>
                  <a:gd name="T115" fmla="*/ 85 h 128"/>
                  <a:gd name="T116" fmla="*/ 32 w 40"/>
                  <a:gd name="T117" fmla="*/ 88 h 128"/>
                  <a:gd name="T118" fmla="*/ 31 w 40"/>
                  <a:gd name="T119" fmla="*/ 91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0" h="128">
                    <a:moveTo>
                      <a:pt x="32" y="72"/>
                    </a:move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5"/>
                      <a:pt x="27" y="0"/>
                      <a:pt x="20" y="0"/>
                    </a:cubicBezTo>
                    <a:cubicBezTo>
                      <a:pt x="13" y="0"/>
                      <a:pt x="8" y="5"/>
                      <a:pt x="8" y="12"/>
                    </a:cubicBezTo>
                    <a:cubicBezTo>
                      <a:pt x="8" y="72"/>
                      <a:pt x="8" y="72"/>
                      <a:pt x="8" y="72"/>
                    </a:cubicBezTo>
                    <a:cubicBezTo>
                      <a:pt x="3" y="76"/>
                      <a:pt x="0" y="81"/>
                      <a:pt x="0" y="88"/>
                    </a:cubicBezTo>
                    <a:cubicBezTo>
                      <a:pt x="0" y="95"/>
                      <a:pt x="3" y="100"/>
                      <a:pt x="8" y="104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8" y="123"/>
                      <a:pt x="13" y="128"/>
                      <a:pt x="20" y="128"/>
                    </a:cubicBezTo>
                    <a:cubicBezTo>
                      <a:pt x="27" y="128"/>
                      <a:pt x="32" y="123"/>
                      <a:pt x="32" y="116"/>
                    </a:cubicBezTo>
                    <a:cubicBezTo>
                      <a:pt x="32" y="104"/>
                      <a:pt x="32" y="104"/>
                      <a:pt x="32" y="104"/>
                    </a:cubicBezTo>
                    <a:cubicBezTo>
                      <a:pt x="37" y="100"/>
                      <a:pt x="40" y="95"/>
                      <a:pt x="40" y="88"/>
                    </a:cubicBezTo>
                    <a:cubicBezTo>
                      <a:pt x="40" y="81"/>
                      <a:pt x="37" y="76"/>
                      <a:pt x="32" y="72"/>
                    </a:cubicBezTo>
                    <a:close/>
                    <a:moveTo>
                      <a:pt x="16" y="12"/>
                    </a:moveTo>
                    <a:cubicBezTo>
                      <a:pt x="16" y="10"/>
                      <a:pt x="18" y="8"/>
                      <a:pt x="20" y="8"/>
                    </a:cubicBezTo>
                    <a:cubicBezTo>
                      <a:pt x="22" y="8"/>
                      <a:pt x="24" y="10"/>
                      <a:pt x="24" y="12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23" y="68"/>
                      <a:pt x="21" y="68"/>
                      <a:pt x="20" y="68"/>
                    </a:cubicBezTo>
                    <a:cubicBezTo>
                      <a:pt x="19" y="68"/>
                      <a:pt x="17" y="68"/>
                      <a:pt x="16" y="68"/>
                    </a:cubicBezTo>
                    <a:lnTo>
                      <a:pt x="16" y="12"/>
                    </a:lnTo>
                    <a:close/>
                    <a:moveTo>
                      <a:pt x="24" y="116"/>
                    </a:moveTo>
                    <a:cubicBezTo>
                      <a:pt x="24" y="118"/>
                      <a:pt x="22" y="120"/>
                      <a:pt x="20" y="120"/>
                    </a:cubicBezTo>
                    <a:cubicBezTo>
                      <a:pt x="18" y="120"/>
                      <a:pt x="16" y="118"/>
                      <a:pt x="16" y="116"/>
                    </a:cubicBezTo>
                    <a:cubicBezTo>
                      <a:pt x="16" y="108"/>
                      <a:pt x="16" y="108"/>
                      <a:pt x="16" y="108"/>
                    </a:cubicBezTo>
                    <a:cubicBezTo>
                      <a:pt x="17" y="108"/>
                      <a:pt x="19" y="108"/>
                      <a:pt x="20" y="108"/>
                    </a:cubicBezTo>
                    <a:cubicBezTo>
                      <a:pt x="21" y="108"/>
                      <a:pt x="23" y="108"/>
                      <a:pt x="24" y="108"/>
                    </a:cubicBezTo>
                    <a:lnTo>
                      <a:pt x="24" y="116"/>
                    </a:lnTo>
                    <a:close/>
                    <a:moveTo>
                      <a:pt x="31" y="91"/>
                    </a:moveTo>
                    <a:cubicBezTo>
                      <a:pt x="31" y="92"/>
                      <a:pt x="31" y="92"/>
                      <a:pt x="31" y="92"/>
                    </a:cubicBezTo>
                    <a:cubicBezTo>
                      <a:pt x="31" y="93"/>
                      <a:pt x="30" y="94"/>
                      <a:pt x="30" y="95"/>
                    </a:cubicBezTo>
                    <a:cubicBezTo>
                      <a:pt x="30" y="95"/>
                      <a:pt x="30" y="95"/>
                      <a:pt x="30" y="95"/>
                    </a:cubicBezTo>
                    <a:cubicBezTo>
                      <a:pt x="29" y="96"/>
                      <a:pt x="28" y="97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6" y="98"/>
                      <a:pt x="25" y="99"/>
                      <a:pt x="24" y="99"/>
                    </a:cubicBezTo>
                    <a:cubicBezTo>
                      <a:pt x="23" y="100"/>
                      <a:pt x="21" y="100"/>
                      <a:pt x="20" y="100"/>
                    </a:cubicBezTo>
                    <a:cubicBezTo>
                      <a:pt x="19" y="100"/>
                      <a:pt x="17" y="100"/>
                      <a:pt x="16" y="99"/>
                    </a:cubicBezTo>
                    <a:cubicBezTo>
                      <a:pt x="15" y="99"/>
                      <a:pt x="14" y="98"/>
                      <a:pt x="13" y="98"/>
                    </a:cubicBezTo>
                    <a:cubicBezTo>
                      <a:pt x="13" y="98"/>
                      <a:pt x="13" y="98"/>
                      <a:pt x="13" y="98"/>
                    </a:cubicBezTo>
                    <a:cubicBezTo>
                      <a:pt x="12" y="97"/>
                      <a:pt x="11" y="96"/>
                      <a:pt x="10" y="95"/>
                    </a:cubicBezTo>
                    <a:cubicBezTo>
                      <a:pt x="10" y="95"/>
                      <a:pt x="10" y="95"/>
                      <a:pt x="10" y="95"/>
                    </a:cubicBezTo>
                    <a:cubicBezTo>
                      <a:pt x="10" y="94"/>
                      <a:pt x="9" y="93"/>
                      <a:pt x="9" y="92"/>
                    </a:cubicBezTo>
                    <a:cubicBezTo>
                      <a:pt x="9" y="92"/>
                      <a:pt x="9" y="92"/>
                      <a:pt x="9" y="91"/>
                    </a:cubicBezTo>
                    <a:cubicBezTo>
                      <a:pt x="8" y="90"/>
                      <a:pt x="8" y="89"/>
                      <a:pt x="8" y="88"/>
                    </a:cubicBezTo>
                    <a:cubicBezTo>
                      <a:pt x="8" y="87"/>
                      <a:pt x="8" y="86"/>
                      <a:pt x="9" y="85"/>
                    </a:cubicBezTo>
                    <a:cubicBezTo>
                      <a:pt x="9" y="84"/>
                      <a:pt x="9" y="84"/>
                      <a:pt x="9" y="84"/>
                    </a:cubicBezTo>
                    <a:cubicBezTo>
                      <a:pt x="9" y="83"/>
                      <a:pt x="10" y="82"/>
                      <a:pt x="10" y="81"/>
                    </a:cubicBezTo>
                    <a:cubicBezTo>
                      <a:pt x="10" y="81"/>
                      <a:pt x="10" y="81"/>
                      <a:pt x="10" y="81"/>
                    </a:cubicBezTo>
                    <a:cubicBezTo>
                      <a:pt x="11" y="80"/>
                      <a:pt x="12" y="79"/>
                      <a:pt x="13" y="78"/>
                    </a:cubicBezTo>
                    <a:cubicBezTo>
                      <a:pt x="13" y="78"/>
                      <a:pt x="13" y="78"/>
                      <a:pt x="13" y="78"/>
                    </a:cubicBezTo>
                    <a:cubicBezTo>
                      <a:pt x="14" y="78"/>
                      <a:pt x="15" y="77"/>
                      <a:pt x="16" y="77"/>
                    </a:cubicBezTo>
                    <a:cubicBezTo>
                      <a:pt x="17" y="76"/>
                      <a:pt x="19" y="76"/>
                      <a:pt x="20" y="76"/>
                    </a:cubicBezTo>
                    <a:cubicBezTo>
                      <a:pt x="21" y="76"/>
                      <a:pt x="23" y="76"/>
                      <a:pt x="24" y="77"/>
                    </a:cubicBezTo>
                    <a:cubicBezTo>
                      <a:pt x="25" y="77"/>
                      <a:pt x="26" y="78"/>
                      <a:pt x="27" y="78"/>
                    </a:cubicBezTo>
                    <a:cubicBezTo>
                      <a:pt x="27" y="78"/>
                      <a:pt x="27" y="78"/>
                      <a:pt x="27" y="78"/>
                    </a:cubicBezTo>
                    <a:cubicBezTo>
                      <a:pt x="28" y="79"/>
                      <a:pt x="29" y="80"/>
                      <a:pt x="30" y="81"/>
                    </a:cubicBezTo>
                    <a:cubicBezTo>
                      <a:pt x="30" y="81"/>
                      <a:pt x="30" y="81"/>
                      <a:pt x="30" y="81"/>
                    </a:cubicBezTo>
                    <a:cubicBezTo>
                      <a:pt x="30" y="82"/>
                      <a:pt x="31" y="83"/>
                      <a:pt x="31" y="84"/>
                    </a:cubicBezTo>
                    <a:cubicBezTo>
                      <a:pt x="31" y="84"/>
                      <a:pt x="31" y="84"/>
                      <a:pt x="31" y="85"/>
                    </a:cubicBezTo>
                    <a:cubicBezTo>
                      <a:pt x="32" y="86"/>
                      <a:pt x="32" y="87"/>
                      <a:pt x="32" y="88"/>
                    </a:cubicBezTo>
                    <a:cubicBezTo>
                      <a:pt x="32" y="89"/>
                      <a:pt x="32" y="90"/>
                      <a:pt x="31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45" name="组合 44">
              <a:extLst>
                <a:ext uri="{FF2B5EF4-FFF2-40B4-BE49-F238E27FC236}">
                  <a16:creationId xmlns="" xmlns:a16="http://schemas.microsoft.com/office/drawing/2014/main" id="{09EAD15D-01AF-48C1-8C37-1BA6FBDFC908}"/>
                </a:ext>
              </a:extLst>
            </p:cNvPr>
            <p:cNvGrpSpPr/>
            <p:nvPr/>
          </p:nvGrpSpPr>
          <p:grpSpPr>
            <a:xfrm>
              <a:off x="7246322" y="2086938"/>
              <a:ext cx="482587" cy="480993"/>
              <a:chOff x="3237347" y="1144829"/>
              <a:chExt cx="400024" cy="398703"/>
            </a:xfrm>
            <a:solidFill>
              <a:schemeClr val="bg1"/>
            </a:solidFill>
          </p:grpSpPr>
          <p:sp>
            <p:nvSpPr>
              <p:cNvPr id="55" name="任意多边形: 形状 54">
                <a:extLst>
                  <a:ext uri="{FF2B5EF4-FFF2-40B4-BE49-F238E27FC236}">
                    <a16:creationId xmlns="" xmlns:a16="http://schemas.microsoft.com/office/drawing/2014/main" id="{87FFD78B-E6B3-4640-84D4-E7A5CC8038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7347" y="1144829"/>
                <a:ext cx="400024" cy="398703"/>
              </a:xfrm>
              <a:custGeom>
                <a:avLst/>
                <a:gdLst>
                  <a:gd name="T0" fmla="*/ 80 w 128"/>
                  <a:gd name="T1" fmla="*/ 0 h 128"/>
                  <a:gd name="T2" fmla="*/ 32 w 128"/>
                  <a:gd name="T3" fmla="*/ 48 h 128"/>
                  <a:gd name="T4" fmla="*/ 38 w 128"/>
                  <a:gd name="T5" fmla="*/ 70 h 128"/>
                  <a:gd name="T6" fmla="*/ 4 w 128"/>
                  <a:gd name="T7" fmla="*/ 104 h 128"/>
                  <a:gd name="T8" fmla="*/ 4 w 128"/>
                  <a:gd name="T9" fmla="*/ 104 h 128"/>
                  <a:gd name="T10" fmla="*/ 0 w 128"/>
                  <a:gd name="T11" fmla="*/ 114 h 128"/>
                  <a:gd name="T12" fmla="*/ 14 w 128"/>
                  <a:gd name="T13" fmla="*/ 128 h 128"/>
                  <a:gd name="T14" fmla="*/ 24 w 128"/>
                  <a:gd name="T15" fmla="*/ 124 h 128"/>
                  <a:gd name="T16" fmla="*/ 24 w 128"/>
                  <a:gd name="T17" fmla="*/ 124 h 128"/>
                  <a:gd name="T18" fmla="*/ 58 w 128"/>
                  <a:gd name="T19" fmla="*/ 90 h 128"/>
                  <a:gd name="T20" fmla="*/ 80 w 128"/>
                  <a:gd name="T21" fmla="*/ 96 h 128"/>
                  <a:gd name="T22" fmla="*/ 128 w 128"/>
                  <a:gd name="T23" fmla="*/ 48 h 128"/>
                  <a:gd name="T24" fmla="*/ 80 w 128"/>
                  <a:gd name="T25" fmla="*/ 0 h 128"/>
                  <a:gd name="T26" fmla="*/ 19 w 128"/>
                  <a:gd name="T27" fmla="*/ 119 h 128"/>
                  <a:gd name="T28" fmla="*/ 14 w 128"/>
                  <a:gd name="T29" fmla="*/ 121 h 128"/>
                  <a:gd name="T30" fmla="*/ 7 w 128"/>
                  <a:gd name="T31" fmla="*/ 114 h 128"/>
                  <a:gd name="T32" fmla="*/ 9 w 128"/>
                  <a:gd name="T33" fmla="*/ 109 h 128"/>
                  <a:gd name="T34" fmla="*/ 9 w 128"/>
                  <a:gd name="T35" fmla="*/ 109 h 128"/>
                  <a:gd name="T36" fmla="*/ 41 w 128"/>
                  <a:gd name="T37" fmla="*/ 77 h 128"/>
                  <a:gd name="T38" fmla="*/ 51 w 128"/>
                  <a:gd name="T39" fmla="*/ 87 h 128"/>
                  <a:gd name="T40" fmla="*/ 19 w 128"/>
                  <a:gd name="T41" fmla="*/ 119 h 128"/>
                  <a:gd name="T42" fmla="*/ 80 w 128"/>
                  <a:gd name="T43" fmla="*/ 88 h 128"/>
                  <a:gd name="T44" fmla="*/ 40 w 128"/>
                  <a:gd name="T45" fmla="*/ 48 h 128"/>
                  <a:gd name="T46" fmla="*/ 80 w 128"/>
                  <a:gd name="T47" fmla="*/ 8 h 128"/>
                  <a:gd name="T48" fmla="*/ 120 w 128"/>
                  <a:gd name="T49" fmla="*/ 48 h 128"/>
                  <a:gd name="T50" fmla="*/ 80 w 128"/>
                  <a:gd name="T51" fmla="*/ 8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8" h="128">
                    <a:moveTo>
                      <a:pt x="80" y="0"/>
                    </a:moveTo>
                    <a:cubicBezTo>
                      <a:pt x="53" y="0"/>
                      <a:pt x="32" y="21"/>
                      <a:pt x="32" y="48"/>
                    </a:cubicBezTo>
                    <a:cubicBezTo>
                      <a:pt x="32" y="56"/>
                      <a:pt x="34" y="64"/>
                      <a:pt x="38" y="70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2" y="106"/>
                      <a:pt x="0" y="110"/>
                      <a:pt x="0" y="114"/>
                    </a:cubicBezTo>
                    <a:cubicBezTo>
                      <a:pt x="0" y="122"/>
                      <a:pt x="6" y="128"/>
                      <a:pt x="14" y="128"/>
                    </a:cubicBezTo>
                    <a:cubicBezTo>
                      <a:pt x="18" y="128"/>
                      <a:pt x="22" y="126"/>
                      <a:pt x="24" y="124"/>
                    </a:cubicBezTo>
                    <a:cubicBezTo>
                      <a:pt x="24" y="124"/>
                      <a:pt x="24" y="124"/>
                      <a:pt x="24" y="124"/>
                    </a:cubicBezTo>
                    <a:cubicBezTo>
                      <a:pt x="58" y="90"/>
                      <a:pt x="58" y="90"/>
                      <a:pt x="58" y="90"/>
                    </a:cubicBezTo>
                    <a:cubicBezTo>
                      <a:pt x="64" y="94"/>
                      <a:pt x="72" y="96"/>
                      <a:pt x="80" y="96"/>
                    </a:cubicBezTo>
                    <a:cubicBezTo>
                      <a:pt x="107" y="96"/>
                      <a:pt x="128" y="75"/>
                      <a:pt x="128" y="48"/>
                    </a:cubicBezTo>
                    <a:cubicBezTo>
                      <a:pt x="128" y="21"/>
                      <a:pt x="107" y="0"/>
                      <a:pt x="80" y="0"/>
                    </a:cubicBezTo>
                    <a:close/>
                    <a:moveTo>
                      <a:pt x="19" y="119"/>
                    </a:moveTo>
                    <a:cubicBezTo>
                      <a:pt x="18" y="120"/>
                      <a:pt x="16" y="121"/>
                      <a:pt x="14" y="121"/>
                    </a:cubicBezTo>
                    <a:cubicBezTo>
                      <a:pt x="10" y="121"/>
                      <a:pt x="7" y="118"/>
                      <a:pt x="7" y="114"/>
                    </a:cubicBezTo>
                    <a:cubicBezTo>
                      <a:pt x="7" y="112"/>
                      <a:pt x="8" y="110"/>
                      <a:pt x="9" y="109"/>
                    </a:cubicBezTo>
                    <a:cubicBezTo>
                      <a:pt x="9" y="109"/>
                      <a:pt x="9" y="109"/>
                      <a:pt x="9" y="109"/>
                    </a:cubicBezTo>
                    <a:cubicBezTo>
                      <a:pt x="41" y="77"/>
                      <a:pt x="41" y="77"/>
                      <a:pt x="41" y="77"/>
                    </a:cubicBezTo>
                    <a:cubicBezTo>
                      <a:pt x="44" y="80"/>
                      <a:pt x="48" y="84"/>
                      <a:pt x="51" y="87"/>
                    </a:cubicBezTo>
                    <a:lnTo>
                      <a:pt x="19" y="119"/>
                    </a:lnTo>
                    <a:close/>
                    <a:moveTo>
                      <a:pt x="80" y="88"/>
                    </a:moveTo>
                    <a:cubicBezTo>
                      <a:pt x="58" y="88"/>
                      <a:pt x="40" y="70"/>
                      <a:pt x="40" y="48"/>
                    </a:cubicBezTo>
                    <a:cubicBezTo>
                      <a:pt x="40" y="26"/>
                      <a:pt x="58" y="8"/>
                      <a:pt x="80" y="8"/>
                    </a:cubicBezTo>
                    <a:cubicBezTo>
                      <a:pt x="102" y="8"/>
                      <a:pt x="120" y="26"/>
                      <a:pt x="120" y="48"/>
                    </a:cubicBezTo>
                    <a:cubicBezTo>
                      <a:pt x="120" y="70"/>
                      <a:pt x="102" y="88"/>
                      <a:pt x="80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6" name="任意多边形: 形状 55">
                <a:extLst>
                  <a:ext uri="{FF2B5EF4-FFF2-40B4-BE49-F238E27FC236}">
                    <a16:creationId xmlns="" xmlns:a16="http://schemas.microsoft.com/office/drawing/2014/main" id="{26650BDE-714D-41C2-A54F-53771FB9CF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9733" y="1206880"/>
                <a:ext cx="93735" cy="93735"/>
              </a:xfrm>
              <a:custGeom>
                <a:avLst/>
                <a:gdLst>
                  <a:gd name="T0" fmla="*/ 28 w 30"/>
                  <a:gd name="T1" fmla="*/ 0 h 30"/>
                  <a:gd name="T2" fmla="*/ 0 w 30"/>
                  <a:gd name="T3" fmla="*/ 28 h 30"/>
                  <a:gd name="T4" fmla="*/ 2 w 30"/>
                  <a:gd name="T5" fmla="*/ 30 h 30"/>
                  <a:gd name="T6" fmla="*/ 4 w 30"/>
                  <a:gd name="T7" fmla="*/ 28 h 30"/>
                  <a:gd name="T8" fmla="*/ 28 w 30"/>
                  <a:gd name="T9" fmla="*/ 4 h 30"/>
                  <a:gd name="T10" fmla="*/ 30 w 30"/>
                  <a:gd name="T11" fmla="*/ 2 h 30"/>
                  <a:gd name="T12" fmla="*/ 28 w 30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0">
                    <a:moveTo>
                      <a:pt x="28" y="0"/>
                    </a:moveTo>
                    <a:cubicBezTo>
                      <a:pt x="13" y="0"/>
                      <a:pt x="0" y="13"/>
                      <a:pt x="0" y="28"/>
                    </a:cubicBezTo>
                    <a:cubicBezTo>
                      <a:pt x="0" y="29"/>
                      <a:pt x="1" y="30"/>
                      <a:pt x="2" y="30"/>
                    </a:cubicBezTo>
                    <a:cubicBezTo>
                      <a:pt x="3" y="30"/>
                      <a:pt x="4" y="29"/>
                      <a:pt x="4" y="28"/>
                    </a:cubicBezTo>
                    <a:cubicBezTo>
                      <a:pt x="4" y="15"/>
                      <a:pt x="15" y="4"/>
                      <a:pt x="28" y="4"/>
                    </a:cubicBezTo>
                    <a:cubicBezTo>
                      <a:pt x="29" y="4"/>
                      <a:pt x="30" y="3"/>
                      <a:pt x="30" y="2"/>
                    </a:cubicBezTo>
                    <a:cubicBezTo>
                      <a:pt x="30" y="1"/>
                      <a:pt x="29" y="0"/>
                      <a:pt x="2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46" name="组合 45">
              <a:extLst>
                <a:ext uri="{FF2B5EF4-FFF2-40B4-BE49-F238E27FC236}">
                  <a16:creationId xmlns="" xmlns:a16="http://schemas.microsoft.com/office/drawing/2014/main" id="{CB19C4AE-433B-4456-98C5-D3E2EB231311}"/>
                </a:ext>
              </a:extLst>
            </p:cNvPr>
            <p:cNvGrpSpPr/>
            <p:nvPr/>
          </p:nvGrpSpPr>
          <p:grpSpPr>
            <a:xfrm>
              <a:off x="7538209" y="4148119"/>
              <a:ext cx="545675" cy="540309"/>
              <a:chOff x="1634612" y="5142426"/>
              <a:chExt cx="402664" cy="398704"/>
            </a:xfrm>
            <a:solidFill>
              <a:schemeClr val="bg1"/>
            </a:solidFill>
          </p:grpSpPr>
          <p:sp>
            <p:nvSpPr>
              <p:cNvPr id="49" name="任意多边形: 形状 48">
                <a:extLst>
                  <a:ext uri="{FF2B5EF4-FFF2-40B4-BE49-F238E27FC236}">
                    <a16:creationId xmlns="" xmlns:a16="http://schemas.microsoft.com/office/drawing/2014/main" id="{2FEEE7D1-79DC-4432-8CA2-0FB88400C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4612" y="5179392"/>
                <a:ext cx="368339" cy="361738"/>
              </a:xfrm>
              <a:custGeom>
                <a:avLst/>
                <a:gdLst>
                  <a:gd name="T0" fmla="*/ 84 w 118"/>
                  <a:gd name="T1" fmla="*/ 3 h 116"/>
                  <a:gd name="T2" fmla="*/ 77 w 118"/>
                  <a:gd name="T3" fmla="*/ 0 h 116"/>
                  <a:gd name="T4" fmla="*/ 70 w 118"/>
                  <a:gd name="T5" fmla="*/ 3 h 116"/>
                  <a:gd name="T6" fmla="*/ 64 w 118"/>
                  <a:gd name="T7" fmla="*/ 9 h 116"/>
                  <a:gd name="T8" fmla="*/ 61 w 118"/>
                  <a:gd name="T9" fmla="*/ 16 h 116"/>
                  <a:gd name="T10" fmla="*/ 62 w 118"/>
                  <a:gd name="T11" fmla="*/ 21 h 116"/>
                  <a:gd name="T12" fmla="*/ 8 w 118"/>
                  <a:gd name="T13" fmla="*/ 43 h 116"/>
                  <a:gd name="T14" fmla="*/ 1 w 118"/>
                  <a:gd name="T15" fmla="*/ 51 h 116"/>
                  <a:gd name="T16" fmla="*/ 5 w 118"/>
                  <a:gd name="T17" fmla="*/ 62 h 116"/>
                  <a:gd name="T18" fmla="*/ 55 w 118"/>
                  <a:gd name="T19" fmla="*/ 112 h 116"/>
                  <a:gd name="T20" fmla="*/ 64 w 118"/>
                  <a:gd name="T21" fmla="*/ 116 h 116"/>
                  <a:gd name="T22" fmla="*/ 64 w 118"/>
                  <a:gd name="T23" fmla="*/ 116 h 116"/>
                  <a:gd name="T24" fmla="*/ 66 w 118"/>
                  <a:gd name="T25" fmla="*/ 116 h 116"/>
                  <a:gd name="T26" fmla="*/ 75 w 118"/>
                  <a:gd name="T27" fmla="*/ 108 h 116"/>
                  <a:gd name="T28" fmla="*/ 96 w 118"/>
                  <a:gd name="T29" fmla="*/ 55 h 116"/>
                  <a:gd name="T30" fmla="*/ 102 w 118"/>
                  <a:gd name="T31" fmla="*/ 57 h 116"/>
                  <a:gd name="T32" fmla="*/ 109 w 118"/>
                  <a:gd name="T33" fmla="*/ 54 h 116"/>
                  <a:gd name="T34" fmla="*/ 115 w 118"/>
                  <a:gd name="T35" fmla="*/ 48 h 116"/>
                  <a:gd name="T36" fmla="*/ 118 w 118"/>
                  <a:gd name="T37" fmla="*/ 41 h 116"/>
                  <a:gd name="T38" fmla="*/ 115 w 118"/>
                  <a:gd name="T39" fmla="*/ 34 h 116"/>
                  <a:gd name="T40" fmla="*/ 84 w 118"/>
                  <a:gd name="T41" fmla="*/ 3 h 116"/>
                  <a:gd name="T42" fmla="*/ 68 w 118"/>
                  <a:gd name="T43" fmla="*/ 105 h 116"/>
                  <a:gd name="T44" fmla="*/ 65 w 118"/>
                  <a:gd name="T45" fmla="*/ 108 h 116"/>
                  <a:gd name="T46" fmla="*/ 64 w 118"/>
                  <a:gd name="T47" fmla="*/ 108 h 116"/>
                  <a:gd name="T48" fmla="*/ 61 w 118"/>
                  <a:gd name="T49" fmla="*/ 107 h 116"/>
                  <a:gd name="T50" fmla="*/ 10 w 118"/>
                  <a:gd name="T51" fmla="*/ 56 h 116"/>
                  <a:gd name="T52" fmla="*/ 9 w 118"/>
                  <a:gd name="T53" fmla="*/ 53 h 116"/>
                  <a:gd name="T54" fmla="*/ 11 w 118"/>
                  <a:gd name="T55" fmla="*/ 50 h 116"/>
                  <a:gd name="T56" fmla="*/ 36 w 118"/>
                  <a:gd name="T57" fmla="*/ 40 h 116"/>
                  <a:gd name="T58" fmla="*/ 87 w 118"/>
                  <a:gd name="T59" fmla="*/ 58 h 116"/>
                  <a:gd name="T60" fmla="*/ 68 w 118"/>
                  <a:gd name="T61" fmla="*/ 105 h 116"/>
                  <a:gd name="T62" fmla="*/ 109 w 118"/>
                  <a:gd name="T63" fmla="*/ 42 h 116"/>
                  <a:gd name="T64" fmla="*/ 103 w 118"/>
                  <a:gd name="T65" fmla="*/ 48 h 116"/>
                  <a:gd name="T66" fmla="*/ 100 w 118"/>
                  <a:gd name="T67" fmla="*/ 48 h 116"/>
                  <a:gd name="T68" fmla="*/ 93 w 118"/>
                  <a:gd name="T69" fmla="*/ 41 h 116"/>
                  <a:gd name="T70" fmla="*/ 88 w 118"/>
                  <a:gd name="T71" fmla="*/ 55 h 116"/>
                  <a:gd name="T72" fmla="*/ 88 w 118"/>
                  <a:gd name="T73" fmla="*/ 54 h 116"/>
                  <a:gd name="T74" fmla="*/ 53 w 118"/>
                  <a:gd name="T75" fmla="*/ 39 h 116"/>
                  <a:gd name="T76" fmla="*/ 42 w 118"/>
                  <a:gd name="T77" fmla="*/ 38 h 116"/>
                  <a:gd name="T78" fmla="*/ 76 w 118"/>
                  <a:gd name="T79" fmla="*/ 24 h 116"/>
                  <a:gd name="T80" fmla="*/ 70 w 118"/>
                  <a:gd name="T81" fmla="*/ 17 h 116"/>
                  <a:gd name="T82" fmla="*/ 70 w 118"/>
                  <a:gd name="T83" fmla="*/ 14 h 116"/>
                  <a:gd name="T84" fmla="*/ 75 w 118"/>
                  <a:gd name="T85" fmla="*/ 9 h 116"/>
                  <a:gd name="T86" fmla="*/ 78 w 118"/>
                  <a:gd name="T87" fmla="*/ 9 h 116"/>
                  <a:gd name="T88" fmla="*/ 109 w 118"/>
                  <a:gd name="T89" fmla="*/ 39 h 116"/>
                  <a:gd name="T90" fmla="*/ 109 w 118"/>
                  <a:gd name="T91" fmla="*/ 42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8" h="116">
                    <a:moveTo>
                      <a:pt x="84" y="3"/>
                    </a:moveTo>
                    <a:cubicBezTo>
                      <a:pt x="82" y="1"/>
                      <a:pt x="79" y="0"/>
                      <a:pt x="77" y="0"/>
                    </a:cubicBezTo>
                    <a:cubicBezTo>
                      <a:pt x="74" y="0"/>
                      <a:pt x="71" y="1"/>
                      <a:pt x="70" y="3"/>
                    </a:cubicBezTo>
                    <a:cubicBezTo>
                      <a:pt x="64" y="9"/>
                      <a:pt x="64" y="9"/>
                      <a:pt x="64" y="9"/>
                    </a:cubicBezTo>
                    <a:cubicBezTo>
                      <a:pt x="62" y="10"/>
                      <a:pt x="61" y="13"/>
                      <a:pt x="61" y="16"/>
                    </a:cubicBezTo>
                    <a:cubicBezTo>
                      <a:pt x="61" y="18"/>
                      <a:pt x="62" y="19"/>
                      <a:pt x="62" y="21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5" y="44"/>
                      <a:pt x="2" y="48"/>
                      <a:pt x="1" y="51"/>
                    </a:cubicBezTo>
                    <a:cubicBezTo>
                      <a:pt x="0" y="55"/>
                      <a:pt x="2" y="59"/>
                      <a:pt x="5" y="62"/>
                    </a:cubicBezTo>
                    <a:cubicBezTo>
                      <a:pt x="55" y="112"/>
                      <a:pt x="55" y="112"/>
                      <a:pt x="55" y="112"/>
                    </a:cubicBezTo>
                    <a:cubicBezTo>
                      <a:pt x="58" y="115"/>
                      <a:pt x="61" y="116"/>
                      <a:pt x="64" y="116"/>
                    </a:cubicBezTo>
                    <a:cubicBezTo>
                      <a:pt x="64" y="116"/>
                      <a:pt x="64" y="116"/>
                      <a:pt x="64" y="116"/>
                    </a:cubicBezTo>
                    <a:cubicBezTo>
                      <a:pt x="65" y="116"/>
                      <a:pt x="66" y="116"/>
                      <a:pt x="66" y="116"/>
                    </a:cubicBezTo>
                    <a:cubicBezTo>
                      <a:pt x="70" y="115"/>
                      <a:pt x="74" y="112"/>
                      <a:pt x="75" y="108"/>
                    </a:cubicBezTo>
                    <a:cubicBezTo>
                      <a:pt x="96" y="55"/>
                      <a:pt x="96" y="55"/>
                      <a:pt x="96" y="55"/>
                    </a:cubicBezTo>
                    <a:cubicBezTo>
                      <a:pt x="98" y="56"/>
                      <a:pt x="100" y="57"/>
                      <a:pt x="102" y="57"/>
                    </a:cubicBezTo>
                    <a:cubicBezTo>
                      <a:pt x="105" y="57"/>
                      <a:pt x="107" y="56"/>
                      <a:pt x="109" y="54"/>
                    </a:cubicBezTo>
                    <a:cubicBezTo>
                      <a:pt x="115" y="48"/>
                      <a:pt x="115" y="48"/>
                      <a:pt x="115" y="48"/>
                    </a:cubicBezTo>
                    <a:cubicBezTo>
                      <a:pt x="117" y="46"/>
                      <a:pt x="118" y="44"/>
                      <a:pt x="118" y="41"/>
                    </a:cubicBezTo>
                    <a:cubicBezTo>
                      <a:pt x="118" y="38"/>
                      <a:pt x="117" y="36"/>
                      <a:pt x="115" y="34"/>
                    </a:cubicBezTo>
                    <a:lnTo>
                      <a:pt x="84" y="3"/>
                    </a:lnTo>
                    <a:close/>
                    <a:moveTo>
                      <a:pt x="68" y="105"/>
                    </a:moveTo>
                    <a:cubicBezTo>
                      <a:pt x="67" y="107"/>
                      <a:pt x="66" y="108"/>
                      <a:pt x="65" y="108"/>
                    </a:cubicBezTo>
                    <a:cubicBezTo>
                      <a:pt x="64" y="108"/>
                      <a:pt x="64" y="108"/>
                      <a:pt x="64" y="108"/>
                    </a:cubicBezTo>
                    <a:cubicBezTo>
                      <a:pt x="63" y="108"/>
                      <a:pt x="62" y="108"/>
                      <a:pt x="61" y="107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9" y="56"/>
                      <a:pt x="9" y="54"/>
                      <a:pt x="9" y="53"/>
                    </a:cubicBezTo>
                    <a:cubicBezTo>
                      <a:pt x="9" y="52"/>
                      <a:pt x="10" y="51"/>
                      <a:pt x="11" y="50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53" y="46"/>
                      <a:pt x="70" y="40"/>
                      <a:pt x="87" y="58"/>
                    </a:cubicBezTo>
                    <a:lnTo>
                      <a:pt x="68" y="105"/>
                    </a:lnTo>
                    <a:close/>
                    <a:moveTo>
                      <a:pt x="109" y="42"/>
                    </a:moveTo>
                    <a:cubicBezTo>
                      <a:pt x="103" y="48"/>
                      <a:pt x="103" y="48"/>
                      <a:pt x="103" y="48"/>
                    </a:cubicBezTo>
                    <a:cubicBezTo>
                      <a:pt x="103" y="49"/>
                      <a:pt x="101" y="49"/>
                      <a:pt x="100" y="48"/>
                    </a:cubicBezTo>
                    <a:cubicBezTo>
                      <a:pt x="93" y="41"/>
                      <a:pt x="93" y="41"/>
                      <a:pt x="93" y="41"/>
                    </a:cubicBezTo>
                    <a:cubicBezTo>
                      <a:pt x="88" y="55"/>
                      <a:pt x="88" y="55"/>
                      <a:pt x="88" y="55"/>
                    </a:cubicBezTo>
                    <a:cubicBezTo>
                      <a:pt x="88" y="54"/>
                      <a:pt x="88" y="54"/>
                      <a:pt x="88" y="54"/>
                    </a:cubicBezTo>
                    <a:cubicBezTo>
                      <a:pt x="76" y="42"/>
                      <a:pt x="64" y="41"/>
                      <a:pt x="53" y="39"/>
                    </a:cubicBezTo>
                    <a:cubicBezTo>
                      <a:pt x="49" y="39"/>
                      <a:pt x="46" y="38"/>
                      <a:pt x="42" y="38"/>
                    </a:cubicBezTo>
                    <a:cubicBezTo>
                      <a:pt x="76" y="24"/>
                      <a:pt x="76" y="24"/>
                      <a:pt x="76" y="24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69" y="16"/>
                      <a:pt x="69" y="15"/>
                      <a:pt x="70" y="14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6" y="8"/>
                      <a:pt x="77" y="8"/>
                      <a:pt x="78" y="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0" y="40"/>
                      <a:pt x="110" y="42"/>
                      <a:pt x="109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0" name="任意多边形: 形状 49">
                <a:extLst>
                  <a:ext uri="{FF2B5EF4-FFF2-40B4-BE49-F238E27FC236}">
                    <a16:creationId xmlns="" xmlns:a16="http://schemas.microsoft.com/office/drawing/2014/main" id="{86D4785B-472D-49E1-AB52-F53FB8EDD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1520" y="5341778"/>
                <a:ext cx="63370" cy="62050"/>
              </a:xfrm>
              <a:custGeom>
                <a:avLst/>
                <a:gdLst>
                  <a:gd name="T0" fmla="*/ 10 w 20"/>
                  <a:gd name="T1" fmla="*/ 20 h 20"/>
                  <a:gd name="T2" fmla="*/ 20 w 20"/>
                  <a:gd name="T3" fmla="*/ 10 h 20"/>
                  <a:gd name="T4" fmla="*/ 10 w 20"/>
                  <a:gd name="T5" fmla="*/ 0 h 20"/>
                  <a:gd name="T6" fmla="*/ 0 w 20"/>
                  <a:gd name="T7" fmla="*/ 10 h 20"/>
                  <a:gd name="T8" fmla="*/ 10 w 20"/>
                  <a:gd name="T9" fmla="*/ 20 h 20"/>
                  <a:gd name="T10" fmla="*/ 10 w 20"/>
                  <a:gd name="T11" fmla="*/ 4 h 20"/>
                  <a:gd name="T12" fmla="*/ 16 w 20"/>
                  <a:gd name="T13" fmla="*/ 10 h 20"/>
                  <a:gd name="T14" fmla="*/ 10 w 20"/>
                  <a:gd name="T15" fmla="*/ 16 h 20"/>
                  <a:gd name="T16" fmla="*/ 4 w 20"/>
                  <a:gd name="T17" fmla="*/ 10 h 20"/>
                  <a:gd name="T18" fmla="*/ 10 w 20"/>
                  <a:gd name="T19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0">
                    <a:moveTo>
                      <a:pt x="10" y="20"/>
                    </a:moveTo>
                    <a:cubicBezTo>
                      <a:pt x="16" y="20"/>
                      <a:pt x="20" y="16"/>
                      <a:pt x="20" y="10"/>
                    </a:cubicBezTo>
                    <a:cubicBezTo>
                      <a:pt x="20" y="4"/>
                      <a:pt x="16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6"/>
                      <a:pt x="4" y="20"/>
                      <a:pt x="10" y="20"/>
                    </a:cubicBezTo>
                    <a:close/>
                    <a:moveTo>
                      <a:pt x="10" y="4"/>
                    </a:moveTo>
                    <a:cubicBezTo>
                      <a:pt x="13" y="4"/>
                      <a:pt x="16" y="7"/>
                      <a:pt x="16" y="10"/>
                    </a:cubicBezTo>
                    <a:cubicBezTo>
                      <a:pt x="16" y="13"/>
                      <a:pt x="13" y="16"/>
                      <a:pt x="10" y="16"/>
                    </a:cubicBezTo>
                    <a:cubicBezTo>
                      <a:pt x="7" y="16"/>
                      <a:pt x="4" y="13"/>
                      <a:pt x="4" y="10"/>
                    </a:cubicBezTo>
                    <a:cubicBezTo>
                      <a:pt x="4" y="7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1" name="任意多边形: 形状 50">
                <a:extLst>
                  <a:ext uri="{FF2B5EF4-FFF2-40B4-BE49-F238E27FC236}">
                    <a16:creationId xmlns="" xmlns:a16="http://schemas.microsoft.com/office/drawing/2014/main" id="{1521941A-FBCB-4B0E-93D4-5AD23A53EC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226" y="5142426"/>
                <a:ext cx="62050" cy="62050"/>
              </a:xfrm>
              <a:custGeom>
                <a:avLst/>
                <a:gdLst>
                  <a:gd name="T0" fmla="*/ 10 w 20"/>
                  <a:gd name="T1" fmla="*/ 0 h 20"/>
                  <a:gd name="T2" fmla="*/ 0 w 20"/>
                  <a:gd name="T3" fmla="*/ 10 h 20"/>
                  <a:gd name="T4" fmla="*/ 10 w 20"/>
                  <a:gd name="T5" fmla="*/ 20 h 20"/>
                  <a:gd name="T6" fmla="*/ 20 w 20"/>
                  <a:gd name="T7" fmla="*/ 10 h 20"/>
                  <a:gd name="T8" fmla="*/ 10 w 20"/>
                  <a:gd name="T9" fmla="*/ 0 h 20"/>
                  <a:gd name="T10" fmla="*/ 10 w 20"/>
                  <a:gd name="T11" fmla="*/ 16 h 20"/>
                  <a:gd name="T12" fmla="*/ 4 w 20"/>
                  <a:gd name="T13" fmla="*/ 10 h 20"/>
                  <a:gd name="T14" fmla="*/ 10 w 20"/>
                  <a:gd name="T15" fmla="*/ 4 h 20"/>
                  <a:gd name="T16" fmla="*/ 16 w 20"/>
                  <a:gd name="T17" fmla="*/ 10 h 20"/>
                  <a:gd name="T18" fmla="*/ 10 w 20"/>
                  <a:gd name="T19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0">
                    <a:moveTo>
                      <a:pt x="10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16"/>
                      <a:pt x="4" y="20"/>
                      <a:pt x="10" y="20"/>
                    </a:cubicBezTo>
                    <a:cubicBezTo>
                      <a:pt x="16" y="20"/>
                      <a:pt x="20" y="16"/>
                      <a:pt x="20" y="10"/>
                    </a:cubicBezTo>
                    <a:cubicBezTo>
                      <a:pt x="20" y="4"/>
                      <a:pt x="16" y="0"/>
                      <a:pt x="10" y="0"/>
                    </a:cubicBezTo>
                    <a:close/>
                    <a:moveTo>
                      <a:pt x="10" y="16"/>
                    </a:moveTo>
                    <a:cubicBezTo>
                      <a:pt x="7" y="16"/>
                      <a:pt x="4" y="13"/>
                      <a:pt x="4" y="10"/>
                    </a:cubicBezTo>
                    <a:cubicBezTo>
                      <a:pt x="4" y="7"/>
                      <a:pt x="7" y="4"/>
                      <a:pt x="10" y="4"/>
                    </a:cubicBezTo>
                    <a:cubicBezTo>
                      <a:pt x="13" y="4"/>
                      <a:pt x="16" y="7"/>
                      <a:pt x="16" y="10"/>
                    </a:cubicBezTo>
                    <a:cubicBezTo>
                      <a:pt x="16" y="13"/>
                      <a:pt x="13" y="16"/>
                      <a:pt x="1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2" name="任意多边形: 形状 51">
                <a:extLst>
                  <a:ext uri="{FF2B5EF4-FFF2-40B4-BE49-F238E27FC236}">
                    <a16:creationId xmlns="" xmlns:a16="http://schemas.microsoft.com/office/drawing/2014/main" id="{451FFBD4-3628-44BE-953C-2DB5D5B93B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588" y="5329896"/>
                <a:ext cx="48848" cy="48848"/>
              </a:xfrm>
              <a:custGeom>
                <a:avLst/>
                <a:gdLst>
                  <a:gd name="T0" fmla="*/ 0 w 16"/>
                  <a:gd name="T1" fmla="*/ 8 h 16"/>
                  <a:gd name="T2" fmla="*/ 8 w 16"/>
                  <a:gd name="T3" fmla="*/ 16 h 16"/>
                  <a:gd name="T4" fmla="*/ 16 w 16"/>
                  <a:gd name="T5" fmla="*/ 8 h 16"/>
                  <a:gd name="T6" fmla="*/ 8 w 16"/>
                  <a:gd name="T7" fmla="*/ 0 h 16"/>
                  <a:gd name="T8" fmla="*/ 0 w 16"/>
                  <a:gd name="T9" fmla="*/ 8 h 16"/>
                  <a:gd name="T10" fmla="*/ 8 w 16"/>
                  <a:gd name="T11" fmla="*/ 4 h 16"/>
                  <a:gd name="T12" fmla="*/ 12 w 16"/>
                  <a:gd name="T13" fmla="*/ 8 h 16"/>
                  <a:gd name="T14" fmla="*/ 8 w 16"/>
                  <a:gd name="T15" fmla="*/ 12 h 16"/>
                  <a:gd name="T16" fmla="*/ 4 w 16"/>
                  <a:gd name="T17" fmla="*/ 8 h 16"/>
                  <a:gd name="T18" fmla="*/ 8 w 16"/>
                  <a:gd name="T19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6">
                    <a:moveTo>
                      <a:pt x="0" y="8"/>
                    </a:moveTo>
                    <a:cubicBezTo>
                      <a:pt x="0" y="12"/>
                      <a:pt x="4" y="16"/>
                      <a:pt x="8" y="16"/>
                    </a:cubicBezTo>
                    <a:cubicBezTo>
                      <a:pt x="12" y="16"/>
                      <a:pt x="16" y="12"/>
                      <a:pt x="16" y="8"/>
                    </a:cubicBezTo>
                    <a:cubicBezTo>
                      <a:pt x="16" y="4"/>
                      <a:pt x="12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lose/>
                    <a:moveTo>
                      <a:pt x="8" y="4"/>
                    </a:moveTo>
                    <a:cubicBezTo>
                      <a:pt x="10" y="4"/>
                      <a:pt x="12" y="6"/>
                      <a:pt x="12" y="8"/>
                    </a:cubicBezTo>
                    <a:cubicBezTo>
                      <a:pt x="12" y="10"/>
                      <a:pt x="10" y="12"/>
                      <a:pt x="8" y="12"/>
                    </a:cubicBezTo>
                    <a:cubicBezTo>
                      <a:pt x="6" y="12"/>
                      <a:pt x="4" y="10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3" name="椭圆 52">
                <a:extLst>
                  <a:ext uri="{FF2B5EF4-FFF2-40B4-BE49-F238E27FC236}">
                    <a16:creationId xmlns="" xmlns:a16="http://schemas.microsoft.com/office/drawing/2014/main" id="{67CEFB3C-CD6B-4D75-A73D-03F325DF64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6436" y="5417030"/>
                <a:ext cx="25084" cy="2508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4" name="椭圆 53">
                <a:extLst>
                  <a:ext uri="{FF2B5EF4-FFF2-40B4-BE49-F238E27FC236}">
                    <a16:creationId xmlns="" xmlns:a16="http://schemas.microsoft.com/office/drawing/2014/main" id="{7FE8CDED-999C-4972-BA65-4A90836B0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7108" y="5229560"/>
                <a:ext cx="25084" cy="2508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  <a:sym typeface="inpin heiti" panose="00000500000000000000" pitchFamily="2" charset="-122"/>
                </a:endParaRPr>
              </a:p>
            </p:txBody>
          </p:sp>
        </p:grpSp>
        <p:sp>
          <p:nvSpPr>
            <p:cNvPr id="47" name="任意多边形: 形状 46">
              <a:extLst>
                <a:ext uri="{FF2B5EF4-FFF2-40B4-BE49-F238E27FC236}">
                  <a16:creationId xmlns="" xmlns:a16="http://schemas.microsoft.com/office/drawing/2014/main" id="{76520E8C-25E9-458D-BD94-BCD14D11B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0431" y="5247796"/>
              <a:ext cx="468314" cy="468314"/>
            </a:xfrm>
            <a:custGeom>
              <a:avLst/>
              <a:gdLst>
                <a:gd name="T0" fmla="*/ 111 w 112"/>
                <a:gd name="T1" fmla="*/ 45 h 112"/>
                <a:gd name="T2" fmla="*/ 109 w 112"/>
                <a:gd name="T3" fmla="*/ 38 h 112"/>
                <a:gd name="T4" fmla="*/ 104 w 112"/>
                <a:gd name="T5" fmla="*/ 35 h 112"/>
                <a:gd name="T6" fmla="*/ 104 w 112"/>
                <a:gd name="T7" fmla="*/ 35 h 112"/>
                <a:gd name="T8" fmla="*/ 56 w 112"/>
                <a:gd name="T9" fmla="*/ 4 h 112"/>
                <a:gd name="T10" fmla="*/ 50 w 112"/>
                <a:gd name="T11" fmla="*/ 4 h 112"/>
                <a:gd name="T12" fmla="*/ 50 w 112"/>
                <a:gd name="T13" fmla="*/ 3 h 112"/>
                <a:gd name="T14" fmla="*/ 45 w 112"/>
                <a:gd name="T15" fmla="*/ 1 h 112"/>
                <a:gd name="T16" fmla="*/ 38 w 112"/>
                <a:gd name="T17" fmla="*/ 3 h 112"/>
                <a:gd name="T18" fmla="*/ 35 w 112"/>
                <a:gd name="T19" fmla="*/ 8 h 112"/>
                <a:gd name="T20" fmla="*/ 35 w 112"/>
                <a:gd name="T21" fmla="*/ 8 h 112"/>
                <a:gd name="T22" fmla="*/ 4 w 112"/>
                <a:gd name="T23" fmla="*/ 56 h 112"/>
                <a:gd name="T24" fmla="*/ 4 w 112"/>
                <a:gd name="T25" fmla="*/ 62 h 112"/>
                <a:gd name="T26" fmla="*/ 3 w 112"/>
                <a:gd name="T27" fmla="*/ 62 h 112"/>
                <a:gd name="T28" fmla="*/ 1 w 112"/>
                <a:gd name="T29" fmla="*/ 67 h 112"/>
                <a:gd name="T30" fmla="*/ 3 w 112"/>
                <a:gd name="T31" fmla="*/ 74 h 112"/>
                <a:gd name="T32" fmla="*/ 8 w 112"/>
                <a:gd name="T33" fmla="*/ 77 h 112"/>
                <a:gd name="T34" fmla="*/ 8 w 112"/>
                <a:gd name="T35" fmla="*/ 77 h 112"/>
                <a:gd name="T36" fmla="*/ 56 w 112"/>
                <a:gd name="T37" fmla="*/ 108 h 112"/>
                <a:gd name="T38" fmla="*/ 62 w 112"/>
                <a:gd name="T39" fmla="*/ 108 h 112"/>
                <a:gd name="T40" fmla="*/ 62 w 112"/>
                <a:gd name="T41" fmla="*/ 109 h 112"/>
                <a:gd name="T42" fmla="*/ 67 w 112"/>
                <a:gd name="T43" fmla="*/ 111 h 112"/>
                <a:gd name="T44" fmla="*/ 74 w 112"/>
                <a:gd name="T45" fmla="*/ 109 h 112"/>
                <a:gd name="T46" fmla="*/ 77 w 112"/>
                <a:gd name="T47" fmla="*/ 104 h 112"/>
                <a:gd name="T48" fmla="*/ 77 w 112"/>
                <a:gd name="T49" fmla="*/ 104 h 112"/>
                <a:gd name="T50" fmla="*/ 108 w 112"/>
                <a:gd name="T51" fmla="*/ 56 h 112"/>
                <a:gd name="T52" fmla="*/ 108 w 112"/>
                <a:gd name="T53" fmla="*/ 50 h 112"/>
                <a:gd name="T54" fmla="*/ 109 w 112"/>
                <a:gd name="T55" fmla="*/ 50 h 112"/>
                <a:gd name="T56" fmla="*/ 111 w 112"/>
                <a:gd name="T57" fmla="*/ 45 h 112"/>
                <a:gd name="T58" fmla="*/ 56 w 112"/>
                <a:gd name="T59" fmla="*/ 12 h 112"/>
                <a:gd name="T60" fmla="*/ 96 w 112"/>
                <a:gd name="T61" fmla="*/ 37 h 112"/>
                <a:gd name="T62" fmla="*/ 76 w 112"/>
                <a:gd name="T63" fmla="*/ 42 h 112"/>
                <a:gd name="T64" fmla="*/ 58 w 112"/>
                <a:gd name="T65" fmla="*/ 32 h 112"/>
                <a:gd name="T66" fmla="*/ 53 w 112"/>
                <a:gd name="T67" fmla="*/ 12 h 112"/>
                <a:gd name="T68" fmla="*/ 56 w 112"/>
                <a:gd name="T69" fmla="*/ 12 h 112"/>
                <a:gd name="T70" fmla="*/ 72 w 112"/>
                <a:gd name="T71" fmla="*/ 56 h 112"/>
                <a:gd name="T72" fmla="*/ 56 w 112"/>
                <a:gd name="T73" fmla="*/ 72 h 112"/>
                <a:gd name="T74" fmla="*/ 40 w 112"/>
                <a:gd name="T75" fmla="*/ 56 h 112"/>
                <a:gd name="T76" fmla="*/ 52 w 112"/>
                <a:gd name="T77" fmla="*/ 40 h 112"/>
                <a:gd name="T78" fmla="*/ 53 w 112"/>
                <a:gd name="T79" fmla="*/ 40 h 112"/>
                <a:gd name="T80" fmla="*/ 56 w 112"/>
                <a:gd name="T81" fmla="*/ 40 h 112"/>
                <a:gd name="T82" fmla="*/ 72 w 112"/>
                <a:gd name="T83" fmla="*/ 53 h 112"/>
                <a:gd name="T84" fmla="*/ 72 w 112"/>
                <a:gd name="T85" fmla="*/ 53 h 112"/>
                <a:gd name="T86" fmla="*/ 72 w 112"/>
                <a:gd name="T87" fmla="*/ 56 h 112"/>
                <a:gd name="T88" fmla="*/ 12 w 112"/>
                <a:gd name="T89" fmla="*/ 56 h 112"/>
                <a:gd name="T90" fmla="*/ 37 w 112"/>
                <a:gd name="T91" fmla="*/ 16 h 112"/>
                <a:gd name="T92" fmla="*/ 42 w 112"/>
                <a:gd name="T93" fmla="*/ 36 h 112"/>
                <a:gd name="T94" fmla="*/ 32 w 112"/>
                <a:gd name="T95" fmla="*/ 54 h 112"/>
                <a:gd name="T96" fmla="*/ 12 w 112"/>
                <a:gd name="T97" fmla="*/ 60 h 112"/>
                <a:gd name="T98" fmla="*/ 12 w 112"/>
                <a:gd name="T99" fmla="*/ 56 h 112"/>
                <a:gd name="T100" fmla="*/ 56 w 112"/>
                <a:gd name="T101" fmla="*/ 100 h 112"/>
                <a:gd name="T102" fmla="*/ 16 w 112"/>
                <a:gd name="T103" fmla="*/ 75 h 112"/>
                <a:gd name="T104" fmla="*/ 36 w 112"/>
                <a:gd name="T105" fmla="*/ 70 h 112"/>
                <a:gd name="T106" fmla="*/ 54 w 112"/>
                <a:gd name="T107" fmla="*/ 80 h 112"/>
                <a:gd name="T108" fmla="*/ 60 w 112"/>
                <a:gd name="T109" fmla="*/ 100 h 112"/>
                <a:gd name="T110" fmla="*/ 56 w 112"/>
                <a:gd name="T111" fmla="*/ 100 h 112"/>
                <a:gd name="T112" fmla="*/ 100 w 112"/>
                <a:gd name="T113" fmla="*/ 56 h 112"/>
                <a:gd name="T114" fmla="*/ 75 w 112"/>
                <a:gd name="T115" fmla="*/ 96 h 112"/>
                <a:gd name="T116" fmla="*/ 70 w 112"/>
                <a:gd name="T117" fmla="*/ 76 h 112"/>
                <a:gd name="T118" fmla="*/ 80 w 112"/>
                <a:gd name="T119" fmla="*/ 58 h 112"/>
                <a:gd name="T120" fmla="*/ 100 w 112"/>
                <a:gd name="T121" fmla="*/ 53 h 112"/>
                <a:gd name="T122" fmla="*/ 100 w 112"/>
                <a:gd name="T123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2" h="112">
                  <a:moveTo>
                    <a:pt x="111" y="45"/>
                  </a:moveTo>
                  <a:cubicBezTo>
                    <a:pt x="109" y="38"/>
                    <a:pt x="109" y="38"/>
                    <a:pt x="109" y="38"/>
                  </a:cubicBezTo>
                  <a:cubicBezTo>
                    <a:pt x="109" y="36"/>
                    <a:pt x="106" y="34"/>
                    <a:pt x="104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95" y="17"/>
                    <a:pt x="77" y="4"/>
                    <a:pt x="56" y="4"/>
                  </a:cubicBezTo>
                  <a:cubicBezTo>
                    <a:pt x="54" y="4"/>
                    <a:pt x="52" y="4"/>
                    <a:pt x="50" y="4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1"/>
                    <a:pt x="48" y="0"/>
                    <a:pt x="45" y="1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6" y="3"/>
                    <a:pt x="34" y="6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17" y="17"/>
                    <a:pt x="4" y="35"/>
                    <a:pt x="4" y="56"/>
                  </a:cubicBezTo>
                  <a:cubicBezTo>
                    <a:pt x="4" y="58"/>
                    <a:pt x="4" y="60"/>
                    <a:pt x="4" y="62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1" y="62"/>
                    <a:pt x="0" y="65"/>
                    <a:pt x="1" y="67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3" y="76"/>
                    <a:pt x="6" y="78"/>
                    <a:pt x="8" y="77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17" y="95"/>
                    <a:pt x="35" y="108"/>
                    <a:pt x="56" y="108"/>
                  </a:cubicBezTo>
                  <a:cubicBezTo>
                    <a:pt x="58" y="108"/>
                    <a:pt x="60" y="108"/>
                    <a:pt x="62" y="108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11"/>
                    <a:pt x="65" y="112"/>
                    <a:pt x="67" y="111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77" y="109"/>
                    <a:pt x="78" y="106"/>
                    <a:pt x="77" y="104"/>
                  </a:cubicBezTo>
                  <a:cubicBezTo>
                    <a:pt x="77" y="104"/>
                    <a:pt x="77" y="104"/>
                    <a:pt x="77" y="104"/>
                  </a:cubicBezTo>
                  <a:cubicBezTo>
                    <a:pt x="95" y="95"/>
                    <a:pt x="108" y="77"/>
                    <a:pt x="108" y="56"/>
                  </a:cubicBezTo>
                  <a:cubicBezTo>
                    <a:pt x="108" y="54"/>
                    <a:pt x="108" y="52"/>
                    <a:pt x="108" y="50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11" y="50"/>
                    <a:pt x="112" y="48"/>
                    <a:pt x="111" y="45"/>
                  </a:cubicBezTo>
                  <a:close/>
                  <a:moveTo>
                    <a:pt x="56" y="12"/>
                  </a:moveTo>
                  <a:cubicBezTo>
                    <a:pt x="74" y="12"/>
                    <a:pt x="89" y="22"/>
                    <a:pt x="96" y="37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2" y="37"/>
                    <a:pt x="65" y="33"/>
                    <a:pt x="58" y="3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4" y="12"/>
                    <a:pt x="55" y="12"/>
                    <a:pt x="56" y="12"/>
                  </a:cubicBezTo>
                  <a:close/>
                  <a:moveTo>
                    <a:pt x="72" y="56"/>
                  </a:moveTo>
                  <a:cubicBezTo>
                    <a:pt x="72" y="65"/>
                    <a:pt x="65" y="72"/>
                    <a:pt x="56" y="72"/>
                  </a:cubicBezTo>
                  <a:cubicBezTo>
                    <a:pt x="47" y="72"/>
                    <a:pt x="40" y="65"/>
                    <a:pt x="40" y="56"/>
                  </a:cubicBezTo>
                  <a:cubicBezTo>
                    <a:pt x="40" y="48"/>
                    <a:pt x="45" y="42"/>
                    <a:pt x="52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4" y="40"/>
                    <a:pt x="55" y="40"/>
                    <a:pt x="56" y="40"/>
                  </a:cubicBezTo>
                  <a:cubicBezTo>
                    <a:pt x="64" y="40"/>
                    <a:pt x="70" y="45"/>
                    <a:pt x="72" y="53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2" y="54"/>
                    <a:pt x="72" y="55"/>
                    <a:pt x="72" y="56"/>
                  </a:cubicBezTo>
                  <a:close/>
                  <a:moveTo>
                    <a:pt x="12" y="56"/>
                  </a:moveTo>
                  <a:cubicBezTo>
                    <a:pt x="12" y="38"/>
                    <a:pt x="22" y="23"/>
                    <a:pt x="37" y="1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37" y="40"/>
                    <a:pt x="33" y="47"/>
                    <a:pt x="32" y="54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58"/>
                    <a:pt x="12" y="57"/>
                    <a:pt x="12" y="56"/>
                  </a:cubicBezTo>
                  <a:close/>
                  <a:moveTo>
                    <a:pt x="56" y="100"/>
                  </a:moveTo>
                  <a:cubicBezTo>
                    <a:pt x="38" y="100"/>
                    <a:pt x="23" y="90"/>
                    <a:pt x="16" y="75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40" y="75"/>
                    <a:pt x="47" y="79"/>
                    <a:pt x="54" y="8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57" y="100"/>
                    <a:pt x="56" y="100"/>
                  </a:cubicBezTo>
                  <a:close/>
                  <a:moveTo>
                    <a:pt x="100" y="56"/>
                  </a:moveTo>
                  <a:cubicBezTo>
                    <a:pt x="100" y="74"/>
                    <a:pt x="90" y="89"/>
                    <a:pt x="75" y="96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5" y="72"/>
                    <a:pt x="79" y="65"/>
                    <a:pt x="80" y="58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4"/>
                    <a:pt x="100" y="55"/>
                    <a:pt x="100" y="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endParaRPr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="" xmlns:a16="http://schemas.microsoft.com/office/drawing/2014/main" id="{87BE3B8B-4C68-49AD-9E8C-0B1C59E95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3435" y="4197557"/>
              <a:ext cx="467067" cy="482990"/>
            </a:xfrm>
            <a:custGeom>
              <a:avLst/>
              <a:gdLst>
                <a:gd name="T0" fmla="*/ 186 w 186"/>
                <a:gd name="T1" fmla="*/ 108 h 192"/>
                <a:gd name="T2" fmla="*/ 170 w 186"/>
                <a:gd name="T3" fmla="*/ 89 h 192"/>
                <a:gd name="T4" fmla="*/ 171 w 186"/>
                <a:gd name="T5" fmla="*/ 77 h 192"/>
                <a:gd name="T6" fmla="*/ 94 w 186"/>
                <a:gd name="T7" fmla="*/ 0 h 192"/>
                <a:gd name="T8" fmla="*/ 17 w 186"/>
                <a:gd name="T9" fmla="*/ 77 h 192"/>
                <a:gd name="T10" fmla="*/ 18 w 186"/>
                <a:gd name="T11" fmla="*/ 87 h 192"/>
                <a:gd name="T12" fmla="*/ 0 w 186"/>
                <a:gd name="T13" fmla="*/ 106 h 192"/>
                <a:gd name="T14" fmla="*/ 19 w 186"/>
                <a:gd name="T15" fmla="*/ 125 h 192"/>
                <a:gd name="T16" fmla="*/ 22 w 186"/>
                <a:gd name="T17" fmla="*/ 125 h 192"/>
                <a:gd name="T18" fmla="*/ 22 w 186"/>
                <a:gd name="T19" fmla="*/ 133 h 192"/>
                <a:gd name="T20" fmla="*/ 30 w 186"/>
                <a:gd name="T21" fmla="*/ 141 h 192"/>
                <a:gd name="T22" fmla="*/ 43 w 186"/>
                <a:gd name="T23" fmla="*/ 141 h 192"/>
                <a:gd name="T24" fmla="*/ 51 w 186"/>
                <a:gd name="T25" fmla="*/ 133 h 192"/>
                <a:gd name="T26" fmla="*/ 51 w 186"/>
                <a:gd name="T27" fmla="*/ 81 h 192"/>
                <a:gd name="T28" fmla="*/ 43 w 186"/>
                <a:gd name="T29" fmla="*/ 73 h 192"/>
                <a:gd name="T30" fmla="*/ 30 w 186"/>
                <a:gd name="T31" fmla="*/ 73 h 192"/>
                <a:gd name="T32" fmla="*/ 26 w 186"/>
                <a:gd name="T33" fmla="*/ 74 h 192"/>
                <a:gd name="T34" fmla="*/ 94 w 186"/>
                <a:gd name="T35" fmla="*/ 18 h 192"/>
                <a:gd name="T36" fmla="*/ 162 w 186"/>
                <a:gd name="T37" fmla="*/ 76 h 192"/>
                <a:gd name="T38" fmla="*/ 156 w 186"/>
                <a:gd name="T39" fmla="*/ 73 h 192"/>
                <a:gd name="T40" fmla="*/ 143 w 186"/>
                <a:gd name="T41" fmla="*/ 73 h 192"/>
                <a:gd name="T42" fmla="*/ 135 w 186"/>
                <a:gd name="T43" fmla="*/ 81 h 192"/>
                <a:gd name="T44" fmla="*/ 135 w 186"/>
                <a:gd name="T45" fmla="*/ 133 h 192"/>
                <a:gd name="T46" fmla="*/ 143 w 186"/>
                <a:gd name="T47" fmla="*/ 141 h 192"/>
                <a:gd name="T48" fmla="*/ 156 w 186"/>
                <a:gd name="T49" fmla="*/ 141 h 192"/>
                <a:gd name="T50" fmla="*/ 159 w 186"/>
                <a:gd name="T51" fmla="*/ 140 h 192"/>
                <a:gd name="T52" fmla="*/ 122 w 186"/>
                <a:gd name="T53" fmla="*/ 174 h 192"/>
                <a:gd name="T54" fmla="*/ 106 w 186"/>
                <a:gd name="T55" fmla="*/ 163 h 192"/>
                <a:gd name="T56" fmla="*/ 89 w 186"/>
                <a:gd name="T57" fmla="*/ 178 h 192"/>
                <a:gd name="T58" fmla="*/ 106 w 186"/>
                <a:gd name="T59" fmla="*/ 192 h 192"/>
                <a:gd name="T60" fmla="*/ 122 w 186"/>
                <a:gd name="T61" fmla="*/ 183 h 192"/>
                <a:gd name="T62" fmla="*/ 171 w 186"/>
                <a:gd name="T63" fmla="*/ 126 h 192"/>
                <a:gd name="T64" fmla="*/ 186 w 186"/>
                <a:gd name="T65" fmla="*/ 108 h 192"/>
                <a:gd name="T66" fmla="*/ 164 w 186"/>
                <a:gd name="T67" fmla="*/ 126 h 192"/>
                <a:gd name="T68" fmla="*/ 164 w 186"/>
                <a:gd name="T69" fmla="*/ 126 h 192"/>
                <a:gd name="T70" fmla="*/ 164 w 186"/>
                <a:gd name="T71" fmla="*/ 127 h 192"/>
                <a:gd name="T72" fmla="*/ 164 w 186"/>
                <a:gd name="T73" fmla="*/ 12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6" h="192">
                  <a:moveTo>
                    <a:pt x="186" y="108"/>
                  </a:moveTo>
                  <a:cubicBezTo>
                    <a:pt x="186" y="99"/>
                    <a:pt x="179" y="91"/>
                    <a:pt x="170" y="89"/>
                  </a:cubicBezTo>
                  <a:cubicBezTo>
                    <a:pt x="171" y="85"/>
                    <a:pt x="171" y="81"/>
                    <a:pt x="171" y="77"/>
                  </a:cubicBezTo>
                  <a:cubicBezTo>
                    <a:pt x="171" y="35"/>
                    <a:pt x="137" y="0"/>
                    <a:pt x="94" y="0"/>
                  </a:cubicBezTo>
                  <a:cubicBezTo>
                    <a:pt x="51" y="0"/>
                    <a:pt x="17" y="35"/>
                    <a:pt x="17" y="77"/>
                  </a:cubicBezTo>
                  <a:cubicBezTo>
                    <a:pt x="17" y="81"/>
                    <a:pt x="17" y="84"/>
                    <a:pt x="18" y="87"/>
                  </a:cubicBezTo>
                  <a:cubicBezTo>
                    <a:pt x="8" y="88"/>
                    <a:pt x="0" y="96"/>
                    <a:pt x="0" y="106"/>
                  </a:cubicBezTo>
                  <a:cubicBezTo>
                    <a:pt x="0" y="117"/>
                    <a:pt x="8" y="125"/>
                    <a:pt x="19" y="125"/>
                  </a:cubicBezTo>
                  <a:cubicBezTo>
                    <a:pt x="20" y="125"/>
                    <a:pt x="21" y="125"/>
                    <a:pt x="22" y="125"/>
                  </a:cubicBezTo>
                  <a:cubicBezTo>
                    <a:pt x="22" y="133"/>
                    <a:pt x="22" y="133"/>
                    <a:pt x="22" y="133"/>
                  </a:cubicBezTo>
                  <a:cubicBezTo>
                    <a:pt x="22" y="137"/>
                    <a:pt x="25" y="141"/>
                    <a:pt x="30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8" y="141"/>
                    <a:pt x="51" y="137"/>
                    <a:pt x="51" y="133"/>
                  </a:cubicBezTo>
                  <a:cubicBezTo>
                    <a:pt x="51" y="81"/>
                    <a:pt x="51" y="81"/>
                    <a:pt x="51" y="81"/>
                  </a:cubicBezTo>
                  <a:cubicBezTo>
                    <a:pt x="51" y="77"/>
                    <a:pt x="48" y="73"/>
                    <a:pt x="43" y="73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29" y="73"/>
                    <a:pt x="27" y="74"/>
                    <a:pt x="26" y="74"/>
                  </a:cubicBezTo>
                  <a:cubicBezTo>
                    <a:pt x="32" y="42"/>
                    <a:pt x="60" y="18"/>
                    <a:pt x="94" y="18"/>
                  </a:cubicBezTo>
                  <a:cubicBezTo>
                    <a:pt x="129" y="18"/>
                    <a:pt x="157" y="43"/>
                    <a:pt x="162" y="76"/>
                  </a:cubicBezTo>
                  <a:cubicBezTo>
                    <a:pt x="161" y="74"/>
                    <a:pt x="159" y="73"/>
                    <a:pt x="156" y="73"/>
                  </a:cubicBezTo>
                  <a:cubicBezTo>
                    <a:pt x="143" y="73"/>
                    <a:pt x="143" y="73"/>
                    <a:pt x="143" y="73"/>
                  </a:cubicBezTo>
                  <a:cubicBezTo>
                    <a:pt x="138" y="73"/>
                    <a:pt x="135" y="77"/>
                    <a:pt x="135" y="81"/>
                  </a:cubicBezTo>
                  <a:cubicBezTo>
                    <a:pt x="135" y="133"/>
                    <a:pt x="135" y="133"/>
                    <a:pt x="135" y="133"/>
                  </a:cubicBezTo>
                  <a:cubicBezTo>
                    <a:pt x="135" y="137"/>
                    <a:pt x="138" y="141"/>
                    <a:pt x="143" y="141"/>
                  </a:cubicBezTo>
                  <a:cubicBezTo>
                    <a:pt x="156" y="141"/>
                    <a:pt x="156" y="141"/>
                    <a:pt x="156" y="141"/>
                  </a:cubicBezTo>
                  <a:cubicBezTo>
                    <a:pt x="157" y="141"/>
                    <a:pt x="158" y="141"/>
                    <a:pt x="159" y="140"/>
                  </a:cubicBezTo>
                  <a:cubicBezTo>
                    <a:pt x="151" y="157"/>
                    <a:pt x="138" y="169"/>
                    <a:pt x="122" y="174"/>
                  </a:cubicBezTo>
                  <a:cubicBezTo>
                    <a:pt x="120" y="168"/>
                    <a:pt x="114" y="163"/>
                    <a:pt x="106" y="163"/>
                  </a:cubicBezTo>
                  <a:cubicBezTo>
                    <a:pt x="97" y="163"/>
                    <a:pt x="89" y="170"/>
                    <a:pt x="89" y="178"/>
                  </a:cubicBezTo>
                  <a:cubicBezTo>
                    <a:pt x="89" y="186"/>
                    <a:pt x="97" y="192"/>
                    <a:pt x="106" y="192"/>
                  </a:cubicBezTo>
                  <a:cubicBezTo>
                    <a:pt x="113" y="192"/>
                    <a:pt x="119" y="188"/>
                    <a:pt x="122" y="183"/>
                  </a:cubicBezTo>
                  <a:cubicBezTo>
                    <a:pt x="146" y="178"/>
                    <a:pt x="166" y="156"/>
                    <a:pt x="171" y="126"/>
                  </a:cubicBezTo>
                  <a:cubicBezTo>
                    <a:pt x="179" y="125"/>
                    <a:pt x="186" y="117"/>
                    <a:pt x="186" y="108"/>
                  </a:cubicBezTo>
                  <a:close/>
                  <a:moveTo>
                    <a:pt x="164" y="126"/>
                  </a:moveTo>
                  <a:cubicBezTo>
                    <a:pt x="164" y="126"/>
                    <a:pt x="164" y="126"/>
                    <a:pt x="164" y="126"/>
                  </a:cubicBezTo>
                  <a:cubicBezTo>
                    <a:pt x="164" y="127"/>
                    <a:pt x="164" y="127"/>
                    <a:pt x="164" y="127"/>
                  </a:cubicBezTo>
                  <a:lnTo>
                    <a:pt x="1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AF855CC4-B191-4C1B-95F8-5E46341C3030}"/>
              </a:ext>
            </a:extLst>
          </p:cNvPr>
          <p:cNvGrpSpPr/>
          <p:nvPr/>
        </p:nvGrpSpPr>
        <p:grpSpPr>
          <a:xfrm>
            <a:off x="6156176" y="1302609"/>
            <a:ext cx="2736305" cy="2597568"/>
            <a:chOff x="8170813" y="1912116"/>
            <a:chExt cx="2749723" cy="3463424"/>
          </a:xfrm>
        </p:grpSpPr>
        <p:grpSp>
          <p:nvGrpSpPr>
            <p:cNvPr id="20" name="组合 19">
              <a:extLst>
                <a:ext uri="{FF2B5EF4-FFF2-40B4-BE49-F238E27FC236}">
                  <a16:creationId xmlns="" xmlns:a16="http://schemas.microsoft.com/office/drawing/2014/main" id="{DDA84869-32DA-4AEC-A8A3-9F778A3BF118}"/>
                </a:ext>
              </a:extLst>
            </p:cNvPr>
            <p:cNvGrpSpPr/>
            <p:nvPr/>
          </p:nvGrpSpPr>
          <p:grpSpPr>
            <a:xfrm>
              <a:off x="8170813" y="1912116"/>
              <a:ext cx="2611178" cy="3463424"/>
              <a:chOff x="1193499" y="1491637"/>
              <a:chExt cx="3761196" cy="3463424"/>
            </a:xfrm>
          </p:grpSpPr>
          <p:grpSp>
            <p:nvGrpSpPr>
              <p:cNvPr id="23" name="组合 22">
                <a:extLst>
                  <a:ext uri="{FF2B5EF4-FFF2-40B4-BE49-F238E27FC236}">
                    <a16:creationId xmlns="" xmlns:a16="http://schemas.microsoft.com/office/drawing/2014/main" id="{ED330ACE-2902-46DC-92DF-0492A28A5F05}"/>
                  </a:ext>
                </a:extLst>
              </p:cNvPr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30" name="文本框 46">
                  <a:extLst>
                    <a:ext uri="{FF2B5EF4-FFF2-40B4-BE49-F238E27FC236}">
                      <a16:creationId xmlns="" xmlns:a16="http://schemas.microsoft.com/office/drawing/2014/main" id="{787CC085-EDAD-4169-8A93-B5D455E8AA65}"/>
                    </a:ext>
                  </a:extLst>
                </p:cNvPr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endParaRPr lang="zh-CN" altLang="en-US" sz="10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inpin heiti" panose="00000500000000000000" pitchFamily="2" charset="-122"/>
                  </a:endParaRPr>
                </a:p>
              </p:txBody>
            </p:sp>
            <p:sp>
              <p:nvSpPr>
                <p:cNvPr id="31" name="矩形 30">
                  <a:extLst>
                    <a:ext uri="{FF2B5EF4-FFF2-40B4-BE49-F238E27FC236}">
                      <a16:creationId xmlns="" xmlns:a16="http://schemas.microsoft.com/office/drawing/2014/main" id="{69E947B6-8628-405B-87C6-28E9E09F344E}"/>
                    </a:ext>
                  </a:extLst>
                </p:cNvPr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Autofit/>
                </a:bodyPr>
                <a:lstStyle/>
                <a:p>
                  <a:r>
                    <a:rPr lang="zh-TW" altLang="zh-TW" b="1" dirty="0">
                      <a:solidFill>
                        <a:schemeClr val="accent2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結合地方特色的外部活動設計</a:t>
                  </a:r>
                  <a:endParaRPr lang="zh-CN" altLang="en-US" b="1" dirty="0">
                    <a:solidFill>
                      <a:schemeClr val="accent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inpin heiti" panose="00000500000000000000" pitchFamily="2" charset="-122"/>
                  </a:endParaRPr>
                </a:p>
              </p:txBody>
            </p:sp>
          </p:grpSp>
          <p:grpSp>
            <p:nvGrpSpPr>
              <p:cNvPr id="24" name="组合 23">
                <a:extLst>
                  <a:ext uri="{FF2B5EF4-FFF2-40B4-BE49-F238E27FC236}">
                    <a16:creationId xmlns="" xmlns:a16="http://schemas.microsoft.com/office/drawing/2014/main" id="{B5B2592A-E305-4CE1-A61C-60A1C991A3A0}"/>
                  </a:ext>
                </a:extLst>
              </p:cNvPr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8" name="文本框 44">
                  <a:extLst>
                    <a:ext uri="{FF2B5EF4-FFF2-40B4-BE49-F238E27FC236}">
                      <a16:creationId xmlns="" xmlns:a16="http://schemas.microsoft.com/office/drawing/2014/main" id="{9D3A8499-1346-4AD2-847D-C918720C1C7E}"/>
                    </a:ext>
                  </a:extLst>
                </p:cNvPr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endParaRPr lang="zh-CN" altLang="en-US" sz="10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inpin heiti" panose="00000500000000000000" pitchFamily="2" charset="-122"/>
                  </a:endParaRPr>
                </a:p>
              </p:txBody>
            </p:sp>
            <p:sp>
              <p:nvSpPr>
                <p:cNvPr id="29" name="矩形 28">
                  <a:extLst>
                    <a:ext uri="{FF2B5EF4-FFF2-40B4-BE49-F238E27FC236}">
                      <a16:creationId xmlns="" xmlns:a16="http://schemas.microsoft.com/office/drawing/2014/main" id="{9F37C194-1295-4BC7-842E-C627152C16CA}"/>
                    </a:ext>
                  </a:extLst>
                </p:cNvPr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Autofit/>
                </a:bodyPr>
                <a:lstStyle/>
                <a:p>
                  <a:r>
                    <a:rPr lang="zh-TW" altLang="en-US" b="1" dirty="0" smtClean="0">
                      <a:solidFill>
                        <a:schemeClr val="accent2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inpin heiti" panose="00000500000000000000" pitchFamily="2" charset="-122"/>
                    </a:rPr>
                    <a:t>展售中心的</a:t>
                  </a:r>
                  <a:r>
                    <a:rPr lang="en-US" altLang="zh-TW" b="1" dirty="0" smtClean="0">
                      <a:solidFill>
                        <a:schemeClr val="accent2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inpin heiti" panose="00000500000000000000" pitchFamily="2" charset="-122"/>
                    </a:rPr>
                    <a:t>SWOT</a:t>
                  </a:r>
                  <a:r>
                    <a:rPr lang="zh-TW" altLang="en-US" b="1" dirty="0" smtClean="0">
                      <a:solidFill>
                        <a:schemeClr val="accent2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inpin heiti" panose="00000500000000000000" pitchFamily="2" charset="-122"/>
                    </a:rPr>
                    <a:t>分析</a:t>
                  </a:r>
                  <a:endParaRPr lang="zh-CN" altLang="en-US" b="1" dirty="0">
                    <a:solidFill>
                      <a:schemeClr val="accent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inpin heiti" panose="00000500000000000000" pitchFamily="2" charset="-122"/>
                  </a:endParaRPr>
                </a:p>
              </p:txBody>
            </p:sp>
          </p:grpSp>
          <p:grpSp>
            <p:nvGrpSpPr>
              <p:cNvPr id="25" name="组合 24">
                <a:extLst>
                  <a:ext uri="{FF2B5EF4-FFF2-40B4-BE49-F238E27FC236}">
                    <a16:creationId xmlns="" xmlns:a16="http://schemas.microsoft.com/office/drawing/2014/main" id="{21CEA73E-E369-410B-A233-0A6F81603141}"/>
                  </a:ext>
                </a:extLst>
              </p:cNvPr>
              <p:cNvGrpSpPr/>
              <p:nvPr/>
            </p:nvGrpSpPr>
            <p:grpSpPr>
              <a:xfrm>
                <a:off x="1193499" y="4139453"/>
                <a:ext cx="3761196" cy="815608"/>
                <a:chOff x="1317256" y="1824875"/>
                <a:chExt cx="3761196" cy="815608"/>
              </a:xfrm>
            </p:grpSpPr>
            <p:sp>
              <p:nvSpPr>
                <p:cNvPr id="26" name="文本框 42">
                  <a:extLst>
                    <a:ext uri="{FF2B5EF4-FFF2-40B4-BE49-F238E27FC236}">
                      <a16:creationId xmlns="" xmlns:a16="http://schemas.microsoft.com/office/drawing/2014/main" id="{90BE024A-F601-4A4D-96B5-E44A02F77DAC}"/>
                    </a:ext>
                  </a:extLst>
                </p:cNvPr>
                <p:cNvSpPr txBox="1"/>
                <p:nvPr/>
              </p:nvSpPr>
              <p:spPr>
                <a:xfrm>
                  <a:off x="1317256" y="2132652"/>
                  <a:ext cx="3761194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endParaRPr lang="zh-CN" altLang="en-US" sz="10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inpin heiti" panose="00000500000000000000" pitchFamily="2" charset="-122"/>
                  </a:endParaRPr>
                </a:p>
              </p:txBody>
            </p:sp>
            <p:sp>
              <p:nvSpPr>
                <p:cNvPr id="27" name="矩形 26">
                  <a:extLst>
                    <a:ext uri="{FF2B5EF4-FFF2-40B4-BE49-F238E27FC236}">
                      <a16:creationId xmlns="" xmlns:a16="http://schemas.microsoft.com/office/drawing/2014/main" id="{94D53C87-E8FE-426A-9914-541237297D09}"/>
                    </a:ext>
                  </a:extLst>
                </p:cNvPr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Autofit/>
                </a:bodyPr>
                <a:lstStyle/>
                <a:p>
                  <a:r>
                    <a:rPr lang="zh-TW" altLang="en-US" b="1" dirty="0" smtClean="0">
                      <a:solidFill>
                        <a:schemeClr val="accent5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inpin heiti" panose="00000500000000000000" pitchFamily="2" charset="-122"/>
                    </a:rPr>
                    <a:t>  問卷調查與分析</a:t>
                  </a:r>
                  <a:endParaRPr lang="zh-CN" altLang="en-US" b="1" dirty="0">
                    <a:solidFill>
                      <a:schemeClr val="accent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inpin heiti" panose="00000500000000000000" pitchFamily="2" charset="-122"/>
                  </a:endParaRPr>
                </a:p>
              </p:txBody>
            </p:sp>
          </p:grpSp>
        </p:grpSp>
        <p:cxnSp>
          <p:nvCxnSpPr>
            <p:cNvPr id="21" name="直接连接符 20">
              <a:extLst>
                <a:ext uri="{FF2B5EF4-FFF2-40B4-BE49-F238E27FC236}">
                  <a16:creationId xmlns="" xmlns:a16="http://schemas.microsoft.com/office/drawing/2014/main" id="{9584BB9C-B2AF-4AEC-9FDD-DC15A7CC218B}"/>
                </a:ext>
              </a:extLst>
            </p:cNvPr>
            <p:cNvCxnSpPr/>
            <p:nvPr/>
          </p:nvCxnSpPr>
          <p:spPr>
            <a:xfrm>
              <a:off x="8472264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="" xmlns:a16="http://schemas.microsoft.com/office/drawing/2014/main" id="{F0910631-5E28-4B2C-9010-330B13901B68}"/>
                </a:ext>
              </a:extLst>
            </p:cNvPr>
            <p:cNvCxnSpPr/>
            <p:nvPr/>
          </p:nvCxnSpPr>
          <p:spPr>
            <a:xfrm>
              <a:off x="8472264" y="42636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088C8247-2173-48C6-A468-FBF1C8F60498}"/>
              </a:ext>
            </a:extLst>
          </p:cNvPr>
          <p:cNvGrpSpPr/>
          <p:nvPr/>
        </p:nvGrpSpPr>
        <p:grpSpPr>
          <a:xfrm>
            <a:off x="107504" y="1302609"/>
            <a:ext cx="2908389" cy="2597568"/>
            <a:chOff x="1307468" y="1697288"/>
            <a:chExt cx="2713719" cy="3463424"/>
          </a:xfrm>
        </p:grpSpPr>
        <p:grpSp>
          <p:nvGrpSpPr>
            <p:cNvPr id="7" name="组合 6">
              <a:extLst>
                <a:ext uri="{FF2B5EF4-FFF2-40B4-BE49-F238E27FC236}">
                  <a16:creationId xmlns="" xmlns:a16="http://schemas.microsoft.com/office/drawing/2014/main" id="{944F4D8E-6CCA-4666-A5F0-23772DCF5907}"/>
                </a:ext>
              </a:extLst>
            </p:cNvPr>
            <p:cNvGrpSpPr/>
            <p:nvPr/>
          </p:nvGrpSpPr>
          <p:grpSpPr>
            <a:xfrm>
              <a:off x="1410010" y="1697288"/>
              <a:ext cx="2611177" cy="3463424"/>
              <a:chOff x="1193500" y="1491637"/>
              <a:chExt cx="3761195" cy="3463424"/>
            </a:xfrm>
          </p:grpSpPr>
          <p:grpSp>
            <p:nvGrpSpPr>
              <p:cNvPr id="11" name="组合 10">
                <a:extLst>
                  <a:ext uri="{FF2B5EF4-FFF2-40B4-BE49-F238E27FC236}">
                    <a16:creationId xmlns="" xmlns:a16="http://schemas.microsoft.com/office/drawing/2014/main" id="{624BD67E-3B19-4E38-86BC-5152240D90E0}"/>
                  </a:ext>
                </a:extLst>
              </p:cNvPr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8" name="文本框 60">
                  <a:extLst>
                    <a:ext uri="{FF2B5EF4-FFF2-40B4-BE49-F238E27FC236}">
                      <a16:creationId xmlns="" xmlns:a16="http://schemas.microsoft.com/office/drawing/2014/main" id="{AAAE2C95-C6F1-40BF-BD3A-0A0B281360B9}"/>
                    </a:ext>
                  </a:extLst>
                </p:cNvPr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zh-CN" altLang="en-US" sz="10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inpin heiti" panose="00000500000000000000" pitchFamily="2" charset="-122"/>
                  </a:endParaRPr>
                </a:p>
              </p:txBody>
            </p:sp>
            <p:sp>
              <p:nvSpPr>
                <p:cNvPr id="19" name="矩形 18">
                  <a:extLst>
                    <a:ext uri="{FF2B5EF4-FFF2-40B4-BE49-F238E27FC236}">
                      <a16:creationId xmlns="" xmlns:a16="http://schemas.microsoft.com/office/drawing/2014/main" id="{ED1B822D-747A-4545-8506-70DB05C0354A}"/>
                    </a:ext>
                  </a:extLst>
                </p:cNvPr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Autofit/>
                </a:bodyPr>
                <a:lstStyle/>
                <a:p>
                  <a:pPr algn="r"/>
                  <a:r>
                    <a:rPr lang="zh-TW" altLang="zh-TW" b="1" dirty="0">
                      <a:solidFill>
                        <a:schemeClr val="accent2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hlinkClick r:id="rId9" action="ppaction://hlinksldjump"/>
                    </a:rPr>
                    <a:t>創造有機米好品質</a:t>
                  </a:r>
                  <a:r>
                    <a:rPr lang="en-US" altLang="zh-TW" b="1" dirty="0">
                      <a:solidFill>
                        <a:schemeClr val="accent2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hlinkClick r:id="rId9" action="ppaction://hlinksldjump"/>
                    </a:rPr>
                    <a:t>-</a:t>
                  </a:r>
                  <a:r>
                    <a:rPr lang="zh-TW" altLang="zh-TW" b="1" dirty="0">
                      <a:solidFill>
                        <a:schemeClr val="accent2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hlinkClick r:id="rId9" action="ppaction://hlinksldjump"/>
                    </a:rPr>
                    <a:t>高雄</a:t>
                  </a:r>
                  <a:r>
                    <a:rPr lang="en-US" altLang="zh-TW" b="1" dirty="0">
                      <a:solidFill>
                        <a:schemeClr val="accent2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hlinkClick r:id="rId9" action="ppaction://hlinksldjump"/>
                    </a:rPr>
                    <a:t>139</a:t>
                  </a:r>
                  <a:endParaRPr lang="zh-CN" altLang="en-US" b="1" dirty="0">
                    <a:solidFill>
                      <a:schemeClr val="accent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inpin heiti" panose="00000500000000000000" pitchFamily="2" charset="-122"/>
                  </a:endParaRPr>
                </a:p>
              </p:txBody>
            </p:sp>
          </p:grpSp>
          <p:grpSp>
            <p:nvGrpSpPr>
              <p:cNvPr id="12" name="组合 11">
                <a:extLst>
                  <a:ext uri="{FF2B5EF4-FFF2-40B4-BE49-F238E27FC236}">
                    <a16:creationId xmlns="" xmlns:a16="http://schemas.microsoft.com/office/drawing/2014/main" id="{112C748C-B1A7-4EE5-B008-7DF1AE73CE2C}"/>
                  </a:ext>
                </a:extLst>
              </p:cNvPr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6" name="文本框 58">
                  <a:extLst>
                    <a:ext uri="{FF2B5EF4-FFF2-40B4-BE49-F238E27FC236}">
                      <a16:creationId xmlns="" xmlns:a16="http://schemas.microsoft.com/office/drawing/2014/main" id="{B592F8C7-8D98-4D84-8CD0-5148BD127DFB}"/>
                    </a:ext>
                  </a:extLst>
                </p:cNvPr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zh-CN" altLang="en-US" sz="10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inpin heiti" panose="00000500000000000000" pitchFamily="2" charset="-122"/>
                  </a:endParaRPr>
                </a:p>
              </p:txBody>
            </p:sp>
            <p:sp>
              <p:nvSpPr>
                <p:cNvPr id="17" name="矩形 16">
                  <a:extLst>
                    <a:ext uri="{FF2B5EF4-FFF2-40B4-BE49-F238E27FC236}">
                      <a16:creationId xmlns="" xmlns:a16="http://schemas.microsoft.com/office/drawing/2014/main" id="{CF329046-DDE6-42AC-86F4-D14FB4166218}"/>
                    </a:ext>
                  </a:extLst>
                </p:cNvPr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Autofit/>
                </a:bodyPr>
                <a:lstStyle/>
                <a:p>
                  <a:r>
                    <a:rPr lang="zh-TW" altLang="zh-TW" b="1" dirty="0">
                      <a:solidFill>
                        <a:schemeClr val="accent2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展售中心的內部設置</a:t>
                  </a:r>
                  <a:endParaRPr lang="zh-CN" altLang="en-US" b="1" dirty="0">
                    <a:solidFill>
                      <a:schemeClr val="accent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inpin heiti" panose="00000500000000000000" pitchFamily="2" charset="-122"/>
                  </a:endParaRPr>
                </a:p>
              </p:txBody>
            </p:sp>
          </p:grpSp>
          <p:grpSp>
            <p:nvGrpSpPr>
              <p:cNvPr id="13" name="组合 12">
                <a:extLst>
                  <a:ext uri="{FF2B5EF4-FFF2-40B4-BE49-F238E27FC236}">
                    <a16:creationId xmlns="" xmlns:a16="http://schemas.microsoft.com/office/drawing/2014/main" id="{E23EC381-CD78-4DFC-9F5C-500AE8EA61FE}"/>
                  </a:ext>
                </a:extLst>
              </p:cNvPr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4" name="文本框 56">
                  <a:extLst>
                    <a:ext uri="{FF2B5EF4-FFF2-40B4-BE49-F238E27FC236}">
                      <a16:creationId xmlns="" xmlns:a16="http://schemas.microsoft.com/office/drawing/2014/main" id="{D8EB3B3C-81B1-4915-B021-25E81D816B1B}"/>
                    </a:ext>
                  </a:extLst>
                </p:cNvPr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zh-CN" altLang="en-US" sz="10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inpin heiti" panose="00000500000000000000" pitchFamily="2" charset="-122"/>
                  </a:endParaRPr>
                </a:p>
              </p:txBody>
            </p:sp>
            <p:sp>
              <p:nvSpPr>
                <p:cNvPr id="15" name="矩形 14">
                  <a:extLst>
                    <a:ext uri="{FF2B5EF4-FFF2-40B4-BE49-F238E27FC236}">
                      <a16:creationId xmlns="" xmlns:a16="http://schemas.microsoft.com/office/drawing/2014/main" id="{31E8DE5D-5C44-4C13-8B17-7026D2250817}"/>
                    </a:ext>
                  </a:extLst>
                </p:cNvPr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Autofit/>
                </a:bodyPr>
                <a:lstStyle/>
                <a:p>
                  <a:r>
                    <a:rPr lang="zh-TW" altLang="zh-TW" b="1" dirty="0">
                      <a:solidFill>
                        <a:schemeClr val="accent2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不斷變動的賣場內部設計</a:t>
                  </a:r>
                  <a:endParaRPr lang="zh-CN" altLang="en-US" b="1" dirty="0">
                    <a:solidFill>
                      <a:schemeClr val="accent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inpin heiti" panose="00000500000000000000" pitchFamily="2" charset="-122"/>
                  </a:endParaRPr>
                </a:p>
              </p:txBody>
            </p:sp>
          </p:grpSp>
        </p:grpSp>
        <p:grpSp>
          <p:nvGrpSpPr>
            <p:cNvPr id="8" name="组合 7">
              <a:extLst>
                <a:ext uri="{FF2B5EF4-FFF2-40B4-BE49-F238E27FC236}">
                  <a16:creationId xmlns="" xmlns:a16="http://schemas.microsoft.com/office/drawing/2014/main" id="{40936EA1-7A6F-42F2-B098-B66B64E97DD9}"/>
                </a:ext>
              </a:extLst>
            </p:cNvPr>
            <p:cNvGrpSpPr/>
            <p:nvPr/>
          </p:nvGrpSpPr>
          <p:grpSpPr>
            <a:xfrm>
              <a:off x="1307468" y="2710116"/>
              <a:ext cx="2448272" cy="1338747"/>
              <a:chOff x="1307468" y="2924944"/>
              <a:chExt cx="2448272" cy="1338747"/>
            </a:xfrm>
          </p:grpSpPr>
          <p:cxnSp>
            <p:nvCxnSpPr>
              <p:cNvPr id="9" name="直接连接符 8">
                <a:extLst>
                  <a:ext uri="{FF2B5EF4-FFF2-40B4-BE49-F238E27FC236}">
                    <a16:creationId xmlns="" xmlns:a16="http://schemas.microsoft.com/office/drawing/2014/main" id="{DB45921B-E4E0-4D8B-B9FF-BED92BF9D03C}"/>
                  </a:ext>
                </a:extLst>
              </p:cNvPr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="" xmlns:a16="http://schemas.microsoft.com/office/drawing/2014/main" id="{59A3264E-BEC7-4667-BB81-F1B6E137CC2D}"/>
                  </a:ext>
                </a:extLst>
              </p:cNvPr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TextBox 71">
            <a:extLst>
              <a:ext uri="{FF2B5EF4-FFF2-40B4-BE49-F238E27FC236}">
                <a16:creationId xmlns="" xmlns:a16="http://schemas.microsoft.com/office/drawing/2014/main" id="{E206596B-BC60-4635-B287-91DC93489A03}"/>
              </a:ext>
            </a:extLst>
          </p:cNvPr>
          <p:cNvSpPr txBox="1"/>
          <p:nvPr/>
        </p:nvSpPr>
        <p:spPr>
          <a:xfrm>
            <a:off x="2816807" y="19855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sz="2400" b="1" dirty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富麗米行銷的</a:t>
            </a:r>
            <a:r>
              <a:rPr lang="zh-TW" altLang="en-US" sz="2400" b="1" dirty="0">
                <a:solidFill>
                  <a:srgbClr val="0070C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藍海</a:t>
            </a:r>
            <a:r>
              <a:rPr lang="zh-TW" altLang="zh-TW" sz="2400" b="1" dirty="0">
                <a:solidFill>
                  <a:srgbClr val="0070C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策略</a:t>
            </a:r>
            <a:endParaRPr lang="zh-TW" altLang="en-US" sz="2400" b="1" dirty="0">
              <a:solidFill>
                <a:srgbClr val="0070C0"/>
              </a:solidFill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</p:txBody>
      </p:sp>
      <p:sp>
        <p:nvSpPr>
          <p:cNvPr id="65" name="矩形 64">
            <a:extLst>
              <a:ext uri="{FF2B5EF4-FFF2-40B4-BE49-F238E27FC236}">
                <a16:creationId xmlns="" xmlns:a16="http://schemas.microsoft.com/office/drawing/2014/main" id="{DC33F67F-6991-4287-A7E8-DC5E8C847450}"/>
              </a:ext>
            </a:extLst>
          </p:cNvPr>
          <p:cNvSpPr/>
          <p:nvPr/>
        </p:nvSpPr>
        <p:spPr>
          <a:xfrm>
            <a:off x="107504" y="106221"/>
            <a:ext cx="2767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spc="300" dirty="0" smtClean="0">
                <a:solidFill>
                  <a:srgbClr val="45B5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Arabic" panose="02040503050201020203" pitchFamily="18" charset="-78"/>
                <a:sym typeface="inpin heiti" panose="00000500000000000000" pitchFamily="2" charset="-122"/>
              </a:rPr>
              <a:t>貳、正文</a:t>
            </a:r>
            <a:endParaRPr lang="zh-CN" altLang="en-US" sz="3600" b="1" spc="300" dirty="0">
              <a:solidFill>
                <a:srgbClr val="45B54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dobe Arabic" panose="02040503050201020203" pitchFamily="18" charset="-78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401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F224122D-B6F7-4D88-BFC3-37CDF4D48247}"/>
              </a:ext>
            </a:extLst>
          </p:cNvPr>
          <p:cNvGrpSpPr/>
          <p:nvPr/>
        </p:nvGrpSpPr>
        <p:grpSpPr>
          <a:xfrm>
            <a:off x="2747963" y="923133"/>
            <a:ext cx="3648075" cy="3587354"/>
            <a:chOff x="3829051" y="1516062"/>
            <a:chExt cx="4864100" cy="4783139"/>
          </a:xfrm>
        </p:grpSpPr>
        <p:sp>
          <p:nvSpPr>
            <p:cNvPr id="32" name="椭圆 31">
              <a:extLst>
                <a:ext uri="{FF2B5EF4-FFF2-40B4-BE49-F238E27FC236}">
                  <a16:creationId xmlns="" xmlns:a16="http://schemas.microsoft.com/office/drawing/2014/main" id="{93197110-3A08-4674-876A-D814C0CFE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9413" y="2957513"/>
              <a:ext cx="1557338" cy="1558925"/>
            </a:xfrm>
            <a:prstGeom prst="ellipse">
              <a:avLst/>
            </a:prstGeom>
            <a:solidFill>
              <a:srgbClr val="08B9A8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endParaRPr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="" xmlns:a16="http://schemas.microsoft.com/office/drawing/2014/main" id="{0F638B7C-93E5-469B-9188-0A62DA560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2913" y="1516062"/>
              <a:ext cx="1566863" cy="1728788"/>
            </a:xfrm>
            <a:custGeom>
              <a:avLst/>
              <a:gdLst>
                <a:gd name="T0" fmla="*/ 500 w 500"/>
                <a:gd name="T1" fmla="*/ 449 h 552"/>
                <a:gd name="T2" fmla="*/ 321 w 500"/>
                <a:gd name="T3" fmla="*/ 36 h 552"/>
                <a:gd name="T4" fmla="*/ 9 w 500"/>
                <a:gd name="T5" fmla="*/ 293 h 552"/>
                <a:gd name="T6" fmla="*/ 387 w 500"/>
                <a:gd name="T7" fmla="*/ 552 h 552"/>
                <a:gd name="T8" fmla="*/ 500 w 500"/>
                <a:gd name="T9" fmla="*/ 449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0" h="552">
                  <a:moveTo>
                    <a:pt x="500" y="449"/>
                  </a:moveTo>
                  <a:cubicBezTo>
                    <a:pt x="440" y="312"/>
                    <a:pt x="381" y="174"/>
                    <a:pt x="321" y="36"/>
                  </a:cubicBezTo>
                  <a:cubicBezTo>
                    <a:pt x="187" y="0"/>
                    <a:pt x="0" y="154"/>
                    <a:pt x="9" y="293"/>
                  </a:cubicBezTo>
                  <a:cubicBezTo>
                    <a:pt x="135" y="379"/>
                    <a:pt x="261" y="465"/>
                    <a:pt x="387" y="552"/>
                  </a:cubicBezTo>
                  <a:cubicBezTo>
                    <a:pt x="415" y="508"/>
                    <a:pt x="454" y="473"/>
                    <a:pt x="500" y="449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endParaRPr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="" xmlns:a16="http://schemas.microsoft.com/office/drawing/2014/main" id="{2168C8CA-1C2D-4AF9-9481-CB80833DA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5438" y="1547812"/>
              <a:ext cx="1557338" cy="1722438"/>
            </a:xfrm>
            <a:custGeom>
              <a:avLst/>
              <a:gdLst>
                <a:gd name="T0" fmla="*/ 176 w 497"/>
                <a:gd name="T1" fmla="*/ 36 h 550"/>
                <a:gd name="T2" fmla="*/ 0 w 497"/>
                <a:gd name="T3" fmla="*/ 443 h 550"/>
                <a:gd name="T4" fmla="*/ 112 w 497"/>
                <a:gd name="T5" fmla="*/ 550 h 550"/>
                <a:gd name="T6" fmla="*/ 488 w 497"/>
                <a:gd name="T7" fmla="*/ 293 h 550"/>
                <a:gd name="T8" fmla="*/ 176 w 497"/>
                <a:gd name="T9" fmla="*/ 36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7" h="550">
                  <a:moveTo>
                    <a:pt x="176" y="36"/>
                  </a:moveTo>
                  <a:cubicBezTo>
                    <a:pt x="117" y="171"/>
                    <a:pt x="59" y="307"/>
                    <a:pt x="0" y="443"/>
                  </a:cubicBezTo>
                  <a:cubicBezTo>
                    <a:pt x="46" y="468"/>
                    <a:pt x="85" y="505"/>
                    <a:pt x="112" y="550"/>
                  </a:cubicBezTo>
                  <a:cubicBezTo>
                    <a:pt x="237" y="464"/>
                    <a:pt x="362" y="379"/>
                    <a:pt x="488" y="293"/>
                  </a:cubicBezTo>
                  <a:cubicBezTo>
                    <a:pt x="497" y="154"/>
                    <a:pt x="310" y="0"/>
                    <a:pt x="176" y="36"/>
                  </a:cubicBez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endParaRPr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="" xmlns:a16="http://schemas.microsoft.com/office/drawing/2014/main" id="{9B66C8C8-7E23-4114-8544-607DFD350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9051" y="3959225"/>
              <a:ext cx="1798638" cy="1277938"/>
            </a:xfrm>
            <a:custGeom>
              <a:avLst/>
              <a:gdLst>
                <a:gd name="T0" fmla="*/ 485 w 574"/>
                <a:gd name="T1" fmla="*/ 0 h 408"/>
                <a:gd name="T2" fmla="*/ 78 w 574"/>
                <a:gd name="T3" fmla="*/ 29 h 408"/>
                <a:gd name="T4" fmla="*/ 217 w 574"/>
                <a:gd name="T5" fmla="*/ 408 h 408"/>
                <a:gd name="T6" fmla="*/ 574 w 574"/>
                <a:gd name="T7" fmla="*/ 147 h 408"/>
                <a:gd name="T8" fmla="*/ 485 w 574"/>
                <a:gd name="T9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" h="408">
                  <a:moveTo>
                    <a:pt x="485" y="0"/>
                  </a:moveTo>
                  <a:cubicBezTo>
                    <a:pt x="349" y="10"/>
                    <a:pt x="214" y="19"/>
                    <a:pt x="78" y="29"/>
                  </a:cubicBezTo>
                  <a:cubicBezTo>
                    <a:pt x="0" y="144"/>
                    <a:pt x="84" y="371"/>
                    <a:pt x="217" y="408"/>
                  </a:cubicBezTo>
                  <a:cubicBezTo>
                    <a:pt x="336" y="321"/>
                    <a:pt x="455" y="234"/>
                    <a:pt x="574" y="147"/>
                  </a:cubicBezTo>
                  <a:cubicBezTo>
                    <a:pt x="531" y="108"/>
                    <a:pt x="499" y="57"/>
                    <a:pt x="485" y="0"/>
                  </a:cubicBezTo>
                  <a:close/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endParaRPr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="" xmlns:a16="http://schemas.microsoft.com/office/drawing/2014/main" id="{5AE1C239-1FEC-47FD-9D1E-B7777E8F3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618038"/>
              <a:ext cx="1266825" cy="1681163"/>
            </a:xfrm>
            <a:custGeom>
              <a:avLst/>
              <a:gdLst>
                <a:gd name="T0" fmla="*/ 201 w 404"/>
                <a:gd name="T1" fmla="*/ 11 h 537"/>
                <a:gd name="T2" fmla="*/ 123 w 404"/>
                <a:gd name="T3" fmla="*/ 0 h 537"/>
                <a:gd name="T4" fmla="*/ 0 w 404"/>
                <a:gd name="T5" fmla="*/ 424 h 537"/>
                <a:gd name="T6" fmla="*/ 404 w 404"/>
                <a:gd name="T7" fmla="*/ 424 h 537"/>
                <a:gd name="T8" fmla="*/ 281 w 404"/>
                <a:gd name="T9" fmla="*/ 0 h 537"/>
                <a:gd name="T10" fmla="*/ 201 w 404"/>
                <a:gd name="T11" fmla="*/ 11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" h="537">
                  <a:moveTo>
                    <a:pt x="201" y="11"/>
                  </a:moveTo>
                  <a:cubicBezTo>
                    <a:pt x="174" y="11"/>
                    <a:pt x="148" y="7"/>
                    <a:pt x="123" y="0"/>
                  </a:cubicBezTo>
                  <a:cubicBezTo>
                    <a:pt x="82" y="142"/>
                    <a:pt x="41" y="283"/>
                    <a:pt x="0" y="424"/>
                  </a:cubicBezTo>
                  <a:cubicBezTo>
                    <a:pt x="81" y="537"/>
                    <a:pt x="323" y="537"/>
                    <a:pt x="404" y="424"/>
                  </a:cubicBezTo>
                  <a:cubicBezTo>
                    <a:pt x="363" y="283"/>
                    <a:pt x="322" y="141"/>
                    <a:pt x="281" y="0"/>
                  </a:cubicBezTo>
                  <a:cubicBezTo>
                    <a:pt x="256" y="7"/>
                    <a:pt x="229" y="11"/>
                    <a:pt x="201" y="11"/>
                  </a:cubicBezTo>
                  <a:close/>
                </a:path>
              </a:pathLst>
            </a:cu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endParaRPr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="" xmlns:a16="http://schemas.microsoft.com/office/drawing/2014/main" id="{027904F1-7191-4C0E-B7E9-C165D5DB4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4988" y="3930650"/>
              <a:ext cx="1808163" cy="1281113"/>
            </a:xfrm>
            <a:custGeom>
              <a:avLst/>
              <a:gdLst>
                <a:gd name="T0" fmla="*/ 499 w 577"/>
                <a:gd name="T1" fmla="*/ 30 h 409"/>
                <a:gd name="T2" fmla="*/ 79 w 577"/>
                <a:gd name="T3" fmla="*/ 0 h 409"/>
                <a:gd name="T4" fmla="*/ 0 w 577"/>
                <a:gd name="T5" fmla="*/ 145 h 409"/>
                <a:gd name="T6" fmla="*/ 360 w 577"/>
                <a:gd name="T7" fmla="*/ 409 h 409"/>
                <a:gd name="T8" fmla="*/ 499 w 577"/>
                <a:gd name="T9" fmla="*/ 3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7" h="409">
                  <a:moveTo>
                    <a:pt x="499" y="30"/>
                  </a:moveTo>
                  <a:cubicBezTo>
                    <a:pt x="359" y="20"/>
                    <a:pt x="219" y="10"/>
                    <a:pt x="79" y="0"/>
                  </a:cubicBezTo>
                  <a:cubicBezTo>
                    <a:pt x="67" y="56"/>
                    <a:pt x="39" y="106"/>
                    <a:pt x="0" y="145"/>
                  </a:cubicBezTo>
                  <a:cubicBezTo>
                    <a:pt x="120" y="233"/>
                    <a:pt x="240" y="321"/>
                    <a:pt x="360" y="409"/>
                  </a:cubicBezTo>
                  <a:cubicBezTo>
                    <a:pt x="494" y="372"/>
                    <a:pt x="577" y="145"/>
                    <a:pt x="499" y="30"/>
                  </a:cubicBezTo>
                  <a:close/>
                </a:path>
              </a:pathLst>
            </a:cu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endParaRPr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="" xmlns:a16="http://schemas.microsoft.com/office/drawing/2014/main" id="{2FDE3A2E-6988-4BED-A797-3681ED05E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7601" y="2922588"/>
              <a:ext cx="422275" cy="981075"/>
            </a:xfrm>
            <a:custGeom>
              <a:avLst/>
              <a:gdLst>
                <a:gd name="T0" fmla="*/ 132 w 135"/>
                <a:gd name="T1" fmla="*/ 313 h 313"/>
                <a:gd name="T2" fmla="*/ 135 w 135"/>
                <a:gd name="T3" fmla="*/ 260 h 313"/>
                <a:gd name="T4" fmla="*/ 66 w 135"/>
                <a:gd name="T5" fmla="*/ 0 h 313"/>
                <a:gd name="T6" fmla="*/ 0 w 135"/>
                <a:gd name="T7" fmla="*/ 46 h 313"/>
                <a:gd name="T8" fmla="*/ 55 w 135"/>
                <a:gd name="T9" fmla="*/ 260 h 313"/>
                <a:gd name="T10" fmla="*/ 52 w 135"/>
                <a:gd name="T11" fmla="*/ 307 h 313"/>
                <a:gd name="T12" fmla="*/ 132 w 135"/>
                <a:gd name="T13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313">
                  <a:moveTo>
                    <a:pt x="132" y="313"/>
                  </a:moveTo>
                  <a:cubicBezTo>
                    <a:pt x="134" y="296"/>
                    <a:pt x="135" y="278"/>
                    <a:pt x="135" y="260"/>
                  </a:cubicBezTo>
                  <a:cubicBezTo>
                    <a:pt x="135" y="166"/>
                    <a:pt x="110" y="77"/>
                    <a:pt x="66" y="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35" y="109"/>
                    <a:pt x="55" y="183"/>
                    <a:pt x="55" y="260"/>
                  </a:cubicBezTo>
                  <a:cubicBezTo>
                    <a:pt x="55" y="276"/>
                    <a:pt x="54" y="292"/>
                    <a:pt x="52" y="307"/>
                  </a:cubicBezTo>
                  <a:lnTo>
                    <a:pt x="132" y="3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endParaRPr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="" xmlns:a16="http://schemas.microsoft.com/office/drawing/2014/main" id="{76038125-0FB0-4D95-85C6-34446977D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4701" y="2897188"/>
              <a:ext cx="438150" cy="1033463"/>
            </a:xfrm>
            <a:custGeom>
              <a:avLst/>
              <a:gdLst>
                <a:gd name="T0" fmla="*/ 80 w 140"/>
                <a:gd name="T1" fmla="*/ 268 h 330"/>
                <a:gd name="T2" fmla="*/ 140 w 140"/>
                <a:gd name="T3" fmla="*/ 45 h 330"/>
                <a:gd name="T4" fmla="*/ 73 w 140"/>
                <a:gd name="T5" fmla="*/ 0 h 330"/>
                <a:gd name="T6" fmla="*/ 0 w 140"/>
                <a:gd name="T7" fmla="*/ 268 h 330"/>
                <a:gd name="T8" fmla="*/ 3 w 140"/>
                <a:gd name="T9" fmla="*/ 330 h 330"/>
                <a:gd name="T10" fmla="*/ 83 w 140"/>
                <a:gd name="T11" fmla="*/ 324 h 330"/>
                <a:gd name="T12" fmla="*/ 80 w 140"/>
                <a:gd name="T13" fmla="*/ 268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330">
                  <a:moveTo>
                    <a:pt x="80" y="268"/>
                  </a:moveTo>
                  <a:cubicBezTo>
                    <a:pt x="80" y="187"/>
                    <a:pt x="102" y="111"/>
                    <a:pt x="140" y="45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27" y="78"/>
                    <a:pt x="0" y="170"/>
                    <a:pt x="0" y="268"/>
                  </a:cubicBezTo>
                  <a:cubicBezTo>
                    <a:pt x="0" y="289"/>
                    <a:pt x="1" y="310"/>
                    <a:pt x="3" y="330"/>
                  </a:cubicBezTo>
                  <a:cubicBezTo>
                    <a:pt x="83" y="324"/>
                    <a:pt x="83" y="324"/>
                    <a:pt x="83" y="324"/>
                  </a:cubicBezTo>
                  <a:cubicBezTo>
                    <a:pt x="81" y="306"/>
                    <a:pt x="80" y="287"/>
                    <a:pt x="80" y="2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endParaRPr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="" xmlns:a16="http://schemas.microsoft.com/office/drawing/2014/main" id="{E4B3037A-8150-4C73-AC1D-F15DD5CEE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3176" y="4767263"/>
              <a:ext cx="695325" cy="536575"/>
            </a:xfrm>
            <a:custGeom>
              <a:avLst/>
              <a:gdLst>
                <a:gd name="T0" fmla="*/ 222 w 222"/>
                <a:gd name="T1" fmla="*/ 94 h 171"/>
                <a:gd name="T2" fmla="*/ 65 w 222"/>
                <a:gd name="T3" fmla="*/ 0 h 171"/>
                <a:gd name="T4" fmla="*/ 0 w 222"/>
                <a:gd name="T5" fmla="*/ 48 h 171"/>
                <a:gd name="T6" fmla="*/ 199 w 222"/>
                <a:gd name="T7" fmla="*/ 171 h 171"/>
                <a:gd name="T8" fmla="*/ 222 w 222"/>
                <a:gd name="T9" fmla="*/ 9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171">
                  <a:moveTo>
                    <a:pt x="222" y="94"/>
                  </a:moveTo>
                  <a:cubicBezTo>
                    <a:pt x="163" y="74"/>
                    <a:pt x="110" y="41"/>
                    <a:pt x="65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56" y="103"/>
                    <a:pt x="124" y="145"/>
                    <a:pt x="199" y="171"/>
                  </a:cubicBezTo>
                  <a:lnTo>
                    <a:pt x="222" y="9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endParaRPr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="" xmlns:a16="http://schemas.microsoft.com/office/drawing/2014/main" id="{E9C261B6-4502-4585-80DA-2D4F57049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1" y="4733925"/>
              <a:ext cx="727075" cy="566738"/>
            </a:xfrm>
            <a:custGeom>
              <a:avLst/>
              <a:gdLst>
                <a:gd name="T0" fmla="*/ 167 w 232"/>
                <a:gd name="T1" fmla="*/ 0 h 181"/>
                <a:gd name="T2" fmla="*/ 0 w 232"/>
                <a:gd name="T3" fmla="*/ 104 h 181"/>
                <a:gd name="T4" fmla="*/ 23 w 232"/>
                <a:gd name="T5" fmla="*/ 181 h 181"/>
                <a:gd name="T6" fmla="*/ 232 w 232"/>
                <a:gd name="T7" fmla="*/ 48 h 181"/>
                <a:gd name="T8" fmla="*/ 167 w 232"/>
                <a:gd name="T9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181">
                  <a:moveTo>
                    <a:pt x="167" y="0"/>
                  </a:moveTo>
                  <a:cubicBezTo>
                    <a:pt x="120" y="46"/>
                    <a:pt x="63" y="82"/>
                    <a:pt x="0" y="104"/>
                  </a:cubicBezTo>
                  <a:cubicBezTo>
                    <a:pt x="23" y="181"/>
                    <a:pt x="23" y="181"/>
                    <a:pt x="23" y="181"/>
                  </a:cubicBezTo>
                  <a:cubicBezTo>
                    <a:pt x="103" y="154"/>
                    <a:pt x="174" y="108"/>
                    <a:pt x="232" y="48"/>
                  </a:cubicBezTo>
                  <a:lnTo>
                    <a:pt x="1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endParaRPr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="" xmlns:a16="http://schemas.microsoft.com/office/drawing/2014/main" id="{E3B6E7F0-86C5-4B15-9CAA-38ABB4673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0701" y="2085975"/>
              <a:ext cx="1293813" cy="366713"/>
            </a:xfrm>
            <a:custGeom>
              <a:avLst/>
              <a:gdLst>
                <a:gd name="T0" fmla="*/ 32 w 413"/>
                <a:gd name="T1" fmla="*/ 114 h 117"/>
                <a:gd name="T2" fmla="*/ 203 w 413"/>
                <a:gd name="T3" fmla="*/ 80 h 117"/>
                <a:gd name="T4" fmla="*/ 381 w 413"/>
                <a:gd name="T5" fmla="*/ 117 h 117"/>
                <a:gd name="T6" fmla="*/ 413 w 413"/>
                <a:gd name="T7" fmla="*/ 43 h 117"/>
                <a:gd name="T8" fmla="*/ 203 w 413"/>
                <a:gd name="T9" fmla="*/ 0 h 117"/>
                <a:gd name="T10" fmla="*/ 0 w 413"/>
                <a:gd name="T11" fmla="*/ 40 h 117"/>
                <a:gd name="T12" fmla="*/ 32 w 413"/>
                <a:gd name="T13" fmla="*/ 11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3" h="117">
                  <a:moveTo>
                    <a:pt x="32" y="114"/>
                  </a:moveTo>
                  <a:cubicBezTo>
                    <a:pt x="85" y="92"/>
                    <a:pt x="143" y="80"/>
                    <a:pt x="203" y="80"/>
                  </a:cubicBezTo>
                  <a:cubicBezTo>
                    <a:pt x="267" y="80"/>
                    <a:pt x="327" y="93"/>
                    <a:pt x="381" y="117"/>
                  </a:cubicBezTo>
                  <a:cubicBezTo>
                    <a:pt x="413" y="43"/>
                    <a:pt x="413" y="43"/>
                    <a:pt x="413" y="43"/>
                  </a:cubicBezTo>
                  <a:cubicBezTo>
                    <a:pt x="349" y="15"/>
                    <a:pt x="278" y="0"/>
                    <a:pt x="203" y="0"/>
                  </a:cubicBezTo>
                  <a:cubicBezTo>
                    <a:pt x="131" y="0"/>
                    <a:pt x="63" y="14"/>
                    <a:pt x="0" y="40"/>
                  </a:cubicBezTo>
                  <a:lnTo>
                    <a:pt x="32" y="1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endParaRPr>
            </a:p>
          </p:txBody>
        </p:sp>
        <p:grpSp>
          <p:nvGrpSpPr>
            <p:cNvPr id="43" name="组合 42">
              <a:extLst>
                <a:ext uri="{FF2B5EF4-FFF2-40B4-BE49-F238E27FC236}">
                  <a16:creationId xmlns="" xmlns:a16="http://schemas.microsoft.com/office/drawing/2014/main" id="{51026C8B-1CB2-47FA-A64E-9F695862D4B9}"/>
                </a:ext>
              </a:extLst>
            </p:cNvPr>
            <p:cNvGrpSpPr/>
            <p:nvPr/>
          </p:nvGrpSpPr>
          <p:grpSpPr>
            <a:xfrm>
              <a:off x="5948843" y="3375818"/>
              <a:ext cx="593725" cy="722313"/>
              <a:chOff x="7361238" y="1260476"/>
              <a:chExt cx="593725" cy="722313"/>
            </a:xfrm>
            <a:solidFill>
              <a:schemeClr val="bg1"/>
            </a:solidFill>
          </p:grpSpPr>
          <p:sp>
            <p:nvSpPr>
              <p:cNvPr id="60" name="任意多边形: 形状 59">
                <a:extLst>
                  <a:ext uri="{FF2B5EF4-FFF2-40B4-BE49-F238E27FC236}">
                    <a16:creationId xmlns="" xmlns:a16="http://schemas.microsoft.com/office/drawing/2014/main" id="{9C155120-57E4-4967-8ABF-5A206BDAC5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61238" y="1260476"/>
                <a:ext cx="530225" cy="722313"/>
              </a:xfrm>
              <a:custGeom>
                <a:avLst/>
                <a:gdLst>
                  <a:gd name="T0" fmla="*/ 114 w 141"/>
                  <a:gd name="T1" fmla="*/ 178 h 192"/>
                  <a:gd name="T2" fmla="*/ 13 w 141"/>
                  <a:gd name="T3" fmla="*/ 178 h 192"/>
                  <a:gd name="T4" fmla="*/ 13 w 141"/>
                  <a:gd name="T5" fmla="*/ 51 h 192"/>
                  <a:gd name="T6" fmla="*/ 36 w 141"/>
                  <a:gd name="T7" fmla="*/ 51 h 192"/>
                  <a:gd name="T8" fmla="*/ 51 w 141"/>
                  <a:gd name="T9" fmla="*/ 36 h 192"/>
                  <a:gd name="T10" fmla="*/ 51 w 141"/>
                  <a:gd name="T11" fmla="*/ 13 h 192"/>
                  <a:gd name="T12" fmla="*/ 127 w 141"/>
                  <a:gd name="T13" fmla="*/ 13 h 192"/>
                  <a:gd name="T14" fmla="*/ 127 w 141"/>
                  <a:gd name="T15" fmla="*/ 126 h 192"/>
                  <a:gd name="T16" fmla="*/ 128 w 141"/>
                  <a:gd name="T17" fmla="*/ 126 h 192"/>
                  <a:gd name="T18" fmla="*/ 141 w 141"/>
                  <a:gd name="T19" fmla="*/ 140 h 192"/>
                  <a:gd name="T20" fmla="*/ 141 w 141"/>
                  <a:gd name="T21" fmla="*/ 9 h 192"/>
                  <a:gd name="T22" fmla="*/ 132 w 141"/>
                  <a:gd name="T23" fmla="*/ 0 h 192"/>
                  <a:gd name="T24" fmla="*/ 46 w 141"/>
                  <a:gd name="T25" fmla="*/ 0 h 192"/>
                  <a:gd name="T26" fmla="*/ 0 w 141"/>
                  <a:gd name="T27" fmla="*/ 46 h 192"/>
                  <a:gd name="T28" fmla="*/ 0 w 141"/>
                  <a:gd name="T29" fmla="*/ 50 h 192"/>
                  <a:gd name="T30" fmla="*/ 0 w 141"/>
                  <a:gd name="T31" fmla="*/ 51 h 192"/>
                  <a:gd name="T32" fmla="*/ 0 w 141"/>
                  <a:gd name="T33" fmla="*/ 51 h 192"/>
                  <a:gd name="T34" fmla="*/ 0 w 141"/>
                  <a:gd name="T35" fmla="*/ 183 h 192"/>
                  <a:gd name="T36" fmla="*/ 9 w 141"/>
                  <a:gd name="T37" fmla="*/ 192 h 192"/>
                  <a:gd name="T38" fmla="*/ 127 w 141"/>
                  <a:gd name="T39" fmla="*/ 192 h 192"/>
                  <a:gd name="T40" fmla="*/ 114 w 141"/>
                  <a:gd name="T41" fmla="*/ 178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1" h="192">
                    <a:moveTo>
                      <a:pt x="114" y="178"/>
                    </a:moveTo>
                    <a:cubicBezTo>
                      <a:pt x="13" y="178"/>
                      <a:pt x="13" y="178"/>
                      <a:pt x="13" y="178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44" y="51"/>
                      <a:pt x="51" y="44"/>
                      <a:pt x="51" y="36"/>
                    </a:cubicBezTo>
                    <a:cubicBezTo>
                      <a:pt x="51" y="13"/>
                      <a:pt x="51" y="13"/>
                      <a:pt x="51" y="13"/>
                    </a:cubicBezTo>
                    <a:cubicBezTo>
                      <a:pt x="127" y="13"/>
                      <a:pt x="127" y="13"/>
                      <a:pt x="127" y="13"/>
                    </a:cubicBezTo>
                    <a:cubicBezTo>
                      <a:pt x="127" y="126"/>
                      <a:pt x="127" y="126"/>
                      <a:pt x="127" y="126"/>
                    </a:cubicBezTo>
                    <a:cubicBezTo>
                      <a:pt x="128" y="126"/>
                      <a:pt x="128" y="126"/>
                      <a:pt x="128" y="126"/>
                    </a:cubicBezTo>
                    <a:cubicBezTo>
                      <a:pt x="141" y="140"/>
                      <a:pt x="141" y="140"/>
                      <a:pt x="141" y="140"/>
                    </a:cubicBezTo>
                    <a:cubicBezTo>
                      <a:pt x="141" y="9"/>
                      <a:pt x="141" y="9"/>
                      <a:pt x="141" y="9"/>
                    </a:cubicBezTo>
                    <a:cubicBezTo>
                      <a:pt x="141" y="4"/>
                      <a:pt x="137" y="0"/>
                      <a:pt x="132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183"/>
                      <a:pt x="0" y="183"/>
                      <a:pt x="0" y="183"/>
                    </a:cubicBezTo>
                    <a:cubicBezTo>
                      <a:pt x="0" y="188"/>
                      <a:pt x="4" y="192"/>
                      <a:pt x="9" y="192"/>
                    </a:cubicBezTo>
                    <a:cubicBezTo>
                      <a:pt x="127" y="192"/>
                      <a:pt x="127" y="192"/>
                      <a:pt x="127" y="192"/>
                    </a:cubicBezTo>
                    <a:lnTo>
                      <a:pt x="114" y="1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61" name="任意多边形: 形状 60">
                <a:extLst>
                  <a:ext uri="{FF2B5EF4-FFF2-40B4-BE49-F238E27FC236}">
                    <a16:creationId xmlns="" xmlns:a16="http://schemas.microsoft.com/office/drawing/2014/main" id="{CF66A784-5A19-4F77-A7DD-70A14C9932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18388" y="1433513"/>
                <a:ext cx="536575" cy="546100"/>
              </a:xfrm>
              <a:custGeom>
                <a:avLst/>
                <a:gdLst>
                  <a:gd name="T0" fmla="*/ 142 w 143"/>
                  <a:gd name="T1" fmla="*/ 128 h 145"/>
                  <a:gd name="T2" fmla="*/ 99 w 143"/>
                  <a:gd name="T3" fmla="*/ 81 h 145"/>
                  <a:gd name="T4" fmla="*/ 99 w 143"/>
                  <a:gd name="T5" fmla="*/ 80 h 145"/>
                  <a:gd name="T6" fmla="*/ 103 w 143"/>
                  <a:gd name="T7" fmla="*/ 41 h 145"/>
                  <a:gd name="T8" fmla="*/ 41 w 143"/>
                  <a:gd name="T9" fmla="*/ 8 h 145"/>
                  <a:gd name="T10" fmla="*/ 8 w 143"/>
                  <a:gd name="T11" fmla="*/ 71 h 145"/>
                  <a:gd name="T12" fmla="*/ 70 w 143"/>
                  <a:gd name="T13" fmla="*/ 103 h 145"/>
                  <a:gd name="T14" fmla="*/ 82 w 143"/>
                  <a:gd name="T15" fmla="*/ 98 h 145"/>
                  <a:gd name="T16" fmla="*/ 124 w 143"/>
                  <a:gd name="T17" fmla="*/ 144 h 145"/>
                  <a:gd name="T18" fmla="*/ 131 w 143"/>
                  <a:gd name="T19" fmla="*/ 143 h 145"/>
                  <a:gd name="T20" fmla="*/ 141 w 143"/>
                  <a:gd name="T21" fmla="*/ 134 h 145"/>
                  <a:gd name="T22" fmla="*/ 142 w 143"/>
                  <a:gd name="T23" fmla="*/ 128 h 145"/>
                  <a:gd name="T24" fmla="*/ 21 w 143"/>
                  <a:gd name="T25" fmla="*/ 67 h 145"/>
                  <a:gd name="T26" fmla="*/ 45 w 143"/>
                  <a:gd name="T27" fmla="*/ 21 h 145"/>
                  <a:gd name="T28" fmla="*/ 90 w 143"/>
                  <a:gd name="T29" fmla="*/ 45 h 145"/>
                  <a:gd name="T30" fmla="*/ 66 w 143"/>
                  <a:gd name="T31" fmla="*/ 90 h 145"/>
                  <a:gd name="T32" fmla="*/ 21 w 143"/>
                  <a:gd name="T33" fmla="*/ 67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3" h="145">
                    <a:moveTo>
                      <a:pt x="142" y="128"/>
                    </a:moveTo>
                    <a:cubicBezTo>
                      <a:pt x="99" y="81"/>
                      <a:pt x="99" y="81"/>
                      <a:pt x="99" y="81"/>
                    </a:cubicBezTo>
                    <a:cubicBezTo>
                      <a:pt x="99" y="81"/>
                      <a:pt x="99" y="81"/>
                      <a:pt x="99" y="80"/>
                    </a:cubicBezTo>
                    <a:cubicBezTo>
                      <a:pt x="105" y="69"/>
                      <a:pt x="107" y="55"/>
                      <a:pt x="103" y="41"/>
                    </a:cubicBezTo>
                    <a:cubicBezTo>
                      <a:pt x="95" y="14"/>
                      <a:pt x="67" y="0"/>
                      <a:pt x="41" y="8"/>
                    </a:cubicBezTo>
                    <a:cubicBezTo>
                      <a:pt x="14" y="16"/>
                      <a:pt x="0" y="44"/>
                      <a:pt x="8" y="71"/>
                    </a:cubicBezTo>
                    <a:cubicBezTo>
                      <a:pt x="16" y="97"/>
                      <a:pt x="44" y="112"/>
                      <a:pt x="70" y="103"/>
                    </a:cubicBezTo>
                    <a:cubicBezTo>
                      <a:pt x="75" y="102"/>
                      <a:pt x="78" y="100"/>
                      <a:pt x="82" y="98"/>
                    </a:cubicBezTo>
                    <a:cubicBezTo>
                      <a:pt x="124" y="144"/>
                      <a:pt x="124" y="144"/>
                      <a:pt x="124" y="144"/>
                    </a:cubicBezTo>
                    <a:cubicBezTo>
                      <a:pt x="126" y="145"/>
                      <a:pt x="128" y="145"/>
                      <a:pt x="131" y="143"/>
                    </a:cubicBezTo>
                    <a:cubicBezTo>
                      <a:pt x="141" y="134"/>
                      <a:pt x="141" y="134"/>
                      <a:pt x="141" y="134"/>
                    </a:cubicBezTo>
                    <a:cubicBezTo>
                      <a:pt x="143" y="132"/>
                      <a:pt x="143" y="129"/>
                      <a:pt x="142" y="128"/>
                    </a:cubicBezTo>
                    <a:close/>
                    <a:moveTo>
                      <a:pt x="21" y="67"/>
                    </a:moveTo>
                    <a:cubicBezTo>
                      <a:pt x="15" y="47"/>
                      <a:pt x="25" y="27"/>
                      <a:pt x="45" y="21"/>
                    </a:cubicBezTo>
                    <a:cubicBezTo>
                      <a:pt x="64" y="15"/>
                      <a:pt x="84" y="26"/>
                      <a:pt x="90" y="45"/>
                    </a:cubicBezTo>
                    <a:cubicBezTo>
                      <a:pt x="96" y="64"/>
                      <a:pt x="86" y="84"/>
                      <a:pt x="66" y="90"/>
                    </a:cubicBezTo>
                    <a:cubicBezTo>
                      <a:pt x="47" y="96"/>
                      <a:pt x="27" y="86"/>
                      <a:pt x="21" y="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62" name="任意多边形: 形状 61">
                <a:extLst>
                  <a:ext uri="{FF2B5EF4-FFF2-40B4-BE49-F238E27FC236}">
                    <a16:creationId xmlns="" xmlns:a16="http://schemas.microsoft.com/office/drawing/2014/main" id="{1CE96C7C-3821-4413-963C-C4F36E1A0A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5225" y="1512888"/>
                <a:ext cx="233363" cy="173038"/>
              </a:xfrm>
              <a:custGeom>
                <a:avLst/>
                <a:gdLst>
                  <a:gd name="T0" fmla="*/ 12 w 62"/>
                  <a:gd name="T1" fmla="*/ 20 h 46"/>
                  <a:gd name="T2" fmla="*/ 59 w 62"/>
                  <a:gd name="T3" fmla="*/ 44 h 46"/>
                  <a:gd name="T4" fmla="*/ 59 w 62"/>
                  <a:gd name="T5" fmla="*/ 46 h 46"/>
                  <a:gd name="T6" fmla="*/ 60 w 62"/>
                  <a:gd name="T7" fmla="*/ 25 h 46"/>
                  <a:gd name="T8" fmla="*/ 21 w 62"/>
                  <a:gd name="T9" fmla="*/ 5 h 46"/>
                  <a:gd name="T10" fmla="*/ 0 w 62"/>
                  <a:gd name="T11" fmla="*/ 27 h 46"/>
                  <a:gd name="T12" fmla="*/ 12 w 62"/>
                  <a:gd name="T13" fmla="*/ 2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46">
                    <a:moveTo>
                      <a:pt x="12" y="20"/>
                    </a:moveTo>
                    <a:cubicBezTo>
                      <a:pt x="32" y="14"/>
                      <a:pt x="52" y="25"/>
                      <a:pt x="59" y="44"/>
                    </a:cubicBezTo>
                    <a:cubicBezTo>
                      <a:pt x="59" y="45"/>
                      <a:pt x="59" y="45"/>
                      <a:pt x="59" y="46"/>
                    </a:cubicBezTo>
                    <a:cubicBezTo>
                      <a:pt x="61" y="40"/>
                      <a:pt x="62" y="32"/>
                      <a:pt x="60" y="25"/>
                    </a:cubicBezTo>
                    <a:cubicBezTo>
                      <a:pt x="55" y="9"/>
                      <a:pt x="37" y="0"/>
                      <a:pt x="21" y="5"/>
                    </a:cubicBezTo>
                    <a:cubicBezTo>
                      <a:pt x="10" y="8"/>
                      <a:pt x="3" y="17"/>
                      <a:pt x="0" y="27"/>
                    </a:cubicBezTo>
                    <a:cubicBezTo>
                      <a:pt x="3" y="24"/>
                      <a:pt x="7" y="21"/>
                      <a:pt x="12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44" name="组合 43">
              <a:extLst>
                <a:ext uri="{FF2B5EF4-FFF2-40B4-BE49-F238E27FC236}">
                  <a16:creationId xmlns="" xmlns:a16="http://schemas.microsoft.com/office/drawing/2014/main" id="{B98C7F4E-DD2E-41FA-83DC-EF896BB5F8F9}"/>
                </a:ext>
              </a:extLst>
            </p:cNvPr>
            <p:cNvGrpSpPr/>
            <p:nvPr/>
          </p:nvGrpSpPr>
          <p:grpSpPr>
            <a:xfrm>
              <a:off x="4803776" y="2117439"/>
              <a:ext cx="400024" cy="400024"/>
              <a:chOff x="1637252" y="4342379"/>
              <a:chExt cx="400024" cy="400024"/>
            </a:xfrm>
            <a:solidFill>
              <a:schemeClr val="bg1"/>
            </a:solidFill>
          </p:grpSpPr>
          <p:sp>
            <p:nvSpPr>
              <p:cNvPr id="57" name="任意多边形: 形状 56">
                <a:extLst>
                  <a:ext uri="{FF2B5EF4-FFF2-40B4-BE49-F238E27FC236}">
                    <a16:creationId xmlns="" xmlns:a16="http://schemas.microsoft.com/office/drawing/2014/main" id="{109C5FBA-E8CD-4033-A61D-7E82D17121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7252" y="4342379"/>
                <a:ext cx="125420" cy="400024"/>
              </a:xfrm>
              <a:custGeom>
                <a:avLst/>
                <a:gdLst>
                  <a:gd name="T0" fmla="*/ 32 w 40"/>
                  <a:gd name="T1" fmla="*/ 24 h 128"/>
                  <a:gd name="T2" fmla="*/ 32 w 40"/>
                  <a:gd name="T3" fmla="*/ 12 h 128"/>
                  <a:gd name="T4" fmla="*/ 20 w 40"/>
                  <a:gd name="T5" fmla="*/ 0 h 128"/>
                  <a:gd name="T6" fmla="*/ 8 w 40"/>
                  <a:gd name="T7" fmla="*/ 12 h 128"/>
                  <a:gd name="T8" fmla="*/ 8 w 40"/>
                  <a:gd name="T9" fmla="*/ 24 h 128"/>
                  <a:gd name="T10" fmla="*/ 0 w 40"/>
                  <a:gd name="T11" fmla="*/ 40 h 128"/>
                  <a:gd name="T12" fmla="*/ 8 w 40"/>
                  <a:gd name="T13" fmla="*/ 56 h 128"/>
                  <a:gd name="T14" fmla="*/ 8 w 40"/>
                  <a:gd name="T15" fmla="*/ 116 h 128"/>
                  <a:gd name="T16" fmla="*/ 20 w 40"/>
                  <a:gd name="T17" fmla="*/ 128 h 128"/>
                  <a:gd name="T18" fmla="*/ 32 w 40"/>
                  <a:gd name="T19" fmla="*/ 116 h 128"/>
                  <a:gd name="T20" fmla="*/ 32 w 40"/>
                  <a:gd name="T21" fmla="*/ 56 h 128"/>
                  <a:gd name="T22" fmla="*/ 40 w 40"/>
                  <a:gd name="T23" fmla="*/ 40 h 128"/>
                  <a:gd name="T24" fmla="*/ 32 w 40"/>
                  <a:gd name="T25" fmla="*/ 24 h 128"/>
                  <a:gd name="T26" fmla="*/ 16 w 40"/>
                  <a:gd name="T27" fmla="*/ 12 h 128"/>
                  <a:gd name="T28" fmla="*/ 20 w 40"/>
                  <a:gd name="T29" fmla="*/ 8 h 128"/>
                  <a:gd name="T30" fmla="*/ 24 w 40"/>
                  <a:gd name="T31" fmla="*/ 12 h 128"/>
                  <a:gd name="T32" fmla="*/ 24 w 40"/>
                  <a:gd name="T33" fmla="*/ 20 h 128"/>
                  <a:gd name="T34" fmla="*/ 20 w 40"/>
                  <a:gd name="T35" fmla="*/ 20 h 128"/>
                  <a:gd name="T36" fmla="*/ 16 w 40"/>
                  <a:gd name="T37" fmla="*/ 20 h 128"/>
                  <a:gd name="T38" fmla="*/ 16 w 40"/>
                  <a:gd name="T39" fmla="*/ 12 h 128"/>
                  <a:gd name="T40" fmla="*/ 24 w 40"/>
                  <a:gd name="T41" fmla="*/ 116 h 128"/>
                  <a:gd name="T42" fmla="*/ 20 w 40"/>
                  <a:gd name="T43" fmla="*/ 120 h 128"/>
                  <a:gd name="T44" fmla="*/ 16 w 40"/>
                  <a:gd name="T45" fmla="*/ 116 h 128"/>
                  <a:gd name="T46" fmla="*/ 16 w 40"/>
                  <a:gd name="T47" fmla="*/ 60 h 128"/>
                  <a:gd name="T48" fmla="*/ 20 w 40"/>
                  <a:gd name="T49" fmla="*/ 60 h 128"/>
                  <a:gd name="T50" fmla="*/ 24 w 40"/>
                  <a:gd name="T51" fmla="*/ 60 h 128"/>
                  <a:gd name="T52" fmla="*/ 24 w 40"/>
                  <a:gd name="T53" fmla="*/ 116 h 128"/>
                  <a:gd name="T54" fmla="*/ 31 w 40"/>
                  <a:gd name="T55" fmla="*/ 43 h 128"/>
                  <a:gd name="T56" fmla="*/ 31 w 40"/>
                  <a:gd name="T57" fmla="*/ 44 h 128"/>
                  <a:gd name="T58" fmla="*/ 30 w 40"/>
                  <a:gd name="T59" fmla="*/ 47 h 128"/>
                  <a:gd name="T60" fmla="*/ 30 w 40"/>
                  <a:gd name="T61" fmla="*/ 47 h 128"/>
                  <a:gd name="T62" fmla="*/ 27 w 40"/>
                  <a:gd name="T63" fmla="*/ 50 h 128"/>
                  <a:gd name="T64" fmla="*/ 27 w 40"/>
                  <a:gd name="T65" fmla="*/ 50 h 128"/>
                  <a:gd name="T66" fmla="*/ 24 w 40"/>
                  <a:gd name="T67" fmla="*/ 51 h 128"/>
                  <a:gd name="T68" fmla="*/ 20 w 40"/>
                  <a:gd name="T69" fmla="*/ 52 h 128"/>
                  <a:gd name="T70" fmla="*/ 16 w 40"/>
                  <a:gd name="T71" fmla="*/ 51 h 128"/>
                  <a:gd name="T72" fmla="*/ 13 w 40"/>
                  <a:gd name="T73" fmla="*/ 50 h 128"/>
                  <a:gd name="T74" fmla="*/ 13 w 40"/>
                  <a:gd name="T75" fmla="*/ 50 h 128"/>
                  <a:gd name="T76" fmla="*/ 10 w 40"/>
                  <a:gd name="T77" fmla="*/ 47 h 128"/>
                  <a:gd name="T78" fmla="*/ 10 w 40"/>
                  <a:gd name="T79" fmla="*/ 47 h 128"/>
                  <a:gd name="T80" fmla="*/ 9 w 40"/>
                  <a:gd name="T81" fmla="*/ 44 h 128"/>
                  <a:gd name="T82" fmla="*/ 9 w 40"/>
                  <a:gd name="T83" fmla="*/ 43 h 128"/>
                  <a:gd name="T84" fmla="*/ 8 w 40"/>
                  <a:gd name="T85" fmla="*/ 40 h 128"/>
                  <a:gd name="T86" fmla="*/ 9 w 40"/>
                  <a:gd name="T87" fmla="*/ 37 h 128"/>
                  <a:gd name="T88" fmla="*/ 9 w 40"/>
                  <a:gd name="T89" fmla="*/ 36 h 128"/>
                  <a:gd name="T90" fmla="*/ 10 w 40"/>
                  <a:gd name="T91" fmla="*/ 33 h 128"/>
                  <a:gd name="T92" fmla="*/ 10 w 40"/>
                  <a:gd name="T93" fmla="*/ 33 h 128"/>
                  <a:gd name="T94" fmla="*/ 13 w 40"/>
                  <a:gd name="T95" fmla="*/ 30 h 128"/>
                  <a:gd name="T96" fmla="*/ 13 w 40"/>
                  <a:gd name="T97" fmla="*/ 30 h 128"/>
                  <a:gd name="T98" fmla="*/ 16 w 40"/>
                  <a:gd name="T99" fmla="*/ 29 h 128"/>
                  <a:gd name="T100" fmla="*/ 20 w 40"/>
                  <a:gd name="T101" fmla="*/ 28 h 128"/>
                  <a:gd name="T102" fmla="*/ 24 w 40"/>
                  <a:gd name="T103" fmla="*/ 29 h 128"/>
                  <a:gd name="T104" fmla="*/ 27 w 40"/>
                  <a:gd name="T105" fmla="*/ 30 h 128"/>
                  <a:gd name="T106" fmla="*/ 27 w 40"/>
                  <a:gd name="T107" fmla="*/ 30 h 128"/>
                  <a:gd name="T108" fmla="*/ 30 w 40"/>
                  <a:gd name="T109" fmla="*/ 33 h 128"/>
                  <a:gd name="T110" fmla="*/ 30 w 40"/>
                  <a:gd name="T111" fmla="*/ 33 h 128"/>
                  <a:gd name="T112" fmla="*/ 31 w 40"/>
                  <a:gd name="T113" fmla="*/ 36 h 128"/>
                  <a:gd name="T114" fmla="*/ 31 w 40"/>
                  <a:gd name="T115" fmla="*/ 37 h 128"/>
                  <a:gd name="T116" fmla="*/ 32 w 40"/>
                  <a:gd name="T117" fmla="*/ 40 h 128"/>
                  <a:gd name="T118" fmla="*/ 31 w 40"/>
                  <a:gd name="T119" fmla="*/ 43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0" h="128">
                    <a:moveTo>
                      <a:pt x="32" y="24"/>
                    </a:move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5"/>
                      <a:pt x="27" y="0"/>
                      <a:pt x="20" y="0"/>
                    </a:cubicBezTo>
                    <a:cubicBezTo>
                      <a:pt x="13" y="0"/>
                      <a:pt x="8" y="5"/>
                      <a:pt x="8" y="12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3" y="28"/>
                      <a:pt x="0" y="33"/>
                      <a:pt x="0" y="40"/>
                    </a:cubicBezTo>
                    <a:cubicBezTo>
                      <a:pt x="0" y="47"/>
                      <a:pt x="3" y="52"/>
                      <a:pt x="8" y="5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8" y="123"/>
                      <a:pt x="13" y="128"/>
                      <a:pt x="20" y="128"/>
                    </a:cubicBezTo>
                    <a:cubicBezTo>
                      <a:pt x="27" y="128"/>
                      <a:pt x="32" y="123"/>
                      <a:pt x="32" y="116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7" y="52"/>
                      <a:pt x="40" y="47"/>
                      <a:pt x="40" y="40"/>
                    </a:cubicBezTo>
                    <a:cubicBezTo>
                      <a:pt x="40" y="33"/>
                      <a:pt x="37" y="28"/>
                      <a:pt x="32" y="24"/>
                    </a:cubicBezTo>
                    <a:close/>
                    <a:moveTo>
                      <a:pt x="16" y="12"/>
                    </a:moveTo>
                    <a:cubicBezTo>
                      <a:pt x="16" y="10"/>
                      <a:pt x="18" y="8"/>
                      <a:pt x="20" y="8"/>
                    </a:cubicBezTo>
                    <a:cubicBezTo>
                      <a:pt x="22" y="8"/>
                      <a:pt x="24" y="10"/>
                      <a:pt x="24" y="12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3" y="20"/>
                      <a:pt x="21" y="20"/>
                      <a:pt x="20" y="20"/>
                    </a:cubicBezTo>
                    <a:cubicBezTo>
                      <a:pt x="19" y="20"/>
                      <a:pt x="17" y="20"/>
                      <a:pt x="16" y="20"/>
                    </a:cubicBezTo>
                    <a:lnTo>
                      <a:pt x="16" y="12"/>
                    </a:lnTo>
                    <a:close/>
                    <a:moveTo>
                      <a:pt x="24" y="116"/>
                    </a:moveTo>
                    <a:cubicBezTo>
                      <a:pt x="24" y="118"/>
                      <a:pt x="22" y="120"/>
                      <a:pt x="20" y="120"/>
                    </a:cubicBezTo>
                    <a:cubicBezTo>
                      <a:pt x="18" y="120"/>
                      <a:pt x="16" y="118"/>
                      <a:pt x="16" y="116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17" y="60"/>
                      <a:pt x="19" y="60"/>
                      <a:pt x="20" y="60"/>
                    </a:cubicBezTo>
                    <a:cubicBezTo>
                      <a:pt x="21" y="60"/>
                      <a:pt x="23" y="60"/>
                      <a:pt x="24" y="60"/>
                    </a:cubicBezTo>
                    <a:lnTo>
                      <a:pt x="24" y="116"/>
                    </a:lnTo>
                    <a:close/>
                    <a:moveTo>
                      <a:pt x="31" y="43"/>
                    </a:moveTo>
                    <a:cubicBezTo>
                      <a:pt x="31" y="44"/>
                      <a:pt x="31" y="44"/>
                      <a:pt x="31" y="44"/>
                    </a:cubicBezTo>
                    <a:cubicBezTo>
                      <a:pt x="31" y="45"/>
                      <a:pt x="30" y="46"/>
                      <a:pt x="30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9" y="48"/>
                      <a:pt x="28" y="49"/>
                      <a:pt x="27" y="50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26" y="50"/>
                      <a:pt x="25" y="51"/>
                      <a:pt x="24" y="51"/>
                    </a:cubicBezTo>
                    <a:cubicBezTo>
                      <a:pt x="23" y="52"/>
                      <a:pt x="21" y="52"/>
                      <a:pt x="20" y="52"/>
                    </a:cubicBezTo>
                    <a:cubicBezTo>
                      <a:pt x="19" y="52"/>
                      <a:pt x="17" y="52"/>
                      <a:pt x="16" y="51"/>
                    </a:cubicBezTo>
                    <a:cubicBezTo>
                      <a:pt x="15" y="51"/>
                      <a:pt x="14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2" y="49"/>
                      <a:pt x="11" y="48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6"/>
                      <a:pt x="9" y="45"/>
                      <a:pt x="9" y="44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8" y="42"/>
                      <a:pt x="8" y="41"/>
                      <a:pt x="8" y="40"/>
                    </a:cubicBezTo>
                    <a:cubicBezTo>
                      <a:pt x="8" y="39"/>
                      <a:pt x="8" y="38"/>
                      <a:pt x="9" y="37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5"/>
                      <a:pt x="10" y="34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1" y="32"/>
                      <a:pt x="12" y="31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0"/>
                      <a:pt x="15" y="29"/>
                      <a:pt x="16" y="29"/>
                    </a:cubicBezTo>
                    <a:cubicBezTo>
                      <a:pt x="17" y="28"/>
                      <a:pt x="19" y="28"/>
                      <a:pt x="20" y="28"/>
                    </a:cubicBezTo>
                    <a:cubicBezTo>
                      <a:pt x="21" y="28"/>
                      <a:pt x="23" y="28"/>
                      <a:pt x="24" y="29"/>
                    </a:cubicBezTo>
                    <a:cubicBezTo>
                      <a:pt x="25" y="29"/>
                      <a:pt x="26" y="30"/>
                      <a:pt x="27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8" y="31"/>
                      <a:pt x="29" y="32"/>
                      <a:pt x="30" y="33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0" y="34"/>
                      <a:pt x="31" y="35"/>
                      <a:pt x="31" y="36"/>
                    </a:cubicBezTo>
                    <a:cubicBezTo>
                      <a:pt x="31" y="36"/>
                      <a:pt x="31" y="36"/>
                      <a:pt x="31" y="37"/>
                    </a:cubicBezTo>
                    <a:cubicBezTo>
                      <a:pt x="32" y="38"/>
                      <a:pt x="32" y="39"/>
                      <a:pt x="32" y="40"/>
                    </a:cubicBezTo>
                    <a:cubicBezTo>
                      <a:pt x="32" y="41"/>
                      <a:pt x="32" y="42"/>
                      <a:pt x="31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8" name="任意多边形: 形状 57">
                <a:extLst>
                  <a:ext uri="{FF2B5EF4-FFF2-40B4-BE49-F238E27FC236}">
                    <a16:creationId xmlns="" xmlns:a16="http://schemas.microsoft.com/office/drawing/2014/main" id="{0814474D-92B6-40F3-A47B-A6939F4B42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1856" y="4342379"/>
                <a:ext cx="125420" cy="400024"/>
              </a:xfrm>
              <a:custGeom>
                <a:avLst/>
                <a:gdLst>
                  <a:gd name="T0" fmla="*/ 32 w 40"/>
                  <a:gd name="T1" fmla="*/ 24 h 128"/>
                  <a:gd name="T2" fmla="*/ 32 w 40"/>
                  <a:gd name="T3" fmla="*/ 12 h 128"/>
                  <a:gd name="T4" fmla="*/ 20 w 40"/>
                  <a:gd name="T5" fmla="*/ 0 h 128"/>
                  <a:gd name="T6" fmla="*/ 8 w 40"/>
                  <a:gd name="T7" fmla="*/ 12 h 128"/>
                  <a:gd name="T8" fmla="*/ 8 w 40"/>
                  <a:gd name="T9" fmla="*/ 24 h 128"/>
                  <a:gd name="T10" fmla="*/ 0 w 40"/>
                  <a:gd name="T11" fmla="*/ 40 h 128"/>
                  <a:gd name="T12" fmla="*/ 8 w 40"/>
                  <a:gd name="T13" fmla="*/ 56 h 128"/>
                  <a:gd name="T14" fmla="*/ 8 w 40"/>
                  <a:gd name="T15" fmla="*/ 116 h 128"/>
                  <a:gd name="T16" fmla="*/ 20 w 40"/>
                  <a:gd name="T17" fmla="*/ 128 h 128"/>
                  <a:gd name="T18" fmla="*/ 32 w 40"/>
                  <a:gd name="T19" fmla="*/ 116 h 128"/>
                  <a:gd name="T20" fmla="*/ 32 w 40"/>
                  <a:gd name="T21" fmla="*/ 56 h 128"/>
                  <a:gd name="T22" fmla="*/ 40 w 40"/>
                  <a:gd name="T23" fmla="*/ 40 h 128"/>
                  <a:gd name="T24" fmla="*/ 32 w 40"/>
                  <a:gd name="T25" fmla="*/ 24 h 128"/>
                  <a:gd name="T26" fmla="*/ 16 w 40"/>
                  <a:gd name="T27" fmla="*/ 12 h 128"/>
                  <a:gd name="T28" fmla="*/ 20 w 40"/>
                  <a:gd name="T29" fmla="*/ 8 h 128"/>
                  <a:gd name="T30" fmla="*/ 24 w 40"/>
                  <a:gd name="T31" fmla="*/ 12 h 128"/>
                  <a:gd name="T32" fmla="*/ 24 w 40"/>
                  <a:gd name="T33" fmla="*/ 20 h 128"/>
                  <a:gd name="T34" fmla="*/ 20 w 40"/>
                  <a:gd name="T35" fmla="*/ 20 h 128"/>
                  <a:gd name="T36" fmla="*/ 16 w 40"/>
                  <a:gd name="T37" fmla="*/ 20 h 128"/>
                  <a:gd name="T38" fmla="*/ 16 w 40"/>
                  <a:gd name="T39" fmla="*/ 12 h 128"/>
                  <a:gd name="T40" fmla="*/ 24 w 40"/>
                  <a:gd name="T41" fmla="*/ 116 h 128"/>
                  <a:gd name="T42" fmla="*/ 20 w 40"/>
                  <a:gd name="T43" fmla="*/ 120 h 128"/>
                  <a:gd name="T44" fmla="*/ 16 w 40"/>
                  <a:gd name="T45" fmla="*/ 116 h 128"/>
                  <a:gd name="T46" fmla="*/ 16 w 40"/>
                  <a:gd name="T47" fmla="*/ 60 h 128"/>
                  <a:gd name="T48" fmla="*/ 20 w 40"/>
                  <a:gd name="T49" fmla="*/ 60 h 128"/>
                  <a:gd name="T50" fmla="*/ 24 w 40"/>
                  <a:gd name="T51" fmla="*/ 60 h 128"/>
                  <a:gd name="T52" fmla="*/ 24 w 40"/>
                  <a:gd name="T53" fmla="*/ 116 h 128"/>
                  <a:gd name="T54" fmla="*/ 31 w 40"/>
                  <a:gd name="T55" fmla="*/ 43 h 128"/>
                  <a:gd name="T56" fmla="*/ 31 w 40"/>
                  <a:gd name="T57" fmla="*/ 44 h 128"/>
                  <a:gd name="T58" fmla="*/ 30 w 40"/>
                  <a:gd name="T59" fmla="*/ 47 h 128"/>
                  <a:gd name="T60" fmla="*/ 30 w 40"/>
                  <a:gd name="T61" fmla="*/ 47 h 128"/>
                  <a:gd name="T62" fmla="*/ 27 w 40"/>
                  <a:gd name="T63" fmla="*/ 50 h 128"/>
                  <a:gd name="T64" fmla="*/ 27 w 40"/>
                  <a:gd name="T65" fmla="*/ 50 h 128"/>
                  <a:gd name="T66" fmla="*/ 24 w 40"/>
                  <a:gd name="T67" fmla="*/ 51 h 128"/>
                  <a:gd name="T68" fmla="*/ 20 w 40"/>
                  <a:gd name="T69" fmla="*/ 52 h 128"/>
                  <a:gd name="T70" fmla="*/ 16 w 40"/>
                  <a:gd name="T71" fmla="*/ 51 h 128"/>
                  <a:gd name="T72" fmla="*/ 13 w 40"/>
                  <a:gd name="T73" fmla="*/ 50 h 128"/>
                  <a:gd name="T74" fmla="*/ 13 w 40"/>
                  <a:gd name="T75" fmla="*/ 50 h 128"/>
                  <a:gd name="T76" fmla="*/ 10 w 40"/>
                  <a:gd name="T77" fmla="*/ 47 h 128"/>
                  <a:gd name="T78" fmla="*/ 10 w 40"/>
                  <a:gd name="T79" fmla="*/ 47 h 128"/>
                  <a:gd name="T80" fmla="*/ 9 w 40"/>
                  <a:gd name="T81" fmla="*/ 44 h 128"/>
                  <a:gd name="T82" fmla="*/ 9 w 40"/>
                  <a:gd name="T83" fmla="*/ 43 h 128"/>
                  <a:gd name="T84" fmla="*/ 8 w 40"/>
                  <a:gd name="T85" fmla="*/ 40 h 128"/>
                  <a:gd name="T86" fmla="*/ 9 w 40"/>
                  <a:gd name="T87" fmla="*/ 37 h 128"/>
                  <a:gd name="T88" fmla="*/ 9 w 40"/>
                  <a:gd name="T89" fmla="*/ 36 h 128"/>
                  <a:gd name="T90" fmla="*/ 10 w 40"/>
                  <a:gd name="T91" fmla="*/ 33 h 128"/>
                  <a:gd name="T92" fmla="*/ 10 w 40"/>
                  <a:gd name="T93" fmla="*/ 33 h 128"/>
                  <a:gd name="T94" fmla="*/ 13 w 40"/>
                  <a:gd name="T95" fmla="*/ 30 h 128"/>
                  <a:gd name="T96" fmla="*/ 13 w 40"/>
                  <a:gd name="T97" fmla="*/ 30 h 128"/>
                  <a:gd name="T98" fmla="*/ 16 w 40"/>
                  <a:gd name="T99" fmla="*/ 29 h 128"/>
                  <a:gd name="T100" fmla="*/ 20 w 40"/>
                  <a:gd name="T101" fmla="*/ 28 h 128"/>
                  <a:gd name="T102" fmla="*/ 24 w 40"/>
                  <a:gd name="T103" fmla="*/ 29 h 128"/>
                  <a:gd name="T104" fmla="*/ 27 w 40"/>
                  <a:gd name="T105" fmla="*/ 30 h 128"/>
                  <a:gd name="T106" fmla="*/ 27 w 40"/>
                  <a:gd name="T107" fmla="*/ 30 h 128"/>
                  <a:gd name="T108" fmla="*/ 30 w 40"/>
                  <a:gd name="T109" fmla="*/ 33 h 128"/>
                  <a:gd name="T110" fmla="*/ 30 w 40"/>
                  <a:gd name="T111" fmla="*/ 33 h 128"/>
                  <a:gd name="T112" fmla="*/ 31 w 40"/>
                  <a:gd name="T113" fmla="*/ 36 h 128"/>
                  <a:gd name="T114" fmla="*/ 31 w 40"/>
                  <a:gd name="T115" fmla="*/ 37 h 128"/>
                  <a:gd name="T116" fmla="*/ 32 w 40"/>
                  <a:gd name="T117" fmla="*/ 40 h 128"/>
                  <a:gd name="T118" fmla="*/ 31 w 40"/>
                  <a:gd name="T119" fmla="*/ 43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0" h="128">
                    <a:moveTo>
                      <a:pt x="32" y="24"/>
                    </a:move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5"/>
                      <a:pt x="27" y="0"/>
                      <a:pt x="20" y="0"/>
                    </a:cubicBezTo>
                    <a:cubicBezTo>
                      <a:pt x="13" y="0"/>
                      <a:pt x="8" y="5"/>
                      <a:pt x="8" y="12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3" y="28"/>
                      <a:pt x="0" y="33"/>
                      <a:pt x="0" y="40"/>
                    </a:cubicBezTo>
                    <a:cubicBezTo>
                      <a:pt x="0" y="47"/>
                      <a:pt x="3" y="52"/>
                      <a:pt x="8" y="5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8" y="123"/>
                      <a:pt x="13" y="128"/>
                      <a:pt x="20" y="128"/>
                    </a:cubicBezTo>
                    <a:cubicBezTo>
                      <a:pt x="27" y="128"/>
                      <a:pt x="32" y="123"/>
                      <a:pt x="32" y="116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7" y="52"/>
                      <a:pt x="40" y="47"/>
                      <a:pt x="40" y="40"/>
                    </a:cubicBezTo>
                    <a:cubicBezTo>
                      <a:pt x="40" y="33"/>
                      <a:pt x="37" y="28"/>
                      <a:pt x="32" y="24"/>
                    </a:cubicBezTo>
                    <a:close/>
                    <a:moveTo>
                      <a:pt x="16" y="12"/>
                    </a:moveTo>
                    <a:cubicBezTo>
                      <a:pt x="16" y="10"/>
                      <a:pt x="18" y="8"/>
                      <a:pt x="20" y="8"/>
                    </a:cubicBezTo>
                    <a:cubicBezTo>
                      <a:pt x="22" y="8"/>
                      <a:pt x="24" y="10"/>
                      <a:pt x="24" y="12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3" y="20"/>
                      <a:pt x="21" y="20"/>
                      <a:pt x="20" y="20"/>
                    </a:cubicBezTo>
                    <a:cubicBezTo>
                      <a:pt x="19" y="20"/>
                      <a:pt x="17" y="20"/>
                      <a:pt x="16" y="20"/>
                    </a:cubicBezTo>
                    <a:lnTo>
                      <a:pt x="16" y="12"/>
                    </a:lnTo>
                    <a:close/>
                    <a:moveTo>
                      <a:pt x="24" y="116"/>
                    </a:moveTo>
                    <a:cubicBezTo>
                      <a:pt x="24" y="118"/>
                      <a:pt x="22" y="120"/>
                      <a:pt x="20" y="120"/>
                    </a:cubicBezTo>
                    <a:cubicBezTo>
                      <a:pt x="18" y="120"/>
                      <a:pt x="16" y="118"/>
                      <a:pt x="16" y="116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17" y="60"/>
                      <a:pt x="19" y="60"/>
                      <a:pt x="20" y="60"/>
                    </a:cubicBezTo>
                    <a:cubicBezTo>
                      <a:pt x="21" y="60"/>
                      <a:pt x="23" y="60"/>
                      <a:pt x="24" y="60"/>
                    </a:cubicBezTo>
                    <a:lnTo>
                      <a:pt x="24" y="116"/>
                    </a:lnTo>
                    <a:close/>
                    <a:moveTo>
                      <a:pt x="31" y="43"/>
                    </a:moveTo>
                    <a:cubicBezTo>
                      <a:pt x="31" y="44"/>
                      <a:pt x="31" y="44"/>
                      <a:pt x="31" y="44"/>
                    </a:cubicBezTo>
                    <a:cubicBezTo>
                      <a:pt x="31" y="45"/>
                      <a:pt x="30" y="46"/>
                      <a:pt x="30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9" y="48"/>
                      <a:pt x="28" y="49"/>
                      <a:pt x="27" y="50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26" y="50"/>
                      <a:pt x="25" y="51"/>
                      <a:pt x="24" y="51"/>
                    </a:cubicBezTo>
                    <a:cubicBezTo>
                      <a:pt x="23" y="52"/>
                      <a:pt x="21" y="52"/>
                      <a:pt x="20" y="52"/>
                    </a:cubicBezTo>
                    <a:cubicBezTo>
                      <a:pt x="19" y="52"/>
                      <a:pt x="17" y="52"/>
                      <a:pt x="16" y="51"/>
                    </a:cubicBezTo>
                    <a:cubicBezTo>
                      <a:pt x="15" y="51"/>
                      <a:pt x="14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2" y="49"/>
                      <a:pt x="11" y="48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6"/>
                      <a:pt x="9" y="45"/>
                      <a:pt x="9" y="44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8" y="42"/>
                      <a:pt x="8" y="41"/>
                      <a:pt x="8" y="40"/>
                    </a:cubicBezTo>
                    <a:cubicBezTo>
                      <a:pt x="8" y="39"/>
                      <a:pt x="8" y="38"/>
                      <a:pt x="9" y="37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5"/>
                      <a:pt x="10" y="34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1" y="32"/>
                      <a:pt x="12" y="31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0"/>
                      <a:pt x="15" y="29"/>
                      <a:pt x="16" y="29"/>
                    </a:cubicBezTo>
                    <a:cubicBezTo>
                      <a:pt x="17" y="28"/>
                      <a:pt x="19" y="28"/>
                      <a:pt x="20" y="28"/>
                    </a:cubicBezTo>
                    <a:cubicBezTo>
                      <a:pt x="21" y="28"/>
                      <a:pt x="23" y="28"/>
                      <a:pt x="24" y="29"/>
                    </a:cubicBezTo>
                    <a:cubicBezTo>
                      <a:pt x="25" y="29"/>
                      <a:pt x="26" y="30"/>
                      <a:pt x="27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8" y="31"/>
                      <a:pt x="29" y="32"/>
                      <a:pt x="30" y="33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0" y="34"/>
                      <a:pt x="31" y="35"/>
                      <a:pt x="31" y="36"/>
                    </a:cubicBezTo>
                    <a:cubicBezTo>
                      <a:pt x="31" y="36"/>
                      <a:pt x="31" y="36"/>
                      <a:pt x="31" y="37"/>
                    </a:cubicBezTo>
                    <a:cubicBezTo>
                      <a:pt x="32" y="38"/>
                      <a:pt x="32" y="39"/>
                      <a:pt x="32" y="40"/>
                    </a:cubicBezTo>
                    <a:cubicBezTo>
                      <a:pt x="32" y="41"/>
                      <a:pt x="32" y="42"/>
                      <a:pt x="31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9" name="任意多边形: 形状 58">
                <a:extLst>
                  <a:ext uri="{FF2B5EF4-FFF2-40B4-BE49-F238E27FC236}">
                    <a16:creationId xmlns="" xmlns:a16="http://schemas.microsoft.com/office/drawing/2014/main" id="{821D4949-551C-46EF-86AE-2F52A6D5FE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4554" y="4342379"/>
                <a:ext cx="125420" cy="400024"/>
              </a:xfrm>
              <a:custGeom>
                <a:avLst/>
                <a:gdLst>
                  <a:gd name="T0" fmla="*/ 32 w 40"/>
                  <a:gd name="T1" fmla="*/ 72 h 128"/>
                  <a:gd name="T2" fmla="*/ 32 w 40"/>
                  <a:gd name="T3" fmla="*/ 12 h 128"/>
                  <a:gd name="T4" fmla="*/ 20 w 40"/>
                  <a:gd name="T5" fmla="*/ 0 h 128"/>
                  <a:gd name="T6" fmla="*/ 8 w 40"/>
                  <a:gd name="T7" fmla="*/ 12 h 128"/>
                  <a:gd name="T8" fmla="*/ 8 w 40"/>
                  <a:gd name="T9" fmla="*/ 72 h 128"/>
                  <a:gd name="T10" fmla="*/ 0 w 40"/>
                  <a:gd name="T11" fmla="*/ 88 h 128"/>
                  <a:gd name="T12" fmla="*/ 8 w 40"/>
                  <a:gd name="T13" fmla="*/ 104 h 128"/>
                  <a:gd name="T14" fmla="*/ 8 w 40"/>
                  <a:gd name="T15" fmla="*/ 116 h 128"/>
                  <a:gd name="T16" fmla="*/ 20 w 40"/>
                  <a:gd name="T17" fmla="*/ 128 h 128"/>
                  <a:gd name="T18" fmla="*/ 32 w 40"/>
                  <a:gd name="T19" fmla="*/ 116 h 128"/>
                  <a:gd name="T20" fmla="*/ 32 w 40"/>
                  <a:gd name="T21" fmla="*/ 104 h 128"/>
                  <a:gd name="T22" fmla="*/ 40 w 40"/>
                  <a:gd name="T23" fmla="*/ 88 h 128"/>
                  <a:gd name="T24" fmla="*/ 32 w 40"/>
                  <a:gd name="T25" fmla="*/ 72 h 128"/>
                  <a:gd name="T26" fmla="*/ 16 w 40"/>
                  <a:gd name="T27" fmla="*/ 12 h 128"/>
                  <a:gd name="T28" fmla="*/ 20 w 40"/>
                  <a:gd name="T29" fmla="*/ 8 h 128"/>
                  <a:gd name="T30" fmla="*/ 24 w 40"/>
                  <a:gd name="T31" fmla="*/ 12 h 128"/>
                  <a:gd name="T32" fmla="*/ 24 w 40"/>
                  <a:gd name="T33" fmla="*/ 68 h 128"/>
                  <a:gd name="T34" fmla="*/ 20 w 40"/>
                  <a:gd name="T35" fmla="*/ 68 h 128"/>
                  <a:gd name="T36" fmla="*/ 16 w 40"/>
                  <a:gd name="T37" fmla="*/ 68 h 128"/>
                  <a:gd name="T38" fmla="*/ 16 w 40"/>
                  <a:gd name="T39" fmla="*/ 12 h 128"/>
                  <a:gd name="T40" fmla="*/ 24 w 40"/>
                  <a:gd name="T41" fmla="*/ 116 h 128"/>
                  <a:gd name="T42" fmla="*/ 20 w 40"/>
                  <a:gd name="T43" fmla="*/ 120 h 128"/>
                  <a:gd name="T44" fmla="*/ 16 w 40"/>
                  <a:gd name="T45" fmla="*/ 116 h 128"/>
                  <a:gd name="T46" fmla="*/ 16 w 40"/>
                  <a:gd name="T47" fmla="*/ 108 h 128"/>
                  <a:gd name="T48" fmla="*/ 20 w 40"/>
                  <a:gd name="T49" fmla="*/ 108 h 128"/>
                  <a:gd name="T50" fmla="*/ 24 w 40"/>
                  <a:gd name="T51" fmla="*/ 108 h 128"/>
                  <a:gd name="T52" fmla="*/ 24 w 40"/>
                  <a:gd name="T53" fmla="*/ 116 h 128"/>
                  <a:gd name="T54" fmla="*/ 31 w 40"/>
                  <a:gd name="T55" fmla="*/ 91 h 128"/>
                  <a:gd name="T56" fmla="*/ 31 w 40"/>
                  <a:gd name="T57" fmla="*/ 92 h 128"/>
                  <a:gd name="T58" fmla="*/ 30 w 40"/>
                  <a:gd name="T59" fmla="*/ 95 h 128"/>
                  <a:gd name="T60" fmla="*/ 30 w 40"/>
                  <a:gd name="T61" fmla="*/ 95 h 128"/>
                  <a:gd name="T62" fmla="*/ 27 w 40"/>
                  <a:gd name="T63" fmla="*/ 98 h 128"/>
                  <a:gd name="T64" fmla="*/ 27 w 40"/>
                  <a:gd name="T65" fmla="*/ 98 h 128"/>
                  <a:gd name="T66" fmla="*/ 24 w 40"/>
                  <a:gd name="T67" fmla="*/ 99 h 128"/>
                  <a:gd name="T68" fmla="*/ 20 w 40"/>
                  <a:gd name="T69" fmla="*/ 100 h 128"/>
                  <a:gd name="T70" fmla="*/ 16 w 40"/>
                  <a:gd name="T71" fmla="*/ 99 h 128"/>
                  <a:gd name="T72" fmla="*/ 13 w 40"/>
                  <a:gd name="T73" fmla="*/ 98 h 128"/>
                  <a:gd name="T74" fmla="*/ 13 w 40"/>
                  <a:gd name="T75" fmla="*/ 98 h 128"/>
                  <a:gd name="T76" fmla="*/ 10 w 40"/>
                  <a:gd name="T77" fmla="*/ 95 h 128"/>
                  <a:gd name="T78" fmla="*/ 10 w 40"/>
                  <a:gd name="T79" fmla="*/ 95 h 128"/>
                  <a:gd name="T80" fmla="*/ 9 w 40"/>
                  <a:gd name="T81" fmla="*/ 92 h 128"/>
                  <a:gd name="T82" fmla="*/ 9 w 40"/>
                  <a:gd name="T83" fmla="*/ 91 h 128"/>
                  <a:gd name="T84" fmla="*/ 8 w 40"/>
                  <a:gd name="T85" fmla="*/ 88 h 128"/>
                  <a:gd name="T86" fmla="*/ 9 w 40"/>
                  <a:gd name="T87" fmla="*/ 85 h 128"/>
                  <a:gd name="T88" fmla="*/ 9 w 40"/>
                  <a:gd name="T89" fmla="*/ 84 h 128"/>
                  <a:gd name="T90" fmla="*/ 10 w 40"/>
                  <a:gd name="T91" fmla="*/ 81 h 128"/>
                  <a:gd name="T92" fmla="*/ 10 w 40"/>
                  <a:gd name="T93" fmla="*/ 81 h 128"/>
                  <a:gd name="T94" fmla="*/ 13 w 40"/>
                  <a:gd name="T95" fmla="*/ 78 h 128"/>
                  <a:gd name="T96" fmla="*/ 13 w 40"/>
                  <a:gd name="T97" fmla="*/ 78 h 128"/>
                  <a:gd name="T98" fmla="*/ 16 w 40"/>
                  <a:gd name="T99" fmla="*/ 77 h 128"/>
                  <a:gd name="T100" fmla="*/ 20 w 40"/>
                  <a:gd name="T101" fmla="*/ 76 h 128"/>
                  <a:gd name="T102" fmla="*/ 24 w 40"/>
                  <a:gd name="T103" fmla="*/ 77 h 128"/>
                  <a:gd name="T104" fmla="*/ 27 w 40"/>
                  <a:gd name="T105" fmla="*/ 78 h 128"/>
                  <a:gd name="T106" fmla="*/ 27 w 40"/>
                  <a:gd name="T107" fmla="*/ 78 h 128"/>
                  <a:gd name="T108" fmla="*/ 30 w 40"/>
                  <a:gd name="T109" fmla="*/ 81 h 128"/>
                  <a:gd name="T110" fmla="*/ 30 w 40"/>
                  <a:gd name="T111" fmla="*/ 81 h 128"/>
                  <a:gd name="T112" fmla="*/ 31 w 40"/>
                  <a:gd name="T113" fmla="*/ 84 h 128"/>
                  <a:gd name="T114" fmla="*/ 31 w 40"/>
                  <a:gd name="T115" fmla="*/ 85 h 128"/>
                  <a:gd name="T116" fmla="*/ 32 w 40"/>
                  <a:gd name="T117" fmla="*/ 88 h 128"/>
                  <a:gd name="T118" fmla="*/ 31 w 40"/>
                  <a:gd name="T119" fmla="*/ 91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0" h="128">
                    <a:moveTo>
                      <a:pt x="32" y="72"/>
                    </a:move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5"/>
                      <a:pt x="27" y="0"/>
                      <a:pt x="20" y="0"/>
                    </a:cubicBezTo>
                    <a:cubicBezTo>
                      <a:pt x="13" y="0"/>
                      <a:pt x="8" y="5"/>
                      <a:pt x="8" y="12"/>
                    </a:cubicBezTo>
                    <a:cubicBezTo>
                      <a:pt x="8" y="72"/>
                      <a:pt x="8" y="72"/>
                      <a:pt x="8" y="72"/>
                    </a:cubicBezTo>
                    <a:cubicBezTo>
                      <a:pt x="3" y="76"/>
                      <a:pt x="0" y="81"/>
                      <a:pt x="0" y="88"/>
                    </a:cubicBezTo>
                    <a:cubicBezTo>
                      <a:pt x="0" y="95"/>
                      <a:pt x="3" y="100"/>
                      <a:pt x="8" y="104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8" y="123"/>
                      <a:pt x="13" y="128"/>
                      <a:pt x="20" y="128"/>
                    </a:cubicBezTo>
                    <a:cubicBezTo>
                      <a:pt x="27" y="128"/>
                      <a:pt x="32" y="123"/>
                      <a:pt x="32" y="116"/>
                    </a:cubicBezTo>
                    <a:cubicBezTo>
                      <a:pt x="32" y="104"/>
                      <a:pt x="32" y="104"/>
                      <a:pt x="32" y="104"/>
                    </a:cubicBezTo>
                    <a:cubicBezTo>
                      <a:pt x="37" y="100"/>
                      <a:pt x="40" y="95"/>
                      <a:pt x="40" y="88"/>
                    </a:cubicBezTo>
                    <a:cubicBezTo>
                      <a:pt x="40" y="81"/>
                      <a:pt x="37" y="76"/>
                      <a:pt x="32" y="72"/>
                    </a:cubicBezTo>
                    <a:close/>
                    <a:moveTo>
                      <a:pt x="16" y="12"/>
                    </a:moveTo>
                    <a:cubicBezTo>
                      <a:pt x="16" y="10"/>
                      <a:pt x="18" y="8"/>
                      <a:pt x="20" y="8"/>
                    </a:cubicBezTo>
                    <a:cubicBezTo>
                      <a:pt x="22" y="8"/>
                      <a:pt x="24" y="10"/>
                      <a:pt x="24" y="12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23" y="68"/>
                      <a:pt x="21" y="68"/>
                      <a:pt x="20" y="68"/>
                    </a:cubicBezTo>
                    <a:cubicBezTo>
                      <a:pt x="19" y="68"/>
                      <a:pt x="17" y="68"/>
                      <a:pt x="16" y="68"/>
                    </a:cubicBezTo>
                    <a:lnTo>
                      <a:pt x="16" y="12"/>
                    </a:lnTo>
                    <a:close/>
                    <a:moveTo>
                      <a:pt x="24" y="116"/>
                    </a:moveTo>
                    <a:cubicBezTo>
                      <a:pt x="24" y="118"/>
                      <a:pt x="22" y="120"/>
                      <a:pt x="20" y="120"/>
                    </a:cubicBezTo>
                    <a:cubicBezTo>
                      <a:pt x="18" y="120"/>
                      <a:pt x="16" y="118"/>
                      <a:pt x="16" y="116"/>
                    </a:cubicBezTo>
                    <a:cubicBezTo>
                      <a:pt x="16" y="108"/>
                      <a:pt x="16" y="108"/>
                      <a:pt x="16" y="108"/>
                    </a:cubicBezTo>
                    <a:cubicBezTo>
                      <a:pt x="17" y="108"/>
                      <a:pt x="19" y="108"/>
                      <a:pt x="20" y="108"/>
                    </a:cubicBezTo>
                    <a:cubicBezTo>
                      <a:pt x="21" y="108"/>
                      <a:pt x="23" y="108"/>
                      <a:pt x="24" y="108"/>
                    </a:cubicBezTo>
                    <a:lnTo>
                      <a:pt x="24" y="116"/>
                    </a:lnTo>
                    <a:close/>
                    <a:moveTo>
                      <a:pt x="31" y="91"/>
                    </a:moveTo>
                    <a:cubicBezTo>
                      <a:pt x="31" y="92"/>
                      <a:pt x="31" y="92"/>
                      <a:pt x="31" y="92"/>
                    </a:cubicBezTo>
                    <a:cubicBezTo>
                      <a:pt x="31" y="93"/>
                      <a:pt x="30" y="94"/>
                      <a:pt x="30" y="95"/>
                    </a:cubicBezTo>
                    <a:cubicBezTo>
                      <a:pt x="30" y="95"/>
                      <a:pt x="30" y="95"/>
                      <a:pt x="30" y="95"/>
                    </a:cubicBezTo>
                    <a:cubicBezTo>
                      <a:pt x="29" y="96"/>
                      <a:pt x="28" y="97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6" y="98"/>
                      <a:pt x="25" y="99"/>
                      <a:pt x="24" y="99"/>
                    </a:cubicBezTo>
                    <a:cubicBezTo>
                      <a:pt x="23" y="100"/>
                      <a:pt x="21" y="100"/>
                      <a:pt x="20" y="100"/>
                    </a:cubicBezTo>
                    <a:cubicBezTo>
                      <a:pt x="19" y="100"/>
                      <a:pt x="17" y="100"/>
                      <a:pt x="16" y="99"/>
                    </a:cubicBezTo>
                    <a:cubicBezTo>
                      <a:pt x="15" y="99"/>
                      <a:pt x="14" y="98"/>
                      <a:pt x="13" y="98"/>
                    </a:cubicBezTo>
                    <a:cubicBezTo>
                      <a:pt x="13" y="98"/>
                      <a:pt x="13" y="98"/>
                      <a:pt x="13" y="98"/>
                    </a:cubicBezTo>
                    <a:cubicBezTo>
                      <a:pt x="12" y="97"/>
                      <a:pt x="11" y="96"/>
                      <a:pt x="10" y="95"/>
                    </a:cubicBezTo>
                    <a:cubicBezTo>
                      <a:pt x="10" y="95"/>
                      <a:pt x="10" y="95"/>
                      <a:pt x="10" y="95"/>
                    </a:cubicBezTo>
                    <a:cubicBezTo>
                      <a:pt x="10" y="94"/>
                      <a:pt x="9" y="93"/>
                      <a:pt x="9" y="92"/>
                    </a:cubicBezTo>
                    <a:cubicBezTo>
                      <a:pt x="9" y="92"/>
                      <a:pt x="9" y="92"/>
                      <a:pt x="9" y="91"/>
                    </a:cubicBezTo>
                    <a:cubicBezTo>
                      <a:pt x="8" y="90"/>
                      <a:pt x="8" y="89"/>
                      <a:pt x="8" y="88"/>
                    </a:cubicBezTo>
                    <a:cubicBezTo>
                      <a:pt x="8" y="87"/>
                      <a:pt x="8" y="86"/>
                      <a:pt x="9" y="85"/>
                    </a:cubicBezTo>
                    <a:cubicBezTo>
                      <a:pt x="9" y="84"/>
                      <a:pt x="9" y="84"/>
                      <a:pt x="9" y="84"/>
                    </a:cubicBezTo>
                    <a:cubicBezTo>
                      <a:pt x="9" y="83"/>
                      <a:pt x="10" y="82"/>
                      <a:pt x="10" y="81"/>
                    </a:cubicBezTo>
                    <a:cubicBezTo>
                      <a:pt x="10" y="81"/>
                      <a:pt x="10" y="81"/>
                      <a:pt x="10" y="81"/>
                    </a:cubicBezTo>
                    <a:cubicBezTo>
                      <a:pt x="11" y="80"/>
                      <a:pt x="12" y="79"/>
                      <a:pt x="13" y="78"/>
                    </a:cubicBezTo>
                    <a:cubicBezTo>
                      <a:pt x="13" y="78"/>
                      <a:pt x="13" y="78"/>
                      <a:pt x="13" y="78"/>
                    </a:cubicBezTo>
                    <a:cubicBezTo>
                      <a:pt x="14" y="78"/>
                      <a:pt x="15" y="77"/>
                      <a:pt x="16" y="77"/>
                    </a:cubicBezTo>
                    <a:cubicBezTo>
                      <a:pt x="17" y="76"/>
                      <a:pt x="19" y="76"/>
                      <a:pt x="20" y="76"/>
                    </a:cubicBezTo>
                    <a:cubicBezTo>
                      <a:pt x="21" y="76"/>
                      <a:pt x="23" y="76"/>
                      <a:pt x="24" y="77"/>
                    </a:cubicBezTo>
                    <a:cubicBezTo>
                      <a:pt x="25" y="77"/>
                      <a:pt x="26" y="78"/>
                      <a:pt x="27" y="78"/>
                    </a:cubicBezTo>
                    <a:cubicBezTo>
                      <a:pt x="27" y="78"/>
                      <a:pt x="27" y="78"/>
                      <a:pt x="27" y="78"/>
                    </a:cubicBezTo>
                    <a:cubicBezTo>
                      <a:pt x="28" y="79"/>
                      <a:pt x="29" y="80"/>
                      <a:pt x="30" y="81"/>
                    </a:cubicBezTo>
                    <a:cubicBezTo>
                      <a:pt x="30" y="81"/>
                      <a:pt x="30" y="81"/>
                      <a:pt x="30" y="81"/>
                    </a:cubicBezTo>
                    <a:cubicBezTo>
                      <a:pt x="30" y="82"/>
                      <a:pt x="31" y="83"/>
                      <a:pt x="31" y="84"/>
                    </a:cubicBezTo>
                    <a:cubicBezTo>
                      <a:pt x="31" y="84"/>
                      <a:pt x="31" y="84"/>
                      <a:pt x="31" y="85"/>
                    </a:cubicBezTo>
                    <a:cubicBezTo>
                      <a:pt x="32" y="86"/>
                      <a:pt x="32" y="87"/>
                      <a:pt x="32" y="88"/>
                    </a:cubicBezTo>
                    <a:cubicBezTo>
                      <a:pt x="32" y="89"/>
                      <a:pt x="32" y="90"/>
                      <a:pt x="31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45" name="组合 44">
              <a:extLst>
                <a:ext uri="{FF2B5EF4-FFF2-40B4-BE49-F238E27FC236}">
                  <a16:creationId xmlns="" xmlns:a16="http://schemas.microsoft.com/office/drawing/2014/main" id="{09EAD15D-01AF-48C1-8C37-1BA6FBDFC908}"/>
                </a:ext>
              </a:extLst>
            </p:cNvPr>
            <p:cNvGrpSpPr/>
            <p:nvPr/>
          </p:nvGrpSpPr>
          <p:grpSpPr>
            <a:xfrm>
              <a:off x="7246322" y="2086938"/>
              <a:ext cx="482587" cy="480993"/>
              <a:chOff x="3237347" y="1144829"/>
              <a:chExt cx="400024" cy="398703"/>
            </a:xfrm>
            <a:solidFill>
              <a:schemeClr val="bg1"/>
            </a:solidFill>
          </p:grpSpPr>
          <p:sp>
            <p:nvSpPr>
              <p:cNvPr id="55" name="任意多边形: 形状 54">
                <a:extLst>
                  <a:ext uri="{FF2B5EF4-FFF2-40B4-BE49-F238E27FC236}">
                    <a16:creationId xmlns="" xmlns:a16="http://schemas.microsoft.com/office/drawing/2014/main" id="{87FFD78B-E6B3-4640-84D4-E7A5CC8038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7347" y="1144829"/>
                <a:ext cx="400024" cy="398703"/>
              </a:xfrm>
              <a:custGeom>
                <a:avLst/>
                <a:gdLst>
                  <a:gd name="T0" fmla="*/ 80 w 128"/>
                  <a:gd name="T1" fmla="*/ 0 h 128"/>
                  <a:gd name="T2" fmla="*/ 32 w 128"/>
                  <a:gd name="T3" fmla="*/ 48 h 128"/>
                  <a:gd name="T4" fmla="*/ 38 w 128"/>
                  <a:gd name="T5" fmla="*/ 70 h 128"/>
                  <a:gd name="T6" fmla="*/ 4 w 128"/>
                  <a:gd name="T7" fmla="*/ 104 h 128"/>
                  <a:gd name="T8" fmla="*/ 4 w 128"/>
                  <a:gd name="T9" fmla="*/ 104 h 128"/>
                  <a:gd name="T10" fmla="*/ 0 w 128"/>
                  <a:gd name="T11" fmla="*/ 114 h 128"/>
                  <a:gd name="T12" fmla="*/ 14 w 128"/>
                  <a:gd name="T13" fmla="*/ 128 h 128"/>
                  <a:gd name="T14" fmla="*/ 24 w 128"/>
                  <a:gd name="T15" fmla="*/ 124 h 128"/>
                  <a:gd name="T16" fmla="*/ 24 w 128"/>
                  <a:gd name="T17" fmla="*/ 124 h 128"/>
                  <a:gd name="T18" fmla="*/ 58 w 128"/>
                  <a:gd name="T19" fmla="*/ 90 h 128"/>
                  <a:gd name="T20" fmla="*/ 80 w 128"/>
                  <a:gd name="T21" fmla="*/ 96 h 128"/>
                  <a:gd name="T22" fmla="*/ 128 w 128"/>
                  <a:gd name="T23" fmla="*/ 48 h 128"/>
                  <a:gd name="T24" fmla="*/ 80 w 128"/>
                  <a:gd name="T25" fmla="*/ 0 h 128"/>
                  <a:gd name="T26" fmla="*/ 19 w 128"/>
                  <a:gd name="T27" fmla="*/ 119 h 128"/>
                  <a:gd name="T28" fmla="*/ 14 w 128"/>
                  <a:gd name="T29" fmla="*/ 121 h 128"/>
                  <a:gd name="T30" fmla="*/ 7 w 128"/>
                  <a:gd name="T31" fmla="*/ 114 h 128"/>
                  <a:gd name="T32" fmla="*/ 9 w 128"/>
                  <a:gd name="T33" fmla="*/ 109 h 128"/>
                  <a:gd name="T34" fmla="*/ 9 w 128"/>
                  <a:gd name="T35" fmla="*/ 109 h 128"/>
                  <a:gd name="T36" fmla="*/ 41 w 128"/>
                  <a:gd name="T37" fmla="*/ 77 h 128"/>
                  <a:gd name="T38" fmla="*/ 51 w 128"/>
                  <a:gd name="T39" fmla="*/ 87 h 128"/>
                  <a:gd name="T40" fmla="*/ 19 w 128"/>
                  <a:gd name="T41" fmla="*/ 119 h 128"/>
                  <a:gd name="T42" fmla="*/ 80 w 128"/>
                  <a:gd name="T43" fmla="*/ 88 h 128"/>
                  <a:gd name="T44" fmla="*/ 40 w 128"/>
                  <a:gd name="T45" fmla="*/ 48 h 128"/>
                  <a:gd name="T46" fmla="*/ 80 w 128"/>
                  <a:gd name="T47" fmla="*/ 8 h 128"/>
                  <a:gd name="T48" fmla="*/ 120 w 128"/>
                  <a:gd name="T49" fmla="*/ 48 h 128"/>
                  <a:gd name="T50" fmla="*/ 80 w 128"/>
                  <a:gd name="T51" fmla="*/ 8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8" h="128">
                    <a:moveTo>
                      <a:pt x="80" y="0"/>
                    </a:moveTo>
                    <a:cubicBezTo>
                      <a:pt x="53" y="0"/>
                      <a:pt x="32" y="21"/>
                      <a:pt x="32" y="48"/>
                    </a:cubicBezTo>
                    <a:cubicBezTo>
                      <a:pt x="32" y="56"/>
                      <a:pt x="34" y="64"/>
                      <a:pt x="38" y="70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2" y="106"/>
                      <a:pt x="0" y="110"/>
                      <a:pt x="0" y="114"/>
                    </a:cubicBezTo>
                    <a:cubicBezTo>
                      <a:pt x="0" y="122"/>
                      <a:pt x="6" y="128"/>
                      <a:pt x="14" y="128"/>
                    </a:cubicBezTo>
                    <a:cubicBezTo>
                      <a:pt x="18" y="128"/>
                      <a:pt x="22" y="126"/>
                      <a:pt x="24" y="124"/>
                    </a:cubicBezTo>
                    <a:cubicBezTo>
                      <a:pt x="24" y="124"/>
                      <a:pt x="24" y="124"/>
                      <a:pt x="24" y="124"/>
                    </a:cubicBezTo>
                    <a:cubicBezTo>
                      <a:pt x="58" y="90"/>
                      <a:pt x="58" y="90"/>
                      <a:pt x="58" y="90"/>
                    </a:cubicBezTo>
                    <a:cubicBezTo>
                      <a:pt x="64" y="94"/>
                      <a:pt x="72" y="96"/>
                      <a:pt x="80" y="96"/>
                    </a:cubicBezTo>
                    <a:cubicBezTo>
                      <a:pt x="107" y="96"/>
                      <a:pt x="128" y="75"/>
                      <a:pt x="128" y="48"/>
                    </a:cubicBezTo>
                    <a:cubicBezTo>
                      <a:pt x="128" y="21"/>
                      <a:pt x="107" y="0"/>
                      <a:pt x="80" y="0"/>
                    </a:cubicBezTo>
                    <a:close/>
                    <a:moveTo>
                      <a:pt x="19" y="119"/>
                    </a:moveTo>
                    <a:cubicBezTo>
                      <a:pt x="18" y="120"/>
                      <a:pt x="16" y="121"/>
                      <a:pt x="14" y="121"/>
                    </a:cubicBezTo>
                    <a:cubicBezTo>
                      <a:pt x="10" y="121"/>
                      <a:pt x="7" y="118"/>
                      <a:pt x="7" y="114"/>
                    </a:cubicBezTo>
                    <a:cubicBezTo>
                      <a:pt x="7" y="112"/>
                      <a:pt x="8" y="110"/>
                      <a:pt x="9" y="109"/>
                    </a:cubicBezTo>
                    <a:cubicBezTo>
                      <a:pt x="9" y="109"/>
                      <a:pt x="9" y="109"/>
                      <a:pt x="9" y="109"/>
                    </a:cubicBezTo>
                    <a:cubicBezTo>
                      <a:pt x="41" y="77"/>
                      <a:pt x="41" y="77"/>
                      <a:pt x="41" y="77"/>
                    </a:cubicBezTo>
                    <a:cubicBezTo>
                      <a:pt x="44" y="80"/>
                      <a:pt x="48" y="84"/>
                      <a:pt x="51" y="87"/>
                    </a:cubicBezTo>
                    <a:lnTo>
                      <a:pt x="19" y="119"/>
                    </a:lnTo>
                    <a:close/>
                    <a:moveTo>
                      <a:pt x="80" y="88"/>
                    </a:moveTo>
                    <a:cubicBezTo>
                      <a:pt x="58" y="88"/>
                      <a:pt x="40" y="70"/>
                      <a:pt x="40" y="48"/>
                    </a:cubicBezTo>
                    <a:cubicBezTo>
                      <a:pt x="40" y="26"/>
                      <a:pt x="58" y="8"/>
                      <a:pt x="80" y="8"/>
                    </a:cubicBezTo>
                    <a:cubicBezTo>
                      <a:pt x="102" y="8"/>
                      <a:pt x="120" y="26"/>
                      <a:pt x="120" y="48"/>
                    </a:cubicBezTo>
                    <a:cubicBezTo>
                      <a:pt x="120" y="70"/>
                      <a:pt x="102" y="88"/>
                      <a:pt x="80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6" name="任意多边形: 形状 55">
                <a:extLst>
                  <a:ext uri="{FF2B5EF4-FFF2-40B4-BE49-F238E27FC236}">
                    <a16:creationId xmlns="" xmlns:a16="http://schemas.microsoft.com/office/drawing/2014/main" id="{26650BDE-714D-41C2-A54F-53771FB9CF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9733" y="1206880"/>
                <a:ext cx="93735" cy="93735"/>
              </a:xfrm>
              <a:custGeom>
                <a:avLst/>
                <a:gdLst>
                  <a:gd name="T0" fmla="*/ 28 w 30"/>
                  <a:gd name="T1" fmla="*/ 0 h 30"/>
                  <a:gd name="T2" fmla="*/ 0 w 30"/>
                  <a:gd name="T3" fmla="*/ 28 h 30"/>
                  <a:gd name="T4" fmla="*/ 2 w 30"/>
                  <a:gd name="T5" fmla="*/ 30 h 30"/>
                  <a:gd name="T6" fmla="*/ 4 w 30"/>
                  <a:gd name="T7" fmla="*/ 28 h 30"/>
                  <a:gd name="T8" fmla="*/ 28 w 30"/>
                  <a:gd name="T9" fmla="*/ 4 h 30"/>
                  <a:gd name="T10" fmla="*/ 30 w 30"/>
                  <a:gd name="T11" fmla="*/ 2 h 30"/>
                  <a:gd name="T12" fmla="*/ 28 w 30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0">
                    <a:moveTo>
                      <a:pt x="28" y="0"/>
                    </a:moveTo>
                    <a:cubicBezTo>
                      <a:pt x="13" y="0"/>
                      <a:pt x="0" y="13"/>
                      <a:pt x="0" y="28"/>
                    </a:cubicBezTo>
                    <a:cubicBezTo>
                      <a:pt x="0" y="29"/>
                      <a:pt x="1" y="30"/>
                      <a:pt x="2" y="30"/>
                    </a:cubicBezTo>
                    <a:cubicBezTo>
                      <a:pt x="3" y="30"/>
                      <a:pt x="4" y="29"/>
                      <a:pt x="4" y="28"/>
                    </a:cubicBezTo>
                    <a:cubicBezTo>
                      <a:pt x="4" y="15"/>
                      <a:pt x="15" y="4"/>
                      <a:pt x="28" y="4"/>
                    </a:cubicBezTo>
                    <a:cubicBezTo>
                      <a:pt x="29" y="4"/>
                      <a:pt x="30" y="3"/>
                      <a:pt x="30" y="2"/>
                    </a:cubicBezTo>
                    <a:cubicBezTo>
                      <a:pt x="30" y="1"/>
                      <a:pt x="29" y="0"/>
                      <a:pt x="2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46" name="组合 45">
              <a:extLst>
                <a:ext uri="{FF2B5EF4-FFF2-40B4-BE49-F238E27FC236}">
                  <a16:creationId xmlns="" xmlns:a16="http://schemas.microsoft.com/office/drawing/2014/main" id="{CB19C4AE-433B-4456-98C5-D3E2EB231311}"/>
                </a:ext>
              </a:extLst>
            </p:cNvPr>
            <p:cNvGrpSpPr/>
            <p:nvPr/>
          </p:nvGrpSpPr>
          <p:grpSpPr>
            <a:xfrm>
              <a:off x="7538209" y="4148119"/>
              <a:ext cx="545675" cy="540309"/>
              <a:chOff x="1634612" y="5142426"/>
              <a:chExt cx="402664" cy="398704"/>
            </a:xfrm>
            <a:solidFill>
              <a:schemeClr val="bg1"/>
            </a:solidFill>
          </p:grpSpPr>
          <p:sp>
            <p:nvSpPr>
              <p:cNvPr id="49" name="任意多边形: 形状 48">
                <a:extLst>
                  <a:ext uri="{FF2B5EF4-FFF2-40B4-BE49-F238E27FC236}">
                    <a16:creationId xmlns="" xmlns:a16="http://schemas.microsoft.com/office/drawing/2014/main" id="{2FEEE7D1-79DC-4432-8CA2-0FB88400C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4612" y="5179392"/>
                <a:ext cx="368339" cy="361738"/>
              </a:xfrm>
              <a:custGeom>
                <a:avLst/>
                <a:gdLst>
                  <a:gd name="T0" fmla="*/ 84 w 118"/>
                  <a:gd name="T1" fmla="*/ 3 h 116"/>
                  <a:gd name="T2" fmla="*/ 77 w 118"/>
                  <a:gd name="T3" fmla="*/ 0 h 116"/>
                  <a:gd name="T4" fmla="*/ 70 w 118"/>
                  <a:gd name="T5" fmla="*/ 3 h 116"/>
                  <a:gd name="T6" fmla="*/ 64 w 118"/>
                  <a:gd name="T7" fmla="*/ 9 h 116"/>
                  <a:gd name="T8" fmla="*/ 61 w 118"/>
                  <a:gd name="T9" fmla="*/ 16 h 116"/>
                  <a:gd name="T10" fmla="*/ 62 w 118"/>
                  <a:gd name="T11" fmla="*/ 21 h 116"/>
                  <a:gd name="T12" fmla="*/ 8 w 118"/>
                  <a:gd name="T13" fmla="*/ 43 h 116"/>
                  <a:gd name="T14" fmla="*/ 1 w 118"/>
                  <a:gd name="T15" fmla="*/ 51 h 116"/>
                  <a:gd name="T16" fmla="*/ 5 w 118"/>
                  <a:gd name="T17" fmla="*/ 62 h 116"/>
                  <a:gd name="T18" fmla="*/ 55 w 118"/>
                  <a:gd name="T19" fmla="*/ 112 h 116"/>
                  <a:gd name="T20" fmla="*/ 64 w 118"/>
                  <a:gd name="T21" fmla="*/ 116 h 116"/>
                  <a:gd name="T22" fmla="*/ 64 w 118"/>
                  <a:gd name="T23" fmla="*/ 116 h 116"/>
                  <a:gd name="T24" fmla="*/ 66 w 118"/>
                  <a:gd name="T25" fmla="*/ 116 h 116"/>
                  <a:gd name="T26" fmla="*/ 75 w 118"/>
                  <a:gd name="T27" fmla="*/ 108 h 116"/>
                  <a:gd name="T28" fmla="*/ 96 w 118"/>
                  <a:gd name="T29" fmla="*/ 55 h 116"/>
                  <a:gd name="T30" fmla="*/ 102 w 118"/>
                  <a:gd name="T31" fmla="*/ 57 h 116"/>
                  <a:gd name="T32" fmla="*/ 109 w 118"/>
                  <a:gd name="T33" fmla="*/ 54 h 116"/>
                  <a:gd name="T34" fmla="*/ 115 w 118"/>
                  <a:gd name="T35" fmla="*/ 48 h 116"/>
                  <a:gd name="T36" fmla="*/ 118 w 118"/>
                  <a:gd name="T37" fmla="*/ 41 h 116"/>
                  <a:gd name="T38" fmla="*/ 115 w 118"/>
                  <a:gd name="T39" fmla="*/ 34 h 116"/>
                  <a:gd name="T40" fmla="*/ 84 w 118"/>
                  <a:gd name="T41" fmla="*/ 3 h 116"/>
                  <a:gd name="T42" fmla="*/ 68 w 118"/>
                  <a:gd name="T43" fmla="*/ 105 h 116"/>
                  <a:gd name="T44" fmla="*/ 65 w 118"/>
                  <a:gd name="T45" fmla="*/ 108 h 116"/>
                  <a:gd name="T46" fmla="*/ 64 w 118"/>
                  <a:gd name="T47" fmla="*/ 108 h 116"/>
                  <a:gd name="T48" fmla="*/ 61 w 118"/>
                  <a:gd name="T49" fmla="*/ 107 h 116"/>
                  <a:gd name="T50" fmla="*/ 10 w 118"/>
                  <a:gd name="T51" fmla="*/ 56 h 116"/>
                  <a:gd name="T52" fmla="*/ 9 w 118"/>
                  <a:gd name="T53" fmla="*/ 53 h 116"/>
                  <a:gd name="T54" fmla="*/ 11 w 118"/>
                  <a:gd name="T55" fmla="*/ 50 h 116"/>
                  <a:gd name="T56" fmla="*/ 36 w 118"/>
                  <a:gd name="T57" fmla="*/ 40 h 116"/>
                  <a:gd name="T58" fmla="*/ 87 w 118"/>
                  <a:gd name="T59" fmla="*/ 58 h 116"/>
                  <a:gd name="T60" fmla="*/ 68 w 118"/>
                  <a:gd name="T61" fmla="*/ 105 h 116"/>
                  <a:gd name="T62" fmla="*/ 109 w 118"/>
                  <a:gd name="T63" fmla="*/ 42 h 116"/>
                  <a:gd name="T64" fmla="*/ 103 w 118"/>
                  <a:gd name="T65" fmla="*/ 48 h 116"/>
                  <a:gd name="T66" fmla="*/ 100 w 118"/>
                  <a:gd name="T67" fmla="*/ 48 h 116"/>
                  <a:gd name="T68" fmla="*/ 93 w 118"/>
                  <a:gd name="T69" fmla="*/ 41 h 116"/>
                  <a:gd name="T70" fmla="*/ 88 w 118"/>
                  <a:gd name="T71" fmla="*/ 55 h 116"/>
                  <a:gd name="T72" fmla="*/ 88 w 118"/>
                  <a:gd name="T73" fmla="*/ 54 h 116"/>
                  <a:gd name="T74" fmla="*/ 53 w 118"/>
                  <a:gd name="T75" fmla="*/ 39 h 116"/>
                  <a:gd name="T76" fmla="*/ 42 w 118"/>
                  <a:gd name="T77" fmla="*/ 38 h 116"/>
                  <a:gd name="T78" fmla="*/ 76 w 118"/>
                  <a:gd name="T79" fmla="*/ 24 h 116"/>
                  <a:gd name="T80" fmla="*/ 70 w 118"/>
                  <a:gd name="T81" fmla="*/ 17 h 116"/>
                  <a:gd name="T82" fmla="*/ 70 w 118"/>
                  <a:gd name="T83" fmla="*/ 14 h 116"/>
                  <a:gd name="T84" fmla="*/ 75 w 118"/>
                  <a:gd name="T85" fmla="*/ 9 h 116"/>
                  <a:gd name="T86" fmla="*/ 78 w 118"/>
                  <a:gd name="T87" fmla="*/ 9 h 116"/>
                  <a:gd name="T88" fmla="*/ 109 w 118"/>
                  <a:gd name="T89" fmla="*/ 39 h 116"/>
                  <a:gd name="T90" fmla="*/ 109 w 118"/>
                  <a:gd name="T91" fmla="*/ 42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8" h="116">
                    <a:moveTo>
                      <a:pt x="84" y="3"/>
                    </a:moveTo>
                    <a:cubicBezTo>
                      <a:pt x="82" y="1"/>
                      <a:pt x="79" y="0"/>
                      <a:pt x="77" y="0"/>
                    </a:cubicBezTo>
                    <a:cubicBezTo>
                      <a:pt x="74" y="0"/>
                      <a:pt x="71" y="1"/>
                      <a:pt x="70" y="3"/>
                    </a:cubicBezTo>
                    <a:cubicBezTo>
                      <a:pt x="64" y="9"/>
                      <a:pt x="64" y="9"/>
                      <a:pt x="64" y="9"/>
                    </a:cubicBezTo>
                    <a:cubicBezTo>
                      <a:pt x="62" y="10"/>
                      <a:pt x="61" y="13"/>
                      <a:pt x="61" y="16"/>
                    </a:cubicBezTo>
                    <a:cubicBezTo>
                      <a:pt x="61" y="18"/>
                      <a:pt x="62" y="19"/>
                      <a:pt x="62" y="21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5" y="44"/>
                      <a:pt x="2" y="48"/>
                      <a:pt x="1" y="51"/>
                    </a:cubicBezTo>
                    <a:cubicBezTo>
                      <a:pt x="0" y="55"/>
                      <a:pt x="2" y="59"/>
                      <a:pt x="5" y="62"/>
                    </a:cubicBezTo>
                    <a:cubicBezTo>
                      <a:pt x="55" y="112"/>
                      <a:pt x="55" y="112"/>
                      <a:pt x="55" y="112"/>
                    </a:cubicBezTo>
                    <a:cubicBezTo>
                      <a:pt x="58" y="115"/>
                      <a:pt x="61" y="116"/>
                      <a:pt x="64" y="116"/>
                    </a:cubicBezTo>
                    <a:cubicBezTo>
                      <a:pt x="64" y="116"/>
                      <a:pt x="64" y="116"/>
                      <a:pt x="64" y="116"/>
                    </a:cubicBezTo>
                    <a:cubicBezTo>
                      <a:pt x="65" y="116"/>
                      <a:pt x="66" y="116"/>
                      <a:pt x="66" y="116"/>
                    </a:cubicBezTo>
                    <a:cubicBezTo>
                      <a:pt x="70" y="115"/>
                      <a:pt x="74" y="112"/>
                      <a:pt x="75" y="108"/>
                    </a:cubicBezTo>
                    <a:cubicBezTo>
                      <a:pt x="96" y="55"/>
                      <a:pt x="96" y="55"/>
                      <a:pt x="96" y="55"/>
                    </a:cubicBezTo>
                    <a:cubicBezTo>
                      <a:pt x="98" y="56"/>
                      <a:pt x="100" y="57"/>
                      <a:pt x="102" y="57"/>
                    </a:cubicBezTo>
                    <a:cubicBezTo>
                      <a:pt x="105" y="57"/>
                      <a:pt x="107" y="56"/>
                      <a:pt x="109" y="54"/>
                    </a:cubicBezTo>
                    <a:cubicBezTo>
                      <a:pt x="115" y="48"/>
                      <a:pt x="115" y="48"/>
                      <a:pt x="115" y="48"/>
                    </a:cubicBezTo>
                    <a:cubicBezTo>
                      <a:pt x="117" y="46"/>
                      <a:pt x="118" y="44"/>
                      <a:pt x="118" y="41"/>
                    </a:cubicBezTo>
                    <a:cubicBezTo>
                      <a:pt x="118" y="38"/>
                      <a:pt x="117" y="36"/>
                      <a:pt x="115" y="34"/>
                    </a:cubicBezTo>
                    <a:lnTo>
                      <a:pt x="84" y="3"/>
                    </a:lnTo>
                    <a:close/>
                    <a:moveTo>
                      <a:pt x="68" y="105"/>
                    </a:moveTo>
                    <a:cubicBezTo>
                      <a:pt x="67" y="107"/>
                      <a:pt x="66" y="108"/>
                      <a:pt x="65" y="108"/>
                    </a:cubicBezTo>
                    <a:cubicBezTo>
                      <a:pt x="64" y="108"/>
                      <a:pt x="64" y="108"/>
                      <a:pt x="64" y="108"/>
                    </a:cubicBezTo>
                    <a:cubicBezTo>
                      <a:pt x="63" y="108"/>
                      <a:pt x="62" y="108"/>
                      <a:pt x="61" y="107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9" y="56"/>
                      <a:pt x="9" y="54"/>
                      <a:pt x="9" y="53"/>
                    </a:cubicBezTo>
                    <a:cubicBezTo>
                      <a:pt x="9" y="52"/>
                      <a:pt x="10" y="51"/>
                      <a:pt x="11" y="50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53" y="46"/>
                      <a:pt x="70" y="40"/>
                      <a:pt x="87" y="58"/>
                    </a:cubicBezTo>
                    <a:lnTo>
                      <a:pt x="68" y="105"/>
                    </a:lnTo>
                    <a:close/>
                    <a:moveTo>
                      <a:pt x="109" y="42"/>
                    </a:moveTo>
                    <a:cubicBezTo>
                      <a:pt x="103" y="48"/>
                      <a:pt x="103" y="48"/>
                      <a:pt x="103" y="48"/>
                    </a:cubicBezTo>
                    <a:cubicBezTo>
                      <a:pt x="103" y="49"/>
                      <a:pt x="101" y="49"/>
                      <a:pt x="100" y="48"/>
                    </a:cubicBezTo>
                    <a:cubicBezTo>
                      <a:pt x="93" y="41"/>
                      <a:pt x="93" y="41"/>
                      <a:pt x="93" y="41"/>
                    </a:cubicBezTo>
                    <a:cubicBezTo>
                      <a:pt x="88" y="55"/>
                      <a:pt x="88" y="55"/>
                      <a:pt x="88" y="55"/>
                    </a:cubicBezTo>
                    <a:cubicBezTo>
                      <a:pt x="88" y="54"/>
                      <a:pt x="88" y="54"/>
                      <a:pt x="88" y="54"/>
                    </a:cubicBezTo>
                    <a:cubicBezTo>
                      <a:pt x="76" y="42"/>
                      <a:pt x="64" y="41"/>
                      <a:pt x="53" y="39"/>
                    </a:cubicBezTo>
                    <a:cubicBezTo>
                      <a:pt x="49" y="39"/>
                      <a:pt x="46" y="38"/>
                      <a:pt x="42" y="38"/>
                    </a:cubicBezTo>
                    <a:cubicBezTo>
                      <a:pt x="76" y="24"/>
                      <a:pt x="76" y="24"/>
                      <a:pt x="76" y="24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69" y="16"/>
                      <a:pt x="69" y="15"/>
                      <a:pt x="70" y="14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6" y="8"/>
                      <a:pt x="77" y="8"/>
                      <a:pt x="78" y="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0" y="40"/>
                      <a:pt x="110" y="42"/>
                      <a:pt x="109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0" name="任意多边形: 形状 49">
                <a:extLst>
                  <a:ext uri="{FF2B5EF4-FFF2-40B4-BE49-F238E27FC236}">
                    <a16:creationId xmlns="" xmlns:a16="http://schemas.microsoft.com/office/drawing/2014/main" id="{86D4785B-472D-49E1-AB52-F53FB8EDD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1520" y="5341778"/>
                <a:ext cx="63370" cy="62050"/>
              </a:xfrm>
              <a:custGeom>
                <a:avLst/>
                <a:gdLst>
                  <a:gd name="T0" fmla="*/ 10 w 20"/>
                  <a:gd name="T1" fmla="*/ 20 h 20"/>
                  <a:gd name="T2" fmla="*/ 20 w 20"/>
                  <a:gd name="T3" fmla="*/ 10 h 20"/>
                  <a:gd name="T4" fmla="*/ 10 w 20"/>
                  <a:gd name="T5" fmla="*/ 0 h 20"/>
                  <a:gd name="T6" fmla="*/ 0 w 20"/>
                  <a:gd name="T7" fmla="*/ 10 h 20"/>
                  <a:gd name="T8" fmla="*/ 10 w 20"/>
                  <a:gd name="T9" fmla="*/ 20 h 20"/>
                  <a:gd name="T10" fmla="*/ 10 w 20"/>
                  <a:gd name="T11" fmla="*/ 4 h 20"/>
                  <a:gd name="T12" fmla="*/ 16 w 20"/>
                  <a:gd name="T13" fmla="*/ 10 h 20"/>
                  <a:gd name="T14" fmla="*/ 10 w 20"/>
                  <a:gd name="T15" fmla="*/ 16 h 20"/>
                  <a:gd name="T16" fmla="*/ 4 w 20"/>
                  <a:gd name="T17" fmla="*/ 10 h 20"/>
                  <a:gd name="T18" fmla="*/ 10 w 20"/>
                  <a:gd name="T19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0">
                    <a:moveTo>
                      <a:pt x="10" y="20"/>
                    </a:moveTo>
                    <a:cubicBezTo>
                      <a:pt x="16" y="20"/>
                      <a:pt x="20" y="16"/>
                      <a:pt x="20" y="10"/>
                    </a:cubicBezTo>
                    <a:cubicBezTo>
                      <a:pt x="20" y="4"/>
                      <a:pt x="16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6"/>
                      <a:pt x="4" y="20"/>
                      <a:pt x="10" y="20"/>
                    </a:cubicBezTo>
                    <a:close/>
                    <a:moveTo>
                      <a:pt x="10" y="4"/>
                    </a:moveTo>
                    <a:cubicBezTo>
                      <a:pt x="13" y="4"/>
                      <a:pt x="16" y="7"/>
                      <a:pt x="16" y="10"/>
                    </a:cubicBezTo>
                    <a:cubicBezTo>
                      <a:pt x="16" y="13"/>
                      <a:pt x="13" y="16"/>
                      <a:pt x="10" y="16"/>
                    </a:cubicBezTo>
                    <a:cubicBezTo>
                      <a:pt x="7" y="16"/>
                      <a:pt x="4" y="13"/>
                      <a:pt x="4" y="10"/>
                    </a:cubicBezTo>
                    <a:cubicBezTo>
                      <a:pt x="4" y="7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1" name="任意多边形: 形状 50">
                <a:extLst>
                  <a:ext uri="{FF2B5EF4-FFF2-40B4-BE49-F238E27FC236}">
                    <a16:creationId xmlns="" xmlns:a16="http://schemas.microsoft.com/office/drawing/2014/main" id="{1521941A-FBCB-4B0E-93D4-5AD23A53EC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226" y="5142426"/>
                <a:ext cx="62050" cy="62050"/>
              </a:xfrm>
              <a:custGeom>
                <a:avLst/>
                <a:gdLst>
                  <a:gd name="T0" fmla="*/ 10 w 20"/>
                  <a:gd name="T1" fmla="*/ 0 h 20"/>
                  <a:gd name="T2" fmla="*/ 0 w 20"/>
                  <a:gd name="T3" fmla="*/ 10 h 20"/>
                  <a:gd name="T4" fmla="*/ 10 w 20"/>
                  <a:gd name="T5" fmla="*/ 20 h 20"/>
                  <a:gd name="T6" fmla="*/ 20 w 20"/>
                  <a:gd name="T7" fmla="*/ 10 h 20"/>
                  <a:gd name="T8" fmla="*/ 10 w 20"/>
                  <a:gd name="T9" fmla="*/ 0 h 20"/>
                  <a:gd name="T10" fmla="*/ 10 w 20"/>
                  <a:gd name="T11" fmla="*/ 16 h 20"/>
                  <a:gd name="T12" fmla="*/ 4 w 20"/>
                  <a:gd name="T13" fmla="*/ 10 h 20"/>
                  <a:gd name="T14" fmla="*/ 10 w 20"/>
                  <a:gd name="T15" fmla="*/ 4 h 20"/>
                  <a:gd name="T16" fmla="*/ 16 w 20"/>
                  <a:gd name="T17" fmla="*/ 10 h 20"/>
                  <a:gd name="T18" fmla="*/ 10 w 20"/>
                  <a:gd name="T19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0">
                    <a:moveTo>
                      <a:pt x="10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16"/>
                      <a:pt x="4" y="20"/>
                      <a:pt x="10" y="20"/>
                    </a:cubicBezTo>
                    <a:cubicBezTo>
                      <a:pt x="16" y="20"/>
                      <a:pt x="20" y="16"/>
                      <a:pt x="20" y="10"/>
                    </a:cubicBezTo>
                    <a:cubicBezTo>
                      <a:pt x="20" y="4"/>
                      <a:pt x="16" y="0"/>
                      <a:pt x="10" y="0"/>
                    </a:cubicBezTo>
                    <a:close/>
                    <a:moveTo>
                      <a:pt x="10" y="16"/>
                    </a:moveTo>
                    <a:cubicBezTo>
                      <a:pt x="7" y="16"/>
                      <a:pt x="4" y="13"/>
                      <a:pt x="4" y="10"/>
                    </a:cubicBezTo>
                    <a:cubicBezTo>
                      <a:pt x="4" y="7"/>
                      <a:pt x="7" y="4"/>
                      <a:pt x="10" y="4"/>
                    </a:cubicBezTo>
                    <a:cubicBezTo>
                      <a:pt x="13" y="4"/>
                      <a:pt x="16" y="7"/>
                      <a:pt x="16" y="10"/>
                    </a:cubicBezTo>
                    <a:cubicBezTo>
                      <a:pt x="16" y="13"/>
                      <a:pt x="13" y="16"/>
                      <a:pt x="1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2" name="任意多边形: 形状 51">
                <a:extLst>
                  <a:ext uri="{FF2B5EF4-FFF2-40B4-BE49-F238E27FC236}">
                    <a16:creationId xmlns="" xmlns:a16="http://schemas.microsoft.com/office/drawing/2014/main" id="{451FFBD4-3628-44BE-953C-2DB5D5B93B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588" y="5329896"/>
                <a:ext cx="48848" cy="48848"/>
              </a:xfrm>
              <a:custGeom>
                <a:avLst/>
                <a:gdLst>
                  <a:gd name="T0" fmla="*/ 0 w 16"/>
                  <a:gd name="T1" fmla="*/ 8 h 16"/>
                  <a:gd name="T2" fmla="*/ 8 w 16"/>
                  <a:gd name="T3" fmla="*/ 16 h 16"/>
                  <a:gd name="T4" fmla="*/ 16 w 16"/>
                  <a:gd name="T5" fmla="*/ 8 h 16"/>
                  <a:gd name="T6" fmla="*/ 8 w 16"/>
                  <a:gd name="T7" fmla="*/ 0 h 16"/>
                  <a:gd name="T8" fmla="*/ 0 w 16"/>
                  <a:gd name="T9" fmla="*/ 8 h 16"/>
                  <a:gd name="T10" fmla="*/ 8 w 16"/>
                  <a:gd name="T11" fmla="*/ 4 h 16"/>
                  <a:gd name="T12" fmla="*/ 12 w 16"/>
                  <a:gd name="T13" fmla="*/ 8 h 16"/>
                  <a:gd name="T14" fmla="*/ 8 w 16"/>
                  <a:gd name="T15" fmla="*/ 12 h 16"/>
                  <a:gd name="T16" fmla="*/ 4 w 16"/>
                  <a:gd name="T17" fmla="*/ 8 h 16"/>
                  <a:gd name="T18" fmla="*/ 8 w 16"/>
                  <a:gd name="T19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6">
                    <a:moveTo>
                      <a:pt x="0" y="8"/>
                    </a:moveTo>
                    <a:cubicBezTo>
                      <a:pt x="0" y="12"/>
                      <a:pt x="4" y="16"/>
                      <a:pt x="8" y="16"/>
                    </a:cubicBezTo>
                    <a:cubicBezTo>
                      <a:pt x="12" y="16"/>
                      <a:pt x="16" y="12"/>
                      <a:pt x="16" y="8"/>
                    </a:cubicBezTo>
                    <a:cubicBezTo>
                      <a:pt x="16" y="4"/>
                      <a:pt x="12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lose/>
                    <a:moveTo>
                      <a:pt x="8" y="4"/>
                    </a:moveTo>
                    <a:cubicBezTo>
                      <a:pt x="10" y="4"/>
                      <a:pt x="12" y="6"/>
                      <a:pt x="12" y="8"/>
                    </a:cubicBezTo>
                    <a:cubicBezTo>
                      <a:pt x="12" y="10"/>
                      <a:pt x="10" y="12"/>
                      <a:pt x="8" y="12"/>
                    </a:cubicBezTo>
                    <a:cubicBezTo>
                      <a:pt x="6" y="12"/>
                      <a:pt x="4" y="10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3" name="椭圆 52">
                <a:extLst>
                  <a:ext uri="{FF2B5EF4-FFF2-40B4-BE49-F238E27FC236}">
                    <a16:creationId xmlns="" xmlns:a16="http://schemas.microsoft.com/office/drawing/2014/main" id="{67CEFB3C-CD6B-4D75-A73D-03F325DF64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6436" y="5417030"/>
                <a:ext cx="25084" cy="2508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4" name="椭圆 53">
                <a:extLst>
                  <a:ext uri="{FF2B5EF4-FFF2-40B4-BE49-F238E27FC236}">
                    <a16:creationId xmlns="" xmlns:a16="http://schemas.microsoft.com/office/drawing/2014/main" id="{7FE8CDED-999C-4972-BA65-4A90836B0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7108" y="5229560"/>
                <a:ext cx="25084" cy="2508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  <a:sym typeface="inpin heiti" panose="00000500000000000000" pitchFamily="2" charset="-122"/>
                </a:endParaRPr>
              </a:p>
            </p:txBody>
          </p:sp>
        </p:grpSp>
        <p:sp>
          <p:nvSpPr>
            <p:cNvPr id="47" name="任意多边形: 形状 46">
              <a:extLst>
                <a:ext uri="{FF2B5EF4-FFF2-40B4-BE49-F238E27FC236}">
                  <a16:creationId xmlns="" xmlns:a16="http://schemas.microsoft.com/office/drawing/2014/main" id="{76520E8C-25E9-458D-BD94-BCD14D11B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0431" y="5247796"/>
              <a:ext cx="468314" cy="468314"/>
            </a:xfrm>
            <a:custGeom>
              <a:avLst/>
              <a:gdLst>
                <a:gd name="T0" fmla="*/ 111 w 112"/>
                <a:gd name="T1" fmla="*/ 45 h 112"/>
                <a:gd name="T2" fmla="*/ 109 w 112"/>
                <a:gd name="T3" fmla="*/ 38 h 112"/>
                <a:gd name="T4" fmla="*/ 104 w 112"/>
                <a:gd name="T5" fmla="*/ 35 h 112"/>
                <a:gd name="T6" fmla="*/ 104 w 112"/>
                <a:gd name="T7" fmla="*/ 35 h 112"/>
                <a:gd name="T8" fmla="*/ 56 w 112"/>
                <a:gd name="T9" fmla="*/ 4 h 112"/>
                <a:gd name="T10" fmla="*/ 50 w 112"/>
                <a:gd name="T11" fmla="*/ 4 h 112"/>
                <a:gd name="T12" fmla="*/ 50 w 112"/>
                <a:gd name="T13" fmla="*/ 3 h 112"/>
                <a:gd name="T14" fmla="*/ 45 w 112"/>
                <a:gd name="T15" fmla="*/ 1 h 112"/>
                <a:gd name="T16" fmla="*/ 38 w 112"/>
                <a:gd name="T17" fmla="*/ 3 h 112"/>
                <a:gd name="T18" fmla="*/ 35 w 112"/>
                <a:gd name="T19" fmla="*/ 8 h 112"/>
                <a:gd name="T20" fmla="*/ 35 w 112"/>
                <a:gd name="T21" fmla="*/ 8 h 112"/>
                <a:gd name="T22" fmla="*/ 4 w 112"/>
                <a:gd name="T23" fmla="*/ 56 h 112"/>
                <a:gd name="T24" fmla="*/ 4 w 112"/>
                <a:gd name="T25" fmla="*/ 62 h 112"/>
                <a:gd name="T26" fmla="*/ 3 w 112"/>
                <a:gd name="T27" fmla="*/ 62 h 112"/>
                <a:gd name="T28" fmla="*/ 1 w 112"/>
                <a:gd name="T29" fmla="*/ 67 h 112"/>
                <a:gd name="T30" fmla="*/ 3 w 112"/>
                <a:gd name="T31" fmla="*/ 74 h 112"/>
                <a:gd name="T32" fmla="*/ 8 w 112"/>
                <a:gd name="T33" fmla="*/ 77 h 112"/>
                <a:gd name="T34" fmla="*/ 8 w 112"/>
                <a:gd name="T35" fmla="*/ 77 h 112"/>
                <a:gd name="T36" fmla="*/ 56 w 112"/>
                <a:gd name="T37" fmla="*/ 108 h 112"/>
                <a:gd name="T38" fmla="*/ 62 w 112"/>
                <a:gd name="T39" fmla="*/ 108 h 112"/>
                <a:gd name="T40" fmla="*/ 62 w 112"/>
                <a:gd name="T41" fmla="*/ 109 h 112"/>
                <a:gd name="T42" fmla="*/ 67 w 112"/>
                <a:gd name="T43" fmla="*/ 111 h 112"/>
                <a:gd name="T44" fmla="*/ 74 w 112"/>
                <a:gd name="T45" fmla="*/ 109 h 112"/>
                <a:gd name="T46" fmla="*/ 77 w 112"/>
                <a:gd name="T47" fmla="*/ 104 h 112"/>
                <a:gd name="T48" fmla="*/ 77 w 112"/>
                <a:gd name="T49" fmla="*/ 104 h 112"/>
                <a:gd name="T50" fmla="*/ 108 w 112"/>
                <a:gd name="T51" fmla="*/ 56 h 112"/>
                <a:gd name="T52" fmla="*/ 108 w 112"/>
                <a:gd name="T53" fmla="*/ 50 h 112"/>
                <a:gd name="T54" fmla="*/ 109 w 112"/>
                <a:gd name="T55" fmla="*/ 50 h 112"/>
                <a:gd name="T56" fmla="*/ 111 w 112"/>
                <a:gd name="T57" fmla="*/ 45 h 112"/>
                <a:gd name="T58" fmla="*/ 56 w 112"/>
                <a:gd name="T59" fmla="*/ 12 h 112"/>
                <a:gd name="T60" fmla="*/ 96 w 112"/>
                <a:gd name="T61" fmla="*/ 37 h 112"/>
                <a:gd name="T62" fmla="*/ 76 w 112"/>
                <a:gd name="T63" fmla="*/ 42 h 112"/>
                <a:gd name="T64" fmla="*/ 58 w 112"/>
                <a:gd name="T65" fmla="*/ 32 h 112"/>
                <a:gd name="T66" fmla="*/ 53 w 112"/>
                <a:gd name="T67" fmla="*/ 12 h 112"/>
                <a:gd name="T68" fmla="*/ 56 w 112"/>
                <a:gd name="T69" fmla="*/ 12 h 112"/>
                <a:gd name="T70" fmla="*/ 72 w 112"/>
                <a:gd name="T71" fmla="*/ 56 h 112"/>
                <a:gd name="T72" fmla="*/ 56 w 112"/>
                <a:gd name="T73" fmla="*/ 72 h 112"/>
                <a:gd name="T74" fmla="*/ 40 w 112"/>
                <a:gd name="T75" fmla="*/ 56 h 112"/>
                <a:gd name="T76" fmla="*/ 52 w 112"/>
                <a:gd name="T77" fmla="*/ 40 h 112"/>
                <a:gd name="T78" fmla="*/ 53 w 112"/>
                <a:gd name="T79" fmla="*/ 40 h 112"/>
                <a:gd name="T80" fmla="*/ 56 w 112"/>
                <a:gd name="T81" fmla="*/ 40 h 112"/>
                <a:gd name="T82" fmla="*/ 72 w 112"/>
                <a:gd name="T83" fmla="*/ 53 h 112"/>
                <a:gd name="T84" fmla="*/ 72 w 112"/>
                <a:gd name="T85" fmla="*/ 53 h 112"/>
                <a:gd name="T86" fmla="*/ 72 w 112"/>
                <a:gd name="T87" fmla="*/ 56 h 112"/>
                <a:gd name="T88" fmla="*/ 12 w 112"/>
                <a:gd name="T89" fmla="*/ 56 h 112"/>
                <a:gd name="T90" fmla="*/ 37 w 112"/>
                <a:gd name="T91" fmla="*/ 16 h 112"/>
                <a:gd name="T92" fmla="*/ 42 w 112"/>
                <a:gd name="T93" fmla="*/ 36 h 112"/>
                <a:gd name="T94" fmla="*/ 32 w 112"/>
                <a:gd name="T95" fmla="*/ 54 h 112"/>
                <a:gd name="T96" fmla="*/ 12 w 112"/>
                <a:gd name="T97" fmla="*/ 60 h 112"/>
                <a:gd name="T98" fmla="*/ 12 w 112"/>
                <a:gd name="T99" fmla="*/ 56 h 112"/>
                <a:gd name="T100" fmla="*/ 56 w 112"/>
                <a:gd name="T101" fmla="*/ 100 h 112"/>
                <a:gd name="T102" fmla="*/ 16 w 112"/>
                <a:gd name="T103" fmla="*/ 75 h 112"/>
                <a:gd name="T104" fmla="*/ 36 w 112"/>
                <a:gd name="T105" fmla="*/ 70 h 112"/>
                <a:gd name="T106" fmla="*/ 54 w 112"/>
                <a:gd name="T107" fmla="*/ 80 h 112"/>
                <a:gd name="T108" fmla="*/ 60 w 112"/>
                <a:gd name="T109" fmla="*/ 100 h 112"/>
                <a:gd name="T110" fmla="*/ 56 w 112"/>
                <a:gd name="T111" fmla="*/ 100 h 112"/>
                <a:gd name="T112" fmla="*/ 100 w 112"/>
                <a:gd name="T113" fmla="*/ 56 h 112"/>
                <a:gd name="T114" fmla="*/ 75 w 112"/>
                <a:gd name="T115" fmla="*/ 96 h 112"/>
                <a:gd name="T116" fmla="*/ 70 w 112"/>
                <a:gd name="T117" fmla="*/ 76 h 112"/>
                <a:gd name="T118" fmla="*/ 80 w 112"/>
                <a:gd name="T119" fmla="*/ 58 h 112"/>
                <a:gd name="T120" fmla="*/ 100 w 112"/>
                <a:gd name="T121" fmla="*/ 53 h 112"/>
                <a:gd name="T122" fmla="*/ 100 w 112"/>
                <a:gd name="T123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2" h="112">
                  <a:moveTo>
                    <a:pt x="111" y="45"/>
                  </a:moveTo>
                  <a:cubicBezTo>
                    <a:pt x="109" y="38"/>
                    <a:pt x="109" y="38"/>
                    <a:pt x="109" y="38"/>
                  </a:cubicBezTo>
                  <a:cubicBezTo>
                    <a:pt x="109" y="36"/>
                    <a:pt x="106" y="34"/>
                    <a:pt x="104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95" y="17"/>
                    <a:pt x="77" y="4"/>
                    <a:pt x="56" y="4"/>
                  </a:cubicBezTo>
                  <a:cubicBezTo>
                    <a:pt x="54" y="4"/>
                    <a:pt x="52" y="4"/>
                    <a:pt x="50" y="4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1"/>
                    <a:pt x="48" y="0"/>
                    <a:pt x="45" y="1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6" y="3"/>
                    <a:pt x="34" y="6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17" y="17"/>
                    <a:pt x="4" y="35"/>
                    <a:pt x="4" y="56"/>
                  </a:cubicBezTo>
                  <a:cubicBezTo>
                    <a:pt x="4" y="58"/>
                    <a:pt x="4" y="60"/>
                    <a:pt x="4" y="62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1" y="62"/>
                    <a:pt x="0" y="65"/>
                    <a:pt x="1" y="67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3" y="76"/>
                    <a:pt x="6" y="78"/>
                    <a:pt x="8" y="77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17" y="95"/>
                    <a:pt x="35" y="108"/>
                    <a:pt x="56" y="108"/>
                  </a:cubicBezTo>
                  <a:cubicBezTo>
                    <a:pt x="58" y="108"/>
                    <a:pt x="60" y="108"/>
                    <a:pt x="62" y="108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11"/>
                    <a:pt x="65" y="112"/>
                    <a:pt x="67" y="111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77" y="109"/>
                    <a:pt x="78" y="106"/>
                    <a:pt x="77" y="104"/>
                  </a:cubicBezTo>
                  <a:cubicBezTo>
                    <a:pt x="77" y="104"/>
                    <a:pt x="77" y="104"/>
                    <a:pt x="77" y="104"/>
                  </a:cubicBezTo>
                  <a:cubicBezTo>
                    <a:pt x="95" y="95"/>
                    <a:pt x="108" y="77"/>
                    <a:pt x="108" y="56"/>
                  </a:cubicBezTo>
                  <a:cubicBezTo>
                    <a:pt x="108" y="54"/>
                    <a:pt x="108" y="52"/>
                    <a:pt x="108" y="50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11" y="50"/>
                    <a:pt x="112" y="48"/>
                    <a:pt x="111" y="45"/>
                  </a:cubicBezTo>
                  <a:close/>
                  <a:moveTo>
                    <a:pt x="56" y="12"/>
                  </a:moveTo>
                  <a:cubicBezTo>
                    <a:pt x="74" y="12"/>
                    <a:pt x="89" y="22"/>
                    <a:pt x="96" y="37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2" y="37"/>
                    <a:pt x="65" y="33"/>
                    <a:pt x="58" y="3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4" y="12"/>
                    <a:pt x="55" y="12"/>
                    <a:pt x="56" y="12"/>
                  </a:cubicBezTo>
                  <a:close/>
                  <a:moveTo>
                    <a:pt x="72" y="56"/>
                  </a:moveTo>
                  <a:cubicBezTo>
                    <a:pt x="72" y="65"/>
                    <a:pt x="65" y="72"/>
                    <a:pt x="56" y="72"/>
                  </a:cubicBezTo>
                  <a:cubicBezTo>
                    <a:pt x="47" y="72"/>
                    <a:pt x="40" y="65"/>
                    <a:pt x="40" y="56"/>
                  </a:cubicBezTo>
                  <a:cubicBezTo>
                    <a:pt x="40" y="48"/>
                    <a:pt x="45" y="42"/>
                    <a:pt x="52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4" y="40"/>
                    <a:pt x="55" y="40"/>
                    <a:pt x="56" y="40"/>
                  </a:cubicBezTo>
                  <a:cubicBezTo>
                    <a:pt x="64" y="40"/>
                    <a:pt x="70" y="45"/>
                    <a:pt x="72" y="53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2" y="54"/>
                    <a:pt x="72" y="55"/>
                    <a:pt x="72" y="56"/>
                  </a:cubicBezTo>
                  <a:close/>
                  <a:moveTo>
                    <a:pt x="12" y="56"/>
                  </a:moveTo>
                  <a:cubicBezTo>
                    <a:pt x="12" y="38"/>
                    <a:pt x="22" y="23"/>
                    <a:pt x="37" y="1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37" y="40"/>
                    <a:pt x="33" y="47"/>
                    <a:pt x="32" y="54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58"/>
                    <a:pt x="12" y="57"/>
                    <a:pt x="12" y="56"/>
                  </a:cubicBezTo>
                  <a:close/>
                  <a:moveTo>
                    <a:pt x="56" y="100"/>
                  </a:moveTo>
                  <a:cubicBezTo>
                    <a:pt x="38" y="100"/>
                    <a:pt x="23" y="90"/>
                    <a:pt x="16" y="75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40" y="75"/>
                    <a:pt x="47" y="79"/>
                    <a:pt x="54" y="8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57" y="100"/>
                    <a:pt x="56" y="100"/>
                  </a:cubicBezTo>
                  <a:close/>
                  <a:moveTo>
                    <a:pt x="100" y="56"/>
                  </a:moveTo>
                  <a:cubicBezTo>
                    <a:pt x="100" y="74"/>
                    <a:pt x="90" y="89"/>
                    <a:pt x="75" y="96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5" y="72"/>
                    <a:pt x="79" y="65"/>
                    <a:pt x="80" y="58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4"/>
                    <a:pt x="100" y="55"/>
                    <a:pt x="100" y="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endParaRPr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="" xmlns:a16="http://schemas.microsoft.com/office/drawing/2014/main" id="{87BE3B8B-4C68-49AD-9E8C-0B1C59E95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3435" y="4197557"/>
              <a:ext cx="467067" cy="482990"/>
            </a:xfrm>
            <a:custGeom>
              <a:avLst/>
              <a:gdLst>
                <a:gd name="T0" fmla="*/ 186 w 186"/>
                <a:gd name="T1" fmla="*/ 108 h 192"/>
                <a:gd name="T2" fmla="*/ 170 w 186"/>
                <a:gd name="T3" fmla="*/ 89 h 192"/>
                <a:gd name="T4" fmla="*/ 171 w 186"/>
                <a:gd name="T5" fmla="*/ 77 h 192"/>
                <a:gd name="T6" fmla="*/ 94 w 186"/>
                <a:gd name="T7" fmla="*/ 0 h 192"/>
                <a:gd name="T8" fmla="*/ 17 w 186"/>
                <a:gd name="T9" fmla="*/ 77 h 192"/>
                <a:gd name="T10" fmla="*/ 18 w 186"/>
                <a:gd name="T11" fmla="*/ 87 h 192"/>
                <a:gd name="T12" fmla="*/ 0 w 186"/>
                <a:gd name="T13" fmla="*/ 106 h 192"/>
                <a:gd name="T14" fmla="*/ 19 w 186"/>
                <a:gd name="T15" fmla="*/ 125 h 192"/>
                <a:gd name="T16" fmla="*/ 22 w 186"/>
                <a:gd name="T17" fmla="*/ 125 h 192"/>
                <a:gd name="T18" fmla="*/ 22 w 186"/>
                <a:gd name="T19" fmla="*/ 133 h 192"/>
                <a:gd name="T20" fmla="*/ 30 w 186"/>
                <a:gd name="T21" fmla="*/ 141 h 192"/>
                <a:gd name="T22" fmla="*/ 43 w 186"/>
                <a:gd name="T23" fmla="*/ 141 h 192"/>
                <a:gd name="T24" fmla="*/ 51 w 186"/>
                <a:gd name="T25" fmla="*/ 133 h 192"/>
                <a:gd name="T26" fmla="*/ 51 w 186"/>
                <a:gd name="T27" fmla="*/ 81 h 192"/>
                <a:gd name="T28" fmla="*/ 43 w 186"/>
                <a:gd name="T29" fmla="*/ 73 h 192"/>
                <a:gd name="T30" fmla="*/ 30 w 186"/>
                <a:gd name="T31" fmla="*/ 73 h 192"/>
                <a:gd name="T32" fmla="*/ 26 w 186"/>
                <a:gd name="T33" fmla="*/ 74 h 192"/>
                <a:gd name="T34" fmla="*/ 94 w 186"/>
                <a:gd name="T35" fmla="*/ 18 h 192"/>
                <a:gd name="T36" fmla="*/ 162 w 186"/>
                <a:gd name="T37" fmla="*/ 76 h 192"/>
                <a:gd name="T38" fmla="*/ 156 w 186"/>
                <a:gd name="T39" fmla="*/ 73 h 192"/>
                <a:gd name="T40" fmla="*/ 143 w 186"/>
                <a:gd name="T41" fmla="*/ 73 h 192"/>
                <a:gd name="T42" fmla="*/ 135 w 186"/>
                <a:gd name="T43" fmla="*/ 81 h 192"/>
                <a:gd name="T44" fmla="*/ 135 w 186"/>
                <a:gd name="T45" fmla="*/ 133 h 192"/>
                <a:gd name="T46" fmla="*/ 143 w 186"/>
                <a:gd name="T47" fmla="*/ 141 h 192"/>
                <a:gd name="T48" fmla="*/ 156 w 186"/>
                <a:gd name="T49" fmla="*/ 141 h 192"/>
                <a:gd name="T50" fmla="*/ 159 w 186"/>
                <a:gd name="T51" fmla="*/ 140 h 192"/>
                <a:gd name="T52" fmla="*/ 122 w 186"/>
                <a:gd name="T53" fmla="*/ 174 h 192"/>
                <a:gd name="T54" fmla="*/ 106 w 186"/>
                <a:gd name="T55" fmla="*/ 163 h 192"/>
                <a:gd name="T56" fmla="*/ 89 w 186"/>
                <a:gd name="T57" fmla="*/ 178 h 192"/>
                <a:gd name="T58" fmla="*/ 106 w 186"/>
                <a:gd name="T59" fmla="*/ 192 h 192"/>
                <a:gd name="T60" fmla="*/ 122 w 186"/>
                <a:gd name="T61" fmla="*/ 183 h 192"/>
                <a:gd name="T62" fmla="*/ 171 w 186"/>
                <a:gd name="T63" fmla="*/ 126 h 192"/>
                <a:gd name="T64" fmla="*/ 186 w 186"/>
                <a:gd name="T65" fmla="*/ 108 h 192"/>
                <a:gd name="T66" fmla="*/ 164 w 186"/>
                <a:gd name="T67" fmla="*/ 126 h 192"/>
                <a:gd name="T68" fmla="*/ 164 w 186"/>
                <a:gd name="T69" fmla="*/ 126 h 192"/>
                <a:gd name="T70" fmla="*/ 164 w 186"/>
                <a:gd name="T71" fmla="*/ 127 h 192"/>
                <a:gd name="T72" fmla="*/ 164 w 186"/>
                <a:gd name="T73" fmla="*/ 12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6" h="192">
                  <a:moveTo>
                    <a:pt x="186" y="108"/>
                  </a:moveTo>
                  <a:cubicBezTo>
                    <a:pt x="186" y="99"/>
                    <a:pt x="179" y="91"/>
                    <a:pt x="170" y="89"/>
                  </a:cubicBezTo>
                  <a:cubicBezTo>
                    <a:pt x="171" y="85"/>
                    <a:pt x="171" y="81"/>
                    <a:pt x="171" y="77"/>
                  </a:cubicBezTo>
                  <a:cubicBezTo>
                    <a:pt x="171" y="35"/>
                    <a:pt x="137" y="0"/>
                    <a:pt x="94" y="0"/>
                  </a:cubicBezTo>
                  <a:cubicBezTo>
                    <a:pt x="51" y="0"/>
                    <a:pt x="17" y="35"/>
                    <a:pt x="17" y="77"/>
                  </a:cubicBezTo>
                  <a:cubicBezTo>
                    <a:pt x="17" y="81"/>
                    <a:pt x="17" y="84"/>
                    <a:pt x="18" y="87"/>
                  </a:cubicBezTo>
                  <a:cubicBezTo>
                    <a:pt x="8" y="88"/>
                    <a:pt x="0" y="96"/>
                    <a:pt x="0" y="106"/>
                  </a:cubicBezTo>
                  <a:cubicBezTo>
                    <a:pt x="0" y="117"/>
                    <a:pt x="8" y="125"/>
                    <a:pt x="19" y="125"/>
                  </a:cubicBezTo>
                  <a:cubicBezTo>
                    <a:pt x="20" y="125"/>
                    <a:pt x="21" y="125"/>
                    <a:pt x="22" y="125"/>
                  </a:cubicBezTo>
                  <a:cubicBezTo>
                    <a:pt x="22" y="133"/>
                    <a:pt x="22" y="133"/>
                    <a:pt x="22" y="133"/>
                  </a:cubicBezTo>
                  <a:cubicBezTo>
                    <a:pt x="22" y="137"/>
                    <a:pt x="25" y="141"/>
                    <a:pt x="30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8" y="141"/>
                    <a:pt x="51" y="137"/>
                    <a:pt x="51" y="133"/>
                  </a:cubicBezTo>
                  <a:cubicBezTo>
                    <a:pt x="51" y="81"/>
                    <a:pt x="51" y="81"/>
                    <a:pt x="51" y="81"/>
                  </a:cubicBezTo>
                  <a:cubicBezTo>
                    <a:pt x="51" y="77"/>
                    <a:pt x="48" y="73"/>
                    <a:pt x="43" y="73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29" y="73"/>
                    <a:pt x="27" y="74"/>
                    <a:pt x="26" y="74"/>
                  </a:cubicBezTo>
                  <a:cubicBezTo>
                    <a:pt x="32" y="42"/>
                    <a:pt x="60" y="18"/>
                    <a:pt x="94" y="18"/>
                  </a:cubicBezTo>
                  <a:cubicBezTo>
                    <a:pt x="129" y="18"/>
                    <a:pt x="157" y="43"/>
                    <a:pt x="162" y="76"/>
                  </a:cubicBezTo>
                  <a:cubicBezTo>
                    <a:pt x="161" y="74"/>
                    <a:pt x="159" y="73"/>
                    <a:pt x="156" y="73"/>
                  </a:cubicBezTo>
                  <a:cubicBezTo>
                    <a:pt x="143" y="73"/>
                    <a:pt x="143" y="73"/>
                    <a:pt x="143" y="73"/>
                  </a:cubicBezTo>
                  <a:cubicBezTo>
                    <a:pt x="138" y="73"/>
                    <a:pt x="135" y="77"/>
                    <a:pt x="135" y="81"/>
                  </a:cubicBezTo>
                  <a:cubicBezTo>
                    <a:pt x="135" y="133"/>
                    <a:pt x="135" y="133"/>
                    <a:pt x="135" y="133"/>
                  </a:cubicBezTo>
                  <a:cubicBezTo>
                    <a:pt x="135" y="137"/>
                    <a:pt x="138" y="141"/>
                    <a:pt x="143" y="141"/>
                  </a:cubicBezTo>
                  <a:cubicBezTo>
                    <a:pt x="156" y="141"/>
                    <a:pt x="156" y="141"/>
                    <a:pt x="156" y="141"/>
                  </a:cubicBezTo>
                  <a:cubicBezTo>
                    <a:pt x="157" y="141"/>
                    <a:pt x="158" y="141"/>
                    <a:pt x="159" y="140"/>
                  </a:cubicBezTo>
                  <a:cubicBezTo>
                    <a:pt x="151" y="157"/>
                    <a:pt x="138" y="169"/>
                    <a:pt x="122" y="174"/>
                  </a:cubicBezTo>
                  <a:cubicBezTo>
                    <a:pt x="120" y="168"/>
                    <a:pt x="114" y="163"/>
                    <a:pt x="106" y="163"/>
                  </a:cubicBezTo>
                  <a:cubicBezTo>
                    <a:pt x="97" y="163"/>
                    <a:pt x="89" y="170"/>
                    <a:pt x="89" y="178"/>
                  </a:cubicBezTo>
                  <a:cubicBezTo>
                    <a:pt x="89" y="186"/>
                    <a:pt x="97" y="192"/>
                    <a:pt x="106" y="192"/>
                  </a:cubicBezTo>
                  <a:cubicBezTo>
                    <a:pt x="113" y="192"/>
                    <a:pt x="119" y="188"/>
                    <a:pt x="122" y="183"/>
                  </a:cubicBezTo>
                  <a:cubicBezTo>
                    <a:pt x="146" y="178"/>
                    <a:pt x="166" y="156"/>
                    <a:pt x="171" y="126"/>
                  </a:cubicBezTo>
                  <a:cubicBezTo>
                    <a:pt x="179" y="125"/>
                    <a:pt x="186" y="117"/>
                    <a:pt x="186" y="108"/>
                  </a:cubicBezTo>
                  <a:close/>
                  <a:moveTo>
                    <a:pt x="164" y="126"/>
                  </a:moveTo>
                  <a:cubicBezTo>
                    <a:pt x="164" y="126"/>
                    <a:pt x="164" y="126"/>
                    <a:pt x="164" y="126"/>
                  </a:cubicBezTo>
                  <a:cubicBezTo>
                    <a:pt x="164" y="127"/>
                    <a:pt x="164" y="127"/>
                    <a:pt x="164" y="127"/>
                  </a:cubicBezTo>
                  <a:lnTo>
                    <a:pt x="1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AF855CC4-B191-4C1B-95F8-5E46341C3030}"/>
              </a:ext>
            </a:extLst>
          </p:cNvPr>
          <p:cNvGrpSpPr/>
          <p:nvPr/>
        </p:nvGrpSpPr>
        <p:grpSpPr>
          <a:xfrm>
            <a:off x="6156176" y="1302609"/>
            <a:ext cx="2736305" cy="2597568"/>
            <a:chOff x="8170813" y="1912116"/>
            <a:chExt cx="2749723" cy="3463424"/>
          </a:xfrm>
        </p:grpSpPr>
        <p:grpSp>
          <p:nvGrpSpPr>
            <p:cNvPr id="20" name="组合 19">
              <a:extLst>
                <a:ext uri="{FF2B5EF4-FFF2-40B4-BE49-F238E27FC236}">
                  <a16:creationId xmlns="" xmlns:a16="http://schemas.microsoft.com/office/drawing/2014/main" id="{DDA84869-32DA-4AEC-A8A3-9F778A3BF118}"/>
                </a:ext>
              </a:extLst>
            </p:cNvPr>
            <p:cNvGrpSpPr/>
            <p:nvPr/>
          </p:nvGrpSpPr>
          <p:grpSpPr>
            <a:xfrm>
              <a:off x="8170813" y="1912116"/>
              <a:ext cx="2611178" cy="3463424"/>
              <a:chOff x="1193499" y="1491637"/>
              <a:chExt cx="3761196" cy="3463424"/>
            </a:xfrm>
          </p:grpSpPr>
          <p:grpSp>
            <p:nvGrpSpPr>
              <p:cNvPr id="23" name="组合 22">
                <a:extLst>
                  <a:ext uri="{FF2B5EF4-FFF2-40B4-BE49-F238E27FC236}">
                    <a16:creationId xmlns="" xmlns:a16="http://schemas.microsoft.com/office/drawing/2014/main" id="{ED330ACE-2902-46DC-92DF-0492A28A5F05}"/>
                  </a:ext>
                </a:extLst>
              </p:cNvPr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30" name="文本框 46">
                  <a:extLst>
                    <a:ext uri="{FF2B5EF4-FFF2-40B4-BE49-F238E27FC236}">
                      <a16:creationId xmlns="" xmlns:a16="http://schemas.microsoft.com/office/drawing/2014/main" id="{787CC085-EDAD-4169-8A93-B5D455E8AA65}"/>
                    </a:ext>
                  </a:extLst>
                </p:cNvPr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endParaRPr lang="zh-CN" altLang="en-US" sz="10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inpin heiti" panose="00000500000000000000" pitchFamily="2" charset="-122"/>
                  </a:endParaRPr>
                </a:p>
              </p:txBody>
            </p:sp>
            <p:sp>
              <p:nvSpPr>
                <p:cNvPr id="31" name="矩形 30">
                  <a:extLst>
                    <a:ext uri="{FF2B5EF4-FFF2-40B4-BE49-F238E27FC236}">
                      <a16:creationId xmlns="" xmlns:a16="http://schemas.microsoft.com/office/drawing/2014/main" id="{69E947B6-8628-405B-87C6-28E9E09F344E}"/>
                    </a:ext>
                  </a:extLst>
                </p:cNvPr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Autofit/>
                </a:bodyPr>
                <a:lstStyle/>
                <a:p>
                  <a:r>
                    <a:rPr lang="zh-TW" altLang="zh-TW" b="1" dirty="0">
                      <a:solidFill>
                        <a:schemeClr val="accent2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hlinkClick r:id="rId9" action="ppaction://hlinksldjump"/>
                    </a:rPr>
                    <a:t>結合地方特色的外部活動設計</a:t>
                  </a:r>
                  <a:endParaRPr lang="zh-CN" altLang="en-US" b="1" dirty="0">
                    <a:solidFill>
                      <a:schemeClr val="accent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inpin heiti" panose="00000500000000000000" pitchFamily="2" charset="-122"/>
                  </a:endParaRPr>
                </a:p>
              </p:txBody>
            </p:sp>
          </p:grpSp>
          <p:grpSp>
            <p:nvGrpSpPr>
              <p:cNvPr id="24" name="组合 23">
                <a:extLst>
                  <a:ext uri="{FF2B5EF4-FFF2-40B4-BE49-F238E27FC236}">
                    <a16:creationId xmlns="" xmlns:a16="http://schemas.microsoft.com/office/drawing/2014/main" id="{B5B2592A-E305-4CE1-A61C-60A1C991A3A0}"/>
                  </a:ext>
                </a:extLst>
              </p:cNvPr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8" name="文本框 44">
                  <a:extLst>
                    <a:ext uri="{FF2B5EF4-FFF2-40B4-BE49-F238E27FC236}">
                      <a16:creationId xmlns="" xmlns:a16="http://schemas.microsoft.com/office/drawing/2014/main" id="{9D3A8499-1346-4AD2-847D-C918720C1C7E}"/>
                    </a:ext>
                  </a:extLst>
                </p:cNvPr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endParaRPr lang="zh-CN" altLang="en-US" sz="10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inpin heiti" panose="00000500000000000000" pitchFamily="2" charset="-122"/>
                  </a:endParaRPr>
                </a:p>
              </p:txBody>
            </p:sp>
            <p:sp>
              <p:nvSpPr>
                <p:cNvPr id="29" name="矩形 28">
                  <a:extLst>
                    <a:ext uri="{FF2B5EF4-FFF2-40B4-BE49-F238E27FC236}">
                      <a16:creationId xmlns="" xmlns:a16="http://schemas.microsoft.com/office/drawing/2014/main" id="{9F37C194-1295-4BC7-842E-C627152C16CA}"/>
                    </a:ext>
                  </a:extLst>
                </p:cNvPr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Autofit/>
                </a:bodyPr>
                <a:lstStyle/>
                <a:p>
                  <a:r>
                    <a:rPr lang="zh-TW" altLang="en-US" b="1" dirty="0" smtClean="0">
                      <a:solidFill>
                        <a:schemeClr val="accent2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inpin heiti" panose="00000500000000000000" pitchFamily="2" charset="-122"/>
                      <a:hlinkClick r:id="rId10" action="ppaction://hlinksldjump"/>
                    </a:rPr>
                    <a:t>展售中心的</a:t>
                  </a:r>
                  <a:r>
                    <a:rPr lang="en-US" altLang="zh-TW" b="1" dirty="0" smtClean="0">
                      <a:solidFill>
                        <a:schemeClr val="accent2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inpin heiti" panose="00000500000000000000" pitchFamily="2" charset="-122"/>
                      <a:hlinkClick r:id="rId10" action="ppaction://hlinksldjump"/>
                    </a:rPr>
                    <a:t>SWOT</a:t>
                  </a:r>
                  <a:r>
                    <a:rPr lang="zh-TW" altLang="en-US" b="1" dirty="0" smtClean="0">
                      <a:solidFill>
                        <a:schemeClr val="accent2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inpin heiti" panose="00000500000000000000" pitchFamily="2" charset="-122"/>
                      <a:hlinkClick r:id="rId10" action="ppaction://hlinksldjump"/>
                    </a:rPr>
                    <a:t>分析</a:t>
                  </a:r>
                  <a:endParaRPr lang="zh-CN" altLang="en-US" b="1" dirty="0">
                    <a:solidFill>
                      <a:schemeClr val="accent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inpin heiti" panose="00000500000000000000" pitchFamily="2" charset="-122"/>
                  </a:endParaRPr>
                </a:p>
              </p:txBody>
            </p:sp>
          </p:grpSp>
          <p:grpSp>
            <p:nvGrpSpPr>
              <p:cNvPr id="25" name="组合 24">
                <a:extLst>
                  <a:ext uri="{FF2B5EF4-FFF2-40B4-BE49-F238E27FC236}">
                    <a16:creationId xmlns="" xmlns:a16="http://schemas.microsoft.com/office/drawing/2014/main" id="{21CEA73E-E369-410B-A233-0A6F81603141}"/>
                  </a:ext>
                </a:extLst>
              </p:cNvPr>
              <p:cNvGrpSpPr/>
              <p:nvPr/>
            </p:nvGrpSpPr>
            <p:grpSpPr>
              <a:xfrm>
                <a:off x="1193499" y="4139453"/>
                <a:ext cx="3761196" cy="815608"/>
                <a:chOff x="1317256" y="1824875"/>
                <a:chExt cx="3761196" cy="815608"/>
              </a:xfrm>
            </p:grpSpPr>
            <p:sp>
              <p:nvSpPr>
                <p:cNvPr id="26" name="文本框 42">
                  <a:extLst>
                    <a:ext uri="{FF2B5EF4-FFF2-40B4-BE49-F238E27FC236}">
                      <a16:creationId xmlns="" xmlns:a16="http://schemas.microsoft.com/office/drawing/2014/main" id="{90BE024A-F601-4A4D-96B5-E44A02F77DAC}"/>
                    </a:ext>
                  </a:extLst>
                </p:cNvPr>
                <p:cNvSpPr txBox="1"/>
                <p:nvPr/>
              </p:nvSpPr>
              <p:spPr>
                <a:xfrm>
                  <a:off x="1317256" y="2132652"/>
                  <a:ext cx="3761194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endParaRPr lang="zh-CN" altLang="en-US" sz="10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inpin heiti" panose="00000500000000000000" pitchFamily="2" charset="-122"/>
                  </a:endParaRPr>
                </a:p>
              </p:txBody>
            </p:sp>
            <p:sp>
              <p:nvSpPr>
                <p:cNvPr id="27" name="矩形 26">
                  <a:extLst>
                    <a:ext uri="{FF2B5EF4-FFF2-40B4-BE49-F238E27FC236}">
                      <a16:creationId xmlns="" xmlns:a16="http://schemas.microsoft.com/office/drawing/2014/main" id="{94D53C87-E8FE-426A-9914-541237297D09}"/>
                    </a:ext>
                  </a:extLst>
                </p:cNvPr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Autofit/>
                </a:bodyPr>
                <a:lstStyle/>
                <a:p>
                  <a:r>
                    <a:rPr lang="zh-TW" altLang="en-US" b="1" dirty="0" smtClean="0">
                      <a:solidFill>
                        <a:schemeClr val="accent5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inpin heiti" panose="00000500000000000000" pitchFamily="2" charset="-122"/>
                    </a:rPr>
                    <a:t>  </a:t>
                  </a:r>
                  <a:r>
                    <a:rPr lang="zh-TW" altLang="en-US" b="1" dirty="0" smtClean="0">
                      <a:solidFill>
                        <a:schemeClr val="accent5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inpin heiti" panose="00000500000000000000" pitchFamily="2" charset="-122"/>
                      <a:hlinkClick r:id="rId11" action="ppaction://hlinksldjump"/>
                    </a:rPr>
                    <a:t>問卷調查與分析</a:t>
                  </a:r>
                  <a:endParaRPr lang="zh-CN" altLang="en-US" b="1" dirty="0">
                    <a:solidFill>
                      <a:schemeClr val="accent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inpin heiti" panose="00000500000000000000" pitchFamily="2" charset="-122"/>
                  </a:endParaRPr>
                </a:p>
              </p:txBody>
            </p:sp>
          </p:grpSp>
        </p:grpSp>
        <p:cxnSp>
          <p:nvCxnSpPr>
            <p:cNvPr id="21" name="直接连接符 20">
              <a:extLst>
                <a:ext uri="{FF2B5EF4-FFF2-40B4-BE49-F238E27FC236}">
                  <a16:creationId xmlns="" xmlns:a16="http://schemas.microsoft.com/office/drawing/2014/main" id="{9584BB9C-B2AF-4AEC-9FDD-DC15A7CC218B}"/>
                </a:ext>
              </a:extLst>
            </p:cNvPr>
            <p:cNvCxnSpPr/>
            <p:nvPr/>
          </p:nvCxnSpPr>
          <p:spPr>
            <a:xfrm>
              <a:off x="8472264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="" xmlns:a16="http://schemas.microsoft.com/office/drawing/2014/main" id="{F0910631-5E28-4B2C-9010-330B13901B68}"/>
                </a:ext>
              </a:extLst>
            </p:cNvPr>
            <p:cNvCxnSpPr/>
            <p:nvPr/>
          </p:nvCxnSpPr>
          <p:spPr>
            <a:xfrm>
              <a:off x="8472264" y="42636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088C8247-2173-48C6-A468-FBF1C8F60498}"/>
              </a:ext>
            </a:extLst>
          </p:cNvPr>
          <p:cNvGrpSpPr/>
          <p:nvPr/>
        </p:nvGrpSpPr>
        <p:grpSpPr>
          <a:xfrm>
            <a:off x="107504" y="1302609"/>
            <a:ext cx="2908389" cy="2597568"/>
            <a:chOff x="1307468" y="1697288"/>
            <a:chExt cx="2713719" cy="3463424"/>
          </a:xfrm>
        </p:grpSpPr>
        <p:grpSp>
          <p:nvGrpSpPr>
            <p:cNvPr id="7" name="组合 6">
              <a:extLst>
                <a:ext uri="{FF2B5EF4-FFF2-40B4-BE49-F238E27FC236}">
                  <a16:creationId xmlns="" xmlns:a16="http://schemas.microsoft.com/office/drawing/2014/main" id="{944F4D8E-6CCA-4666-A5F0-23772DCF5907}"/>
                </a:ext>
              </a:extLst>
            </p:cNvPr>
            <p:cNvGrpSpPr/>
            <p:nvPr/>
          </p:nvGrpSpPr>
          <p:grpSpPr>
            <a:xfrm>
              <a:off x="1410010" y="1697288"/>
              <a:ext cx="2611177" cy="3463424"/>
              <a:chOff x="1193500" y="1491637"/>
              <a:chExt cx="3761195" cy="3463424"/>
            </a:xfrm>
          </p:grpSpPr>
          <p:grpSp>
            <p:nvGrpSpPr>
              <p:cNvPr id="11" name="组合 10">
                <a:extLst>
                  <a:ext uri="{FF2B5EF4-FFF2-40B4-BE49-F238E27FC236}">
                    <a16:creationId xmlns="" xmlns:a16="http://schemas.microsoft.com/office/drawing/2014/main" id="{624BD67E-3B19-4E38-86BC-5152240D90E0}"/>
                  </a:ext>
                </a:extLst>
              </p:cNvPr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8" name="文本框 60">
                  <a:extLst>
                    <a:ext uri="{FF2B5EF4-FFF2-40B4-BE49-F238E27FC236}">
                      <a16:creationId xmlns="" xmlns:a16="http://schemas.microsoft.com/office/drawing/2014/main" id="{AAAE2C95-C6F1-40BF-BD3A-0A0B281360B9}"/>
                    </a:ext>
                  </a:extLst>
                </p:cNvPr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zh-CN" altLang="en-US" sz="10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inpin heiti" panose="00000500000000000000" pitchFamily="2" charset="-122"/>
                  </a:endParaRPr>
                </a:p>
              </p:txBody>
            </p:sp>
            <p:sp>
              <p:nvSpPr>
                <p:cNvPr id="19" name="矩形 18">
                  <a:extLst>
                    <a:ext uri="{FF2B5EF4-FFF2-40B4-BE49-F238E27FC236}">
                      <a16:creationId xmlns="" xmlns:a16="http://schemas.microsoft.com/office/drawing/2014/main" id="{ED1B822D-747A-4545-8506-70DB05C0354A}"/>
                    </a:ext>
                  </a:extLst>
                </p:cNvPr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Autofit/>
                </a:bodyPr>
                <a:lstStyle/>
                <a:p>
                  <a:pPr algn="r"/>
                  <a:r>
                    <a:rPr lang="zh-TW" altLang="zh-TW" b="1" dirty="0">
                      <a:solidFill>
                        <a:schemeClr val="accent2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hlinkClick r:id="rId12" action="ppaction://hlinksldjump"/>
                    </a:rPr>
                    <a:t>創造有機米好品質</a:t>
                  </a:r>
                  <a:r>
                    <a:rPr lang="en-US" altLang="zh-TW" b="1" dirty="0">
                      <a:solidFill>
                        <a:schemeClr val="accent2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hlinkClick r:id="rId12" action="ppaction://hlinksldjump"/>
                    </a:rPr>
                    <a:t>-</a:t>
                  </a:r>
                  <a:r>
                    <a:rPr lang="zh-TW" altLang="zh-TW" b="1" dirty="0">
                      <a:solidFill>
                        <a:schemeClr val="accent2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hlinkClick r:id="rId12" action="ppaction://hlinksldjump"/>
                    </a:rPr>
                    <a:t>高雄</a:t>
                  </a:r>
                  <a:r>
                    <a:rPr lang="en-US" altLang="zh-TW" b="1" dirty="0">
                      <a:solidFill>
                        <a:schemeClr val="accent2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hlinkClick r:id="rId12" action="ppaction://hlinksldjump"/>
                    </a:rPr>
                    <a:t>139</a:t>
                  </a:r>
                  <a:endParaRPr lang="zh-CN" altLang="en-US" b="1" dirty="0">
                    <a:solidFill>
                      <a:schemeClr val="accent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inpin heiti" panose="00000500000000000000" pitchFamily="2" charset="-122"/>
                  </a:endParaRPr>
                </a:p>
              </p:txBody>
            </p:sp>
          </p:grpSp>
          <p:grpSp>
            <p:nvGrpSpPr>
              <p:cNvPr id="12" name="组合 11">
                <a:extLst>
                  <a:ext uri="{FF2B5EF4-FFF2-40B4-BE49-F238E27FC236}">
                    <a16:creationId xmlns="" xmlns:a16="http://schemas.microsoft.com/office/drawing/2014/main" id="{112C748C-B1A7-4EE5-B008-7DF1AE73CE2C}"/>
                  </a:ext>
                </a:extLst>
              </p:cNvPr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6" name="文本框 58">
                  <a:extLst>
                    <a:ext uri="{FF2B5EF4-FFF2-40B4-BE49-F238E27FC236}">
                      <a16:creationId xmlns="" xmlns:a16="http://schemas.microsoft.com/office/drawing/2014/main" id="{B592F8C7-8D98-4D84-8CD0-5148BD127DFB}"/>
                    </a:ext>
                  </a:extLst>
                </p:cNvPr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zh-CN" altLang="en-US" sz="10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inpin heiti" panose="00000500000000000000" pitchFamily="2" charset="-122"/>
                  </a:endParaRPr>
                </a:p>
              </p:txBody>
            </p:sp>
            <p:sp>
              <p:nvSpPr>
                <p:cNvPr id="17" name="矩形 16">
                  <a:extLst>
                    <a:ext uri="{FF2B5EF4-FFF2-40B4-BE49-F238E27FC236}">
                      <a16:creationId xmlns="" xmlns:a16="http://schemas.microsoft.com/office/drawing/2014/main" id="{CF329046-DDE6-42AC-86F4-D14FB4166218}"/>
                    </a:ext>
                  </a:extLst>
                </p:cNvPr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Autofit/>
                </a:bodyPr>
                <a:lstStyle/>
                <a:p>
                  <a:r>
                    <a:rPr lang="zh-TW" altLang="zh-TW" b="1" dirty="0">
                      <a:solidFill>
                        <a:schemeClr val="accent2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hlinkClick r:id="rId13" action="ppaction://hlinksldjump"/>
                    </a:rPr>
                    <a:t>展售中心的內部設置</a:t>
                  </a:r>
                  <a:endParaRPr lang="zh-CN" altLang="en-US" b="1" dirty="0">
                    <a:solidFill>
                      <a:schemeClr val="accent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inpin heiti" panose="00000500000000000000" pitchFamily="2" charset="-122"/>
                  </a:endParaRPr>
                </a:p>
              </p:txBody>
            </p:sp>
          </p:grpSp>
          <p:grpSp>
            <p:nvGrpSpPr>
              <p:cNvPr id="13" name="组合 12">
                <a:extLst>
                  <a:ext uri="{FF2B5EF4-FFF2-40B4-BE49-F238E27FC236}">
                    <a16:creationId xmlns="" xmlns:a16="http://schemas.microsoft.com/office/drawing/2014/main" id="{E23EC381-CD78-4DFC-9F5C-500AE8EA61FE}"/>
                  </a:ext>
                </a:extLst>
              </p:cNvPr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4" name="文本框 56">
                  <a:extLst>
                    <a:ext uri="{FF2B5EF4-FFF2-40B4-BE49-F238E27FC236}">
                      <a16:creationId xmlns="" xmlns:a16="http://schemas.microsoft.com/office/drawing/2014/main" id="{D8EB3B3C-81B1-4915-B021-25E81D816B1B}"/>
                    </a:ext>
                  </a:extLst>
                </p:cNvPr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zh-CN" altLang="en-US" sz="10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inpin heiti" panose="00000500000000000000" pitchFamily="2" charset="-122"/>
                  </a:endParaRPr>
                </a:p>
              </p:txBody>
            </p:sp>
            <p:sp>
              <p:nvSpPr>
                <p:cNvPr id="15" name="矩形 14">
                  <a:extLst>
                    <a:ext uri="{FF2B5EF4-FFF2-40B4-BE49-F238E27FC236}">
                      <a16:creationId xmlns="" xmlns:a16="http://schemas.microsoft.com/office/drawing/2014/main" id="{31E8DE5D-5C44-4C13-8B17-7026D2250817}"/>
                    </a:ext>
                  </a:extLst>
                </p:cNvPr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Autofit/>
                </a:bodyPr>
                <a:lstStyle/>
                <a:p>
                  <a:r>
                    <a:rPr lang="zh-TW" altLang="zh-TW" b="1" dirty="0">
                      <a:solidFill>
                        <a:schemeClr val="accent2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hlinkClick r:id="rId9" action="ppaction://hlinksldjump"/>
                    </a:rPr>
                    <a:t>不斷變動的賣場內部設計</a:t>
                  </a:r>
                  <a:endParaRPr lang="zh-CN" altLang="en-US" b="1" dirty="0">
                    <a:solidFill>
                      <a:schemeClr val="accent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inpin heiti" panose="00000500000000000000" pitchFamily="2" charset="-122"/>
                  </a:endParaRPr>
                </a:p>
              </p:txBody>
            </p:sp>
          </p:grpSp>
        </p:grpSp>
        <p:grpSp>
          <p:nvGrpSpPr>
            <p:cNvPr id="8" name="组合 7">
              <a:extLst>
                <a:ext uri="{FF2B5EF4-FFF2-40B4-BE49-F238E27FC236}">
                  <a16:creationId xmlns="" xmlns:a16="http://schemas.microsoft.com/office/drawing/2014/main" id="{40936EA1-7A6F-42F2-B098-B66B64E97DD9}"/>
                </a:ext>
              </a:extLst>
            </p:cNvPr>
            <p:cNvGrpSpPr/>
            <p:nvPr/>
          </p:nvGrpSpPr>
          <p:grpSpPr>
            <a:xfrm>
              <a:off x="1307468" y="2710116"/>
              <a:ext cx="2448272" cy="1338747"/>
              <a:chOff x="1307468" y="2924944"/>
              <a:chExt cx="2448272" cy="1338747"/>
            </a:xfrm>
          </p:grpSpPr>
          <p:cxnSp>
            <p:nvCxnSpPr>
              <p:cNvPr id="9" name="直接连接符 8">
                <a:extLst>
                  <a:ext uri="{FF2B5EF4-FFF2-40B4-BE49-F238E27FC236}">
                    <a16:creationId xmlns="" xmlns:a16="http://schemas.microsoft.com/office/drawing/2014/main" id="{DB45921B-E4E0-4D8B-B9FF-BED92BF9D03C}"/>
                  </a:ext>
                </a:extLst>
              </p:cNvPr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="" xmlns:a16="http://schemas.microsoft.com/office/drawing/2014/main" id="{59A3264E-BEC7-4667-BB81-F1B6E137CC2D}"/>
                  </a:ext>
                </a:extLst>
              </p:cNvPr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TextBox 71">
            <a:extLst>
              <a:ext uri="{FF2B5EF4-FFF2-40B4-BE49-F238E27FC236}">
                <a16:creationId xmlns="" xmlns:a16="http://schemas.microsoft.com/office/drawing/2014/main" id="{E206596B-BC60-4635-B287-91DC93489A03}"/>
              </a:ext>
            </a:extLst>
          </p:cNvPr>
          <p:cNvSpPr txBox="1"/>
          <p:nvPr/>
        </p:nvSpPr>
        <p:spPr>
          <a:xfrm>
            <a:off x="2816807" y="19855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sz="2400" b="1" dirty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富麗米行銷的</a:t>
            </a:r>
            <a:r>
              <a:rPr lang="zh-TW" altLang="en-US" sz="2400" b="1" dirty="0">
                <a:solidFill>
                  <a:srgbClr val="0070C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藍海</a:t>
            </a:r>
            <a:r>
              <a:rPr lang="zh-TW" altLang="zh-TW" sz="2400" b="1" dirty="0">
                <a:solidFill>
                  <a:srgbClr val="0070C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策略</a:t>
            </a:r>
            <a:endParaRPr lang="zh-TW" altLang="en-US" sz="2400" b="1" dirty="0">
              <a:solidFill>
                <a:srgbClr val="0070C0"/>
              </a:solidFill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</p:txBody>
      </p:sp>
      <p:sp>
        <p:nvSpPr>
          <p:cNvPr id="65" name="矩形 64">
            <a:extLst>
              <a:ext uri="{FF2B5EF4-FFF2-40B4-BE49-F238E27FC236}">
                <a16:creationId xmlns="" xmlns:a16="http://schemas.microsoft.com/office/drawing/2014/main" id="{DC33F67F-6991-4287-A7E8-DC5E8C847450}"/>
              </a:ext>
            </a:extLst>
          </p:cNvPr>
          <p:cNvSpPr/>
          <p:nvPr/>
        </p:nvSpPr>
        <p:spPr>
          <a:xfrm>
            <a:off x="107504" y="106221"/>
            <a:ext cx="2767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spc="300" dirty="0" smtClean="0">
                <a:solidFill>
                  <a:srgbClr val="45B5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Arabic" panose="02040503050201020203" pitchFamily="18" charset="-78"/>
                <a:sym typeface="inpin heiti" panose="00000500000000000000" pitchFamily="2" charset="-122"/>
              </a:rPr>
              <a:t>貳、正文</a:t>
            </a:r>
            <a:endParaRPr lang="zh-CN" altLang="en-US" sz="3600" b="1" spc="300" dirty="0">
              <a:solidFill>
                <a:srgbClr val="45B54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dobe Arabic" panose="02040503050201020203" pitchFamily="18" charset="-78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772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bf32b21c57e606988ab10ec694d2e32676a8b"/>
  <p:tag name="ISPRING_PRESENTATION_TITLE" val="PowerPoint 演示文稿"/>
  <p:tag name="ISPRING_SCORM_RATE_SLIDES" val="0"/>
  <p:tag name="ISPRING_SCORM_RATE_QUIZZES" val="0"/>
  <p:tag name="ISPRING_SCORM_PASSING_SCORE" val="0.000000"/>
  <p:tag name="ISPRING_ULTRA_SCORM_COURSE_ID" val="D47C82EE-1B5E-40D6-BF0D-27D976D424F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G:\第八批已完成作品\295639"/>
  <p:tag name="ISPRING_FIRST_PUBLISH" val="1"/>
</p:tagLst>
</file>

<file path=ppt/theme/theme1.xml><?xml version="1.0" encoding="utf-8"?>
<a:theme xmlns:a="http://schemas.openxmlformats.org/drawingml/2006/main" name="Office 主题​​">
  <a:themeElements>
    <a:clrScheme name="自定义 2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8B9A8"/>
      </a:accent1>
      <a:accent2>
        <a:srgbClr val="08B9A8"/>
      </a:accent2>
      <a:accent3>
        <a:srgbClr val="08B9A8"/>
      </a:accent3>
      <a:accent4>
        <a:srgbClr val="08B9A8"/>
      </a:accent4>
      <a:accent5>
        <a:srgbClr val="08B9A8"/>
      </a:accent5>
      <a:accent6>
        <a:srgbClr val="08B9A8"/>
      </a:accent6>
      <a:hlink>
        <a:srgbClr val="41B7D0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/>
          <a:stretch>
            <a:fillRect/>
          </a:stretch>
        </a:blip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08B9A8"/>
    </a:accent1>
    <a:accent2>
      <a:srgbClr val="08B9A8"/>
    </a:accent2>
    <a:accent3>
      <a:srgbClr val="08B9A8"/>
    </a:accent3>
    <a:accent4>
      <a:srgbClr val="08B9A8"/>
    </a:accent4>
    <a:accent5>
      <a:srgbClr val="08B9A8"/>
    </a:accent5>
    <a:accent6>
      <a:srgbClr val="08B9A8"/>
    </a:accent6>
    <a:hlink>
      <a:srgbClr val="41B7D0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08B9A8"/>
    </a:accent1>
    <a:accent2>
      <a:srgbClr val="08B9A8"/>
    </a:accent2>
    <a:accent3>
      <a:srgbClr val="08B9A8"/>
    </a:accent3>
    <a:accent4>
      <a:srgbClr val="08B9A8"/>
    </a:accent4>
    <a:accent5>
      <a:srgbClr val="08B9A8"/>
    </a:accent5>
    <a:accent6>
      <a:srgbClr val="08B9A8"/>
    </a:accent6>
    <a:hlink>
      <a:srgbClr val="41B7D0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08B9A8"/>
    </a:accent1>
    <a:accent2>
      <a:srgbClr val="08B9A8"/>
    </a:accent2>
    <a:accent3>
      <a:srgbClr val="08B9A8"/>
    </a:accent3>
    <a:accent4>
      <a:srgbClr val="08B9A8"/>
    </a:accent4>
    <a:accent5>
      <a:srgbClr val="08B9A8"/>
    </a:accent5>
    <a:accent6>
      <a:srgbClr val="08B9A8"/>
    </a:accent6>
    <a:hlink>
      <a:srgbClr val="41B7D0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08B9A8"/>
    </a:accent1>
    <a:accent2>
      <a:srgbClr val="08B9A8"/>
    </a:accent2>
    <a:accent3>
      <a:srgbClr val="08B9A8"/>
    </a:accent3>
    <a:accent4>
      <a:srgbClr val="08B9A8"/>
    </a:accent4>
    <a:accent5>
      <a:srgbClr val="08B9A8"/>
    </a:accent5>
    <a:accent6>
      <a:srgbClr val="08B9A8"/>
    </a:accent6>
    <a:hlink>
      <a:srgbClr val="41B7D0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08B9A8"/>
    </a:accent1>
    <a:accent2>
      <a:srgbClr val="08B9A8"/>
    </a:accent2>
    <a:accent3>
      <a:srgbClr val="08B9A8"/>
    </a:accent3>
    <a:accent4>
      <a:srgbClr val="08B9A8"/>
    </a:accent4>
    <a:accent5>
      <a:srgbClr val="08B9A8"/>
    </a:accent5>
    <a:accent6>
      <a:srgbClr val="08B9A8"/>
    </a:accent6>
    <a:hlink>
      <a:srgbClr val="41B7D0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08B9A8"/>
    </a:accent1>
    <a:accent2>
      <a:srgbClr val="08B9A8"/>
    </a:accent2>
    <a:accent3>
      <a:srgbClr val="08B9A8"/>
    </a:accent3>
    <a:accent4>
      <a:srgbClr val="08B9A8"/>
    </a:accent4>
    <a:accent5>
      <a:srgbClr val="08B9A8"/>
    </a:accent5>
    <a:accent6>
      <a:srgbClr val="08B9A8"/>
    </a:accent6>
    <a:hlink>
      <a:srgbClr val="41B7D0"/>
    </a:hlink>
    <a:folHlink>
      <a:srgbClr val="BFBFBF"/>
    </a:folHlink>
  </a:clrScheme>
</a:themeOverride>
</file>

<file path=ppt/theme/themeOverride1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08B9A8"/>
    </a:accent1>
    <a:accent2>
      <a:srgbClr val="08B9A8"/>
    </a:accent2>
    <a:accent3>
      <a:srgbClr val="08B9A8"/>
    </a:accent3>
    <a:accent4>
      <a:srgbClr val="08B9A8"/>
    </a:accent4>
    <a:accent5>
      <a:srgbClr val="08B9A8"/>
    </a:accent5>
    <a:accent6>
      <a:srgbClr val="08B9A8"/>
    </a:accent6>
    <a:hlink>
      <a:srgbClr val="41B7D0"/>
    </a:hlink>
    <a:folHlink>
      <a:srgbClr val="BFBFBF"/>
    </a:folHlink>
  </a:clrScheme>
</a:themeOverride>
</file>

<file path=ppt/theme/themeOverride16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08B9A8"/>
    </a:accent1>
    <a:accent2>
      <a:srgbClr val="08B9A8"/>
    </a:accent2>
    <a:accent3>
      <a:srgbClr val="08B9A8"/>
    </a:accent3>
    <a:accent4>
      <a:srgbClr val="08B9A8"/>
    </a:accent4>
    <a:accent5>
      <a:srgbClr val="08B9A8"/>
    </a:accent5>
    <a:accent6>
      <a:srgbClr val="08B9A8"/>
    </a:accent6>
    <a:hlink>
      <a:srgbClr val="41B7D0"/>
    </a:hlink>
    <a:folHlink>
      <a:srgbClr val="BFBFBF"/>
    </a:folHlink>
  </a:clrScheme>
</a:themeOverride>
</file>

<file path=ppt/theme/themeOverride17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08B9A8"/>
    </a:accent1>
    <a:accent2>
      <a:srgbClr val="08B9A8"/>
    </a:accent2>
    <a:accent3>
      <a:srgbClr val="08B9A8"/>
    </a:accent3>
    <a:accent4>
      <a:srgbClr val="08B9A8"/>
    </a:accent4>
    <a:accent5>
      <a:srgbClr val="08B9A8"/>
    </a:accent5>
    <a:accent6>
      <a:srgbClr val="08B9A8"/>
    </a:accent6>
    <a:hlink>
      <a:srgbClr val="41B7D0"/>
    </a:hlink>
    <a:folHlink>
      <a:srgbClr val="BFBFBF"/>
    </a:folHlink>
  </a:clrScheme>
</a:themeOverride>
</file>

<file path=ppt/theme/themeOverride18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08B9A8"/>
    </a:accent1>
    <a:accent2>
      <a:srgbClr val="08B9A8"/>
    </a:accent2>
    <a:accent3>
      <a:srgbClr val="08B9A8"/>
    </a:accent3>
    <a:accent4>
      <a:srgbClr val="08B9A8"/>
    </a:accent4>
    <a:accent5>
      <a:srgbClr val="08B9A8"/>
    </a:accent5>
    <a:accent6>
      <a:srgbClr val="08B9A8"/>
    </a:accent6>
    <a:hlink>
      <a:srgbClr val="41B7D0"/>
    </a:hlink>
    <a:folHlink>
      <a:srgbClr val="BFBFBF"/>
    </a:folHlink>
  </a:clrScheme>
</a:themeOverride>
</file>

<file path=ppt/theme/themeOverride20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08B9A8"/>
    </a:accent1>
    <a:accent2>
      <a:srgbClr val="08B9A8"/>
    </a:accent2>
    <a:accent3>
      <a:srgbClr val="08B9A8"/>
    </a:accent3>
    <a:accent4>
      <a:srgbClr val="08B9A8"/>
    </a:accent4>
    <a:accent5>
      <a:srgbClr val="08B9A8"/>
    </a:accent5>
    <a:accent6>
      <a:srgbClr val="08B9A8"/>
    </a:accent6>
    <a:hlink>
      <a:srgbClr val="41B7D0"/>
    </a:hlink>
    <a:folHlink>
      <a:srgbClr val="BFBFBF"/>
    </a:folHlink>
  </a:clrScheme>
</a:themeOverride>
</file>

<file path=ppt/theme/themeOverride2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08B9A8"/>
    </a:accent1>
    <a:accent2>
      <a:srgbClr val="08B9A8"/>
    </a:accent2>
    <a:accent3>
      <a:srgbClr val="08B9A8"/>
    </a:accent3>
    <a:accent4>
      <a:srgbClr val="08B9A8"/>
    </a:accent4>
    <a:accent5>
      <a:srgbClr val="08B9A8"/>
    </a:accent5>
    <a:accent6>
      <a:srgbClr val="08B9A8"/>
    </a:accent6>
    <a:hlink>
      <a:srgbClr val="41B7D0"/>
    </a:hlink>
    <a:folHlink>
      <a:srgbClr val="BFBFBF"/>
    </a:folHlink>
  </a:clrScheme>
</a:themeOverride>
</file>

<file path=ppt/theme/themeOverride2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08B9A8"/>
    </a:accent1>
    <a:accent2>
      <a:srgbClr val="08B9A8"/>
    </a:accent2>
    <a:accent3>
      <a:srgbClr val="08B9A8"/>
    </a:accent3>
    <a:accent4>
      <a:srgbClr val="08B9A8"/>
    </a:accent4>
    <a:accent5>
      <a:srgbClr val="08B9A8"/>
    </a:accent5>
    <a:accent6>
      <a:srgbClr val="08B9A8"/>
    </a:accent6>
    <a:hlink>
      <a:srgbClr val="41B7D0"/>
    </a:hlink>
    <a:folHlink>
      <a:srgbClr val="BFBFBF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08B9A8"/>
    </a:accent1>
    <a:accent2>
      <a:srgbClr val="08B9A8"/>
    </a:accent2>
    <a:accent3>
      <a:srgbClr val="08B9A8"/>
    </a:accent3>
    <a:accent4>
      <a:srgbClr val="08B9A8"/>
    </a:accent4>
    <a:accent5>
      <a:srgbClr val="08B9A8"/>
    </a:accent5>
    <a:accent6>
      <a:srgbClr val="08B9A8"/>
    </a:accent6>
    <a:hlink>
      <a:srgbClr val="41B7D0"/>
    </a:hlink>
    <a:folHlink>
      <a:srgbClr val="BFBFBF"/>
    </a:folHlink>
  </a:clrScheme>
</a:themeOverride>
</file>

<file path=ppt/theme/themeOverride2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08B9A8"/>
    </a:accent1>
    <a:accent2>
      <a:srgbClr val="08B9A8"/>
    </a:accent2>
    <a:accent3>
      <a:srgbClr val="08B9A8"/>
    </a:accent3>
    <a:accent4>
      <a:srgbClr val="08B9A8"/>
    </a:accent4>
    <a:accent5>
      <a:srgbClr val="08B9A8"/>
    </a:accent5>
    <a:accent6>
      <a:srgbClr val="08B9A8"/>
    </a:accent6>
    <a:hlink>
      <a:srgbClr val="41B7D0"/>
    </a:hlink>
    <a:folHlink>
      <a:srgbClr val="BFBFBF"/>
    </a:folHlink>
  </a:clrScheme>
</a:themeOverride>
</file>

<file path=ppt/theme/themeOverride26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08B9A8"/>
    </a:accent1>
    <a:accent2>
      <a:srgbClr val="08B9A8"/>
    </a:accent2>
    <a:accent3>
      <a:srgbClr val="08B9A8"/>
    </a:accent3>
    <a:accent4>
      <a:srgbClr val="08B9A8"/>
    </a:accent4>
    <a:accent5>
      <a:srgbClr val="08B9A8"/>
    </a:accent5>
    <a:accent6>
      <a:srgbClr val="08B9A8"/>
    </a:accent6>
    <a:hlink>
      <a:srgbClr val="41B7D0"/>
    </a:hlink>
    <a:folHlink>
      <a:srgbClr val="BFBFBF"/>
    </a:folHlink>
  </a:clrScheme>
</a:themeOverride>
</file>

<file path=ppt/theme/themeOverride27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08B9A8"/>
    </a:accent1>
    <a:accent2>
      <a:srgbClr val="08B9A8"/>
    </a:accent2>
    <a:accent3>
      <a:srgbClr val="08B9A8"/>
    </a:accent3>
    <a:accent4>
      <a:srgbClr val="08B9A8"/>
    </a:accent4>
    <a:accent5>
      <a:srgbClr val="08B9A8"/>
    </a:accent5>
    <a:accent6>
      <a:srgbClr val="08B9A8"/>
    </a:accent6>
    <a:hlink>
      <a:srgbClr val="41B7D0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08B9A8"/>
    </a:accent1>
    <a:accent2>
      <a:srgbClr val="08B9A8"/>
    </a:accent2>
    <a:accent3>
      <a:srgbClr val="08B9A8"/>
    </a:accent3>
    <a:accent4>
      <a:srgbClr val="08B9A8"/>
    </a:accent4>
    <a:accent5>
      <a:srgbClr val="08B9A8"/>
    </a:accent5>
    <a:accent6>
      <a:srgbClr val="08B9A8"/>
    </a:accent6>
    <a:hlink>
      <a:srgbClr val="41B7D0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08B9A8"/>
    </a:accent1>
    <a:accent2>
      <a:srgbClr val="08B9A8"/>
    </a:accent2>
    <a:accent3>
      <a:srgbClr val="08B9A8"/>
    </a:accent3>
    <a:accent4>
      <a:srgbClr val="08B9A8"/>
    </a:accent4>
    <a:accent5>
      <a:srgbClr val="08B9A8"/>
    </a:accent5>
    <a:accent6>
      <a:srgbClr val="08B9A8"/>
    </a:accent6>
    <a:hlink>
      <a:srgbClr val="41B7D0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08B9A8"/>
    </a:accent1>
    <a:accent2>
      <a:srgbClr val="08B9A8"/>
    </a:accent2>
    <a:accent3>
      <a:srgbClr val="08B9A8"/>
    </a:accent3>
    <a:accent4>
      <a:srgbClr val="08B9A8"/>
    </a:accent4>
    <a:accent5>
      <a:srgbClr val="08B9A8"/>
    </a:accent5>
    <a:accent6>
      <a:srgbClr val="08B9A8"/>
    </a:accent6>
    <a:hlink>
      <a:srgbClr val="41B7D0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08B9A8"/>
    </a:accent1>
    <a:accent2>
      <a:srgbClr val="08B9A8"/>
    </a:accent2>
    <a:accent3>
      <a:srgbClr val="08B9A8"/>
    </a:accent3>
    <a:accent4>
      <a:srgbClr val="08B9A8"/>
    </a:accent4>
    <a:accent5>
      <a:srgbClr val="08B9A8"/>
    </a:accent5>
    <a:accent6>
      <a:srgbClr val="08B9A8"/>
    </a:accent6>
    <a:hlink>
      <a:srgbClr val="41B7D0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08B9A8"/>
    </a:accent1>
    <a:accent2>
      <a:srgbClr val="08B9A8"/>
    </a:accent2>
    <a:accent3>
      <a:srgbClr val="08B9A8"/>
    </a:accent3>
    <a:accent4>
      <a:srgbClr val="08B9A8"/>
    </a:accent4>
    <a:accent5>
      <a:srgbClr val="08B9A8"/>
    </a:accent5>
    <a:accent6>
      <a:srgbClr val="08B9A8"/>
    </a:accent6>
    <a:hlink>
      <a:srgbClr val="41B7D0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08B9A8"/>
    </a:accent1>
    <a:accent2>
      <a:srgbClr val="08B9A8"/>
    </a:accent2>
    <a:accent3>
      <a:srgbClr val="08B9A8"/>
    </a:accent3>
    <a:accent4>
      <a:srgbClr val="08B9A8"/>
    </a:accent4>
    <a:accent5>
      <a:srgbClr val="08B9A8"/>
    </a:accent5>
    <a:accent6>
      <a:srgbClr val="08B9A8"/>
    </a:accent6>
    <a:hlink>
      <a:srgbClr val="41B7D0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08B9A8"/>
    </a:accent1>
    <a:accent2>
      <a:srgbClr val="08B9A8"/>
    </a:accent2>
    <a:accent3>
      <a:srgbClr val="08B9A8"/>
    </a:accent3>
    <a:accent4>
      <a:srgbClr val="08B9A8"/>
    </a:accent4>
    <a:accent5>
      <a:srgbClr val="08B9A8"/>
    </a:accent5>
    <a:accent6>
      <a:srgbClr val="08B9A8"/>
    </a:accent6>
    <a:hlink>
      <a:srgbClr val="41B7D0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9322</TotalTime>
  <Words>1555</Words>
  <Application>Microsoft Office PowerPoint</Application>
  <PresentationFormat>如螢幕大小 (16:9)</PresentationFormat>
  <Paragraphs>225</Paragraphs>
  <Slides>25</Slides>
  <Notes>25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6" baseType="lpstr">
      <vt:lpstr>Office 主题​​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101</cp:lastModifiedBy>
  <cp:revision>1068</cp:revision>
  <cp:lastPrinted>2020-11-13T00:42:19Z</cp:lastPrinted>
  <dcterms:created xsi:type="dcterms:W3CDTF">2015-04-24T01:01:13Z</dcterms:created>
  <dcterms:modified xsi:type="dcterms:W3CDTF">2020-11-13T00:57:04Z</dcterms:modified>
</cp:coreProperties>
</file>