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0"/>
  </p:notesMasterIdLst>
  <p:sldIdLst>
    <p:sldId id="256" r:id="rId2"/>
    <p:sldId id="257" r:id="rId3"/>
    <p:sldId id="258" r:id="rId4"/>
    <p:sldId id="259"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09" d="100"/>
          <a:sy n="109" d="100"/>
        </p:scale>
        <p:origin x="-59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64D03A-0DB7-40B3-85DC-F6DE474FA10B}" type="datetimeFigureOut">
              <a:rPr lang="zh-TW" altLang="en-US" smtClean="0"/>
              <a:pPr/>
              <a:t>2020/11/12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A1F26B-AF69-4D8D-9AB9-759E38E715EE}" type="slidenum">
              <a:rPr lang="zh-TW" altLang="en-US" smtClean="0"/>
              <a:pPr/>
              <a:t>‹#›</a:t>
            </a:fld>
            <a:endParaRPr lang="zh-TW" altLang="en-US"/>
          </a:p>
        </p:txBody>
      </p:sp>
    </p:spTree>
    <p:extLst>
      <p:ext uri="{BB962C8B-B14F-4D97-AF65-F5344CB8AC3E}">
        <p14:creationId xmlns:p14="http://schemas.microsoft.com/office/powerpoint/2010/main" xmlns="" val="1362621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1A1F26B-AF69-4D8D-9AB9-759E38E715EE}" type="slidenum">
              <a:rPr lang="zh-TW" altLang="en-US" smtClean="0"/>
              <a:pPr/>
              <a:t>1</a:t>
            </a:fld>
            <a:endParaRPr lang="zh-TW" altLang="en-US"/>
          </a:p>
        </p:txBody>
      </p:sp>
    </p:spTree>
    <p:extLst>
      <p:ext uri="{BB962C8B-B14F-4D97-AF65-F5344CB8AC3E}">
        <p14:creationId xmlns:p14="http://schemas.microsoft.com/office/powerpoint/2010/main" xmlns="" val="210945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343051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3430957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678D78-372A-4E1D-8BC2-B52CF2E04AFC}" type="slidenum">
              <a:rPr lang="zh-TW" altLang="en-US" smtClean="0"/>
              <a:pPr/>
              <a:t>‹#›</a:t>
            </a:fld>
            <a:endParaRPr lang="zh-TW"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421832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2161833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678D78-372A-4E1D-8BC2-B52CF2E04AFC}" type="slidenum">
              <a:rPr lang="zh-TW" altLang="en-US" smtClean="0"/>
              <a:pPr/>
              <a:t>‹#›</a:t>
            </a:fld>
            <a:endParaRPr lang="zh-TW"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449630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2073847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525627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27999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2239778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1488756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339333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180814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155629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1255252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155504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53AB128-58F5-48B2-A272-BA9136CFC000}" type="datetimeFigureOut">
              <a:rPr lang="zh-TW" altLang="en-US" smtClean="0"/>
              <a:pPr/>
              <a:t>2020/11/12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289601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3AB128-58F5-48B2-A272-BA9136CFC000}" type="datetimeFigureOut">
              <a:rPr lang="zh-TW" altLang="en-US" smtClean="0"/>
              <a:pPr/>
              <a:t>2020/11/12</a:t>
            </a:fld>
            <a:endParaRPr lang="zh-TW"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678D78-372A-4E1D-8BC2-B52CF2E04AFC}" type="slidenum">
              <a:rPr lang="zh-TW" altLang="en-US" smtClean="0"/>
              <a:pPr/>
              <a:t>‹#›</a:t>
            </a:fld>
            <a:endParaRPr lang="zh-TW" altLang="en-US"/>
          </a:p>
        </p:txBody>
      </p:sp>
    </p:spTree>
    <p:extLst>
      <p:ext uri="{BB962C8B-B14F-4D97-AF65-F5344CB8AC3E}">
        <p14:creationId xmlns:p14="http://schemas.microsoft.com/office/powerpoint/2010/main" xmlns="" val="411120974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en.wikipedia.org/wiki/World_Happiness_Repor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872066"/>
            <a:ext cx="11621193" cy="2971801"/>
          </a:xfrm>
        </p:spPr>
        <p:txBody>
          <a:bodyPr>
            <a:normAutofit/>
          </a:bodyPr>
          <a:lstStyle/>
          <a:p>
            <a:pPr algn="r"/>
            <a:r>
              <a:rPr lang="zh-TW" altLang="en-US" sz="5000" dirty="0">
                <a:solidFill>
                  <a:schemeClr val="tx1"/>
                </a:solidFill>
                <a:latin typeface="+mj-ea"/>
              </a:rPr>
              <a:t>通勤對自強國中學生生活作息影響之研究</a:t>
            </a:r>
            <a:r>
              <a:rPr lang="en-US" altLang="zh-TW" sz="5000" dirty="0">
                <a:solidFill>
                  <a:schemeClr val="tx1"/>
                </a:solidFill>
                <a:latin typeface="+mj-ea"/>
              </a:rPr>
              <a:t/>
            </a:r>
            <a:br>
              <a:rPr lang="en-US" altLang="zh-TW" sz="5000" dirty="0">
                <a:solidFill>
                  <a:schemeClr val="tx1"/>
                </a:solidFill>
                <a:latin typeface="+mj-ea"/>
              </a:rPr>
            </a:br>
            <a:r>
              <a:rPr lang="en-US" altLang="zh-TW" sz="5000" dirty="0">
                <a:solidFill>
                  <a:schemeClr val="tx1"/>
                </a:solidFill>
                <a:latin typeface="+mj-ea"/>
              </a:rPr>
              <a:t>-</a:t>
            </a:r>
            <a:r>
              <a:rPr lang="zh-TW" altLang="en-US" sz="5000" dirty="0">
                <a:solidFill>
                  <a:schemeClr val="tx1"/>
                </a:solidFill>
                <a:latin typeface="+mj-ea"/>
              </a:rPr>
              <a:t>以自己班級為例 </a:t>
            </a:r>
          </a:p>
        </p:txBody>
      </p:sp>
      <p:sp>
        <p:nvSpPr>
          <p:cNvPr id="3" name="副標題 2"/>
          <p:cNvSpPr>
            <a:spLocks noGrp="1"/>
          </p:cNvSpPr>
          <p:nvPr>
            <p:ph type="subTitle" idx="1"/>
          </p:nvPr>
        </p:nvSpPr>
        <p:spPr>
          <a:xfrm>
            <a:off x="1747319" y="4712995"/>
            <a:ext cx="6400800" cy="1180806"/>
          </a:xfrm>
        </p:spPr>
        <p:txBody>
          <a:bodyPr>
            <a:normAutofit/>
          </a:bodyPr>
          <a:lstStyle/>
          <a:p>
            <a:r>
              <a:rPr lang="zh-TW" altLang="en-US" sz="3000" dirty="0">
                <a:solidFill>
                  <a:schemeClr val="tx1"/>
                </a:solidFill>
                <a:latin typeface="+mn-ea"/>
              </a:rPr>
              <a:t>研究生：王彥崴</a:t>
            </a:r>
            <a:endParaRPr lang="en-US" altLang="zh-TW" sz="3000" dirty="0">
              <a:solidFill>
                <a:schemeClr val="tx1"/>
              </a:solidFill>
              <a:latin typeface="+mn-ea"/>
            </a:endParaRPr>
          </a:p>
          <a:p>
            <a:r>
              <a:rPr lang="zh-TW" altLang="en-US" sz="3000" dirty="0">
                <a:solidFill>
                  <a:schemeClr val="tx1"/>
                </a:solidFill>
                <a:latin typeface="+mn-ea"/>
              </a:rPr>
              <a:t>指導老師：陳禹翔、徐彥哲</a:t>
            </a:r>
          </a:p>
        </p:txBody>
      </p:sp>
    </p:spTree>
    <p:extLst>
      <p:ext uri="{BB962C8B-B14F-4D97-AF65-F5344CB8AC3E}">
        <p14:creationId xmlns:p14="http://schemas.microsoft.com/office/powerpoint/2010/main" xmlns="" val="3735334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內容版面配置區 5"/>
          <p:cNvPicPr>
            <a:picLocks noGrp="1" noChangeAspect="1"/>
          </p:cNvPicPr>
          <p:nvPr>
            <p:ph idx="1"/>
          </p:nvPr>
        </p:nvPicPr>
        <p:blipFill>
          <a:blip r:embed="rId2"/>
          <a:stretch>
            <a:fillRect/>
          </a:stretch>
        </p:blipFill>
        <p:spPr>
          <a:xfrm>
            <a:off x="6626449" y="2721998"/>
            <a:ext cx="4081686" cy="2520000"/>
          </a:xfrm>
          <a:prstGeom prst="rect">
            <a:avLst/>
          </a:prstGeom>
        </p:spPr>
      </p:pic>
      <p:pic>
        <p:nvPicPr>
          <p:cNvPr id="5" name="圖片 4"/>
          <p:cNvPicPr>
            <a:picLocks noChangeAspect="1"/>
          </p:cNvPicPr>
          <p:nvPr/>
        </p:nvPicPr>
        <p:blipFill>
          <a:blip r:embed="rId3"/>
          <a:stretch>
            <a:fillRect/>
          </a:stretch>
        </p:blipFill>
        <p:spPr>
          <a:xfrm>
            <a:off x="2459431" y="2721998"/>
            <a:ext cx="4167018" cy="2520000"/>
          </a:xfrm>
          <a:prstGeom prst="rect">
            <a:avLst/>
          </a:prstGeom>
        </p:spPr>
      </p:pic>
      <p:sp>
        <p:nvSpPr>
          <p:cNvPr id="7" name="內容版面配置區 2"/>
          <p:cNvSpPr txBox="1">
            <a:spLocks/>
          </p:cNvSpPr>
          <p:nvPr/>
        </p:nvSpPr>
        <p:spPr>
          <a:xfrm>
            <a:off x="2459431" y="645002"/>
            <a:ext cx="9427090" cy="207699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indent="-457200">
              <a:buFont typeface="+mj-lt"/>
              <a:buAutoNum type="arabicPeriod"/>
            </a:pPr>
            <a:r>
              <a:rPr lang="zh-TW" altLang="en-US" sz="2400" dirty="0">
                <a:latin typeface="+mn-ea"/>
              </a:rPr>
              <a:t>通勤時間</a:t>
            </a:r>
            <a:r>
              <a:rPr lang="en-US" altLang="zh-TW" sz="2400" dirty="0">
                <a:latin typeface="+mn-ea"/>
              </a:rPr>
              <a:t>15</a:t>
            </a:r>
            <a:r>
              <a:rPr lang="zh-TW" altLang="en-US" sz="2400" dirty="0">
                <a:latin typeface="+mn-ea"/>
              </a:rPr>
              <a:t>分鐘內的人會放空、看風景和玩手機                            通勤時間</a:t>
            </a:r>
            <a:r>
              <a:rPr lang="en-US" altLang="zh-TW" sz="2400" dirty="0">
                <a:latin typeface="+mn-ea"/>
              </a:rPr>
              <a:t>30</a:t>
            </a:r>
            <a:r>
              <a:rPr lang="zh-TW" altLang="en-US" sz="2400" dirty="0">
                <a:latin typeface="+mn-ea"/>
              </a:rPr>
              <a:t>分鐘以上的人會放空、騎車時看路和補眠</a:t>
            </a:r>
            <a:endParaRPr lang="en-US" altLang="zh-TW" sz="2400" dirty="0">
              <a:latin typeface="+mn-ea"/>
            </a:endParaRPr>
          </a:p>
          <a:p>
            <a:pPr marL="457200" indent="-457200">
              <a:buFont typeface="+mj-lt"/>
              <a:buAutoNum type="arabicPeriod"/>
            </a:pPr>
            <a:r>
              <a:rPr lang="zh-TW" altLang="en-US" sz="2400" dirty="0">
                <a:latin typeface="+mn-ea"/>
              </a:rPr>
              <a:t>通勤時間短的人希望通勤</a:t>
            </a:r>
            <a:r>
              <a:rPr lang="zh-TW" altLang="en-US" sz="2400">
                <a:latin typeface="+mn-ea"/>
              </a:rPr>
              <a:t>時間能夠一樣少                                        </a:t>
            </a:r>
            <a:r>
              <a:rPr lang="zh-TW" altLang="en-US" sz="2400" dirty="0">
                <a:latin typeface="+mn-ea"/>
              </a:rPr>
              <a:t>通勤時間長的人希望通勤時間能夠減少</a:t>
            </a:r>
          </a:p>
        </p:txBody>
      </p:sp>
      <p:sp>
        <p:nvSpPr>
          <p:cNvPr id="8" name="文字方塊 7"/>
          <p:cNvSpPr txBox="1"/>
          <p:nvPr/>
        </p:nvSpPr>
        <p:spPr>
          <a:xfrm>
            <a:off x="3232755" y="5241998"/>
            <a:ext cx="2620369" cy="276999"/>
          </a:xfrm>
          <a:prstGeom prst="rect">
            <a:avLst/>
          </a:prstGeom>
          <a:noFill/>
        </p:spPr>
        <p:txBody>
          <a:bodyPr wrap="square" rtlCol="0">
            <a:spAutoFit/>
          </a:bodyPr>
          <a:lstStyle/>
          <a:p>
            <a:r>
              <a:rPr lang="en-US" altLang="zh-TW" sz="1200" dirty="0">
                <a:latin typeface="+mn-ea"/>
              </a:rPr>
              <a:t>1.</a:t>
            </a:r>
            <a:r>
              <a:rPr lang="zh-TW" altLang="en-US" sz="1200" dirty="0">
                <a:latin typeface="+mn-ea"/>
              </a:rPr>
              <a:t>通勤時間與通勤時會做什麼事關聯 </a:t>
            </a:r>
          </a:p>
        </p:txBody>
      </p:sp>
      <p:sp>
        <p:nvSpPr>
          <p:cNvPr id="9" name="文字方塊 8"/>
          <p:cNvSpPr txBox="1"/>
          <p:nvPr/>
        </p:nvSpPr>
        <p:spPr>
          <a:xfrm>
            <a:off x="7137346" y="5241997"/>
            <a:ext cx="3059891" cy="276999"/>
          </a:xfrm>
          <a:prstGeom prst="rect">
            <a:avLst/>
          </a:prstGeom>
          <a:noFill/>
        </p:spPr>
        <p:txBody>
          <a:bodyPr wrap="square" rtlCol="0">
            <a:spAutoFit/>
          </a:bodyPr>
          <a:lstStyle/>
          <a:p>
            <a:r>
              <a:rPr lang="en-US" altLang="zh-TW" sz="1200" dirty="0">
                <a:latin typeface="+mn-ea"/>
              </a:rPr>
              <a:t>2.</a:t>
            </a:r>
            <a:r>
              <a:rPr lang="zh-TW" altLang="en-US" sz="1200" dirty="0">
                <a:latin typeface="+mn-ea"/>
              </a:rPr>
              <a:t>通勤時間與認為通勤時間多久最喜歡關聯</a:t>
            </a:r>
          </a:p>
        </p:txBody>
      </p:sp>
    </p:spTree>
    <p:extLst>
      <p:ext uri="{BB962C8B-B14F-4D97-AF65-F5344CB8AC3E}">
        <p14:creationId xmlns:p14="http://schemas.microsoft.com/office/powerpoint/2010/main" xmlns="" val="3107795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07571" y="1908273"/>
            <a:ext cx="8915400" cy="3777622"/>
          </a:xfrm>
        </p:spPr>
        <p:txBody>
          <a:bodyPr>
            <a:noAutofit/>
          </a:bodyPr>
          <a:lstStyle/>
          <a:p>
            <a:pPr>
              <a:buFont typeface="+mj-lt"/>
              <a:buAutoNum type="arabicPeriod"/>
            </a:pPr>
            <a:r>
              <a:rPr lang="zh-TW" altLang="en-US" sz="2000" dirty="0">
                <a:latin typeface="+mn-ea"/>
              </a:rPr>
              <a:t>睡眠時間有短到長分別為：騎腳踏車、搭公車、父母接送、搭火車、步行	</a:t>
            </a:r>
            <a:endParaRPr lang="en-US" altLang="zh-TW" sz="2000" dirty="0">
              <a:latin typeface="+mn-ea"/>
            </a:endParaRPr>
          </a:p>
          <a:p>
            <a:pPr>
              <a:buFont typeface="+mj-lt"/>
              <a:buAutoNum type="arabicPeriod"/>
            </a:pPr>
            <a:r>
              <a:rPr lang="zh-TW" altLang="en-US" sz="2000" dirty="0">
                <a:latin typeface="+mn-ea"/>
              </a:rPr>
              <a:t>步行與搭公車覺得睡眠充足的人比例最高，搭火車第二、父母接送第三，騎腳踏車通勤的人最低</a:t>
            </a:r>
            <a:endParaRPr lang="en-US" altLang="zh-TW" sz="2000" dirty="0">
              <a:latin typeface="+mn-ea"/>
            </a:endParaRPr>
          </a:p>
          <a:p>
            <a:pPr>
              <a:buFont typeface="+mj-lt"/>
              <a:buAutoNum type="arabicPeriod"/>
            </a:pPr>
            <a:r>
              <a:rPr lang="zh-TW" altLang="en-US" sz="2000" dirty="0">
                <a:latin typeface="+mn-ea"/>
              </a:rPr>
              <a:t>步行的人覺得不會影響睡眠時間，父母接送、搭火車和騎腳踏車覺得不會影響睡眠時間超過一半，搭公車的人覺得有影響	</a:t>
            </a:r>
          </a:p>
        </p:txBody>
      </p:sp>
      <p:sp>
        <p:nvSpPr>
          <p:cNvPr id="7" name="標題 1"/>
          <p:cNvSpPr>
            <a:spLocks noGrp="1"/>
          </p:cNvSpPr>
          <p:nvPr>
            <p:ph type="title"/>
          </p:nvPr>
        </p:nvSpPr>
        <p:spPr>
          <a:xfrm>
            <a:off x="938543" y="1128067"/>
            <a:ext cx="11253457" cy="780206"/>
          </a:xfrm>
        </p:spPr>
        <p:txBody>
          <a:bodyPr>
            <a:noAutofit/>
          </a:bodyPr>
          <a:lstStyle/>
          <a:p>
            <a:r>
              <a:rPr lang="zh-TW" altLang="en-US" sz="4800" dirty="0"/>
              <a:t>通勤方式與生活作息和學習狀況的關聯性 </a:t>
            </a:r>
          </a:p>
        </p:txBody>
      </p:sp>
      <p:pic>
        <p:nvPicPr>
          <p:cNvPr id="8" name="圖片 7"/>
          <p:cNvPicPr>
            <a:picLocks noChangeAspect="1"/>
          </p:cNvPicPr>
          <p:nvPr/>
        </p:nvPicPr>
        <p:blipFill>
          <a:blip r:embed="rId2"/>
          <a:stretch>
            <a:fillRect/>
          </a:stretch>
        </p:blipFill>
        <p:spPr>
          <a:xfrm>
            <a:off x="1747195" y="3885895"/>
            <a:ext cx="2924107" cy="1800000"/>
          </a:xfrm>
          <a:prstGeom prst="rect">
            <a:avLst/>
          </a:prstGeom>
        </p:spPr>
      </p:pic>
      <p:pic>
        <p:nvPicPr>
          <p:cNvPr id="9" name="圖片 8"/>
          <p:cNvPicPr>
            <a:picLocks noChangeAspect="1"/>
          </p:cNvPicPr>
          <p:nvPr/>
        </p:nvPicPr>
        <p:blipFill>
          <a:blip r:embed="rId3"/>
          <a:stretch>
            <a:fillRect/>
          </a:stretch>
        </p:blipFill>
        <p:spPr>
          <a:xfrm>
            <a:off x="4671302" y="3885895"/>
            <a:ext cx="3084196" cy="1800000"/>
          </a:xfrm>
          <a:prstGeom prst="rect">
            <a:avLst/>
          </a:prstGeom>
        </p:spPr>
      </p:pic>
      <p:pic>
        <p:nvPicPr>
          <p:cNvPr id="10" name="圖片 9"/>
          <p:cNvPicPr>
            <a:picLocks noChangeAspect="1"/>
          </p:cNvPicPr>
          <p:nvPr/>
        </p:nvPicPr>
        <p:blipFill>
          <a:blip r:embed="rId4"/>
          <a:stretch>
            <a:fillRect/>
          </a:stretch>
        </p:blipFill>
        <p:spPr>
          <a:xfrm>
            <a:off x="7755498" y="3885895"/>
            <a:ext cx="3267473" cy="1800000"/>
          </a:xfrm>
          <a:prstGeom prst="rect">
            <a:avLst/>
          </a:prstGeom>
        </p:spPr>
      </p:pic>
      <p:sp>
        <p:nvSpPr>
          <p:cNvPr id="11" name="文字方塊 10"/>
          <p:cNvSpPr txBox="1"/>
          <p:nvPr/>
        </p:nvSpPr>
        <p:spPr>
          <a:xfrm>
            <a:off x="1899063" y="5680250"/>
            <a:ext cx="2620369" cy="276999"/>
          </a:xfrm>
          <a:prstGeom prst="rect">
            <a:avLst/>
          </a:prstGeom>
          <a:noFill/>
        </p:spPr>
        <p:txBody>
          <a:bodyPr wrap="square" rtlCol="0">
            <a:spAutoFit/>
          </a:bodyPr>
          <a:lstStyle/>
          <a:p>
            <a:r>
              <a:rPr lang="en-US" altLang="zh-TW" sz="1200" dirty="0">
                <a:latin typeface="+mn-ea"/>
              </a:rPr>
              <a:t>1.</a:t>
            </a:r>
            <a:r>
              <a:rPr lang="zh-TW" altLang="en-US" sz="1200" dirty="0">
                <a:latin typeface="+mn-ea"/>
              </a:rPr>
              <a:t>通勤方式與睡眠時間</a:t>
            </a:r>
            <a:r>
              <a:rPr lang="en-US" altLang="zh-TW" sz="1200" dirty="0">
                <a:latin typeface="+mn-ea"/>
              </a:rPr>
              <a:t>(</a:t>
            </a:r>
            <a:r>
              <a:rPr lang="zh-TW" altLang="en-US" sz="1200" dirty="0">
                <a:latin typeface="+mn-ea"/>
              </a:rPr>
              <a:t>小時</a:t>
            </a:r>
            <a:r>
              <a:rPr lang="en-US" altLang="zh-TW" sz="1200" dirty="0">
                <a:latin typeface="+mn-ea"/>
              </a:rPr>
              <a:t>)</a:t>
            </a:r>
            <a:r>
              <a:rPr lang="zh-TW" altLang="en-US" sz="1200" dirty="0">
                <a:latin typeface="+mn-ea"/>
              </a:rPr>
              <a:t>關聯</a:t>
            </a:r>
          </a:p>
        </p:txBody>
      </p:sp>
      <p:sp>
        <p:nvSpPr>
          <p:cNvPr id="12" name="文字方塊 11"/>
          <p:cNvSpPr txBox="1"/>
          <p:nvPr/>
        </p:nvSpPr>
        <p:spPr>
          <a:xfrm>
            <a:off x="5047491" y="5680250"/>
            <a:ext cx="2331818" cy="276999"/>
          </a:xfrm>
          <a:prstGeom prst="rect">
            <a:avLst/>
          </a:prstGeom>
          <a:noFill/>
        </p:spPr>
        <p:txBody>
          <a:bodyPr wrap="square" rtlCol="0">
            <a:spAutoFit/>
          </a:bodyPr>
          <a:lstStyle/>
          <a:p>
            <a:r>
              <a:rPr lang="en-US" altLang="zh-TW" sz="1200" dirty="0">
                <a:latin typeface="+mn-ea"/>
              </a:rPr>
              <a:t>2.</a:t>
            </a:r>
            <a:r>
              <a:rPr lang="zh-TW" altLang="en-US" sz="1200" dirty="0">
                <a:latin typeface="+mn-ea"/>
              </a:rPr>
              <a:t>通勤方式與睡眠是否足夠關聯</a:t>
            </a:r>
          </a:p>
        </p:txBody>
      </p:sp>
      <p:sp>
        <p:nvSpPr>
          <p:cNvPr id="13" name="文字方塊 12"/>
          <p:cNvSpPr txBox="1"/>
          <p:nvPr/>
        </p:nvSpPr>
        <p:spPr>
          <a:xfrm>
            <a:off x="7917273" y="5680250"/>
            <a:ext cx="2943922" cy="276999"/>
          </a:xfrm>
          <a:prstGeom prst="rect">
            <a:avLst/>
          </a:prstGeom>
          <a:noFill/>
        </p:spPr>
        <p:txBody>
          <a:bodyPr wrap="square" rtlCol="0">
            <a:spAutoFit/>
          </a:bodyPr>
          <a:lstStyle/>
          <a:p>
            <a:r>
              <a:rPr lang="en-US" altLang="zh-TW" sz="1200" dirty="0">
                <a:latin typeface="+mn-ea"/>
              </a:rPr>
              <a:t>3.</a:t>
            </a:r>
            <a:r>
              <a:rPr lang="zh-TW" altLang="en-US" sz="1200" dirty="0">
                <a:latin typeface="+mn-ea"/>
              </a:rPr>
              <a:t>通勤方式對睡眠時間造成影響與否關聯 </a:t>
            </a:r>
          </a:p>
        </p:txBody>
      </p:sp>
    </p:spTree>
    <p:extLst>
      <p:ext uri="{BB962C8B-B14F-4D97-AF65-F5344CB8AC3E}">
        <p14:creationId xmlns:p14="http://schemas.microsoft.com/office/powerpoint/2010/main" xmlns="" val="2582697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858034" y="624110"/>
            <a:ext cx="9331239" cy="3307112"/>
          </a:xfrm>
        </p:spPr>
        <p:txBody>
          <a:bodyPr>
            <a:normAutofit/>
          </a:bodyPr>
          <a:lstStyle/>
          <a:p>
            <a:pPr marL="514350" indent="-514350">
              <a:buFont typeface="+mj-lt"/>
              <a:buAutoNum type="arabicPeriod"/>
            </a:pPr>
            <a:r>
              <a:rPr lang="zh-TW" altLang="en-US" sz="2830" dirty="0">
                <a:latin typeface="+mn-ea"/>
              </a:rPr>
              <a:t>步行的人覺得不會對學科整體成績和上課精神造成影響</a:t>
            </a:r>
            <a:endParaRPr lang="en-US" altLang="zh-TW" sz="2830" dirty="0">
              <a:latin typeface="+mn-ea"/>
            </a:endParaRPr>
          </a:p>
          <a:p>
            <a:pPr marL="514350" indent="-514350">
              <a:buFont typeface="+mj-lt"/>
              <a:buAutoNum type="arabicPeriod"/>
            </a:pPr>
            <a:r>
              <a:rPr lang="zh-TW" altLang="en-US" sz="2830" dirty="0">
                <a:latin typeface="+mn-ea"/>
              </a:rPr>
              <a:t>父母接送、搭火車和騎腳踏車覺得沒影響都過半        </a:t>
            </a:r>
            <a:endParaRPr lang="en-US" altLang="zh-TW" sz="2830" dirty="0">
              <a:latin typeface="+mn-ea"/>
            </a:endParaRPr>
          </a:p>
          <a:p>
            <a:pPr marL="514350" indent="-514350">
              <a:buFont typeface="+mj-lt"/>
              <a:buAutoNum type="arabicPeriod"/>
            </a:pPr>
            <a:r>
              <a:rPr lang="zh-TW" altLang="en-US" sz="2830" dirty="0">
                <a:latin typeface="+mn-ea"/>
              </a:rPr>
              <a:t>搭公車的人覺得有影響 	</a:t>
            </a:r>
          </a:p>
        </p:txBody>
      </p:sp>
      <p:pic>
        <p:nvPicPr>
          <p:cNvPr id="4" name="圖片 3"/>
          <p:cNvPicPr>
            <a:picLocks noChangeAspect="1"/>
          </p:cNvPicPr>
          <p:nvPr/>
        </p:nvPicPr>
        <p:blipFill>
          <a:blip r:embed="rId2"/>
          <a:stretch>
            <a:fillRect/>
          </a:stretch>
        </p:blipFill>
        <p:spPr>
          <a:xfrm>
            <a:off x="928316" y="2609417"/>
            <a:ext cx="5239668" cy="2880000"/>
          </a:xfrm>
          <a:prstGeom prst="rect">
            <a:avLst/>
          </a:prstGeom>
        </p:spPr>
      </p:pic>
      <p:pic>
        <p:nvPicPr>
          <p:cNvPr id="5" name="圖片 4"/>
          <p:cNvPicPr>
            <a:picLocks noChangeAspect="1"/>
          </p:cNvPicPr>
          <p:nvPr/>
        </p:nvPicPr>
        <p:blipFill>
          <a:blip r:embed="rId3"/>
          <a:stretch>
            <a:fillRect/>
          </a:stretch>
        </p:blipFill>
        <p:spPr>
          <a:xfrm>
            <a:off x="6167984" y="2609417"/>
            <a:ext cx="5021289" cy="2880000"/>
          </a:xfrm>
          <a:prstGeom prst="rect">
            <a:avLst/>
          </a:prstGeom>
        </p:spPr>
      </p:pic>
      <p:sp>
        <p:nvSpPr>
          <p:cNvPr id="7" name="文字方塊 6"/>
          <p:cNvSpPr txBox="1"/>
          <p:nvPr/>
        </p:nvSpPr>
        <p:spPr>
          <a:xfrm>
            <a:off x="2005695" y="5489417"/>
            <a:ext cx="3084910" cy="276999"/>
          </a:xfrm>
          <a:prstGeom prst="rect">
            <a:avLst/>
          </a:prstGeom>
          <a:noFill/>
        </p:spPr>
        <p:txBody>
          <a:bodyPr wrap="square" rtlCol="0">
            <a:spAutoFit/>
          </a:bodyPr>
          <a:lstStyle/>
          <a:p>
            <a:r>
              <a:rPr lang="zh-TW" altLang="en-US" sz="1200" dirty="0"/>
              <a:t>通勤方式對上課精神狀況造成影響與否關聯 </a:t>
            </a:r>
          </a:p>
        </p:txBody>
      </p:sp>
      <p:sp>
        <p:nvSpPr>
          <p:cNvPr id="8" name="文字方塊 7"/>
          <p:cNvSpPr txBox="1"/>
          <p:nvPr/>
        </p:nvSpPr>
        <p:spPr>
          <a:xfrm>
            <a:off x="6980439" y="5489417"/>
            <a:ext cx="3396378" cy="276999"/>
          </a:xfrm>
          <a:prstGeom prst="rect">
            <a:avLst/>
          </a:prstGeom>
          <a:noFill/>
        </p:spPr>
        <p:txBody>
          <a:bodyPr wrap="square" rtlCol="0">
            <a:spAutoFit/>
          </a:bodyPr>
          <a:lstStyle/>
          <a:p>
            <a:r>
              <a:rPr lang="zh-TW" altLang="en-US" sz="1200" dirty="0"/>
              <a:t>通勤方式對學科整體成績發展造成影響與否關聯 </a:t>
            </a:r>
          </a:p>
        </p:txBody>
      </p:sp>
    </p:spTree>
    <p:extLst>
      <p:ext uri="{BB962C8B-B14F-4D97-AF65-F5344CB8AC3E}">
        <p14:creationId xmlns:p14="http://schemas.microsoft.com/office/powerpoint/2010/main" xmlns="" val="416316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003432" y="721541"/>
            <a:ext cx="8915400" cy="781616"/>
          </a:xfrm>
        </p:spPr>
        <p:txBody>
          <a:bodyPr>
            <a:noAutofit/>
          </a:bodyPr>
          <a:lstStyle/>
          <a:p>
            <a:pPr>
              <a:buFont typeface="+mj-lt"/>
              <a:buAutoNum type="arabicPeriod"/>
            </a:pPr>
            <a:r>
              <a:rPr lang="zh-TW" altLang="en-US" sz="3000" dirty="0">
                <a:latin typeface="+mn-ea"/>
              </a:rPr>
              <a:t>步行和父母接送通勤的人最喜歡的通勤時間比例最高的是</a:t>
            </a:r>
            <a:r>
              <a:rPr lang="en-US" altLang="zh-TW" sz="3000" dirty="0">
                <a:latin typeface="+mn-ea"/>
              </a:rPr>
              <a:t>4~16</a:t>
            </a:r>
            <a:r>
              <a:rPr lang="zh-TW" altLang="en-US" sz="3000" dirty="0">
                <a:latin typeface="+mn-ea"/>
              </a:rPr>
              <a:t>分鐘</a:t>
            </a:r>
            <a:endParaRPr lang="en-US" altLang="zh-TW" sz="3000" dirty="0">
              <a:latin typeface="+mn-ea"/>
            </a:endParaRPr>
          </a:p>
          <a:p>
            <a:pPr>
              <a:buFont typeface="+mj-lt"/>
              <a:buAutoNum type="arabicPeriod"/>
            </a:pPr>
            <a:r>
              <a:rPr lang="zh-TW" altLang="en-US" sz="3000" dirty="0">
                <a:latin typeface="+mn-ea"/>
              </a:rPr>
              <a:t>騎腳踏車、搭公車和搭火車通勤的人最喜歡通勤時間比例最高的是</a:t>
            </a:r>
            <a:r>
              <a:rPr lang="en-US" altLang="zh-TW" sz="3000" dirty="0">
                <a:latin typeface="+mn-ea"/>
              </a:rPr>
              <a:t>4</a:t>
            </a:r>
            <a:r>
              <a:rPr lang="zh-TW" altLang="en-US" sz="3000" dirty="0">
                <a:latin typeface="+mn-ea"/>
              </a:rPr>
              <a:t>分鐘</a:t>
            </a:r>
          </a:p>
        </p:txBody>
      </p:sp>
      <p:pic>
        <p:nvPicPr>
          <p:cNvPr id="4" name="圖片 3"/>
          <p:cNvPicPr>
            <a:picLocks noChangeAspect="1"/>
          </p:cNvPicPr>
          <p:nvPr/>
        </p:nvPicPr>
        <p:blipFill>
          <a:blip r:embed="rId2"/>
          <a:stretch>
            <a:fillRect/>
          </a:stretch>
        </p:blipFill>
        <p:spPr>
          <a:xfrm>
            <a:off x="4461661" y="3471531"/>
            <a:ext cx="3998940" cy="2160000"/>
          </a:xfrm>
          <a:prstGeom prst="rect">
            <a:avLst/>
          </a:prstGeom>
        </p:spPr>
      </p:pic>
      <p:sp>
        <p:nvSpPr>
          <p:cNvPr id="5" name="文字方塊 4"/>
          <p:cNvSpPr txBox="1"/>
          <p:nvPr/>
        </p:nvSpPr>
        <p:spPr>
          <a:xfrm>
            <a:off x="5150947" y="5631531"/>
            <a:ext cx="2620369" cy="276999"/>
          </a:xfrm>
          <a:prstGeom prst="rect">
            <a:avLst/>
          </a:prstGeom>
          <a:noFill/>
        </p:spPr>
        <p:txBody>
          <a:bodyPr wrap="square" rtlCol="0">
            <a:spAutoFit/>
          </a:bodyPr>
          <a:lstStyle/>
          <a:p>
            <a:r>
              <a:rPr lang="en-US" altLang="zh-TW" sz="1200" dirty="0">
                <a:latin typeface="+mn-ea"/>
              </a:rPr>
              <a:t>1.</a:t>
            </a:r>
            <a:r>
              <a:rPr lang="zh-TW" altLang="en-US" sz="1200" dirty="0">
                <a:latin typeface="+mn-ea"/>
              </a:rPr>
              <a:t>通勤方式與睡眠時間</a:t>
            </a:r>
            <a:r>
              <a:rPr lang="en-US" altLang="zh-TW" sz="1200" dirty="0">
                <a:latin typeface="+mn-ea"/>
              </a:rPr>
              <a:t>(</a:t>
            </a:r>
            <a:r>
              <a:rPr lang="zh-TW" altLang="en-US" sz="1200" dirty="0">
                <a:latin typeface="+mn-ea"/>
              </a:rPr>
              <a:t>小時</a:t>
            </a:r>
            <a:r>
              <a:rPr lang="en-US" altLang="zh-TW" sz="1200" dirty="0">
                <a:latin typeface="+mn-ea"/>
              </a:rPr>
              <a:t>)</a:t>
            </a:r>
            <a:r>
              <a:rPr lang="zh-TW" altLang="en-US" sz="1200" dirty="0">
                <a:latin typeface="+mn-ea"/>
              </a:rPr>
              <a:t>關聯</a:t>
            </a:r>
          </a:p>
        </p:txBody>
      </p:sp>
    </p:spTree>
    <p:extLst>
      <p:ext uri="{BB962C8B-B14F-4D97-AF65-F5344CB8AC3E}">
        <p14:creationId xmlns:p14="http://schemas.microsoft.com/office/powerpoint/2010/main" xmlns="" val="2834837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結論</a:t>
            </a:r>
          </a:p>
        </p:txBody>
      </p:sp>
      <p:sp>
        <p:nvSpPr>
          <p:cNvPr id="3" name="內容版面配置區 2"/>
          <p:cNvSpPr>
            <a:spLocks noGrp="1"/>
          </p:cNvSpPr>
          <p:nvPr>
            <p:ph idx="1"/>
          </p:nvPr>
        </p:nvSpPr>
        <p:spPr>
          <a:xfrm>
            <a:off x="2589212" y="1905000"/>
            <a:ext cx="8915400" cy="4953000"/>
          </a:xfrm>
        </p:spPr>
        <p:txBody>
          <a:bodyPr>
            <a:normAutofit/>
          </a:bodyPr>
          <a:lstStyle/>
          <a:p>
            <a:pPr marL="0" indent="0">
              <a:buNone/>
            </a:pPr>
            <a:r>
              <a:rPr lang="en-US" altLang="zh-TW" sz="1940" dirty="0">
                <a:latin typeface="+mn-ea"/>
              </a:rPr>
              <a:t>(</a:t>
            </a:r>
            <a:r>
              <a:rPr lang="zh-TW" altLang="en-US" sz="1940" dirty="0">
                <a:latin typeface="+mn-ea"/>
              </a:rPr>
              <a:t>一</a:t>
            </a:r>
            <a:r>
              <a:rPr lang="en-US" altLang="zh-TW" sz="1940" dirty="0">
                <a:latin typeface="+mn-ea"/>
              </a:rPr>
              <a:t>)</a:t>
            </a:r>
            <a:r>
              <a:rPr lang="zh-TW" altLang="en-US" sz="1940" dirty="0">
                <a:latin typeface="+mn-ea"/>
              </a:rPr>
              <a:t>了解本班學生通勤的現況</a:t>
            </a:r>
            <a:endParaRPr lang="en-US" altLang="zh-TW" sz="1940" dirty="0">
              <a:latin typeface="+mn-ea"/>
            </a:endParaRPr>
          </a:p>
          <a:p>
            <a:pPr>
              <a:buFont typeface="+mj-lt"/>
              <a:buAutoNum type="arabicPeriod"/>
            </a:pPr>
            <a:r>
              <a:rPr lang="zh-TW" altLang="en-US" sz="1940" dirty="0">
                <a:latin typeface="+mn-ea"/>
              </a:rPr>
              <a:t>通勤時間</a:t>
            </a:r>
            <a:r>
              <a:rPr lang="en-US" altLang="zh-TW" sz="1940" dirty="0">
                <a:latin typeface="+mn-ea"/>
              </a:rPr>
              <a:t>15</a:t>
            </a:r>
            <a:r>
              <a:rPr lang="zh-TW" altLang="en-US" sz="1940" dirty="0">
                <a:latin typeface="+mn-ea"/>
              </a:rPr>
              <a:t>分鐘內</a:t>
            </a:r>
            <a:r>
              <a:rPr lang="en-US" altLang="zh-TW" sz="1940" dirty="0">
                <a:latin typeface="+mn-ea"/>
              </a:rPr>
              <a:t>18</a:t>
            </a:r>
            <a:r>
              <a:rPr lang="zh-TW" altLang="en-US" sz="1940" dirty="0">
                <a:latin typeface="+mn-ea"/>
              </a:rPr>
              <a:t>人、</a:t>
            </a:r>
            <a:r>
              <a:rPr lang="en-US" altLang="zh-TW" sz="1940" dirty="0">
                <a:latin typeface="+mn-ea"/>
              </a:rPr>
              <a:t>15~30</a:t>
            </a:r>
            <a:r>
              <a:rPr lang="zh-TW" altLang="en-US" sz="1940" dirty="0">
                <a:latin typeface="+mn-ea"/>
              </a:rPr>
              <a:t>分鐘</a:t>
            </a:r>
            <a:r>
              <a:rPr lang="en-US" altLang="zh-TW" sz="1940" dirty="0">
                <a:latin typeface="+mn-ea"/>
              </a:rPr>
              <a:t>9</a:t>
            </a:r>
            <a:r>
              <a:rPr lang="zh-TW" altLang="en-US" sz="1940" dirty="0">
                <a:latin typeface="+mn-ea"/>
              </a:rPr>
              <a:t>人、</a:t>
            </a:r>
            <a:r>
              <a:rPr lang="en-US" altLang="zh-TW" sz="1940" dirty="0">
                <a:latin typeface="+mn-ea"/>
              </a:rPr>
              <a:t>30</a:t>
            </a:r>
            <a:r>
              <a:rPr lang="zh-TW" altLang="en-US" sz="1940" dirty="0">
                <a:latin typeface="+mn-ea"/>
              </a:rPr>
              <a:t>分鐘</a:t>
            </a:r>
            <a:r>
              <a:rPr lang="en-US" altLang="zh-TW" sz="1940" dirty="0">
                <a:latin typeface="+mn-ea"/>
              </a:rPr>
              <a:t>~1</a:t>
            </a:r>
            <a:r>
              <a:rPr lang="zh-TW" altLang="en-US" sz="1940" dirty="0">
                <a:latin typeface="+mn-ea"/>
              </a:rPr>
              <a:t>小時</a:t>
            </a:r>
            <a:r>
              <a:rPr lang="en-US" altLang="zh-TW" sz="1940" dirty="0">
                <a:latin typeface="+mn-ea"/>
              </a:rPr>
              <a:t>3</a:t>
            </a:r>
            <a:r>
              <a:rPr lang="zh-TW" altLang="en-US" sz="1940" dirty="0">
                <a:latin typeface="+mn-ea"/>
              </a:rPr>
              <a:t>人</a:t>
            </a:r>
            <a:endParaRPr lang="en-US" altLang="zh-TW" sz="1940" dirty="0">
              <a:latin typeface="+mn-ea"/>
            </a:endParaRPr>
          </a:p>
          <a:p>
            <a:pPr>
              <a:buFont typeface="+mj-lt"/>
              <a:buAutoNum type="arabicPeriod"/>
            </a:pPr>
            <a:r>
              <a:rPr lang="zh-TW" altLang="en-US" sz="1940" dirty="0">
                <a:latin typeface="+mn-ea"/>
              </a:rPr>
              <a:t>步行</a:t>
            </a:r>
            <a:r>
              <a:rPr lang="en-US" altLang="zh-TW" sz="1940" dirty="0">
                <a:latin typeface="+mn-ea"/>
              </a:rPr>
              <a:t>3</a:t>
            </a:r>
            <a:r>
              <a:rPr lang="zh-TW" altLang="en-US" sz="1940" dirty="0">
                <a:latin typeface="+mn-ea"/>
              </a:rPr>
              <a:t>人、騎腳踏車</a:t>
            </a:r>
            <a:r>
              <a:rPr lang="en-US" altLang="zh-TW" sz="1940" dirty="0">
                <a:latin typeface="+mn-ea"/>
              </a:rPr>
              <a:t>9</a:t>
            </a:r>
            <a:r>
              <a:rPr lang="zh-TW" altLang="en-US" sz="1940" dirty="0">
                <a:latin typeface="+mn-ea"/>
              </a:rPr>
              <a:t>人、父母接送</a:t>
            </a:r>
            <a:r>
              <a:rPr lang="en-US" altLang="zh-TW" sz="1940" dirty="0">
                <a:latin typeface="+mn-ea"/>
              </a:rPr>
              <a:t>14</a:t>
            </a:r>
            <a:r>
              <a:rPr lang="zh-TW" altLang="en-US" sz="1940" dirty="0">
                <a:latin typeface="+mn-ea"/>
              </a:rPr>
              <a:t>人、搭公車</a:t>
            </a:r>
            <a:r>
              <a:rPr lang="en-US" altLang="zh-TW" sz="1940" dirty="0">
                <a:latin typeface="+mn-ea"/>
              </a:rPr>
              <a:t>1</a:t>
            </a:r>
            <a:r>
              <a:rPr lang="zh-TW" altLang="en-US" sz="1940" dirty="0">
                <a:latin typeface="+mn-ea"/>
              </a:rPr>
              <a:t>人、搭火車</a:t>
            </a:r>
            <a:r>
              <a:rPr lang="en-US" altLang="zh-TW" sz="1940" dirty="0">
                <a:latin typeface="+mn-ea"/>
              </a:rPr>
              <a:t>3</a:t>
            </a:r>
            <a:r>
              <a:rPr lang="zh-TW" altLang="en-US" sz="1940" dirty="0">
                <a:latin typeface="+mn-ea"/>
              </a:rPr>
              <a:t>人</a:t>
            </a:r>
            <a:endParaRPr lang="en-US" altLang="zh-TW" sz="1940" dirty="0">
              <a:latin typeface="+mn-ea"/>
            </a:endParaRPr>
          </a:p>
          <a:p>
            <a:pPr marL="0" indent="0">
              <a:buNone/>
            </a:pPr>
            <a:r>
              <a:rPr lang="en-US" altLang="zh-TW" sz="1940" dirty="0">
                <a:latin typeface="+mn-ea"/>
              </a:rPr>
              <a:t>(</a:t>
            </a:r>
            <a:r>
              <a:rPr lang="zh-TW" altLang="en-US" sz="1940" dirty="0">
                <a:latin typeface="+mn-ea"/>
              </a:rPr>
              <a:t>二</a:t>
            </a:r>
            <a:r>
              <a:rPr lang="en-US" altLang="zh-TW" sz="1940" dirty="0">
                <a:latin typeface="+mn-ea"/>
              </a:rPr>
              <a:t>)</a:t>
            </a:r>
            <a:r>
              <a:rPr lang="zh-TW" altLang="en-US" sz="1940" dirty="0">
                <a:latin typeface="+mn-ea"/>
              </a:rPr>
              <a:t>了解通勤時間是否會影響學生生活作息 </a:t>
            </a:r>
            <a:endParaRPr lang="en-US" altLang="zh-TW" sz="1940" dirty="0">
              <a:latin typeface="+mn-ea"/>
            </a:endParaRPr>
          </a:p>
          <a:p>
            <a:pPr>
              <a:buFont typeface="+mj-lt"/>
              <a:buAutoNum type="arabicPeriod"/>
            </a:pPr>
            <a:r>
              <a:rPr lang="zh-TW" altLang="en-US" sz="1940" dirty="0">
                <a:latin typeface="+mn-ea"/>
              </a:rPr>
              <a:t>通勤時間越短，睡眠時間越長，睡眠時間也不會造成影響</a:t>
            </a:r>
            <a:endParaRPr lang="en-US" altLang="zh-TW" sz="1940" dirty="0">
              <a:latin typeface="+mn-ea"/>
            </a:endParaRPr>
          </a:p>
          <a:p>
            <a:pPr>
              <a:buFont typeface="+mj-lt"/>
              <a:buAutoNum type="arabicPeriod"/>
            </a:pPr>
            <a:r>
              <a:rPr lang="zh-TW" altLang="en-US" sz="1940" dirty="0">
                <a:latin typeface="+mn-ea"/>
              </a:rPr>
              <a:t>通勤時間</a:t>
            </a:r>
            <a:r>
              <a:rPr lang="en-US" altLang="zh-TW" sz="1940" dirty="0">
                <a:latin typeface="+mn-ea"/>
              </a:rPr>
              <a:t>15</a:t>
            </a:r>
            <a:r>
              <a:rPr lang="zh-TW" altLang="en-US" sz="1940" dirty="0">
                <a:latin typeface="+mn-ea"/>
              </a:rPr>
              <a:t>分鐘內睡眠時間最充足，</a:t>
            </a:r>
            <a:r>
              <a:rPr lang="en-US" altLang="zh-TW" sz="1940" dirty="0">
                <a:latin typeface="+mn-ea"/>
              </a:rPr>
              <a:t>15~30</a:t>
            </a:r>
            <a:r>
              <a:rPr lang="zh-TW" altLang="en-US" sz="1940" dirty="0">
                <a:latin typeface="+mn-ea"/>
              </a:rPr>
              <a:t>分鐘比例最低</a:t>
            </a:r>
            <a:endParaRPr lang="en-US" altLang="zh-TW" sz="1940" dirty="0">
              <a:latin typeface="+mn-ea"/>
            </a:endParaRPr>
          </a:p>
          <a:p>
            <a:pPr>
              <a:buFont typeface="+mj-lt"/>
              <a:buAutoNum type="arabicPeriod"/>
            </a:pPr>
            <a:r>
              <a:rPr lang="zh-TW" altLang="en-US" sz="1940" dirty="0">
                <a:latin typeface="+mn-ea"/>
              </a:rPr>
              <a:t>通勤時間短會放空、看風景和玩手機，通勤時間長會放空、騎車時看路和補眠</a:t>
            </a:r>
            <a:endParaRPr lang="en-US" altLang="zh-TW" sz="1940" dirty="0">
              <a:latin typeface="+mn-ea"/>
            </a:endParaRPr>
          </a:p>
          <a:p>
            <a:pPr>
              <a:buFont typeface="+mj-lt"/>
              <a:buAutoNum type="arabicPeriod"/>
            </a:pPr>
            <a:r>
              <a:rPr lang="zh-TW" altLang="en-US" sz="1940" dirty="0">
                <a:latin typeface="+mn-ea"/>
              </a:rPr>
              <a:t>睡眠時間由短到長為：騎腳踏車、搭公車、父母接送、搭火車、步行</a:t>
            </a:r>
            <a:endParaRPr lang="en-US" altLang="zh-TW" sz="1940" dirty="0">
              <a:latin typeface="+mn-ea"/>
            </a:endParaRPr>
          </a:p>
          <a:p>
            <a:pPr>
              <a:buFont typeface="+mj-lt"/>
              <a:buAutoNum type="arabicPeriod"/>
            </a:pPr>
            <a:r>
              <a:rPr lang="zh-TW" altLang="en-US" sz="1940" dirty="0">
                <a:latin typeface="+mn-ea"/>
              </a:rPr>
              <a:t>睡眠充足由高到低為：步行和搭公車第一、搭火車、父母接送、騎腳踏車</a:t>
            </a:r>
            <a:endParaRPr lang="en-US" altLang="zh-TW" sz="1940" dirty="0">
              <a:latin typeface="+mn-ea"/>
            </a:endParaRPr>
          </a:p>
          <a:p>
            <a:pPr>
              <a:buFont typeface="+mj-lt"/>
              <a:buAutoNum type="arabicPeriod"/>
            </a:pPr>
            <a:r>
              <a:rPr lang="zh-TW" altLang="en-US" sz="1940" dirty="0">
                <a:latin typeface="+mn-ea"/>
              </a:rPr>
              <a:t>步行通勤覺得對睡眠時間沒影響，父母接送、搭火車和騎腳踏車覺得沒影響的比例高，搭公車覺得都有影響</a:t>
            </a:r>
          </a:p>
        </p:txBody>
      </p:sp>
    </p:spTree>
    <p:extLst>
      <p:ext uri="{BB962C8B-B14F-4D97-AF65-F5344CB8AC3E}">
        <p14:creationId xmlns:p14="http://schemas.microsoft.com/office/powerpoint/2010/main" xmlns="" val="3935464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extLst>
              <p:ext uri="{D42A27DB-BD31-4B8C-83A1-F6EECF244321}">
                <p14:modId xmlns:p14="http://schemas.microsoft.com/office/powerpoint/2010/main" xmlns="" val="3884145119"/>
              </p:ext>
            </p:extLst>
          </p:nvPr>
        </p:nvGraphicFramePr>
        <p:xfrm>
          <a:off x="2188228" y="3185890"/>
          <a:ext cx="9721080" cy="1554480"/>
        </p:xfrm>
        <a:graphic>
          <a:graphicData uri="http://schemas.openxmlformats.org/drawingml/2006/table">
            <a:tbl>
              <a:tblPr firstRow="1" bandRow="1">
                <a:tableStyleId>{5940675A-B579-460E-94D1-54222C63F5DA}</a:tableStyleId>
              </a:tblPr>
              <a:tblGrid>
                <a:gridCol w="3240360">
                  <a:extLst>
                    <a:ext uri="{9D8B030D-6E8A-4147-A177-3AD203B41FA5}">
                      <a16:colId xmlns:a16="http://schemas.microsoft.com/office/drawing/2014/main" xmlns="" val="20000"/>
                    </a:ext>
                  </a:extLst>
                </a:gridCol>
                <a:gridCol w="3240360">
                  <a:extLst>
                    <a:ext uri="{9D8B030D-6E8A-4147-A177-3AD203B41FA5}">
                      <a16:colId xmlns:a16="http://schemas.microsoft.com/office/drawing/2014/main" xmlns="" val="20001"/>
                    </a:ext>
                  </a:extLst>
                </a:gridCol>
                <a:gridCol w="3240360">
                  <a:extLst>
                    <a:ext uri="{9D8B030D-6E8A-4147-A177-3AD203B41FA5}">
                      <a16:colId xmlns:a16="http://schemas.microsoft.com/office/drawing/2014/main" xmlns="" val="20002"/>
                    </a:ext>
                  </a:extLst>
                </a:gridCol>
              </a:tblGrid>
              <a:tr h="370840">
                <a:tc>
                  <a:txBody>
                    <a:bodyPr/>
                    <a:lstStyle/>
                    <a:p>
                      <a:r>
                        <a:rPr lang="zh-TW" altLang="en-US" sz="3000" dirty="0">
                          <a:latin typeface="+mn-ea"/>
                        </a:rPr>
                        <a:t>步行</a:t>
                      </a:r>
                      <a:endParaRPr lang="zh-TW" altLang="en-US" sz="3000" dirty="0"/>
                    </a:p>
                  </a:txBody>
                  <a:tcPr/>
                </a:tc>
                <a:tc>
                  <a:txBody>
                    <a:bodyPr/>
                    <a:lstStyle/>
                    <a:p>
                      <a:r>
                        <a:rPr lang="zh-TW" altLang="en-US" sz="3000" dirty="0">
                          <a:latin typeface="+mn-ea"/>
                        </a:rPr>
                        <a:t>父母接送、搭火車和騎腳踏車</a:t>
                      </a:r>
                      <a:endParaRPr lang="zh-TW" altLang="en-US" sz="3000" dirty="0"/>
                    </a:p>
                  </a:txBody>
                  <a:tcPr/>
                </a:tc>
                <a:tc>
                  <a:txBody>
                    <a:bodyPr/>
                    <a:lstStyle/>
                    <a:p>
                      <a:r>
                        <a:rPr lang="zh-TW" altLang="en-US" sz="3000" dirty="0">
                          <a:latin typeface="+mn-ea"/>
                        </a:rPr>
                        <a:t>搭公車</a:t>
                      </a:r>
                      <a:endParaRPr lang="zh-TW" altLang="en-US" sz="3000" dirty="0"/>
                    </a:p>
                  </a:txBody>
                  <a:tcPr/>
                </a:tc>
                <a:extLst>
                  <a:ext uri="{0D108BD9-81ED-4DB2-BD59-A6C34878D82A}">
                    <a16:rowId xmlns:a16="http://schemas.microsoft.com/office/drawing/2014/main" xmlns="" val="10000"/>
                  </a:ext>
                </a:extLst>
              </a:tr>
              <a:tr h="370840">
                <a:tc>
                  <a:txBody>
                    <a:bodyPr/>
                    <a:lstStyle/>
                    <a:p>
                      <a:r>
                        <a:rPr lang="zh-TW" altLang="en-US" sz="3000" dirty="0">
                          <a:latin typeface="+mn-ea"/>
                        </a:rPr>
                        <a:t>沒影響</a:t>
                      </a:r>
                      <a:endParaRPr lang="zh-TW" altLang="en-US" sz="3000" dirty="0"/>
                    </a:p>
                  </a:txBody>
                  <a:tcPr/>
                </a:tc>
                <a:tc>
                  <a:txBody>
                    <a:bodyPr/>
                    <a:lstStyle/>
                    <a:p>
                      <a:r>
                        <a:rPr lang="zh-TW" altLang="en-US" sz="3000" dirty="0">
                          <a:latin typeface="+mn-ea"/>
                        </a:rPr>
                        <a:t>沒影響的比例高</a:t>
                      </a:r>
                      <a:endParaRPr lang="zh-TW" altLang="en-US" sz="3000" dirty="0"/>
                    </a:p>
                  </a:txBody>
                  <a:tcPr/>
                </a:tc>
                <a:tc>
                  <a:txBody>
                    <a:bodyPr/>
                    <a:lstStyle/>
                    <a:p>
                      <a:r>
                        <a:rPr lang="zh-TW" altLang="en-US" sz="3000" dirty="0">
                          <a:latin typeface="+mn-ea"/>
                        </a:rPr>
                        <a:t>有影響</a:t>
                      </a:r>
                      <a:endParaRPr lang="zh-TW" altLang="en-US" sz="3000" dirty="0"/>
                    </a:p>
                  </a:txBody>
                  <a:tcPr/>
                </a:tc>
                <a:extLst>
                  <a:ext uri="{0D108BD9-81ED-4DB2-BD59-A6C34878D82A}">
                    <a16:rowId xmlns:a16="http://schemas.microsoft.com/office/drawing/2014/main" xmlns="" val="10001"/>
                  </a:ext>
                </a:extLst>
              </a:tr>
            </a:tbl>
          </a:graphicData>
        </a:graphic>
      </p:graphicFrame>
      <p:sp>
        <p:nvSpPr>
          <p:cNvPr id="4" name="標題 1"/>
          <p:cNvSpPr>
            <a:spLocks noGrp="1"/>
          </p:cNvSpPr>
          <p:nvPr>
            <p:ph type="title"/>
          </p:nvPr>
        </p:nvSpPr>
        <p:spPr/>
        <p:txBody>
          <a:bodyPr>
            <a:normAutofit/>
          </a:bodyPr>
          <a:lstStyle/>
          <a:p>
            <a:pPr algn="ctr"/>
            <a:r>
              <a:rPr lang="zh-TW" altLang="en-US" sz="6000" dirty="0"/>
              <a:t>結論</a:t>
            </a:r>
          </a:p>
        </p:txBody>
      </p:sp>
      <p:sp>
        <p:nvSpPr>
          <p:cNvPr id="7" name="內容版面配置區 2"/>
          <p:cNvSpPr txBox="1">
            <a:spLocks/>
          </p:cNvSpPr>
          <p:nvPr/>
        </p:nvSpPr>
        <p:spPr>
          <a:xfrm>
            <a:off x="2592925" y="1905000"/>
            <a:ext cx="6527627" cy="4919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altLang="zh-TW" sz="3000" dirty="0">
                <a:latin typeface="+mn-ea"/>
              </a:rPr>
              <a:t>(</a:t>
            </a:r>
            <a:r>
              <a:rPr lang="zh-TW" altLang="en-US" sz="3000" dirty="0">
                <a:latin typeface="+mn-ea"/>
              </a:rPr>
              <a:t>三</a:t>
            </a:r>
            <a:r>
              <a:rPr lang="en-US" altLang="zh-TW" sz="3000" dirty="0">
                <a:latin typeface="+mn-ea"/>
              </a:rPr>
              <a:t>)</a:t>
            </a:r>
            <a:r>
              <a:rPr lang="zh-TW" altLang="en-US" sz="3000" dirty="0">
                <a:latin typeface="+mn-ea"/>
              </a:rPr>
              <a:t>了解通勤方式是否會影響學生學習 </a:t>
            </a:r>
          </a:p>
        </p:txBody>
      </p:sp>
    </p:spTree>
    <p:extLst>
      <p:ext uri="{BB962C8B-B14F-4D97-AF65-F5344CB8AC3E}">
        <p14:creationId xmlns:p14="http://schemas.microsoft.com/office/powerpoint/2010/main" xmlns="" val="1083995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marL="0" indent="0">
              <a:buNone/>
            </a:pPr>
            <a:r>
              <a:rPr lang="zh-TW" altLang="en-US" sz="3600" dirty="0">
                <a:latin typeface="+mn-ea"/>
              </a:rPr>
              <a:t>以下是我的發現與建議：</a:t>
            </a:r>
            <a:endParaRPr lang="en-US" altLang="zh-TW" sz="3600" dirty="0">
              <a:latin typeface="+mn-ea"/>
            </a:endParaRPr>
          </a:p>
          <a:p>
            <a:pPr>
              <a:buFont typeface="+mj-lt"/>
              <a:buAutoNum type="arabicPeriod"/>
            </a:pPr>
            <a:r>
              <a:rPr lang="zh-TW" altLang="en-US" sz="3600" dirty="0" smtClean="0">
                <a:latin typeface="+mn-ea"/>
              </a:rPr>
              <a:t>精神不好時利用通勤時補</a:t>
            </a:r>
            <a:r>
              <a:rPr lang="zh-TW" altLang="en-US" sz="3600" dirty="0">
                <a:latin typeface="+mn-ea"/>
              </a:rPr>
              <a:t>眠和放空</a:t>
            </a:r>
            <a:endParaRPr lang="en-US" altLang="zh-TW" sz="3600" dirty="0">
              <a:latin typeface="+mn-ea"/>
            </a:endParaRPr>
          </a:p>
          <a:p>
            <a:pPr>
              <a:buFont typeface="+mj-lt"/>
              <a:buAutoNum type="arabicPeriod"/>
            </a:pPr>
            <a:r>
              <a:rPr lang="zh-TW" altLang="en-US" sz="3600" dirty="0" smtClean="0">
                <a:latin typeface="+mn-ea"/>
              </a:rPr>
              <a:t>抓緊時間</a:t>
            </a:r>
            <a:r>
              <a:rPr lang="zh-TW" altLang="en-US" sz="3600" dirty="0" smtClean="0">
                <a:latin typeface="+mn-ea"/>
              </a:rPr>
              <a:t>寫</a:t>
            </a:r>
            <a:r>
              <a:rPr lang="zh-TW" altLang="en-US" sz="3600" dirty="0">
                <a:latin typeface="+mn-ea"/>
              </a:rPr>
              <a:t>功課和複習</a:t>
            </a:r>
            <a:endParaRPr lang="en-US" altLang="zh-TW" sz="3600" dirty="0">
              <a:latin typeface="+mn-ea"/>
            </a:endParaRPr>
          </a:p>
          <a:p>
            <a:pPr>
              <a:buFont typeface="+mj-lt"/>
              <a:buAutoNum type="arabicPeriod"/>
            </a:pPr>
            <a:r>
              <a:rPr lang="zh-TW" altLang="en-US" sz="3600" dirty="0">
                <a:latin typeface="+mn-ea"/>
              </a:rPr>
              <a:t>看書或</a:t>
            </a:r>
            <a:r>
              <a:rPr lang="zh-TW" altLang="en-US" sz="3600" dirty="0" smtClean="0">
                <a:latin typeface="+mn-ea"/>
              </a:rPr>
              <a:t>聽新聞增加課外知識</a:t>
            </a:r>
            <a:endParaRPr lang="en-US" altLang="zh-TW" sz="3600" dirty="0">
              <a:latin typeface="+mn-ea"/>
            </a:endParaRPr>
          </a:p>
          <a:p>
            <a:pPr>
              <a:buFont typeface="+mj-lt"/>
              <a:buAutoNum type="arabicPeriod"/>
            </a:pPr>
            <a:r>
              <a:rPr lang="zh-TW" altLang="en-US" sz="3600" dirty="0" smtClean="0">
                <a:latin typeface="+mn-ea"/>
              </a:rPr>
              <a:t>學習提早規劃，善用時間</a:t>
            </a:r>
            <a:endParaRPr lang="zh-TW" altLang="en-US" sz="3600" dirty="0">
              <a:latin typeface="+mn-ea"/>
            </a:endParaRPr>
          </a:p>
        </p:txBody>
      </p:sp>
      <p:sp>
        <p:nvSpPr>
          <p:cNvPr id="4" name="標題 1"/>
          <p:cNvSpPr>
            <a:spLocks noGrp="1"/>
          </p:cNvSpPr>
          <p:nvPr>
            <p:ph type="title"/>
          </p:nvPr>
        </p:nvSpPr>
        <p:spPr/>
        <p:txBody>
          <a:bodyPr>
            <a:normAutofit/>
          </a:bodyPr>
          <a:lstStyle/>
          <a:p>
            <a:pPr algn="ctr"/>
            <a:r>
              <a:rPr lang="zh-TW" altLang="en-US" sz="6000" dirty="0"/>
              <a:t>發現與建議 </a:t>
            </a:r>
          </a:p>
        </p:txBody>
      </p:sp>
    </p:spTree>
    <p:extLst>
      <p:ext uri="{BB962C8B-B14F-4D97-AF65-F5344CB8AC3E}">
        <p14:creationId xmlns:p14="http://schemas.microsoft.com/office/powerpoint/2010/main" xmlns="" val="2436927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引註資料</a:t>
            </a:r>
          </a:p>
        </p:txBody>
      </p:sp>
      <p:sp>
        <p:nvSpPr>
          <p:cNvPr id="3" name="內容版面配置區 2"/>
          <p:cNvSpPr>
            <a:spLocks noGrp="1"/>
          </p:cNvSpPr>
          <p:nvPr>
            <p:ph idx="1"/>
          </p:nvPr>
        </p:nvSpPr>
        <p:spPr>
          <a:xfrm>
            <a:off x="2589212" y="2133600"/>
            <a:ext cx="8915400" cy="4022756"/>
          </a:xfrm>
        </p:spPr>
        <p:txBody>
          <a:bodyPr>
            <a:noAutofit/>
          </a:bodyPr>
          <a:lstStyle/>
          <a:p>
            <a:pPr>
              <a:buFont typeface="+mj-ea"/>
              <a:buAutoNum type="ea1ChtPeriod"/>
            </a:pPr>
            <a:r>
              <a:rPr lang="en-US" altLang="zh-TW" sz="1700" dirty="0" err="1">
                <a:latin typeface="+mn-ea"/>
              </a:rPr>
              <a:t>statista</a:t>
            </a:r>
            <a:r>
              <a:rPr lang="en-US" altLang="zh-TW" sz="1700" dirty="0">
                <a:latin typeface="+mn-ea"/>
              </a:rPr>
              <a:t>(2016</a:t>
            </a:r>
            <a:r>
              <a:rPr lang="zh-TW" altLang="en-US" sz="1700" dirty="0">
                <a:latin typeface="+mn-ea"/>
              </a:rPr>
              <a:t>年三月</a:t>
            </a:r>
            <a:r>
              <a:rPr lang="en-US" altLang="zh-TW" sz="1700" dirty="0">
                <a:latin typeface="+mn-ea"/>
              </a:rPr>
              <a:t>)</a:t>
            </a:r>
            <a:r>
              <a:rPr lang="zh-TW" altLang="en-US" sz="1700" dirty="0">
                <a:latin typeface="+mn-ea"/>
              </a:rPr>
              <a:t>。於民國</a:t>
            </a:r>
            <a:r>
              <a:rPr lang="en-US" altLang="zh-TW" sz="1700" dirty="0">
                <a:latin typeface="+mn-ea"/>
              </a:rPr>
              <a:t>109</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21</a:t>
            </a:r>
            <a:r>
              <a:rPr lang="zh-TW" altLang="en-US" sz="1700" dirty="0">
                <a:latin typeface="+mn-ea"/>
              </a:rPr>
              <a:t>日。取自： </a:t>
            </a:r>
            <a:r>
              <a:rPr lang="en-US" altLang="zh-TW" sz="1700" dirty="0">
                <a:latin typeface="+mn-ea"/>
              </a:rPr>
              <a:t>https://www.statista.com/statistics/521886/travel-time-spent-work-study-countries/ </a:t>
            </a:r>
          </a:p>
          <a:p>
            <a:pPr>
              <a:buFont typeface="+mj-ea"/>
              <a:buAutoNum type="ea1ChtPeriod"/>
            </a:pPr>
            <a:r>
              <a:rPr lang="en-US" altLang="zh-TW" sz="1700" dirty="0">
                <a:latin typeface="+mn-ea"/>
              </a:rPr>
              <a:t>Philippa Roxby (2014</a:t>
            </a:r>
            <a:r>
              <a:rPr lang="zh-TW" altLang="en-US" sz="1700" dirty="0">
                <a:latin typeface="+mn-ea"/>
              </a:rPr>
              <a:t>年</a:t>
            </a:r>
            <a:r>
              <a:rPr lang="en-US" altLang="zh-TW" sz="1700" dirty="0">
                <a:latin typeface="+mn-ea"/>
              </a:rPr>
              <a:t>2</a:t>
            </a:r>
            <a:r>
              <a:rPr lang="zh-TW" altLang="en-US" sz="1700" dirty="0">
                <a:latin typeface="+mn-ea"/>
              </a:rPr>
              <a:t>月</a:t>
            </a:r>
            <a:r>
              <a:rPr lang="en-US" altLang="zh-TW" sz="1700" dirty="0">
                <a:latin typeface="+mn-ea"/>
              </a:rPr>
              <a:t>22</a:t>
            </a:r>
            <a:r>
              <a:rPr lang="zh-TW" altLang="en-US" sz="1700" dirty="0">
                <a:latin typeface="+mn-ea"/>
              </a:rPr>
              <a:t>日</a:t>
            </a:r>
            <a:r>
              <a:rPr lang="en-US" altLang="zh-TW" sz="1700" dirty="0">
                <a:latin typeface="+mn-ea"/>
              </a:rPr>
              <a:t>)</a:t>
            </a:r>
            <a:r>
              <a:rPr lang="zh-TW" altLang="en-US" sz="1700" dirty="0">
                <a:latin typeface="+mn-ea"/>
              </a:rPr>
              <a:t>。於民國</a:t>
            </a:r>
            <a:r>
              <a:rPr lang="en-US" altLang="zh-TW" sz="1700" dirty="0">
                <a:latin typeface="+mn-ea"/>
              </a:rPr>
              <a:t>109</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21</a:t>
            </a:r>
            <a:r>
              <a:rPr lang="zh-TW" altLang="en-US" sz="1700" dirty="0">
                <a:latin typeface="+mn-ea"/>
              </a:rPr>
              <a:t>日。取自： </a:t>
            </a:r>
            <a:r>
              <a:rPr lang="en-US" altLang="zh-TW" sz="1700" dirty="0">
                <a:latin typeface="+mn-ea"/>
              </a:rPr>
              <a:t>https://www.bbc.com/news/health-26190236 </a:t>
            </a:r>
          </a:p>
          <a:p>
            <a:pPr>
              <a:buFont typeface="+mj-ea"/>
              <a:buAutoNum type="ea1ChtPeriod"/>
            </a:pPr>
            <a:r>
              <a:rPr lang="zh-TW" altLang="en-US" sz="1700" dirty="0">
                <a:latin typeface="+mn-ea"/>
              </a:rPr>
              <a:t>維基百科世界幸福報告 </a:t>
            </a:r>
            <a:r>
              <a:rPr lang="en-US" altLang="zh-TW" sz="1700" dirty="0">
                <a:latin typeface="+mn-ea"/>
              </a:rPr>
              <a:t>(2020</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6</a:t>
            </a:r>
            <a:r>
              <a:rPr lang="zh-TW" altLang="en-US" sz="1700" dirty="0">
                <a:latin typeface="+mn-ea"/>
              </a:rPr>
              <a:t>日 （</a:t>
            </a:r>
            <a:r>
              <a:rPr lang="en-US" altLang="zh-TW" sz="1700" dirty="0">
                <a:latin typeface="+mn-ea"/>
              </a:rPr>
              <a:t>UTC</a:t>
            </a:r>
            <a:r>
              <a:rPr lang="zh-TW" altLang="en-US" sz="1700" dirty="0">
                <a:latin typeface="+mn-ea"/>
              </a:rPr>
              <a:t>） </a:t>
            </a:r>
            <a:r>
              <a:rPr lang="en-US" altLang="zh-TW" sz="1700" dirty="0">
                <a:latin typeface="+mn-ea"/>
              </a:rPr>
              <a:t>00:24)</a:t>
            </a:r>
            <a:r>
              <a:rPr lang="zh-TW" altLang="en-US" sz="1700" dirty="0">
                <a:latin typeface="+mn-ea"/>
              </a:rPr>
              <a:t>。於民國</a:t>
            </a:r>
            <a:r>
              <a:rPr lang="en-US" altLang="zh-TW" sz="1700" dirty="0">
                <a:latin typeface="+mn-ea"/>
              </a:rPr>
              <a:t>109</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21</a:t>
            </a:r>
            <a:r>
              <a:rPr lang="zh-TW" altLang="en-US" sz="1700" dirty="0">
                <a:latin typeface="+mn-ea"/>
              </a:rPr>
              <a:t>日。取自：</a:t>
            </a:r>
            <a:r>
              <a:rPr lang="en-US" altLang="zh-TW" sz="1700" dirty="0">
                <a:solidFill>
                  <a:schemeClr val="tx1"/>
                </a:solidFill>
                <a:latin typeface="+mn-ea"/>
                <a:hlinkClick r:id="rId2"/>
              </a:rPr>
              <a:t>https://en.wikipedia.org/wiki/World_Happiness_Report</a:t>
            </a:r>
            <a:endParaRPr lang="en-US" altLang="zh-TW" sz="1700" dirty="0">
              <a:solidFill>
                <a:schemeClr val="tx1"/>
              </a:solidFill>
              <a:latin typeface="+mn-ea"/>
            </a:endParaRPr>
          </a:p>
          <a:p>
            <a:pPr>
              <a:buFont typeface="+mj-ea"/>
              <a:buAutoNum type="ea1ChtPeriod"/>
            </a:pPr>
            <a:r>
              <a:rPr lang="en-US" altLang="zh-TW" sz="1700" dirty="0">
                <a:latin typeface="+mn-ea"/>
              </a:rPr>
              <a:t>Hannah Hudson(2017</a:t>
            </a:r>
            <a:r>
              <a:rPr lang="zh-TW" altLang="en-US" sz="1700" dirty="0">
                <a:latin typeface="+mn-ea"/>
              </a:rPr>
              <a:t>年</a:t>
            </a:r>
            <a:r>
              <a:rPr lang="en-US" altLang="zh-TW" sz="1700" dirty="0">
                <a:latin typeface="+mn-ea"/>
              </a:rPr>
              <a:t>11</a:t>
            </a:r>
            <a:r>
              <a:rPr lang="zh-TW" altLang="en-US" sz="1700" dirty="0">
                <a:latin typeface="+mn-ea"/>
              </a:rPr>
              <a:t>月</a:t>
            </a:r>
            <a:r>
              <a:rPr lang="en-US" altLang="zh-TW" sz="1700" dirty="0">
                <a:latin typeface="+mn-ea"/>
              </a:rPr>
              <a:t>)</a:t>
            </a:r>
            <a:r>
              <a:rPr lang="zh-TW" altLang="en-US" sz="1700" dirty="0">
                <a:latin typeface="+mn-ea"/>
              </a:rPr>
              <a:t>。於民國</a:t>
            </a:r>
            <a:r>
              <a:rPr lang="en-US" altLang="zh-TW" sz="1700" dirty="0">
                <a:latin typeface="+mn-ea"/>
              </a:rPr>
              <a:t>109</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21</a:t>
            </a:r>
            <a:r>
              <a:rPr lang="zh-TW" altLang="en-US" sz="1700" dirty="0">
                <a:latin typeface="+mn-ea"/>
              </a:rPr>
              <a:t>日。取自：</a:t>
            </a:r>
            <a:r>
              <a:rPr lang="en-US" altLang="zh-TW" sz="1700" dirty="0">
                <a:latin typeface="+mn-ea"/>
              </a:rPr>
              <a:t>https://www.regus.com.tw/work-taiwan/why-the-key-to-happiness-is-a-16-minute-commute/ </a:t>
            </a:r>
          </a:p>
          <a:p>
            <a:pPr>
              <a:buFont typeface="+mj-ea"/>
              <a:buAutoNum type="ea1ChtPeriod"/>
            </a:pPr>
            <a:r>
              <a:rPr lang="zh-TW" altLang="en-US" sz="1700" dirty="0">
                <a:latin typeface="+mn-ea"/>
              </a:rPr>
              <a:t>王紫炘</a:t>
            </a:r>
            <a:r>
              <a:rPr lang="en-US" altLang="zh-TW" sz="1700" dirty="0">
                <a:latin typeface="+mn-ea"/>
              </a:rPr>
              <a:t>(2014</a:t>
            </a:r>
            <a:r>
              <a:rPr lang="zh-TW" altLang="en-US" sz="1700" dirty="0">
                <a:latin typeface="+mn-ea"/>
              </a:rPr>
              <a:t>年</a:t>
            </a:r>
            <a:r>
              <a:rPr lang="en-US" altLang="zh-TW" sz="1700" dirty="0">
                <a:latin typeface="+mn-ea"/>
              </a:rPr>
              <a:t>11</a:t>
            </a:r>
            <a:r>
              <a:rPr lang="zh-TW" altLang="en-US" sz="1700" dirty="0">
                <a:latin typeface="+mn-ea"/>
              </a:rPr>
              <a:t>月</a:t>
            </a:r>
            <a:r>
              <a:rPr lang="en-US" altLang="zh-TW" sz="1700" dirty="0">
                <a:latin typeface="+mn-ea"/>
              </a:rPr>
              <a:t>1</a:t>
            </a:r>
            <a:r>
              <a:rPr lang="zh-TW" altLang="en-US" sz="1700" dirty="0">
                <a:latin typeface="+mn-ea"/>
              </a:rPr>
              <a:t>日</a:t>
            </a:r>
            <a:r>
              <a:rPr lang="en-US" altLang="zh-TW" sz="1700" dirty="0">
                <a:latin typeface="+mn-ea"/>
              </a:rPr>
              <a:t>)</a:t>
            </a:r>
            <a:r>
              <a:rPr lang="zh-TW" altLang="en-US" sz="1700" dirty="0">
                <a:latin typeface="+mn-ea"/>
              </a:rPr>
              <a:t>。於民國</a:t>
            </a:r>
            <a:r>
              <a:rPr lang="en-US" altLang="zh-TW" sz="1700" dirty="0">
                <a:latin typeface="+mn-ea"/>
              </a:rPr>
              <a:t>109</a:t>
            </a:r>
            <a:r>
              <a:rPr lang="zh-TW" altLang="en-US" sz="1700" dirty="0">
                <a:latin typeface="+mn-ea"/>
              </a:rPr>
              <a:t>年</a:t>
            </a:r>
            <a:r>
              <a:rPr lang="en-US" altLang="zh-TW" sz="1700" dirty="0">
                <a:latin typeface="+mn-ea"/>
              </a:rPr>
              <a:t>10</a:t>
            </a:r>
            <a:r>
              <a:rPr lang="zh-TW" altLang="en-US" sz="1700" dirty="0">
                <a:latin typeface="+mn-ea"/>
              </a:rPr>
              <a:t>月</a:t>
            </a:r>
            <a:r>
              <a:rPr lang="en-US" altLang="zh-TW" sz="1700" dirty="0">
                <a:latin typeface="+mn-ea"/>
              </a:rPr>
              <a:t>21</a:t>
            </a:r>
            <a:r>
              <a:rPr lang="zh-TW" altLang="en-US" sz="1700" dirty="0">
                <a:latin typeface="+mn-ea"/>
              </a:rPr>
              <a:t>日。取自： </a:t>
            </a:r>
            <a:r>
              <a:rPr lang="en-US" altLang="zh-TW" sz="1700" dirty="0">
                <a:latin typeface="+mn-ea"/>
              </a:rPr>
              <a:t>https://www.managertoday.com.tw/articles/view/39195?fbclid=IwAR0ZlWp9_NrORNjmjYyceycRqAo4qVIKI8tJyNQP_tbzNha3weaKeUHRh3I </a:t>
            </a:r>
          </a:p>
        </p:txBody>
      </p:sp>
    </p:spTree>
    <p:extLst>
      <p:ext uri="{BB962C8B-B14F-4D97-AF65-F5344CB8AC3E}">
        <p14:creationId xmlns:p14="http://schemas.microsoft.com/office/powerpoint/2010/main" xmlns="" val="360184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89210" y="852710"/>
            <a:ext cx="8911687" cy="1280890"/>
          </a:xfrm>
        </p:spPr>
        <p:txBody>
          <a:bodyPr>
            <a:normAutofit/>
          </a:bodyPr>
          <a:lstStyle/>
          <a:p>
            <a:pPr algn="ctr"/>
            <a:r>
              <a:rPr lang="zh-TW" altLang="en-US" sz="6000" dirty="0"/>
              <a:t>謝謝觀賞</a:t>
            </a:r>
          </a:p>
        </p:txBody>
      </p:sp>
      <p:pic>
        <p:nvPicPr>
          <p:cNvPr id="3" name="圖片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91394" y="2133600"/>
            <a:ext cx="6307317" cy="4724400"/>
          </a:xfrm>
          <a:prstGeom prst="rect">
            <a:avLst/>
          </a:prstGeom>
        </p:spPr>
      </p:pic>
    </p:spTree>
    <p:extLst>
      <p:ext uri="{BB962C8B-B14F-4D97-AF65-F5344CB8AC3E}">
        <p14:creationId xmlns:p14="http://schemas.microsoft.com/office/powerpoint/2010/main" xmlns="" val="206049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研究動機</a:t>
            </a: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xmlns="" val="276448048"/>
              </p:ext>
            </p:extLst>
          </p:nvPr>
        </p:nvGraphicFramePr>
        <p:xfrm>
          <a:off x="2589211" y="2133600"/>
          <a:ext cx="8915400" cy="210312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xmlns="" val="20000"/>
                    </a:ext>
                  </a:extLst>
                </a:gridCol>
                <a:gridCol w="29718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370840">
                <a:tc>
                  <a:txBody>
                    <a:bodyPr/>
                    <a:lstStyle/>
                    <a:p>
                      <a:r>
                        <a:rPr lang="zh-TW" altLang="en-US" sz="4000" dirty="0">
                          <a:latin typeface="+mn-ea"/>
                          <a:ea typeface="+mn-ea"/>
                        </a:rPr>
                        <a:t>年級</a:t>
                      </a:r>
                    </a:p>
                  </a:txBody>
                  <a:tcPr/>
                </a:tc>
                <a:tc>
                  <a:txBody>
                    <a:bodyPr/>
                    <a:lstStyle/>
                    <a:p>
                      <a:r>
                        <a:rPr lang="zh-TW" altLang="en-US" sz="4000" dirty="0">
                          <a:latin typeface="+mn-ea"/>
                          <a:ea typeface="+mn-ea"/>
                        </a:rPr>
                        <a:t>通勤方式</a:t>
                      </a:r>
                    </a:p>
                  </a:txBody>
                  <a:tcPr/>
                </a:tc>
                <a:tc>
                  <a:txBody>
                    <a:bodyPr/>
                    <a:lstStyle/>
                    <a:p>
                      <a:r>
                        <a:rPr lang="zh-TW" altLang="en-US" sz="4000" dirty="0">
                          <a:latin typeface="+mn-ea"/>
                          <a:ea typeface="+mn-ea"/>
                        </a:rPr>
                        <a:t>時間</a:t>
                      </a:r>
                    </a:p>
                  </a:txBody>
                  <a:tcPr/>
                </a:tc>
                <a:extLst>
                  <a:ext uri="{0D108BD9-81ED-4DB2-BD59-A6C34878D82A}">
                    <a16:rowId xmlns:a16="http://schemas.microsoft.com/office/drawing/2014/main" xmlns="" val="10000"/>
                  </a:ext>
                </a:extLst>
              </a:tr>
              <a:tr h="370840">
                <a:tc>
                  <a:txBody>
                    <a:bodyPr/>
                    <a:lstStyle/>
                    <a:p>
                      <a:r>
                        <a:rPr lang="zh-TW" altLang="en-US" sz="4000" dirty="0">
                          <a:latin typeface="+mn-ea"/>
                          <a:ea typeface="+mn-ea"/>
                        </a:rPr>
                        <a:t>七年級</a:t>
                      </a:r>
                    </a:p>
                  </a:txBody>
                  <a:tcPr/>
                </a:tc>
                <a:tc>
                  <a:txBody>
                    <a:bodyPr/>
                    <a:lstStyle/>
                    <a:p>
                      <a:r>
                        <a:rPr lang="zh-TW" altLang="en-US" sz="4000" dirty="0">
                          <a:latin typeface="+mn-ea"/>
                          <a:ea typeface="+mn-ea"/>
                        </a:rPr>
                        <a:t>走路</a:t>
                      </a:r>
                    </a:p>
                  </a:txBody>
                  <a:tcPr/>
                </a:tc>
                <a:tc>
                  <a:txBody>
                    <a:bodyPr/>
                    <a:lstStyle/>
                    <a:p>
                      <a:r>
                        <a:rPr lang="zh-TW" altLang="en-US" sz="4000" dirty="0">
                          <a:latin typeface="+mn-ea"/>
                          <a:ea typeface="+mn-ea"/>
                        </a:rPr>
                        <a:t>約</a:t>
                      </a:r>
                      <a:r>
                        <a:rPr lang="en-US" altLang="zh-TW" sz="4000" dirty="0">
                          <a:latin typeface="+mn-ea"/>
                          <a:ea typeface="+mn-ea"/>
                        </a:rPr>
                        <a:t>7</a:t>
                      </a:r>
                      <a:r>
                        <a:rPr lang="zh-TW" altLang="en-US" sz="4000" dirty="0">
                          <a:latin typeface="+mn-ea"/>
                          <a:ea typeface="+mn-ea"/>
                        </a:rPr>
                        <a:t>分鐘</a:t>
                      </a:r>
                    </a:p>
                  </a:txBody>
                  <a:tcPr/>
                </a:tc>
                <a:extLst>
                  <a:ext uri="{0D108BD9-81ED-4DB2-BD59-A6C34878D82A}">
                    <a16:rowId xmlns:a16="http://schemas.microsoft.com/office/drawing/2014/main" xmlns="" val="10001"/>
                  </a:ext>
                </a:extLst>
              </a:tr>
              <a:tr h="370840">
                <a:tc>
                  <a:txBody>
                    <a:bodyPr/>
                    <a:lstStyle/>
                    <a:p>
                      <a:r>
                        <a:rPr lang="zh-TW" altLang="en-US" sz="4000" dirty="0">
                          <a:latin typeface="+mn-ea"/>
                          <a:ea typeface="+mn-ea"/>
                        </a:rPr>
                        <a:t>升八年級後</a:t>
                      </a:r>
                    </a:p>
                  </a:txBody>
                  <a:tcPr/>
                </a:tc>
                <a:tc>
                  <a:txBody>
                    <a:bodyPr/>
                    <a:lstStyle/>
                    <a:p>
                      <a:r>
                        <a:rPr lang="zh-TW" altLang="en-US" sz="4000" dirty="0">
                          <a:latin typeface="+mn-ea"/>
                          <a:ea typeface="+mn-ea"/>
                        </a:rPr>
                        <a:t>搭火車</a:t>
                      </a:r>
                    </a:p>
                  </a:txBody>
                  <a:tcPr/>
                </a:tc>
                <a:tc>
                  <a:txBody>
                    <a:bodyPr/>
                    <a:lstStyle/>
                    <a:p>
                      <a:r>
                        <a:rPr lang="zh-TW" altLang="en-US" sz="4000" dirty="0">
                          <a:latin typeface="+mn-ea"/>
                          <a:ea typeface="+mn-ea"/>
                        </a:rPr>
                        <a:t>約</a:t>
                      </a:r>
                      <a:r>
                        <a:rPr lang="en-US" altLang="zh-TW" sz="4000" dirty="0">
                          <a:latin typeface="+mn-ea"/>
                          <a:ea typeface="+mn-ea"/>
                        </a:rPr>
                        <a:t>1</a:t>
                      </a:r>
                      <a:r>
                        <a:rPr lang="zh-TW" altLang="en-US" sz="4000" dirty="0">
                          <a:latin typeface="+mn-ea"/>
                          <a:ea typeface="+mn-ea"/>
                        </a:rPr>
                        <a:t>小時</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317573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研究目的</a:t>
            </a:r>
          </a:p>
        </p:txBody>
      </p:sp>
      <p:sp>
        <p:nvSpPr>
          <p:cNvPr id="3" name="內容版面配置區 2"/>
          <p:cNvSpPr>
            <a:spLocks noGrp="1"/>
          </p:cNvSpPr>
          <p:nvPr>
            <p:ph idx="1"/>
          </p:nvPr>
        </p:nvSpPr>
        <p:spPr/>
        <p:txBody>
          <a:bodyPr>
            <a:normAutofit/>
          </a:bodyPr>
          <a:lstStyle/>
          <a:p>
            <a:pPr marL="0" indent="0">
              <a:buNone/>
            </a:pPr>
            <a:r>
              <a:rPr lang="en-US" altLang="zh-TW" sz="3000" dirty="0">
                <a:latin typeface="+mn-ea"/>
              </a:rPr>
              <a:t>(</a:t>
            </a:r>
            <a:r>
              <a:rPr lang="zh-TW" altLang="en-US" sz="3000" dirty="0">
                <a:latin typeface="+mn-ea"/>
              </a:rPr>
              <a:t>一</a:t>
            </a:r>
            <a:r>
              <a:rPr lang="en-US" altLang="zh-TW" sz="3000" dirty="0">
                <a:latin typeface="+mn-ea"/>
              </a:rPr>
              <a:t>)</a:t>
            </a:r>
            <a:r>
              <a:rPr lang="zh-TW" altLang="en-US" sz="3000" dirty="0">
                <a:latin typeface="+mn-ea"/>
              </a:rPr>
              <a:t>了解本班學生通勤的現況</a:t>
            </a:r>
            <a:endParaRPr lang="en-US" altLang="zh-TW" sz="3000" dirty="0">
              <a:latin typeface="+mn-ea"/>
            </a:endParaRPr>
          </a:p>
          <a:p>
            <a:pPr marL="0" indent="0">
              <a:buNone/>
            </a:pPr>
            <a:r>
              <a:rPr lang="en-US" altLang="zh-TW" sz="3000" dirty="0">
                <a:latin typeface="+mn-ea"/>
              </a:rPr>
              <a:t>(</a:t>
            </a:r>
            <a:r>
              <a:rPr lang="zh-TW" altLang="en-US" sz="3000" dirty="0">
                <a:latin typeface="+mn-ea"/>
              </a:rPr>
              <a:t>二</a:t>
            </a:r>
            <a:r>
              <a:rPr lang="en-US" altLang="zh-TW" sz="3000" dirty="0">
                <a:latin typeface="+mn-ea"/>
              </a:rPr>
              <a:t>)</a:t>
            </a:r>
            <a:r>
              <a:rPr lang="zh-TW" altLang="en-US" sz="3000" dirty="0">
                <a:latin typeface="+mn-ea"/>
              </a:rPr>
              <a:t>了解通勤時間是否會影響學生生活作息</a:t>
            </a:r>
            <a:endParaRPr lang="en-US" altLang="zh-TW" sz="3000" dirty="0">
              <a:latin typeface="+mn-ea"/>
            </a:endParaRPr>
          </a:p>
          <a:p>
            <a:pPr marL="0" indent="0">
              <a:buNone/>
            </a:pPr>
            <a:r>
              <a:rPr lang="en-US" altLang="zh-TW" sz="3000" dirty="0">
                <a:latin typeface="+mn-ea"/>
              </a:rPr>
              <a:t>(</a:t>
            </a:r>
            <a:r>
              <a:rPr lang="zh-TW" altLang="en-US" sz="3000" dirty="0">
                <a:latin typeface="+mn-ea"/>
              </a:rPr>
              <a:t>三</a:t>
            </a:r>
            <a:r>
              <a:rPr lang="en-US" altLang="zh-TW" sz="3000" dirty="0">
                <a:latin typeface="+mn-ea"/>
              </a:rPr>
              <a:t>)</a:t>
            </a:r>
            <a:r>
              <a:rPr lang="zh-TW" altLang="en-US" sz="3000" dirty="0">
                <a:latin typeface="+mn-ea"/>
              </a:rPr>
              <a:t>了解通勤方式是否會影響學生學習</a:t>
            </a:r>
            <a:endParaRPr lang="en-US" altLang="zh-TW" sz="3000" dirty="0">
              <a:latin typeface="+mn-ea"/>
            </a:endParaRPr>
          </a:p>
          <a:p>
            <a:pPr marL="0" indent="0">
              <a:buNone/>
            </a:pPr>
            <a:r>
              <a:rPr lang="en-US" altLang="zh-TW" sz="3000" dirty="0">
                <a:latin typeface="+mn-ea"/>
              </a:rPr>
              <a:t>(</a:t>
            </a:r>
            <a:r>
              <a:rPr lang="zh-TW" altLang="en-US" sz="3000" dirty="0">
                <a:latin typeface="+mn-ea"/>
              </a:rPr>
              <a:t>四</a:t>
            </a:r>
            <a:r>
              <a:rPr lang="en-US" altLang="zh-TW" sz="3000" dirty="0">
                <a:latin typeface="+mn-ea"/>
              </a:rPr>
              <a:t>)</a:t>
            </a:r>
            <a:r>
              <a:rPr lang="zh-TW" altLang="en-US" sz="3000" dirty="0">
                <a:latin typeface="+mn-ea"/>
              </a:rPr>
              <a:t>希望藉此研究讓我找到適應搭火車通勤的方法 </a:t>
            </a:r>
          </a:p>
        </p:txBody>
      </p:sp>
    </p:spTree>
    <p:extLst>
      <p:ext uri="{BB962C8B-B14F-4D97-AF65-F5344CB8AC3E}">
        <p14:creationId xmlns:p14="http://schemas.microsoft.com/office/powerpoint/2010/main" xmlns="" val="1098658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latin typeface="+mj-ea"/>
              </a:rPr>
              <a:t>研究流程</a:t>
            </a:r>
          </a:p>
        </p:txBody>
      </p:sp>
      <p:pic>
        <p:nvPicPr>
          <p:cNvPr id="4" name="內容版面配置區 3"/>
          <p:cNvPicPr>
            <a:picLocks noGrp="1" noChangeAspect="1"/>
          </p:cNvPicPr>
          <p:nvPr>
            <p:ph idx="1"/>
          </p:nvPr>
        </p:nvPicPr>
        <p:blipFill>
          <a:blip r:embed="rId2"/>
          <a:stretch>
            <a:fillRect/>
          </a:stretch>
        </p:blipFill>
        <p:spPr>
          <a:xfrm>
            <a:off x="4037208" y="1905000"/>
            <a:ext cx="6023119" cy="3778250"/>
          </a:xfrm>
          <a:prstGeom prst="rect">
            <a:avLst/>
          </a:prstGeom>
        </p:spPr>
      </p:pic>
    </p:spTree>
    <p:extLst>
      <p:ext uri="{BB962C8B-B14F-4D97-AF65-F5344CB8AC3E}">
        <p14:creationId xmlns:p14="http://schemas.microsoft.com/office/powerpoint/2010/main" xmlns="" val="1389534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文獻探討</a:t>
            </a:r>
          </a:p>
        </p:txBody>
      </p:sp>
      <p:sp>
        <p:nvSpPr>
          <p:cNvPr id="3" name="內容版面配置區 2"/>
          <p:cNvSpPr>
            <a:spLocks noGrp="1"/>
          </p:cNvSpPr>
          <p:nvPr>
            <p:ph idx="1"/>
          </p:nvPr>
        </p:nvSpPr>
        <p:spPr/>
        <p:txBody>
          <a:bodyPr>
            <a:normAutofit/>
          </a:bodyPr>
          <a:lstStyle/>
          <a:p>
            <a:pPr marL="514350" indent="-514350">
              <a:buFont typeface="+mj-lt"/>
              <a:buAutoNum type="arabicPeriod"/>
            </a:pPr>
            <a:r>
              <a:rPr lang="zh-TW" altLang="en-US" sz="3000" dirty="0">
                <a:latin typeface="+mn-ea"/>
              </a:rPr>
              <a:t>最理想的通勤模式不是完全不通勤，而是</a:t>
            </a:r>
            <a:r>
              <a:rPr lang="en-US" altLang="zh-TW" sz="3000" dirty="0">
                <a:latin typeface="+mn-ea"/>
              </a:rPr>
              <a:t>16</a:t>
            </a:r>
            <a:r>
              <a:rPr lang="zh-TW" altLang="en-US" sz="3000" dirty="0">
                <a:latin typeface="+mn-ea"/>
              </a:rPr>
              <a:t>分鐘</a:t>
            </a:r>
            <a:endParaRPr lang="en-US" altLang="zh-TW" sz="3000" dirty="0">
              <a:latin typeface="+mn-ea"/>
            </a:endParaRPr>
          </a:p>
          <a:p>
            <a:pPr marL="514350" indent="-514350">
              <a:buFont typeface="+mj-lt"/>
              <a:buAutoNum type="arabicPeriod"/>
            </a:pPr>
            <a:r>
              <a:rPr lang="zh-TW" altLang="en-US" sz="3000" dirty="0">
                <a:latin typeface="+mn-ea"/>
              </a:rPr>
              <a:t>通勤者可以善用時間以及改善作息</a:t>
            </a:r>
            <a:endParaRPr lang="en-US" altLang="zh-TW" sz="3200" dirty="0"/>
          </a:p>
        </p:txBody>
      </p:sp>
    </p:spTree>
    <p:extLst>
      <p:ext uri="{BB962C8B-B14F-4D97-AF65-F5344CB8AC3E}">
        <p14:creationId xmlns:p14="http://schemas.microsoft.com/office/powerpoint/2010/main" xmlns="" val="2219392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93410" y="624110"/>
            <a:ext cx="10598589" cy="1280890"/>
          </a:xfrm>
        </p:spPr>
        <p:txBody>
          <a:bodyPr>
            <a:noAutofit/>
          </a:bodyPr>
          <a:lstStyle/>
          <a:p>
            <a:r>
              <a:rPr lang="zh-TW" altLang="en-US" sz="5400" dirty="0">
                <a:latin typeface="+mj-ea"/>
              </a:rPr>
              <a:t>通勤者可以善用時間以及改善作息</a:t>
            </a:r>
          </a:p>
        </p:txBody>
      </p:sp>
      <p:sp>
        <p:nvSpPr>
          <p:cNvPr id="3" name="內容版面配置區 2"/>
          <p:cNvSpPr>
            <a:spLocks noGrp="1"/>
          </p:cNvSpPr>
          <p:nvPr>
            <p:ph idx="1"/>
          </p:nvPr>
        </p:nvSpPr>
        <p:spPr>
          <a:xfrm>
            <a:off x="2589212" y="2133599"/>
            <a:ext cx="8915400" cy="4416829"/>
          </a:xfrm>
        </p:spPr>
        <p:txBody>
          <a:bodyPr>
            <a:noAutofit/>
          </a:bodyPr>
          <a:lstStyle/>
          <a:p>
            <a:pPr marL="514350" indent="-514350">
              <a:buFont typeface="+mj-lt"/>
              <a:buAutoNum type="arabicParenR"/>
            </a:pPr>
            <a:r>
              <a:rPr lang="zh-TW" altLang="en-US" sz="2400" dirty="0">
                <a:latin typeface="+mn-ea"/>
              </a:rPr>
              <a:t>檢查一下自己的目標，改善生活 </a:t>
            </a:r>
            <a:endParaRPr lang="en-US" altLang="zh-TW" sz="2400" dirty="0">
              <a:latin typeface="+mn-ea"/>
            </a:endParaRPr>
          </a:p>
          <a:p>
            <a:pPr marL="514350" indent="-514350">
              <a:buFont typeface="+mj-lt"/>
              <a:buAutoNum type="arabicParenR"/>
            </a:pPr>
            <a:r>
              <a:rPr lang="zh-TW" altLang="en-US" sz="2400" dirty="0">
                <a:latin typeface="+mn-ea"/>
              </a:rPr>
              <a:t>準備開始上工的狀態</a:t>
            </a:r>
            <a:endParaRPr lang="en-US" altLang="zh-TW" sz="2400" dirty="0">
              <a:latin typeface="+mn-ea"/>
            </a:endParaRPr>
          </a:p>
          <a:p>
            <a:pPr marL="514350" indent="-514350">
              <a:buFont typeface="+mj-lt"/>
              <a:buAutoNum type="arabicParenR"/>
            </a:pPr>
            <a:r>
              <a:rPr lang="zh-TW" altLang="en-US" sz="2400" dirty="0">
                <a:latin typeface="+mn-ea"/>
              </a:rPr>
              <a:t>擬定待辦清單</a:t>
            </a:r>
            <a:endParaRPr lang="en-US" altLang="zh-TW" sz="2400" dirty="0">
              <a:latin typeface="+mn-ea"/>
            </a:endParaRPr>
          </a:p>
          <a:p>
            <a:pPr marL="514350" indent="-514350">
              <a:buFont typeface="+mj-lt"/>
              <a:buAutoNum type="arabicParenR"/>
            </a:pPr>
            <a:r>
              <a:rPr lang="zh-TW" altLang="en-US" sz="2400" dirty="0">
                <a:latin typeface="+mn-ea"/>
              </a:rPr>
              <a:t>放鬆 </a:t>
            </a:r>
            <a:endParaRPr lang="en-US" altLang="zh-TW" sz="2400" dirty="0">
              <a:latin typeface="+mn-ea"/>
            </a:endParaRPr>
          </a:p>
          <a:p>
            <a:pPr marL="514350" indent="-514350">
              <a:buFont typeface="+mj-lt"/>
              <a:buAutoNum type="arabicParenR"/>
            </a:pPr>
            <a:r>
              <a:rPr lang="zh-TW" altLang="en-US" sz="2400" dirty="0">
                <a:latin typeface="+mn-ea"/>
              </a:rPr>
              <a:t>學習一些知識或聽重要新聞</a:t>
            </a:r>
            <a:endParaRPr lang="en-US" altLang="zh-TW" sz="2400" dirty="0">
              <a:latin typeface="+mn-ea"/>
            </a:endParaRPr>
          </a:p>
          <a:p>
            <a:pPr marL="514350" indent="-514350">
              <a:buFont typeface="+mj-lt"/>
              <a:buAutoNum type="arabicParenR"/>
            </a:pPr>
            <a:r>
              <a:rPr lang="zh-TW" altLang="en-US" sz="2400" dirty="0">
                <a:latin typeface="+mn-ea"/>
              </a:rPr>
              <a:t>和親戚聯繫</a:t>
            </a:r>
            <a:endParaRPr lang="en-US" altLang="zh-TW" sz="2400" dirty="0">
              <a:latin typeface="+mn-ea"/>
            </a:endParaRPr>
          </a:p>
          <a:p>
            <a:pPr marL="514350" indent="-514350">
              <a:buFont typeface="+mj-lt"/>
              <a:buAutoNum type="arabicParenR"/>
            </a:pPr>
            <a:r>
              <a:rPr lang="zh-TW" altLang="en-US" sz="2400" dirty="0">
                <a:latin typeface="+mn-ea"/>
              </a:rPr>
              <a:t>查看社交網站</a:t>
            </a:r>
            <a:endParaRPr lang="en-US" altLang="zh-TW" sz="2400" dirty="0">
              <a:latin typeface="+mn-ea"/>
            </a:endParaRPr>
          </a:p>
          <a:p>
            <a:pPr marL="514350" indent="-514350">
              <a:buFont typeface="+mj-lt"/>
              <a:buAutoNum type="arabicParenR"/>
            </a:pPr>
            <a:r>
              <a:rPr lang="zh-TW" altLang="en-US" sz="2400" dirty="0">
                <a:latin typeface="+mn-ea"/>
              </a:rPr>
              <a:t>補眠</a:t>
            </a:r>
            <a:endParaRPr lang="en-US" altLang="zh-TW" sz="2400" dirty="0">
              <a:latin typeface="+mn-ea"/>
            </a:endParaRPr>
          </a:p>
          <a:p>
            <a:pPr marL="514350" indent="-514350">
              <a:buFont typeface="+mj-lt"/>
              <a:buAutoNum type="arabicParenR"/>
            </a:pPr>
            <a:r>
              <a:rPr lang="zh-TW" altLang="en-US" sz="2400" dirty="0">
                <a:latin typeface="+mn-ea"/>
              </a:rPr>
              <a:t>玩一些益智遊戲</a:t>
            </a:r>
            <a:endParaRPr lang="en-US" altLang="zh-TW" sz="2400" dirty="0">
              <a:latin typeface="+mn-ea"/>
            </a:endParaRPr>
          </a:p>
        </p:txBody>
      </p:sp>
    </p:spTree>
    <p:extLst>
      <p:ext uri="{BB962C8B-B14F-4D97-AF65-F5344CB8AC3E}">
        <p14:creationId xmlns:p14="http://schemas.microsoft.com/office/powerpoint/2010/main" xmlns="" val="4185947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a:t>研究方法與對象</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2594415992"/>
              </p:ext>
            </p:extLst>
          </p:nvPr>
        </p:nvGraphicFramePr>
        <p:xfrm>
          <a:off x="2592925" y="1905000"/>
          <a:ext cx="9538715" cy="4251960"/>
        </p:xfrm>
        <a:graphic>
          <a:graphicData uri="http://schemas.openxmlformats.org/drawingml/2006/table">
            <a:tbl>
              <a:tblPr firstRow="1" bandRow="1">
                <a:tableStyleId>{5940675A-B579-460E-94D1-54222C63F5DA}</a:tableStyleId>
              </a:tblPr>
              <a:tblGrid>
                <a:gridCol w="3165079">
                  <a:extLst>
                    <a:ext uri="{9D8B030D-6E8A-4147-A177-3AD203B41FA5}">
                      <a16:colId xmlns:a16="http://schemas.microsoft.com/office/drawing/2014/main" xmlns="" val="20000"/>
                    </a:ext>
                  </a:extLst>
                </a:gridCol>
                <a:gridCol w="6373636">
                  <a:extLst>
                    <a:ext uri="{9D8B030D-6E8A-4147-A177-3AD203B41FA5}">
                      <a16:colId xmlns:a16="http://schemas.microsoft.com/office/drawing/2014/main" xmlns="" val="20001"/>
                    </a:ext>
                  </a:extLst>
                </a:gridCol>
              </a:tblGrid>
              <a:tr h="370840">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ea"/>
                          <a:ea typeface="+mn-ea"/>
                          <a:cs typeface="+mn-cs"/>
                        </a:rPr>
                        <a:t>有關通勤的基本資料 	</a:t>
                      </a:r>
                    </a:p>
                    <a:p>
                      <a:endParaRPr lang="zh-TW" altLang="en-US" sz="1800" dirty="0">
                        <a:latin typeface="+mn-ea"/>
                        <a:ea typeface="+mn-ea"/>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u="none" strike="noStrike" kern="1200" baseline="0" dirty="0">
                          <a:latin typeface="+mn-ea"/>
                          <a:ea typeface="+mn-ea"/>
                        </a:rPr>
                        <a:t>1.</a:t>
                      </a:r>
                      <a:r>
                        <a:rPr lang="zh-TW" altLang="en-US" sz="1800" u="none" strike="noStrike" kern="1200" baseline="0" dirty="0">
                          <a:latin typeface="+mn-ea"/>
                          <a:ea typeface="+mn-ea"/>
                        </a:rPr>
                        <a:t>請問您平均單次通勤時間為多久？</a:t>
                      </a:r>
                      <a:endParaRPr lang="zh-TW" altLang="en-US" sz="1800" b="0" i="0" u="none" strike="noStrike" kern="1200" baseline="0" dirty="0">
                        <a:solidFill>
                          <a:schemeClr val="lt1"/>
                        </a:solidFill>
                        <a:latin typeface="+mn-ea"/>
                        <a:ea typeface="+mn-ea"/>
                        <a:cs typeface="+mn-cs"/>
                      </a:endParaRPr>
                    </a:p>
                  </a:txBody>
                  <a:tcPr/>
                </a:tc>
                <a:extLst>
                  <a:ext uri="{0D108BD9-81ED-4DB2-BD59-A6C34878D82A}">
                    <a16:rowId xmlns:a16="http://schemas.microsoft.com/office/drawing/2014/main" xmlns="" val="10000"/>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u="none" strike="noStrike" kern="1200" baseline="0" dirty="0">
                          <a:latin typeface="+mn-ea"/>
                          <a:ea typeface="+mn-ea"/>
                        </a:rPr>
                        <a:t>2.</a:t>
                      </a:r>
                      <a:r>
                        <a:rPr lang="zh-TW" altLang="en-US" sz="1800" u="none" strike="noStrike" kern="1200" baseline="0" dirty="0">
                          <a:latin typeface="+mn-ea"/>
                          <a:ea typeface="+mn-ea"/>
                        </a:rPr>
                        <a:t>請問您用哪一種方式通勤？</a:t>
                      </a:r>
                      <a:endParaRPr lang="zh-TW" altLang="en-US" sz="1800" b="0" i="0" u="none" strike="noStrike" kern="1200" baseline="0" dirty="0">
                        <a:solidFill>
                          <a:schemeClr val="dk1"/>
                        </a:solidFill>
                        <a:latin typeface="+mn-ea"/>
                        <a:ea typeface="+mn-ea"/>
                        <a:cs typeface="+mn-cs"/>
                      </a:endParaRPr>
                    </a:p>
                  </a:txBody>
                  <a:tcPr/>
                </a:tc>
                <a:extLst>
                  <a:ext uri="{0D108BD9-81ED-4DB2-BD59-A6C34878D82A}">
                    <a16:rowId xmlns:a16="http://schemas.microsoft.com/office/drawing/2014/main" xmlns="" val="10001"/>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u="none" strike="noStrike" kern="1200" baseline="0" dirty="0">
                          <a:latin typeface="+mn-ea"/>
                          <a:ea typeface="+mn-ea"/>
                        </a:rPr>
                        <a:t>3.</a:t>
                      </a:r>
                      <a:r>
                        <a:rPr lang="zh-TW" altLang="en-US" sz="1800" u="none" strike="noStrike" kern="1200" baseline="0" dirty="0">
                          <a:latin typeface="+mn-ea"/>
                          <a:ea typeface="+mn-ea"/>
                        </a:rPr>
                        <a:t>請問您目前以這種方式通勤多久了？</a:t>
                      </a:r>
                      <a:endParaRPr lang="zh-TW" altLang="en-US" sz="1800" b="0" i="0" u="none" strike="noStrike" kern="1200" baseline="0" dirty="0">
                        <a:solidFill>
                          <a:schemeClr val="dk1"/>
                        </a:solidFill>
                        <a:latin typeface="+mn-ea"/>
                        <a:ea typeface="+mn-ea"/>
                        <a:cs typeface="+mn-cs"/>
                      </a:endParaRPr>
                    </a:p>
                  </a:txBody>
                  <a:tcPr/>
                </a:tc>
                <a:extLst>
                  <a:ext uri="{0D108BD9-81ED-4DB2-BD59-A6C34878D82A}">
                    <a16:rowId xmlns:a16="http://schemas.microsoft.com/office/drawing/2014/main" xmlns="" val="10002"/>
                  </a:ext>
                </a:extLst>
              </a:tr>
              <a:tr h="370840">
                <a:tc rowSpan="6">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ea"/>
                          <a:ea typeface="+mn-ea"/>
                          <a:cs typeface="+mn-cs"/>
                        </a:rPr>
                        <a:t>同學的生活作息與學習狀況 	</a:t>
                      </a:r>
                    </a:p>
                    <a:p>
                      <a:endParaRPr lang="zh-TW" altLang="en-US" sz="1800" dirty="0">
                        <a:latin typeface="+mn-ea"/>
                        <a:ea typeface="+mn-ea"/>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a.</a:t>
                      </a:r>
                      <a:r>
                        <a:rPr lang="zh-TW" altLang="en-US" sz="1800" b="0" i="0" u="none" strike="noStrike" kern="1200" baseline="0" dirty="0">
                          <a:solidFill>
                            <a:schemeClr val="tx1"/>
                          </a:solidFill>
                          <a:latin typeface="+mn-ea"/>
                          <a:ea typeface="+mn-ea"/>
                          <a:cs typeface="+mn-cs"/>
                        </a:rPr>
                        <a:t>請問您平常上學幾點起床？</a:t>
                      </a:r>
                    </a:p>
                  </a:txBody>
                  <a:tcPr/>
                </a:tc>
                <a:extLst>
                  <a:ext uri="{0D108BD9-81ED-4DB2-BD59-A6C34878D82A}">
                    <a16:rowId xmlns:a16="http://schemas.microsoft.com/office/drawing/2014/main" xmlns="" val="10003"/>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b.</a:t>
                      </a:r>
                      <a:r>
                        <a:rPr lang="zh-TW" altLang="en-US" sz="1800" b="0" i="0" u="none" strike="noStrike" kern="1200" baseline="0" dirty="0">
                          <a:solidFill>
                            <a:schemeClr val="tx1"/>
                          </a:solidFill>
                          <a:latin typeface="+mn-ea"/>
                          <a:ea typeface="+mn-ea"/>
                          <a:cs typeface="+mn-cs"/>
                        </a:rPr>
                        <a:t>請問您平均一天睡眠時間大概多久</a:t>
                      </a:r>
                      <a:r>
                        <a:rPr lang="en-US" altLang="zh-TW" sz="1800" b="0" i="0" u="none" strike="noStrike" kern="1200" baseline="0" dirty="0">
                          <a:solidFill>
                            <a:schemeClr val="tx1"/>
                          </a:solidFill>
                          <a:latin typeface="+mn-ea"/>
                          <a:ea typeface="+mn-ea"/>
                          <a:cs typeface="+mn-cs"/>
                        </a:rPr>
                        <a:t>	</a:t>
                      </a:r>
                      <a:r>
                        <a:rPr lang="zh-TW" altLang="en-US" sz="1800" b="0" i="0" u="none" strike="noStrike" kern="1200" baseline="0" dirty="0">
                          <a:solidFill>
                            <a:schemeClr val="tx1"/>
                          </a:solidFill>
                          <a:latin typeface="+mn-ea"/>
                          <a:ea typeface="+mn-ea"/>
                          <a:cs typeface="+mn-cs"/>
                        </a:rPr>
                        <a:t>？</a:t>
                      </a:r>
                      <a:endParaRPr lang="en-US" altLang="zh-TW" sz="1800" b="0" i="0" u="none" strike="noStrike" kern="1200" baseline="0" dirty="0">
                        <a:solidFill>
                          <a:schemeClr val="tx1"/>
                        </a:solidFill>
                        <a:latin typeface="+mn-ea"/>
                        <a:ea typeface="+mn-ea"/>
                        <a:cs typeface="+mn-cs"/>
                      </a:endParaRPr>
                    </a:p>
                  </a:txBody>
                  <a:tcPr/>
                </a:tc>
                <a:extLst>
                  <a:ext uri="{0D108BD9-81ED-4DB2-BD59-A6C34878D82A}">
                    <a16:rowId xmlns:a16="http://schemas.microsoft.com/office/drawing/2014/main" xmlns="" val="10004"/>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c.</a:t>
                      </a:r>
                      <a:r>
                        <a:rPr lang="zh-TW" altLang="en-US" sz="1800" b="0" i="0" u="none" strike="noStrike" kern="1200" baseline="0" dirty="0">
                          <a:solidFill>
                            <a:schemeClr val="tx1"/>
                          </a:solidFill>
                          <a:latin typeface="+mn-ea"/>
                          <a:ea typeface="+mn-ea"/>
                          <a:cs typeface="+mn-cs"/>
                        </a:rPr>
                        <a:t>請問您認為自己睡眠充足嗎？</a:t>
                      </a:r>
                      <a:endParaRPr lang="en-US" altLang="zh-TW" sz="1800" b="0" i="0" u="none" strike="noStrike" kern="1200" baseline="0" dirty="0">
                        <a:solidFill>
                          <a:schemeClr val="tx1"/>
                        </a:solidFill>
                        <a:latin typeface="+mn-ea"/>
                        <a:ea typeface="+mn-ea"/>
                        <a:cs typeface="+mn-cs"/>
                      </a:endParaRPr>
                    </a:p>
                  </a:txBody>
                  <a:tcPr/>
                </a:tc>
                <a:extLst>
                  <a:ext uri="{0D108BD9-81ED-4DB2-BD59-A6C34878D82A}">
                    <a16:rowId xmlns:a16="http://schemas.microsoft.com/office/drawing/2014/main" xmlns="" val="10005"/>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d.</a:t>
                      </a:r>
                      <a:r>
                        <a:rPr lang="zh-TW" altLang="en-US" sz="1800" b="0" i="0" u="none" strike="noStrike" kern="1200" baseline="0" dirty="0">
                          <a:solidFill>
                            <a:schemeClr val="tx1"/>
                          </a:solidFill>
                          <a:latin typeface="+mn-ea"/>
                          <a:ea typeface="+mn-ea"/>
                          <a:cs typeface="+mn-cs"/>
                        </a:rPr>
                        <a:t>請問目前您通勤的方式會對您睡眠時間造成影響嗎？</a:t>
                      </a:r>
                      <a:endParaRPr lang="en-US" altLang="zh-TW" sz="1800" b="0" i="0" u="none" strike="noStrike" kern="1200" baseline="0" dirty="0">
                        <a:solidFill>
                          <a:schemeClr val="tx1"/>
                        </a:solidFill>
                        <a:latin typeface="+mn-ea"/>
                        <a:ea typeface="+mn-ea"/>
                        <a:cs typeface="+mn-cs"/>
                      </a:endParaRPr>
                    </a:p>
                  </a:txBody>
                  <a:tcPr/>
                </a:tc>
                <a:extLst>
                  <a:ext uri="{0D108BD9-81ED-4DB2-BD59-A6C34878D82A}">
                    <a16:rowId xmlns:a16="http://schemas.microsoft.com/office/drawing/2014/main" xmlns="" val="10006"/>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e.</a:t>
                      </a:r>
                      <a:r>
                        <a:rPr lang="zh-TW" altLang="en-US" sz="1800" b="0" i="0" u="none" strike="noStrike" kern="1200" baseline="0" dirty="0">
                          <a:solidFill>
                            <a:schemeClr val="tx1"/>
                          </a:solidFill>
                          <a:latin typeface="+mn-ea"/>
                          <a:ea typeface="+mn-ea"/>
                          <a:cs typeface="+mn-cs"/>
                        </a:rPr>
                        <a:t>請問目前您通勤的方式會對您上課精神狀況造成影響嗎？</a:t>
                      </a:r>
                    </a:p>
                  </a:txBody>
                  <a:tcPr/>
                </a:tc>
                <a:extLst>
                  <a:ext uri="{0D108BD9-81ED-4DB2-BD59-A6C34878D82A}">
                    <a16:rowId xmlns:a16="http://schemas.microsoft.com/office/drawing/2014/main" xmlns="" val="10007"/>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800" b="0" i="0" u="none" strike="noStrike" kern="1200" baseline="0" dirty="0">
                          <a:solidFill>
                            <a:schemeClr val="tx1"/>
                          </a:solidFill>
                          <a:latin typeface="+mn-ea"/>
                          <a:ea typeface="+mn-ea"/>
                          <a:cs typeface="+mn-cs"/>
                        </a:rPr>
                        <a:t>f.</a:t>
                      </a:r>
                      <a:r>
                        <a:rPr lang="zh-TW" altLang="en-US" sz="1800" b="0" i="0" u="none" strike="noStrike" kern="1200" baseline="0" dirty="0">
                          <a:solidFill>
                            <a:schemeClr val="tx1"/>
                          </a:solidFill>
                          <a:latin typeface="+mn-ea"/>
                          <a:ea typeface="+mn-ea"/>
                          <a:cs typeface="+mn-cs"/>
                        </a:rPr>
                        <a:t>請問目前您通勤的方式會對您學科整體成績發展是否有影響？</a:t>
                      </a:r>
                    </a:p>
                  </a:txBody>
                  <a:tcPr/>
                </a:tc>
                <a:extLst>
                  <a:ext uri="{0D108BD9-81ED-4DB2-BD59-A6C34878D82A}">
                    <a16:rowId xmlns:a16="http://schemas.microsoft.com/office/drawing/2014/main" xmlns="" val="10008"/>
                  </a:ext>
                </a:extLst>
              </a:tr>
              <a:tr h="370840">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ea"/>
                          <a:ea typeface="+mn-ea"/>
                          <a:cs typeface="+mn-cs"/>
                        </a:rPr>
                        <a:t>對通勤現況與通勤時間的看法 	</a:t>
                      </a:r>
                    </a:p>
                    <a:p>
                      <a:endParaRPr lang="zh-TW" altLang="en-US" sz="1800" dirty="0">
                        <a:latin typeface="+mn-ea"/>
                        <a:ea typeface="+mn-ea"/>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ea"/>
                          <a:ea typeface="+mn-ea"/>
                          <a:cs typeface="+mn-cs"/>
                        </a:rPr>
                        <a:t>ㄅ</a:t>
                      </a:r>
                      <a:r>
                        <a:rPr lang="en-US" altLang="zh-TW" sz="1800" b="0" i="0" u="none" strike="noStrike" kern="1200" baseline="0" dirty="0">
                          <a:solidFill>
                            <a:schemeClr val="tx1"/>
                          </a:solidFill>
                          <a:latin typeface="+mn-ea"/>
                          <a:ea typeface="+mn-ea"/>
                          <a:cs typeface="+mn-cs"/>
                        </a:rPr>
                        <a:t>.</a:t>
                      </a:r>
                      <a:r>
                        <a:rPr lang="zh-TW" altLang="en-US" sz="1800" b="0" i="0" u="none" strike="noStrike" kern="1200" baseline="0" dirty="0">
                          <a:solidFill>
                            <a:schemeClr val="tx1"/>
                          </a:solidFill>
                          <a:latin typeface="+mn-ea"/>
                          <a:ea typeface="+mn-ea"/>
                          <a:cs typeface="+mn-cs"/>
                        </a:rPr>
                        <a:t>請問您通常在通勤時會做什麼事？</a:t>
                      </a:r>
                    </a:p>
                  </a:txBody>
                  <a:tcPr/>
                </a:tc>
                <a:extLst>
                  <a:ext uri="{0D108BD9-81ED-4DB2-BD59-A6C34878D82A}">
                    <a16:rowId xmlns:a16="http://schemas.microsoft.com/office/drawing/2014/main" xmlns="" val="10009"/>
                  </a:ext>
                </a:extLst>
              </a:tr>
              <a:tr h="370840">
                <a:tc vMerge="1">
                  <a:txBody>
                    <a:bodyPr/>
                    <a:lstStyle/>
                    <a:p>
                      <a:endParaRPr lang="zh-TW"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800" b="0" i="0" u="none" strike="noStrike" kern="1200" baseline="0" dirty="0">
                          <a:solidFill>
                            <a:schemeClr val="tx1"/>
                          </a:solidFill>
                          <a:latin typeface="+mn-ea"/>
                          <a:ea typeface="+mn-ea"/>
                          <a:cs typeface="+mn-cs"/>
                        </a:rPr>
                        <a:t>ㄆ</a:t>
                      </a:r>
                      <a:r>
                        <a:rPr lang="en-US" altLang="zh-TW" sz="1800" b="0" i="0" u="none" strike="noStrike" kern="1200" baseline="0" dirty="0">
                          <a:solidFill>
                            <a:schemeClr val="tx1"/>
                          </a:solidFill>
                          <a:latin typeface="+mn-ea"/>
                          <a:ea typeface="+mn-ea"/>
                          <a:cs typeface="+mn-cs"/>
                        </a:rPr>
                        <a:t>.</a:t>
                      </a:r>
                      <a:r>
                        <a:rPr lang="zh-TW" altLang="en-US" sz="1800" b="0" i="0" u="none" strike="noStrike" kern="1200" baseline="0" dirty="0">
                          <a:solidFill>
                            <a:schemeClr val="tx1"/>
                          </a:solidFill>
                          <a:latin typeface="+mn-ea"/>
                          <a:ea typeface="+mn-ea"/>
                          <a:cs typeface="+mn-cs"/>
                        </a:rPr>
                        <a:t>如果讓您選擇，您覺得通勤時間多久是你最喜歡的呢？</a:t>
                      </a:r>
                    </a:p>
                  </a:txBody>
                  <a:tcPr/>
                </a:tc>
                <a:extLst>
                  <a:ext uri="{0D108BD9-81ED-4DB2-BD59-A6C34878D82A}">
                    <a16:rowId xmlns:a16="http://schemas.microsoft.com/office/drawing/2014/main" xmlns="" val="10010"/>
                  </a:ext>
                </a:extLst>
              </a:tr>
            </a:tbl>
          </a:graphicData>
        </a:graphic>
      </p:graphicFrame>
      <p:sp>
        <p:nvSpPr>
          <p:cNvPr id="5" name="內容版面配置區 2"/>
          <p:cNvSpPr txBox="1">
            <a:spLocks/>
          </p:cNvSpPr>
          <p:nvPr/>
        </p:nvSpPr>
        <p:spPr>
          <a:xfrm>
            <a:off x="2592925" y="1505139"/>
            <a:ext cx="1100889" cy="39986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zh-TW" altLang="en-US" dirty="0"/>
              <a:t>問卷題目</a:t>
            </a:r>
            <a:endParaRPr lang="en-US" altLang="zh-TW" dirty="0"/>
          </a:p>
        </p:txBody>
      </p:sp>
    </p:spTree>
    <p:extLst>
      <p:ext uri="{BB962C8B-B14F-4D97-AF65-F5344CB8AC3E}">
        <p14:creationId xmlns:p14="http://schemas.microsoft.com/office/powerpoint/2010/main" xmlns="" val="67800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38543" y="1128067"/>
            <a:ext cx="11253457" cy="780206"/>
          </a:xfrm>
        </p:spPr>
        <p:txBody>
          <a:bodyPr>
            <a:noAutofit/>
          </a:bodyPr>
          <a:lstStyle/>
          <a:p>
            <a:r>
              <a:rPr lang="zh-TW" altLang="en-US" sz="4800" dirty="0"/>
              <a:t>通勤時間與生活作息和學習狀況的關聯性</a:t>
            </a:r>
          </a:p>
        </p:txBody>
      </p:sp>
      <p:sp>
        <p:nvSpPr>
          <p:cNvPr id="3" name="內容版面配置區 2"/>
          <p:cNvSpPr>
            <a:spLocks noGrp="1"/>
          </p:cNvSpPr>
          <p:nvPr>
            <p:ph idx="1"/>
          </p:nvPr>
        </p:nvSpPr>
        <p:spPr>
          <a:xfrm>
            <a:off x="2107571" y="1908273"/>
            <a:ext cx="8915400" cy="1511270"/>
          </a:xfrm>
        </p:spPr>
        <p:txBody>
          <a:bodyPr>
            <a:normAutofit lnSpcReduction="10000"/>
          </a:bodyPr>
          <a:lstStyle/>
          <a:p>
            <a:pPr marL="514350" indent="-514350">
              <a:buFont typeface="+mj-lt"/>
              <a:buAutoNum type="arabicPeriod"/>
            </a:pPr>
            <a:r>
              <a:rPr lang="zh-TW" altLang="en-US" sz="2600" dirty="0">
                <a:latin typeface="+mn-ea"/>
              </a:rPr>
              <a:t>通勤時間越短，平均睡眠時間就越長</a:t>
            </a:r>
            <a:endParaRPr lang="en-US" altLang="zh-TW" sz="2600" dirty="0">
              <a:latin typeface="+mn-ea"/>
            </a:endParaRPr>
          </a:p>
          <a:p>
            <a:pPr marL="514350" indent="-514350">
              <a:buFont typeface="+mj-lt"/>
              <a:buAutoNum type="arabicPeriod"/>
            </a:pPr>
            <a:r>
              <a:rPr lang="zh-TW" altLang="en-US" sz="2600" dirty="0">
                <a:latin typeface="+mn-ea"/>
              </a:rPr>
              <a:t>通勤</a:t>
            </a:r>
            <a:r>
              <a:rPr lang="en-US" altLang="zh-TW" sz="2600" dirty="0">
                <a:latin typeface="+mn-ea"/>
              </a:rPr>
              <a:t>15</a:t>
            </a:r>
            <a:r>
              <a:rPr lang="zh-TW" altLang="en-US" sz="2600" dirty="0">
                <a:latin typeface="+mn-ea"/>
              </a:rPr>
              <a:t>分鐘內睡眠時間充足比例最高，</a:t>
            </a:r>
            <a:r>
              <a:rPr lang="en-US" altLang="zh-TW" sz="2600" dirty="0">
                <a:latin typeface="+mn-ea"/>
              </a:rPr>
              <a:t>15~30</a:t>
            </a:r>
            <a:r>
              <a:rPr lang="zh-TW" altLang="en-US" sz="2600" dirty="0">
                <a:latin typeface="+mn-ea"/>
              </a:rPr>
              <a:t>分鐘最低</a:t>
            </a:r>
            <a:endParaRPr lang="en-US" altLang="zh-TW" sz="2600" dirty="0">
              <a:latin typeface="+mn-ea"/>
            </a:endParaRPr>
          </a:p>
          <a:p>
            <a:pPr marL="514350" indent="-514350">
              <a:buFont typeface="+mj-lt"/>
              <a:buAutoNum type="arabicPeriod"/>
            </a:pPr>
            <a:r>
              <a:rPr lang="zh-TW" altLang="en-US" sz="2600" dirty="0">
                <a:latin typeface="+mn-ea"/>
              </a:rPr>
              <a:t>通勤時間越短，對睡眠時間的影響越小	</a:t>
            </a:r>
          </a:p>
        </p:txBody>
      </p:sp>
      <p:pic>
        <p:nvPicPr>
          <p:cNvPr id="5" name="圖片 4"/>
          <p:cNvPicPr>
            <a:picLocks noChangeAspect="1"/>
          </p:cNvPicPr>
          <p:nvPr/>
        </p:nvPicPr>
        <p:blipFill>
          <a:blip r:embed="rId2"/>
          <a:stretch>
            <a:fillRect/>
          </a:stretch>
        </p:blipFill>
        <p:spPr>
          <a:xfrm>
            <a:off x="2612337" y="4476749"/>
            <a:ext cx="2837460" cy="1656000"/>
          </a:xfrm>
          <a:prstGeom prst="rect">
            <a:avLst/>
          </a:prstGeom>
        </p:spPr>
      </p:pic>
      <p:pic>
        <p:nvPicPr>
          <p:cNvPr id="6" name="圖片 5"/>
          <p:cNvPicPr>
            <a:picLocks noChangeAspect="1"/>
          </p:cNvPicPr>
          <p:nvPr/>
        </p:nvPicPr>
        <p:blipFill>
          <a:blip r:embed="rId3"/>
          <a:stretch>
            <a:fillRect/>
          </a:stretch>
        </p:blipFill>
        <p:spPr>
          <a:xfrm>
            <a:off x="5449797" y="4476749"/>
            <a:ext cx="2887241" cy="1656000"/>
          </a:xfrm>
          <a:prstGeom prst="rect">
            <a:avLst/>
          </a:prstGeom>
        </p:spPr>
      </p:pic>
      <p:pic>
        <p:nvPicPr>
          <p:cNvPr id="7" name="圖片 6"/>
          <p:cNvPicPr>
            <a:picLocks noChangeAspect="1"/>
          </p:cNvPicPr>
          <p:nvPr/>
        </p:nvPicPr>
        <p:blipFill>
          <a:blip r:embed="rId4"/>
          <a:stretch>
            <a:fillRect/>
          </a:stretch>
        </p:blipFill>
        <p:spPr>
          <a:xfrm>
            <a:off x="8337038" y="4476749"/>
            <a:ext cx="2685933" cy="1656000"/>
          </a:xfrm>
          <a:prstGeom prst="rect">
            <a:avLst/>
          </a:prstGeom>
        </p:spPr>
      </p:pic>
      <p:sp>
        <p:nvSpPr>
          <p:cNvPr id="8" name="文字方塊 7"/>
          <p:cNvSpPr txBox="1"/>
          <p:nvPr/>
        </p:nvSpPr>
        <p:spPr>
          <a:xfrm>
            <a:off x="2824891" y="4199748"/>
            <a:ext cx="2412353" cy="276999"/>
          </a:xfrm>
          <a:prstGeom prst="rect">
            <a:avLst/>
          </a:prstGeom>
          <a:noFill/>
        </p:spPr>
        <p:txBody>
          <a:bodyPr wrap="square" rtlCol="0">
            <a:spAutoFit/>
          </a:bodyPr>
          <a:lstStyle/>
          <a:p>
            <a:r>
              <a:rPr lang="en-US" altLang="zh-TW" sz="1185" dirty="0">
                <a:latin typeface="+mn-ea"/>
              </a:rPr>
              <a:t>1.</a:t>
            </a:r>
            <a:r>
              <a:rPr lang="zh-TW" altLang="en-US" sz="1200" dirty="0">
                <a:latin typeface="+mn-ea"/>
              </a:rPr>
              <a:t>通勤時間與睡眠時間</a:t>
            </a:r>
            <a:r>
              <a:rPr lang="en-US" altLang="zh-TW" sz="1200" dirty="0">
                <a:latin typeface="+mn-ea"/>
              </a:rPr>
              <a:t>(</a:t>
            </a:r>
            <a:r>
              <a:rPr lang="zh-TW" altLang="en-US" sz="1200" dirty="0">
                <a:latin typeface="+mn-ea"/>
              </a:rPr>
              <a:t>小時</a:t>
            </a:r>
            <a:r>
              <a:rPr lang="en-US" altLang="zh-TW" sz="1200" dirty="0">
                <a:latin typeface="+mn-ea"/>
              </a:rPr>
              <a:t>)</a:t>
            </a:r>
            <a:r>
              <a:rPr lang="zh-TW" altLang="en-US" sz="1200" dirty="0">
                <a:latin typeface="+mn-ea"/>
              </a:rPr>
              <a:t>關聯 </a:t>
            </a:r>
          </a:p>
        </p:txBody>
      </p:sp>
      <p:sp>
        <p:nvSpPr>
          <p:cNvPr id="9" name="文字方塊 8"/>
          <p:cNvSpPr txBox="1"/>
          <p:nvPr/>
        </p:nvSpPr>
        <p:spPr>
          <a:xfrm>
            <a:off x="5732779" y="4199747"/>
            <a:ext cx="2321277" cy="276999"/>
          </a:xfrm>
          <a:prstGeom prst="rect">
            <a:avLst/>
          </a:prstGeom>
          <a:noFill/>
        </p:spPr>
        <p:txBody>
          <a:bodyPr wrap="square" rtlCol="0">
            <a:spAutoFit/>
          </a:bodyPr>
          <a:lstStyle/>
          <a:p>
            <a:r>
              <a:rPr lang="en-US" altLang="zh-TW" sz="1185" dirty="0">
                <a:latin typeface="+mn-ea"/>
              </a:rPr>
              <a:t>2.</a:t>
            </a:r>
            <a:r>
              <a:rPr lang="zh-TW" altLang="en-US" sz="1200" dirty="0"/>
              <a:t>通勤時間與睡眠是否充足關聯</a:t>
            </a:r>
            <a:endParaRPr lang="en-US" altLang="zh-TW" sz="1200" dirty="0"/>
          </a:p>
        </p:txBody>
      </p:sp>
      <p:sp>
        <p:nvSpPr>
          <p:cNvPr id="10" name="文字方塊 9"/>
          <p:cNvSpPr txBox="1"/>
          <p:nvPr/>
        </p:nvSpPr>
        <p:spPr>
          <a:xfrm>
            <a:off x="8357772" y="4199746"/>
            <a:ext cx="2644464" cy="276999"/>
          </a:xfrm>
          <a:prstGeom prst="rect">
            <a:avLst/>
          </a:prstGeom>
          <a:noFill/>
        </p:spPr>
        <p:txBody>
          <a:bodyPr wrap="square" rtlCol="0">
            <a:spAutoFit/>
          </a:bodyPr>
          <a:lstStyle/>
          <a:p>
            <a:r>
              <a:rPr lang="en-US" altLang="zh-TW" sz="1185" dirty="0">
                <a:latin typeface="+mn-ea"/>
              </a:rPr>
              <a:t>3.</a:t>
            </a:r>
            <a:r>
              <a:rPr lang="zh-TW" altLang="en-US" sz="1200" dirty="0"/>
              <a:t>通勤時間對睡眠時間造成影響與否</a:t>
            </a:r>
            <a:endParaRPr lang="zh-TW" altLang="en-US" sz="1185" dirty="0">
              <a:latin typeface="+mn-ea"/>
            </a:endParaRPr>
          </a:p>
        </p:txBody>
      </p:sp>
    </p:spTree>
    <p:extLst>
      <p:ext uri="{BB962C8B-B14F-4D97-AF65-F5344CB8AC3E}">
        <p14:creationId xmlns:p14="http://schemas.microsoft.com/office/powerpoint/2010/main" xmlns="" val="329054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288" y="1313115"/>
            <a:ext cx="10429314" cy="404954"/>
          </a:xfrm>
        </p:spPr>
        <p:txBody>
          <a:bodyPr>
            <a:noAutofit/>
          </a:bodyPr>
          <a:lstStyle/>
          <a:p>
            <a:pPr marL="0" indent="0" algn="ctr">
              <a:buNone/>
            </a:pPr>
            <a:r>
              <a:rPr lang="zh-TW" altLang="en-US" sz="2400" dirty="0"/>
              <a:t>通勤時間長的人覺得通勤時間會影響上課精神狀況和學科整體成績發展</a:t>
            </a:r>
          </a:p>
        </p:txBody>
      </p:sp>
      <p:pic>
        <p:nvPicPr>
          <p:cNvPr id="5" name="圖片 4"/>
          <p:cNvPicPr>
            <a:picLocks noChangeAspect="1"/>
          </p:cNvPicPr>
          <p:nvPr/>
        </p:nvPicPr>
        <p:blipFill>
          <a:blip r:embed="rId2"/>
          <a:stretch>
            <a:fillRect/>
          </a:stretch>
        </p:blipFill>
        <p:spPr>
          <a:xfrm>
            <a:off x="1075288" y="2533924"/>
            <a:ext cx="5214647" cy="3240000"/>
          </a:xfrm>
          <a:prstGeom prst="rect">
            <a:avLst/>
          </a:prstGeom>
        </p:spPr>
      </p:pic>
      <p:pic>
        <p:nvPicPr>
          <p:cNvPr id="2" name="圖片 1"/>
          <p:cNvPicPr>
            <a:picLocks noChangeAspect="1"/>
          </p:cNvPicPr>
          <p:nvPr/>
        </p:nvPicPr>
        <p:blipFill>
          <a:blip r:embed="rId3"/>
          <a:stretch>
            <a:fillRect/>
          </a:stretch>
        </p:blipFill>
        <p:spPr>
          <a:xfrm>
            <a:off x="6289944" y="2533924"/>
            <a:ext cx="5214663" cy="3240000"/>
          </a:xfrm>
          <a:prstGeom prst="rect">
            <a:avLst/>
          </a:prstGeom>
        </p:spPr>
      </p:pic>
      <p:sp>
        <p:nvSpPr>
          <p:cNvPr id="7" name="文字方塊 6"/>
          <p:cNvSpPr txBox="1"/>
          <p:nvPr/>
        </p:nvSpPr>
        <p:spPr>
          <a:xfrm>
            <a:off x="2134505" y="5773924"/>
            <a:ext cx="3096211" cy="276999"/>
          </a:xfrm>
          <a:prstGeom prst="rect">
            <a:avLst/>
          </a:prstGeom>
          <a:noFill/>
        </p:spPr>
        <p:txBody>
          <a:bodyPr wrap="square" rtlCol="0">
            <a:spAutoFit/>
          </a:bodyPr>
          <a:lstStyle/>
          <a:p>
            <a:r>
              <a:rPr lang="zh-TW" altLang="en-US" sz="1200" dirty="0"/>
              <a:t>通勤時間對上課精神狀況造成影響與否關聯</a:t>
            </a:r>
          </a:p>
        </p:txBody>
      </p:sp>
      <p:sp>
        <p:nvSpPr>
          <p:cNvPr id="8" name="文字方塊 7"/>
          <p:cNvSpPr txBox="1"/>
          <p:nvPr/>
        </p:nvSpPr>
        <p:spPr>
          <a:xfrm>
            <a:off x="7199858" y="5773924"/>
            <a:ext cx="3394834" cy="276999"/>
          </a:xfrm>
          <a:prstGeom prst="rect">
            <a:avLst/>
          </a:prstGeom>
          <a:noFill/>
        </p:spPr>
        <p:txBody>
          <a:bodyPr wrap="square" rtlCol="0">
            <a:spAutoFit/>
          </a:bodyPr>
          <a:lstStyle/>
          <a:p>
            <a:r>
              <a:rPr lang="zh-TW" altLang="en-US" sz="1200" dirty="0"/>
              <a:t>通勤時間對學科整體成績發展造成影響與否關聯</a:t>
            </a:r>
          </a:p>
        </p:txBody>
      </p:sp>
    </p:spTree>
    <p:extLst>
      <p:ext uri="{BB962C8B-B14F-4D97-AF65-F5344CB8AC3E}">
        <p14:creationId xmlns:p14="http://schemas.microsoft.com/office/powerpoint/2010/main" xmlns="" val="3593407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271</TotalTime>
  <Words>1105</Words>
  <Application>Microsoft Office PowerPoint</Application>
  <PresentationFormat>自訂</PresentationFormat>
  <Paragraphs>110</Paragraphs>
  <Slides>18</Slides>
  <Notes>1</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絲縷</vt:lpstr>
      <vt:lpstr>通勤對自強國中學生生活作息影響之研究 -以自己班級為例 </vt:lpstr>
      <vt:lpstr>研究動機</vt:lpstr>
      <vt:lpstr>研究目的</vt:lpstr>
      <vt:lpstr>研究流程</vt:lpstr>
      <vt:lpstr>文獻探討</vt:lpstr>
      <vt:lpstr>通勤者可以善用時間以及改善作息</vt:lpstr>
      <vt:lpstr>研究方法與對象</vt:lpstr>
      <vt:lpstr>通勤時間與生活作息和學習狀況的關聯性</vt:lpstr>
      <vt:lpstr>投影片 9</vt:lpstr>
      <vt:lpstr>投影片 10</vt:lpstr>
      <vt:lpstr>通勤方式與生活作息和學習狀況的關聯性 </vt:lpstr>
      <vt:lpstr>投影片 12</vt:lpstr>
      <vt:lpstr>投影片 13</vt:lpstr>
      <vt:lpstr>結論</vt:lpstr>
      <vt:lpstr>結論</vt:lpstr>
      <vt:lpstr>發現與建議 </vt:lpstr>
      <vt:lpstr>引註資料</vt:lpstr>
      <vt:lpstr>謝謝觀賞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通勤對自強國中學生生活作息影響之研究 -以自己班級為例 </dc:title>
  <dc:creator>zcjh</dc:creator>
  <cp:lastModifiedBy>教師</cp:lastModifiedBy>
  <cp:revision>76</cp:revision>
  <dcterms:created xsi:type="dcterms:W3CDTF">2020-10-27T06:41:13Z</dcterms:created>
  <dcterms:modified xsi:type="dcterms:W3CDTF">2020-11-12T08:58:37Z</dcterms:modified>
</cp:coreProperties>
</file>