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9482" autoAdjust="0"/>
  </p:normalViewPr>
  <p:slideViewPr>
    <p:cSldViewPr snapToGrid="0">
      <p:cViewPr>
        <p:scale>
          <a:sx n="70" d="100"/>
          <a:sy n="70" d="100"/>
        </p:scale>
        <p:origin x="-124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025" tIns="49500" rIns="99025" bIns="495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1731"/>
          </a:xfrm>
          <a:prstGeom prst="rect">
            <a:avLst/>
          </a:prstGeom>
          <a:noFill/>
          <a:ln>
            <a:noFill/>
          </a:ln>
        </p:spPr>
        <p:txBody>
          <a:bodyPr spcFirstLastPara="1" wrap="square" lIns="99025" tIns="49500" rIns="99025" bIns="495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025" tIns="49500" rIns="99025" bIns="495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zh-TW" sz="13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3332913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Font typeface="Microsoft JhengHei"/>
              <a:buNone/>
            </a:pPr>
            <a:r>
              <a:rPr lang="zh-TW">
                <a:latin typeface="Microsoft JhengHei"/>
                <a:ea typeface="Microsoft JhengHei"/>
                <a:cs typeface="Microsoft JhengHei"/>
                <a:sym typeface="Microsoft JhengHei"/>
              </a:rPr>
              <a:t>學蘭又稱為詰襟，是日本傳統男子校服，制服的特點軍事風的立領，下面接一排釦子，這同時也是明治時期仿照普魯士軍隊所設計軍裝的特點之一。</a:t>
            </a:r>
            <a:endParaRPr/>
          </a:p>
          <a:p>
            <a:pPr marL="0" lvl="0" indent="0" algn="l" rtl="0">
              <a:spcBef>
                <a:spcPts val="0"/>
              </a:spcBef>
              <a:spcAft>
                <a:spcPts val="0"/>
              </a:spcAft>
              <a:buClr>
                <a:schemeClr val="dk1"/>
              </a:buClr>
              <a:buSzPts val="1200"/>
              <a:buFont typeface="Microsoft JhengHei"/>
              <a:buNone/>
            </a:pPr>
            <a:r>
              <a:rPr lang="zh-TW">
                <a:latin typeface="Microsoft JhengHei"/>
                <a:ea typeface="Microsoft JhengHei"/>
                <a:cs typeface="Microsoft JhengHei"/>
                <a:sym typeface="Microsoft JhengHei"/>
              </a:rPr>
              <a:t>       鬼殺隊的男性隊員上衣為立領，下接直排釦，和學蘭的特色一致。</a:t>
            </a:r>
            <a:endParaRPr/>
          </a:p>
          <a:p>
            <a:pPr marL="0" lvl="0" indent="0" algn="l" rtl="0">
              <a:spcBef>
                <a:spcPts val="0"/>
              </a:spcBef>
              <a:spcAft>
                <a:spcPts val="0"/>
              </a:spcAft>
              <a:buClr>
                <a:schemeClr val="dk1"/>
              </a:buClr>
              <a:buSzPts val="1200"/>
              <a:buFont typeface="Microsoft JhengHei"/>
              <a:buNone/>
            </a:pPr>
            <a:r>
              <a:rPr lang="zh-TW">
                <a:latin typeface="Microsoft JhengHei"/>
                <a:ea typeface="Microsoft JhengHei"/>
                <a:cs typeface="Microsoft JhengHei"/>
                <a:sym typeface="Microsoft JhengHei"/>
              </a:rPr>
              <a:t> </a:t>
            </a:r>
            <a:endParaRPr/>
          </a:p>
        </p:txBody>
      </p:sp>
      <p:sp>
        <p:nvSpPr>
          <p:cNvPr id="235" name="Google Shape;235;p10: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Font typeface="Microsoft JhengHei"/>
              <a:buNone/>
            </a:pPr>
            <a:r>
              <a:rPr lang="zh-TW" dirty="0">
                <a:latin typeface="Microsoft JhengHei"/>
                <a:ea typeface="Microsoft JhengHei"/>
                <a:cs typeface="Microsoft JhengHei"/>
                <a:sym typeface="Microsoft JhengHei"/>
              </a:rPr>
              <a:t>學蘭又稱為詰襟</a:t>
            </a:r>
            <a:r>
              <a:rPr lang="zh-TW" dirty="0" smtClean="0">
                <a:latin typeface="Microsoft JhengHei"/>
                <a:ea typeface="Microsoft JhengHei"/>
                <a:cs typeface="Microsoft JhengHei"/>
                <a:sym typeface="Microsoft JhengHei"/>
              </a:rPr>
              <a:t>，這</a:t>
            </a:r>
            <a:r>
              <a:rPr lang="zh-TW" dirty="0">
                <a:latin typeface="Microsoft JhengHei"/>
                <a:ea typeface="Microsoft JhengHei"/>
                <a:cs typeface="Microsoft JhengHei"/>
                <a:sym typeface="Microsoft JhengHei"/>
              </a:rPr>
              <a:t>同時也是明治時期仿照普魯士軍隊所設計軍裝的特點之一。</a:t>
            </a:r>
            <a:endParaRPr dirty="0"/>
          </a:p>
          <a:p>
            <a:pPr marL="0" lvl="0" indent="0" algn="l" rtl="0">
              <a:spcBef>
                <a:spcPts val="0"/>
              </a:spcBef>
              <a:spcAft>
                <a:spcPts val="0"/>
              </a:spcAft>
              <a:buClr>
                <a:schemeClr val="dk1"/>
              </a:buClr>
              <a:buSzPts val="1200"/>
              <a:buFont typeface="Microsoft JhengHei"/>
              <a:buNone/>
            </a:pPr>
            <a:r>
              <a:rPr lang="zh-TW" dirty="0">
                <a:latin typeface="Microsoft JhengHei"/>
                <a:ea typeface="Microsoft JhengHei"/>
                <a:cs typeface="Microsoft JhengHei"/>
                <a:sym typeface="Microsoft JhengHei"/>
              </a:rPr>
              <a:t>       鬼殺隊的男性</a:t>
            </a:r>
            <a:r>
              <a:rPr lang="zh-TW" dirty="0" smtClean="0">
                <a:latin typeface="Microsoft JhengHei"/>
                <a:ea typeface="Microsoft JhengHei"/>
                <a:cs typeface="Microsoft JhengHei"/>
                <a:sym typeface="Microsoft JhengHei"/>
              </a:rPr>
              <a:t>隊員</a:t>
            </a:r>
            <a:r>
              <a:rPr lang="zh-TW" altLang="en-US" dirty="0" smtClean="0">
                <a:latin typeface="Microsoft JhengHei"/>
                <a:ea typeface="Microsoft JhengHei"/>
                <a:cs typeface="Microsoft JhengHei"/>
                <a:sym typeface="Microsoft JhengHei"/>
              </a:rPr>
              <a:t>制服特色</a:t>
            </a:r>
            <a:r>
              <a:rPr lang="zh-TW" dirty="0" smtClean="0">
                <a:latin typeface="Microsoft JhengHei"/>
                <a:ea typeface="Microsoft JhengHei"/>
                <a:cs typeface="Microsoft JhengHei"/>
                <a:sym typeface="Microsoft JhengHei"/>
              </a:rPr>
              <a:t>和</a:t>
            </a:r>
            <a:r>
              <a:rPr lang="zh-TW" dirty="0">
                <a:latin typeface="Microsoft JhengHei"/>
                <a:ea typeface="Microsoft JhengHei"/>
                <a:cs typeface="Microsoft JhengHei"/>
                <a:sym typeface="Microsoft JhengHei"/>
              </a:rPr>
              <a:t>學蘭的特色一致。</a:t>
            </a:r>
            <a:endParaRPr dirty="0"/>
          </a:p>
          <a:p>
            <a:pPr marL="0" lvl="0" indent="0" algn="l" rtl="0">
              <a:spcBef>
                <a:spcPts val="0"/>
              </a:spcBef>
              <a:spcAft>
                <a:spcPts val="0"/>
              </a:spcAft>
              <a:buClr>
                <a:schemeClr val="dk1"/>
              </a:buClr>
              <a:buSzPts val="1200"/>
              <a:buFont typeface="Microsoft JhengHei"/>
              <a:buNone/>
            </a:pPr>
            <a:r>
              <a:rPr lang="zh-TW" dirty="0">
                <a:latin typeface="Microsoft JhengHei"/>
                <a:ea typeface="Microsoft JhengHei"/>
                <a:cs typeface="Microsoft JhengHei"/>
                <a:sym typeface="Microsoft JhengHei"/>
              </a:rPr>
              <a:t> </a:t>
            </a:r>
            <a:endParaRPr dirty="0"/>
          </a:p>
        </p:txBody>
      </p:sp>
      <p:sp>
        <p:nvSpPr>
          <p:cNvPr id="244" name="Google Shape;244;p11: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Font typeface="Microsoft JhengHei"/>
              <a:buNone/>
            </a:pPr>
            <a:r>
              <a:rPr lang="zh-TW" dirty="0">
                <a:latin typeface="Microsoft JhengHei"/>
                <a:ea typeface="Microsoft JhengHei"/>
                <a:cs typeface="Microsoft JhengHei"/>
                <a:sym typeface="Microsoft JhengHei"/>
              </a:rPr>
              <a:t>大正後期的女學生制服多為水手服。是以英國皇家海軍的軍服為</a:t>
            </a:r>
            <a:r>
              <a:rPr lang="zh-TW" dirty="0" smtClean="0">
                <a:latin typeface="Microsoft JhengHei"/>
                <a:ea typeface="Microsoft JhengHei"/>
                <a:cs typeface="Microsoft JhengHei"/>
                <a:sym typeface="Microsoft JhengHei"/>
              </a:rPr>
              <a:t>範本</a:t>
            </a:r>
            <a:r>
              <a:rPr lang="zh-TW" altLang="en-US" dirty="0" smtClean="0">
                <a:latin typeface="Microsoft JhengHei"/>
                <a:ea typeface="Microsoft JhengHei"/>
                <a:cs typeface="Microsoft JhengHei"/>
                <a:sym typeface="Microsoft JhengHei"/>
              </a:rPr>
              <a:t>。</a:t>
            </a:r>
            <a:endParaRPr lang="en-US" altLang="zh-TW" dirty="0" smtClean="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dirty="0" smtClean="0">
                <a:latin typeface="Microsoft JhengHei"/>
                <a:ea typeface="Microsoft JhengHei"/>
                <a:cs typeface="Microsoft JhengHei"/>
                <a:sym typeface="Microsoft JhengHei"/>
              </a:rPr>
              <a:t>女性</a:t>
            </a:r>
            <a:r>
              <a:rPr lang="zh-TW" dirty="0">
                <a:latin typeface="Microsoft JhengHei"/>
                <a:ea typeface="Microsoft JhengHei"/>
                <a:cs typeface="Microsoft JhengHei"/>
                <a:sym typeface="Microsoft JhengHei"/>
              </a:rPr>
              <a:t>隊員是著立領</a:t>
            </a:r>
            <a:r>
              <a:rPr lang="zh-TW" dirty="0" smtClean="0">
                <a:latin typeface="Microsoft JhengHei"/>
                <a:ea typeface="Microsoft JhengHei"/>
                <a:cs typeface="Microsoft JhengHei"/>
                <a:sym typeface="Microsoft JhengHei"/>
              </a:rPr>
              <a:t>上衣</a:t>
            </a:r>
            <a:r>
              <a:rPr lang="zh-TW" dirty="0">
                <a:latin typeface="Microsoft JhengHei"/>
                <a:ea typeface="Microsoft JhengHei"/>
                <a:cs typeface="Microsoft JhengHei"/>
                <a:sym typeface="Microsoft JhengHei"/>
              </a:rPr>
              <a:t>加百褶裙。</a:t>
            </a:r>
            <a:endParaRPr dirty="0"/>
          </a:p>
          <a:p>
            <a:pPr marL="0" lvl="0" indent="0" algn="l" rtl="0">
              <a:spcBef>
                <a:spcPts val="0"/>
              </a:spcBef>
              <a:spcAft>
                <a:spcPts val="0"/>
              </a:spcAft>
              <a:buNone/>
            </a:pPr>
            <a:endParaRPr dirty="0"/>
          </a:p>
        </p:txBody>
      </p:sp>
      <p:sp>
        <p:nvSpPr>
          <p:cNvPr id="260" name="Google Shape;260;p12: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3: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Font typeface="Microsoft JhengHei"/>
              <a:buNone/>
            </a:pPr>
            <a:r>
              <a:rPr lang="zh-TW" dirty="0">
                <a:latin typeface="Microsoft JhengHei"/>
                <a:ea typeface="Microsoft JhengHei"/>
                <a:cs typeface="Microsoft JhengHei"/>
                <a:sym typeface="Microsoft JhengHei"/>
              </a:rPr>
              <a:t>羽</a:t>
            </a:r>
            <a:r>
              <a:rPr lang="zh-TW" dirty="0" smtClean="0">
                <a:latin typeface="Microsoft JhengHei"/>
                <a:ea typeface="Microsoft JhengHei"/>
                <a:cs typeface="Microsoft JhengHei"/>
                <a:sym typeface="Microsoft JhengHei"/>
              </a:rPr>
              <a:t>織本來</a:t>
            </a:r>
            <a:r>
              <a:rPr lang="zh-TW" dirty="0">
                <a:latin typeface="Microsoft JhengHei"/>
                <a:ea typeface="Microsoft JhengHei"/>
                <a:cs typeface="Microsoft JhengHei"/>
                <a:sym typeface="Microsoft JhengHei"/>
              </a:rPr>
              <a:t>是男性服飾，在幕府時期女性是禁止穿著羽織，但在明治時期倡導平等之後，女性開始穿上羽織</a:t>
            </a:r>
            <a:r>
              <a:rPr lang="zh-TW" dirty="0" smtClean="0">
                <a:latin typeface="Microsoft JhengHei"/>
                <a:ea typeface="Microsoft JhengHei"/>
                <a:cs typeface="Microsoft JhengHei"/>
                <a:sym typeface="Microsoft JhengHei"/>
              </a:rPr>
              <a:t>。大正~昭和年間，羽織的長度是長至膝下的長羽織。</a:t>
            </a:r>
            <a:endParaRPr dirty="0" smtClean="0"/>
          </a:p>
          <a:p>
            <a:pPr marL="0" lvl="0" indent="0" algn="l" rtl="0">
              <a:spcBef>
                <a:spcPts val="0"/>
              </a:spcBef>
              <a:spcAft>
                <a:spcPts val="0"/>
              </a:spcAft>
              <a:buClr>
                <a:schemeClr val="dk1"/>
              </a:buClr>
              <a:buSzPts val="1200"/>
              <a:buFont typeface="Microsoft JhengHei"/>
              <a:buNone/>
            </a:pPr>
            <a:r>
              <a:rPr lang="zh-TW" dirty="0" smtClean="0">
                <a:latin typeface="Microsoft JhengHei"/>
                <a:ea typeface="Microsoft JhengHei"/>
                <a:cs typeface="Microsoft JhengHei"/>
                <a:sym typeface="Microsoft JhengHei"/>
              </a:rPr>
              <a:t>        鬼殺隊的隊員有些人</a:t>
            </a:r>
            <a:endParaRPr dirty="0" smtClean="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dirty="0" smtClean="0">
                <a:latin typeface="Microsoft JhengHei"/>
                <a:ea typeface="Microsoft JhengHei"/>
                <a:cs typeface="Microsoft JhengHei"/>
                <a:sym typeface="Microsoft JhengHei"/>
              </a:rPr>
              <a:t>會制服外穿上羽織，上面</a:t>
            </a:r>
            <a:endParaRPr dirty="0" smtClean="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dirty="0" smtClean="0">
                <a:latin typeface="Microsoft JhengHei"/>
                <a:ea typeface="Microsoft JhengHei"/>
                <a:cs typeface="Microsoft JhengHei"/>
                <a:sym typeface="Microsoft JhengHei"/>
              </a:rPr>
              <a:t>的圖案則是有家族的特色</a:t>
            </a:r>
            <a:endParaRPr dirty="0" smtClean="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dirty="0" smtClean="0">
                <a:latin typeface="Microsoft JhengHei"/>
                <a:ea typeface="Microsoft JhengHei"/>
                <a:cs typeface="Microsoft JhengHei"/>
                <a:sym typeface="Microsoft JhengHei"/>
              </a:rPr>
              <a:t>或傳統的花紋。</a:t>
            </a:r>
            <a:endParaRPr dirty="0" smtClean="0">
              <a:latin typeface="Microsoft JhengHei"/>
              <a:ea typeface="Microsoft JhengHei"/>
              <a:cs typeface="Microsoft JhengHei"/>
              <a:sym typeface="Microsoft JhengHei"/>
            </a:endParaRPr>
          </a:p>
          <a:p>
            <a:pPr marL="0" lvl="0" indent="0" algn="l" rtl="0">
              <a:lnSpc>
                <a:spcPct val="144444"/>
              </a:lnSpc>
              <a:spcBef>
                <a:spcPts val="0"/>
              </a:spcBef>
              <a:spcAft>
                <a:spcPts val="0"/>
              </a:spcAft>
              <a:buClr>
                <a:schemeClr val="dk1"/>
              </a:buClr>
              <a:buFont typeface="Arial"/>
              <a:buNone/>
            </a:pPr>
            <a:r>
              <a:rPr lang="zh-TW" sz="1800" dirty="0" smtClean="0">
                <a:latin typeface="Microsoft JhengHei"/>
                <a:ea typeface="Microsoft JhengHei"/>
                <a:cs typeface="Microsoft JhengHei"/>
                <a:sym typeface="Microsoft JhengHei"/>
              </a:rPr>
              <a:t>是穿在和服外面的那層衣服，原來是男性服飾，在幕府時期女性是禁止穿著羽織，但在明治時期倡導平等之後，女性開始穿上羽織。大正~昭和年間，羽織的長度是長至膝下的長羽織。   </a:t>
            </a:r>
            <a:endParaRPr sz="1800" dirty="0" smtClean="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endParaRPr dirty="0" smtClean="0">
              <a:latin typeface="Microsoft JhengHei"/>
              <a:ea typeface="Microsoft JhengHei"/>
              <a:cs typeface="Microsoft JhengHei"/>
              <a:sym typeface="Microsoft JhengHei"/>
            </a:endParaRPr>
          </a:p>
          <a:p>
            <a:pPr marL="0" lvl="0" indent="0" algn="l" rtl="0">
              <a:spcBef>
                <a:spcPts val="0"/>
              </a:spcBef>
              <a:spcAft>
                <a:spcPts val="0"/>
              </a:spcAft>
              <a:buNone/>
            </a:pPr>
            <a:endParaRPr dirty="0"/>
          </a:p>
        </p:txBody>
      </p:sp>
      <p:sp>
        <p:nvSpPr>
          <p:cNvPr id="274" name="Google Shape;274;p13: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304" name="Google Shape;304;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7: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zh-TW">
                <a:latin typeface="Microsoft JhengHei"/>
                <a:ea typeface="Microsoft JhengHei"/>
                <a:cs typeface="Microsoft JhengHei"/>
                <a:sym typeface="Microsoft JhengHei"/>
              </a:rPr>
              <a:t>原本是日本武家社會的正裝，後來逐漸變成男士傳統禮服的下裳。到了明治、大正早期，行動方便的女袴成了女學生的制服。 女孩子的袴可以搭配傳統的足袋（日式夾腳襪）與草履，也可以搭配短靴，穿出兼具傳統與現代的時髦帥氣感。書中平常人常穿的就是袴。</a:t>
            </a:r>
            <a:endParaRPr/>
          </a:p>
        </p:txBody>
      </p:sp>
      <p:sp>
        <p:nvSpPr>
          <p:cNvPr id="316" name="Google Shape;316;p17: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r>
              <a:rPr lang="zh-TW" altLang="en-US" sz="1200" b="0" i="0" u="none" strike="noStrike" cap="none" dirty="0" smtClean="0">
                <a:solidFill>
                  <a:schemeClr val="dk1"/>
                </a:solidFill>
                <a:latin typeface="Calibri"/>
                <a:ea typeface="Calibri"/>
                <a:cs typeface="Calibri"/>
                <a:sym typeface="Calibri"/>
              </a:rPr>
              <a:t>大正十四年時統計，穿西服男性約</a:t>
            </a:r>
            <a:r>
              <a:rPr lang="en-US" altLang="zh-TW" sz="1200" b="0" i="0" u="none" strike="noStrike" cap="none" dirty="0" smtClean="0">
                <a:solidFill>
                  <a:schemeClr val="dk1"/>
                </a:solidFill>
                <a:latin typeface="Calibri"/>
                <a:ea typeface="Calibri"/>
                <a:cs typeface="Calibri"/>
                <a:sym typeface="Calibri"/>
              </a:rPr>
              <a:t>67%(</a:t>
            </a:r>
            <a:r>
              <a:rPr lang="zh-TW" altLang="en-US" sz="1200" b="0" i="0" u="none" strike="noStrike" cap="none" dirty="0" smtClean="0">
                <a:solidFill>
                  <a:schemeClr val="dk1"/>
                </a:solidFill>
                <a:latin typeface="Calibri"/>
                <a:ea typeface="Calibri"/>
                <a:cs typeface="Calibri"/>
                <a:sym typeface="Calibri"/>
              </a:rPr>
              <a:t>圖</a:t>
            </a:r>
            <a:r>
              <a:rPr lang="en-US" altLang="zh-TW" sz="1200" b="0" i="0" u="none" strike="noStrike" cap="none" dirty="0" smtClean="0">
                <a:solidFill>
                  <a:schemeClr val="dk1"/>
                </a:solidFill>
                <a:latin typeface="Calibri"/>
                <a:ea typeface="Calibri"/>
                <a:cs typeface="Calibri"/>
                <a:sym typeface="Calibri"/>
              </a:rPr>
              <a:t>18)</a:t>
            </a:r>
            <a:r>
              <a:rPr lang="zh-TW" altLang="en-US" sz="1200" b="0" i="0" u="none" strike="noStrike" cap="none" dirty="0" smtClean="0">
                <a:solidFill>
                  <a:schemeClr val="dk1"/>
                </a:solidFill>
                <a:latin typeface="Calibri"/>
                <a:ea typeface="Calibri"/>
                <a:cs typeface="Calibri"/>
                <a:sym typeface="Calibri"/>
              </a:rPr>
              <a:t>，和服</a:t>
            </a:r>
            <a:r>
              <a:rPr lang="en-US" altLang="zh-TW" sz="1200" b="0" i="0" u="none" strike="noStrike" cap="none" dirty="0" smtClean="0">
                <a:solidFill>
                  <a:schemeClr val="dk1"/>
                </a:solidFill>
                <a:latin typeface="Calibri"/>
                <a:ea typeface="Calibri"/>
                <a:cs typeface="Calibri"/>
                <a:sym typeface="Calibri"/>
              </a:rPr>
              <a:t>33%</a:t>
            </a:r>
            <a:r>
              <a:rPr lang="zh-TW" altLang="en-US" sz="1200" b="0" i="0" u="none" strike="noStrike" cap="none" dirty="0" smtClean="0">
                <a:solidFill>
                  <a:schemeClr val="dk1"/>
                </a:solidFill>
                <a:latin typeface="Calibri"/>
                <a:ea typeface="Calibri"/>
                <a:cs typeface="Calibri"/>
                <a:sym typeface="Calibri"/>
              </a:rPr>
              <a:t>，女性幾乎全是和服，洋服僅佔百分之一，女性著洋服的多為職業女性或是女學生的制服。</a:t>
            </a:r>
            <a:endParaRPr dirty="0"/>
          </a:p>
        </p:txBody>
      </p:sp>
      <p:sp>
        <p:nvSpPr>
          <p:cNvPr id="335" name="Google Shape;335;p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lnSpc>
                <a:spcPct val="150000"/>
              </a:lnSpc>
              <a:spcBef>
                <a:spcPts val="0"/>
              </a:spcBef>
              <a:spcAft>
                <a:spcPts val="0"/>
              </a:spcAft>
              <a:buClr>
                <a:schemeClr val="dk1"/>
              </a:buClr>
              <a:buFont typeface="Arial"/>
              <a:buNone/>
            </a:pPr>
            <a:r>
              <a:rPr lang="zh-TW" sz="2000">
                <a:latin typeface="Microsoft JhengHei"/>
                <a:ea typeface="Microsoft JhengHei"/>
                <a:cs typeface="Microsoft JhengHei"/>
                <a:sym typeface="Microsoft JhengHei"/>
              </a:rPr>
              <a:t>在社會西化過程中，服裝也會出現以西式裝扮再搭配傳統服裝的組合。</a:t>
            </a:r>
            <a:endParaRPr sz="1400">
              <a:latin typeface="Arial"/>
              <a:ea typeface="Arial"/>
              <a:cs typeface="Arial"/>
              <a:sym typeface="Arial"/>
            </a:endParaRPr>
          </a:p>
          <a:p>
            <a:pPr marL="0" lvl="0" indent="0" algn="l" rtl="0">
              <a:lnSpc>
                <a:spcPct val="150000"/>
              </a:lnSpc>
              <a:spcBef>
                <a:spcPts val="0"/>
              </a:spcBef>
              <a:spcAft>
                <a:spcPts val="0"/>
              </a:spcAft>
              <a:buClr>
                <a:schemeClr val="dk1"/>
              </a:buClr>
              <a:buFont typeface="Arial"/>
              <a:buNone/>
            </a:pPr>
            <a:r>
              <a:rPr lang="zh-TW" sz="2000">
                <a:latin typeface="Microsoft JhengHei"/>
                <a:ea typeface="Microsoft JhengHei"/>
                <a:cs typeface="Microsoft JhengHei"/>
                <a:sym typeface="Microsoft JhengHei"/>
              </a:rPr>
              <a:t>        男性會在和服外搭上西洋帽或是拐杖、眼鏡，女生則多以和服搭配皮鞋。在鬼滅之刃中也有角色是以和洋混搭的服裝出現。</a:t>
            </a:r>
            <a:endParaRPr sz="2000">
              <a:latin typeface="Microsoft JhengHei"/>
              <a:ea typeface="Microsoft JhengHei"/>
              <a:cs typeface="Microsoft JhengHei"/>
              <a:sym typeface="Microsoft JhengHei"/>
            </a:endParaRPr>
          </a:p>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lnSpc>
                <a:spcPct val="150000"/>
              </a:lnSpc>
              <a:spcBef>
                <a:spcPts val="0"/>
              </a:spcBef>
              <a:spcAft>
                <a:spcPts val="0"/>
              </a:spcAft>
              <a:buClr>
                <a:schemeClr val="dk1"/>
              </a:buClr>
              <a:buFont typeface="Arial"/>
              <a:buNone/>
            </a:pPr>
            <a:r>
              <a:rPr lang="zh-TW" sz="2000">
                <a:latin typeface="Microsoft JhengHei"/>
                <a:ea typeface="Microsoft JhengHei"/>
                <a:cs typeface="Microsoft JhengHei"/>
                <a:sym typeface="Microsoft JhengHei"/>
              </a:rPr>
              <a:t>花魁服裝的特色，會將腰帶的結綁在身體前方，顯示腰帶最美最華麗的部份，代表「一夜妻」的意思。</a:t>
            </a:r>
            <a:endParaRPr sz="2000">
              <a:latin typeface="Microsoft JhengHei"/>
              <a:ea typeface="Microsoft JhengHei"/>
              <a:cs typeface="Microsoft JhengHei"/>
              <a:sym typeface="Microsoft JhengHei"/>
            </a:endParaRPr>
          </a:p>
          <a:p>
            <a:pPr marL="0" lvl="0" indent="0" algn="l" rtl="0">
              <a:lnSpc>
                <a:spcPct val="150000"/>
              </a:lnSpc>
              <a:spcBef>
                <a:spcPts val="0"/>
              </a:spcBef>
              <a:spcAft>
                <a:spcPts val="0"/>
              </a:spcAft>
              <a:buClr>
                <a:schemeClr val="dk1"/>
              </a:buClr>
              <a:buFont typeface="Arial"/>
              <a:buNone/>
            </a:pPr>
            <a:r>
              <a:rPr lang="zh-TW" sz="2000">
                <a:latin typeface="Microsoft JhengHei"/>
                <a:ea typeface="Microsoft JhengHei"/>
                <a:cs typeface="Microsoft JhengHei"/>
                <a:sym typeface="Microsoft JhengHei"/>
              </a:rPr>
              <a:t>另一說為，腰帶綁在前方表示身份高貴，因行動受限於腰帶與結，所以無法隨意使用雙手來表示。</a:t>
            </a:r>
            <a:endParaRPr sz="2000">
              <a:latin typeface="Microsoft JhengHei"/>
              <a:ea typeface="Microsoft JhengHei"/>
              <a:cs typeface="Microsoft JhengHei"/>
              <a:sym typeface="Microsoft JhengHei"/>
            </a:endParaRPr>
          </a:p>
          <a:p>
            <a:pPr marL="0" lvl="0" indent="0" algn="l" rtl="0">
              <a:spcBef>
                <a:spcPts val="0"/>
              </a:spcBef>
              <a:spcAft>
                <a:spcPts val="0"/>
              </a:spcAft>
              <a:buNone/>
            </a:pPr>
            <a:endParaRPr/>
          </a:p>
        </p:txBody>
      </p:sp>
      <p:sp>
        <p:nvSpPr>
          <p:cNvPr id="364" name="Google Shape;364;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lnSpc>
                <a:spcPct val="150000"/>
              </a:lnSpc>
              <a:spcBef>
                <a:spcPts val="0"/>
              </a:spcBef>
              <a:spcAft>
                <a:spcPts val="0"/>
              </a:spcAft>
              <a:buClr>
                <a:schemeClr val="dk1"/>
              </a:buClr>
              <a:buFont typeface="Arial"/>
              <a:buNone/>
            </a:pPr>
            <a:r>
              <a:rPr lang="zh-TW" sz="1100">
                <a:latin typeface="Microsoft JhengHei"/>
                <a:ea typeface="Microsoft JhengHei"/>
                <a:cs typeface="Microsoft JhengHei"/>
                <a:sym typeface="Microsoft JhengHei"/>
              </a:rPr>
              <a:t>明治天皇頒布了政令，讓警察、鐵道員、教員等改穿洋服。另外，軍隊也規定要穿軍服，而當時的軍服也就是洋服。</a:t>
            </a:r>
            <a:endParaRPr sz="500">
              <a:latin typeface="Arial"/>
              <a:ea typeface="Arial"/>
              <a:cs typeface="Arial"/>
              <a:sym typeface="Arial"/>
            </a:endParaRPr>
          </a:p>
          <a:p>
            <a:pPr marL="0" lvl="0" indent="0" algn="l" rtl="0">
              <a:lnSpc>
                <a:spcPct val="150000"/>
              </a:lnSpc>
              <a:spcBef>
                <a:spcPts val="0"/>
              </a:spcBef>
              <a:spcAft>
                <a:spcPts val="0"/>
              </a:spcAft>
              <a:buClr>
                <a:schemeClr val="dk1"/>
              </a:buClr>
              <a:buFont typeface="Arial"/>
              <a:buNone/>
            </a:pPr>
            <a:r>
              <a:rPr lang="zh-TW" sz="1100">
                <a:latin typeface="Microsoft JhengHei"/>
                <a:ea typeface="Microsoft JhengHei"/>
                <a:cs typeface="Microsoft JhengHei"/>
                <a:sym typeface="Microsoft JhengHei"/>
              </a:rPr>
              <a:t>      《鬼滅之刃》中，火車上剪票的車掌穿著的是類似軍服的制服。</a:t>
            </a:r>
            <a:endParaRPr sz="500">
              <a:latin typeface="Arial"/>
              <a:ea typeface="Arial"/>
              <a:cs typeface="Arial"/>
              <a:sym typeface="Arial"/>
            </a:endParaRPr>
          </a:p>
          <a:p>
            <a:pPr marL="0" lvl="0" indent="0" algn="l" rtl="0">
              <a:spcBef>
                <a:spcPts val="0"/>
              </a:spcBef>
              <a:spcAft>
                <a:spcPts val="0"/>
              </a:spcAft>
              <a:buNone/>
            </a:pPr>
            <a:endParaRPr sz="300"/>
          </a:p>
        </p:txBody>
      </p:sp>
      <p:sp>
        <p:nvSpPr>
          <p:cNvPr id="377" name="Google Shape;377;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lnSpc>
                <a:spcPct val="150000"/>
              </a:lnSpc>
              <a:spcBef>
                <a:spcPts val="0"/>
              </a:spcBef>
              <a:spcAft>
                <a:spcPts val="0"/>
              </a:spcAft>
              <a:buClr>
                <a:schemeClr val="dk1"/>
              </a:buClr>
              <a:buFont typeface="Arial"/>
              <a:buNone/>
            </a:pPr>
            <a:r>
              <a:rPr lang="zh-TW" sz="1400">
                <a:latin typeface="Microsoft JhengHei"/>
                <a:ea typeface="Microsoft JhengHei"/>
                <a:cs typeface="Microsoft JhengHei"/>
                <a:sym typeface="Microsoft JhengHei"/>
              </a:rPr>
              <a:t> 大正時期的看護婦穿著制服為全白的長袖衣裙，並配戴白色的護士帽，頭髮盤起。</a:t>
            </a:r>
            <a:endParaRPr sz="800">
              <a:latin typeface="Arial"/>
              <a:ea typeface="Arial"/>
              <a:cs typeface="Arial"/>
              <a:sym typeface="Arial"/>
            </a:endParaRPr>
          </a:p>
          <a:p>
            <a:pPr marL="0" lvl="0" indent="0" algn="l" rtl="0">
              <a:lnSpc>
                <a:spcPct val="150000"/>
              </a:lnSpc>
              <a:spcBef>
                <a:spcPts val="0"/>
              </a:spcBef>
              <a:spcAft>
                <a:spcPts val="0"/>
              </a:spcAft>
              <a:buClr>
                <a:schemeClr val="dk1"/>
              </a:buClr>
              <a:buFont typeface="Arial"/>
              <a:buNone/>
            </a:pPr>
            <a:r>
              <a:rPr lang="zh-TW" sz="1400">
                <a:latin typeface="Microsoft JhengHei"/>
                <a:ea typeface="Microsoft JhengHei"/>
                <a:cs typeface="Microsoft JhengHei"/>
                <a:sym typeface="Microsoft JhengHei"/>
              </a:rPr>
              <a:t>     鬼殺隊療養處照顧傷患的女孩，穿著的是長袖上衣和長裙的女孩，頭髮紮起。</a:t>
            </a:r>
            <a:endParaRPr sz="800">
              <a:latin typeface="Arial"/>
              <a:ea typeface="Arial"/>
              <a:cs typeface="Arial"/>
              <a:sym typeface="Arial"/>
            </a:endParaRPr>
          </a:p>
          <a:p>
            <a:pPr marL="0" lvl="0" indent="0" algn="l" rtl="0">
              <a:spcBef>
                <a:spcPts val="0"/>
              </a:spcBef>
              <a:spcAft>
                <a:spcPts val="0"/>
              </a:spcAft>
              <a:buNone/>
            </a:pPr>
            <a:endParaRPr sz="600"/>
          </a:p>
        </p:txBody>
      </p:sp>
      <p:sp>
        <p:nvSpPr>
          <p:cNvPr id="389" name="Google Shape;389;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02" name="Google Shape;402;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Clr>
                <a:schemeClr val="dk1"/>
              </a:buClr>
              <a:buFont typeface="Arial"/>
              <a:buNone/>
            </a:pPr>
            <a:r>
              <a:rPr lang="zh-TW" sz="1800" dirty="0">
                <a:latin typeface="Microsoft JhengHei"/>
                <a:ea typeface="Microsoft JhengHei"/>
                <a:cs typeface="Microsoft JhengHei"/>
                <a:sym typeface="Microsoft JhengHei"/>
              </a:rPr>
              <a:t>大正初期大部份的女子還是梳傳統的髮髻，在彌豆子未變成鬼時，在家中是髮髻的裝扮。</a:t>
            </a:r>
            <a:endParaRPr sz="800" dirty="0">
              <a:latin typeface="Arial"/>
              <a:ea typeface="Arial"/>
              <a:cs typeface="Arial"/>
              <a:sym typeface="Arial"/>
            </a:endParaRPr>
          </a:p>
          <a:p>
            <a:pPr marL="0" lvl="0" indent="0" algn="l" rtl="0">
              <a:spcBef>
                <a:spcPts val="0"/>
              </a:spcBef>
              <a:spcAft>
                <a:spcPts val="0"/>
              </a:spcAft>
              <a:buClr>
                <a:schemeClr val="dk1"/>
              </a:buClr>
              <a:buFont typeface="Arial"/>
              <a:buNone/>
            </a:pPr>
            <a:r>
              <a:rPr lang="zh-TW" sz="1800" dirty="0">
                <a:latin typeface="Microsoft JhengHei"/>
                <a:ea typeface="Microsoft JhengHei"/>
                <a:cs typeface="Microsoft JhengHei"/>
                <a:sym typeface="Microsoft JhengHei"/>
              </a:rPr>
              <a:t> </a:t>
            </a:r>
            <a:endParaRPr sz="800" dirty="0">
              <a:latin typeface="Arial"/>
              <a:ea typeface="Arial"/>
              <a:cs typeface="Arial"/>
              <a:sym typeface="Arial"/>
            </a:endParaRPr>
          </a:p>
          <a:p>
            <a:pPr marL="0" lvl="0" indent="0" algn="l" rtl="0">
              <a:spcBef>
                <a:spcPts val="0"/>
              </a:spcBef>
              <a:spcAft>
                <a:spcPts val="0"/>
              </a:spcAft>
              <a:buNone/>
            </a:pPr>
            <a:endParaRPr sz="600" dirty="0"/>
          </a:p>
        </p:txBody>
      </p:sp>
      <p:sp>
        <p:nvSpPr>
          <p:cNvPr id="411" name="Google Shape;411;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Clr>
                <a:schemeClr val="dk1"/>
              </a:buClr>
              <a:buFont typeface="Arial"/>
              <a:buNone/>
            </a:pPr>
            <a:r>
              <a:rPr lang="zh-TW" sz="1800" dirty="0">
                <a:latin typeface="Microsoft JhengHei"/>
                <a:ea typeface="Microsoft JhengHei"/>
                <a:cs typeface="Microsoft JhengHei"/>
                <a:sym typeface="Microsoft JhengHei"/>
              </a:rPr>
              <a:t>大正初期大部份的女子還是梳傳統的髮髻，在彌豆子未變成鬼時，在家中是髮髻的裝扮。</a:t>
            </a:r>
            <a:endParaRPr sz="800" dirty="0">
              <a:latin typeface="Arial"/>
              <a:ea typeface="Arial"/>
              <a:cs typeface="Arial"/>
              <a:sym typeface="Arial"/>
            </a:endParaRPr>
          </a:p>
          <a:p>
            <a:pPr marL="0" lvl="0" indent="0" algn="l" rtl="0">
              <a:spcBef>
                <a:spcPts val="0"/>
              </a:spcBef>
              <a:spcAft>
                <a:spcPts val="0"/>
              </a:spcAft>
              <a:buNone/>
            </a:pPr>
            <a:r>
              <a:rPr lang="zh-TW" sz="1800" dirty="0">
                <a:latin typeface="Microsoft JhengHei"/>
                <a:ea typeface="Microsoft JhengHei"/>
                <a:cs typeface="Microsoft JhengHei"/>
                <a:sym typeface="Microsoft JhengHei"/>
              </a:rPr>
              <a:t> </a:t>
            </a:r>
            <a:endParaRPr sz="1800" dirty="0">
              <a:latin typeface="Microsoft JhengHei"/>
              <a:ea typeface="Microsoft JhengHei"/>
              <a:cs typeface="Microsoft JhengHei"/>
              <a:sym typeface="Microsoft JhengHei"/>
            </a:endParaRPr>
          </a:p>
          <a:p>
            <a:pPr marL="285750" lvl="0" indent="-285750" algn="l" rtl="0">
              <a:lnSpc>
                <a:spcPct val="166666"/>
              </a:lnSpc>
              <a:spcBef>
                <a:spcPts val="0"/>
              </a:spcBef>
              <a:spcAft>
                <a:spcPts val="0"/>
              </a:spcAft>
              <a:buClr>
                <a:schemeClr val="dk1"/>
              </a:buClr>
              <a:buSzPts val="1800"/>
              <a:buChar char="•"/>
            </a:pPr>
            <a:r>
              <a:rPr lang="zh-TW" sz="1800" dirty="0">
                <a:latin typeface="Microsoft JhengHei"/>
                <a:ea typeface="Microsoft JhengHei"/>
                <a:cs typeface="Microsoft JhengHei"/>
                <a:sym typeface="Microsoft JhengHei"/>
              </a:rPr>
              <a:t>被鬼吃掉的里子小姐，雖然出現的十分短暫，但是在故事中一直以她頭上大大的蝴蝶結髮飾來代表她在未婚夫心中對她的記憶。 </a:t>
            </a:r>
            <a:endParaRPr sz="1400" dirty="0">
              <a:latin typeface="Arial"/>
              <a:ea typeface="Arial"/>
              <a:cs typeface="Arial"/>
              <a:sym typeface="Arial"/>
            </a:endParaRPr>
          </a:p>
          <a:p>
            <a:pPr marL="0" lvl="0" indent="0" algn="l" rtl="0">
              <a:spcBef>
                <a:spcPts val="0"/>
              </a:spcBef>
              <a:spcAft>
                <a:spcPts val="0"/>
              </a:spcAft>
              <a:buClr>
                <a:schemeClr val="dk1"/>
              </a:buClr>
              <a:buFont typeface="Arial"/>
              <a:buNone/>
            </a:pPr>
            <a:endParaRPr sz="1800" dirty="0">
              <a:latin typeface="Microsoft JhengHei"/>
              <a:ea typeface="Microsoft JhengHei"/>
              <a:cs typeface="Microsoft JhengHei"/>
              <a:sym typeface="Microsoft JhengHei"/>
            </a:endParaRPr>
          </a:p>
          <a:p>
            <a:pPr marL="0" lvl="0" indent="0" algn="l" rtl="0">
              <a:spcBef>
                <a:spcPts val="0"/>
              </a:spcBef>
              <a:spcAft>
                <a:spcPts val="0"/>
              </a:spcAft>
              <a:buNone/>
            </a:pPr>
            <a:endParaRPr sz="600" dirty="0"/>
          </a:p>
        </p:txBody>
      </p:sp>
      <p:sp>
        <p:nvSpPr>
          <p:cNvPr id="422" name="Google Shape;422;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marR="0" lvl="0" indent="0" algn="l" rtl="0">
              <a:lnSpc>
                <a:spcPct val="150000"/>
              </a:lnSpc>
              <a:spcBef>
                <a:spcPts val="0"/>
              </a:spcBef>
              <a:spcAft>
                <a:spcPts val="0"/>
              </a:spcAft>
              <a:buNone/>
            </a:pPr>
            <a:r>
              <a:rPr lang="zh-TW" altLang="en-US" sz="1200" dirty="0" smtClean="0">
                <a:solidFill>
                  <a:schemeClr val="dk1"/>
                </a:solidFill>
                <a:latin typeface="Microsoft JhengHei"/>
                <a:ea typeface="Microsoft JhengHei"/>
                <a:cs typeface="Microsoft JhengHei"/>
                <a:sym typeface="Microsoft JhengHei"/>
              </a:rPr>
              <a:t> 花魁髮型與藝妓的最大差別是繁複的頭飾，這種髮型稱為伊達兵庫（</a:t>
            </a:r>
            <a:r>
              <a:rPr lang="en-US" altLang="zh-TW" sz="1200" dirty="0" err="1" smtClean="0">
                <a:solidFill>
                  <a:schemeClr val="dk1"/>
                </a:solidFill>
                <a:latin typeface="Microsoft JhengHei"/>
                <a:ea typeface="Microsoft JhengHei"/>
                <a:cs typeface="Microsoft JhengHei"/>
                <a:sym typeface="Microsoft JhengHei"/>
              </a:rPr>
              <a:t>Datehyougo</a:t>
            </a:r>
            <a:r>
              <a:rPr lang="zh-TW" altLang="en-US" sz="1200" dirty="0" smtClean="0">
                <a:solidFill>
                  <a:schemeClr val="dk1"/>
                </a:solidFill>
                <a:latin typeface="Microsoft JhengHei"/>
                <a:ea typeface="Microsoft JhengHei"/>
                <a:cs typeface="Microsoft JhengHei"/>
                <a:sym typeface="Microsoft JhengHei"/>
              </a:rPr>
              <a:t>），也有人叫立兵庫。</a:t>
            </a:r>
          </a:p>
          <a:p>
            <a:pPr marL="0" marR="0" lvl="0" indent="0" algn="l" rtl="0">
              <a:lnSpc>
                <a:spcPct val="150000"/>
              </a:lnSpc>
              <a:spcBef>
                <a:spcPts val="1200"/>
              </a:spcBef>
              <a:spcAft>
                <a:spcPts val="0"/>
              </a:spcAft>
              <a:buNone/>
            </a:pPr>
            <a:r>
              <a:rPr lang="zh-TW" altLang="en-US" sz="1200" dirty="0" smtClean="0">
                <a:solidFill>
                  <a:schemeClr val="dk1"/>
                </a:solidFill>
                <a:latin typeface="Microsoft JhengHei"/>
                <a:ea typeface="Microsoft JhengHei"/>
                <a:cs typeface="Microsoft JhengHei"/>
                <a:sym typeface="Microsoft JhengHei"/>
              </a:rPr>
              <a:t>花街篇裡的花魁頭髮的造型也十分的華麗和對稱。</a:t>
            </a:r>
            <a:endParaRPr lang="zh-TW" altLang="en-US" dirty="0" smtClean="0"/>
          </a:p>
          <a:p>
            <a:pPr marL="0" lvl="0" indent="0" algn="l" rtl="0">
              <a:spcBef>
                <a:spcPts val="0"/>
              </a:spcBef>
              <a:spcAft>
                <a:spcPts val="0"/>
              </a:spcAft>
              <a:buNone/>
            </a:pPr>
            <a:endParaRPr dirty="0"/>
          </a:p>
        </p:txBody>
      </p:sp>
      <p:sp>
        <p:nvSpPr>
          <p:cNvPr id="431" name="Google Shape;431;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43" name="Google Shape;443;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smtClean="0">
                <a:solidFill>
                  <a:schemeClr val="bg1"/>
                </a:solidFill>
                <a:latin typeface="微軟正黑體" pitchFamily="34" charset="-120"/>
                <a:ea typeface="微軟正黑體" pitchFamily="34" charset="-120"/>
              </a:rPr>
              <a:t>這次的研</a:t>
            </a:r>
            <a:endParaRPr lang="en-US" altLang="zh-TW" sz="1200" b="1" dirty="0" smtClean="0">
              <a:solidFill>
                <a:schemeClr val="bg1"/>
              </a:solidFill>
              <a:latin typeface="微軟正黑體" pitchFamily="34" charset="-120"/>
              <a:ea typeface="微軟正黑體" pitchFamily="34" charset="-120"/>
            </a:endParaRPr>
          </a:p>
          <a:p>
            <a:r>
              <a:rPr lang="zh-TW" altLang="en-US" sz="1200" b="1" dirty="0" smtClean="0">
                <a:solidFill>
                  <a:schemeClr val="bg1"/>
                </a:solidFill>
                <a:latin typeface="微軟正黑體" pitchFamily="34" charset="-120"/>
                <a:ea typeface="微軟正黑體" pitchFamily="34" charset="-120"/>
              </a:rPr>
              <a:t>究，我們發現故事的時代背景、文化內涵，</a:t>
            </a:r>
            <a:endParaRPr lang="en-US" altLang="zh-TW" sz="1200" b="1" dirty="0" smtClean="0">
              <a:solidFill>
                <a:schemeClr val="bg1"/>
              </a:solidFill>
              <a:latin typeface="微軟正黑體" pitchFamily="34" charset="-120"/>
              <a:ea typeface="微軟正黑體" pitchFamily="34" charset="-120"/>
            </a:endParaRPr>
          </a:p>
          <a:p>
            <a:r>
              <a:rPr lang="zh-TW" altLang="en-US" sz="1200" b="1" dirty="0" smtClean="0">
                <a:solidFill>
                  <a:schemeClr val="bg1"/>
                </a:solidFill>
                <a:latin typeface="微軟正黑體" pitchFamily="34" charset="-120"/>
                <a:ea typeface="微軟正黑體" pitchFamily="34" charset="-120"/>
              </a:rPr>
              <a:t>會讓漫畫更有價值，我們從服裝髮型角度，</a:t>
            </a:r>
            <a:endParaRPr lang="en-US" altLang="zh-TW" sz="1200" b="1" dirty="0" smtClean="0">
              <a:solidFill>
                <a:schemeClr val="bg1"/>
              </a:solidFill>
              <a:latin typeface="微軟正黑體" pitchFamily="34" charset="-120"/>
              <a:ea typeface="微軟正黑體" pitchFamily="34" charset="-120"/>
            </a:endParaRPr>
          </a:p>
          <a:p>
            <a:r>
              <a:rPr lang="zh-TW" altLang="en-US" sz="1200" b="1" dirty="0" smtClean="0">
                <a:solidFill>
                  <a:schemeClr val="bg1"/>
                </a:solidFill>
                <a:latin typeface="微軟正黑體" pitchFamily="34" charset="-120"/>
                <a:ea typeface="微軟正黑體" pitchFamily="34" charset="-120"/>
              </a:rPr>
              <a:t>更深入認識大正時代，以及日本近代的歷史</a:t>
            </a:r>
            <a:endParaRPr lang="en-US" altLang="zh-TW" sz="1200" b="1" dirty="0" smtClean="0">
              <a:solidFill>
                <a:schemeClr val="bg1"/>
              </a:solidFill>
              <a:latin typeface="微軟正黑體" pitchFamily="34" charset="-120"/>
              <a:ea typeface="微軟正黑體" pitchFamily="34" charset="-120"/>
            </a:endParaRPr>
          </a:p>
          <a:p>
            <a:r>
              <a:rPr lang="zh-TW" altLang="en-US" sz="1200" b="1" dirty="0" smtClean="0">
                <a:solidFill>
                  <a:schemeClr val="bg1"/>
                </a:solidFill>
                <a:latin typeface="微軟正黑體" pitchFamily="34" charset="-120"/>
                <a:ea typeface="微軟正黑體" pitchFamily="34" charset="-120"/>
              </a:rPr>
              <a:t>發展。</a:t>
            </a:r>
          </a:p>
          <a:p>
            <a:endParaRPr lang="zh-TW" altLang="en-US" dirty="0"/>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zh-TW"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28</a:t>
            </a:fld>
            <a:endParaRPr lang="zh-TW"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24735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lnSpc>
                <a:spcPct val="90000"/>
              </a:lnSpc>
              <a:spcBef>
                <a:spcPts val="0"/>
              </a:spcBef>
              <a:spcAft>
                <a:spcPts val="0"/>
              </a:spcAft>
              <a:buNone/>
            </a:pPr>
            <a:r>
              <a:rPr lang="zh-TW" sz="1110" dirty="0"/>
              <a:t/>
            </a:r>
            <a:br>
              <a:rPr lang="zh-TW" sz="1110" dirty="0"/>
            </a:br>
            <a:r>
              <a:rPr lang="zh-TW" sz="1202" dirty="0" smtClean="0"/>
              <a:t>《</a:t>
            </a:r>
            <a:r>
              <a:rPr lang="zh-TW" sz="1202" dirty="0"/>
              <a:t>鬼滅之刃》動漫引起了</a:t>
            </a:r>
            <a:r>
              <a:rPr lang="zh-TW" sz="1202" dirty="0" smtClean="0"/>
              <a:t>一陣風波</a:t>
            </a:r>
            <a:r>
              <a:rPr lang="zh-TW" altLang="en-US" sz="1202" dirty="0" smtClean="0"/>
              <a:t>，</a:t>
            </a:r>
            <a:r>
              <a:rPr lang="zh-TW" sz="1202" dirty="0" smtClean="0"/>
              <a:t>因此</a:t>
            </a:r>
            <a:r>
              <a:rPr lang="zh-TW" sz="1202" dirty="0"/>
              <a:t>我們還買了一系列漫畫。在閱讀的過程中發現故事中的時代是日本的「大正時代」</a:t>
            </a:r>
            <a:r>
              <a:rPr lang="zh-TW" sz="1202" dirty="0" smtClean="0"/>
              <a:t>，讓</a:t>
            </a:r>
            <a:r>
              <a:rPr lang="zh-TW" sz="1202" dirty="0"/>
              <a:t>我們開始對這個時期的服裝與髮型感到好奇</a:t>
            </a:r>
            <a:r>
              <a:rPr lang="zh-TW" sz="1202" dirty="0" smtClean="0"/>
              <a:t>，</a:t>
            </a:r>
            <a:r>
              <a:rPr lang="zh-TW" altLang="en-US" sz="1202" dirty="0" smtClean="0"/>
              <a:t>便想</a:t>
            </a:r>
            <a:r>
              <a:rPr lang="zh-TW" sz="1202" dirty="0" smtClean="0"/>
              <a:t>了解</a:t>
            </a:r>
            <a:r>
              <a:rPr lang="zh-TW" sz="1202" dirty="0"/>
              <a:t>《鬼滅之刃》漫畫和大正時代的關聯性。</a:t>
            </a:r>
            <a:endParaRPr sz="1110" b="0" dirty="0"/>
          </a:p>
          <a:p>
            <a:pPr marL="0" lvl="0" indent="0" algn="l" rtl="0">
              <a:lnSpc>
                <a:spcPct val="90000"/>
              </a:lnSpc>
              <a:spcBef>
                <a:spcPts val="0"/>
              </a:spcBef>
              <a:spcAft>
                <a:spcPts val="0"/>
              </a:spcAft>
              <a:buNone/>
            </a:pPr>
            <a:r>
              <a:rPr lang="zh-TW" sz="1110" dirty="0"/>
              <a:t/>
            </a:r>
            <a:br>
              <a:rPr lang="zh-TW" sz="1110" dirty="0"/>
            </a:br>
            <a:endParaRPr sz="1110" dirty="0"/>
          </a:p>
        </p:txBody>
      </p:sp>
      <p:sp>
        <p:nvSpPr>
          <p:cNvPr id="137" name="Google Shape;137;p3: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rtl="0"/>
            <a:r>
              <a:rPr lang="zh-TW" altLang="en-US" sz="1200" b="0" i="0" u="none" strike="noStrike" cap="none" dirty="0" smtClean="0">
                <a:solidFill>
                  <a:schemeClr val="dk1"/>
                </a:solidFill>
                <a:latin typeface="Calibri"/>
                <a:ea typeface="Calibri"/>
                <a:cs typeface="Calibri"/>
                <a:sym typeface="Calibri"/>
              </a:rPr>
              <a:t>希望藉由我們的研究，了解作者為何在設定大正時期為背景作為她的舞台。因為範圍太廣，我們的研究範圍就設定兩項</a:t>
            </a:r>
            <a:r>
              <a:rPr lang="en-US" altLang="zh-TW" sz="1200" b="0" i="0" u="none" strike="noStrike" cap="none" dirty="0" smtClean="0">
                <a:solidFill>
                  <a:schemeClr val="dk1"/>
                </a:solidFill>
                <a:latin typeface="Calibri"/>
                <a:ea typeface="Calibri"/>
                <a:cs typeface="Calibri"/>
                <a:sym typeface="Calibri"/>
              </a:rPr>
              <a:t>:</a:t>
            </a:r>
            <a:endParaRPr lang="zh-TW" altLang="en-US" b="0" dirty="0" smtClean="0"/>
          </a:p>
          <a:p>
            <a:pPr rtl="0"/>
            <a:r>
              <a:rPr lang="zh-TW" altLang="en-US" b="0" dirty="0" smtClean="0"/>
              <a:t/>
            </a:r>
            <a:br>
              <a:rPr lang="zh-TW" altLang="en-US" b="0" dirty="0" smtClean="0"/>
            </a:b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一</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鬼滅之刃的服裝與髮型</a:t>
            </a:r>
            <a:endParaRPr lang="zh-TW" altLang="en-US" b="0" dirty="0" smtClean="0"/>
          </a:p>
          <a:p>
            <a:pPr rtl="0"/>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二</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大正時期的服裝與髮型</a:t>
            </a:r>
            <a:endParaRPr lang="zh-TW" altLang="en-US" b="0" dirty="0" smtClean="0"/>
          </a:p>
          <a:p>
            <a:r>
              <a:rPr lang="zh-TW" altLang="en-US" dirty="0" smtClean="0"/>
              <a:t/>
            </a:r>
            <a:br>
              <a:rPr lang="zh-TW" altLang="en-US" dirty="0" smtClean="0"/>
            </a:br>
            <a:endParaRPr dirty="0"/>
          </a:p>
        </p:txBody>
      </p:sp>
      <p:sp>
        <p:nvSpPr>
          <p:cNvPr id="145" name="Google Shape;145;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rtl="0"/>
            <a:r>
              <a:rPr lang="zh-TW" altLang="en-US" sz="1200" b="0" i="0" u="none" strike="noStrike" cap="none" dirty="0" smtClean="0">
                <a:solidFill>
                  <a:schemeClr val="dk1"/>
                </a:solidFill>
                <a:latin typeface="Calibri"/>
                <a:ea typeface="Calibri"/>
                <a:cs typeface="Calibri"/>
                <a:sym typeface="Calibri"/>
              </a:rPr>
              <a:t>本研究採文獻探討，以</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鬼滅之刃</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系列漫畫、大正時期的書藉及網路資料，作為小組分析</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鬼滅之刃</a:t>
            </a:r>
            <a:r>
              <a:rPr lang="en-US" altLang="zh-TW" sz="1200" b="0" i="0" u="none" strike="noStrike" cap="none" dirty="0" smtClean="0">
                <a:solidFill>
                  <a:schemeClr val="dk1"/>
                </a:solidFill>
                <a:latin typeface="Calibri"/>
                <a:ea typeface="Calibri"/>
                <a:cs typeface="Calibri"/>
                <a:sym typeface="Calibri"/>
              </a:rPr>
              <a:t>》</a:t>
            </a:r>
            <a:r>
              <a:rPr lang="zh-TW" altLang="en-US" sz="1200" b="0" i="0" u="none" strike="noStrike" cap="none" dirty="0" smtClean="0">
                <a:solidFill>
                  <a:schemeClr val="dk1"/>
                </a:solidFill>
                <a:latin typeface="Calibri"/>
                <a:ea typeface="Calibri"/>
                <a:cs typeface="Calibri"/>
                <a:sym typeface="Calibri"/>
              </a:rPr>
              <a:t>是否和大正時代的服裝與髮型有關聯性，再將資料加以統整做出結論，形成一份完整的報告。</a:t>
            </a:r>
            <a:endParaRPr lang="zh-TW" altLang="en-US" b="0" dirty="0" smtClean="0"/>
          </a:p>
          <a:p>
            <a:r>
              <a:rPr lang="zh-TW" altLang="en-US" dirty="0" smtClean="0"/>
              <a:t/>
            </a:r>
            <a:br>
              <a:rPr lang="zh-TW" altLang="en-US" dirty="0" smtClean="0"/>
            </a:br>
            <a:endParaRPr dirty="0"/>
          </a:p>
        </p:txBody>
      </p:sp>
      <p:sp>
        <p:nvSpPr>
          <p:cNvPr id="154" name="Google Shape;154;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300"/>
              <a:buFont typeface="Microsoft JhengHei"/>
              <a:buNone/>
            </a:pPr>
            <a:r>
              <a:rPr lang="zh-TW" sz="1300">
                <a:latin typeface="Microsoft JhengHei"/>
                <a:ea typeface="Microsoft JhengHei"/>
                <a:cs typeface="Microsoft JhengHei"/>
                <a:sym typeface="Microsoft JhengHei"/>
              </a:rPr>
              <a:t>大正時期(1912.7.30-1926.12.25.)為大正天皇在位所使用的的年號。前期是擁抱大量外來文化的明治時代，後面則是經濟與社會狀態都在起飛的昭和時代。</a:t>
            </a:r>
            <a:endParaRPr/>
          </a:p>
          <a:p>
            <a:pPr marL="0" lvl="0" indent="0" algn="l" rtl="0">
              <a:spcBef>
                <a:spcPts val="0"/>
              </a:spcBef>
              <a:spcAft>
                <a:spcPts val="0"/>
              </a:spcAft>
              <a:buClr>
                <a:schemeClr val="dk1"/>
              </a:buClr>
              <a:buSzPts val="1300"/>
              <a:buFont typeface="Microsoft JhengHei"/>
              <a:buNone/>
            </a:pPr>
            <a:r>
              <a:rPr lang="zh-TW" sz="1300">
                <a:latin typeface="Microsoft JhengHei"/>
                <a:ea typeface="Microsoft JhengHei"/>
                <a:cs typeface="Microsoft JhengHei"/>
                <a:sym typeface="Microsoft JhengHei"/>
              </a:rPr>
              <a:t>           鬼滅之刃的故事就以這個時代為背景，因為承續了明治維新時的全面西化宗旨，因此除了日本本土文化，也有了非常多的西洋文化。</a:t>
            </a:r>
            <a:endParaRPr/>
          </a:p>
          <a:p>
            <a:pPr marL="0" lvl="0" indent="0" algn="l" rtl="0">
              <a:spcBef>
                <a:spcPts val="0"/>
              </a:spcBef>
              <a:spcAft>
                <a:spcPts val="0"/>
              </a:spcAft>
              <a:buClr>
                <a:schemeClr val="dk1"/>
              </a:buClr>
              <a:buSzPts val="1300"/>
              <a:buFont typeface="Microsoft JhengHei"/>
              <a:buNone/>
            </a:pPr>
            <a:r>
              <a:rPr lang="zh-TW" sz="1300">
                <a:latin typeface="Microsoft JhengHei"/>
                <a:ea typeface="Microsoft JhengHei"/>
                <a:cs typeface="Microsoft JhengHei"/>
                <a:sym typeface="Microsoft JhengHei"/>
              </a:rPr>
              <a:t>          在漫畫中可以看到日本的家族繼承制度，像是炭治郎和炎柱以長子要背負守護家族責任；明治時期實施了廢刀令後，炭治郎和同伴在搭火車時被發現有帶刀，而被鐵道員追捕；西方的工業變革也開始在日常生活的出現，在故事中可以看到火車和電線桿的出現，是一段雖短暫卻相對繁榮而平穩的時代。</a:t>
            </a:r>
            <a:endParaRPr/>
          </a:p>
          <a:p>
            <a:pPr marL="0" lvl="0" indent="0" algn="l" rtl="0">
              <a:spcBef>
                <a:spcPts val="0"/>
              </a:spcBef>
              <a:spcAft>
                <a:spcPts val="0"/>
              </a:spcAft>
              <a:buClr>
                <a:schemeClr val="dk1"/>
              </a:buClr>
              <a:buSzPts val="1300"/>
              <a:buFont typeface="Microsoft JhengHei"/>
              <a:buNone/>
            </a:pPr>
            <a:r>
              <a:rPr lang="zh-TW" sz="1300">
                <a:latin typeface="Microsoft JhengHei"/>
                <a:ea typeface="Microsoft JhengHei"/>
                <a:cs typeface="Microsoft JhengHei"/>
                <a:sym typeface="Microsoft JhengHei"/>
              </a:rPr>
              <a:t>           也因為明治時期人民的思想、生活及行為都開始打破傳統，服飾開始由和服轉變為新式改良和服及洋服，是個傳統日本文化和西方文化共融並存的時期。這些意識也體現在建築、時尚與飲食習慣中，因此又稱為「大正浪漫」。</a:t>
            </a:r>
            <a:endParaRPr/>
          </a:p>
          <a:p>
            <a:pPr marL="0" lvl="0" indent="0" algn="l" rtl="0">
              <a:spcBef>
                <a:spcPts val="0"/>
              </a:spcBef>
              <a:spcAft>
                <a:spcPts val="0"/>
              </a:spcAft>
              <a:buNone/>
            </a:pPr>
            <a:endParaRPr/>
          </a:p>
        </p:txBody>
      </p:sp>
      <p:sp>
        <p:nvSpPr>
          <p:cNvPr id="217" name="Google Shape;217;p9: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區段標題"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4500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moomin\Downloads\Gurenge%20-%20Demon%20Slayer%20OP%20%5bpiano%5d.wav"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5.jpe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1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20.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8" Type="http://schemas.openxmlformats.org/officeDocument/2006/relationships/hyperlink" Target="https://www.pinterest.jp/pin/714665034596624392/" TargetMode="External"/><Relationship Id="rId3" Type="http://schemas.openxmlformats.org/officeDocument/2006/relationships/hyperlink" Target="https://taishou-kun.tumblr.com/post/121010470332/students-of-fukuoka-jogakuin-%E7%A6%8F%E5%B2%A1%E5%A5%B3%E5%AD%A6%E9%99%A2-first-school" TargetMode="External"/><Relationship Id="rId7" Type="http://schemas.openxmlformats.org/officeDocument/2006/relationships/hyperlink" Target="http://blog.livedoor.jp/mukashi_no/archives/49329898.html" TargetMode="External"/><Relationship Id="rId2" Type="http://schemas.openxmlformats.org/officeDocument/2006/relationships/hyperlink" Target="https://www.pinterest.com/pin/380202393547895311/" TargetMode="External"/><Relationship Id="rId1" Type="http://schemas.openxmlformats.org/officeDocument/2006/relationships/slideLayout" Target="../slideLayouts/slideLayout2.xml"/><Relationship Id="rId6" Type="http://schemas.openxmlformats.org/officeDocument/2006/relationships/hyperlink" Target="https://www.pinterest.jp/pin/596586281884527282/" TargetMode="External"/><Relationship Id="rId5" Type="http://schemas.openxmlformats.org/officeDocument/2006/relationships/hyperlink" Target="http://www.ofcoursejapan.com/kimono-style/" TargetMode="External"/><Relationship Id="rId4" Type="http://schemas.openxmlformats.org/officeDocument/2006/relationships/hyperlink" Target="https://jaa2100.org/entry/detail/031484.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kknews.cc/comic/5v29z56.html" TargetMode="External"/><Relationship Id="rId3" Type="http://schemas.openxmlformats.org/officeDocument/2006/relationships/hyperlink" Target="https://noseden.hankyu.co.jp/blog/nosedenblog/post/355476ac0f40f33.html" TargetMode="External"/><Relationship Id="rId7" Type="http://schemas.openxmlformats.org/officeDocument/2006/relationships/hyperlink" Target="http://www2.med.osaka-u.ac.jp/hp-nurse/info/graffiti" TargetMode="External"/><Relationship Id="rId2" Type="http://schemas.openxmlformats.org/officeDocument/2006/relationships/hyperlink" Target="https://junko-mitsuhashi.blog.ss-blog.jp/2015-05-03-3" TargetMode="External"/><Relationship Id="rId1" Type="http://schemas.openxmlformats.org/officeDocument/2006/relationships/slideLayout" Target="../slideLayouts/slideLayout2.xml"/><Relationship Id="rId6" Type="http://schemas.openxmlformats.org/officeDocument/2006/relationships/hyperlink" Target="http://plaza.umin.ac.jp/~jahsn/" TargetMode="External"/><Relationship Id="rId5" Type="http://schemas.openxmlformats.org/officeDocument/2006/relationships/hyperlink" Target="https://thekimonogallery.tumblr.com/post/90935977015/haruko-with-maple-leaves-1914-geigi-geisha" TargetMode="External"/><Relationship Id="rId4" Type="http://schemas.openxmlformats.org/officeDocument/2006/relationships/hyperlink" Target="https://en.wikipedia.org/wiki/Mari_Mori" TargetMode="External"/><Relationship Id="rId9" Type="http://schemas.openxmlformats.org/officeDocument/2006/relationships/hyperlink" Target="https://lh3.googleusercontent.com/tShwpmN6InFdVBgY19dWlo9hv7nBX-Pgqvsp6ryn4c-_yRNVMILjoXLyWSAVZj9ymKMV=s10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h3.googleusercontent.com/8vXzXUryeM7LlzHXEywSrwjrJMniBF5JjaWqqn9VzbhZRlfrElPlPJISHSjIC-ZtfP7PSQ=s128" TargetMode="External"/><Relationship Id="rId2" Type="http://schemas.openxmlformats.org/officeDocument/2006/relationships/hyperlink" Target="https://is.gd/66fw01" TargetMode="External"/><Relationship Id="rId1" Type="http://schemas.openxmlformats.org/officeDocument/2006/relationships/slideLayout" Target="../slideLayouts/slideLayout2.xml"/><Relationship Id="rId4" Type="http://schemas.openxmlformats.org/officeDocument/2006/relationships/hyperlink" Target="https://lh3.googleusercontent.com/BciDFy13CAO_W1xlecN0e3_31MvbfeZ56N5s2SQ82MlEUp_hh91C8XXt22T5PHKkoU-q4A=s8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3" Type="http://schemas.openxmlformats.org/officeDocument/2006/relationships/image" Target="../media/image5.jpe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5.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4">
            <a:alphaModFix/>
          </a:blip>
          <a:srcRect l="17375" r="21069"/>
          <a:stretch/>
        </p:blipFill>
        <p:spPr>
          <a:xfrm>
            <a:off x="4283968" y="2996952"/>
            <a:ext cx="4248823" cy="3861048"/>
          </a:xfrm>
          <a:prstGeom prst="rect">
            <a:avLst/>
          </a:prstGeom>
          <a:noFill/>
          <a:ln>
            <a:noFill/>
          </a:ln>
        </p:spPr>
      </p:pic>
      <p:sp>
        <p:nvSpPr>
          <p:cNvPr id="89" name="Google Shape;89;p13"/>
          <p:cNvSpPr/>
          <p:nvPr/>
        </p:nvSpPr>
        <p:spPr>
          <a:xfrm>
            <a:off x="0" y="0"/>
            <a:ext cx="9144000" cy="321297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p:nvPr/>
        </p:nvSpPr>
        <p:spPr>
          <a:xfrm>
            <a:off x="1295636" y="404664"/>
            <a:ext cx="655272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400" b="1" i="0" u="none" strike="noStrike" cap="none" dirty="0">
                <a:solidFill>
                  <a:schemeClr val="lt1"/>
                </a:solidFill>
                <a:latin typeface="Microsoft JhengHei"/>
                <a:ea typeface="Microsoft JhengHei"/>
                <a:cs typeface="Microsoft JhengHei"/>
                <a:sym typeface="Microsoft JhengHei"/>
              </a:rPr>
              <a:t>鬼滅之刃和大正時期服裝與髮型之研究</a:t>
            </a:r>
            <a:endParaRPr sz="4400" b="1" i="0" u="none" strike="noStrike" cap="none" dirty="0">
              <a:solidFill>
                <a:schemeClr val="lt1"/>
              </a:solidFill>
              <a:latin typeface="Microsoft JhengHei"/>
              <a:ea typeface="Microsoft JhengHei"/>
              <a:cs typeface="Microsoft JhengHei"/>
              <a:sym typeface="Microsoft JhengHei"/>
            </a:endParaRPr>
          </a:p>
        </p:txBody>
      </p:sp>
      <p:sp>
        <p:nvSpPr>
          <p:cNvPr id="91" name="Google Shape;91;p13"/>
          <p:cNvSpPr txBox="1"/>
          <p:nvPr/>
        </p:nvSpPr>
        <p:spPr>
          <a:xfrm>
            <a:off x="2351766" y="1944414"/>
            <a:ext cx="457250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b="0" i="0" u="none" strike="noStrike" cap="none">
                <a:solidFill>
                  <a:schemeClr val="lt1"/>
                </a:solidFill>
                <a:latin typeface="Microsoft JhengHei"/>
                <a:ea typeface="Microsoft JhengHei"/>
                <a:cs typeface="Microsoft JhengHei"/>
                <a:sym typeface="Microsoft JhengHei"/>
              </a:rPr>
              <a:t>隊員:606 羅品涵  607 羅品昀</a:t>
            </a:r>
            <a:endParaRPr sz="2400">
              <a:solidFill>
                <a:schemeClr val="lt1"/>
              </a:solidFill>
              <a:latin typeface="Microsoft JhengHei"/>
              <a:ea typeface="Microsoft JhengHei"/>
              <a:cs typeface="Microsoft JhengHei"/>
              <a:sym typeface="Microsoft JhengHei"/>
            </a:endParaRPr>
          </a:p>
        </p:txBody>
      </p:sp>
      <p:pic>
        <p:nvPicPr>
          <p:cNvPr id="92" name="Google Shape;92;p13" descr="Kimetsu no Yaiba logo.svg"/>
          <p:cNvPicPr preferRelativeResize="0"/>
          <p:nvPr/>
        </p:nvPicPr>
        <p:blipFill rotWithShape="1">
          <a:blip r:embed="rId5">
            <a:alphaModFix/>
          </a:blip>
          <a:srcRect/>
          <a:stretch/>
        </p:blipFill>
        <p:spPr>
          <a:xfrm>
            <a:off x="675183" y="3893700"/>
            <a:ext cx="3810436" cy="2163217"/>
          </a:xfrm>
          <a:prstGeom prst="rect">
            <a:avLst/>
          </a:prstGeom>
          <a:noFill/>
          <a:ln>
            <a:noFill/>
          </a:ln>
        </p:spPr>
      </p:pic>
      <p:grpSp>
        <p:nvGrpSpPr>
          <p:cNvPr id="93" name="Google Shape;93;p13"/>
          <p:cNvGrpSpPr/>
          <p:nvPr/>
        </p:nvGrpSpPr>
        <p:grpSpPr>
          <a:xfrm>
            <a:off x="0" y="2924944"/>
            <a:ext cx="9144116" cy="288032"/>
            <a:chOff x="0" y="2716019"/>
            <a:chExt cx="9224368" cy="288032"/>
          </a:xfrm>
        </p:grpSpPr>
        <p:sp>
          <p:nvSpPr>
            <p:cNvPr id="94" name="Google Shape;94;p13"/>
            <p:cNvSpPr/>
            <p:nvPr/>
          </p:nvSpPr>
          <p:spPr>
            <a:xfrm>
              <a:off x="0"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3"/>
            <p:cNvSpPr/>
            <p:nvPr/>
          </p:nvSpPr>
          <p:spPr>
            <a:xfrm>
              <a:off x="288269"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3"/>
            <p:cNvSpPr/>
            <p:nvPr/>
          </p:nvSpPr>
          <p:spPr>
            <a:xfrm>
              <a:off x="576538"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3"/>
            <p:cNvSpPr/>
            <p:nvPr/>
          </p:nvSpPr>
          <p:spPr>
            <a:xfrm>
              <a:off x="864807"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3"/>
            <p:cNvSpPr/>
            <p:nvPr/>
          </p:nvSpPr>
          <p:spPr>
            <a:xfrm>
              <a:off x="1153076"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3"/>
            <p:cNvSpPr/>
            <p:nvPr/>
          </p:nvSpPr>
          <p:spPr>
            <a:xfrm>
              <a:off x="1441345"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3"/>
            <p:cNvSpPr/>
            <p:nvPr/>
          </p:nvSpPr>
          <p:spPr>
            <a:xfrm>
              <a:off x="1729614"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3"/>
            <p:cNvSpPr/>
            <p:nvPr/>
          </p:nvSpPr>
          <p:spPr>
            <a:xfrm>
              <a:off x="2017883"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3"/>
            <p:cNvSpPr/>
            <p:nvPr/>
          </p:nvSpPr>
          <p:spPr>
            <a:xfrm>
              <a:off x="2306152"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3"/>
            <p:cNvSpPr/>
            <p:nvPr/>
          </p:nvSpPr>
          <p:spPr>
            <a:xfrm>
              <a:off x="2594421"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p:nvPr/>
          </p:nvSpPr>
          <p:spPr>
            <a:xfrm>
              <a:off x="2882690"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3"/>
            <p:cNvSpPr/>
            <p:nvPr/>
          </p:nvSpPr>
          <p:spPr>
            <a:xfrm>
              <a:off x="3170959"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3"/>
            <p:cNvSpPr/>
            <p:nvPr/>
          </p:nvSpPr>
          <p:spPr>
            <a:xfrm>
              <a:off x="3459228"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3"/>
            <p:cNvSpPr/>
            <p:nvPr/>
          </p:nvSpPr>
          <p:spPr>
            <a:xfrm>
              <a:off x="3747497"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3"/>
            <p:cNvSpPr/>
            <p:nvPr/>
          </p:nvSpPr>
          <p:spPr>
            <a:xfrm>
              <a:off x="4035766"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3"/>
            <p:cNvSpPr/>
            <p:nvPr/>
          </p:nvSpPr>
          <p:spPr>
            <a:xfrm>
              <a:off x="4324035"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3"/>
            <p:cNvSpPr/>
            <p:nvPr/>
          </p:nvSpPr>
          <p:spPr>
            <a:xfrm>
              <a:off x="4612304"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3"/>
            <p:cNvSpPr/>
            <p:nvPr/>
          </p:nvSpPr>
          <p:spPr>
            <a:xfrm>
              <a:off x="4900573"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3"/>
            <p:cNvSpPr/>
            <p:nvPr/>
          </p:nvSpPr>
          <p:spPr>
            <a:xfrm>
              <a:off x="5188842"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3"/>
            <p:cNvSpPr/>
            <p:nvPr/>
          </p:nvSpPr>
          <p:spPr>
            <a:xfrm>
              <a:off x="5477111"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3"/>
            <p:cNvSpPr/>
            <p:nvPr/>
          </p:nvSpPr>
          <p:spPr>
            <a:xfrm>
              <a:off x="5765380"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3"/>
            <p:cNvSpPr/>
            <p:nvPr/>
          </p:nvSpPr>
          <p:spPr>
            <a:xfrm>
              <a:off x="6053649"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3"/>
            <p:cNvSpPr/>
            <p:nvPr/>
          </p:nvSpPr>
          <p:spPr>
            <a:xfrm>
              <a:off x="6341918"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3"/>
            <p:cNvSpPr/>
            <p:nvPr/>
          </p:nvSpPr>
          <p:spPr>
            <a:xfrm>
              <a:off x="6630187"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3"/>
            <p:cNvSpPr/>
            <p:nvPr/>
          </p:nvSpPr>
          <p:spPr>
            <a:xfrm>
              <a:off x="6918456"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3"/>
            <p:cNvSpPr/>
            <p:nvPr/>
          </p:nvSpPr>
          <p:spPr>
            <a:xfrm>
              <a:off x="7206725"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3"/>
            <p:cNvSpPr/>
            <p:nvPr/>
          </p:nvSpPr>
          <p:spPr>
            <a:xfrm>
              <a:off x="7494994"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3"/>
            <p:cNvSpPr/>
            <p:nvPr/>
          </p:nvSpPr>
          <p:spPr>
            <a:xfrm>
              <a:off x="7783263"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3"/>
            <p:cNvSpPr/>
            <p:nvPr/>
          </p:nvSpPr>
          <p:spPr>
            <a:xfrm>
              <a:off x="8071532"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3"/>
            <p:cNvSpPr/>
            <p:nvPr/>
          </p:nvSpPr>
          <p:spPr>
            <a:xfrm>
              <a:off x="8359801"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3"/>
            <p:cNvSpPr/>
            <p:nvPr/>
          </p:nvSpPr>
          <p:spPr>
            <a:xfrm>
              <a:off x="8648070" y="2716019"/>
              <a:ext cx="288032" cy="288032"/>
            </a:xfrm>
            <a:prstGeom prst="rect">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3"/>
            <p:cNvSpPr/>
            <p:nvPr/>
          </p:nvSpPr>
          <p:spPr>
            <a:xfrm>
              <a:off x="8936336" y="2716019"/>
              <a:ext cx="288032"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1" name="Gurenge - Demon Slayer OP [piano].wav">
            <a:hlinkClick r:id="" action="ppaction://media"/>
          </p:cNvPr>
          <p:cNvPicPr>
            <a:picLocks noRot="1" noChangeAspect="1"/>
          </p:cNvPicPr>
          <p:nvPr>
            <a:audioFile r:link="rId1"/>
          </p:nvPr>
        </p:nvPicPr>
        <p:blipFill>
          <a:blip r:embed="rId6"/>
          <a:stretch>
            <a:fillRect/>
          </a:stretch>
        </p:blipFill>
        <p:spPr>
          <a:xfrm>
            <a:off x="275112" y="2492829"/>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97" fill="hold"/>
                                        <p:tgtEl>
                                          <p:spTgt spid="41"/>
                                        </p:tgtEl>
                                      </p:cBhvr>
                                    </p:cmd>
                                  </p:childTnLst>
                                </p:cTn>
                              </p:par>
                            </p:childTnLst>
                          </p:cTn>
                        </p:par>
                      </p:childTnLst>
                    </p:cTn>
                  </p:par>
                </p:childTnLst>
              </p:cTn>
              <p:nextCondLst>
                <p:cond evt="onClick" delay="0">
                  <p:tgtEl>
                    <p:spTgt spid="4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6"/>
        <p:cNvGrpSpPr/>
        <p:nvPr/>
      </p:nvGrpSpPr>
      <p:grpSpPr>
        <a:xfrm>
          <a:off x="0" y="0"/>
          <a:ext cx="0" cy="0"/>
          <a:chOff x="0" y="0"/>
          <a:chExt cx="0" cy="0"/>
        </a:xfrm>
      </p:grpSpPr>
      <p:sp>
        <p:nvSpPr>
          <p:cNvPr id="237" name="Google Shape;237;p22"/>
          <p:cNvSpPr/>
          <p:nvPr/>
        </p:nvSpPr>
        <p:spPr>
          <a:xfrm>
            <a:off x="0" y="0"/>
            <a:ext cx="9144000"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22"/>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pic>
        <p:nvPicPr>
          <p:cNvPr id="239" name="Google Shape;239;p22" descr="萌化的鬼殺隊好治癒！《鬼滅之刃》 X CRAFTHOLIC 宇宙人娃娃聯名，成為你的新床伴～ - LINE購物"/>
          <p:cNvPicPr preferRelativeResize="0"/>
          <p:nvPr/>
        </p:nvPicPr>
        <p:blipFill rotWithShape="1">
          <a:blip r:embed="rId3">
            <a:alphaModFix/>
          </a:blip>
          <a:srcRect r="3065" b="5823"/>
          <a:stretch/>
        </p:blipFill>
        <p:spPr>
          <a:xfrm>
            <a:off x="5220072" y="1448780"/>
            <a:ext cx="3766904" cy="4824536"/>
          </a:xfrm>
          <a:prstGeom prst="rect">
            <a:avLst/>
          </a:prstGeom>
          <a:noFill/>
          <a:ln>
            <a:noFill/>
          </a:ln>
        </p:spPr>
      </p:pic>
      <p:pic>
        <p:nvPicPr>
          <p:cNvPr id="240" name="Google Shape;240;p22"/>
          <p:cNvPicPr preferRelativeResize="0"/>
          <p:nvPr/>
        </p:nvPicPr>
        <p:blipFill rotWithShape="1">
          <a:blip r:embed="rId4">
            <a:alphaModFix/>
          </a:blip>
          <a:srcRect/>
          <a:stretch/>
        </p:blipFill>
        <p:spPr>
          <a:xfrm>
            <a:off x="29745" y="1156945"/>
            <a:ext cx="5160712" cy="540820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23"/>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3"/>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3"/>
          <p:cNvSpPr txBox="1">
            <a:spLocks noGrp="1"/>
          </p:cNvSpPr>
          <p:nvPr>
            <p:ph type="title"/>
          </p:nvPr>
        </p:nvSpPr>
        <p:spPr>
          <a:xfrm>
            <a:off x="1135364" y="855593"/>
            <a:ext cx="5400600" cy="11338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3600"/>
              <a:buFont typeface="Microsoft JhengHei"/>
              <a:buNone/>
            </a:pPr>
            <a:r>
              <a:rPr lang="zh-TW" sz="3600" b="1" dirty="0">
                <a:solidFill>
                  <a:srgbClr val="0070C0"/>
                </a:solidFill>
                <a:latin typeface="Microsoft JhengHei"/>
                <a:ea typeface="Microsoft JhengHei"/>
                <a:cs typeface="Microsoft JhengHei"/>
                <a:sym typeface="Microsoft JhengHei"/>
              </a:rPr>
              <a:t>1</a:t>
            </a:r>
            <a:r>
              <a:rPr lang="zh-TW" sz="3600" b="1" dirty="0" smtClean="0">
                <a:solidFill>
                  <a:srgbClr val="0070C0"/>
                </a:solidFill>
                <a:latin typeface="Microsoft JhengHei"/>
                <a:ea typeface="Microsoft JhengHei"/>
                <a:cs typeface="Microsoft JhengHei"/>
                <a:sym typeface="Microsoft JhengHei"/>
              </a:rPr>
              <a:t>.學蘭/</a:t>
            </a:r>
            <a:r>
              <a:rPr lang="zh-TW" sz="3600" b="1" dirty="0">
                <a:solidFill>
                  <a:srgbClr val="0070C0"/>
                </a:solidFill>
                <a:latin typeface="Microsoft JhengHei"/>
                <a:ea typeface="Microsoft JhengHei"/>
                <a:cs typeface="Microsoft JhengHei"/>
                <a:sym typeface="Microsoft JhengHei"/>
              </a:rPr>
              <a:t>詰襟–男隊員制服</a:t>
            </a:r>
            <a:endParaRPr sz="3600" b="1" dirty="0">
              <a:solidFill>
                <a:srgbClr val="0070C0"/>
              </a:solidFill>
              <a:latin typeface="Microsoft JhengHei"/>
              <a:ea typeface="Microsoft JhengHei"/>
              <a:cs typeface="Microsoft JhengHei"/>
              <a:sym typeface="Microsoft JhengHei"/>
            </a:endParaRPr>
          </a:p>
        </p:txBody>
      </p:sp>
      <p:pic>
        <p:nvPicPr>
          <p:cNvPr id="249" name="Google Shape;249;p23"/>
          <p:cNvPicPr preferRelativeResize="0"/>
          <p:nvPr/>
        </p:nvPicPr>
        <p:blipFill rotWithShape="1">
          <a:blip r:embed="rId4">
            <a:alphaModFix/>
          </a:blip>
          <a:srcRect/>
          <a:stretch/>
        </p:blipFill>
        <p:spPr>
          <a:xfrm>
            <a:off x="1056904" y="1927623"/>
            <a:ext cx="4329524" cy="2377182"/>
          </a:xfrm>
          <a:prstGeom prst="rect">
            <a:avLst/>
          </a:prstGeom>
          <a:noFill/>
          <a:ln>
            <a:noFill/>
          </a:ln>
        </p:spPr>
      </p:pic>
      <p:pic>
        <p:nvPicPr>
          <p:cNvPr id="250" name="Google Shape;250;p23" descr="學蘭013.jpg"/>
          <p:cNvPicPr preferRelativeResize="0"/>
          <p:nvPr/>
        </p:nvPicPr>
        <p:blipFill rotWithShape="1">
          <a:blip r:embed="rId5">
            <a:alphaModFix/>
          </a:blip>
          <a:srcRect/>
          <a:stretch/>
        </p:blipFill>
        <p:spPr>
          <a:xfrm>
            <a:off x="6733788" y="2700082"/>
            <a:ext cx="2410212" cy="2965234"/>
          </a:xfrm>
          <a:prstGeom prst="rect">
            <a:avLst/>
          </a:prstGeom>
          <a:noFill/>
          <a:ln>
            <a:noFill/>
          </a:ln>
        </p:spPr>
      </p:pic>
      <p:pic>
        <p:nvPicPr>
          <p:cNvPr id="251" name="Google Shape;251;p23" descr="學蘭011.jpg"/>
          <p:cNvPicPr preferRelativeResize="0"/>
          <p:nvPr/>
        </p:nvPicPr>
        <p:blipFill rotWithShape="1">
          <a:blip r:embed="rId6">
            <a:alphaModFix/>
          </a:blip>
          <a:srcRect/>
          <a:stretch/>
        </p:blipFill>
        <p:spPr>
          <a:xfrm>
            <a:off x="4850385" y="3909865"/>
            <a:ext cx="1930370" cy="2805631"/>
          </a:xfrm>
          <a:prstGeom prst="rect">
            <a:avLst/>
          </a:prstGeom>
          <a:noFill/>
          <a:ln>
            <a:noFill/>
          </a:ln>
        </p:spPr>
      </p:pic>
      <p:sp>
        <p:nvSpPr>
          <p:cNvPr id="253" name="Google Shape;253;p23"/>
          <p:cNvSpPr txBox="1"/>
          <p:nvPr/>
        </p:nvSpPr>
        <p:spPr>
          <a:xfrm>
            <a:off x="7137017" y="5631788"/>
            <a:ext cx="1546116"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000" dirty="0">
                <a:solidFill>
                  <a:schemeClr val="dk1"/>
                </a:solidFill>
                <a:latin typeface="Microsoft JhengHei"/>
                <a:ea typeface="Microsoft JhengHei"/>
                <a:cs typeface="Microsoft JhengHei"/>
                <a:sym typeface="Microsoft JhengHei"/>
              </a:rPr>
              <a:t>鬼殺隊中的男隊員制服</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254" name="Google Shape;254;p23"/>
          <p:cNvSpPr/>
          <p:nvPr/>
        </p:nvSpPr>
        <p:spPr>
          <a:xfrm rot="16200000">
            <a:off x="-1008454" y="2850540"/>
            <a:ext cx="3060515" cy="738664"/>
          </a:xfrm>
          <a:prstGeom prst="rect">
            <a:avLst/>
          </a:prstGeom>
          <a:noFill/>
          <a:ln>
            <a:noFill/>
          </a:ln>
        </p:spPr>
        <p:txBody>
          <a:bodyPr spcFirstLastPara="1" vert="vert" wrap="square" lIns="91425" tIns="45700" rIns="91425" bIns="45700" anchor="t" anchorCtr="0">
            <a:noAutofit/>
          </a:bodyPr>
          <a:lstStyle/>
          <a:p>
            <a:pPr marL="0" marR="0" lvl="0" indent="0"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鬼殺隊的服裝</a:t>
            </a:r>
            <a:endParaRPr dirty="0"/>
          </a:p>
        </p:txBody>
      </p:sp>
      <p:sp>
        <p:nvSpPr>
          <p:cNvPr id="255" name="Google Shape;255;p23"/>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256" name="Google Shape;256;p23"/>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(一)</a:t>
            </a:r>
            <a:endParaRPr sz="2800" b="1">
              <a:solidFill>
                <a:schemeClr val="lt1"/>
              </a:solidFill>
              <a:latin typeface="Microsoft JhengHei"/>
              <a:ea typeface="Microsoft JhengHei"/>
              <a:cs typeface="Microsoft JhengHei"/>
              <a:sym typeface="Microsoft JhengHei"/>
            </a:endParaRPr>
          </a:p>
        </p:txBody>
      </p:sp>
      <p:pic>
        <p:nvPicPr>
          <p:cNvPr id="34818" name="Picture 2" descr="詰襟:“詰襟”通稱“がくらん”，寫成漢字便是“學蘭”，這個“蘭”字指的是-百科知識中文網"/>
          <p:cNvPicPr>
            <a:picLocks noChangeAspect="1" noChangeArrowheads="1"/>
          </p:cNvPicPr>
          <p:nvPr/>
        </p:nvPicPr>
        <p:blipFill>
          <a:blip r:embed="rId7"/>
          <a:srcRect l="8887" r="8962"/>
          <a:stretch>
            <a:fillRect/>
          </a:stretch>
        </p:blipFill>
        <p:spPr bwMode="auto">
          <a:xfrm>
            <a:off x="5391397" y="2037811"/>
            <a:ext cx="1448791" cy="1655413"/>
          </a:xfrm>
          <a:prstGeom prst="rect">
            <a:avLst/>
          </a:prstGeom>
          <a:noFill/>
        </p:spPr>
      </p:pic>
      <p:sp>
        <p:nvSpPr>
          <p:cNvPr id="13" name="矩形 12"/>
          <p:cNvSpPr/>
          <p:nvPr/>
        </p:nvSpPr>
        <p:spPr>
          <a:xfrm>
            <a:off x="1068779" y="4215736"/>
            <a:ext cx="3740727" cy="1908215"/>
          </a:xfrm>
          <a:prstGeom prst="rect">
            <a:avLst/>
          </a:prstGeom>
        </p:spPr>
        <p:txBody>
          <a:bodyPr wrap="square">
            <a:spAutoFit/>
          </a:bodyPr>
          <a:lstStyle/>
          <a:p>
            <a:pPr lvl="0">
              <a:buClr>
                <a:schemeClr val="dk1"/>
              </a:buClr>
              <a:buSzPts val="1200"/>
            </a:pPr>
            <a:r>
              <a:rPr lang="zh-TW" altLang="en-US" sz="2400" dirty="0" smtClean="0">
                <a:latin typeface="Microsoft JhengHei"/>
                <a:ea typeface="Microsoft JhengHei"/>
                <a:cs typeface="Microsoft JhengHei"/>
                <a:sym typeface="Microsoft JhengHei"/>
              </a:rPr>
              <a:t>       </a:t>
            </a:r>
            <a:r>
              <a:rPr lang="zh-TW" altLang="en-US" sz="2000" dirty="0" smtClean="0">
                <a:latin typeface="微軟正黑體" pitchFamily="34" charset="-120"/>
                <a:ea typeface="微軟正黑體" pitchFamily="34" charset="-120"/>
                <a:cs typeface="Microsoft JhengHei"/>
                <a:sym typeface="Microsoft JhengHei"/>
              </a:rPr>
              <a:t>學蘭又稱為詰襟，這同時也是明治時期仿照普魯士軍隊所設計軍裝的特點之一。</a:t>
            </a:r>
            <a:endParaRPr lang="zh-TW" altLang="en-US" sz="2000" dirty="0" smtClean="0">
              <a:latin typeface="微軟正黑體" pitchFamily="34" charset="-120"/>
              <a:ea typeface="微軟正黑體" pitchFamily="34" charset="-120"/>
            </a:endParaRPr>
          </a:p>
          <a:p>
            <a:pPr lvl="0">
              <a:buClr>
                <a:schemeClr val="dk1"/>
              </a:buClr>
              <a:buSzPts val="1200"/>
            </a:pPr>
            <a:r>
              <a:rPr lang="zh-TW" altLang="en-US" sz="2000" dirty="0" smtClean="0">
                <a:latin typeface="微軟正黑體" pitchFamily="34" charset="-120"/>
                <a:ea typeface="微軟正黑體" pitchFamily="34" charset="-120"/>
                <a:cs typeface="Microsoft JhengHei"/>
                <a:sym typeface="Microsoft JhengHei"/>
              </a:rPr>
              <a:t>        鬼殺隊的男性隊員制服特色和學蘭的特色一致。</a:t>
            </a:r>
            <a:endParaRPr lang="zh-TW" altLang="en-US" sz="2000" dirty="0" smtClean="0">
              <a:latin typeface="微軟正黑體" pitchFamily="34" charset="-120"/>
              <a:ea typeface="微軟正黑體" pitchFamily="34" charset="-120"/>
            </a:endParaRPr>
          </a:p>
          <a:p>
            <a:pPr lvl="0">
              <a:buClr>
                <a:schemeClr val="dk1"/>
              </a:buClr>
              <a:buSzPts val="1200"/>
            </a:pPr>
            <a:r>
              <a:rPr lang="zh-TW" altLang="en-US" dirty="0" smtClean="0">
                <a:latin typeface="Microsoft JhengHei"/>
                <a:ea typeface="Microsoft JhengHei"/>
                <a:cs typeface="Microsoft JhengHei"/>
                <a:sym typeface="Microsoft JhengHei"/>
              </a:rPr>
              <a:t> </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wipe(down)">
                                      <p:cBhvr>
                                        <p:cTn id="13" dur="580">
                                          <p:stCondLst>
                                            <p:cond delay="0"/>
                                          </p:stCondLst>
                                        </p:cTn>
                                        <p:tgtEl>
                                          <p:spTgt spid="249"/>
                                        </p:tgtEl>
                                      </p:cBhvr>
                                    </p:animEffect>
                                    <p:anim calcmode="lin" valueType="num">
                                      <p:cBhvr>
                                        <p:cTn id="14" dur="1822" tmFilter="0,0; 0.14,0.36; 0.43,0.73; 0.71,0.91; 1.0,1.0">
                                          <p:stCondLst>
                                            <p:cond delay="0"/>
                                          </p:stCondLst>
                                        </p:cTn>
                                        <p:tgtEl>
                                          <p:spTgt spid="24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9"/>
                                        </p:tgtEl>
                                        <p:attrNameLst>
                                          <p:attrName>ppt_y</p:attrName>
                                        </p:attrNameLst>
                                      </p:cBhvr>
                                      <p:tavLst>
                                        <p:tav tm="0" fmla="#ppt_y-sin(pi*$)/81">
                                          <p:val>
                                            <p:fltVal val="0"/>
                                          </p:val>
                                        </p:tav>
                                        <p:tav tm="100000">
                                          <p:val>
                                            <p:fltVal val="1"/>
                                          </p:val>
                                        </p:tav>
                                      </p:tavLst>
                                    </p:anim>
                                    <p:animScale>
                                      <p:cBhvr>
                                        <p:cTn id="19" dur="26">
                                          <p:stCondLst>
                                            <p:cond delay="650"/>
                                          </p:stCondLst>
                                        </p:cTn>
                                        <p:tgtEl>
                                          <p:spTgt spid="249"/>
                                        </p:tgtEl>
                                      </p:cBhvr>
                                      <p:to x="100000" y="60000"/>
                                    </p:animScale>
                                    <p:animScale>
                                      <p:cBhvr>
                                        <p:cTn id="20" dur="166" decel="50000">
                                          <p:stCondLst>
                                            <p:cond delay="676"/>
                                          </p:stCondLst>
                                        </p:cTn>
                                        <p:tgtEl>
                                          <p:spTgt spid="249"/>
                                        </p:tgtEl>
                                      </p:cBhvr>
                                      <p:to x="100000" y="100000"/>
                                    </p:animScale>
                                    <p:animScale>
                                      <p:cBhvr>
                                        <p:cTn id="21" dur="26">
                                          <p:stCondLst>
                                            <p:cond delay="1312"/>
                                          </p:stCondLst>
                                        </p:cTn>
                                        <p:tgtEl>
                                          <p:spTgt spid="249"/>
                                        </p:tgtEl>
                                      </p:cBhvr>
                                      <p:to x="100000" y="80000"/>
                                    </p:animScale>
                                    <p:animScale>
                                      <p:cBhvr>
                                        <p:cTn id="22" dur="166" decel="50000">
                                          <p:stCondLst>
                                            <p:cond delay="1338"/>
                                          </p:stCondLst>
                                        </p:cTn>
                                        <p:tgtEl>
                                          <p:spTgt spid="249"/>
                                        </p:tgtEl>
                                      </p:cBhvr>
                                      <p:to x="100000" y="100000"/>
                                    </p:animScale>
                                    <p:animScale>
                                      <p:cBhvr>
                                        <p:cTn id="23" dur="26">
                                          <p:stCondLst>
                                            <p:cond delay="1642"/>
                                          </p:stCondLst>
                                        </p:cTn>
                                        <p:tgtEl>
                                          <p:spTgt spid="249"/>
                                        </p:tgtEl>
                                      </p:cBhvr>
                                      <p:to x="100000" y="90000"/>
                                    </p:animScale>
                                    <p:animScale>
                                      <p:cBhvr>
                                        <p:cTn id="24" dur="166" decel="50000">
                                          <p:stCondLst>
                                            <p:cond delay="1668"/>
                                          </p:stCondLst>
                                        </p:cTn>
                                        <p:tgtEl>
                                          <p:spTgt spid="249"/>
                                        </p:tgtEl>
                                      </p:cBhvr>
                                      <p:to x="100000" y="100000"/>
                                    </p:animScale>
                                    <p:animScale>
                                      <p:cBhvr>
                                        <p:cTn id="25" dur="26">
                                          <p:stCondLst>
                                            <p:cond delay="1808"/>
                                          </p:stCondLst>
                                        </p:cTn>
                                        <p:tgtEl>
                                          <p:spTgt spid="249"/>
                                        </p:tgtEl>
                                      </p:cBhvr>
                                      <p:to x="100000" y="95000"/>
                                    </p:animScale>
                                    <p:animScale>
                                      <p:cBhvr>
                                        <p:cTn id="26" dur="166" decel="50000">
                                          <p:stCondLst>
                                            <p:cond delay="1834"/>
                                          </p:stCondLst>
                                        </p:cTn>
                                        <p:tgtEl>
                                          <p:spTgt spid="24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4818"/>
                                        </p:tgtEl>
                                        <p:attrNameLst>
                                          <p:attrName>style.visibility</p:attrName>
                                        </p:attrNameLst>
                                      </p:cBhvr>
                                      <p:to>
                                        <p:strVal val="visible"/>
                                      </p:to>
                                    </p:set>
                                    <p:animEffect transition="in" filter="wipe(down)">
                                      <p:cBhvr>
                                        <p:cTn id="29" dur="580">
                                          <p:stCondLst>
                                            <p:cond delay="0"/>
                                          </p:stCondLst>
                                        </p:cTn>
                                        <p:tgtEl>
                                          <p:spTgt spid="34818"/>
                                        </p:tgtEl>
                                      </p:cBhvr>
                                    </p:animEffect>
                                    <p:anim calcmode="lin" valueType="num">
                                      <p:cBhvr>
                                        <p:cTn id="30"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5" dur="26">
                                          <p:stCondLst>
                                            <p:cond delay="650"/>
                                          </p:stCondLst>
                                        </p:cTn>
                                        <p:tgtEl>
                                          <p:spTgt spid="34818"/>
                                        </p:tgtEl>
                                      </p:cBhvr>
                                      <p:to x="100000" y="60000"/>
                                    </p:animScale>
                                    <p:animScale>
                                      <p:cBhvr>
                                        <p:cTn id="36" dur="166" decel="50000">
                                          <p:stCondLst>
                                            <p:cond delay="676"/>
                                          </p:stCondLst>
                                        </p:cTn>
                                        <p:tgtEl>
                                          <p:spTgt spid="34818"/>
                                        </p:tgtEl>
                                      </p:cBhvr>
                                      <p:to x="100000" y="100000"/>
                                    </p:animScale>
                                    <p:animScale>
                                      <p:cBhvr>
                                        <p:cTn id="37" dur="26">
                                          <p:stCondLst>
                                            <p:cond delay="1312"/>
                                          </p:stCondLst>
                                        </p:cTn>
                                        <p:tgtEl>
                                          <p:spTgt spid="34818"/>
                                        </p:tgtEl>
                                      </p:cBhvr>
                                      <p:to x="100000" y="80000"/>
                                    </p:animScale>
                                    <p:animScale>
                                      <p:cBhvr>
                                        <p:cTn id="38" dur="166" decel="50000">
                                          <p:stCondLst>
                                            <p:cond delay="1338"/>
                                          </p:stCondLst>
                                        </p:cTn>
                                        <p:tgtEl>
                                          <p:spTgt spid="34818"/>
                                        </p:tgtEl>
                                      </p:cBhvr>
                                      <p:to x="100000" y="100000"/>
                                    </p:animScale>
                                    <p:animScale>
                                      <p:cBhvr>
                                        <p:cTn id="39" dur="26">
                                          <p:stCondLst>
                                            <p:cond delay="1642"/>
                                          </p:stCondLst>
                                        </p:cTn>
                                        <p:tgtEl>
                                          <p:spTgt spid="34818"/>
                                        </p:tgtEl>
                                      </p:cBhvr>
                                      <p:to x="100000" y="90000"/>
                                    </p:animScale>
                                    <p:animScale>
                                      <p:cBhvr>
                                        <p:cTn id="40" dur="166" decel="50000">
                                          <p:stCondLst>
                                            <p:cond delay="1668"/>
                                          </p:stCondLst>
                                        </p:cTn>
                                        <p:tgtEl>
                                          <p:spTgt spid="34818"/>
                                        </p:tgtEl>
                                      </p:cBhvr>
                                      <p:to x="100000" y="100000"/>
                                    </p:animScale>
                                    <p:animScale>
                                      <p:cBhvr>
                                        <p:cTn id="41" dur="26">
                                          <p:stCondLst>
                                            <p:cond delay="1808"/>
                                          </p:stCondLst>
                                        </p:cTn>
                                        <p:tgtEl>
                                          <p:spTgt spid="34818"/>
                                        </p:tgtEl>
                                      </p:cBhvr>
                                      <p:to x="100000" y="95000"/>
                                    </p:animScale>
                                    <p:animScale>
                                      <p:cBhvr>
                                        <p:cTn id="42" dur="166" decel="50000">
                                          <p:stCondLst>
                                            <p:cond delay="1834"/>
                                          </p:stCondLst>
                                        </p:cTn>
                                        <p:tgtEl>
                                          <p:spTgt spid="348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pic>
        <p:nvPicPr>
          <p:cNvPr id="32770" name="Picture 2" descr="鬼杀队女生队服图片(第1页) - 一起扣扣网"/>
          <p:cNvPicPr>
            <a:picLocks noChangeAspect="1" noChangeArrowheads="1"/>
          </p:cNvPicPr>
          <p:nvPr/>
        </p:nvPicPr>
        <p:blipFill>
          <a:blip r:embed="rId4"/>
          <a:srcRect/>
          <a:stretch>
            <a:fillRect/>
          </a:stretch>
        </p:blipFill>
        <p:spPr bwMode="auto">
          <a:xfrm>
            <a:off x="6803640" y="2612569"/>
            <a:ext cx="2342213" cy="2553195"/>
          </a:xfrm>
          <a:prstGeom prst="rect">
            <a:avLst/>
          </a:prstGeom>
          <a:noFill/>
        </p:spPr>
      </p:pic>
      <p:sp>
        <p:nvSpPr>
          <p:cNvPr id="262" name="Google Shape;262;p24"/>
          <p:cNvSpPr txBox="1">
            <a:spLocks noGrp="1"/>
          </p:cNvSpPr>
          <p:nvPr>
            <p:ph type="title"/>
          </p:nvPr>
        </p:nvSpPr>
        <p:spPr>
          <a:xfrm>
            <a:off x="1187624" y="908720"/>
            <a:ext cx="5382956" cy="85290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3600"/>
              <a:buFont typeface="Microsoft JhengHei"/>
              <a:buNone/>
            </a:pPr>
            <a:r>
              <a:rPr lang="zh-TW" sz="3600" b="1">
                <a:solidFill>
                  <a:srgbClr val="0070C0"/>
                </a:solidFill>
                <a:latin typeface="Microsoft JhengHei"/>
                <a:ea typeface="Microsoft JhengHei"/>
                <a:cs typeface="Microsoft JhengHei"/>
                <a:sym typeface="Microsoft JhengHei"/>
              </a:rPr>
              <a:t>2.水手服–女隊員制服</a:t>
            </a:r>
            <a:endParaRPr sz="3600" b="1">
              <a:solidFill>
                <a:srgbClr val="0070C0"/>
              </a:solidFill>
              <a:latin typeface="Microsoft JhengHei"/>
              <a:ea typeface="Microsoft JhengHei"/>
              <a:cs typeface="Microsoft JhengHei"/>
              <a:sym typeface="Microsoft JhengHei"/>
            </a:endParaRPr>
          </a:p>
        </p:txBody>
      </p:sp>
      <p:sp>
        <p:nvSpPr>
          <p:cNvPr id="263" name="Google Shape;26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zh-TW">
                <a:latin typeface="Microsoft JhengHei"/>
                <a:ea typeface="Microsoft JhengHei"/>
                <a:cs typeface="Microsoft JhengHei"/>
                <a:sym typeface="Microsoft JhengHei"/>
              </a:rPr>
              <a:t>        </a:t>
            </a:r>
            <a:endParaRPr>
              <a:latin typeface="Microsoft JhengHei"/>
              <a:ea typeface="Microsoft JhengHei"/>
              <a:cs typeface="Microsoft JhengHei"/>
              <a:sym typeface="Microsoft JhengHei"/>
            </a:endParaRPr>
          </a:p>
        </p:txBody>
      </p:sp>
      <p:pic>
        <p:nvPicPr>
          <p:cNvPr id="264" name="Google Shape;264;p24"/>
          <p:cNvPicPr preferRelativeResize="0"/>
          <p:nvPr/>
        </p:nvPicPr>
        <p:blipFill rotWithShape="1">
          <a:blip r:embed="rId5">
            <a:alphaModFix/>
          </a:blip>
          <a:srcRect l="9771" r="9771"/>
          <a:stretch/>
        </p:blipFill>
        <p:spPr>
          <a:xfrm>
            <a:off x="4738254" y="1752876"/>
            <a:ext cx="2245801" cy="3428656"/>
          </a:xfrm>
          <a:prstGeom prst="rect">
            <a:avLst/>
          </a:prstGeom>
          <a:noFill/>
          <a:ln>
            <a:noFill/>
          </a:ln>
        </p:spPr>
      </p:pic>
      <p:pic>
        <p:nvPicPr>
          <p:cNvPr id="265" name="Google Shape;265;p24"/>
          <p:cNvPicPr preferRelativeResize="0"/>
          <p:nvPr/>
        </p:nvPicPr>
        <p:blipFill rotWithShape="1">
          <a:blip r:embed="rId6">
            <a:alphaModFix/>
          </a:blip>
          <a:srcRect/>
          <a:stretch/>
        </p:blipFill>
        <p:spPr>
          <a:xfrm>
            <a:off x="1187626" y="1836001"/>
            <a:ext cx="3479378" cy="4615504"/>
          </a:xfrm>
          <a:prstGeom prst="rect">
            <a:avLst/>
          </a:prstGeom>
          <a:noFill/>
          <a:ln>
            <a:noFill/>
          </a:ln>
        </p:spPr>
      </p:pic>
      <p:sp>
        <p:nvSpPr>
          <p:cNvPr id="266" name="Google Shape;266;p24"/>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4"/>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4"/>
          <p:cNvSpPr/>
          <p:nvPr/>
        </p:nvSpPr>
        <p:spPr>
          <a:xfrm rot="16200000">
            <a:off x="-1204397" y="3046483"/>
            <a:ext cx="3452401"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鬼殺隊的服裝</a:t>
            </a:r>
            <a:endParaRPr dirty="0"/>
          </a:p>
        </p:txBody>
      </p:sp>
      <p:sp>
        <p:nvSpPr>
          <p:cNvPr id="269" name="Google Shape;269;p24"/>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270" name="Google Shape;270;p24"/>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(一)</a:t>
            </a:r>
            <a:endParaRPr sz="2800" b="1">
              <a:solidFill>
                <a:schemeClr val="lt1"/>
              </a:solidFill>
              <a:latin typeface="Microsoft JhengHei"/>
              <a:ea typeface="Microsoft JhengHei"/>
              <a:cs typeface="Microsoft JhengHei"/>
              <a:sym typeface="Microsoft JhengHei"/>
            </a:endParaRPr>
          </a:p>
        </p:txBody>
      </p:sp>
      <p:sp>
        <p:nvSpPr>
          <p:cNvPr id="11" name="矩形 10"/>
          <p:cNvSpPr/>
          <p:nvPr/>
        </p:nvSpPr>
        <p:spPr>
          <a:xfrm>
            <a:off x="4678878" y="5220977"/>
            <a:ext cx="4465122" cy="1077218"/>
          </a:xfrm>
          <a:prstGeom prst="rect">
            <a:avLst/>
          </a:prstGeom>
        </p:spPr>
        <p:txBody>
          <a:bodyPr wrap="square">
            <a:spAutoFit/>
          </a:bodyPr>
          <a:lstStyle/>
          <a:p>
            <a:pPr lvl="0">
              <a:buClr>
                <a:schemeClr val="dk1"/>
              </a:buClr>
              <a:buSzPts val="1200"/>
            </a:pPr>
            <a:r>
              <a:rPr lang="zh-TW" altLang="en-US" sz="2000" dirty="0" smtClean="0">
                <a:latin typeface="Microsoft JhengHei"/>
                <a:ea typeface="Microsoft JhengHei"/>
                <a:cs typeface="Microsoft JhengHei"/>
                <a:sym typeface="Microsoft JhengHei"/>
              </a:rPr>
              <a:t>大正後期的女學生制服多為水手服。是以英國皇家海軍的軍服為範本。</a:t>
            </a:r>
          </a:p>
          <a:p>
            <a:pPr lvl="0">
              <a:buClr>
                <a:schemeClr val="dk1"/>
              </a:buClr>
              <a:buSzPts val="1200"/>
            </a:pPr>
            <a:r>
              <a:rPr lang="zh-TW" altLang="en-US" sz="2000" dirty="0" smtClean="0">
                <a:latin typeface="Microsoft JhengHei"/>
                <a:ea typeface="Microsoft JhengHei"/>
                <a:cs typeface="Microsoft JhengHei"/>
                <a:sym typeface="Microsoft JhengHei"/>
              </a:rPr>
              <a:t>女性隊員是著立領上衣加百褶裙</a:t>
            </a:r>
            <a:r>
              <a:rPr lang="zh-TW" altLang="en-US" sz="2400" dirty="0" smtClean="0">
                <a:latin typeface="Microsoft JhengHei"/>
                <a:ea typeface="Microsoft JhengHei"/>
                <a:cs typeface="Microsoft JhengHei"/>
                <a:sym typeface="Microsoft JhengHei"/>
              </a:rPr>
              <a:t>。</a:t>
            </a:r>
            <a:endParaRPr lang="zh-TW"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1208712" y="975823"/>
            <a:ext cx="2736304" cy="72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3600"/>
              <a:buFont typeface="Microsoft JhengHei"/>
              <a:buNone/>
            </a:pPr>
            <a:r>
              <a:rPr lang="zh-TW" sz="3600" b="1">
                <a:solidFill>
                  <a:srgbClr val="0070C0"/>
                </a:solidFill>
                <a:latin typeface="Microsoft JhengHei"/>
                <a:ea typeface="Microsoft JhengHei"/>
                <a:cs typeface="Microsoft JhengHei"/>
                <a:sym typeface="Microsoft JhengHei"/>
              </a:rPr>
              <a:t>3.羽織</a:t>
            </a:r>
            <a:endParaRPr sz="3600" b="1">
              <a:solidFill>
                <a:srgbClr val="0070C0"/>
              </a:solidFill>
              <a:latin typeface="Microsoft JhengHei"/>
              <a:ea typeface="Microsoft JhengHei"/>
              <a:cs typeface="Microsoft JhengHei"/>
              <a:sym typeface="Microsoft JhengHei"/>
            </a:endParaRPr>
          </a:p>
        </p:txBody>
      </p:sp>
      <p:pic>
        <p:nvPicPr>
          <p:cNvPr id="277" name="Google Shape;277;p25" descr="學蘭013.jpg"/>
          <p:cNvPicPr preferRelativeResize="0"/>
          <p:nvPr/>
        </p:nvPicPr>
        <p:blipFill rotWithShape="1">
          <a:blip r:embed="rId4">
            <a:alphaModFix/>
          </a:blip>
          <a:srcRect/>
          <a:stretch/>
        </p:blipFill>
        <p:spPr>
          <a:xfrm>
            <a:off x="5364088" y="908720"/>
            <a:ext cx="2368520" cy="2913942"/>
          </a:xfrm>
          <a:prstGeom prst="rect">
            <a:avLst/>
          </a:prstGeom>
          <a:noFill/>
          <a:ln>
            <a:noFill/>
          </a:ln>
        </p:spPr>
      </p:pic>
      <p:pic>
        <p:nvPicPr>
          <p:cNvPr id="278" name="Google Shape;278;p25"/>
          <p:cNvPicPr preferRelativeResize="0"/>
          <p:nvPr/>
        </p:nvPicPr>
        <p:blipFill rotWithShape="1">
          <a:blip r:embed="rId5">
            <a:alphaModFix/>
          </a:blip>
          <a:srcRect l="16610" r="15759"/>
          <a:stretch/>
        </p:blipFill>
        <p:spPr>
          <a:xfrm rot="-443485">
            <a:off x="1050959" y="4508327"/>
            <a:ext cx="4520035" cy="1800200"/>
          </a:xfrm>
          <a:prstGeom prst="rect">
            <a:avLst/>
          </a:prstGeom>
          <a:noFill/>
          <a:ln>
            <a:noFill/>
          </a:ln>
        </p:spPr>
      </p:pic>
      <p:pic>
        <p:nvPicPr>
          <p:cNvPr id="279" name="Google Shape;279;p25"/>
          <p:cNvPicPr preferRelativeResize="0"/>
          <p:nvPr/>
        </p:nvPicPr>
        <p:blipFill rotWithShape="1">
          <a:blip r:embed="rId6">
            <a:alphaModFix/>
          </a:blip>
          <a:srcRect/>
          <a:stretch/>
        </p:blipFill>
        <p:spPr>
          <a:xfrm>
            <a:off x="1254572" y="1815947"/>
            <a:ext cx="3496940" cy="2609657"/>
          </a:xfrm>
          <a:prstGeom prst="rect">
            <a:avLst/>
          </a:prstGeom>
          <a:noFill/>
          <a:ln>
            <a:noFill/>
          </a:ln>
        </p:spPr>
      </p:pic>
      <p:sp>
        <p:nvSpPr>
          <p:cNvPr id="280" name="Google Shape;280;p25"/>
          <p:cNvSpPr txBox="1"/>
          <p:nvPr/>
        </p:nvSpPr>
        <p:spPr>
          <a:xfrm>
            <a:off x="7532643" y="1484784"/>
            <a:ext cx="1440160" cy="12003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zh-TW" sz="2000" dirty="0">
                <a:solidFill>
                  <a:schemeClr val="dk1"/>
                </a:solidFill>
                <a:latin typeface="Microsoft JhengHei"/>
                <a:ea typeface="Microsoft JhengHei"/>
                <a:cs typeface="Microsoft JhengHei"/>
                <a:sym typeface="Microsoft JhengHei"/>
              </a:rPr>
              <a:t>鬼殺隊中著羽織的隊員</a:t>
            </a:r>
            <a:endParaRPr sz="2000" dirty="0"/>
          </a:p>
        </p:txBody>
      </p:sp>
      <p:sp>
        <p:nvSpPr>
          <p:cNvPr id="281" name="Google Shape;281;p25"/>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25"/>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25"/>
          <p:cNvSpPr/>
          <p:nvPr/>
        </p:nvSpPr>
        <p:spPr>
          <a:xfrm rot="16200000">
            <a:off x="-1192862" y="3046142"/>
            <a:ext cx="3429332"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鬼殺隊的服裝</a:t>
            </a:r>
            <a:endParaRPr dirty="0"/>
          </a:p>
        </p:txBody>
      </p:sp>
      <p:sp>
        <p:nvSpPr>
          <p:cNvPr id="284" name="Google Shape;284;p25"/>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285" name="Google Shape;285;p25"/>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(一)</a:t>
            </a:r>
            <a:endParaRPr sz="2800" b="1">
              <a:solidFill>
                <a:schemeClr val="lt1"/>
              </a:solidFill>
              <a:latin typeface="Microsoft JhengHei"/>
              <a:ea typeface="Microsoft JhengHei"/>
              <a:cs typeface="Microsoft JhengHei"/>
              <a:sym typeface="Microsoft JhengHei"/>
            </a:endParaRPr>
          </a:p>
        </p:txBody>
      </p:sp>
      <p:sp>
        <p:nvSpPr>
          <p:cNvPr id="13" name="矩形 12"/>
          <p:cNvSpPr/>
          <p:nvPr/>
        </p:nvSpPr>
        <p:spPr>
          <a:xfrm>
            <a:off x="5494731" y="4114002"/>
            <a:ext cx="3408217" cy="2246769"/>
          </a:xfrm>
          <a:prstGeom prst="rect">
            <a:avLst/>
          </a:prstGeom>
        </p:spPr>
        <p:txBody>
          <a:bodyPr wrap="square">
            <a:spAutoFit/>
          </a:bodyPr>
          <a:lstStyle/>
          <a:p>
            <a:pPr lvl="0">
              <a:buClr>
                <a:schemeClr val="dk1"/>
              </a:buClr>
              <a:buSzPts val="1200"/>
            </a:pPr>
            <a:r>
              <a:rPr lang="zh-TW" altLang="en-US" sz="2000" dirty="0" smtClean="0">
                <a:latin typeface="Microsoft JhengHei"/>
                <a:ea typeface="Microsoft JhengHei"/>
                <a:cs typeface="Microsoft JhengHei"/>
                <a:sym typeface="Microsoft JhengHei"/>
              </a:rPr>
              <a:t>羽織本來是男性服飾，在幕府時期女性是禁止穿著羽織，但在明治時期倡導平等之後，女性開始穿上羽織。</a:t>
            </a:r>
            <a:endParaRPr lang="zh-TW" altLang="en-US" sz="2000" dirty="0" smtClean="0"/>
          </a:p>
          <a:p>
            <a:pPr lvl="0">
              <a:buClr>
                <a:schemeClr val="dk1"/>
              </a:buClr>
              <a:buSzPts val="1200"/>
            </a:pPr>
            <a:r>
              <a:rPr lang="zh-TW" altLang="en-US" sz="2000" dirty="0" smtClean="0">
                <a:latin typeface="Microsoft JhengHei"/>
                <a:ea typeface="Microsoft JhengHei"/>
                <a:cs typeface="Microsoft JhengHei"/>
                <a:sym typeface="Microsoft JhengHei"/>
              </a:rPr>
              <a:t>        鬼殺隊的隊員有些人</a:t>
            </a:r>
          </a:p>
          <a:p>
            <a:pPr lvl="0">
              <a:buClr>
                <a:schemeClr val="dk1"/>
              </a:buClr>
              <a:buSzPts val="1200"/>
            </a:pPr>
            <a:r>
              <a:rPr lang="zh-TW" altLang="en-US" sz="2000" dirty="0" smtClean="0">
                <a:latin typeface="Microsoft JhengHei"/>
                <a:ea typeface="Microsoft JhengHei"/>
                <a:cs typeface="Microsoft JhengHei"/>
                <a:sym typeface="Microsoft JhengHei"/>
              </a:rPr>
              <a:t>會制服外穿上羽織，圖案則是家族的特色或傳統的花紋。</a:t>
            </a:r>
            <a:endParaRPr lang="zh-TW"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1547664" y="1118115"/>
            <a:ext cx="178437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Microsoft JhengHei"/>
              <a:buNone/>
            </a:pPr>
            <a:r>
              <a:rPr lang="zh-TW" sz="4000" b="1">
                <a:latin typeface="Microsoft JhengHei"/>
                <a:ea typeface="Microsoft JhengHei"/>
                <a:cs typeface="Microsoft JhengHei"/>
                <a:sym typeface="Microsoft JhengHei"/>
              </a:rPr>
              <a:t>1.和服</a:t>
            </a:r>
            <a:endParaRPr sz="4000" b="1">
              <a:latin typeface="Microsoft JhengHei"/>
              <a:ea typeface="Microsoft JhengHei"/>
              <a:cs typeface="Microsoft JhengHei"/>
              <a:sym typeface="Microsoft JhengHei"/>
            </a:endParaRPr>
          </a:p>
        </p:txBody>
      </p:sp>
      <p:pic>
        <p:nvPicPr>
          <p:cNvPr id="292" name="Google Shape;292;p26"/>
          <p:cNvPicPr preferRelativeResize="0"/>
          <p:nvPr/>
        </p:nvPicPr>
        <p:blipFill rotWithShape="1">
          <a:blip r:embed="rId4">
            <a:alphaModFix/>
          </a:blip>
          <a:srcRect/>
          <a:stretch/>
        </p:blipFill>
        <p:spPr>
          <a:xfrm>
            <a:off x="1027784" y="3275894"/>
            <a:ext cx="2160240" cy="3248481"/>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3010037" y="2781739"/>
            <a:ext cx="1944216" cy="3049750"/>
          </a:xfrm>
          <a:prstGeom prst="rect">
            <a:avLst/>
          </a:prstGeom>
          <a:noFill/>
          <a:ln>
            <a:noFill/>
          </a:ln>
        </p:spPr>
      </p:pic>
      <p:pic>
        <p:nvPicPr>
          <p:cNvPr id="294" name="Google Shape;294;p26" descr="留袖020.jpg"/>
          <p:cNvPicPr preferRelativeResize="0"/>
          <p:nvPr/>
        </p:nvPicPr>
        <p:blipFill rotWithShape="1">
          <a:blip r:embed="rId6">
            <a:alphaModFix/>
          </a:blip>
          <a:srcRect/>
          <a:stretch/>
        </p:blipFill>
        <p:spPr>
          <a:xfrm>
            <a:off x="4980014" y="2955167"/>
            <a:ext cx="1999488" cy="356920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6948264" y="3184997"/>
            <a:ext cx="2016225" cy="3020562"/>
          </a:xfrm>
          <a:prstGeom prst="rect">
            <a:avLst/>
          </a:prstGeom>
          <a:noFill/>
          <a:ln>
            <a:noFill/>
          </a:ln>
        </p:spPr>
      </p:pic>
      <p:sp>
        <p:nvSpPr>
          <p:cNvPr id="296" name="Google Shape;296;p26"/>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6"/>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6"/>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00" name="Google Shape;300;p26"/>
          <p:cNvSpPr/>
          <p:nvPr/>
        </p:nvSpPr>
        <p:spPr>
          <a:xfrm>
            <a:off x="3635896" y="1328597"/>
            <a:ext cx="4499992" cy="1169551"/>
          </a:xfrm>
          <a:prstGeom prst="rect">
            <a:avLst/>
          </a:prstGeom>
          <a:noFill/>
          <a:ln>
            <a:noFill/>
          </a:ln>
        </p:spPr>
        <p:txBody>
          <a:bodyPr spcFirstLastPara="1" wrap="square" lIns="91425" tIns="45700" rIns="91425" bIns="45700" anchor="t" anchorCtr="0">
            <a:noAutofit/>
          </a:bodyPr>
          <a:lstStyle/>
          <a:p>
            <a:pPr marL="0" marR="0" lvl="0" indent="0" algn="l" rtl="0">
              <a:lnSpc>
                <a:spcPct val="155555"/>
              </a:lnSpc>
              <a:spcBef>
                <a:spcPts val="0"/>
              </a:spcBef>
              <a:spcAft>
                <a:spcPts val="0"/>
              </a:spcAft>
              <a:buNone/>
            </a:pPr>
            <a:r>
              <a:rPr lang="zh-TW" sz="1800">
                <a:solidFill>
                  <a:schemeClr val="dk1"/>
                </a:solidFill>
                <a:latin typeface="Microsoft JhengHei"/>
                <a:ea typeface="Microsoft JhengHei"/>
                <a:cs typeface="Microsoft JhengHei"/>
                <a:sym typeface="Microsoft JhengHei"/>
              </a:rPr>
              <a:t>和服是日本明治時代時，為了對應歐美傳入的「洋裝」，而對日本本土服裝的統稱。在大正時期，女性著和服的比例較高。</a:t>
            </a:r>
            <a:endParaRPr/>
          </a:p>
        </p:txBody>
      </p:sp>
      <p:sp>
        <p:nvSpPr>
          <p:cNvPr id="301" name="Google Shape;301;p26"/>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(二)</a:t>
            </a:r>
            <a:endParaRPr sz="2800" b="1">
              <a:solidFill>
                <a:schemeClr val="lt1"/>
              </a:solidFill>
              <a:latin typeface="Microsoft JhengHei"/>
              <a:ea typeface="Microsoft JhengHei"/>
              <a:cs typeface="Microsoft JhengHei"/>
              <a:sym typeface="Microsoft JhengHei"/>
            </a:endParaRPr>
          </a:p>
        </p:txBody>
      </p:sp>
      <p:sp>
        <p:nvSpPr>
          <p:cNvPr id="13" name="Google Shape;310;p27"/>
          <p:cNvSpPr/>
          <p:nvPr/>
        </p:nvSpPr>
        <p:spPr>
          <a:xfrm rot="16200000">
            <a:off x="-854074" y="2696163"/>
            <a:ext cx="2751758"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平民的服飾</a:t>
            </a:r>
            <a:endParaRPr sz="3600" b="1" dirty="0">
              <a:solidFill>
                <a:schemeClr val="lt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27"/>
          <p:cNvSpPr txBox="1">
            <a:spLocks noGrp="1"/>
          </p:cNvSpPr>
          <p:nvPr>
            <p:ph type="title"/>
          </p:nvPr>
        </p:nvSpPr>
        <p:spPr>
          <a:xfrm>
            <a:off x="1326425" y="1118125"/>
            <a:ext cx="1730674" cy="699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Microsoft JhengHei"/>
              <a:buNone/>
            </a:pPr>
            <a:r>
              <a:rPr lang="zh-TW" sz="3600" b="1" dirty="0">
                <a:latin typeface="Microsoft JhengHei"/>
                <a:ea typeface="Microsoft JhengHei"/>
                <a:cs typeface="Microsoft JhengHei"/>
                <a:sym typeface="Microsoft JhengHei"/>
              </a:rPr>
              <a:t>1.</a:t>
            </a:r>
            <a:r>
              <a:rPr lang="zh-TW" sz="3600" b="1" dirty="0" smtClean="0">
                <a:latin typeface="Microsoft JhengHei"/>
                <a:ea typeface="Microsoft JhengHei"/>
                <a:cs typeface="Microsoft JhengHei"/>
                <a:sym typeface="Microsoft JhengHei"/>
              </a:rPr>
              <a:t>和服</a:t>
            </a:r>
            <a:endParaRPr sz="3600" b="1" dirty="0">
              <a:latin typeface="Microsoft JhengHei"/>
              <a:ea typeface="Microsoft JhengHei"/>
              <a:cs typeface="Microsoft JhengHei"/>
              <a:sym typeface="Microsoft JhengHei"/>
            </a:endParaRPr>
          </a:p>
        </p:txBody>
      </p:sp>
      <p:sp>
        <p:nvSpPr>
          <p:cNvPr id="307" name="Google Shape;307;p27"/>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7"/>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7"/>
          <p:cNvSpPr txBox="1"/>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10" name="Google Shape;310;p27"/>
          <p:cNvSpPr/>
          <p:nvPr/>
        </p:nvSpPr>
        <p:spPr>
          <a:xfrm rot="16200000">
            <a:off x="-854074" y="2696163"/>
            <a:ext cx="2751758"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平民的服飾</a:t>
            </a:r>
            <a:endParaRPr sz="3600" b="1" dirty="0">
              <a:solidFill>
                <a:schemeClr val="lt1"/>
              </a:solidFill>
              <a:latin typeface="Microsoft JhengHei"/>
              <a:ea typeface="Microsoft JhengHei"/>
              <a:cs typeface="Microsoft JhengHei"/>
              <a:sym typeface="Microsoft JhengHei"/>
            </a:endParaRPr>
          </a:p>
        </p:txBody>
      </p:sp>
      <p:sp>
        <p:nvSpPr>
          <p:cNvPr id="311" name="Google Shape;311;p27"/>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(二)</a:t>
            </a:r>
            <a:endParaRPr sz="2800" b="1">
              <a:solidFill>
                <a:schemeClr val="lt1"/>
              </a:solidFill>
              <a:latin typeface="Microsoft JhengHei"/>
              <a:ea typeface="Microsoft JhengHei"/>
              <a:cs typeface="Microsoft JhengHei"/>
              <a:sym typeface="Microsoft JhengHei"/>
            </a:endParaRPr>
          </a:p>
        </p:txBody>
      </p:sp>
      <p:pic>
        <p:nvPicPr>
          <p:cNvPr id="312" name="Google Shape;312;p27"/>
          <p:cNvPicPr preferRelativeResize="0"/>
          <p:nvPr/>
        </p:nvPicPr>
        <p:blipFill>
          <a:blip r:embed="rId4">
            <a:alphaModFix/>
          </a:blip>
          <a:stretch>
            <a:fillRect/>
          </a:stretch>
        </p:blipFill>
        <p:spPr>
          <a:xfrm>
            <a:off x="1089375" y="2678375"/>
            <a:ext cx="8034050" cy="3113961"/>
          </a:xfrm>
          <a:prstGeom prst="rect">
            <a:avLst/>
          </a:prstGeom>
          <a:noFill/>
          <a:ln>
            <a:noFill/>
          </a:ln>
        </p:spPr>
      </p:pic>
      <p:sp>
        <p:nvSpPr>
          <p:cNvPr id="9" name="文字方塊 8"/>
          <p:cNvSpPr txBox="1"/>
          <p:nvPr/>
        </p:nvSpPr>
        <p:spPr>
          <a:xfrm>
            <a:off x="1337480" y="2006221"/>
            <a:ext cx="1369286" cy="523220"/>
          </a:xfrm>
          <a:prstGeom prst="rect">
            <a:avLst/>
          </a:prstGeom>
          <a:noFill/>
        </p:spPr>
        <p:txBody>
          <a:bodyPr wrap="none" rtlCol="0">
            <a:spAutoFit/>
          </a:bodyPr>
          <a:lstStyle/>
          <a:p>
            <a:r>
              <a:rPr lang="zh-TW" altLang="zh-TW" sz="2800" b="1" dirty="0" smtClean="0">
                <a:solidFill>
                  <a:srgbClr val="FF0000"/>
                </a:solidFill>
                <a:latin typeface="Microsoft JhengHei"/>
                <a:ea typeface="Microsoft JhengHei"/>
                <a:cs typeface="Microsoft JhengHei"/>
                <a:sym typeface="Microsoft JhengHei"/>
              </a:rPr>
              <a:t>(1)振袖</a:t>
            </a:r>
            <a:endParaRPr lang="zh-TW" altLang="en-US" sz="2800" dirty="0">
              <a:solidFill>
                <a:srgbClr val="FF0000"/>
              </a:solidFill>
            </a:endParaRPr>
          </a:p>
        </p:txBody>
      </p:sp>
      <p:sp>
        <p:nvSpPr>
          <p:cNvPr id="10" name="文字方塊 9"/>
          <p:cNvSpPr txBox="1"/>
          <p:nvPr/>
        </p:nvSpPr>
        <p:spPr>
          <a:xfrm>
            <a:off x="5459104" y="2060812"/>
            <a:ext cx="1369286" cy="523220"/>
          </a:xfrm>
          <a:prstGeom prst="rect">
            <a:avLst/>
          </a:prstGeom>
          <a:noFill/>
        </p:spPr>
        <p:txBody>
          <a:bodyPr wrap="none" rtlCol="0">
            <a:spAutoFit/>
          </a:bodyPr>
          <a:lstStyle/>
          <a:p>
            <a:r>
              <a:rPr lang="zh-TW" altLang="zh-TW" sz="2800" b="1" dirty="0" smtClean="0">
                <a:solidFill>
                  <a:srgbClr val="FF0000"/>
                </a:solidFill>
                <a:latin typeface="Microsoft JhengHei"/>
                <a:ea typeface="Microsoft JhengHei"/>
                <a:cs typeface="Microsoft JhengHei"/>
                <a:sym typeface="Microsoft JhengHei"/>
              </a:rPr>
              <a:t>(</a:t>
            </a:r>
            <a:r>
              <a:rPr lang="en-US" altLang="zh-TW" sz="2800" b="1" dirty="0" smtClean="0">
                <a:solidFill>
                  <a:srgbClr val="FF0000"/>
                </a:solidFill>
                <a:latin typeface="Microsoft JhengHei"/>
                <a:ea typeface="Microsoft JhengHei"/>
                <a:cs typeface="Microsoft JhengHei"/>
                <a:sym typeface="Microsoft JhengHei"/>
              </a:rPr>
              <a:t>2</a:t>
            </a:r>
            <a:r>
              <a:rPr lang="zh-TW" altLang="zh-TW" sz="2800" b="1" dirty="0" smtClean="0">
                <a:solidFill>
                  <a:srgbClr val="FF0000"/>
                </a:solidFill>
                <a:latin typeface="Microsoft JhengHei"/>
                <a:ea typeface="Microsoft JhengHei"/>
                <a:cs typeface="Microsoft JhengHei"/>
                <a:sym typeface="Microsoft JhengHei"/>
              </a:rPr>
              <a:t>)</a:t>
            </a:r>
            <a:r>
              <a:rPr lang="zh-TW" altLang="en-US" sz="2800" b="1" dirty="0" smtClean="0">
                <a:solidFill>
                  <a:srgbClr val="FF0000"/>
                </a:solidFill>
                <a:latin typeface="Microsoft JhengHei"/>
                <a:ea typeface="Microsoft JhengHei"/>
                <a:cs typeface="Microsoft JhengHei"/>
                <a:sym typeface="Microsoft JhengHei"/>
              </a:rPr>
              <a:t>留袖</a:t>
            </a:r>
            <a:endParaRPr lang="zh-TW" altLang="en-US" sz="28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7"/>
        <p:cNvGrpSpPr/>
        <p:nvPr/>
      </p:nvGrpSpPr>
      <p:grpSpPr>
        <a:xfrm>
          <a:off x="0" y="0"/>
          <a:ext cx="0" cy="0"/>
          <a:chOff x="0" y="0"/>
          <a:chExt cx="0" cy="0"/>
        </a:xfrm>
      </p:grpSpPr>
      <p:pic>
        <p:nvPicPr>
          <p:cNvPr id="318" name="Google Shape;318;p28"/>
          <p:cNvPicPr preferRelativeResize="0"/>
          <p:nvPr/>
        </p:nvPicPr>
        <p:blipFill rotWithShape="1">
          <a:blip r:embed="rId4">
            <a:alphaModFix/>
          </a:blip>
          <a:srcRect t="9557"/>
          <a:stretch/>
        </p:blipFill>
        <p:spPr>
          <a:xfrm>
            <a:off x="1632949" y="2162998"/>
            <a:ext cx="2592287" cy="3162019"/>
          </a:xfrm>
          <a:prstGeom prst="snip2DiagRect">
            <a:avLst>
              <a:gd name="adj1" fmla="val 0"/>
              <a:gd name="adj2" fmla="val 16667"/>
            </a:avLst>
          </a:prstGeom>
          <a:solidFill>
            <a:srgbClr val="ECECEC"/>
          </a:solidFill>
          <a:ln w="9525" cap="sq" cmpd="sng">
            <a:solidFill>
              <a:srgbClr val="244061"/>
            </a:solidFill>
            <a:prstDash val="solid"/>
            <a:miter lim="800000"/>
            <a:headEnd type="none" w="sm" len="sm"/>
            <a:tailEnd type="none" w="sm" len="sm"/>
          </a:ln>
          <a:effectLst>
            <a:outerShdw blurRad="88900" algn="tl" rotWithShape="0">
              <a:srgbClr val="000000">
                <a:alpha val="44705"/>
              </a:srgbClr>
            </a:outerShdw>
          </a:effectLst>
        </p:spPr>
      </p:pic>
      <p:pic>
        <p:nvPicPr>
          <p:cNvPr id="319" name="Google Shape;319;p28"/>
          <p:cNvPicPr preferRelativeResize="0"/>
          <p:nvPr/>
        </p:nvPicPr>
        <p:blipFill rotWithShape="1">
          <a:blip r:embed="rId5">
            <a:alphaModFix/>
          </a:blip>
          <a:srcRect t="11843" r="19444"/>
          <a:stretch/>
        </p:blipFill>
        <p:spPr>
          <a:xfrm>
            <a:off x="6023998" y="2391302"/>
            <a:ext cx="1280095" cy="3162019"/>
          </a:xfrm>
          <a:prstGeom prst="snip2DiagRect">
            <a:avLst>
              <a:gd name="adj1" fmla="val 0"/>
              <a:gd name="adj2" fmla="val 16667"/>
            </a:avLst>
          </a:prstGeom>
          <a:solidFill>
            <a:srgbClr val="ECECEC"/>
          </a:solidFill>
          <a:ln w="9525" cap="sq" cmpd="sng">
            <a:solidFill>
              <a:srgbClr val="0F243E"/>
            </a:solidFill>
            <a:prstDash val="solid"/>
            <a:miter lim="800000"/>
            <a:headEnd type="none" w="sm" len="sm"/>
            <a:tailEnd type="none" w="sm" len="sm"/>
          </a:ln>
          <a:effectLst>
            <a:outerShdw blurRad="88900" algn="tl" rotWithShape="0">
              <a:srgbClr val="000000">
                <a:alpha val="44705"/>
              </a:srgbClr>
            </a:outerShdw>
          </a:effectLst>
        </p:spPr>
      </p:pic>
      <p:sp>
        <p:nvSpPr>
          <p:cNvPr id="320" name="Google Shape;320;p28"/>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66666"/>
              </a:buClr>
              <a:buSzPts val="1000"/>
              <a:buFont typeface="Arial"/>
              <a:buNone/>
            </a:pPr>
            <a:r>
              <a:rPr lang="zh-TW" sz="1000" b="0" i="0" u="none" strike="noStrike" cap="none">
                <a:solidFill>
                  <a:srgbClr val="666666"/>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21" name="Google Shape;321;p28"/>
          <p:cNvSpPr/>
          <p:nvPr/>
        </p:nvSpPr>
        <p:spPr>
          <a:xfrm>
            <a:off x="0" y="16192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66666"/>
              </a:buClr>
              <a:buSzPts val="1000"/>
              <a:buFont typeface="Arial"/>
              <a:buNone/>
            </a:pPr>
            <a:r>
              <a:rPr lang="zh-TW" sz="1000" b="0" i="0" u="none" strike="noStrike" cap="none">
                <a:solidFill>
                  <a:srgbClr val="666666"/>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22" name="Google Shape;322;p28"/>
          <p:cNvSpPr/>
          <p:nvPr/>
        </p:nvSpPr>
        <p:spPr>
          <a:xfrm>
            <a:off x="0" y="32385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66666"/>
              </a:buClr>
              <a:buSzPts val="1000"/>
              <a:buFont typeface="Arial"/>
              <a:buNone/>
            </a:pPr>
            <a:r>
              <a:rPr lang="zh-TW" sz="1000" b="0" i="0" u="none" strike="noStrike" cap="none">
                <a:solidFill>
                  <a:srgbClr val="666666"/>
                </a:solidFill>
                <a:latin typeface="Arial"/>
                <a:ea typeface="Arial"/>
                <a:cs typeface="Arial"/>
                <a:sym typeface="Arial"/>
              </a:rPr>
              <a:t>  </a:t>
            </a:r>
            <a:r>
              <a:rPr lang="zh-TW" sz="9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23" name="Google Shape;323;p28"/>
          <p:cNvSpPr txBox="1"/>
          <p:nvPr/>
        </p:nvSpPr>
        <p:spPr>
          <a:xfrm>
            <a:off x="1934197" y="5535302"/>
            <a:ext cx="234605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dirty="0">
                <a:solidFill>
                  <a:schemeClr val="dk1"/>
                </a:solidFill>
                <a:latin typeface="Microsoft JhengHei"/>
                <a:ea typeface="Microsoft JhengHei"/>
                <a:cs typeface="Microsoft JhengHei"/>
                <a:sym typeface="Microsoft JhengHei"/>
              </a:rPr>
              <a:t>穿袴的的大正時期女性</a:t>
            </a:r>
            <a:endParaRPr sz="1600" dirty="0">
              <a:solidFill>
                <a:schemeClr val="dk1"/>
              </a:solidFill>
              <a:latin typeface="Microsoft JhengHei"/>
              <a:ea typeface="Microsoft JhengHei"/>
              <a:cs typeface="Microsoft JhengHei"/>
              <a:sym typeface="Microsoft JhengHei"/>
            </a:endParaRPr>
          </a:p>
        </p:txBody>
      </p:sp>
      <p:sp>
        <p:nvSpPr>
          <p:cNvPr id="324" name="Google Shape;324;p28"/>
          <p:cNvSpPr txBox="1"/>
          <p:nvPr/>
        </p:nvSpPr>
        <p:spPr>
          <a:xfrm>
            <a:off x="5685902" y="5523428"/>
            <a:ext cx="223583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dirty="0">
                <a:solidFill>
                  <a:schemeClr val="dk1"/>
                </a:solidFill>
                <a:latin typeface="Microsoft JhengHei"/>
                <a:ea typeface="Microsoft JhengHei"/>
                <a:cs typeface="Microsoft JhengHei"/>
                <a:sym typeface="Microsoft JhengHei"/>
              </a:rPr>
              <a:t>書中穿袴的平民武士</a:t>
            </a:r>
            <a:endParaRPr sz="1600" dirty="0">
              <a:solidFill>
                <a:schemeClr val="dk1"/>
              </a:solidFill>
              <a:latin typeface="Microsoft JhengHei"/>
              <a:ea typeface="Microsoft JhengHei"/>
              <a:cs typeface="Microsoft JhengHei"/>
              <a:sym typeface="Microsoft JhengHei"/>
            </a:endParaRPr>
          </a:p>
        </p:txBody>
      </p:sp>
      <p:sp>
        <p:nvSpPr>
          <p:cNvPr id="325" name="Google Shape;325;p28"/>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8"/>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8"/>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28" name="Google Shape;328;p28"/>
          <p:cNvSpPr/>
          <p:nvPr/>
        </p:nvSpPr>
        <p:spPr>
          <a:xfrm rot="16200000">
            <a:off x="-1139082" y="2981171"/>
            <a:ext cx="3321774"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平民的服飾</a:t>
            </a:r>
            <a:endParaRPr sz="3600" b="1" dirty="0">
              <a:solidFill>
                <a:schemeClr val="lt1"/>
              </a:solidFill>
              <a:latin typeface="Microsoft JhengHei"/>
              <a:ea typeface="Microsoft JhengHei"/>
              <a:cs typeface="Microsoft JhengHei"/>
              <a:sym typeface="Microsoft JhengHei"/>
            </a:endParaRPr>
          </a:p>
        </p:txBody>
      </p:sp>
      <p:sp>
        <p:nvSpPr>
          <p:cNvPr id="329" name="Google Shape;329;p28"/>
          <p:cNvSpPr txBox="1"/>
          <p:nvPr/>
        </p:nvSpPr>
        <p:spPr>
          <a:xfrm>
            <a:off x="1259632" y="1196752"/>
            <a:ext cx="1838410"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dirty="0">
                <a:solidFill>
                  <a:schemeClr val="dk1"/>
                </a:solidFill>
                <a:latin typeface="Microsoft JhengHei"/>
                <a:ea typeface="Microsoft JhengHei"/>
                <a:cs typeface="Microsoft JhengHei"/>
                <a:sym typeface="Microsoft JhengHei"/>
              </a:rPr>
              <a:t>1.</a:t>
            </a:r>
            <a:r>
              <a:rPr lang="zh-TW" sz="3600" b="1" dirty="0" smtClean="0">
                <a:solidFill>
                  <a:schemeClr val="dk1"/>
                </a:solidFill>
                <a:latin typeface="Microsoft JhengHei"/>
                <a:ea typeface="Microsoft JhengHei"/>
                <a:cs typeface="Microsoft JhengHei"/>
                <a:sym typeface="Microsoft JhengHei"/>
              </a:rPr>
              <a:t>和服</a:t>
            </a:r>
            <a:endParaRPr sz="3600" b="1" dirty="0">
              <a:solidFill>
                <a:schemeClr val="dk1"/>
              </a:solidFill>
              <a:latin typeface="Calibri"/>
              <a:ea typeface="Calibri"/>
              <a:cs typeface="Calibri"/>
              <a:sym typeface="Calibri"/>
            </a:endParaRPr>
          </a:p>
        </p:txBody>
      </p:sp>
      <p:sp>
        <p:nvSpPr>
          <p:cNvPr id="332" name="Google Shape;332;p28"/>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(二)</a:t>
            </a:r>
            <a:endParaRPr sz="2800" b="1">
              <a:solidFill>
                <a:schemeClr val="lt1"/>
              </a:solidFill>
              <a:latin typeface="Microsoft JhengHei"/>
              <a:ea typeface="Microsoft JhengHei"/>
              <a:cs typeface="Microsoft JhengHei"/>
              <a:sym typeface="Microsoft JhengHei"/>
            </a:endParaRPr>
          </a:p>
        </p:txBody>
      </p:sp>
      <p:sp>
        <p:nvSpPr>
          <p:cNvPr id="15" name="文字方塊 14"/>
          <p:cNvSpPr txBox="1"/>
          <p:nvPr/>
        </p:nvSpPr>
        <p:spPr>
          <a:xfrm>
            <a:off x="3125337" y="1296537"/>
            <a:ext cx="1010213" cy="523220"/>
          </a:xfrm>
          <a:prstGeom prst="rect">
            <a:avLst/>
          </a:prstGeom>
          <a:noFill/>
        </p:spPr>
        <p:txBody>
          <a:bodyPr wrap="none" rtlCol="0">
            <a:spAutoFit/>
          </a:bodyPr>
          <a:lstStyle/>
          <a:p>
            <a:r>
              <a:rPr lang="zh-TW" altLang="zh-TW" sz="2800" b="1" dirty="0" smtClean="0">
                <a:solidFill>
                  <a:srgbClr val="FF0000"/>
                </a:solidFill>
                <a:latin typeface="Microsoft JhengHei"/>
                <a:ea typeface="Microsoft JhengHei"/>
                <a:cs typeface="Microsoft JhengHei"/>
                <a:sym typeface="Microsoft JhengHei"/>
              </a:rPr>
              <a:t>(</a:t>
            </a:r>
            <a:r>
              <a:rPr lang="en-US" altLang="zh-TW" sz="2800" b="1" dirty="0" smtClean="0">
                <a:solidFill>
                  <a:srgbClr val="FF0000"/>
                </a:solidFill>
                <a:latin typeface="Microsoft JhengHei"/>
                <a:ea typeface="Microsoft JhengHei"/>
                <a:cs typeface="Microsoft JhengHei"/>
                <a:sym typeface="Microsoft JhengHei"/>
              </a:rPr>
              <a:t>3</a:t>
            </a:r>
            <a:r>
              <a:rPr lang="zh-TW" altLang="zh-TW" sz="2800" b="1" dirty="0" smtClean="0">
                <a:solidFill>
                  <a:srgbClr val="FF0000"/>
                </a:solidFill>
                <a:latin typeface="Microsoft JhengHei"/>
                <a:ea typeface="Microsoft JhengHei"/>
                <a:cs typeface="Microsoft JhengHei"/>
                <a:sym typeface="Microsoft JhengHei"/>
              </a:rPr>
              <a:t>)</a:t>
            </a:r>
            <a:r>
              <a:rPr lang="zh-TW" altLang="en-US" sz="2800" b="1" dirty="0" smtClean="0">
                <a:solidFill>
                  <a:srgbClr val="FF0000"/>
                </a:solidFill>
                <a:latin typeface="Microsoft JhengHei"/>
                <a:ea typeface="Microsoft JhengHei"/>
                <a:cs typeface="Microsoft JhengHei"/>
                <a:sym typeface="Microsoft JhengHei"/>
              </a:rPr>
              <a:t>袴</a:t>
            </a:r>
            <a:endParaRPr lang="zh-TW" altLang="en-US" sz="28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pic>
        <p:nvPicPr>
          <p:cNvPr id="14" name="圖片 13" descr="1246.jpg"/>
          <p:cNvPicPr>
            <a:picLocks noChangeAspect="1"/>
          </p:cNvPicPr>
          <p:nvPr/>
        </p:nvPicPr>
        <p:blipFill>
          <a:blip r:embed="rId4"/>
          <a:srcRect l="8098" r="8858"/>
          <a:stretch>
            <a:fillRect/>
          </a:stretch>
        </p:blipFill>
        <p:spPr>
          <a:xfrm>
            <a:off x="6073253" y="2146868"/>
            <a:ext cx="3070747" cy="3697742"/>
          </a:xfrm>
          <a:prstGeom prst="rect">
            <a:avLst/>
          </a:prstGeom>
        </p:spPr>
      </p:pic>
      <p:pic>
        <p:nvPicPr>
          <p:cNvPr id="337" name="Google Shape;337;p29"/>
          <p:cNvPicPr preferRelativeResize="0"/>
          <p:nvPr/>
        </p:nvPicPr>
        <p:blipFill rotWithShape="1">
          <a:blip r:embed="rId5">
            <a:alphaModFix/>
          </a:blip>
          <a:srcRect l="6532" t="20615" r="9547" b="20614"/>
          <a:stretch/>
        </p:blipFill>
        <p:spPr>
          <a:xfrm>
            <a:off x="1049819" y="2999754"/>
            <a:ext cx="2525895" cy="3147532"/>
          </a:xfrm>
          <a:prstGeom prst="rect">
            <a:avLst/>
          </a:prstGeom>
          <a:noFill/>
          <a:ln>
            <a:noFill/>
          </a:ln>
        </p:spPr>
      </p:pic>
      <p:sp>
        <p:nvSpPr>
          <p:cNvPr id="341" name="Google Shape;341;p29"/>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9"/>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9"/>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44" name="Google Shape;344;p29"/>
          <p:cNvSpPr/>
          <p:nvPr/>
        </p:nvSpPr>
        <p:spPr>
          <a:xfrm rot="16200000">
            <a:off x="-913451" y="2755540"/>
            <a:ext cx="2870512"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平民的服飾</a:t>
            </a:r>
            <a:endParaRPr sz="3600" b="1" dirty="0">
              <a:solidFill>
                <a:schemeClr val="lt1"/>
              </a:solidFill>
              <a:latin typeface="Microsoft JhengHei"/>
              <a:ea typeface="Microsoft JhengHei"/>
              <a:cs typeface="Microsoft JhengHei"/>
              <a:sym typeface="Microsoft JhengHei"/>
            </a:endParaRPr>
          </a:p>
        </p:txBody>
      </p:sp>
      <p:sp>
        <p:nvSpPr>
          <p:cNvPr id="345" name="Google Shape;345;p29"/>
          <p:cNvSpPr txBox="1"/>
          <p:nvPr/>
        </p:nvSpPr>
        <p:spPr>
          <a:xfrm>
            <a:off x="1265514" y="1052736"/>
            <a:ext cx="3744416"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a:solidFill>
                  <a:schemeClr val="dk1"/>
                </a:solidFill>
                <a:latin typeface="Microsoft JhengHei"/>
                <a:ea typeface="Microsoft JhengHei"/>
                <a:cs typeface="Microsoft JhengHei"/>
                <a:sym typeface="Microsoft JhengHei"/>
              </a:rPr>
              <a:t>1.洋服</a:t>
            </a:r>
            <a:endParaRPr sz="3600" b="1">
              <a:solidFill>
                <a:schemeClr val="dk1"/>
              </a:solidFill>
              <a:latin typeface="Calibri"/>
              <a:ea typeface="Calibri"/>
              <a:cs typeface="Calibri"/>
              <a:sym typeface="Calibri"/>
            </a:endParaRPr>
          </a:p>
        </p:txBody>
      </p:sp>
      <p:sp>
        <p:nvSpPr>
          <p:cNvPr id="347" name="Google Shape;347;p29"/>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(二)</a:t>
            </a:r>
            <a:endParaRPr sz="2800" b="1">
              <a:solidFill>
                <a:schemeClr val="lt1"/>
              </a:solidFill>
              <a:latin typeface="Microsoft JhengHei"/>
              <a:ea typeface="Microsoft JhengHei"/>
              <a:cs typeface="Microsoft JhengHei"/>
              <a:sym typeface="Microsoft JhengHei"/>
            </a:endParaRPr>
          </a:p>
        </p:txBody>
      </p:sp>
      <p:pic>
        <p:nvPicPr>
          <p:cNvPr id="18" name="Google Shape;355;p30"/>
          <p:cNvPicPr preferRelativeResize="0"/>
          <p:nvPr/>
        </p:nvPicPr>
        <p:blipFill rotWithShape="1">
          <a:blip r:embed="rId6">
            <a:alphaModFix/>
          </a:blip>
          <a:srcRect/>
          <a:stretch/>
        </p:blipFill>
        <p:spPr>
          <a:xfrm>
            <a:off x="5002625" y="928048"/>
            <a:ext cx="1923548" cy="2564738"/>
          </a:xfrm>
          <a:prstGeom prst="rect">
            <a:avLst/>
          </a:prstGeom>
          <a:noFill/>
          <a:ln>
            <a:noFill/>
          </a:ln>
        </p:spPr>
      </p:pic>
      <p:pic>
        <p:nvPicPr>
          <p:cNvPr id="22530" name="Picture 2" descr="https://lh5.googleusercontent.com/UWVk-pS2etrghzcbYKU6UWzBuwXgM354w_c5noWUeOuUKAyaMBT3QNnbUgXeZxDaJkmsSG_drJTb3B9nkX8tNk6kPm42vLJn2Wo8DqUN5jNQSSu265ge2MZaRtIFGauoceoBm2c"/>
          <p:cNvPicPr>
            <a:picLocks noChangeAspect="1" noChangeArrowheads="1"/>
          </p:cNvPicPr>
          <p:nvPr/>
        </p:nvPicPr>
        <p:blipFill>
          <a:blip r:embed="rId7"/>
          <a:srcRect/>
          <a:stretch>
            <a:fillRect/>
          </a:stretch>
        </p:blipFill>
        <p:spPr bwMode="auto">
          <a:xfrm>
            <a:off x="2927431" y="918407"/>
            <a:ext cx="1908312" cy="2534478"/>
          </a:xfrm>
          <a:prstGeom prst="rect">
            <a:avLst/>
          </a:prstGeom>
          <a:noFill/>
        </p:spPr>
      </p:pic>
      <p:sp>
        <p:nvSpPr>
          <p:cNvPr id="19" name="文字方塊 18"/>
          <p:cNvSpPr txBox="1"/>
          <p:nvPr/>
        </p:nvSpPr>
        <p:spPr>
          <a:xfrm>
            <a:off x="5617072" y="6581001"/>
            <a:ext cx="3526928" cy="276999"/>
          </a:xfrm>
          <a:prstGeom prst="rect">
            <a:avLst/>
          </a:prstGeom>
          <a:noFill/>
        </p:spPr>
        <p:txBody>
          <a:bodyPr wrap="none" rtlCol="0">
            <a:spAutoFit/>
          </a:bodyPr>
          <a:lstStyle/>
          <a:p>
            <a:r>
              <a:rPr lang="zh-TW" altLang="en-US" sz="1200" dirty="0" smtClean="0"/>
              <a:t>*資料來源：大正日本</a:t>
            </a:r>
            <a:r>
              <a:rPr lang="en-US" altLang="zh-TW" sz="1200" dirty="0" smtClean="0"/>
              <a:t>-</a:t>
            </a:r>
            <a:r>
              <a:rPr lang="zh-TW" altLang="en-US" sz="1200" dirty="0" smtClean="0"/>
              <a:t>百花盛放的新思維、奇女子</a:t>
            </a:r>
            <a:endParaRPr lang="zh-TW" altLang="en-US" sz="1200" dirty="0"/>
          </a:p>
        </p:txBody>
      </p:sp>
      <p:pic>
        <p:nvPicPr>
          <p:cNvPr id="24" name="圖片 23" descr="圓餅 男性.gif"/>
          <p:cNvPicPr>
            <a:picLocks noChangeAspect="1"/>
          </p:cNvPicPr>
          <p:nvPr/>
        </p:nvPicPr>
        <p:blipFill>
          <a:blip r:embed="rId8"/>
          <a:stretch>
            <a:fillRect/>
          </a:stretch>
        </p:blipFill>
        <p:spPr>
          <a:xfrm>
            <a:off x="2790398" y="2838026"/>
            <a:ext cx="3814258" cy="2279885"/>
          </a:xfrm>
          <a:prstGeom prst="rect">
            <a:avLst/>
          </a:prstGeom>
        </p:spPr>
      </p:pic>
      <p:pic>
        <p:nvPicPr>
          <p:cNvPr id="26" name="圖片 25" descr="圓餅 女性.gif"/>
          <p:cNvPicPr>
            <a:picLocks noChangeAspect="1"/>
          </p:cNvPicPr>
          <p:nvPr/>
        </p:nvPicPr>
        <p:blipFill>
          <a:blip r:embed="rId9"/>
          <a:stretch>
            <a:fillRect/>
          </a:stretch>
        </p:blipFill>
        <p:spPr>
          <a:xfrm>
            <a:off x="2811936" y="4690553"/>
            <a:ext cx="3749553" cy="22561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pic>
        <p:nvPicPr>
          <p:cNvPr id="352" name="Google Shape;352;p30"/>
          <p:cNvPicPr preferRelativeResize="0"/>
          <p:nvPr/>
        </p:nvPicPr>
        <p:blipFill rotWithShape="1">
          <a:blip r:embed="rId4">
            <a:alphaModFix/>
          </a:blip>
          <a:srcRect l="4687" t="7223"/>
          <a:stretch/>
        </p:blipFill>
        <p:spPr>
          <a:xfrm>
            <a:off x="1265525" y="1823925"/>
            <a:ext cx="1989049" cy="2771626"/>
          </a:xfrm>
          <a:prstGeom prst="rect">
            <a:avLst/>
          </a:prstGeom>
          <a:noFill/>
          <a:ln>
            <a:noFill/>
          </a:ln>
        </p:spPr>
      </p:pic>
      <p:pic>
        <p:nvPicPr>
          <p:cNvPr id="353" name="Google Shape;353;p30"/>
          <p:cNvPicPr preferRelativeResize="0"/>
          <p:nvPr/>
        </p:nvPicPr>
        <p:blipFill rotWithShape="1">
          <a:blip r:embed="rId5">
            <a:alphaModFix/>
          </a:blip>
          <a:srcRect t="9557"/>
          <a:stretch/>
        </p:blipFill>
        <p:spPr>
          <a:xfrm>
            <a:off x="2381261" y="3935760"/>
            <a:ext cx="2081539" cy="2747907"/>
          </a:xfrm>
          <a:prstGeom prst="rect">
            <a:avLst/>
          </a:prstGeom>
          <a:noFill/>
          <a:ln>
            <a:noFill/>
          </a:ln>
        </p:spPr>
      </p:pic>
      <p:pic>
        <p:nvPicPr>
          <p:cNvPr id="354" name="Google Shape;354;p30"/>
          <p:cNvPicPr preferRelativeResize="0"/>
          <p:nvPr/>
        </p:nvPicPr>
        <p:blipFill rotWithShape="1">
          <a:blip r:embed="rId6">
            <a:alphaModFix/>
          </a:blip>
          <a:srcRect t="8" b="7"/>
          <a:stretch/>
        </p:blipFill>
        <p:spPr>
          <a:xfrm>
            <a:off x="4664681" y="1684139"/>
            <a:ext cx="2081525" cy="2775367"/>
          </a:xfrm>
          <a:prstGeom prst="rect">
            <a:avLst/>
          </a:prstGeom>
          <a:noFill/>
          <a:ln>
            <a:noFill/>
          </a:ln>
        </p:spPr>
      </p:pic>
      <p:pic>
        <p:nvPicPr>
          <p:cNvPr id="355" name="Google Shape;355;p30"/>
          <p:cNvPicPr preferRelativeResize="0"/>
          <p:nvPr/>
        </p:nvPicPr>
        <p:blipFill rotWithShape="1">
          <a:blip r:embed="rId7">
            <a:alphaModFix/>
          </a:blip>
          <a:srcRect/>
          <a:stretch/>
        </p:blipFill>
        <p:spPr>
          <a:xfrm>
            <a:off x="6563429" y="3825475"/>
            <a:ext cx="2226350" cy="2968475"/>
          </a:xfrm>
          <a:prstGeom prst="rect">
            <a:avLst/>
          </a:prstGeom>
          <a:noFill/>
          <a:ln>
            <a:noFill/>
          </a:ln>
        </p:spPr>
      </p:pic>
      <p:sp>
        <p:nvSpPr>
          <p:cNvPr id="356" name="Google Shape;356;p30"/>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0"/>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0"/>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59" name="Google Shape;359;p30"/>
          <p:cNvSpPr/>
          <p:nvPr/>
        </p:nvSpPr>
        <p:spPr>
          <a:xfrm rot="16200000">
            <a:off x="-1008454" y="2850543"/>
            <a:ext cx="3060517"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平民的服飾</a:t>
            </a:r>
            <a:endParaRPr sz="3600" b="1" dirty="0">
              <a:solidFill>
                <a:schemeClr val="lt1"/>
              </a:solidFill>
              <a:latin typeface="Microsoft JhengHei"/>
              <a:ea typeface="Microsoft JhengHei"/>
              <a:cs typeface="Microsoft JhengHei"/>
              <a:sym typeface="Microsoft JhengHei"/>
            </a:endParaRPr>
          </a:p>
        </p:txBody>
      </p:sp>
      <p:sp>
        <p:nvSpPr>
          <p:cNvPr id="360" name="Google Shape;360;p30"/>
          <p:cNvSpPr txBox="1"/>
          <p:nvPr/>
        </p:nvSpPr>
        <p:spPr>
          <a:xfrm>
            <a:off x="1265514" y="1052736"/>
            <a:ext cx="3744416"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a:solidFill>
                  <a:schemeClr val="dk1"/>
                </a:solidFill>
                <a:latin typeface="Microsoft JhengHei"/>
                <a:ea typeface="Microsoft JhengHei"/>
                <a:cs typeface="Microsoft JhengHei"/>
                <a:sym typeface="Microsoft JhengHei"/>
              </a:rPr>
              <a:t>3.和洋混搭</a:t>
            </a:r>
            <a:endParaRPr sz="3600" b="1">
              <a:solidFill>
                <a:schemeClr val="dk1"/>
              </a:solidFill>
              <a:latin typeface="Calibri"/>
              <a:ea typeface="Calibri"/>
              <a:cs typeface="Calibri"/>
              <a:sym typeface="Calibri"/>
            </a:endParaRPr>
          </a:p>
        </p:txBody>
      </p:sp>
      <p:sp>
        <p:nvSpPr>
          <p:cNvPr id="361" name="Google Shape;361;p30"/>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(二)</a:t>
            </a:r>
            <a:endParaRPr sz="2800" b="1">
              <a:solidFill>
                <a:schemeClr val="lt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5"/>
        <p:cNvGrpSpPr/>
        <p:nvPr/>
      </p:nvGrpSpPr>
      <p:grpSpPr>
        <a:xfrm>
          <a:off x="0" y="0"/>
          <a:ext cx="0" cy="0"/>
          <a:chOff x="0" y="0"/>
          <a:chExt cx="0" cy="0"/>
        </a:xfrm>
      </p:grpSpPr>
      <p:pic>
        <p:nvPicPr>
          <p:cNvPr id="366" name="Google Shape;366;p31"/>
          <p:cNvPicPr preferRelativeResize="0"/>
          <p:nvPr/>
        </p:nvPicPr>
        <p:blipFill rotWithShape="1">
          <a:blip r:embed="rId4">
            <a:alphaModFix/>
          </a:blip>
          <a:srcRect r="19903" b="19903"/>
          <a:stretch/>
        </p:blipFill>
        <p:spPr>
          <a:xfrm>
            <a:off x="5985502" y="975853"/>
            <a:ext cx="2661075" cy="4062700"/>
          </a:xfrm>
          <a:prstGeom prst="rect">
            <a:avLst/>
          </a:prstGeom>
          <a:noFill/>
          <a:ln>
            <a:noFill/>
          </a:ln>
        </p:spPr>
      </p:pic>
      <p:pic>
        <p:nvPicPr>
          <p:cNvPr id="367" name="Google Shape;367;p31"/>
          <p:cNvPicPr preferRelativeResize="0"/>
          <p:nvPr/>
        </p:nvPicPr>
        <p:blipFill rotWithShape="1">
          <a:blip r:embed="rId5">
            <a:alphaModFix/>
          </a:blip>
          <a:srcRect/>
          <a:stretch/>
        </p:blipFill>
        <p:spPr>
          <a:xfrm>
            <a:off x="3645200" y="2560949"/>
            <a:ext cx="2013263" cy="4306377"/>
          </a:xfrm>
          <a:prstGeom prst="rect">
            <a:avLst/>
          </a:prstGeom>
          <a:noFill/>
          <a:ln>
            <a:noFill/>
          </a:ln>
        </p:spPr>
      </p:pic>
      <p:pic>
        <p:nvPicPr>
          <p:cNvPr id="368" name="Google Shape;368;p31"/>
          <p:cNvPicPr preferRelativeResize="0"/>
          <p:nvPr/>
        </p:nvPicPr>
        <p:blipFill rotWithShape="1">
          <a:blip r:embed="rId6">
            <a:alphaModFix/>
          </a:blip>
          <a:srcRect r="17651"/>
          <a:stretch/>
        </p:blipFill>
        <p:spPr>
          <a:xfrm>
            <a:off x="1448153" y="1819439"/>
            <a:ext cx="2197044" cy="3219111"/>
          </a:xfrm>
          <a:prstGeom prst="rect">
            <a:avLst/>
          </a:prstGeom>
          <a:noFill/>
          <a:ln>
            <a:noFill/>
          </a:ln>
        </p:spPr>
      </p:pic>
      <p:sp>
        <p:nvSpPr>
          <p:cNvPr id="369" name="Google Shape;369;p31"/>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1"/>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1"/>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72" name="Google Shape;372;p31"/>
          <p:cNvSpPr/>
          <p:nvPr/>
        </p:nvSpPr>
        <p:spPr>
          <a:xfrm rot="16200000">
            <a:off x="-678524" y="2520612"/>
            <a:ext cx="2400657"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職業的服飾</a:t>
            </a:r>
            <a:endParaRPr sz="3600" b="1" dirty="0">
              <a:solidFill>
                <a:schemeClr val="lt1"/>
              </a:solidFill>
              <a:latin typeface="Microsoft JhengHei"/>
              <a:ea typeface="Microsoft JhengHei"/>
              <a:cs typeface="Microsoft JhengHei"/>
              <a:sym typeface="Microsoft JhengHei"/>
            </a:endParaRPr>
          </a:p>
        </p:txBody>
      </p:sp>
      <p:sp>
        <p:nvSpPr>
          <p:cNvPr id="373" name="Google Shape;373;p31"/>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(三)</a:t>
            </a:r>
            <a:endParaRPr sz="2800" b="1">
              <a:solidFill>
                <a:schemeClr val="lt1"/>
              </a:solidFill>
              <a:latin typeface="Microsoft JhengHei"/>
              <a:ea typeface="Microsoft JhengHei"/>
              <a:cs typeface="Microsoft JhengHei"/>
              <a:sym typeface="Microsoft JhengHei"/>
            </a:endParaRPr>
          </a:p>
        </p:txBody>
      </p:sp>
      <p:sp>
        <p:nvSpPr>
          <p:cNvPr id="374" name="Google Shape;374;p31"/>
          <p:cNvSpPr txBox="1"/>
          <p:nvPr/>
        </p:nvSpPr>
        <p:spPr>
          <a:xfrm>
            <a:off x="1265514" y="1052736"/>
            <a:ext cx="3744416"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a:solidFill>
                  <a:schemeClr val="dk1"/>
                </a:solidFill>
                <a:latin typeface="Microsoft JhengHei"/>
                <a:ea typeface="Microsoft JhengHei"/>
                <a:cs typeface="Microsoft JhengHei"/>
                <a:sym typeface="Microsoft JhengHei"/>
              </a:rPr>
              <a:t>1.花魁與遊女</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9"/>
        <p:cNvGrpSpPr/>
        <p:nvPr/>
      </p:nvGrpSpPr>
      <p:grpSpPr>
        <a:xfrm>
          <a:off x="0" y="0"/>
          <a:ext cx="0" cy="0"/>
          <a:chOff x="0" y="0"/>
          <a:chExt cx="0" cy="0"/>
        </a:xfrm>
      </p:grpSpPr>
      <p:sp>
        <p:nvSpPr>
          <p:cNvPr id="130" name="Google Shape;130;p14"/>
          <p:cNvSpPr/>
          <p:nvPr/>
        </p:nvSpPr>
        <p:spPr>
          <a:xfrm>
            <a:off x="0" y="0"/>
            <a:ext cx="9144000" cy="1484784"/>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4"/>
          <p:cNvSpPr txBox="1"/>
          <p:nvPr/>
        </p:nvSpPr>
        <p:spPr>
          <a:xfrm>
            <a:off x="3203848" y="2132855"/>
            <a:ext cx="3877985" cy="369517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一、研究動機</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二、研究目的</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三、研究方法</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四、研究範圍與限制</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五、研究流程</a:t>
            </a:r>
            <a:endParaRPr sz="3200" b="1">
              <a:solidFill>
                <a:schemeClr val="lt1"/>
              </a:solidFill>
              <a:latin typeface="Microsoft JhengHei"/>
              <a:ea typeface="Microsoft JhengHei"/>
              <a:cs typeface="Microsoft JhengHei"/>
              <a:sym typeface="Microsoft JhengHei"/>
            </a:endParaRPr>
          </a:p>
        </p:txBody>
      </p:sp>
      <p:sp>
        <p:nvSpPr>
          <p:cNvPr id="132" name="Google Shape;132;p14"/>
          <p:cNvSpPr/>
          <p:nvPr/>
        </p:nvSpPr>
        <p:spPr>
          <a:xfrm>
            <a:off x="0" y="0"/>
            <a:ext cx="4021494" cy="4655976"/>
          </a:xfrm>
          <a:custGeom>
            <a:avLst/>
            <a:gdLst/>
            <a:ahLst/>
            <a:cxnLst/>
            <a:rect l="l" t="t" r="r" b="b"/>
            <a:pathLst>
              <a:path w="4021494" h="4655976" extrusionOk="0">
                <a:moveTo>
                  <a:pt x="0" y="0"/>
                </a:moveTo>
                <a:lnTo>
                  <a:pt x="0" y="4655976"/>
                </a:lnTo>
                <a:lnTo>
                  <a:pt x="4021494" y="9331"/>
                </a:lnTo>
                <a:lnTo>
                  <a:pt x="0" y="0"/>
                </a:lnTo>
                <a:close/>
              </a:path>
            </a:pathLst>
          </a:cu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4"/>
          <p:cNvSpPr txBox="1">
            <a:spLocks noGrp="1"/>
          </p:cNvSpPr>
          <p:nvPr>
            <p:ph type="title"/>
          </p:nvPr>
        </p:nvSpPr>
        <p:spPr>
          <a:xfrm>
            <a:off x="539552" y="273731"/>
            <a:ext cx="8064896" cy="9373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Microsoft JhengHei"/>
              <a:buNone/>
            </a:pPr>
            <a:r>
              <a:rPr lang="zh-TW" sz="5400" b="1">
                <a:solidFill>
                  <a:schemeClr val="lt1"/>
                </a:solidFill>
                <a:latin typeface="Microsoft JhengHei"/>
                <a:ea typeface="Microsoft JhengHei"/>
                <a:cs typeface="Microsoft JhengHei"/>
                <a:sym typeface="Microsoft JhengHei"/>
              </a:rPr>
              <a:t>壹‧ 前言</a:t>
            </a:r>
            <a:endParaRPr sz="5400" b="1">
              <a:solidFill>
                <a:schemeClr val="lt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
        <p:cNvGrpSpPr/>
        <p:nvPr/>
      </p:nvGrpSpPr>
      <p:grpSpPr>
        <a:xfrm>
          <a:off x="0" y="0"/>
          <a:ext cx="0" cy="0"/>
          <a:chOff x="0" y="0"/>
          <a:chExt cx="0" cy="0"/>
        </a:xfrm>
      </p:grpSpPr>
      <p:pic>
        <p:nvPicPr>
          <p:cNvPr id="379" name="Google Shape;379;p32"/>
          <p:cNvPicPr preferRelativeResize="0"/>
          <p:nvPr/>
        </p:nvPicPr>
        <p:blipFill rotWithShape="1">
          <a:blip r:embed="rId4">
            <a:alphaModFix/>
          </a:blip>
          <a:srcRect l="32557" r="26743" b="24390"/>
          <a:stretch/>
        </p:blipFill>
        <p:spPr>
          <a:xfrm>
            <a:off x="1508147" y="1823927"/>
            <a:ext cx="3264851" cy="4550300"/>
          </a:xfrm>
          <a:prstGeom prst="rect">
            <a:avLst/>
          </a:prstGeom>
          <a:noFill/>
          <a:ln>
            <a:noFill/>
          </a:ln>
        </p:spPr>
      </p:pic>
      <p:pic>
        <p:nvPicPr>
          <p:cNvPr id="380" name="Google Shape;380;p32"/>
          <p:cNvPicPr preferRelativeResize="0"/>
          <p:nvPr/>
        </p:nvPicPr>
        <p:blipFill rotWithShape="1">
          <a:blip r:embed="rId5">
            <a:alphaModFix/>
          </a:blip>
          <a:srcRect/>
          <a:stretch/>
        </p:blipFill>
        <p:spPr>
          <a:xfrm>
            <a:off x="5154001" y="1823925"/>
            <a:ext cx="3148202" cy="4550300"/>
          </a:xfrm>
          <a:prstGeom prst="rect">
            <a:avLst/>
          </a:prstGeom>
          <a:noFill/>
          <a:ln>
            <a:noFill/>
          </a:ln>
        </p:spPr>
      </p:pic>
      <p:sp>
        <p:nvSpPr>
          <p:cNvPr id="381" name="Google Shape;381;p32"/>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2"/>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32"/>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84" name="Google Shape;384;p32"/>
          <p:cNvSpPr/>
          <p:nvPr/>
        </p:nvSpPr>
        <p:spPr>
          <a:xfrm rot="16200000">
            <a:off x="-1085643" y="2927732"/>
            <a:ext cx="3214896"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職業的服飾</a:t>
            </a:r>
            <a:endParaRPr sz="3600" b="1" dirty="0">
              <a:solidFill>
                <a:schemeClr val="lt1"/>
              </a:solidFill>
              <a:latin typeface="Microsoft JhengHei"/>
              <a:ea typeface="Microsoft JhengHei"/>
              <a:cs typeface="Microsoft JhengHei"/>
              <a:sym typeface="Microsoft JhengHei"/>
            </a:endParaRPr>
          </a:p>
        </p:txBody>
      </p:sp>
      <p:sp>
        <p:nvSpPr>
          <p:cNvPr id="385" name="Google Shape;385;p32"/>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(三)</a:t>
            </a:r>
            <a:endParaRPr sz="2800" b="1">
              <a:solidFill>
                <a:schemeClr val="lt1"/>
              </a:solidFill>
              <a:latin typeface="Microsoft JhengHei"/>
              <a:ea typeface="Microsoft JhengHei"/>
              <a:cs typeface="Microsoft JhengHei"/>
              <a:sym typeface="Microsoft JhengHei"/>
            </a:endParaRPr>
          </a:p>
        </p:txBody>
      </p:sp>
      <p:sp>
        <p:nvSpPr>
          <p:cNvPr id="386" name="Google Shape;386;p32"/>
          <p:cNvSpPr txBox="1"/>
          <p:nvPr/>
        </p:nvSpPr>
        <p:spPr>
          <a:xfrm>
            <a:off x="1265514" y="1052736"/>
            <a:ext cx="3744416"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a:solidFill>
                  <a:schemeClr val="dk1"/>
                </a:solidFill>
                <a:latin typeface="Microsoft JhengHei"/>
                <a:ea typeface="Microsoft JhengHei"/>
                <a:cs typeface="Microsoft JhengHei"/>
                <a:sym typeface="Microsoft JhengHei"/>
              </a:rPr>
              <a:t>2.鐵道員</a:t>
            </a:r>
            <a:endParaRPr sz="3600" b="1">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0"/>
        <p:cNvGrpSpPr/>
        <p:nvPr/>
      </p:nvGrpSpPr>
      <p:grpSpPr>
        <a:xfrm>
          <a:off x="0" y="0"/>
          <a:ext cx="0" cy="0"/>
          <a:chOff x="0" y="0"/>
          <a:chExt cx="0" cy="0"/>
        </a:xfrm>
      </p:grpSpPr>
      <p:pic>
        <p:nvPicPr>
          <p:cNvPr id="391" name="Google Shape;391;p33"/>
          <p:cNvPicPr preferRelativeResize="0"/>
          <p:nvPr/>
        </p:nvPicPr>
        <p:blipFill rotWithShape="1">
          <a:blip r:embed="rId4">
            <a:alphaModFix/>
          </a:blip>
          <a:srcRect l="7136" t="-1058" r="57273" b="1057"/>
          <a:stretch/>
        </p:blipFill>
        <p:spPr>
          <a:xfrm>
            <a:off x="1035700" y="1689625"/>
            <a:ext cx="3363475" cy="3192123"/>
          </a:xfrm>
          <a:prstGeom prst="rect">
            <a:avLst/>
          </a:prstGeom>
          <a:noFill/>
          <a:ln>
            <a:noFill/>
          </a:ln>
        </p:spPr>
      </p:pic>
      <p:pic>
        <p:nvPicPr>
          <p:cNvPr id="392" name="Google Shape;392;p33"/>
          <p:cNvPicPr preferRelativeResize="0"/>
          <p:nvPr/>
        </p:nvPicPr>
        <p:blipFill rotWithShape="1">
          <a:blip r:embed="rId5">
            <a:alphaModFix/>
          </a:blip>
          <a:srcRect l="19412" r="20336"/>
          <a:stretch/>
        </p:blipFill>
        <p:spPr>
          <a:xfrm>
            <a:off x="4131302" y="3148049"/>
            <a:ext cx="1500250" cy="3614500"/>
          </a:xfrm>
          <a:prstGeom prst="rect">
            <a:avLst/>
          </a:prstGeom>
          <a:noFill/>
          <a:ln>
            <a:noFill/>
          </a:ln>
        </p:spPr>
      </p:pic>
      <p:pic>
        <p:nvPicPr>
          <p:cNvPr id="393" name="Google Shape;393;p33"/>
          <p:cNvPicPr preferRelativeResize="0"/>
          <p:nvPr/>
        </p:nvPicPr>
        <p:blipFill rotWithShape="1">
          <a:blip r:embed="rId6">
            <a:alphaModFix/>
          </a:blip>
          <a:srcRect l="4322" r="4321"/>
          <a:stretch/>
        </p:blipFill>
        <p:spPr>
          <a:xfrm>
            <a:off x="5560000" y="1277700"/>
            <a:ext cx="3584000" cy="3232414"/>
          </a:xfrm>
          <a:prstGeom prst="rect">
            <a:avLst/>
          </a:prstGeom>
          <a:noFill/>
          <a:ln>
            <a:noFill/>
          </a:ln>
        </p:spPr>
      </p:pic>
      <p:sp>
        <p:nvSpPr>
          <p:cNvPr id="394" name="Google Shape;394;p33"/>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33"/>
          <p:cNvSpPr/>
          <p:nvPr/>
        </p:nvSpPr>
        <p:spPr>
          <a:xfrm rot="10800000">
            <a:off x="-9336" y="0"/>
            <a:ext cx="1045030" cy="6867330"/>
          </a:xfrm>
          <a:custGeom>
            <a:avLst/>
            <a:gdLst/>
            <a:ahLst/>
            <a:cxnLst/>
            <a:rect l="l" t="t" r="r" b="b"/>
            <a:pathLst>
              <a:path w="1045029" h="6885992" extrusionOk="0">
                <a:moveTo>
                  <a:pt x="0" y="0"/>
                </a:moveTo>
                <a:lnTo>
                  <a:pt x="1045029" y="914400"/>
                </a:lnTo>
                <a:lnTo>
                  <a:pt x="1045029" y="6885992"/>
                </a:lnTo>
                <a:lnTo>
                  <a:pt x="9331" y="6876661"/>
                </a:lnTo>
                <a:cubicBezTo>
                  <a:pt x="6221" y="4584441"/>
                  <a:pt x="3110" y="2292220"/>
                  <a:pt x="0" y="0"/>
                </a:cubicBezTo>
                <a:close/>
              </a:path>
            </a:pathLst>
          </a:cu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33"/>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lt1"/>
              </a:buClr>
              <a:buSzPts val="4400"/>
              <a:buFont typeface="Microsoft JhengHei"/>
              <a:buNone/>
            </a:pPr>
            <a:r>
              <a:rPr lang="zh-TW" sz="4400" b="1">
                <a:solidFill>
                  <a:schemeClr val="lt1"/>
                </a:solidFill>
                <a:latin typeface="Microsoft JhengHei"/>
                <a:ea typeface="Microsoft JhengHei"/>
                <a:cs typeface="Microsoft JhengHei"/>
                <a:sym typeface="Microsoft JhengHei"/>
              </a:rPr>
              <a:t>二、服裝比較</a:t>
            </a:r>
            <a:endParaRPr sz="4400" b="1">
              <a:solidFill>
                <a:schemeClr val="lt1"/>
              </a:solidFill>
              <a:latin typeface="Microsoft JhengHei"/>
              <a:ea typeface="Microsoft JhengHei"/>
              <a:cs typeface="Microsoft JhengHei"/>
              <a:sym typeface="Microsoft JhengHei"/>
            </a:endParaRPr>
          </a:p>
        </p:txBody>
      </p:sp>
      <p:sp>
        <p:nvSpPr>
          <p:cNvPr id="397" name="Google Shape;397;p33"/>
          <p:cNvSpPr/>
          <p:nvPr/>
        </p:nvSpPr>
        <p:spPr>
          <a:xfrm rot="16200000">
            <a:off x="-678524" y="2520612"/>
            <a:ext cx="2400657" cy="738664"/>
          </a:xfrm>
          <a:prstGeom prst="rect">
            <a:avLst/>
          </a:prstGeom>
          <a:noFill/>
          <a:ln>
            <a:noFill/>
          </a:ln>
        </p:spPr>
        <p:txBody>
          <a:bodyPr spcFirstLastPara="1" vert="eaVert" wrap="square" lIns="91425" tIns="45700" rIns="91425" bIns="45700" anchor="t" anchorCtr="0">
            <a:noAutofit/>
          </a:bodyPr>
          <a:lstStyle/>
          <a:p>
            <a:pPr marL="0" marR="0" lvl="0" indent="0" algn="ctr" rtl="0">
              <a:spcBef>
                <a:spcPts val="0"/>
              </a:spcBef>
              <a:spcAft>
                <a:spcPts val="0"/>
              </a:spcAft>
              <a:buNone/>
            </a:pPr>
            <a:r>
              <a:rPr lang="zh-TW" sz="3600" b="1" dirty="0">
                <a:solidFill>
                  <a:schemeClr val="lt1"/>
                </a:solidFill>
                <a:latin typeface="Microsoft JhengHei"/>
                <a:ea typeface="Microsoft JhengHei"/>
                <a:cs typeface="Microsoft JhengHei"/>
                <a:sym typeface="Microsoft JhengHei"/>
              </a:rPr>
              <a:t>職業的服飾</a:t>
            </a:r>
            <a:endParaRPr sz="3600" b="1" dirty="0">
              <a:solidFill>
                <a:schemeClr val="lt1"/>
              </a:solidFill>
              <a:latin typeface="Microsoft JhengHei"/>
              <a:ea typeface="Microsoft JhengHei"/>
              <a:cs typeface="Microsoft JhengHei"/>
              <a:sym typeface="Microsoft JhengHei"/>
            </a:endParaRPr>
          </a:p>
        </p:txBody>
      </p:sp>
      <p:sp>
        <p:nvSpPr>
          <p:cNvPr id="398" name="Google Shape;398;p33"/>
          <p:cNvSpPr/>
          <p:nvPr/>
        </p:nvSpPr>
        <p:spPr>
          <a:xfrm>
            <a:off x="139957" y="1160919"/>
            <a:ext cx="79701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b="1">
                <a:solidFill>
                  <a:schemeClr val="lt1"/>
                </a:solidFill>
                <a:latin typeface="Microsoft JhengHei"/>
                <a:ea typeface="Microsoft JhengHei"/>
                <a:cs typeface="Microsoft JhengHei"/>
                <a:sym typeface="Microsoft JhengHei"/>
              </a:rPr>
              <a:t>(三)</a:t>
            </a:r>
            <a:endParaRPr sz="2800" b="1">
              <a:solidFill>
                <a:schemeClr val="lt1"/>
              </a:solidFill>
              <a:latin typeface="Microsoft JhengHei"/>
              <a:ea typeface="Microsoft JhengHei"/>
              <a:cs typeface="Microsoft JhengHei"/>
              <a:sym typeface="Microsoft JhengHei"/>
            </a:endParaRPr>
          </a:p>
        </p:txBody>
      </p:sp>
      <p:sp>
        <p:nvSpPr>
          <p:cNvPr id="399" name="Google Shape;399;p33"/>
          <p:cNvSpPr txBox="1"/>
          <p:nvPr/>
        </p:nvSpPr>
        <p:spPr>
          <a:xfrm>
            <a:off x="1265514" y="1052736"/>
            <a:ext cx="3744416" cy="7711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Microsoft JhengHei"/>
              <a:buNone/>
            </a:pPr>
            <a:r>
              <a:rPr lang="zh-TW" sz="3600" b="1">
                <a:solidFill>
                  <a:schemeClr val="dk1"/>
                </a:solidFill>
                <a:latin typeface="Microsoft JhengHei"/>
                <a:ea typeface="Microsoft JhengHei"/>
                <a:cs typeface="Microsoft JhengHei"/>
                <a:sym typeface="Microsoft JhengHei"/>
              </a:rPr>
              <a:t>3.看護婦</a:t>
            </a:r>
            <a:endParaRPr sz="3600" b="1">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4"/>
          <p:cNvSpPr/>
          <p:nvPr/>
        </p:nvSpPr>
        <p:spPr>
          <a:xfrm>
            <a:off x="0" y="0"/>
            <a:ext cx="9144000"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4"/>
          <p:cNvSpPr txBox="1">
            <a:spLocks noGrp="1"/>
          </p:cNvSpPr>
          <p:nvPr>
            <p:ph type="title"/>
          </p:nvPr>
        </p:nvSpPr>
        <p:spPr>
          <a:xfrm>
            <a:off x="539552" y="-28601"/>
            <a:ext cx="8064896" cy="9373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Microsoft JhengHei"/>
              <a:buNone/>
            </a:pPr>
            <a:r>
              <a:rPr lang="zh-TW" sz="4000" b="1">
                <a:solidFill>
                  <a:schemeClr val="lt1"/>
                </a:solidFill>
                <a:latin typeface="Microsoft JhengHei"/>
                <a:ea typeface="Microsoft JhengHei"/>
                <a:cs typeface="Microsoft JhengHei"/>
                <a:sym typeface="Microsoft JhengHei"/>
              </a:rPr>
              <a:t>三、髮型的比較</a:t>
            </a:r>
            <a:endParaRPr sz="4000" b="1">
              <a:solidFill>
                <a:schemeClr val="lt1"/>
              </a:solidFill>
              <a:latin typeface="Microsoft JhengHei"/>
              <a:ea typeface="Microsoft JhengHei"/>
              <a:cs typeface="Microsoft JhengHei"/>
              <a:sym typeface="Microsoft JhengHei"/>
            </a:endParaRPr>
          </a:p>
        </p:txBody>
      </p:sp>
      <p:pic>
        <p:nvPicPr>
          <p:cNvPr id="406" name="Google Shape;406;p34"/>
          <p:cNvPicPr preferRelativeResize="0"/>
          <p:nvPr/>
        </p:nvPicPr>
        <p:blipFill rotWithShape="1">
          <a:blip r:embed="rId3">
            <a:alphaModFix/>
          </a:blip>
          <a:srcRect/>
          <a:stretch/>
        </p:blipFill>
        <p:spPr>
          <a:xfrm>
            <a:off x="23326" y="1124744"/>
            <a:ext cx="4991100" cy="3705225"/>
          </a:xfrm>
          <a:prstGeom prst="rect">
            <a:avLst/>
          </a:prstGeom>
          <a:noFill/>
          <a:ln>
            <a:noFill/>
          </a:ln>
        </p:spPr>
      </p:pic>
      <p:pic>
        <p:nvPicPr>
          <p:cNvPr id="407" name="Google Shape;407;p34"/>
          <p:cNvPicPr preferRelativeResize="0"/>
          <p:nvPr/>
        </p:nvPicPr>
        <p:blipFill rotWithShape="1">
          <a:blip r:embed="rId4">
            <a:alphaModFix/>
          </a:blip>
          <a:srcRect b="5329"/>
          <a:stretch/>
        </p:blipFill>
        <p:spPr>
          <a:xfrm>
            <a:off x="4849814" y="1340768"/>
            <a:ext cx="4219575" cy="5266004"/>
          </a:xfrm>
          <a:prstGeom prst="rect">
            <a:avLst/>
          </a:prstGeom>
          <a:noFill/>
          <a:ln>
            <a:noFill/>
          </a:ln>
        </p:spPr>
      </p:pic>
      <p:sp>
        <p:nvSpPr>
          <p:cNvPr id="408" name="Google Shape;408;p34"/>
          <p:cNvSpPr/>
          <p:nvPr/>
        </p:nvSpPr>
        <p:spPr>
          <a:xfrm>
            <a:off x="683568" y="4762261"/>
            <a:ext cx="3462858" cy="1173911"/>
          </a:xfrm>
          <a:prstGeom prst="rect">
            <a:avLst/>
          </a:prstGeom>
          <a:noFill/>
          <a:ln>
            <a:noFill/>
          </a:ln>
        </p:spPr>
        <p:txBody>
          <a:bodyPr spcFirstLastPara="1" wrap="square" lIns="91425" tIns="45700" rIns="91425" bIns="45700" anchor="t" anchorCtr="0">
            <a:noAutofit/>
          </a:bodyPr>
          <a:lstStyle/>
          <a:p>
            <a:pPr marL="0" marR="0" lvl="0" indent="0" algn="l" rtl="0">
              <a:lnSpc>
                <a:spcPct val="145000"/>
              </a:lnSpc>
              <a:spcBef>
                <a:spcPts val="0"/>
              </a:spcBef>
              <a:spcAft>
                <a:spcPts val="0"/>
              </a:spcAft>
              <a:buNone/>
            </a:pPr>
            <a:r>
              <a:rPr lang="zh-TW" sz="2000">
                <a:solidFill>
                  <a:schemeClr val="dk1"/>
                </a:solidFill>
                <a:latin typeface="Microsoft JhengHei"/>
                <a:ea typeface="Microsoft JhengHei"/>
                <a:cs typeface="Microsoft JhengHei"/>
                <a:sym typeface="Microsoft JhengHei"/>
              </a:rPr>
              <a:t>針對髮型的部份，以大正時期較具特色的三種髮型進行說明和比較。</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pic>
        <p:nvPicPr>
          <p:cNvPr id="413" name="Google Shape;413;p35"/>
          <p:cNvPicPr preferRelativeResize="0"/>
          <p:nvPr/>
        </p:nvPicPr>
        <p:blipFill rotWithShape="1">
          <a:blip r:embed="rId4">
            <a:alphaModFix/>
          </a:blip>
          <a:srcRect/>
          <a:stretch/>
        </p:blipFill>
        <p:spPr>
          <a:xfrm>
            <a:off x="3507741" y="1451188"/>
            <a:ext cx="3331504" cy="4213342"/>
          </a:xfrm>
          <a:prstGeom prst="rect">
            <a:avLst/>
          </a:prstGeom>
          <a:noFill/>
          <a:ln>
            <a:noFill/>
          </a:ln>
        </p:spPr>
      </p:pic>
      <p:sp>
        <p:nvSpPr>
          <p:cNvPr id="414" name="Google Shape;414;p35"/>
          <p:cNvSpPr txBox="1"/>
          <p:nvPr/>
        </p:nvSpPr>
        <p:spPr>
          <a:xfrm>
            <a:off x="5906202" y="5793855"/>
            <a:ext cx="2085928" cy="4881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dirty="0">
                <a:solidFill>
                  <a:schemeClr val="dk1"/>
                </a:solidFill>
                <a:latin typeface="Microsoft JhengHei"/>
                <a:ea typeface="Microsoft JhengHei"/>
                <a:cs typeface="Microsoft JhengHei"/>
                <a:sym typeface="Microsoft JhengHei"/>
              </a:rPr>
              <a:t>彌豆子的髮髻</a:t>
            </a:r>
            <a:endParaRPr sz="2400" dirty="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600" dirty="0">
              <a:solidFill>
                <a:schemeClr val="dk1"/>
              </a:solidFill>
              <a:latin typeface="Microsoft JhengHei"/>
              <a:ea typeface="Microsoft JhengHei"/>
              <a:cs typeface="Microsoft JhengHei"/>
              <a:sym typeface="Microsoft JhengHei"/>
            </a:endParaRPr>
          </a:p>
        </p:txBody>
      </p:sp>
      <p:pic>
        <p:nvPicPr>
          <p:cNvPr id="415" name="Google Shape;415;p35"/>
          <p:cNvPicPr preferRelativeResize="0"/>
          <p:nvPr/>
        </p:nvPicPr>
        <p:blipFill rotWithShape="1">
          <a:blip r:embed="rId5">
            <a:alphaModFix/>
          </a:blip>
          <a:srcRect l="32550" b="32550"/>
          <a:stretch/>
        </p:blipFill>
        <p:spPr>
          <a:xfrm>
            <a:off x="399286" y="1942500"/>
            <a:ext cx="3008931" cy="4298481"/>
          </a:xfrm>
          <a:prstGeom prst="rect">
            <a:avLst/>
          </a:prstGeom>
          <a:noFill/>
          <a:ln>
            <a:noFill/>
          </a:ln>
        </p:spPr>
      </p:pic>
      <p:sp>
        <p:nvSpPr>
          <p:cNvPr id="416" name="Google Shape;416;p35"/>
          <p:cNvSpPr txBox="1"/>
          <p:nvPr/>
        </p:nvSpPr>
        <p:spPr>
          <a:xfrm>
            <a:off x="3564341" y="5869535"/>
            <a:ext cx="1553924"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dirty="0">
                <a:solidFill>
                  <a:schemeClr val="dk1"/>
                </a:solidFill>
                <a:latin typeface="Microsoft JhengHei"/>
                <a:ea typeface="Microsoft JhengHei"/>
                <a:cs typeface="Microsoft JhengHei"/>
                <a:sym typeface="Microsoft JhengHei"/>
              </a:rPr>
              <a:t>日本髮髻</a:t>
            </a:r>
            <a:endParaRPr sz="2400" dirty="0">
              <a:solidFill>
                <a:schemeClr val="dk1"/>
              </a:solidFill>
              <a:latin typeface="Microsoft JhengHei"/>
              <a:ea typeface="Microsoft JhengHei"/>
              <a:cs typeface="Microsoft JhengHei"/>
              <a:sym typeface="Microsoft JhengHei"/>
            </a:endParaRPr>
          </a:p>
        </p:txBody>
      </p:sp>
      <p:sp>
        <p:nvSpPr>
          <p:cNvPr id="417" name="Google Shape;417;p35"/>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35"/>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2500"/>
              </a:lnSpc>
              <a:spcBef>
                <a:spcPts val="0"/>
              </a:spcBef>
              <a:spcAft>
                <a:spcPts val="0"/>
              </a:spcAft>
              <a:buClr>
                <a:schemeClr val="lt1"/>
              </a:buClr>
              <a:buSzPts val="4000"/>
              <a:buFont typeface="Microsoft JhengHei"/>
              <a:buNone/>
            </a:pPr>
            <a:r>
              <a:rPr lang="zh-TW" sz="4000" b="1">
                <a:solidFill>
                  <a:schemeClr val="lt1"/>
                </a:solidFill>
                <a:latin typeface="Microsoft JhengHei"/>
                <a:ea typeface="Microsoft JhengHei"/>
                <a:cs typeface="Microsoft JhengHei"/>
                <a:sym typeface="Microsoft JhengHei"/>
              </a:rPr>
              <a:t>三、髮型比較</a:t>
            </a:r>
            <a:endParaRPr sz="4000" b="1">
              <a:solidFill>
                <a:schemeClr val="lt1"/>
              </a:solidFill>
              <a:latin typeface="Microsoft JhengHei"/>
              <a:ea typeface="Microsoft JhengHei"/>
              <a:cs typeface="Microsoft JhengHei"/>
              <a:sym typeface="Microsoft JhengHei"/>
            </a:endParaRPr>
          </a:p>
        </p:txBody>
      </p:sp>
      <p:sp>
        <p:nvSpPr>
          <p:cNvPr id="419" name="Google Shape;419;p35"/>
          <p:cNvSpPr/>
          <p:nvPr/>
        </p:nvSpPr>
        <p:spPr>
          <a:xfrm>
            <a:off x="437417" y="1196752"/>
            <a:ext cx="189346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chemeClr val="dk1"/>
                </a:solidFill>
                <a:latin typeface="Microsoft JhengHei"/>
                <a:ea typeface="Microsoft JhengHei"/>
                <a:cs typeface="Microsoft JhengHei"/>
                <a:sym typeface="Microsoft JhengHei"/>
              </a:rPr>
              <a:t>(一)髮髻</a:t>
            </a:r>
            <a:endParaRPr dirty="0"/>
          </a:p>
        </p:txBody>
      </p:sp>
      <p:sp>
        <p:nvSpPr>
          <p:cNvPr id="9" name="文字方塊 8"/>
          <p:cNvSpPr txBox="1"/>
          <p:nvPr/>
        </p:nvSpPr>
        <p:spPr>
          <a:xfrm>
            <a:off x="6907490" y="2315690"/>
            <a:ext cx="2236510" cy="1461939"/>
          </a:xfrm>
          <a:prstGeom prst="rect">
            <a:avLst/>
          </a:prstGeom>
          <a:noFill/>
        </p:spPr>
        <p:txBody>
          <a:bodyPr wrap="none" rtlCol="0">
            <a:spAutoFit/>
          </a:bodyPr>
          <a:lstStyle/>
          <a:p>
            <a:r>
              <a:rPr lang="zh-TW" altLang="zh-TW" sz="2000" dirty="0" smtClean="0">
                <a:latin typeface="Microsoft JhengHei"/>
                <a:ea typeface="Microsoft JhengHei"/>
                <a:cs typeface="Microsoft JhengHei"/>
                <a:sym typeface="Microsoft JhengHei"/>
              </a:rPr>
              <a:t>大正初期大部份的</a:t>
            </a:r>
            <a:endParaRPr lang="en-US" altLang="zh-TW" sz="2000" dirty="0" smtClean="0">
              <a:latin typeface="Microsoft JhengHei"/>
              <a:ea typeface="Microsoft JhengHei"/>
              <a:cs typeface="Microsoft JhengHei"/>
              <a:sym typeface="Microsoft JhengHei"/>
            </a:endParaRPr>
          </a:p>
          <a:p>
            <a:r>
              <a:rPr lang="zh-TW" altLang="zh-TW" sz="2000" dirty="0" smtClean="0">
                <a:latin typeface="Microsoft JhengHei"/>
                <a:ea typeface="Microsoft JhengHei"/>
                <a:cs typeface="Microsoft JhengHei"/>
                <a:sym typeface="Microsoft JhengHei"/>
              </a:rPr>
              <a:t>女子還是梳傳統的</a:t>
            </a:r>
            <a:endParaRPr lang="en-US" altLang="zh-TW" sz="2000" dirty="0" smtClean="0">
              <a:latin typeface="Microsoft JhengHei"/>
              <a:ea typeface="Microsoft JhengHei"/>
              <a:cs typeface="Microsoft JhengHei"/>
              <a:sym typeface="Microsoft JhengHei"/>
            </a:endParaRPr>
          </a:p>
          <a:p>
            <a:r>
              <a:rPr lang="zh-TW" altLang="zh-TW" sz="2000" dirty="0" smtClean="0">
                <a:latin typeface="Microsoft JhengHei"/>
                <a:ea typeface="Microsoft JhengHei"/>
                <a:cs typeface="Microsoft JhengHei"/>
                <a:sym typeface="Microsoft JhengHei"/>
              </a:rPr>
              <a:t>髮髻，彌豆子</a:t>
            </a:r>
            <a:r>
              <a:rPr lang="zh-TW" altLang="en-US" sz="2000" dirty="0" smtClean="0">
                <a:latin typeface="Microsoft JhengHei"/>
                <a:ea typeface="Microsoft JhengHei"/>
                <a:cs typeface="Microsoft JhengHei"/>
                <a:sym typeface="Microsoft JhengHei"/>
              </a:rPr>
              <a:t>在家</a:t>
            </a:r>
            <a:endParaRPr lang="en-US" altLang="zh-TW" sz="2000" dirty="0" smtClean="0">
              <a:latin typeface="Microsoft JhengHei"/>
              <a:ea typeface="Microsoft JhengHei"/>
              <a:cs typeface="Microsoft JhengHei"/>
              <a:sym typeface="Microsoft JhengHei"/>
            </a:endParaRPr>
          </a:p>
          <a:p>
            <a:r>
              <a:rPr lang="zh-TW" altLang="en-US" sz="2000" dirty="0" smtClean="0">
                <a:latin typeface="Microsoft JhengHei"/>
                <a:ea typeface="Microsoft JhengHei"/>
                <a:cs typeface="Microsoft JhengHei"/>
                <a:sym typeface="Microsoft JhengHei"/>
              </a:rPr>
              <a:t>中是髮髻的裝扮。</a:t>
            </a:r>
            <a:endParaRPr lang="zh-TW" altLang="en-US" sz="900" dirty="0" smtClean="0"/>
          </a:p>
          <a:p>
            <a:pPr lvl="0">
              <a:buClr>
                <a:schemeClr val="dk1"/>
              </a:buClr>
            </a:pPr>
            <a:endParaRPr lang="zh-TW" altLang="en-US" sz="900" dirty="0" smtClean="0"/>
          </a:p>
        </p:txBody>
      </p:sp>
      <p:pic>
        <p:nvPicPr>
          <p:cNvPr id="10" name="圖片 9" descr="unnamed.jpg"/>
          <p:cNvPicPr>
            <a:picLocks noChangeAspect="1"/>
          </p:cNvPicPr>
          <p:nvPr/>
        </p:nvPicPr>
        <p:blipFill>
          <a:blip r:embed="rId6"/>
          <a:srcRect l="17997" r="17050"/>
          <a:stretch>
            <a:fillRect/>
          </a:stretch>
        </p:blipFill>
        <p:spPr>
          <a:xfrm>
            <a:off x="6828310" y="3760334"/>
            <a:ext cx="2161309" cy="18652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pic>
        <p:nvPicPr>
          <p:cNvPr id="424" name="Google Shape;424;p36"/>
          <p:cNvPicPr preferRelativeResize="0"/>
          <p:nvPr/>
        </p:nvPicPr>
        <p:blipFill rotWithShape="1">
          <a:blip r:embed="rId4">
            <a:alphaModFix/>
          </a:blip>
          <a:srcRect l="26424" t="6796" r="5963" b="33546"/>
          <a:stretch/>
        </p:blipFill>
        <p:spPr>
          <a:xfrm>
            <a:off x="6683851" y="3428999"/>
            <a:ext cx="2460150" cy="3537125"/>
          </a:xfrm>
          <a:prstGeom prst="rect">
            <a:avLst/>
          </a:prstGeom>
          <a:noFill/>
          <a:ln>
            <a:noFill/>
          </a:ln>
        </p:spPr>
      </p:pic>
      <p:pic>
        <p:nvPicPr>
          <p:cNvPr id="425" name="Google Shape;425;p36"/>
          <p:cNvPicPr preferRelativeResize="0"/>
          <p:nvPr/>
        </p:nvPicPr>
        <p:blipFill rotWithShape="1">
          <a:blip r:embed="rId5">
            <a:alphaModFix/>
          </a:blip>
          <a:srcRect t="1038" b="1038"/>
          <a:stretch/>
        </p:blipFill>
        <p:spPr>
          <a:xfrm>
            <a:off x="367648" y="1920999"/>
            <a:ext cx="6654300" cy="3393700"/>
          </a:xfrm>
          <a:prstGeom prst="rect">
            <a:avLst/>
          </a:prstGeom>
          <a:noFill/>
          <a:ln>
            <a:noFill/>
          </a:ln>
        </p:spPr>
      </p:pic>
      <p:sp>
        <p:nvSpPr>
          <p:cNvPr id="426" name="Google Shape;426;p36"/>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36"/>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2500"/>
              </a:lnSpc>
              <a:spcBef>
                <a:spcPts val="0"/>
              </a:spcBef>
              <a:spcAft>
                <a:spcPts val="0"/>
              </a:spcAft>
              <a:buClr>
                <a:schemeClr val="lt1"/>
              </a:buClr>
              <a:buSzPts val="4000"/>
              <a:buFont typeface="Microsoft JhengHei"/>
              <a:buNone/>
            </a:pPr>
            <a:r>
              <a:rPr lang="zh-TW" sz="4000" b="1">
                <a:solidFill>
                  <a:schemeClr val="lt1"/>
                </a:solidFill>
                <a:latin typeface="Microsoft JhengHei"/>
                <a:ea typeface="Microsoft JhengHei"/>
                <a:cs typeface="Microsoft JhengHei"/>
                <a:sym typeface="Microsoft JhengHei"/>
              </a:rPr>
              <a:t>三、髮型比較</a:t>
            </a:r>
            <a:endParaRPr sz="4000" b="1">
              <a:solidFill>
                <a:schemeClr val="lt1"/>
              </a:solidFill>
              <a:latin typeface="Microsoft JhengHei"/>
              <a:ea typeface="Microsoft JhengHei"/>
              <a:cs typeface="Microsoft JhengHei"/>
              <a:sym typeface="Microsoft JhengHei"/>
            </a:endParaRPr>
          </a:p>
        </p:txBody>
      </p:sp>
      <p:sp>
        <p:nvSpPr>
          <p:cNvPr id="428" name="Google Shape;428;p36"/>
          <p:cNvSpPr/>
          <p:nvPr/>
        </p:nvSpPr>
        <p:spPr>
          <a:xfrm>
            <a:off x="683568" y="1052736"/>
            <a:ext cx="374012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a:solidFill>
                  <a:schemeClr val="dk1"/>
                </a:solidFill>
                <a:latin typeface="Microsoft JhengHei"/>
                <a:ea typeface="Microsoft JhengHei"/>
                <a:cs typeface="Microsoft JhengHei"/>
                <a:sym typeface="Microsoft JhengHei"/>
              </a:rPr>
              <a:t>(二)瑪格麗特髮型</a:t>
            </a:r>
            <a:endParaRPr/>
          </a:p>
        </p:txBody>
      </p:sp>
      <p:sp>
        <p:nvSpPr>
          <p:cNvPr id="7" name="文字方塊 6"/>
          <p:cNvSpPr txBox="1"/>
          <p:nvPr/>
        </p:nvSpPr>
        <p:spPr>
          <a:xfrm>
            <a:off x="586854" y="5657795"/>
            <a:ext cx="5431809" cy="923330"/>
          </a:xfrm>
          <a:prstGeom prst="rect">
            <a:avLst/>
          </a:prstGeom>
          <a:noFill/>
        </p:spPr>
        <p:txBody>
          <a:bodyPr wrap="square" rtlCol="0">
            <a:spAutoFit/>
          </a:bodyPr>
          <a:lstStyle/>
          <a:p>
            <a:pPr lvl="0">
              <a:buClr>
                <a:schemeClr val="dk1"/>
              </a:buClr>
              <a:buSzPts val="1800"/>
            </a:pPr>
            <a:r>
              <a:rPr lang="zh-TW" altLang="en-US" sz="1800" dirty="0" smtClean="0">
                <a:latin typeface="微軟正黑體" pitchFamily="34" charset="-120"/>
                <a:ea typeface="微軟正黑體" pitchFamily="34" charset="-120"/>
                <a:cs typeface="Microsoft JhengHei"/>
                <a:sym typeface="Microsoft JhengHei"/>
              </a:rPr>
              <a:t>被鬼吃掉的里子小姐，雖然出現的十分短暫，但是在</a:t>
            </a:r>
            <a:r>
              <a:rPr lang="zh-TW" altLang="en-US" sz="1800" dirty="0" smtClean="0">
                <a:latin typeface="微軟正黑體" pitchFamily="34" charset="-120"/>
                <a:ea typeface="微軟正黑體" pitchFamily="34" charset="-120"/>
                <a:cs typeface="Microsoft JhengHei"/>
                <a:sym typeface="Microsoft JhengHei"/>
              </a:rPr>
              <a:t>故事一直</a:t>
            </a:r>
            <a:r>
              <a:rPr lang="zh-TW" altLang="en-US" sz="1800" dirty="0" smtClean="0">
                <a:latin typeface="微軟正黑體" pitchFamily="34" charset="-120"/>
                <a:ea typeface="微軟正黑體" pitchFamily="34" charset="-120"/>
                <a:cs typeface="Microsoft JhengHei"/>
                <a:sym typeface="Microsoft JhengHei"/>
              </a:rPr>
              <a:t>以她頭上大大的蝴蝶結髮飾來代表她在</a:t>
            </a:r>
            <a:r>
              <a:rPr lang="zh-TW" altLang="en-US" sz="1800" dirty="0" smtClean="0">
                <a:latin typeface="微軟正黑體" pitchFamily="34" charset="-120"/>
                <a:ea typeface="微軟正黑體" pitchFamily="34" charset="-120"/>
                <a:cs typeface="Microsoft JhengHei"/>
                <a:sym typeface="Microsoft JhengHei"/>
              </a:rPr>
              <a:t>未婚夫心中</a:t>
            </a:r>
            <a:r>
              <a:rPr lang="zh-TW" altLang="en-US" sz="1800" dirty="0" smtClean="0">
                <a:latin typeface="微軟正黑體" pitchFamily="34" charset="-120"/>
                <a:ea typeface="微軟正黑體" pitchFamily="34" charset="-120"/>
                <a:cs typeface="Microsoft JhengHei"/>
                <a:sym typeface="Microsoft JhengHei"/>
              </a:rPr>
              <a:t>對她的記憶。 </a:t>
            </a:r>
            <a:endParaRPr lang="zh-TW"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37"/>
          <p:cNvPicPr preferRelativeResize="0"/>
          <p:nvPr/>
        </p:nvPicPr>
        <p:blipFill rotWithShape="1">
          <a:blip r:embed="rId4">
            <a:alphaModFix/>
          </a:blip>
          <a:srcRect l="8133" t="5570" r="36915" b="45049"/>
          <a:stretch/>
        </p:blipFill>
        <p:spPr>
          <a:xfrm>
            <a:off x="3922851" y="3398293"/>
            <a:ext cx="2362564" cy="3241343"/>
          </a:xfrm>
          <a:prstGeom prst="rect">
            <a:avLst/>
          </a:prstGeom>
          <a:noFill/>
          <a:ln>
            <a:noFill/>
          </a:ln>
        </p:spPr>
      </p:pic>
      <p:pic>
        <p:nvPicPr>
          <p:cNvPr id="435" name="Google Shape;435;p37"/>
          <p:cNvPicPr preferRelativeResize="0"/>
          <p:nvPr/>
        </p:nvPicPr>
        <p:blipFill rotWithShape="1">
          <a:blip r:embed="rId5">
            <a:alphaModFix/>
          </a:blip>
          <a:srcRect/>
          <a:stretch/>
        </p:blipFill>
        <p:spPr>
          <a:xfrm>
            <a:off x="0" y="1826236"/>
            <a:ext cx="2232248" cy="2816717"/>
          </a:xfrm>
          <a:prstGeom prst="rect">
            <a:avLst/>
          </a:prstGeom>
          <a:noFill/>
          <a:ln>
            <a:noFill/>
          </a:ln>
        </p:spPr>
      </p:pic>
      <p:pic>
        <p:nvPicPr>
          <p:cNvPr id="436" name="Google Shape;436;p37"/>
          <p:cNvPicPr preferRelativeResize="0"/>
          <p:nvPr/>
        </p:nvPicPr>
        <p:blipFill rotWithShape="1">
          <a:blip r:embed="rId6">
            <a:alphaModFix/>
          </a:blip>
          <a:srcRect l="16847" r="15903"/>
          <a:stretch/>
        </p:blipFill>
        <p:spPr>
          <a:xfrm>
            <a:off x="6377436" y="1368301"/>
            <a:ext cx="2766564" cy="3947272"/>
          </a:xfrm>
          <a:prstGeom prst="rect">
            <a:avLst/>
          </a:prstGeom>
          <a:noFill/>
          <a:ln>
            <a:noFill/>
          </a:ln>
        </p:spPr>
      </p:pic>
      <p:sp>
        <p:nvSpPr>
          <p:cNvPr id="437" name="Google Shape;437;p37"/>
          <p:cNvSpPr/>
          <p:nvPr/>
        </p:nvSpPr>
        <p:spPr>
          <a:xfrm>
            <a:off x="-9334" y="0"/>
            <a:ext cx="9153334"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37"/>
          <p:cNvSpPr txBox="1"/>
          <p:nvPr/>
        </p:nvSpPr>
        <p:spPr>
          <a:xfrm>
            <a:off x="107504" y="-182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2500"/>
              </a:lnSpc>
              <a:spcBef>
                <a:spcPts val="0"/>
              </a:spcBef>
              <a:spcAft>
                <a:spcPts val="0"/>
              </a:spcAft>
              <a:buClr>
                <a:schemeClr val="lt1"/>
              </a:buClr>
              <a:buSzPts val="4000"/>
              <a:buFont typeface="Microsoft JhengHei"/>
              <a:buNone/>
            </a:pPr>
            <a:r>
              <a:rPr lang="zh-TW" sz="4000" b="1">
                <a:solidFill>
                  <a:schemeClr val="lt1"/>
                </a:solidFill>
                <a:latin typeface="Microsoft JhengHei"/>
                <a:ea typeface="Microsoft JhengHei"/>
                <a:cs typeface="Microsoft JhengHei"/>
                <a:sym typeface="Microsoft JhengHei"/>
              </a:rPr>
              <a:t>三、髮型比較</a:t>
            </a:r>
            <a:endParaRPr sz="4000" b="1">
              <a:solidFill>
                <a:schemeClr val="lt1"/>
              </a:solidFill>
              <a:latin typeface="Microsoft JhengHei"/>
              <a:ea typeface="Microsoft JhengHei"/>
              <a:cs typeface="Microsoft JhengHei"/>
              <a:sym typeface="Microsoft JhengHei"/>
            </a:endParaRPr>
          </a:p>
        </p:txBody>
      </p:sp>
      <p:sp>
        <p:nvSpPr>
          <p:cNvPr id="439" name="Google Shape;439;p37"/>
          <p:cNvSpPr/>
          <p:nvPr/>
        </p:nvSpPr>
        <p:spPr>
          <a:xfrm>
            <a:off x="683568" y="1052736"/>
            <a:ext cx="440537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a:solidFill>
                  <a:schemeClr val="dk1"/>
                </a:solidFill>
                <a:latin typeface="Microsoft JhengHei"/>
                <a:ea typeface="Microsoft JhengHei"/>
                <a:cs typeface="Microsoft JhengHei"/>
                <a:sym typeface="Microsoft JhengHei"/>
              </a:rPr>
              <a:t>(三)立兵庫/伊達兵庫</a:t>
            </a:r>
            <a:endParaRPr sz="3600" b="1">
              <a:solidFill>
                <a:schemeClr val="dk1"/>
              </a:solidFill>
              <a:latin typeface="Microsoft JhengHei"/>
              <a:ea typeface="Microsoft JhengHei"/>
              <a:cs typeface="Microsoft JhengHei"/>
              <a:sym typeface="Microsoft JhengHei"/>
            </a:endParaRPr>
          </a:p>
        </p:txBody>
      </p:sp>
      <p:pic>
        <p:nvPicPr>
          <p:cNvPr id="434" name="Google Shape;434;p37"/>
          <p:cNvPicPr preferRelativeResize="0"/>
          <p:nvPr/>
        </p:nvPicPr>
        <p:blipFill rotWithShape="1">
          <a:blip r:embed="rId7">
            <a:alphaModFix/>
          </a:blip>
          <a:srcRect/>
          <a:stretch/>
        </p:blipFill>
        <p:spPr>
          <a:xfrm>
            <a:off x="1394965" y="4077072"/>
            <a:ext cx="2134362" cy="2780928"/>
          </a:xfrm>
          <a:prstGeom prst="rect">
            <a:avLst/>
          </a:prstGeom>
          <a:noFill/>
          <a:ln>
            <a:noFill/>
          </a:ln>
        </p:spPr>
      </p:pic>
      <p:sp>
        <p:nvSpPr>
          <p:cNvPr id="9" name="文字方塊 8"/>
          <p:cNvSpPr txBox="1"/>
          <p:nvPr/>
        </p:nvSpPr>
        <p:spPr>
          <a:xfrm>
            <a:off x="2347414" y="1841739"/>
            <a:ext cx="4152466" cy="1477328"/>
          </a:xfrm>
          <a:prstGeom prst="rect">
            <a:avLst/>
          </a:prstGeom>
          <a:noFill/>
        </p:spPr>
        <p:txBody>
          <a:bodyPr wrap="square" rtlCol="0">
            <a:spAutoFit/>
          </a:bodyPr>
          <a:lstStyle/>
          <a:p>
            <a:pPr lvl="0"/>
            <a:r>
              <a:rPr lang="zh-TW" altLang="en-US" sz="1800" dirty="0" smtClean="0">
                <a:solidFill>
                  <a:schemeClr val="dk1"/>
                </a:solidFill>
                <a:latin typeface="Microsoft JhengHei"/>
                <a:ea typeface="Microsoft JhengHei"/>
                <a:cs typeface="Microsoft JhengHei"/>
                <a:sym typeface="Microsoft JhengHei"/>
              </a:rPr>
              <a:t>花魁髮型與藝妓的最大差別是繁複的</a:t>
            </a:r>
            <a:endParaRPr lang="en-US" altLang="zh-TW" sz="1800" dirty="0" smtClean="0">
              <a:solidFill>
                <a:schemeClr val="dk1"/>
              </a:solidFill>
              <a:latin typeface="Microsoft JhengHei"/>
              <a:ea typeface="Microsoft JhengHei"/>
              <a:cs typeface="Microsoft JhengHei"/>
              <a:sym typeface="Microsoft JhengHei"/>
            </a:endParaRPr>
          </a:p>
          <a:p>
            <a:pPr lvl="0"/>
            <a:r>
              <a:rPr lang="zh-TW" altLang="en-US" sz="1800" dirty="0" smtClean="0">
                <a:solidFill>
                  <a:schemeClr val="dk1"/>
                </a:solidFill>
                <a:latin typeface="Microsoft JhengHei"/>
                <a:ea typeface="Microsoft JhengHei"/>
                <a:cs typeface="Microsoft JhengHei"/>
                <a:sym typeface="Microsoft JhengHei"/>
              </a:rPr>
              <a:t>頭飾，這種髮型稱為伊達兵庫</a:t>
            </a:r>
            <a:endParaRPr lang="en-US" altLang="zh-TW" sz="1800" dirty="0" smtClean="0">
              <a:solidFill>
                <a:schemeClr val="dk1"/>
              </a:solidFill>
              <a:latin typeface="Microsoft JhengHei"/>
              <a:ea typeface="Microsoft JhengHei"/>
              <a:cs typeface="Microsoft JhengHei"/>
              <a:sym typeface="Microsoft JhengHei"/>
            </a:endParaRPr>
          </a:p>
          <a:p>
            <a:pPr lvl="0"/>
            <a:r>
              <a:rPr lang="zh-TW" altLang="en-US" sz="1800" dirty="0" smtClean="0">
                <a:solidFill>
                  <a:schemeClr val="dk1"/>
                </a:solidFill>
                <a:latin typeface="Microsoft JhengHei"/>
                <a:ea typeface="Microsoft JhengHei"/>
                <a:cs typeface="Microsoft JhengHei"/>
                <a:sym typeface="Microsoft JhengHei"/>
              </a:rPr>
              <a:t>（</a:t>
            </a:r>
            <a:r>
              <a:rPr lang="en-US" altLang="zh-TW" sz="1800" dirty="0" err="1" smtClean="0">
                <a:solidFill>
                  <a:schemeClr val="dk1"/>
                </a:solidFill>
                <a:latin typeface="Microsoft JhengHei"/>
                <a:ea typeface="Microsoft JhengHei"/>
                <a:cs typeface="Microsoft JhengHei"/>
                <a:sym typeface="Microsoft JhengHei"/>
              </a:rPr>
              <a:t>Datehyougo</a:t>
            </a:r>
            <a:r>
              <a:rPr lang="zh-TW" altLang="en-US" sz="1800" dirty="0" smtClean="0">
                <a:solidFill>
                  <a:schemeClr val="dk1"/>
                </a:solidFill>
                <a:latin typeface="Microsoft JhengHei"/>
                <a:ea typeface="Microsoft JhengHei"/>
                <a:cs typeface="Microsoft JhengHei"/>
                <a:sym typeface="Microsoft JhengHei"/>
              </a:rPr>
              <a:t>），也有人叫立兵庫。</a:t>
            </a:r>
          </a:p>
          <a:p>
            <a:pPr lvl="0"/>
            <a:r>
              <a:rPr lang="zh-TW" altLang="en-US" sz="1800" dirty="0" smtClean="0">
                <a:solidFill>
                  <a:schemeClr val="dk1"/>
                </a:solidFill>
                <a:latin typeface="Microsoft JhengHei"/>
                <a:ea typeface="Microsoft JhengHei"/>
                <a:cs typeface="Microsoft JhengHei"/>
                <a:sym typeface="Microsoft JhengHei"/>
              </a:rPr>
              <a:t>花街篇裡的花魁頭髮的造型也十分的華麗和對稱。</a:t>
            </a:r>
            <a:endParaRPr lang="zh-TW" alt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4"/>
        <p:cNvGrpSpPr/>
        <p:nvPr/>
      </p:nvGrpSpPr>
      <p:grpSpPr>
        <a:xfrm>
          <a:off x="0" y="0"/>
          <a:ext cx="0" cy="0"/>
          <a:chOff x="0" y="0"/>
          <a:chExt cx="0" cy="0"/>
        </a:xfrm>
      </p:grpSpPr>
      <p:sp>
        <p:nvSpPr>
          <p:cNvPr id="445" name="Google Shape;445;p38"/>
          <p:cNvSpPr/>
          <p:nvPr/>
        </p:nvSpPr>
        <p:spPr>
          <a:xfrm>
            <a:off x="0" y="0"/>
            <a:ext cx="9144000" cy="90872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38"/>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00"/>
              <a:buFont typeface="Microsoft JhengHei"/>
              <a:buNone/>
            </a:pPr>
            <a:r>
              <a:rPr lang="zh-TW" sz="4800" b="1">
                <a:solidFill>
                  <a:schemeClr val="lt1"/>
                </a:solidFill>
                <a:latin typeface="Microsoft JhengHei"/>
                <a:ea typeface="Microsoft JhengHei"/>
                <a:cs typeface="Microsoft JhengHei"/>
                <a:sym typeface="Microsoft JhengHei"/>
              </a:rPr>
              <a:t>討論與分析</a:t>
            </a:r>
            <a:endParaRPr sz="4800" b="1">
              <a:solidFill>
                <a:schemeClr val="lt1"/>
              </a:solidFill>
              <a:latin typeface="Microsoft JhengHei"/>
              <a:ea typeface="Microsoft JhengHei"/>
              <a:cs typeface="Microsoft JhengHei"/>
              <a:sym typeface="Microsoft JhengHei"/>
            </a:endParaRPr>
          </a:p>
        </p:txBody>
      </p:sp>
      <p:sp>
        <p:nvSpPr>
          <p:cNvPr id="447" name="Google Shape;447;p38"/>
          <p:cNvSpPr/>
          <p:nvPr/>
        </p:nvSpPr>
        <p:spPr>
          <a:xfrm>
            <a:off x="899592" y="1156102"/>
            <a:ext cx="676875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000">
                <a:solidFill>
                  <a:schemeClr val="dk1"/>
                </a:solidFill>
                <a:latin typeface="Microsoft JhengHei"/>
                <a:ea typeface="Microsoft JhengHei"/>
                <a:cs typeface="Microsoft JhengHei"/>
                <a:sym typeface="Microsoft JhengHei"/>
              </a:rPr>
              <a:t>綜合以上的文獻調查，我們進行討論與分析，分述如下：</a:t>
            </a:r>
            <a:endParaRPr/>
          </a:p>
        </p:txBody>
      </p:sp>
      <p:sp>
        <p:nvSpPr>
          <p:cNvPr id="448" name="Google Shape;448;p38"/>
          <p:cNvSpPr/>
          <p:nvPr/>
        </p:nvSpPr>
        <p:spPr>
          <a:xfrm>
            <a:off x="719572" y="1550214"/>
            <a:ext cx="7704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b="1" dirty="0">
                <a:solidFill>
                  <a:schemeClr val="dk1"/>
                </a:solidFill>
                <a:latin typeface="Microsoft JhengHei"/>
                <a:ea typeface="Microsoft JhengHei"/>
                <a:cs typeface="Microsoft JhengHei"/>
                <a:sym typeface="Microsoft JhengHei"/>
              </a:rPr>
              <a:t>一、鬼殺男隊員制服和大正時期的學蘭的特色相符。</a:t>
            </a:r>
            <a:endParaRPr dirty="0"/>
          </a:p>
        </p:txBody>
      </p:sp>
      <p:sp>
        <p:nvSpPr>
          <p:cNvPr id="449" name="Google Shape;449;p38"/>
          <p:cNvSpPr/>
          <p:nvPr/>
        </p:nvSpPr>
        <p:spPr>
          <a:xfrm>
            <a:off x="1439652" y="1916343"/>
            <a:ext cx="6696744" cy="109748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TW" sz="1800" dirty="0">
                <a:solidFill>
                  <a:schemeClr val="dk1"/>
                </a:solidFill>
                <a:latin typeface="Microsoft JhengHei"/>
                <a:ea typeface="Microsoft JhengHei"/>
                <a:cs typeface="Microsoft JhengHei"/>
                <a:sym typeface="Microsoft JhengHei"/>
              </a:rPr>
              <a:t>書中較特別的是鬼殺隊成員中比較判逆的角色，作者是以日本不良少年常有的裝扮，也就是裡面的襯衫不繫扣子或乾脆不穿襯衫，以突出他的個性。</a:t>
            </a:r>
            <a:endParaRPr dirty="0"/>
          </a:p>
        </p:txBody>
      </p:sp>
      <p:sp>
        <p:nvSpPr>
          <p:cNvPr id="450" name="Google Shape;450;p38"/>
          <p:cNvSpPr/>
          <p:nvPr/>
        </p:nvSpPr>
        <p:spPr>
          <a:xfrm>
            <a:off x="683568" y="3132626"/>
            <a:ext cx="777686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b="1" dirty="0">
                <a:solidFill>
                  <a:schemeClr val="dk1"/>
                </a:solidFill>
                <a:latin typeface="Microsoft JhengHei"/>
                <a:ea typeface="Microsoft JhengHei"/>
                <a:cs typeface="Microsoft JhengHei"/>
                <a:sym typeface="Microsoft JhengHei"/>
              </a:rPr>
              <a:t>二、鬼殺女隊員制服和大正時期的水手服上衣差異。</a:t>
            </a:r>
            <a:endParaRPr sz="2400" b="1" dirty="0">
              <a:solidFill>
                <a:schemeClr val="dk1"/>
              </a:solidFill>
              <a:latin typeface="Microsoft JhengHei"/>
              <a:ea typeface="Microsoft JhengHei"/>
              <a:cs typeface="Microsoft JhengHei"/>
              <a:sym typeface="Microsoft JhengHei"/>
            </a:endParaRPr>
          </a:p>
        </p:txBody>
      </p:sp>
      <p:sp>
        <p:nvSpPr>
          <p:cNvPr id="451" name="Google Shape;451;p38"/>
          <p:cNvSpPr/>
          <p:nvPr/>
        </p:nvSpPr>
        <p:spPr>
          <a:xfrm>
            <a:off x="1444621" y="3498755"/>
            <a:ext cx="6336704" cy="113107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TW" sz="1800" dirty="0">
                <a:solidFill>
                  <a:schemeClr val="dk1"/>
                </a:solidFill>
                <a:latin typeface="Microsoft JhengHei"/>
                <a:ea typeface="Microsoft JhengHei"/>
                <a:cs typeface="Microsoft JhengHei"/>
                <a:sym typeface="Microsoft JhengHei"/>
              </a:rPr>
              <a:t>大正時期是水手領結，書中女隊員的上衣是學蘭的軍事風立領，我們推論是作者為了強調鬼殺隊無論男女都是軍事訓練的隊伍而做的調整。</a:t>
            </a:r>
            <a:endParaRPr dirty="0"/>
          </a:p>
        </p:txBody>
      </p:sp>
      <p:sp>
        <p:nvSpPr>
          <p:cNvPr id="452" name="Google Shape;452;p38"/>
          <p:cNvSpPr/>
          <p:nvPr/>
        </p:nvSpPr>
        <p:spPr>
          <a:xfrm>
            <a:off x="791580" y="4739975"/>
            <a:ext cx="510909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400" b="1">
                <a:solidFill>
                  <a:schemeClr val="dk1"/>
                </a:solidFill>
                <a:latin typeface="Microsoft JhengHei"/>
                <a:ea typeface="Microsoft JhengHei"/>
                <a:cs typeface="Microsoft JhengHei"/>
                <a:sym typeface="Microsoft JhengHei"/>
              </a:rPr>
              <a:t>三、看護的服裝和大正時期的不同點</a:t>
            </a:r>
            <a:endParaRPr/>
          </a:p>
        </p:txBody>
      </p:sp>
      <p:sp>
        <p:nvSpPr>
          <p:cNvPr id="453" name="Google Shape;453;p38"/>
          <p:cNvSpPr/>
          <p:nvPr/>
        </p:nvSpPr>
        <p:spPr>
          <a:xfrm>
            <a:off x="1473527" y="5174608"/>
            <a:ext cx="6382545" cy="1015663"/>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None/>
            </a:pPr>
            <a:r>
              <a:rPr lang="zh-TW" sz="1800" dirty="0">
                <a:solidFill>
                  <a:schemeClr val="dk1"/>
                </a:solidFill>
                <a:latin typeface="Microsoft JhengHei"/>
                <a:ea typeface="Microsoft JhengHei"/>
                <a:cs typeface="Microsoft JhengHei"/>
                <a:sym typeface="Microsoft JhengHei"/>
              </a:rPr>
              <a:t>大正時期時的看護是戴看護帽，頭髮盤起。 書中協助照顧受傷隊員的角色，只有穿上長袖上衣和長裙，頭髮為綁為馬尾或辮子，我們沒有辦法很明確的判定是否是看護婦的身份。</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7"/>
        <p:cNvGrpSpPr/>
        <p:nvPr/>
      </p:nvGrpSpPr>
      <p:grpSpPr>
        <a:xfrm>
          <a:off x="0" y="0"/>
          <a:ext cx="0" cy="0"/>
          <a:chOff x="0" y="0"/>
          <a:chExt cx="0" cy="0"/>
        </a:xfrm>
      </p:grpSpPr>
      <p:sp>
        <p:nvSpPr>
          <p:cNvPr id="458" name="Google Shape;458;p39"/>
          <p:cNvSpPr/>
          <p:nvPr/>
        </p:nvSpPr>
        <p:spPr>
          <a:xfrm>
            <a:off x="0" y="0"/>
            <a:ext cx="9144000" cy="1484784"/>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39"/>
          <p:cNvSpPr/>
          <p:nvPr/>
        </p:nvSpPr>
        <p:spPr>
          <a:xfrm>
            <a:off x="0" y="0"/>
            <a:ext cx="4021494" cy="4655976"/>
          </a:xfrm>
          <a:custGeom>
            <a:avLst/>
            <a:gdLst/>
            <a:ahLst/>
            <a:cxnLst/>
            <a:rect l="l" t="t" r="r" b="b"/>
            <a:pathLst>
              <a:path w="4021494" h="4655976" extrusionOk="0">
                <a:moveTo>
                  <a:pt x="0" y="0"/>
                </a:moveTo>
                <a:lnTo>
                  <a:pt x="0" y="4655976"/>
                </a:lnTo>
                <a:lnTo>
                  <a:pt x="4021494" y="9331"/>
                </a:lnTo>
                <a:lnTo>
                  <a:pt x="0" y="0"/>
                </a:lnTo>
                <a:close/>
              </a:path>
            </a:pathLst>
          </a:cu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39"/>
          <p:cNvSpPr txBox="1">
            <a:spLocks noGrp="1"/>
          </p:cNvSpPr>
          <p:nvPr>
            <p:ph type="title"/>
          </p:nvPr>
        </p:nvSpPr>
        <p:spPr>
          <a:xfrm>
            <a:off x="611560" y="273731"/>
            <a:ext cx="8064896" cy="9373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Microsoft JhengHei"/>
              <a:buNone/>
            </a:pPr>
            <a:r>
              <a:rPr lang="zh-TW" sz="5400" b="1" dirty="0">
                <a:solidFill>
                  <a:schemeClr val="lt1"/>
                </a:solidFill>
                <a:latin typeface="Microsoft JhengHei"/>
                <a:ea typeface="Microsoft JhengHei"/>
                <a:cs typeface="Microsoft JhengHei"/>
                <a:sym typeface="Microsoft JhengHei"/>
              </a:rPr>
              <a:t>參 ‧ 結論</a:t>
            </a:r>
            <a:endParaRPr sz="5400" b="1" dirty="0">
              <a:solidFill>
                <a:schemeClr val="lt1"/>
              </a:solidFill>
              <a:latin typeface="Microsoft JhengHei"/>
              <a:ea typeface="Microsoft JhengHei"/>
              <a:cs typeface="Microsoft JhengHei"/>
              <a:sym typeface="Microsoft JhengHei"/>
            </a:endParaRPr>
          </a:p>
        </p:txBody>
      </p:sp>
      <p:sp>
        <p:nvSpPr>
          <p:cNvPr id="461" name="Google Shape;461;p39"/>
          <p:cNvSpPr/>
          <p:nvPr/>
        </p:nvSpPr>
        <p:spPr>
          <a:xfrm>
            <a:off x="2566894" y="1681230"/>
            <a:ext cx="6577106" cy="1593221"/>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2400"/>
              <a:buFont typeface="Arial"/>
              <a:buAutoNum type="arabicPeriod"/>
            </a:pPr>
            <a:r>
              <a:rPr lang="zh-TW" sz="3200" b="1" dirty="0">
                <a:solidFill>
                  <a:schemeClr val="lt1"/>
                </a:solidFill>
                <a:latin typeface="Microsoft JhengHei"/>
                <a:ea typeface="Microsoft JhengHei"/>
                <a:cs typeface="Microsoft JhengHei"/>
                <a:sym typeface="Microsoft JhengHei"/>
              </a:rPr>
              <a:t>鬼滅中角色與和大正時期的服裝髮型相符程度很高，顯示作者很用心，會讓漫畫更有文化內涵跟豐富意義。</a:t>
            </a:r>
            <a:endParaRPr sz="3200" b="1" dirty="0">
              <a:solidFill>
                <a:schemeClr val="lt1"/>
              </a:solidFill>
              <a:latin typeface="Microsoft JhengHei"/>
              <a:ea typeface="Microsoft JhengHei"/>
              <a:cs typeface="Microsoft JhengHei"/>
              <a:sym typeface="Microsoft JhengHei"/>
            </a:endParaRPr>
          </a:p>
        </p:txBody>
      </p:sp>
      <p:sp>
        <p:nvSpPr>
          <p:cNvPr id="462" name="Google Shape;462;p39"/>
          <p:cNvSpPr/>
          <p:nvPr/>
        </p:nvSpPr>
        <p:spPr>
          <a:xfrm>
            <a:off x="2566894" y="4030035"/>
            <a:ext cx="5832648" cy="120032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2400"/>
              <a:buFont typeface="Arial"/>
              <a:buAutoNum type="arabicPeriod" startAt="2"/>
            </a:pPr>
            <a:r>
              <a:rPr lang="zh-TW" sz="3200" b="1" dirty="0">
                <a:solidFill>
                  <a:schemeClr val="lt1"/>
                </a:solidFill>
                <a:latin typeface="Microsoft JhengHei"/>
                <a:ea typeface="Microsoft JhengHei"/>
                <a:cs typeface="Microsoft JhengHei"/>
                <a:sym typeface="Microsoft JhengHei"/>
              </a:rPr>
              <a:t>在大正時期變動的大時代，服裝與髮型不僅是美觀，還有更深厚的意義，也讓漫畫的各個人物，有鮮明的特色。</a:t>
            </a:r>
            <a:endParaRPr sz="3200" b="1" dirty="0">
              <a:solidFill>
                <a:schemeClr val="lt1"/>
              </a:solidFill>
              <a:latin typeface="Microsoft JhengHei"/>
              <a:ea typeface="Microsoft JhengHei"/>
              <a:cs typeface="Microsoft JhengHei"/>
              <a:sym typeface="Microsoft JhengHei"/>
            </a:endParaRPr>
          </a:p>
        </p:txBody>
      </p:sp>
      <p:pic>
        <p:nvPicPr>
          <p:cNvPr id="3" name="圖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20" y="2477841"/>
            <a:ext cx="2352199" cy="1323112"/>
          </a:xfrm>
          <a:prstGeom prst="rect">
            <a:avLst/>
          </a:prstGeom>
          <a:ln>
            <a:noFill/>
          </a:ln>
          <a:effectLst>
            <a:outerShdw blurRad="292100" dist="139700" dir="2700000" algn="tl" rotWithShape="0">
              <a:srgbClr val="333333">
                <a:alpha val="65000"/>
              </a:srgbClr>
            </a:outerShdw>
          </a:effectLst>
        </p:spPr>
      </p:pic>
      <p:pic>
        <p:nvPicPr>
          <p:cNvPr id="4" name="圖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422" y="719159"/>
            <a:ext cx="2247516" cy="1264228"/>
          </a:xfrm>
          <a:prstGeom prst="rect">
            <a:avLst/>
          </a:prstGeom>
          <a:ln>
            <a:noFill/>
          </a:ln>
          <a:effectLst>
            <a:outerShdw blurRad="292100" dist="139700" dir="2700000" algn="tl" rotWithShape="0">
              <a:srgbClr val="333333">
                <a:alpha val="65000"/>
              </a:srgbClr>
            </a:outerShdw>
          </a:effectLst>
        </p:spPr>
      </p:pic>
      <p:pic>
        <p:nvPicPr>
          <p:cNvPr id="12" name="圖片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947" y="4557349"/>
            <a:ext cx="2385296" cy="13417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Google Shape;458;p39"/>
          <p:cNvSpPr/>
          <p:nvPr/>
        </p:nvSpPr>
        <p:spPr>
          <a:xfrm>
            <a:off x="0" y="0"/>
            <a:ext cx="9144000" cy="1484784"/>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459;p39"/>
          <p:cNvSpPr/>
          <p:nvPr/>
        </p:nvSpPr>
        <p:spPr>
          <a:xfrm>
            <a:off x="0" y="0"/>
            <a:ext cx="4021494" cy="4655976"/>
          </a:xfrm>
          <a:custGeom>
            <a:avLst/>
            <a:gdLst/>
            <a:ahLst/>
            <a:cxnLst/>
            <a:rect l="l" t="t" r="r" b="b"/>
            <a:pathLst>
              <a:path w="4021494" h="4655976" extrusionOk="0">
                <a:moveTo>
                  <a:pt x="0" y="0"/>
                </a:moveTo>
                <a:lnTo>
                  <a:pt x="0" y="4655976"/>
                </a:lnTo>
                <a:lnTo>
                  <a:pt x="4021494" y="9331"/>
                </a:lnTo>
                <a:lnTo>
                  <a:pt x="0" y="0"/>
                </a:lnTo>
                <a:close/>
              </a:path>
            </a:pathLst>
          </a:cu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標題 1"/>
          <p:cNvSpPr>
            <a:spLocks noGrp="1"/>
          </p:cNvSpPr>
          <p:nvPr>
            <p:ph type="title"/>
          </p:nvPr>
        </p:nvSpPr>
        <p:spPr/>
        <p:txBody>
          <a:bodyPr/>
          <a:lstStyle/>
          <a:p>
            <a:r>
              <a:rPr lang="zh-TW" altLang="zh-TW" b="1" dirty="0">
                <a:solidFill>
                  <a:schemeClr val="lt1"/>
                </a:solidFill>
                <a:latin typeface="Microsoft JhengHei"/>
                <a:ea typeface="Microsoft JhengHei"/>
                <a:cs typeface="Microsoft JhengHei"/>
                <a:sym typeface="Microsoft JhengHei"/>
              </a:rPr>
              <a:t>參 ‧ 結論</a:t>
            </a:r>
            <a:endParaRPr lang="zh-TW" altLang="en-US" dirty="0"/>
          </a:p>
        </p:txBody>
      </p:sp>
      <p:sp>
        <p:nvSpPr>
          <p:cNvPr id="4" name="Google Shape;463;p39"/>
          <p:cNvSpPr/>
          <p:nvPr/>
        </p:nvSpPr>
        <p:spPr>
          <a:xfrm>
            <a:off x="2721273" y="1647257"/>
            <a:ext cx="6339599" cy="134702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2400"/>
              <a:buFont typeface="Arial"/>
              <a:buAutoNum type="arabicPeriod" startAt="3"/>
            </a:pPr>
            <a:r>
              <a:rPr lang="zh-TW" sz="3200" b="1" dirty="0">
                <a:solidFill>
                  <a:schemeClr val="lt1"/>
                </a:solidFill>
                <a:latin typeface="Microsoft JhengHei"/>
                <a:ea typeface="Microsoft JhengHei"/>
                <a:cs typeface="Microsoft JhengHei"/>
                <a:sym typeface="Microsoft JhengHei"/>
              </a:rPr>
              <a:t>漫畫會為了讓故事更有戲劇性，服飾跟髮型會有一些差異，讓角色個性更凸顯。</a:t>
            </a:r>
            <a:endParaRPr sz="3200" b="1" dirty="0">
              <a:solidFill>
                <a:schemeClr val="lt1"/>
              </a:solidFill>
              <a:latin typeface="Microsoft JhengHei"/>
              <a:ea typeface="Microsoft JhengHei"/>
              <a:cs typeface="Microsoft JhengHei"/>
              <a:sym typeface="Microsoft JhengHei"/>
            </a:endParaRPr>
          </a:p>
        </p:txBody>
      </p:sp>
      <p:sp>
        <p:nvSpPr>
          <p:cNvPr id="5" name="文字方塊 4"/>
          <p:cNvSpPr txBox="1"/>
          <p:nvPr/>
        </p:nvSpPr>
        <p:spPr>
          <a:xfrm>
            <a:off x="2721273" y="3528878"/>
            <a:ext cx="6232722" cy="2554545"/>
          </a:xfrm>
          <a:prstGeom prst="rect">
            <a:avLst/>
          </a:prstGeom>
          <a:noFill/>
        </p:spPr>
        <p:txBody>
          <a:bodyPr wrap="square" rtlCol="0">
            <a:spAutoFit/>
          </a:bodyPr>
          <a:lstStyle/>
          <a:p>
            <a:r>
              <a:rPr lang="en-US" altLang="zh-TW" sz="3200" b="1" dirty="0" smtClean="0">
                <a:solidFill>
                  <a:schemeClr val="bg1"/>
                </a:solidFill>
                <a:latin typeface="微軟正黑體" pitchFamily="34" charset="-120"/>
                <a:ea typeface="微軟正黑體" pitchFamily="34" charset="-120"/>
              </a:rPr>
              <a:t>4.</a:t>
            </a:r>
            <a:r>
              <a:rPr lang="zh-TW" altLang="en-US" sz="3200" b="1" dirty="0" smtClean="0">
                <a:solidFill>
                  <a:schemeClr val="bg1"/>
                </a:solidFill>
                <a:latin typeface="微軟正黑體" pitchFamily="34" charset="-120"/>
                <a:ea typeface="微軟正黑體" pitchFamily="34" charset="-120"/>
              </a:rPr>
              <a:t>漫畫中各個角色穿著與髮型，充滿了各形各式的特色。過去我們看漫畫通常只會從故事劇情角度來欣賞，也簡單的認為腳色的造</a:t>
            </a:r>
            <a:endParaRPr lang="en-US" altLang="zh-TW" sz="3200" b="1" dirty="0" smtClean="0">
              <a:solidFill>
                <a:schemeClr val="bg1"/>
              </a:solidFill>
              <a:latin typeface="微軟正黑體" pitchFamily="34" charset="-120"/>
              <a:ea typeface="微軟正黑體" pitchFamily="34" charset="-120"/>
            </a:endParaRPr>
          </a:p>
          <a:p>
            <a:r>
              <a:rPr lang="zh-TW" altLang="en-US" sz="3200" b="1" dirty="0" smtClean="0">
                <a:solidFill>
                  <a:schemeClr val="bg1"/>
                </a:solidFill>
                <a:latin typeface="微軟正黑體" pitchFamily="34" charset="-120"/>
                <a:ea typeface="微軟正黑體" pitchFamily="34" charset="-120"/>
              </a:rPr>
              <a:t>型只是為了讓漫畫的畫面更好看。</a:t>
            </a:r>
            <a:endParaRPr lang="zh-TW" altLang="en-US" sz="3200" b="1" dirty="0">
              <a:solidFill>
                <a:schemeClr val="bg1"/>
              </a:solidFill>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20" y="2477841"/>
            <a:ext cx="2352199" cy="1323112"/>
          </a:xfrm>
          <a:prstGeom prst="rect">
            <a:avLst/>
          </a:prstGeom>
          <a:ln>
            <a:noFill/>
          </a:ln>
          <a:effectLst>
            <a:outerShdw blurRad="292100" dist="139700" dir="2700000" algn="tl" rotWithShape="0">
              <a:srgbClr val="333333">
                <a:alpha val="65000"/>
              </a:srgbClr>
            </a:outerShdw>
          </a:effectLst>
        </p:spPr>
      </p:pic>
      <p:pic>
        <p:nvPicPr>
          <p:cNvPr id="10" name="圖片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422" y="719159"/>
            <a:ext cx="2247516" cy="1264228"/>
          </a:xfrm>
          <a:prstGeom prst="rect">
            <a:avLst/>
          </a:prstGeom>
          <a:ln>
            <a:noFill/>
          </a:ln>
          <a:effectLst>
            <a:outerShdw blurRad="292100" dist="139700" dir="2700000" algn="tl" rotWithShape="0">
              <a:srgbClr val="333333">
                <a:alpha val="65000"/>
              </a:srgbClr>
            </a:outerShdw>
          </a:effectLst>
        </p:spPr>
      </p:pic>
      <p:pic>
        <p:nvPicPr>
          <p:cNvPr id="11" name="圖片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947" y="4557349"/>
            <a:ext cx="2385296" cy="1341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473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圖片出處</a:t>
            </a:r>
            <a:endParaRPr lang="zh-TW" altLang="en-US" dirty="0"/>
          </a:p>
        </p:txBody>
      </p:sp>
      <p:sp>
        <p:nvSpPr>
          <p:cNvPr id="3" name="文字版面配置區 2"/>
          <p:cNvSpPr>
            <a:spLocks noGrp="1"/>
          </p:cNvSpPr>
          <p:nvPr>
            <p:ph type="body" idx="1"/>
          </p:nvPr>
        </p:nvSpPr>
        <p:spPr/>
        <p:txBody>
          <a:bodyPr/>
          <a:lstStyle/>
          <a:p>
            <a:r>
              <a:rPr lang="zh-TW" altLang="en-US" sz="1600" dirty="0"/>
              <a:t>圖</a:t>
            </a:r>
            <a:r>
              <a:rPr lang="en-US" altLang="zh-TW" sz="1600" dirty="0"/>
              <a:t>2.  </a:t>
            </a:r>
            <a:r>
              <a:rPr lang="zh-TW" altLang="en-US" sz="1600" dirty="0"/>
              <a:t>學蘭</a:t>
            </a:r>
            <a:r>
              <a:rPr lang="en-US" altLang="zh-TW" sz="1600" dirty="0"/>
              <a:t>/</a:t>
            </a:r>
            <a:r>
              <a:rPr lang="zh-TW" altLang="en-US" sz="1600" dirty="0"/>
              <a:t>詰襟，還有羽織。</a:t>
            </a:r>
          </a:p>
          <a:p>
            <a:r>
              <a:rPr lang="en-US" altLang="zh-TW" sz="1600" u="sng" dirty="0">
                <a:hlinkClick r:id="rId2"/>
              </a:rPr>
              <a:t>https://www.pinterest.com/pin/380202393547895311/</a:t>
            </a:r>
            <a:endParaRPr lang="zh-TW" altLang="en-US" sz="1600" dirty="0"/>
          </a:p>
          <a:p>
            <a:r>
              <a:rPr lang="zh-TW" altLang="en-US" sz="1600" dirty="0"/>
              <a:t>圖</a:t>
            </a:r>
            <a:r>
              <a:rPr lang="en-US" altLang="zh-TW" sz="1600" dirty="0"/>
              <a:t>6.  </a:t>
            </a:r>
            <a:r>
              <a:rPr lang="zh-TW" altLang="en-US" sz="1600" dirty="0"/>
              <a:t>大正時期水手服。取自</a:t>
            </a:r>
            <a:br>
              <a:rPr lang="zh-TW" altLang="en-US" sz="1600" dirty="0"/>
            </a:br>
            <a:r>
              <a:rPr lang="en-US" altLang="zh-TW" sz="1600" u="sng" dirty="0">
                <a:hlinkClick r:id="rId3"/>
              </a:rPr>
              <a:t>https://taishou-kun.tumblr.com/post/121010470332/students-of-fukuoka-jogakuin-%E7%A6%8F%E5%B2%A1%E5%A5%B3%E5%AD%A6%E9%99%A2-first-school</a:t>
            </a:r>
            <a:endParaRPr lang="zh-TW" altLang="en-US" sz="1600" dirty="0"/>
          </a:p>
          <a:p>
            <a:r>
              <a:rPr lang="zh-TW" altLang="en-US" sz="1600" dirty="0"/>
              <a:t>圖</a:t>
            </a:r>
            <a:r>
              <a:rPr lang="en-US" altLang="zh-TW" sz="1600" dirty="0"/>
              <a:t>9.  </a:t>
            </a:r>
            <a:r>
              <a:rPr lang="zh-TW" altLang="en-US" sz="1600" dirty="0"/>
              <a:t>女性羽織。取自</a:t>
            </a:r>
            <a:br>
              <a:rPr lang="zh-TW" altLang="en-US" sz="1600" dirty="0"/>
            </a:br>
            <a:r>
              <a:rPr lang="en-US" altLang="zh-TW" sz="1600" u="sng" dirty="0">
                <a:hlinkClick r:id="rId4"/>
              </a:rPr>
              <a:t>https://jaa2100.org/entry/detail/031484.html</a:t>
            </a:r>
            <a:endParaRPr lang="zh-TW" altLang="en-US" sz="1600" dirty="0"/>
          </a:p>
          <a:p>
            <a:r>
              <a:rPr lang="zh-TW" altLang="en-US" sz="1600" dirty="0"/>
              <a:t>圖</a:t>
            </a:r>
            <a:r>
              <a:rPr lang="en-US" altLang="zh-TW" sz="1600" dirty="0"/>
              <a:t>11. 13.  </a:t>
            </a:r>
            <a:r>
              <a:rPr lang="zh-TW" altLang="en-US" sz="1600" dirty="0"/>
              <a:t>振袖、留袖。取自</a:t>
            </a:r>
            <a:br>
              <a:rPr lang="zh-TW" altLang="en-US" sz="1600" dirty="0"/>
            </a:br>
            <a:r>
              <a:rPr lang="en-US" altLang="zh-TW" sz="1600" u="sng" dirty="0">
                <a:hlinkClick r:id="rId5"/>
              </a:rPr>
              <a:t>http://www.ofcoursejapan.com/kimono-style/</a:t>
            </a:r>
            <a:endParaRPr lang="zh-TW" altLang="en-US" sz="1600" dirty="0"/>
          </a:p>
          <a:p>
            <a:r>
              <a:rPr lang="zh-TW" altLang="en-US" sz="1600" dirty="0"/>
              <a:t>圖</a:t>
            </a:r>
            <a:r>
              <a:rPr lang="en-US" altLang="zh-TW" sz="1600" dirty="0"/>
              <a:t>16. 22.  </a:t>
            </a:r>
            <a:r>
              <a:rPr lang="zh-TW" altLang="en-US" sz="1600" dirty="0"/>
              <a:t>袴。取自</a:t>
            </a:r>
            <a:br>
              <a:rPr lang="zh-TW" altLang="en-US" sz="1600" dirty="0"/>
            </a:br>
            <a:r>
              <a:rPr lang="en-US" altLang="zh-TW" sz="1600" u="sng" dirty="0">
                <a:hlinkClick r:id="rId6"/>
              </a:rPr>
              <a:t>https://www.pinterest.jp/pin/596586281884527282/</a:t>
            </a:r>
            <a:endParaRPr lang="zh-TW" altLang="en-US" sz="1600" dirty="0"/>
          </a:p>
          <a:p>
            <a:r>
              <a:rPr lang="zh-TW" altLang="en-US" sz="1600" dirty="0"/>
              <a:t>圖</a:t>
            </a:r>
            <a:r>
              <a:rPr lang="en-US" altLang="zh-TW" sz="1600" dirty="0"/>
              <a:t>18.  </a:t>
            </a:r>
            <a:r>
              <a:rPr lang="zh-TW" altLang="en-US" sz="1600" dirty="0"/>
              <a:t>大正</a:t>
            </a:r>
            <a:r>
              <a:rPr lang="en-US" altLang="zh-TW" sz="1600" dirty="0"/>
              <a:t>14</a:t>
            </a:r>
            <a:r>
              <a:rPr lang="zh-TW" altLang="en-US" sz="1600" dirty="0"/>
              <a:t>年の男性の洋服。取自</a:t>
            </a:r>
            <a:br>
              <a:rPr lang="zh-TW" altLang="en-US" sz="1600" dirty="0"/>
            </a:br>
            <a:r>
              <a:rPr lang="en-US" altLang="zh-TW" sz="1600" u="sng" dirty="0">
                <a:hlinkClick r:id="rId7"/>
              </a:rPr>
              <a:t>http://blog.livedoor.jp/mukashi_no/archives/49329898.html</a:t>
            </a:r>
            <a:endParaRPr lang="zh-TW" altLang="en-US" sz="1600" dirty="0"/>
          </a:p>
          <a:p>
            <a:r>
              <a:rPr lang="zh-TW" altLang="en-US" sz="1600" dirty="0"/>
              <a:t>圖</a:t>
            </a:r>
            <a:r>
              <a:rPr lang="en-US" altLang="zh-TW" sz="1600" dirty="0"/>
              <a:t>23.  </a:t>
            </a:r>
            <a:r>
              <a:rPr lang="zh-TW" altLang="en-US" sz="1600" dirty="0"/>
              <a:t>家族照。取自</a:t>
            </a:r>
            <a:br>
              <a:rPr lang="zh-TW" altLang="en-US" sz="1600" dirty="0"/>
            </a:br>
            <a:r>
              <a:rPr lang="en-US" altLang="zh-TW" sz="1600" u="sng" dirty="0">
                <a:hlinkClick r:id="rId8"/>
              </a:rPr>
              <a:t>https://www.pinterest.jp/pin/714665034596624392/</a:t>
            </a:r>
            <a:endParaRPr lang="zh-TW" altLang="en-US" sz="1600" dirty="0"/>
          </a:p>
          <a:p>
            <a:pPr marL="114300" indent="0">
              <a:buNone/>
            </a:pPr>
            <a:endParaRPr lang="zh-TW" altLang="en-US" sz="16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113518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5"/>
          <p:cNvSpPr/>
          <p:nvPr/>
        </p:nvSpPr>
        <p:spPr>
          <a:xfrm>
            <a:off x="-9332" y="0"/>
            <a:ext cx="9153331" cy="90872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5"/>
          <p:cNvSpPr txBox="1">
            <a:spLocks noGrp="1"/>
          </p:cNvSpPr>
          <p:nvPr>
            <p:ph type="title"/>
          </p:nvPr>
        </p:nvSpPr>
        <p:spPr>
          <a:xfrm>
            <a:off x="467544" y="0"/>
            <a:ext cx="8229600" cy="90872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a:solidFill>
                  <a:schemeClr val="lt1"/>
                </a:solidFill>
                <a:latin typeface="Microsoft JhengHei"/>
                <a:ea typeface="Microsoft JhengHei"/>
                <a:cs typeface="Microsoft JhengHei"/>
                <a:sym typeface="Microsoft JhengHei"/>
              </a:rPr>
              <a:t>一、研究動機</a:t>
            </a:r>
            <a:endParaRPr b="1">
              <a:solidFill>
                <a:schemeClr val="lt1"/>
              </a:solidFill>
              <a:latin typeface="Microsoft JhengHei"/>
              <a:ea typeface="Microsoft JhengHei"/>
              <a:cs typeface="Microsoft JhengHei"/>
              <a:sym typeface="Microsoft JhengHei"/>
            </a:endParaRPr>
          </a:p>
        </p:txBody>
      </p:sp>
      <p:sp>
        <p:nvSpPr>
          <p:cNvPr id="141" name="Google Shape;141;p15" descr="代訂]鬼滅之刃1-22+20-21為限定版(日文漫畫) | 露天拍賣"/>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 name="圖片 5" descr="jo022.jpg"/>
          <p:cNvPicPr>
            <a:picLocks noChangeAspect="1"/>
          </p:cNvPicPr>
          <p:nvPr/>
        </p:nvPicPr>
        <p:blipFill>
          <a:blip r:embed="rId4"/>
          <a:stretch>
            <a:fillRect/>
          </a:stretch>
        </p:blipFill>
        <p:spPr>
          <a:xfrm>
            <a:off x="332252" y="1258626"/>
            <a:ext cx="3563112" cy="2298192"/>
          </a:xfrm>
          <a:prstGeom prst="rect">
            <a:avLst/>
          </a:prstGeom>
        </p:spPr>
      </p:pic>
      <p:pic>
        <p:nvPicPr>
          <p:cNvPr id="7" name="圖片 6" descr="乎007.jpg"/>
          <p:cNvPicPr>
            <a:picLocks noChangeAspect="1"/>
          </p:cNvPicPr>
          <p:nvPr/>
        </p:nvPicPr>
        <p:blipFill>
          <a:blip r:embed="rId5"/>
          <a:stretch>
            <a:fillRect/>
          </a:stretch>
        </p:blipFill>
        <p:spPr>
          <a:xfrm>
            <a:off x="6632072" y="2888116"/>
            <a:ext cx="2215044" cy="2639847"/>
          </a:xfrm>
          <a:prstGeom prst="rect">
            <a:avLst/>
          </a:prstGeom>
        </p:spPr>
      </p:pic>
      <p:pic>
        <p:nvPicPr>
          <p:cNvPr id="8" name="Google Shape;278;p25"/>
          <p:cNvPicPr preferRelativeResize="0"/>
          <p:nvPr/>
        </p:nvPicPr>
        <p:blipFill rotWithShape="1">
          <a:blip r:embed="rId6">
            <a:alphaModFix/>
          </a:blip>
          <a:srcRect l="16610" r="15759"/>
          <a:stretch/>
        </p:blipFill>
        <p:spPr>
          <a:xfrm rot="20960734">
            <a:off x="4182127" y="1266362"/>
            <a:ext cx="4520035" cy="1800200"/>
          </a:xfrm>
          <a:prstGeom prst="rect">
            <a:avLst/>
          </a:prstGeom>
          <a:noFill/>
          <a:ln>
            <a:noFill/>
          </a:ln>
        </p:spPr>
      </p:pic>
      <p:pic>
        <p:nvPicPr>
          <p:cNvPr id="10" name="圖片 9" descr="學蘭1010.jpg"/>
          <p:cNvPicPr>
            <a:picLocks noChangeAspect="1"/>
          </p:cNvPicPr>
          <p:nvPr/>
        </p:nvPicPr>
        <p:blipFill>
          <a:blip r:embed="rId7"/>
          <a:stretch>
            <a:fillRect/>
          </a:stretch>
        </p:blipFill>
        <p:spPr>
          <a:xfrm>
            <a:off x="741337" y="2950425"/>
            <a:ext cx="1394119" cy="2262843"/>
          </a:xfrm>
          <a:prstGeom prst="rect">
            <a:avLst/>
          </a:prstGeom>
        </p:spPr>
      </p:pic>
      <p:pic>
        <p:nvPicPr>
          <p:cNvPr id="11" name="圖片 10" descr="湖016.jpg"/>
          <p:cNvPicPr>
            <a:picLocks noChangeAspect="1"/>
          </p:cNvPicPr>
          <p:nvPr/>
        </p:nvPicPr>
        <p:blipFill>
          <a:blip r:embed="rId8"/>
          <a:stretch>
            <a:fillRect/>
          </a:stretch>
        </p:blipFill>
        <p:spPr>
          <a:xfrm rot="20532793">
            <a:off x="314300" y="4390503"/>
            <a:ext cx="1502248" cy="2292845"/>
          </a:xfrm>
          <a:prstGeom prst="rect">
            <a:avLst/>
          </a:prstGeom>
        </p:spPr>
      </p:pic>
      <p:pic>
        <p:nvPicPr>
          <p:cNvPr id="142" name="Google Shape;142;p15"/>
          <p:cNvPicPr preferRelativeResize="0"/>
          <p:nvPr/>
        </p:nvPicPr>
        <p:blipFill rotWithShape="1">
          <a:blip r:embed="rId9">
            <a:alphaModFix/>
          </a:blip>
          <a:srcRect/>
          <a:stretch/>
        </p:blipFill>
        <p:spPr>
          <a:xfrm>
            <a:off x="2008001" y="3495297"/>
            <a:ext cx="5045941" cy="336816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zh-TW" altLang="en-US" sz="1600" dirty="0"/>
              <a:t>圖</a:t>
            </a:r>
            <a:r>
              <a:rPr lang="en-US" altLang="zh-TW" sz="1600" dirty="0"/>
              <a:t>25. 36.  </a:t>
            </a:r>
            <a:r>
              <a:rPr lang="zh-TW" altLang="en-US" sz="1600" dirty="0"/>
              <a:t>花魁衣著。取自</a:t>
            </a:r>
            <a:br>
              <a:rPr lang="zh-TW" altLang="en-US" sz="1600" dirty="0"/>
            </a:br>
            <a:r>
              <a:rPr lang="en-US" altLang="zh-TW" sz="1600" u="sng" dirty="0">
                <a:hlinkClick r:id="rId2"/>
              </a:rPr>
              <a:t>https://junko-mitsuhashi.blog.ss-blog.jp/2015-05-03-3</a:t>
            </a:r>
            <a:endParaRPr lang="zh-TW" altLang="en-US" sz="1600" dirty="0"/>
          </a:p>
          <a:p>
            <a:r>
              <a:rPr lang="zh-TW" altLang="en-US" sz="1600" dirty="0"/>
              <a:t>圖</a:t>
            </a:r>
            <a:r>
              <a:rPr lang="en-US" altLang="zh-TW" sz="1600" dirty="0"/>
              <a:t>27.  </a:t>
            </a:r>
            <a:r>
              <a:rPr lang="zh-TW" altLang="en-US" sz="1600" dirty="0"/>
              <a:t>鐵道車掌。取自</a:t>
            </a:r>
            <a:br>
              <a:rPr lang="zh-TW" altLang="en-US" sz="1600" dirty="0"/>
            </a:br>
            <a:r>
              <a:rPr lang="en-US" altLang="zh-TW" sz="1600" u="sng" dirty="0">
                <a:hlinkClick r:id="rId3"/>
              </a:rPr>
              <a:t>https://noseden.hankyu.co.jp/blog/nosedenblog/post/355476ac0f40f33.html</a:t>
            </a:r>
            <a:endParaRPr lang="zh-TW" altLang="en-US" sz="1600" dirty="0"/>
          </a:p>
          <a:p>
            <a:r>
              <a:rPr lang="zh-TW" altLang="en-US" sz="1600" dirty="0"/>
              <a:t>圖</a:t>
            </a:r>
            <a:r>
              <a:rPr lang="en-US" altLang="zh-TW" sz="1600" dirty="0"/>
              <a:t>32.  </a:t>
            </a:r>
            <a:r>
              <a:rPr lang="zh-TW" altLang="en-US" sz="1600" dirty="0"/>
              <a:t>盤髮造型。取自</a:t>
            </a:r>
            <a:br>
              <a:rPr lang="zh-TW" altLang="en-US" sz="1600" dirty="0"/>
            </a:br>
            <a:r>
              <a:rPr lang="en-US" altLang="zh-TW" sz="1600" u="sng" dirty="0">
                <a:hlinkClick r:id="rId4"/>
              </a:rPr>
              <a:t>https://en.wikipedia.org/wiki/Mari_Mori</a:t>
            </a:r>
            <a:endParaRPr lang="zh-TW" altLang="en-US" sz="1600" dirty="0"/>
          </a:p>
          <a:p>
            <a:r>
              <a:rPr lang="zh-TW" altLang="en-US" sz="1600" dirty="0"/>
              <a:t>圖</a:t>
            </a:r>
            <a:r>
              <a:rPr lang="en-US" altLang="zh-TW" sz="1600" dirty="0"/>
              <a:t>34.  </a:t>
            </a:r>
            <a:r>
              <a:rPr lang="zh-TW" altLang="en-US" sz="1600" dirty="0"/>
              <a:t>瑪格麗特髮型。取自</a:t>
            </a:r>
            <a:br>
              <a:rPr lang="zh-TW" altLang="en-US" sz="1600" dirty="0"/>
            </a:br>
            <a:r>
              <a:rPr lang="en-US" altLang="zh-TW" sz="1600" u="sng" dirty="0">
                <a:hlinkClick r:id="rId5"/>
              </a:rPr>
              <a:t>https://thekimonogallery.tumblr.com/post/90935977015/haruko-with-maple-leaves-1914-geigi-geisha</a:t>
            </a:r>
            <a:endParaRPr lang="zh-TW" altLang="en-US" sz="1600" dirty="0"/>
          </a:p>
          <a:p>
            <a:r>
              <a:rPr lang="zh-TW" altLang="en-US" sz="1600" dirty="0"/>
              <a:t>圖</a:t>
            </a:r>
            <a:r>
              <a:rPr lang="en-US" altLang="zh-TW" sz="1600" dirty="0"/>
              <a:t>29.  </a:t>
            </a:r>
            <a:r>
              <a:rPr lang="zh-TW" altLang="en-US" sz="1600" dirty="0"/>
              <a:t>看護婦。日本看護學校。取自</a:t>
            </a:r>
            <a:br>
              <a:rPr lang="zh-TW" altLang="en-US" sz="1600" dirty="0"/>
            </a:br>
            <a:r>
              <a:rPr lang="en-US" altLang="zh-TW" sz="1600" u="sng" dirty="0">
                <a:hlinkClick r:id="rId6"/>
              </a:rPr>
              <a:t>http://plaza.umin.ac.jp/~jahsn/</a:t>
            </a:r>
            <a:endParaRPr lang="zh-TW" altLang="en-US" sz="1600" dirty="0"/>
          </a:p>
          <a:p>
            <a:r>
              <a:rPr lang="zh-TW" altLang="en-US" sz="1600" dirty="0"/>
              <a:t>圖</a:t>
            </a:r>
            <a:r>
              <a:rPr lang="en-US" altLang="zh-TW" sz="1600" dirty="0"/>
              <a:t>30.  </a:t>
            </a:r>
            <a:r>
              <a:rPr lang="zh-TW" altLang="en-US" sz="1600" dirty="0"/>
              <a:t>看護婦。大阪大学医学部附属病院 看護部。取自</a:t>
            </a:r>
            <a:br>
              <a:rPr lang="zh-TW" altLang="en-US" sz="1600" dirty="0"/>
            </a:br>
            <a:r>
              <a:rPr lang="en-US" altLang="zh-TW" sz="1600" u="sng" dirty="0">
                <a:hlinkClick r:id="rId7"/>
              </a:rPr>
              <a:t>http://www2.med.osaka-u.ac.jp/hp-nurse/info/graffiti</a:t>
            </a:r>
            <a:endParaRPr lang="zh-TW" altLang="en-US" sz="1600" dirty="0"/>
          </a:p>
          <a:p>
            <a:r>
              <a:rPr lang="zh-TW" altLang="en-US" sz="1600" dirty="0"/>
              <a:t>圖</a:t>
            </a:r>
            <a:r>
              <a:rPr lang="en-US" altLang="zh-TW" sz="1600" dirty="0"/>
              <a:t>37.  </a:t>
            </a:r>
            <a:r>
              <a:rPr lang="zh-TW" altLang="en-US" sz="1600" dirty="0"/>
              <a:t>花魁髮型：日本青樓頭牌花魁文化 。取自</a:t>
            </a:r>
            <a:br>
              <a:rPr lang="zh-TW" altLang="en-US" sz="1600" dirty="0"/>
            </a:br>
            <a:r>
              <a:rPr lang="en-US" altLang="zh-TW" sz="1600" u="sng" dirty="0">
                <a:hlinkClick r:id="rId8"/>
              </a:rPr>
              <a:t>https://kknews.cc/comic/5v29z56.html</a:t>
            </a:r>
            <a:endParaRPr lang="zh-TW" altLang="en-US" sz="1600" dirty="0"/>
          </a:p>
          <a:p>
            <a:r>
              <a:rPr lang="zh-TW" altLang="en-US" sz="1600" dirty="0" smtClean="0"/>
              <a:t>彌豆子。盤髮。</a:t>
            </a:r>
            <a:r>
              <a:rPr lang="zh-TW" altLang="en-US" sz="1600" dirty="0"/>
              <a:t>取</a:t>
            </a:r>
            <a:r>
              <a:rPr lang="zh-TW" altLang="en-US" sz="1600" dirty="0" smtClean="0"/>
              <a:t>自</a:t>
            </a:r>
            <a:endParaRPr lang="en-US" altLang="zh-TW" sz="1600" dirty="0" smtClean="0"/>
          </a:p>
          <a:p>
            <a:r>
              <a:rPr lang="en-US" altLang="zh-TW" sz="1600" dirty="0">
                <a:hlinkClick r:id="rId9"/>
              </a:rPr>
              <a:t>https://lh3.googleusercontent.com/tShwpmN6InFdVBgY19dWlo9hv7nBX-Pgqvsp6ryn4c-_</a:t>
            </a:r>
            <a:r>
              <a:rPr lang="en-US" altLang="zh-TW" sz="1600" dirty="0" smtClean="0">
                <a:hlinkClick r:id="rId9"/>
              </a:rPr>
              <a:t>yRNVMILjoXLyWSAVZj9ymKMV=s105</a:t>
            </a:r>
            <a:endParaRPr lang="en-US" altLang="zh-TW" sz="1600" dirty="0" smtClean="0"/>
          </a:p>
          <a:p>
            <a:endParaRPr lang="en-US" altLang="zh-TW" sz="1600" dirty="0" smtClean="0"/>
          </a:p>
        </p:txBody>
      </p:sp>
    </p:spTree>
    <p:extLst>
      <p:ext uri="{BB962C8B-B14F-4D97-AF65-F5344CB8AC3E}">
        <p14:creationId xmlns:p14="http://schemas.microsoft.com/office/powerpoint/2010/main" xmlns="" val="3698476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r>
              <a:rPr lang="zh-TW" altLang="en-US" sz="1600" dirty="0" smtClean="0">
                <a:latin typeface="微軟正黑體" pitchFamily="34" charset="-120"/>
                <a:ea typeface="微軟正黑體" pitchFamily="34" charset="-120"/>
              </a:rPr>
              <a:t>炭治郎、彌豆子、善逸和義勇。取自</a:t>
            </a:r>
            <a:endParaRPr lang="en-US" altLang="zh-TW" sz="1600" dirty="0" smtClean="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hlinkClick r:id="rId2"/>
              </a:rPr>
              <a:t>https://is.gd/66fw01</a:t>
            </a:r>
            <a:endParaRPr lang="en-US" altLang="zh-TW" sz="1600" dirty="0">
              <a:latin typeface="微軟正黑體" pitchFamily="34" charset="-120"/>
              <a:ea typeface="微軟正黑體" pitchFamily="34" charset="-120"/>
            </a:endParaRPr>
          </a:p>
          <a:p>
            <a:r>
              <a:rPr lang="zh-TW" altLang="en-US" sz="1600" dirty="0" smtClean="0">
                <a:latin typeface="微軟正黑體" pitchFamily="34" charset="-120"/>
                <a:ea typeface="微軟正黑體" pitchFamily="34" charset="-120"/>
              </a:rPr>
              <a:t>鬼滅之刃漫畫。取自</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hlinkClick r:id="rId3"/>
              </a:rPr>
              <a:t>https://</a:t>
            </a:r>
            <a:r>
              <a:rPr lang="en-US" altLang="zh-TW" sz="1600" dirty="0" smtClean="0">
                <a:latin typeface="微軟正黑體" pitchFamily="34" charset="-120"/>
                <a:ea typeface="微軟正黑體" pitchFamily="34" charset="-120"/>
                <a:hlinkClick r:id="rId3"/>
              </a:rPr>
              <a:t>lh3.googleusercontent.com/8vXzXUryeM7LlzHXEywSrwjrJMniBF5JjaWqqn9VzbhZRlfrElPlPJISHSjIC-ZtfP7PSQ=s128</a:t>
            </a:r>
            <a:endParaRPr lang="en-US" altLang="zh-TW" sz="1600" dirty="0" smtClean="0">
              <a:latin typeface="微軟正黑體" pitchFamily="34" charset="-120"/>
              <a:ea typeface="微軟正黑體" pitchFamily="34" charset="-120"/>
            </a:endParaRPr>
          </a:p>
          <a:p>
            <a:endParaRPr lang="en-US" altLang="zh-TW" sz="1600" dirty="0" smtClean="0">
              <a:latin typeface="微軟正黑體" pitchFamily="34" charset="-120"/>
              <a:ea typeface="微軟正黑體" pitchFamily="34" charset="-120"/>
            </a:endParaRPr>
          </a:p>
          <a:p>
            <a:r>
              <a:rPr lang="zh-TW" altLang="en-US" sz="1600" dirty="0">
                <a:latin typeface="微軟正黑體" pitchFamily="34" charset="-120"/>
                <a:ea typeface="微軟正黑體" pitchFamily="34" charset="-120"/>
              </a:rPr>
              <a:t>鬼滅之</a:t>
            </a:r>
            <a:r>
              <a:rPr lang="zh-TW" altLang="en-US" sz="1600" dirty="0" smtClean="0">
                <a:latin typeface="微軟正黑體" pitchFamily="34" charset="-120"/>
                <a:ea typeface="微軟正黑體" pitchFamily="34" charset="-120"/>
              </a:rPr>
              <a:t>刃</a:t>
            </a:r>
            <a:r>
              <a:rPr lang="zh-TW" altLang="en-US" sz="1600" dirty="0">
                <a:latin typeface="微軟正黑體" pitchFamily="34" charset="-120"/>
                <a:ea typeface="微軟正黑體" pitchFamily="34" charset="-120"/>
              </a:rPr>
              <a:t>炭治</a:t>
            </a:r>
            <a:r>
              <a:rPr lang="zh-TW" altLang="en-US" sz="1600" dirty="0" smtClean="0">
                <a:latin typeface="微軟正黑體" pitchFamily="34" charset="-120"/>
                <a:ea typeface="微軟正黑體" pitchFamily="34" charset="-120"/>
              </a:rPr>
              <a:t>郎。</a:t>
            </a:r>
            <a:r>
              <a:rPr lang="zh-TW" altLang="en-US" sz="1600" dirty="0">
                <a:latin typeface="微軟正黑體" pitchFamily="34" charset="-120"/>
                <a:ea typeface="微軟正黑體" pitchFamily="34" charset="-120"/>
              </a:rPr>
              <a:t>取</a:t>
            </a:r>
            <a:r>
              <a:rPr lang="zh-TW" altLang="en-US" sz="1600" dirty="0" smtClean="0">
                <a:latin typeface="微軟正黑體" pitchFamily="34" charset="-120"/>
                <a:ea typeface="微軟正黑體" pitchFamily="34" charset="-120"/>
              </a:rPr>
              <a:t>自</a:t>
            </a:r>
            <a:endParaRPr lang="en-US" altLang="zh-TW" sz="1600" dirty="0" smtClean="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hlinkClick r:id="rId4"/>
              </a:rPr>
              <a:t>https://</a:t>
            </a:r>
            <a:r>
              <a:rPr lang="en-US" altLang="zh-TW" sz="1600" dirty="0" smtClean="0">
                <a:latin typeface="微軟正黑體" pitchFamily="34" charset="-120"/>
                <a:ea typeface="微軟正黑體" pitchFamily="34" charset="-120"/>
                <a:hlinkClick r:id="rId4"/>
              </a:rPr>
              <a:t>lh3.googleusercontent.com/BciDFy13CAO_W1xlecN0e3_31MvbfeZ56N5s2SQ82MlEUp_hh91C8XXt22T5PHKkoU-q4A=s85</a:t>
            </a:r>
            <a:endParaRPr lang="en-US" altLang="zh-TW" sz="1600" dirty="0" smtClean="0">
              <a:latin typeface="微軟正黑體" pitchFamily="34" charset="-120"/>
              <a:ea typeface="微軟正黑體" pitchFamily="34" charset="-120"/>
            </a:endParaRPr>
          </a:p>
          <a:p>
            <a:endParaRPr lang="zh-TW" altLang="en-US" sz="1600" dirty="0">
              <a:latin typeface="微軟正黑體" pitchFamily="34" charset="-120"/>
              <a:ea typeface="微軟正黑體" pitchFamily="34" charset="-120"/>
            </a:endParaRPr>
          </a:p>
          <a:p>
            <a:endParaRPr lang="zh-TW" altLang="en-US" sz="16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33574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16"/>
          <p:cNvSpPr/>
          <p:nvPr/>
        </p:nvSpPr>
        <p:spPr>
          <a:xfrm>
            <a:off x="0" y="0"/>
            <a:ext cx="9144000" cy="90872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6"/>
          <p:cNvSpPr txBox="1">
            <a:spLocks noGrp="1"/>
          </p:cNvSpPr>
          <p:nvPr>
            <p:ph type="title"/>
          </p:nvPr>
        </p:nvSpPr>
        <p:spPr>
          <a:xfrm>
            <a:off x="1403648" y="58614"/>
            <a:ext cx="6131024"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dirty="0">
                <a:solidFill>
                  <a:schemeClr val="lt1"/>
                </a:solidFill>
                <a:latin typeface="Microsoft JhengHei"/>
                <a:ea typeface="Microsoft JhengHei"/>
                <a:cs typeface="Microsoft JhengHei"/>
                <a:sym typeface="Microsoft JhengHei"/>
              </a:rPr>
              <a:t>二、研究目的</a:t>
            </a:r>
            <a:endParaRPr b="1" dirty="0">
              <a:solidFill>
                <a:schemeClr val="lt1"/>
              </a:solidFill>
              <a:latin typeface="Microsoft JhengHei"/>
              <a:ea typeface="Microsoft JhengHei"/>
              <a:cs typeface="Microsoft JhengHei"/>
              <a:sym typeface="Microsoft JhengHei"/>
            </a:endParaRPr>
          </a:p>
        </p:txBody>
      </p:sp>
      <p:sp>
        <p:nvSpPr>
          <p:cNvPr id="149" name="Google Shape;149;p16" descr="昭和還不夠復古嗎？《大正女孩》帶你重回古早的日本- 新奇- 女孩,復古,日本"/>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3;p18"/>
          <p:cNvSpPr txBox="1"/>
          <p:nvPr/>
        </p:nvSpPr>
        <p:spPr>
          <a:xfrm>
            <a:off x="729280" y="3797135"/>
            <a:ext cx="4961615" cy="147918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(一)鬼滅之刃的服裝與髮型</a:t>
            </a:r>
            <a:endParaRPr sz="3200" b="1" dirty="0">
              <a:solidFill>
                <a:schemeClr val="dk1"/>
              </a:solidFill>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(二)大正時期的服裝與髮型</a:t>
            </a:r>
            <a:endParaRPr sz="3200" b="1" dirty="0">
              <a:solidFill>
                <a:schemeClr val="dk1"/>
              </a:solidFill>
              <a:latin typeface="Microsoft JhengHei"/>
              <a:ea typeface="Microsoft JhengHei"/>
              <a:cs typeface="Microsoft JhengHei"/>
              <a:sym typeface="Microsoft JhengHei"/>
            </a:endParaRPr>
          </a:p>
        </p:txBody>
      </p:sp>
      <p:pic>
        <p:nvPicPr>
          <p:cNvPr id="49154" name="Picture 2" descr="鬼滅之刃fans注意！ 必入手日輪刀鐔商品- 嘀嘀看"/>
          <p:cNvPicPr>
            <a:picLocks noChangeAspect="1" noChangeArrowheads="1"/>
          </p:cNvPicPr>
          <p:nvPr/>
        </p:nvPicPr>
        <p:blipFill>
          <a:blip r:embed="rId4"/>
          <a:srcRect/>
          <a:stretch>
            <a:fillRect/>
          </a:stretch>
        </p:blipFill>
        <p:spPr bwMode="auto">
          <a:xfrm>
            <a:off x="5333216" y="2156381"/>
            <a:ext cx="4190794" cy="5148967"/>
          </a:xfrm>
          <a:prstGeom prst="rect">
            <a:avLst/>
          </a:prstGeom>
          <a:noFill/>
        </p:spPr>
      </p:pic>
      <p:pic>
        <p:nvPicPr>
          <p:cNvPr id="2" name="圖片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908720"/>
            <a:ext cx="4760026" cy="267751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17" descr="水手服001.jpg"/>
          <p:cNvPicPr preferRelativeResize="0"/>
          <p:nvPr/>
        </p:nvPicPr>
        <p:blipFill rotWithShape="1">
          <a:blip r:embed="rId4">
            <a:alphaModFix/>
          </a:blip>
          <a:srcRect/>
          <a:stretch/>
        </p:blipFill>
        <p:spPr>
          <a:xfrm rot="-683973">
            <a:off x="346348" y="2520953"/>
            <a:ext cx="1881238" cy="2949099"/>
          </a:xfrm>
          <a:prstGeom prst="rect">
            <a:avLst/>
          </a:prstGeom>
          <a:noFill/>
          <a:ln>
            <a:noFill/>
          </a:ln>
        </p:spPr>
      </p:pic>
      <p:pic>
        <p:nvPicPr>
          <p:cNvPr id="157" name="Google Shape;157;p17"/>
          <p:cNvPicPr preferRelativeResize="0"/>
          <p:nvPr/>
        </p:nvPicPr>
        <p:blipFill rotWithShape="1">
          <a:blip r:embed="rId5">
            <a:alphaModFix/>
          </a:blip>
          <a:srcRect t="9557"/>
          <a:stretch/>
        </p:blipFill>
        <p:spPr>
          <a:xfrm>
            <a:off x="6704653" y="2571472"/>
            <a:ext cx="2078647" cy="2848061"/>
          </a:xfrm>
          <a:prstGeom prst="rect">
            <a:avLst/>
          </a:prstGeom>
          <a:noFill/>
          <a:ln>
            <a:noFill/>
          </a:ln>
        </p:spPr>
      </p:pic>
      <p:pic>
        <p:nvPicPr>
          <p:cNvPr id="158" name="Google Shape;158;p17" descr="遊街006.jpg"/>
          <p:cNvPicPr preferRelativeResize="0"/>
          <p:nvPr/>
        </p:nvPicPr>
        <p:blipFill rotWithShape="1">
          <a:blip r:embed="rId6">
            <a:alphaModFix/>
          </a:blip>
          <a:srcRect/>
          <a:stretch/>
        </p:blipFill>
        <p:spPr>
          <a:xfrm rot="250163">
            <a:off x="3377580" y="2388619"/>
            <a:ext cx="2200435" cy="2761773"/>
          </a:xfrm>
          <a:prstGeom prst="rect">
            <a:avLst/>
          </a:prstGeom>
          <a:noFill/>
          <a:ln>
            <a:noFill/>
          </a:ln>
        </p:spPr>
      </p:pic>
      <p:sp>
        <p:nvSpPr>
          <p:cNvPr id="159" name="Google Shape;159;p17"/>
          <p:cNvSpPr/>
          <p:nvPr/>
        </p:nvSpPr>
        <p:spPr>
          <a:xfrm>
            <a:off x="0" y="0"/>
            <a:ext cx="9144000" cy="90872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17"/>
          <p:cNvSpPr txBox="1">
            <a:spLocks noGrp="1"/>
          </p:cNvSpPr>
          <p:nvPr>
            <p:ph type="title"/>
          </p:nvPr>
        </p:nvSpPr>
        <p:spPr>
          <a:xfrm>
            <a:off x="107504" y="-11714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a:solidFill>
                  <a:schemeClr val="lt1"/>
                </a:solidFill>
                <a:latin typeface="Microsoft JhengHei"/>
                <a:ea typeface="Microsoft JhengHei"/>
                <a:cs typeface="Microsoft JhengHei"/>
                <a:sym typeface="Microsoft JhengHei"/>
              </a:rPr>
              <a:t>三、研究方法</a:t>
            </a:r>
            <a:endParaRPr b="1">
              <a:solidFill>
                <a:schemeClr val="lt1"/>
              </a:solidFill>
              <a:latin typeface="Microsoft JhengHei"/>
              <a:ea typeface="Microsoft JhengHei"/>
              <a:cs typeface="Microsoft JhengHei"/>
              <a:sym typeface="Microsoft JhengHei"/>
            </a:endParaRPr>
          </a:p>
        </p:txBody>
      </p:sp>
      <p:sp>
        <p:nvSpPr>
          <p:cNvPr id="161" name="Google Shape;161;p17"/>
          <p:cNvSpPr/>
          <p:nvPr/>
        </p:nvSpPr>
        <p:spPr>
          <a:xfrm>
            <a:off x="2053795" y="3881973"/>
            <a:ext cx="1344000" cy="481800"/>
          </a:xfrm>
          <a:prstGeom prst="lef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7"/>
          <p:cNvSpPr/>
          <p:nvPr/>
        </p:nvSpPr>
        <p:spPr>
          <a:xfrm>
            <a:off x="5276025" y="3937299"/>
            <a:ext cx="1502400" cy="481800"/>
          </a:xfrm>
          <a:prstGeom prst="lef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7"/>
          <p:cNvSpPr txBox="1"/>
          <p:nvPr/>
        </p:nvSpPr>
        <p:spPr>
          <a:xfrm rot="20697294">
            <a:off x="1068605" y="5943985"/>
            <a:ext cx="1579200" cy="4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800" dirty="0">
                <a:solidFill>
                  <a:srgbClr val="5F497A"/>
                </a:solidFill>
                <a:latin typeface="Microsoft JhengHei"/>
                <a:ea typeface="Microsoft JhengHei"/>
                <a:cs typeface="Microsoft JhengHei"/>
                <a:sym typeface="Microsoft JhengHei"/>
              </a:rPr>
              <a:t>書籍資料調查</a:t>
            </a:r>
            <a:endParaRPr sz="1800" dirty="0">
              <a:solidFill>
                <a:srgbClr val="5F497A"/>
              </a:solidFill>
              <a:latin typeface="Microsoft JhengHei"/>
              <a:ea typeface="Microsoft JhengHei"/>
              <a:cs typeface="Microsoft JhengHei"/>
              <a:sym typeface="Microsoft JhengHei"/>
            </a:endParaRPr>
          </a:p>
        </p:txBody>
      </p:sp>
      <p:sp>
        <p:nvSpPr>
          <p:cNvPr id="164" name="Google Shape;164;p17"/>
          <p:cNvSpPr txBox="1"/>
          <p:nvPr/>
        </p:nvSpPr>
        <p:spPr>
          <a:xfrm rot="20820984">
            <a:off x="972551" y="5530950"/>
            <a:ext cx="1579200" cy="4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800" dirty="0">
                <a:solidFill>
                  <a:srgbClr val="5F497A"/>
                </a:solidFill>
                <a:latin typeface="Microsoft JhengHei"/>
                <a:ea typeface="Microsoft JhengHei"/>
                <a:cs typeface="Microsoft JhengHei"/>
                <a:sym typeface="Microsoft JhengHei"/>
              </a:rPr>
              <a:t>角色造形觀察</a:t>
            </a:r>
            <a:endParaRPr sz="1800" dirty="0">
              <a:solidFill>
                <a:srgbClr val="5F497A"/>
              </a:solidFill>
              <a:latin typeface="Microsoft JhengHei"/>
              <a:ea typeface="Microsoft JhengHei"/>
              <a:cs typeface="Microsoft JhengHei"/>
              <a:sym typeface="Microsoft JhengHei"/>
            </a:endParaRPr>
          </a:p>
        </p:txBody>
      </p:sp>
      <p:sp>
        <p:nvSpPr>
          <p:cNvPr id="165" name="Google Shape;165;p17"/>
          <p:cNvSpPr txBox="1"/>
          <p:nvPr/>
        </p:nvSpPr>
        <p:spPr>
          <a:xfrm rot="289941">
            <a:off x="3463653" y="5167433"/>
            <a:ext cx="1579200" cy="4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800" dirty="0">
                <a:solidFill>
                  <a:srgbClr val="5F497A"/>
                </a:solidFill>
                <a:latin typeface="Microsoft JhengHei"/>
                <a:ea typeface="Microsoft JhengHei"/>
                <a:cs typeface="Microsoft JhengHei"/>
                <a:sym typeface="Microsoft JhengHei"/>
              </a:rPr>
              <a:t>大正時期比對</a:t>
            </a:r>
            <a:endParaRPr sz="1800" dirty="0">
              <a:solidFill>
                <a:srgbClr val="5F497A"/>
              </a:solidFill>
              <a:latin typeface="Microsoft JhengHei"/>
              <a:ea typeface="Microsoft JhengHei"/>
              <a:cs typeface="Microsoft JhengHei"/>
              <a:sym typeface="Microsoft JhengHei"/>
            </a:endParaRPr>
          </a:p>
        </p:txBody>
      </p:sp>
      <p:sp>
        <p:nvSpPr>
          <p:cNvPr id="166" name="Google Shape;166;p17"/>
          <p:cNvSpPr txBox="1"/>
          <p:nvPr/>
        </p:nvSpPr>
        <p:spPr>
          <a:xfrm rot="482609">
            <a:off x="3438890" y="5588107"/>
            <a:ext cx="1579200" cy="4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800" dirty="0">
                <a:solidFill>
                  <a:srgbClr val="5F497A"/>
                </a:solidFill>
                <a:latin typeface="Microsoft JhengHei"/>
                <a:ea typeface="Microsoft JhengHei"/>
                <a:cs typeface="Microsoft JhengHei"/>
                <a:sym typeface="Microsoft JhengHei"/>
              </a:rPr>
              <a:t>服裝髮型分析</a:t>
            </a:r>
            <a:endParaRPr sz="1800" dirty="0">
              <a:solidFill>
                <a:srgbClr val="5F497A"/>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8"/>
          <p:cNvSpPr/>
          <p:nvPr/>
        </p:nvSpPr>
        <p:spPr>
          <a:xfrm>
            <a:off x="0" y="0"/>
            <a:ext cx="9144000" cy="90872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8"/>
          <p:cNvSpPr txBox="1">
            <a:spLocks noGrp="1"/>
          </p:cNvSpPr>
          <p:nvPr>
            <p:ph type="title"/>
          </p:nvPr>
        </p:nvSpPr>
        <p:spPr>
          <a:xfrm>
            <a:off x="1403648" y="58614"/>
            <a:ext cx="6131024"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a:solidFill>
                  <a:schemeClr val="lt1"/>
                </a:solidFill>
                <a:latin typeface="Microsoft JhengHei"/>
                <a:ea typeface="Microsoft JhengHei"/>
                <a:cs typeface="Microsoft JhengHei"/>
                <a:sym typeface="Microsoft JhengHei"/>
              </a:rPr>
              <a:t>四、研究範圍與限制</a:t>
            </a:r>
            <a:endParaRPr b="1">
              <a:solidFill>
                <a:schemeClr val="lt1"/>
              </a:solidFill>
              <a:latin typeface="Microsoft JhengHei"/>
              <a:ea typeface="Microsoft JhengHei"/>
              <a:cs typeface="Microsoft JhengHei"/>
              <a:sym typeface="Microsoft JhengHei"/>
            </a:endParaRPr>
          </a:p>
        </p:txBody>
      </p:sp>
      <p:sp>
        <p:nvSpPr>
          <p:cNvPr id="174" name="Google Shape;174;p18"/>
          <p:cNvSpPr txBox="1">
            <a:spLocks noGrp="1"/>
          </p:cNvSpPr>
          <p:nvPr>
            <p:ph type="body" idx="1"/>
          </p:nvPr>
        </p:nvSpPr>
        <p:spPr>
          <a:xfrm>
            <a:off x="1356554" y="1484784"/>
            <a:ext cx="6660232" cy="136815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zh-TW" sz="2400">
                <a:latin typeface="Microsoft JhengHei"/>
                <a:ea typeface="Microsoft JhengHei"/>
                <a:cs typeface="Microsoft JhengHei"/>
                <a:sym typeface="Microsoft JhengHei"/>
              </a:rPr>
              <a:t>大正時期涵蓋的各種人物眾多，鬼滅之刃作品還包括了動漫及漫畫等很多版本。本研究根據研究目的，以漫畫作品為主，將我們研範圍限制如下：</a:t>
            </a:r>
            <a:endParaRPr sz="2400">
              <a:latin typeface="Microsoft JhengHei"/>
              <a:ea typeface="Microsoft JhengHei"/>
              <a:cs typeface="Microsoft JhengHei"/>
              <a:sym typeface="Microsoft JhengHei"/>
            </a:endParaRPr>
          </a:p>
        </p:txBody>
      </p:sp>
      <p:sp>
        <p:nvSpPr>
          <p:cNvPr id="6" name="Google Shape;173;p18"/>
          <p:cNvSpPr txBox="1"/>
          <p:nvPr/>
        </p:nvSpPr>
        <p:spPr>
          <a:xfrm>
            <a:off x="2142444" y="3844635"/>
            <a:ext cx="4961615" cy="147918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(一)鬼滅之刃的服裝與髮型</a:t>
            </a:r>
            <a:endParaRPr sz="3200" b="1" dirty="0">
              <a:solidFill>
                <a:schemeClr val="dk1"/>
              </a:solidFill>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(二)大正時期的服裝與髮型</a:t>
            </a:r>
            <a:endParaRPr sz="3200" b="1" dirty="0">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grpSp>
        <p:nvGrpSpPr>
          <p:cNvPr id="179" name="Google Shape;179;p19"/>
          <p:cNvGrpSpPr/>
          <p:nvPr/>
        </p:nvGrpSpPr>
        <p:grpSpPr>
          <a:xfrm>
            <a:off x="543490" y="1965184"/>
            <a:ext cx="8057020" cy="1281798"/>
            <a:chOff x="543489" y="2757457"/>
            <a:chExt cx="8057020" cy="1281798"/>
          </a:xfrm>
        </p:grpSpPr>
        <p:sp>
          <p:nvSpPr>
            <p:cNvPr id="180" name="Google Shape;180;p19"/>
            <p:cNvSpPr/>
            <p:nvPr/>
          </p:nvSpPr>
          <p:spPr>
            <a:xfrm>
              <a:off x="543489" y="2757457"/>
              <a:ext cx="1220760" cy="1281798"/>
            </a:xfrm>
            <a:custGeom>
              <a:avLst/>
              <a:gdLst/>
              <a:ahLst/>
              <a:cxnLst/>
              <a:rect l="l" t="t" r="r" b="b"/>
              <a:pathLst>
                <a:path w="1220760" h="1281798" extrusionOk="0">
                  <a:moveTo>
                    <a:pt x="0" y="122076"/>
                  </a:moveTo>
                  <a:cubicBezTo>
                    <a:pt x="0" y="54655"/>
                    <a:pt x="54655" y="0"/>
                    <a:pt x="122076" y="0"/>
                  </a:cubicBezTo>
                  <a:lnTo>
                    <a:pt x="1098684" y="0"/>
                  </a:lnTo>
                  <a:cubicBezTo>
                    <a:pt x="1166105" y="0"/>
                    <a:pt x="1220760" y="54655"/>
                    <a:pt x="1220760" y="122076"/>
                  </a:cubicBezTo>
                  <a:lnTo>
                    <a:pt x="1220760" y="1159722"/>
                  </a:lnTo>
                  <a:cubicBezTo>
                    <a:pt x="1220760" y="1227143"/>
                    <a:pt x="1166105" y="1281798"/>
                    <a:pt x="1098684" y="1281798"/>
                  </a:cubicBezTo>
                  <a:lnTo>
                    <a:pt x="122076" y="1281798"/>
                  </a:lnTo>
                  <a:cubicBezTo>
                    <a:pt x="54655" y="1281798"/>
                    <a:pt x="0" y="1227143"/>
                    <a:pt x="0" y="1159722"/>
                  </a:cubicBezTo>
                  <a:lnTo>
                    <a:pt x="0" y="122076"/>
                  </a:lnTo>
                  <a:close/>
                </a:path>
              </a:pathLst>
            </a:cu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7675" tIns="157675" rIns="157675" bIns="157675" anchor="ctr" anchorCtr="0">
              <a:noAutofit/>
            </a:bodyPr>
            <a:lstStyle/>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參考</a:t>
              </a:r>
              <a:endParaRPr sz="3200" b="1" dirty="0">
                <a:solidFill>
                  <a:schemeClr val="tx1"/>
                </a:solidFill>
                <a:latin typeface="Microsoft JhengHei"/>
                <a:ea typeface="Microsoft JhengHei"/>
                <a:cs typeface="Microsoft JhengHei"/>
                <a:sym typeface="Microsoft JhengHei"/>
              </a:endParaRPr>
            </a:p>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書籍</a:t>
              </a:r>
              <a:endParaRPr sz="3200" b="1" dirty="0">
                <a:solidFill>
                  <a:schemeClr val="tx1"/>
                </a:solidFill>
                <a:latin typeface="Microsoft JhengHei"/>
                <a:ea typeface="Microsoft JhengHei"/>
                <a:cs typeface="Microsoft JhengHei"/>
                <a:sym typeface="Microsoft JhengHei"/>
              </a:endParaRPr>
            </a:p>
          </p:txBody>
        </p:sp>
        <p:sp>
          <p:nvSpPr>
            <p:cNvPr id="181" name="Google Shape;181;p19"/>
            <p:cNvSpPr/>
            <p:nvPr/>
          </p:nvSpPr>
          <p:spPr>
            <a:xfrm>
              <a:off x="1886326" y="3246982"/>
              <a:ext cx="258801" cy="302748"/>
            </a:xfrm>
            <a:custGeom>
              <a:avLst/>
              <a:gdLst/>
              <a:ahLst/>
              <a:cxnLst/>
              <a:rect l="l" t="t" r="r" b="b"/>
              <a:pathLst>
                <a:path w="258801" h="302748" extrusionOk="0">
                  <a:moveTo>
                    <a:pt x="0" y="60550"/>
                  </a:moveTo>
                  <a:lnTo>
                    <a:pt x="129401" y="60550"/>
                  </a:lnTo>
                  <a:lnTo>
                    <a:pt x="129401" y="0"/>
                  </a:lnTo>
                  <a:lnTo>
                    <a:pt x="258801" y="151374"/>
                  </a:lnTo>
                  <a:lnTo>
                    <a:pt x="129401" y="302748"/>
                  </a:lnTo>
                  <a:lnTo>
                    <a:pt x="129401" y="242198"/>
                  </a:lnTo>
                  <a:lnTo>
                    <a:pt x="0" y="242198"/>
                  </a:lnTo>
                  <a:lnTo>
                    <a:pt x="0" y="60550"/>
                  </a:lnTo>
                  <a:close/>
                </a:path>
              </a:pathLst>
            </a:custGeom>
            <a:solidFill>
              <a:srgbClr val="49ACC5"/>
            </a:solidFill>
            <a:ln>
              <a:noFill/>
            </a:ln>
            <a:effectLst>
              <a:outerShdw blurRad="40000" dist="20000" dir="5400000" rotWithShape="0">
                <a:srgbClr val="000000">
                  <a:alpha val="37647"/>
                </a:srgbClr>
              </a:outerShdw>
            </a:effectLst>
          </p:spPr>
          <p:txBody>
            <a:bodyPr spcFirstLastPara="1" wrap="square" lIns="0" tIns="60550" rIns="77625" bIns="60550" anchor="ctr" anchorCtr="0">
              <a:noAutofit/>
            </a:bodyPr>
            <a:lstStyle/>
            <a:p>
              <a:pPr marL="0" marR="0" lvl="0" indent="0" algn="ctr" rtl="0">
                <a:lnSpc>
                  <a:spcPct val="90000"/>
                </a:lnSpc>
                <a:spcBef>
                  <a:spcPts val="0"/>
                </a:spcBef>
                <a:spcAft>
                  <a:spcPts val="0"/>
                </a:spcAft>
                <a:buNone/>
              </a:pPr>
              <a:endParaRPr sz="1300">
                <a:solidFill>
                  <a:schemeClr val="lt1"/>
                </a:solidFill>
                <a:latin typeface="Calibri"/>
                <a:ea typeface="Calibri"/>
                <a:cs typeface="Calibri"/>
                <a:sym typeface="Calibri"/>
              </a:endParaRPr>
            </a:p>
          </p:txBody>
        </p:sp>
        <p:sp>
          <p:nvSpPr>
            <p:cNvPr id="182" name="Google Shape;182;p19"/>
            <p:cNvSpPr/>
            <p:nvPr/>
          </p:nvSpPr>
          <p:spPr>
            <a:xfrm>
              <a:off x="2252554" y="2757457"/>
              <a:ext cx="1220760" cy="1281798"/>
            </a:xfrm>
            <a:custGeom>
              <a:avLst/>
              <a:gdLst/>
              <a:ahLst/>
              <a:cxnLst/>
              <a:rect l="l" t="t" r="r" b="b"/>
              <a:pathLst>
                <a:path w="1220760" h="1281798" extrusionOk="0">
                  <a:moveTo>
                    <a:pt x="0" y="122076"/>
                  </a:moveTo>
                  <a:cubicBezTo>
                    <a:pt x="0" y="54655"/>
                    <a:pt x="54655" y="0"/>
                    <a:pt x="122076" y="0"/>
                  </a:cubicBezTo>
                  <a:lnTo>
                    <a:pt x="1098684" y="0"/>
                  </a:lnTo>
                  <a:cubicBezTo>
                    <a:pt x="1166105" y="0"/>
                    <a:pt x="1220760" y="54655"/>
                    <a:pt x="1220760" y="122076"/>
                  </a:cubicBezTo>
                  <a:lnTo>
                    <a:pt x="1220760" y="1159722"/>
                  </a:lnTo>
                  <a:cubicBezTo>
                    <a:pt x="1220760" y="1227143"/>
                    <a:pt x="1166105" y="1281798"/>
                    <a:pt x="1098684" y="1281798"/>
                  </a:cubicBezTo>
                  <a:lnTo>
                    <a:pt x="122076" y="1281798"/>
                  </a:lnTo>
                  <a:cubicBezTo>
                    <a:pt x="54655" y="1281798"/>
                    <a:pt x="0" y="1227143"/>
                    <a:pt x="0" y="1159722"/>
                  </a:cubicBezTo>
                  <a:lnTo>
                    <a:pt x="0" y="122076"/>
                  </a:lnTo>
                  <a:close/>
                </a:path>
              </a:pathLst>
            </a:custGeom>
            <a:solidFill>
              <a:srgbClr val="47D29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7675" tIns="157675" rIns="157675" bIns="157675" anchor="ctr" anchorCtr="0">
              <a:noAutofit/>
            </a:bodyPr>
            <a:lstStyle/>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找資料</a:t>
              </a:r>
              <a:endParaRPr sz="3200" b="1" dirty="0">
                <a:solidFill>
                  <a:schemeClr val="tx1"/>
                </a:solidFill>
                <a:latin typeface="Microsoft JhengHei"/>
                <a:ea typeface="Microsoft JhengHei"/>
                <a:cs typeface="Microsoft JhengHei"/>
                <a:sym typeface="Microsoft JhengHei"/>
              </a:endParaRPr>
            </a:p>
          </p:txBody>
        </p:sp>
        <p:sp>
          <p:nvSpPr>
            <p:cNvPr id="183" name="Google Shape;183;p19"/>
            <p:cNvSpPr/>
            <p:nvPr/>
          </p:nvSpPr>
          <p:spPr>
            <a:xfrm>
              <a:off x="3595391" y="3246982"/>
              <a:ext cx="258801" cy="302748"/>
            </a:xfrm>
            <a:custGeom>
              <a:avLst/>
              <a:gdLst/>
              <a:ahLst/>
              <a:cxnLst/>
              <a:rect l="l" t="t" r="r" b="b"/>
              <a:pathLst>
                <a:path w="258801" h="302748" extrusionOk="0">
                  <a:moveTo>
                    <a:pt x="0" y="60550"/>
                  </a:moveTo>
                  <a:lnTo>
                    <a:pt x="129401" y="60550"/>
                  </a:lnTo>
                  <a:lnTo>
                    <a:pt x="129401" y="0"/>
                  </a:lnTo>
                  <a:lnTo>
                    <a:pt x="258801" y="151374"/>
                  </a:lnTo>
                  <a:lnTo>
                    <a:pt x="129401" y="302748"/>
                  </a:lnTo>
                  <a:lnTo>
                    <a:pt x="129401" y="242198"/>
                  </a:lnTo>
                  <a:lnTo>
                    <a:pt x="0" y="242198"/>
                  </a:lnTo>
                  <a:lnTo>
                    <a:pt x="0" y="60550"/>
                  </a:lnTo>
                  <a:close/>
                </a:path>
              </a:pathLst>
            </a:custGeom>
            <a:solidFill>
              <a:srgbClr val="47D670"/>
            </a:solidFill>
            <a:ln>
              <a:noFill/>
            </a:ln>
            <a:effectLst>
              <a:outerShdw blurRad="40000" dist="20000" dir="5400000" rotWithShape="0">
                <a:srgbClr val="000000">
                  <a:alpha val="37647"/>
                </a:srgbClr>
              </a:outerShdw>
            </a:effectLst>
          </p:spPr>
          <p:txBody>
            <a:bodyPr spcFirstLastPara="1" wrap="square" lIns="0" tIns="60550" rIns="77625" bIns="60550" anchor="ctr" anchorCtr="0">
              <a:noAutofit/>
            </a:bodyPr>
            <a:lstStyle/>
            <a:p>
              <a:pPr marL="0" marR="0" lvl="0" indent="0" algn="ctr" rtl="0">
                <a:lnSpc>
                  <a:spcPct val="90000"/>
                </a:lnSpc>
                <a:spcBef>
                  <a:spcPts val="0"/>
                </a:spcBef>
                <a:spcAft>
                  <a:spcPts val="0"/>
                </a:spcAft>
                <a:buNone/>
              </a:pPr>
              <a:endParaRPr sz="1300">
                <a:solidFill>
                  <a:schemeClr val="lt1"/>
                </a:solidFill>
                <a:latin typeface="Calibri"/>
                <a:ea typeface="Calibri"/>
                <a:cs typeface="Calibri"/>
                <a:sym typeface="Calibri"/>
              </a:endParaRPr>
            </a:p>
          </p:txBody>
        </p:sp>
        <p:sp>
          <p:nvSpPr>
            <p:cNvPr id="184" name="Google Shape;184;p19"/>
            <p:cNvSpPr/>
            <p:nvPr/>
          </p:nvSpPr>
          <p:spPr>
            <a:xfrm>
              <a:off x="3961619" y="2757457"/>
              <a:ext cx="1220760" cy="1281798"/>
            </a:xfrm>
            <a:custGeom>
              <a:avLst/>
              <a:gdLst/>
              <a:ahLst/>
              <a:cxnLst/>
              <a:rect l="l" t="t" r="r" b="b"/>
              <a:pathLst>
                <a:path w="1220760" h="1281798" extrusionOk="0">
                  <a:moveTo>
                    <a:pt x="0" y="122076"/>
                  </a:moveTo>
                  <a:cubicBezTo>
                    <a:pt x="0" y="54655"/>
                    <a:pt x="54655" y="0"/>
                    <a:pt x="122076" y="0"/>
                  </a:cubicBezTo>
                  <a:lnTo>
                    <a:pt x="1098684" y="0"/>
                  </a:lnTo>
                  <a:cubicBezTo>
                    <a:pt x="1166105" y="0"/>
                    <a:pt x="1220760" y="54655"/>
                    <a:pt x="1220760" y="122076"/>
                  </a:cubicBezTo>
                  <a:lnTo>
                    <a:pt x="1220760" y="1159722"/>
                  </a:lnTo>
                  <a:cubicBezTo>
                    <a:pt x="1220760" y="1227143"/>
                    <a:pt x="1166105" y="1281798"/>
                    <a:pt x="1098684" y="1281798"/>
                  </a:cubicBezTo>
                  <a:lnTo>
                    <a:pt x="122076" y="1281798"/>
                  </a:lnTo>
                  <a:cubicBezTo>
                    <a:pt x="54655" y="1281798"/>
                    <a:pt x="0" y="1227143"/>
                    <a:pt x="0" y="1159722"/>
                  </a:cubicBezTo>
                  <a:lnTo>
                    <a:pt x="0" y="122076"/>
                  </a:lnTo>
                  <a:close/>
                </a:path>
              </a:pathLst>
            </a:custGeom>
            <a:solidFill>
              <a:srgbClr val="5FDF4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7675" tIns="157675" rIns="157675" bIns="157675" anchor="ctr" anchorCtr="0">
              <a:noAutofit/>
            </a:bodyPr>
            <a:lstStyle/>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分析</a:t>
              </a:r>
              <a:endParaRPr sz="3200" b="1" dirty="0">
                <a:solidFill>
                  <a:schemeClr val="tx1"/>
                </a:solidFill>
                <a:latin typeface="Microsoft JhengHei"/>
                <a:ea typeface="Microsoft JhengHei"/>
                <a:cs typeface="Microsoft JhengHei"/>
                <a:sym typeface="Microsoft JhengHei"/>
              </a:endParaRPr>
            </a:p>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資料</a:t>
              </a:r>
              <a:endParaRPr sz="3200" b="1" dirty="0">
                <a:solidFill>
                  <a:schemeClr val="tx1"/>
                </a:solidFill>
                <a:latin typeface="Microsoft JhengHei"/>
                <a:ea typeface="Microsoft JhengHei"/>
                <a:cs typeface="Microsoft JhengHei"/>
                <a:sym typeface="Microsoft JhengHei"/>
              </a:endParaRPr>
            </a:p>
          </p:txBody>
        </p:sp>
        <p:sp>
          <p:nvSpPr>
            <p:cNvPr id="185" name="Google Shape;185;p19"/>
            <p:cNvSpPr/>
            <p:nvPr/>
          </p:nvSpPr>
          <p:spPr>
            <a:xfrm>
              <a:off x="5304456" y="3246982"/>
              <a:ext cx="258801" cy="302748"/>
            </a:xfrm>
            <a:custGeom>
              <a:avLst/>
              <a:gdLst/>
              <a:ahLst/>
              <a:cxnLst/>
              <a:rect l="l" t="t" r="r" b="b"/>
              <a:pathLst>
                <a:path w="258801" h="302748" extrusionOk="0">
                  <a:moveTo>
                    <a:pt x="0" y="60550"/>
                  </a:moveTo>
                  <a:lnTo>
                    <a:pt x="129401" y="60550"/>
                  </a:lnTo>
                  <a:lnTo>
                    <a:pt x="129401" y="0"/>
                  </a:lnTo>
                  <a:lnTo>
                    <a:pt x="258801" y="151374"/>
                  </a:lnTo>
                  <a:lnTo>
                    <a:pt x="129401" y="302748"/>
                  </a:lnTo>
                  <a:lnTo>
                    <a:pt x="129401" y="242198"/>
                  </a:lnTo>
                  <a:lnTo>
                    <a:pt x="0" y="242198"/>
                  </a:lnTo>
                  <a:lnTo>
                    <a:pt x="0" y="60550"/>
                  </a:lnTo>
                  <a:close/>
                </a:path>
              </a:pathLst>
            </a:custGeom>
            <a:solidFill>
              <a:srgbClr val="ABE745"/>
            </a:solidFill>
            <a:ln>
              <a:noFill/>
            </a:ln>
            <a:effectLst>
              <a:outerShdw blurRad="40000" dist="20000" dir="5400000" rotWithShape="0">
                <a:srgbClr val="000000">
                  <a:alpha val="37647"/>
                </a:srgbClr>
              </a:outerShdw>
            </a:effectLst>
          </p:spPr>
          <p:txBody>
            <a:bodyPr spcFirstLastPara="1" wrap="square" lIns="0" tIns="60550" rIns="77625" bIns="60550" anchor="ctr" anchorCtr="0">
              <a:noAutofit/>
            </a:bodyPr>
            <a:lstStyle/>
            <a:p>
              <a:pPr marL="0" marR="0" lvl="0" indent="0" algn="ctr" rtl="0">
                <a:lnSpc>
                  <a:spcPct val="90000"/>
                </a:lnSpc>
                <a:spcBef>
                  <a:spcPts val="0"/>
                </a:spcBef>
                <a:spcAft>
                  <a:spcPts val="0"/>
                </a:spcAft>
                <a:buNone/>
              </a:pPr>
              <a:endParaRPr sz="1300">
                <a:solidFill>
                  <a:schemeClr val="lt1"/>
                </a:solidFill>
                <a:latin typeface="Calibri"/>
                <a:ea typeface="Calibri"/>
                <a:cs typeface="Calibri"/>
                <a:sym typeface="Calibri"/>
              </a:endParaRPr>
            </a:p>
          </p:txBody>
        </p:sp>
        <p:sp>
          <p:nvSpPr>
            <p:cNvPr id="186" name="Google Shape;186;p19"/>
            <p:cNvSpPr/>
            <p:nvPr/>
          </p:nvSpPr>
          <p:spPr>
            <a:xfrm>
              <a:off x="5670684" y="2757457"/>
              <a:ext cx="1220760" cy="1281798"/>
            </a:xfrm>
            <a:custGeom>
              <a:avLst/>
              <a:gdLst/>
              <a:ahLst/>
              <a:cxnLst/>
              <a:rect l="l" t="t" r="r" b="b"/>
              <a:pathLst>
                <a:path w="1220760" h="1281798" extrusionOk="0">
                  <a:moveTo>
                    <a:pt x="0" y="122076"/>
                  </a:moveTo>
                  <a:cubicBezTo>
                    <a:pt x="0" y="54655"/>
                    <a:pt x="54655" y="0"/>
                    <a:pt x="122076" y="0"/>
                  </a:cubicBezTo>
                  <a:lnTo>
                    <a:pt x="1098684" y="0"/>
                  </a:lnTo>
                  <a:cubicBezTo>
                    <a:pt x="1166105" y="0"/>
                    <a:pt x="1220760" y="54655"/>
                    <a:pt x="1220760" y="122076"/>
                  </a:cubicBezTo>
                  <a:lnTo>
                    <a:pt x="1220760" y="1159722"/>
                  </a:lnTo>
                  <a:cubicBezTo>
                    <a:pt x="1220760" y="1227143"/>
                    <a:pt x="1166105" y="1281798"/>
                    <a:pt x="1098684" y="1281798"/>
                  </a:cubicBezTo>
                  <a:lnTo>
                    <a:pt x="122076" y="1281798"/>
                  </a:lnTo>
                  <a:cubicBezTo>
                    <a:pt x="54655" y="1281798"/>
                    <a:pt x="0" y="1227143"/>
                    <a:pt x="0" y="1159722"/>
                  </a:cubicBezTo>
                  <a:lnTo>
                    <a:pt x="0" y="122076"/>
                  </a:lnTo>
                  <a:close/>
                </a:path>
              </a:pathLst>
            </a:custGeom>
            <a:solidFill>
              <a:srgbClr val="D3EB4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7675" tIns="157675" rIns="157675" bIns="157675" anchor="ctr" anchorCtr="0">
              <a:noAutofit/>
            </a:bodyPr>
            <a:lstStyle/>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組員</a:t>
              </a:r>
              <a:endParaRPr sz="3200" b="1" dirty="0">
                <a:solidFill>
                  <a:schemeClr val="tx1"/>
                </a:solidFill>
                <a:latin typeface="Microsoft JhengHei"/>
                <a:ea typeface="Microsoft JhengHei"/>
                <a:cs typeface="Microsoft JhengHei"/>
                <a:sym typeface="Microsoft JhengHei"/>
              </a:endParaRPr>
            </a:p>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討論</a:t>
              </a:r>
              <a:endParaRPr sz="3200" b="1" dirty="0">
                <a:solidFill>
                  <a:schemeClr val="tx1"/>
                </a:solidFill>
                <a:latin typeface="Microsoft JhengHei"/>
                <a:ea typeface="Microsoft JhengHei"/>
                <a:cs typeface="Microsoft JhengHei"/>
                <a:sym typeface="Microsoft JhengHei"/>
              </a:endParaRPr>
            </a:p>
          </p:txBody>
        </p:sp>
        <p:sp>
          <p:nvSpPr>
            <p:cNvPr id="187" name="Google Shape;187;p19"/>
            <p:cNvSpPr/>
            <p:nvPr/>
          </p:nvSpPr>
          <p:spPr>
            <a:xfrm>
              <a:off x="7013521" y="3246982"/>
              <a:ext cx="258801" cy="302748"/>
            </a:xfrm>
            <a:custGeom>
              <a:avLst/>
              <a:gdLst/>
              <a:ahLst/>
              <a:cxnLst/>
              <a:rect l="l" t="t" r="r" b="b"/>
              <a:pathLst>
                <a:path w="258801" h="302748" extrusionOk="0">
                  <a:moveTo>
                    <a:pt x="0" y="60550"/>
                  </a:moveTo>
                  <a:lnTo>
                    <a:pt x="129401" y="60550"/>
                  </a:lnTo>
                  <a:lnTo>
                    <a:pt x="129401" y="0"/>
                  </a:lnTo>
                  <a:lnTo>
                    <a:pt x="258801" y="151374"/>
                  </a:lnTo>
                  <a:lnTo>
                    <a:pt x="129401" y="302748"/>
                  </a:lnTo>
                  <a:lnTo>
                    <a:pt x="129401" y="242198"/>
                  </a:lnTo>
                  <a:lnTo>
                    <a:pt x="0" y="242198"/>
                  </a:lnTo>
                  <a:lnTo>
                    <a:pt x="0" y="60550"/>
                  </a:lnTo>
                  <a:close/>
                </a:path>
              </a:pathLst>
            </a:custGeom>
            <a:solidFill>
              <a:srgbClr val="F69444"/>
            </a:solidFill>
            <a:ln>
              <a:noFill/>
            </a:ln>
            <a:effectLst>
              <a:outerShdw blurRad="40000" dist="20000" dir="5400000" rotWithShape="0">
                <a:srgbClr val="000000">
                  <a:alpha val="37647"/>
                </a:srgbClr>
              </a:outerShdw>
            </a:effectLst>
          </p:spPr>
          <p:txBody>
            <a:bodyPr spcFirstLastPara="1" wrap="square" lIns="0" tIns="60550" rIns="77625" bIns="60550" anchor="ctr" anchorCtr="0">
              <a:noAutofit/>
            </a:bodyPr>
            <a:lstStyle/>
            <a:p>
              <a:pPr marL="0" marR="0" lvl="0" indent="0" algn="ctr" rtl="0">
                <a:lnSpc>
                  <a:spcPct val="90000"/>
                </a:lnSpc>
                <a:spcBef>
                  <a:spcPts val="0"/>
                </a:spcBef>
                <a:spcAft>
                  <a:spcPts val="0"/>
                </a:spcAft>
                <a:buNone/>
              </a:pPr>
              <a:endParaRPr sz="1300">
                <a:solidFill>
                  <a:schemeClr val="lt1"/>
                </a:solidFill>
                <a:latin typeface="Calibri"/>
                <a:ea typeface="Calibri"/>
                <a:cs typeface="Calibri"/>
                <a:sym typeface="Calibri"/>
              </a:endParaRPr>
            </a:p>
          </p:txBody>
        </p:sp>
        <p:sp>
          <p:nvSpPr>
            <p:cNvPr id="188" name="Google Shape;188;p19"/>
            <p:cNvSpPr/>
            <p:nvPr/>
          </p:nvSpPr>
          <p:spPr>
            <a:xfrm>
              <a:off x="7379749" y="2757457"/>
              <a:ext cx="1220760" cy="1281798"/>
            </a:xfrm>
            <a:custGeom>
              <a:avLst/>
              <a:gdLst/>
              <a:ahLst/>
              <a:cxnLst/>
              <a:rect l="l" t="t" r="r" b="b"/>
              <a:pathLst>
                <a:path w="1220760" h="1281798" extrusionOk="0">
                  <a:moveTo>
                    <a:pt x="0" y="122076"/>
                  </a:moveTo>
                  <a:cubicBezTo>
                    <a:pt x="0" y="54655"/>
                    <a:pt x="54655" y="0"/>
                    <a:pt x="122076" y="0"/>
                  </a:cubicBezTo>
                  <a:lnTo>
                    <a:pt x="1098684" y="0"/>
                  </a:lnTo>
                  <a:cubicBezTo>
                    <a:pt x="1166105" y="0"/>
                    <a:pt x="1220760" y="54655"/>
                    <a:pt x="1220760" y="122076"/>
                  </a:cubicBezTo>
                  <a:lnTo>
                    <a:pt x="1220760" y="1159722"/>
                  </a:lnTo>
                  <a:cubicBezTo>
                    <a:pt x="1220760" y="1227143"/>
                    <a:pt x="1166105" y="1281798"/>
                    <a:pt x="1098684" y="1281798"/>
                  </a:cubicBezTo>
                  <a:lnTo>
                    <a:pt x="122076" y="1281798"/>
                  </a:lnTo>
                  <a:cubicBezTo>
                    <a:pt x="54655" y="1281798"/>
                    <a:pt x="0" y="1227143"/>
                    <a:pt x="0" y="1159722"/>
                  </a:cubicBezTo>
                  <a:lnTo>
                    <a:pt x="0" y="122076"/>
                  </a:lnTo>
                  <a:close/>
                </a:path>
              </a:pathLst>
            </a:custGeom>
            <a:solidFill>
              <a:srgbClr val="F6944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57675" tIns="157675" rIns="157675" bIns="157675" anchor="ctr" anchorCtr="0">
              <a:noAutofit/>
            </a:bodyPr>
            <a:lstStyle/>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統整</a:t>
              </a:r>
              <a:endParaRPr sz="3200" b="1" dirty="0">
                <a:solidFill>
                  <a:schemeClr val="tx1"/>
                </a:solidFill>
                <a:latin typeface="Microsoft JhengHei"/>
                <a:ea typeface="Microsoft JhengHei"/>
                <a:cs typeface="Microsoft JhengHei"/>
                <a:sym typeface="Microsoft JhengHei"/>
              </a:endParaRPr>
            </a:p>
            <a:p>
              <a:pPr marL="0" marR="0" lvl="0" indent="0" algn="ctr" rtl="0">
                <a:lnSpc>
                  <a:spcPct val="120000"/>
                </a:lnSpc>
                <a:spcBef>
                  <a:spcPts val="0"/>
                </a:spcBef>
                <a:spcAft>
                  <a:spcPts val="0"/>
                </a:spcAft>
                <a:buNone/>
              </a:pPr>
              <a:r>
                <a:rPr lang="zh-TW" sz="3200" b="1" dirty="0">
                  <a:solidFill>
                    <a:schemeClr val="tx1"/>
                  </a:solidFill>
                  <a:latin typeface="Microsoft JhengHei"/>
                  <a:ea typeface="Microsoft JhengHei"/>
                  <a:cs typeface="Microsoft JhengHei"/>
                  <a:sym typeface="Microsoft JhengHei"/>
                </a:rPr>
                <a:t>結論</a:t>
              </a:r>
              <a:endParaRPr sz="3200" b="1" dirty="0">
                <a:solidFill>
                  <a:schemeClr val="tx1"/>
                </a:solidFill>
                <a:latin typeface="Microsoft JhengHei"/>
                <a:ea typeface="Microsoft JhengHei"/>
                <a:cs typeface="Microsoft JhengHei"/>
                <a:sym typeface="Microsoft JhengHei"/>
              </a:endParaRPr>
            </a:p>
          </p:txBody>
        </p:sp>
      </p:grpSp>
      <p:sp>
        <p:nvSpPr>
          <p:cNvPr id="189" name="Google Shape;189;p19"/>
          <p:cNvSpPr/>
          <p:nvPr/>
        </p:nvSpPr>
        <p:spPr>
          <a:xfrm>
            <a:off x="0" y="0"/>
            <a:ext cx="9144000" cy="90872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txBox="1">
            <a:spLocks noGrp="1"/>
          </p:cNvSpPr>
          <p:nvPr>
            <p:ph type="title"/>
          </p:nvPr>
        </p:nvSpPr>
        <p:spPr>
          <a:xfrm>
            <a:off x="457200" y="29307"/>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a:solidFill>
                  <a:schemeClr val="lt1"/>
                </a:solidFill>
                <a:latin typeface="Microsoft JhengHei"/>
                <a:ea typeface="Microsoft JhengHei"/>
                <a:cs typeface="Microsoft JhengHei"/>
                <a:sym typeface="Microsoft JhengHei"/>
              </a:rPr>
              <a:t>五、研究流程</a:t>
            </a:r>
            <a:endParaRPr b="1">
              <a:solidFill>
                <a:schemeClr val="lt1"/>
              </a:solidFill>
              <a:latin typeface="Microsoft JhengHei"/>
              <a:ea typeface="Microsoft JhengHei"/>
              <a:cs typeface="Microsoft JhengHei"/>
              <a:sym typeface="Microsoft JhengHei"/>
            </a:endParaRPr>
          </a:p>
        </p:txBody>
      </p:sp>
      <p:sp>
        <p:nvSpPr>
          <p:cNvPr id="191" name="Google Shape;191;p19"/>
          <p:cNvSpPr txBox="1"/>
          <p:nvPr/>
        </p:nvSpPr>
        <p:spPr>
          <a:xfrm>
            <a:off x="560855" y="3469262"/>
            <a:ext cx="553998" cy="2404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鬼滅之刃</a:t>
            </a:r>
            <a:endParaRPr sz="3600" b="1" dirty="0">
              <a:solidFill>
                <a:srgbClr val="5F497A"/>
              </a:solidFill>
              <a:latin typeface="Microsoft JhengHei"/>
              <a:ea typeface="Microsoft JhengHei"/>
              <a:cs typeface="Microsoft JhengHei"/>
              <a:sym typeface="Microsoft JhengHei"/>
            </a:endParaRPr>
          </a:p>
        </p:txBody>
      </p:sp>
      <p:sp>
        <p:nvSpPr>
          <p:cNvPr id="192" name="Google Shape;192;p19"/>
          <p:cNvSpPr txBox="1"/>
          <p:nvPr/>
        </p:nvSpPr>
        <p:spPr>
          <a:xfrm>
            <a:off x="1114853" y="3469262"/>
            <a:ext cx="676075" cy="25649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大正時代</a:t>
            </a:r>
            <a:endParaRPr sz="3600" b="1" dirty="0">
              <a:solidFill>
                <a:srgbClr val="5F497A"/>
              </a:solidFill>
              <a:latin typeface="Microsoft JhengHei"/>
              <a:ea typeface="Microsoft JhengHei"/>
              <a:cs typeface="Microsoft JhengHei"/>
              <a:sym typeface="Microsoft JhengHei"/>
            </a:endParaRPr>
          </a:p>
        </p:txBody>
      </p:sp>
      <p:sp>
        <p:nvSpPr>
          <p:cNvPr id="193" name="Google Shape;193;p19"/>
          <p:cNvSpPr txBox="1"/>
          <p:nvPr/>
        </p:nvSpPr>
        <p:spPr>
          <a:xfrm>
            <a:off x="2180605" y="3567563"/>
            <a:ext cx="595190" cy="215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相關文獻</a:t>
            </a:r>
            <a:endParaRPr sz="3600" b="1" dirty="0">
              <a:solidFill>
                <a:srgbClr val="5F497A"/>
              </a:solidFill>
              <a:latin typeface="Microsoft JhengHei"/>
              <a:ea typeface="Microsoft JhengHei"/>
              <a:cs typeface="Microsoft JhengHei"/>
              <a:sym typeface="Microsoft JhengHei"/>
            </a:endParaRPr>
          </a:p>
        </p:txBody>
      </p:sp>
      <p:sp>
        <p:nvSpPr>
          <p:cNvPr id="194" name="Google Shape;194;p19"/>
          <p:cNvSpPr txBox="1"/>
          <p:nvPr/>
        </p:nvSpPr>
        <p:spPr>
          <a:xfrm>
            <a:off x="2862935" y="3578683"/>
            <a:ext cx="553998" cy="22580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網路搜尋</a:t>
            </a:r>
            <a:endParaRPr sz="3600" b="1" dirty="0">
              <a:solidFill>
                <a:srgbClr val="5F497A"/>
              </a:solidFill>
              <a:latin typeface="Microsoft JhengHei"/>
              <a:ea typeface="Microsoft JhengHei"/>
              <a:cs typeface="Microsoft JhengHei"/>
              <a:sym typeface="Microsoft JhengHei"/>
            </a:endParaRPr>
          </a:p>
        </p:txBody>
      </p:sp>
      <p:sp>
        <p:nvSpPr>
          <p:cNvPr id="195" name="Google Shape;195;p19"/>
          <p:cNvSpPr txBox="1"/>
          <p:nvPr/>
        </p:nvSpPr>
        <p:spPr>
          <a:xfrm>
            <a:off x="3961620" y="3567563"/>
            <a:ext cx="555968" cy="215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None/>
              <a:defRPr sz="3600" b="1">
                <a:solidFill>
                  <a:srgbClr val="5F497A"/>
                </a:solidFill>
                <a:latin typeface="Microsoft JhengHei"/>
                <a:ea typeface="Microsoft JhengHei"/>
                <a:cs typeface="Microsoft JhengHei"/>
              </a:defRPr>
            </a:lvl1pPr>
          </a:lstStyle>
          <a:p>
            <a:r>
              <a:rPr lang="zh-TW" dirty="0">
                <a:sym typeface="Microsoft JhengHei"/>
              </a:rPr>
              <a:t>服飾類型</a:t>
            </a:r>
            <a:endParaRPr dirty="0">
              <a:sym typeface="Microsoft JhengHei"/>
            </a:endParaRPr>
          </a:p>
        </p:txBody>
      </p:sp>
      <p:sp>
        <p:nvSpPr>
          <p:cNvPr id="196" name="Google Shape;196;p19"/>
          <p:cNvSpPr txBox="1"/>
          <p:nvPr/>
        </p:nvSpPr>
        <p:spPr>
          <a:xfrm>
            <a:off x="4572000" y="3571018"/>
            <a:ext cx="553998" cy="2265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髮型特色</a:t>
            </a:r>
            <a:endParaRPr sz="3600" b="1" dirty="0">
              <a:solidFill>
                <a:srgbClr val="5F497A"/>
              </a:solidFill>
              <a:latin typeface="Microsoft JhengHei"/>
              <a:ea typeface="Microsoft JhengHei"/>
              <a:cs typeface="Microsoft JhengHei"/>
              <a:sym typeface="Microsoft JhengHei"/>
            </a:endParaRPr>
          </a:p>
        </p:txBody>
      </p:sp>
      <p:sp>
        <p:nvSpPr>
          <p:cNvPr id="197" name="Google Shape;197;p19"/>
          <p:cNvSpPr txBox="1"/>
          <p:nvPr/>
        </p:nvSpPr>
        <p:spPr>
          <a:xfrm>
            <a:off x="5610087" y="3638485"/>
            <a:ext cx="553998" cy="22264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1" dirty="0">
                <a:solidFill>
                  <a:srgbClr val="5F497A"/>
                </a:solidFill>
                <a:latin typeface="Microsoft JhengHei"/>
                <a:ea typeface="Microsoft JhengHei"/>
                <a:cs typeface="Microsoft JhengHei"/>
                <a:sym typeface="Microsoft JhengHei"/>
              </a:rPr>
              <a:t>資料整理</a:t>
            </a:r>
            <a:endParaRPr sz="3600" b="1" dirty="0">
              <a:solidFill>
                <a:srgbClr val="5F497A"/>
              </a:solidFill>
              <a:latin typeface="Microsoft JhengHei"/>
              <a:ea typeface="Microsoft JhengHei"/>
              <a:cs typeface="Microsoft JhengHei"/>
              <a:sym typeface="Microsoft JhengHei"/>
            </a:endParaRPr>
          </a:p>
        </p:txBody>
      </p:sp>
      <p:sp>
        <p:nvSpPr>
          <p:cNvPr id="198" name="Google Shape;198;p19"/>
          <p:cNvSpPr txBox="1"/>
          <p:nvPr/>
        </p:nvSpPr>
        <p:spPr>
          <a:xfrm>
            <a:off x="6206118" y="3624664"/>
            <a:ext cx="553998" cy="2236171"/>
          </a:xfrm>
          <a:prstGeom prst="rect">
            <a:avLst/>
          </a:prstGeom>
          <a:noFill/>
          <a:ln>
            <a:noFill/>
          </a:ln>
        </p:spPr>
        <p:txBody>
          <a:bodyPr spcFirstLastPara="1" wrap="square" lIns="91425" tIns="45700" rIns="91425" bIns="45700" anchor="t" anchorCtr="0">
            <a:noAutofit/>
          </a:bodyPr>
          <a:lstStyle/>
          <a:p>
            <a:r>
              <a:rPr lang="zh-TW" sz="3600" b="1" dirty="0">
                <a:solidFill>
                  <a:srgbClr val="5F497A"/>
                </a:solidFill>
                <a:latin typeface="Microsoft JhengHei"/>
                <a:ea typeface="Microsoft JhengHei"/>
                <a:cs typeface="Microsoft JhengHei"/>
                <a:sym typeface="Microsoft JhengHei"/>
              </a:rPr>
              <a:t>討論分析</a:t>
            </a:r>
            <a:endParaRPr sz="3600" b="1" dirty="0">
              <a:solidFill>
                <a:srgbClr val="5F497A"/>
              </a:solidFill>
              <a:latin typeface="Microsoft JhengHei"/>
              <a:ea typeface="Microsoft JhengHei"/>
              <a:cs typeface="Microsoft JhengHei"/>
              <a:sym typeface="Microsoft JhengHei"/>
            </a:endParaRPr>
          </a:p>
        </p:txBody>
      </p:sp>
      <p:sp>
        <p:nvSpPr>
          <p:cNvPr id="199" name="Google Shape;199;p19"/>
          <p:cNvSpPr txBox="1"/>
          <p:nvPr/>
        </p:nvSpPr>
        <p:spPr>
          <a:xfrm>
            <a:off x="7272323" y="3695222"/>
            <a:ext cx="553998" cy="2263585"/>
          </a:xfrm>
          <a:prstGeom prst="rect">
            <a:avLst/>
          </a:prstGeom>
          <a:noFill/>
          <a:ln>
            <a:noFill/>
          </a:ln>
        </p:spPr>
        <p:txBody>
          <a:bodyPr spcFirstLastPara="1" wrap="square" lIns="91425" tIns="45700" rIns="91425" bIns="45700" anchor="t" anchorCtr="0">
            <a:noAutofit/>
          </a:bodyPr>
          <a:lstStyle/>
          <a:p>
            <a:r>
              <a:rPr lang="zh-TW" sz="3600" b="1" dirty="0">
                <a:solidFill>
                  <a:srgbClr val="5F497A"/>
                </a:solidFill>
                <a:latin typeface="Microsoft JhengHei"/>
                <a:ea typeface="Microsoft JhengHei"/>
                <a:cs typeface="Microsoft JhengHei"/>
                <a:sym typeface="Microsoft JhengHei"/>
              </a:rPr>
              <a:t>歸納想法</a:t>
            </a:r>
            <a:endParaRPr sz="3600" b="1" dirty="0">
              <a:solidFill>
                <a:srgbClr val="5F497A"/>
              </a:solidFill>
              <a:latin typeface="Microsoft JhengHei"/>
              <a:ea typeface="Microsoft JhengHei"/>
              <a:cs typeface="Microsoft JhengHei"/>
              <a:sym typeface="Microsoft JhengHei"/>
            </a:endParaRPr>
          </a:p>
        </p:txBody>
      </p:sp>
      <p:sp>
        <p:nvSpPr>
          <p:cNvPr id="200" name="Google Shape;200;p19"/>
          <p:cNvSpPr txBox="1"/>
          <p:nvPr/>
        </p:nvSpPr>
        <p:spPr>
          <a:xfrm>
            <a:off x="7990130" y="3696455"/>
            <a:ext cx="553998" cy="2344114"/>
          </a:xfrm>
          <a:prstGeom prst="rect">
            <a:avLst/>
          </a:prstGeom>
          <a:noFill/>
          <a:ln>
            <a:noFill/>
          </a:ln>
        </p:spPr>
        <p:txBody>
          <a:bodyPr spcFirstLastPara="1" wrap="square" lIns="91425" tIns="45700" rIns="91425" bIns="45700" anchor="t" anchorCtr="0">
            <a:noAutofit/>
          </a:bodyPr>
          <a:lstStyle/>
          <a:p>
            <a:r>
              <a:rPr lang="zh-TW" sz="3600" b="1" dirty="0">
                <a:solidFill>
                  <a:srgbClr val="5F497A"/>
                </a:solidFill>
                <a:latin typeface="Microsoft JhengHei"/>
                <a:ea typeface="Microsoft JhengHei"/>
                <a:cs typeface="Microsoft JhengHei"/>
                <a:sym typeface="Microsoft JhengHei"/>
              </a:rPr>
              <a:t>彙整結論</a:t>
            </a:r>
            <a:endParaRPr sz="3600" b="1" dirty="0">
              <a:solidFill>
                <a:srgbClr val="5F497A"/>
              </a:solidFill>
              <a:latin typeface="Microsoft JhengHei"/>
              <a:ea typeface="Microsoft JhengHei"/>
              <a:cs typeface="Microsoft JhengHei"/>
              <a:sym typeface="Microsoft JhengHei"/>
            </a:endParaRPr>
          </a:p>
        </p:txBody>
      </p:sp>
      <p:sp>
        <p:nvSpPr>
          <p:cNvPr id="201" name="Google Shape;201;p19"/>
          <p:cNvSpPr txBox="1"/>
          <p:nvPr/>
        </p:nvSpPr>
        <p:spPr>
          <a:xfrm>
            <a:off x="837854" y="1130841"/>
            <a:ext cx="444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4000" dirty="0">
                <a:solidFill>
                  <a:schemeClr val="dk1"/>
                </a:solidFill>
                <a:latin typeface="Calibri"/>
                <a:ea typeface="Calibri"/>
                <a:cs typeface="Calibri"/>
                <a:sym typeface="Calibri"/>
              </a:rPr>
              <a:t>1</a:t>
            </a:r>
            <a:endParaRPr sz="4000" dirty="0">
              <a:solidFill>
                <a:schemeClr val="dk1"/>
              </a:solidFill>
              <a:latin typeface="Calibri"/>
              <a:ea typeface="Calibri"/>
              <a:cs typeface="Calibri"/>
              <a:sym typeface="Calibri"/>
            </a:endParaRPr>
          </a:p>
        </p:txBody>
      </p:sp>
      <p:sp>
        <p:nvSpPr>
          <p:cNvPr id="202" name="Google Shape;202;p19"/>
          <p:cNvSpPr txBox="1"/>
          <p:nvPr/>
        </p:nvSpPr>
        <p:spPr>
          <a:xfrm>
            <a:off x="2425872" y="1105142"/>
            <a:ext cx="444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4000" dirty="0">
                <a:solidFill>
                  <a:schemeClr val="dk1"/>
                </a:solidFill>
                <a:latin typeface="Calibri"/>
                <a:ea typeface="Calibri"/>
                <a:cs typeface="Calibri"/>
                <a:sym typeface="Calibri"/>
              </a:rPr>
              <a:t>2</a:t>
            </a:r>
            <a:endParaRPr sz="4000" dirty="0">
              <a:solidFill>
                <a:schemeClr val="dk1"/>
              </a:solidFill>
              <a:latin typeface="Calibri"/>
              <a:ea typeface="Calibri"/>
              <a:cs typeface="Calibri"/>
              <a:sym typeface="Calibri"/>
            </a:endParaRPr>
          </a:p>
        </p:txBody>
      </p:sp>
      <p:sp>
        <p:nvSpPr>
          <p:cNvPr id="203" name="Google Shape;203;p19"/>
          <p:cNvSpPr txBox="1"/>
          <p:nvPr/>
        </p:nvSpPr>
        <p:spPr>
          <a:xfrm>
            <a:off x="4127648" y="1105142"/>
            <a:ext cx="444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4000" dirty="0">
                <a:solidFill>
                  <a:schemeClr val="dk1"/>
                </a:solidFill>
                <a:latin typeface="Calibri"/>
                <a:ea typeface="Calibri"/>
                <a:cs typeface="Calibri"/>
                <a:sym typeface="Calibri"/>
              </a:rPr>
              <a:t>3</a:t>
            </a:r>
            <a:endParaRPr sz="4000" dirty="0">
              <a:solidFill>
                <a:schemeClr val="dk1"/>
              </a:solidFill>
              <a:latin typeface="Calibri"/>
              <a:ea typeface="Calibri"/>
              <a:cs typeface="Calibri"/>
              <a:sym typeface="Calibri"/>
            </a:endParaRPr>
          </a:p>
        </p:txBody>
      </p:sp>
      <p:sp>
        <p:nvSpPr>
          <p:cNvPr id="204" name="Google Shape;204;p19"/>
          <p:cNvSpPr txBox="1"/>
          <p:nvPr/>
        </p:nvSpPr>
        <p:spPr>
          <a:xfrm>
            <a:off x="5983942" y="1130841"/>
            <a:ext cx="444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4000" dirty="0">
                <a:solidFill>
                  <a:schemeClr val="dk1"/>
                </a:solidFill>
                <a:latin typeface="Calibri"/>
                <a:ea typeface="Calibri"/>
                <a:cs typeface="Calibri"/>
                <a:sym typeface="Calibri"/>
              </a:rPr>
              <a:t>4</a:t>
            </a:r>
            <a:endParaRPr sz="4000" dirty="0">
              <a:solidFill>
                <a:schemeClr val="dk1"/>
              </a:solidFill>
              <a:latin typeface="Calibri"/>
              <a:ea typeface="Calibri"/>
              <a:cs typeface="Calibri"/>
              <a:sym typeface="Calibri"/>
            </a:endParaRPr>
          </a:p>
        </p:txBody>
      </p:sp>
      <p:sp>
        <p:nvSpPr>
          <p:cNvPr id="205" name="Google Shape;205;p19"/>
          <p:cNvSpPr txBox="1"/>
          <p:nvPr/>
        </p:nvSpPr>
        <p:spPr>
          <a:xfrm>
            <a:off x="7686419" y="1130841"/>
            <a:ext cx="444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4000" dirty="0">
                <a:solidFill>
                  <a:schemeClr val="dk1"/>
                </a:solidFill>
                <a:latin typeface="Calibri"/>
                <a:ea typeface="Calibri"/>
                <a:cs typeface="Calibri"/>
                <a:sym typeface="Calibri"/>
              </a:rPr>
              <a:t>5</a:t>
            </a:r>
            <a:endParaRPr sz="4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209"/>
        <p:cNvGrpSpPr/>
        <p:nvPr/>
      </p:nvGrpSpPr>
      <p:grpSpPr>
        <a:xfrm>
          <a:off x="0" y="0"/>
          <a:ext cx="0" cy="0"/>
          <a:chOff x="0" y="0"/>
          <a:chExt cx="0" cy="0"/>
        </a:xfrm>
      </p:grpSpPr>
      <p:sp>
        <p:nvSpPr>
          <p:cNvPr id="210" name="Google Shape;210;p20"/>
          <p:cNvSpPr/>
          <p:nvPr/>
        </p:nvSpPr>
        <p:spPr>
          <a:xfrm>
            <a:off x="0" y="0"/>
            <a:ext cx="9144000" cy="1484784"/>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20"/>
          <p:cNvSpPr/>
          <p:nvPr/>
        </p:nvSpPr>
        <p:spPr>
          <a:xfrm>
            <a:off x="0" y="0"/>
            <a:ext cx="4021494" cy="4655976"/>
          </a:xfrm>
          <a:custGeom>
            <a:avLst/>
            <a:gdLst/>
            <a:ahLst/>
            <a:cxnLst/>
            <a:rect l="l" t="t" r="r" b="b"/>
            <a:pathLst>
              <a:path w="4021494" h="4655976" extrusionOk="0">
                <a:moveTo>
                  <a:pt x="0" y="0"/>
                </a:moveTo>
                <a:lnTo>
                  <a:pt x="0" y="4655976"/>
                </a:lnTo>
                <a:lnTo>
                  <a:pt x="4021494" y="9331"/>
                </a:lnTo>
                <a:lnTo>
                  <a:pt x="0" y="0"/>
                </a:lnTo>
                <a:close/>
              </a:path>
            </a:pathLst>
          </a:cu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0"/>
          <p:cNvSpPr txBox="1">
            <a:spLocks noGrp="1"/>
          </p:cNvSpPr>
          <p:nvPr>
            <p:ph type="title"/>
          </p:nvPr>
        </p:nvSpPr>
        <p:spPr>
          <a:xfrm>
            <a:off x="539552" y="273731"/>
            <a:ext cx="8064896" cy="9373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Microsoft JhengHei"/>
              <a:buNone/>
            </a:pPr>
            <a:r>
              <a:rPr lang="zh-TW" sz="5400" b="1">
                <a:solidFill>
                  <a:schemeClr val="lt1"/>
                </a:solidFill>
                <a:latin typeface="Microsoft JhengHei"/>
                <a:ea typeface="Microsoft JhengHei"/>
                <a:cs typeface="Microsoft JhengHei"/>
                <a:sym typeface="Microsoft JhengHei"/>
              </a:rPr>
              <a:t>貳 ‧ 正文</a:t>
            </a:r>
            <a:endParaRPr sz="5400" b="1">
              <a:solidFill>
                <a:schemeClr val="lt1"/>
              </a:solidFill>
              <a:latin typeface="Microsoft JhengHei"/>
              <a:ea typeface="Microsoft JhengHei"/>
              <a:cs typeface="Microsoft JhengHei"/>
              <a:sym typeface="Microsoft JhengHei"/>
            </a:endParaRPr>
          </a:p>
        </p:txBody>
      </p:sp>
      <p:sp>
        <p:nvSpPr>
          <p:cNvPr id="213" name="Google Shape;213;p20"/>
          <p:cNvSpPr txBox="1"/>
          <p:nvPr/>
        </p:nvSpPr>
        <p:spPr>
          <a:xfrm>
            <a:off x="3203848" y="2132855"/>
            <a:ext cx="3057247" cy="304698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一、時代背景</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二、服裝比較</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三、髮型比較</a:t>
            </a:r>
            <a:endParaRPr sz="3200" b="1">
              <a:solidFill>
                <a:schemeClr val="lt1"/>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r>
              <a:rPr lang="zh-TW" sz="3200" b="1">
                <a:solidFill>
                  <a:schemeClr val="lt1"/>
                </a:solidFill>
                <a:latin typeface="Microsoft JhengHei"/>
                <a:ea typeface="Microsoft JhengHei"/>
                <a:cs typeface="Microsoft JhengHei"/>
                <a:sym typeface="Microsoft JhengHei"/>
              </a:rPr>
              <a:t>四、討論與分析</a:t>
            </a:r>
            <a:endParaRPr sz="3200" b="1">
              <a:solidFill>
                <a:schemeClr val="lt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21"/>
          <p:cNvSpPr/>
          <p:nvPr/>
        </p:nvSpPr>
        <p:spPr>
          <a:xfrm>
            <a:off x="0" y="0"/>
            <a:ext cx="9144000" cy="908720"/>
          </a:xfrm>
          <a:prstGeom prst="rect">
            <a:avLst/>
          </a:prstGeom>
          <a:solidFill>
            <a:srgbClr val="66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21"/>
          <p:cNvSpPr txBox="1">
            <a:spLocks noGrp="1"/>
          </p:cNvSpPr>
          <p:nvPr>
            <p:ph type="title"/>
          </p:nvPr>
        </p:nvSpPr>
        <p:spPr>
          <a:xfrm>
            <a:off x="107504"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Microsoft JhengHei"/>
              <a:buNone/>
            </a:pPr>
            <a:r>
              <a:rPr lang="zh-TW" b="1">
                <a:solidFill>
                  <a:schemeClr val="lt1"/>
                </a:solidFill>
                <a:latin typeface="Microsoft JhengHei"/>
                <a:ea typeface="Microsoft JhengHei"/>
                <a:cs typeface="Microsoft JhengHei"/>
                <a:sym typeface="Microsoft JhengHei"/>
              </a:rPr>
              <a:t>一、時代背景</a:t>
            </a:r>
            <a:endParaRPr b="1">
              <a:solidFill>
                <a:schemeClr val="lt1"/>
              </a:solidFill>
              <a:latin typeface="Microsoft JhengHei"/>
              <a:ea typeface="Microsoft JhengHei"/>
              <a:cs typeface="Microsoft JhengHei"/>
              <a:sym typeface="Microsoft JhengHei"/>
            </a:endParaRPr>
          </a:p>
        </p:txBody>
      </p:sp>
      <p:sp>
        <p:nvSpPr>
          <p:cNvPr id="221" name="Google Shape;221;p21"/>
          <p:cNvSpPr txBox="1">
            <a:spLocks noGrp="1"/>
          </p:cNvSpPr>
          <p:nvPr>
            <p:ph type="body" idx="1"/>
          </p:nvPr>
        </p:nvSpPr>
        <p:spPr>
          <a:xfrm>
            <a:off x="0" y="980728"/>
            <a:ext cx="9144000" cy="587727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None/>
            </a:pPr>
            <a:r>
              <a:rPr lang="zh-TW" sz="2400">
                <a:latin typeface="Microsoft JhengHei"/>
                <a:ea typeface="Microsoft JhengHei"/>
                <a:cs typeface="Microsoft JhengHei"/>
                <a:sym typeface="Microsoft JhengHei"/>
              </a:rPr>
              <a:t>           </a:t>
            </a:r>
            <a:endParaRPr sz="2400">
              <a:latin typeface="Microsoft JhengHei"/>
              <a:ea typeface="Microsoft JhengHei"/>
              <a:cs typeface="Microsoft JhengHei"/>
              <a:sym typeface="Microsoft JhengHei"/>
            </a:endParaRPr>
          </a:p>
        </p:txBody>
      </p:sp>
      <p:grpSp>
        <p:nvGrpSpPr>
          <p:cNvPr id="3" name="群組 2"/>
          <p:cNvGrpSpPr/>
          <p:nvPr/>
        </p:nvGrpSpPr>
        <p:grpSpPr>
          <a:xfrm>
            <a:off x="-213755" y="2055305"/>
            <a:ext cx="9773392" cy="2516511"/>
            <a:chOff x="0" y="2684650"/>
            <a:chExt cx="9144000" cy="1887166"/>
          </a:xfrm>
        </p:grpSpPr>
        <p:pic>
          <p:nvPicPr>
            <p:cNvPr id="229" name="Google Shape;229;p21"/>
            <p:cNvPicPr preferRelativeResize="0"/>
            <p:nvPr/>
          </p:nvPicPr>
          <p:blipFill rotWithShape="1">
            <a:blip r:embed="rId4">
              <a:alphaModFix/>
            </a:blip>
            <a:srcRect/>
            <a:stretch/>
          </p:blipFill>
          <p:spPr>
            <a:xfrm>
              <a:off x="0" y="2684650"/>
              <a:ext cx="9144000" cy="1887166"/>
            </a:xfrm>
            <a:prstGeom prst="rect">
              <a:avLst/>
            </a:prstGeom>
            <a:noFill/>
            <a:ln>
              <a:noFill/>
            </a:ln>
          </p:spPr>
        </p:pic>
        <p:sp>
          <p:nvSpPr>
            <p:cNvPr id="16" name="矩形 15"/>
            <p:cNvSpPr/>
            <p:nvPr/>
          </p:nvSpPr>
          <p:spPr>
            <a:xfrm>
              <a:off x="751562" y="3532340"/>
              <a:ext cx="2342367" cy="2505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099460" y="3491345"/>
              <a:ext cx="1999369" cy="2968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080609" y="3501245"/>
              <a:ext cx="3125239" cy="2968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 name="群組 1"/>
          <p:cNvGrpSpPr/>
          <p:nvPr/>
        </p:nvGrpSpPr>
        <p:grpSpPr>
          <a:xfrm>
            <a:off x="0" y="892663"/>
            <a:ext cx="8984729" cy="5780393"/>
            <a:chOff x="254273" y="980721"/>
            <a:chExt cx="8592762" cy="5780393"/>
          </a:xfrm>
        </p:grpSpPr>
        <p:pic>
          <p:nvPicPr>
            <p:cNvPr id="18" name="Google Shape;433;p37"/>
            <p:cNvPicPr preferRelativeResize="0"/>
            <p:nvPr/>
          </p:nvPicPr>
          <p:blipFill rotWithShape="1">
            <a:blip r:embed="rId5">
              <a:alphaModFix/>
            </a:blip>
            <a:srcRect l="8133" r="36915" b="45049"/>
            <a:stretch/>
          </p:blipFill>
          <p:spPr>
            <a:xfrm>
              <a:off x="6591431" y="4712875"/>
              <a:ext cx="576664" cy="880403"/>
            </a:xfrm>
            <a:prstGeom prst="rect">
              <a:avLst/>
            </a:prstGeom>
            <a:ln w="88900" cap="sq" cmpd="thickThin">
              <a:solidFill>
                <a:srgbClr val="000000"/>
              </a:solidFill>
              <a:prstDash val="solid"/>
              <a:miter lim="800000"/>
            </a:ln>
            <a:effectLst>
              <a:innerShdw blurRad="76200">
                <a:srgbClr val="000000"/>
              </a:innerShdw>
            </a:effectLst>
          </p:spPr>
        </p:pic>
        <p:pic>
          <p:nvPicPr>
            <p:cNvPr id="222" name="Google Shape;222;p21"/>
            <p:cNvPicPr preferRelativeResize="0"/>
            <p:nvPr/>
          </p:nvPicPr>
          <p:blipFill rotWithShape="1">
            <a:blip r:embed="rId6">
              <a:alphaModFix/>
            </a:blip>
            <a:srcRect l="32557" r="26743" b="24390"/>
            <a:stretch/>
          </p:blipFill>
          <p:spPr>
            <a:xfrm>
              <a:off x="254273" y="5055649"/>
              <a:ext cx="813850" cy="10615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3" name="Google Shape;223;p21"/>
            <p:cNvPicPr preferRelativeResize="0"/>
            <p:nvPr/>
          </p:nvPicPr>
          <p:blipFill rotWithShape="1">
            <a:blip r:embed="rId7">
              <a:alphaModFix/>
            </a:blip>
            <a:srcRect l="32550" b="32550"/>
            <a:stretch/>
          </p:blipFill>
          <p:spPr>
            <a:xfrm>
              <a:off x="6965533" y="980721"/>
              <a:ext cx="813849" cy="116264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4" name="Google Shape;224;p21"/>
            <p:cNvPicPr preferRelativeResize="0"/>
            <p:nvPr/>
          </p:nvPicPr>
          <p:blipFill rotWithShape="1">
            <a:blip r:embed="rId8">
              <a:alphaModFix/>
            </a:blip>
            <a:srcRect/>
            <a:stretch/>
          </p:blipFill>
          <p:spPr>
            <a:xfrm>
              <a:off x="7662917" y="1242717"/>
              <a:ext cx="1130346" cy="151812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5" name="Google Shape;225;p21"/>
            <p:cNvPicPr preferRelativeResize="0"/>
            <p:nvPr/>
          </p:nvPicPr>
          <p:blipFill rotWithShape="1">
            <a:blip r:embed="rId9">
              <a:alphaModFix/>
            </a:blip>
            <a:srcRect t="9557"/>
            <a:stretch/>
          </p:blipFill>
          <p:spPr>
            <a:xfrm>
              <a:off x="727141" y="5223844"/>
              <a:ext cx="1220773" cy="153727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6" name="Google Shape;226;p21"/>
            <p:cNvPicPr preferRelativeResize="0"/>
            <p:nvPr/>
          </p:nvPicPr>
          <p:blipFill rotWithShape="1">
            <a:blip r:embed="rId10">
              <a:alphaModFix/>
            </a:blip>
            <a:srcRect l="4687" t="7223"/>
            <a:stretch/>
          </p:blipFill>
          <p:spPr>
            <a:xfrm>
              <a:off x="522403" y="1177691"/>
              <a:ext cx="1085132" cy="14490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7" name="Google Shape;227;p21"/>
            <p:cNvPicPr preferRelativeResize="0"/>
            <p:nvPr/>
          </p:nvPicPr>
          <p:blipFill rotWithShape="1">
            <a:blip r:embed="rId11">
              <a:alphaModFix/>
            </a:blip>
            <a:srcRect l="6322" r="46002"/>
            <a:stretch/>
          </p:blipFill>
          <p:spPr>
            <a:xfrm>
              <a:off x="1364244" y="980734"/>
              <a:ext cx="1766266" cy="131120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8" name="Google Shape;228;p21"/>
            <p:cNvPicPr preferRelativeResize="0"/>
            <p:nvPr/>
          </p:nvPicPr>
          <p:blipFill rotWithShape="1">
            <a:blip r:embed="rId12">
              <a:alphaModFix/>
            </a:blip>
            <a:srcRect l="26424" t="6796" r="5963" b="33546"/>
            <a:stretch/>
          </p:blipFill>
          <p:spPr>
            <a:xfrm>
              <a:off x="7024276" y="5368078"/>
              <a:ext cx="882480" cy="124879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30" name="Google Shape;230;p21"/>
            <p:cNvPicPr preferRelativeResize="0"/>
            <p:nvPr/>
          </p:nvPicPr>
          <p:blipFill rotWithShape="1">
            <a:blip r:embed="rId13">
              <a:alphaModFix/>
            </a:blip>
            <a:srcRect/>
            <a:stretch/>
          </p:blipFill>
          <p:spPr>
            <a:xfrm>
              <a:off x="7404767" y="4532192"/>
              <a:ext cx="1442268" cy="1874216"/>
            </a:xfrm>
            <a:prstGeom prst="rect">
              <a:avLst/>
            </a:prstGeom>
            <a:noFill/>
            <a:ln w="38100" cap="flat" cmpd="sng">
              <a:solidFill>
                <a:schemeClr val="dk1"/>
              </a:solidFill>
              <a:prstDash val="solid"/>
              <a:miter lim="800000"/>
              <a:headEnd type="none" w="sm" len="sm"/>
              <a:tailEnd type="none" w="sm" len="sm"/>
            </a:ln>
          </p:spPr>
        </p:pic>
        <p:pic>
          <p:nvPicPr>
            <p:cNvPr id="231" name="Google Shape;231;p21"/>
            <p:cNvPicPr preferRelativeResize="0"/>
            <p:nvPr/>
          </p:nvPicPr>
          <p:blipFill>
            <a:blip r:embed="rId14">
              <a:alphaModFix/>
            </a:blip>
            <a:stretch>
              <a:fillRect/>
            </a:stretch>
          </p:blipFill>
          <p:spPr>
            <a:xfrm>
              <a:off x="1465663" y="4629713"/>
              <a:ext cx="1838325" cy="1076325"/>
            </a:xfrm>
            <a:prstGeom prst="rect">
              <a:avLst/>
            </a:prstGeom>
            <a:noFill/>
            <a:ln>
              <a:noFill/>
            </a:ln>
          </p:spPr>
        </p:pic>
      </p:grpSp>
      <p:sp>
        <p:nvSpPr>
          <p:cNvPr id="4" name="文字方塊 3"/>
          <p:cNvSpPr txBox="1"/>
          <p:nvPr/>
        </p:nvSpPr>
        <p:spPr>
          <a:xfrm>
            <a:off x="3007439" y="2992582"/>
            <a:ext cx="2228593" cy="1199408"/>
          </a:xfrm>
          <a:prstGeom prst="rect">
            <a:avLst/>
          </a:prstGeom>
          <a:no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2395</Words>
  <Application>Microsoft Office PowerPoint</Application>
  <PresentationFormat>如螢幕大小 (4:3)</PresentationFormat>
  <Paragraphs>234</Paragraphs>
  <Slides>31</Slides>
  <Notes>28</Notes>
  <HiddenSlides>0</HiddenSlides>
  <MMClips>1</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投影片 1</vt:lpstr>
      <vt:lpstr>壹‧ 前言</vt:lpstr>
      <vt:lpstr>一、研究動機</vt:lpstr>
      <vt:lpstr>二、研究目的</vt:lpstr>
      <vt:lpstr>三、研究方法</vt:lpstr>
      <vt:lpstr>四、研究範圍與限制</vt:lpstr>
      <vt:lpstr>五、研究流程</vt:lpstr>
      <vt:lpstr>貳 ‧ 正文</vt:lpstr>
      <vt:lpstr>一、時代背景</vt:lpstr>
      <vt:lpstr>投影片 10</vt:lpstr>
      <vt:lpstr>1.學蘭/詰襟–男隊員制服</vt:lpstr>
      <vt:lpstr>2.水手服–女隊員制服</vt:lpstr>
      <vt:lpstr>3.羽織</vt:lpstr>
      <vt:lpstr>1.和服</vt:lpstr>
      <vt:lpstr>1.和服</vt:lpstr>
      <vt:lpstr>投影片 16</vt:lpstr>
      <vt:lpstr>投影片 17</vt:lpstr>
      <vt:lpstr>投影片 18</vt:lpstr>
      <vt:lpstr>投影片 19</vt:lpstr>
      <vt:lpstr>投影片 20</vt:lpstr>
      <vt:lpstr>投影片 21</vt:lpstr>
      <vt:lpstr>三、髮型的比較</vt:lpstr>
      <vt:lpstr>投影片 23</vt:lpstr>
      <vt:lpstr>投影片 24</vt:lpstr>
      <vt:lpstr>投影片 25</vt:lpstr>
      <vt:lpstr>討論與分析</vt:lpstr>
      <vt:lpstr>參 ‧ 結論</vt:lpstr>
      <vt:lpstr>參 ‧ 結論</vt:lpstr>
      <vt:lpstr>圖片出處</vt:lpstr>
      <vt:lpstr>投影片 30</vt:lpstr>
      <vt:lpstr>投影片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moomin</dc:creator>
  <cp:lastModifiedBy>moomin</cp:lastModifiedBy>
  <cp:revision>62</cp:revision>
  <dcterms:modified xsi:type="dcterms:W3CDTF">2020-11-13T03:19:08Z</dcterms:modified>
</cp:coreProperties>
</file>