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77" r:id="rId4"/>
    <p:sldId id="261" r:id="rId5"/>
    <p:sldId id="260" r:id="rId6"/>
    <p:sldId id="278" r:id="rId7"/>
    <p:sldId id="258" r:id="rId8"/>
    <p:sldId id="280" r:id="rId9"/>
    <p:sldId id="279" r:id="rId10"/>
    <p:sldId id="262" r:id="rId11"/>
    <p:sldId id="263" r:id="rId12"/>
    <p:sldId id="281" r:id="rId13"/>
    <p:sldId id="265" r:id="rId14"/>
    <p:sldId id="282" r:id="rId15"/>
    <p:sldId id="266" r:id="rId16"/>
    <p:sldId id="283" r:id="rId17"/>
    <p:sldId id="267" r:id="rId18"/>
    <p:sldId id="284" r:id="rId19"/>
    <p:sldId id="264" r:id="rId20"/>
    <p:sldId id="285" r:id="rId21"/>
    <p:sldId id="268" r:id="rId22"/>
    <p:sldId id="286" r:id="rId23"/>
    <p:sldId id="269" r:id="rId24"/>
    <p:sldId id="270" r:id="rId25"/>
    <p:sldId id="271" r:id="rId26"/>
    <p:sldId id="287" r:id="rId27"/>
    <p:sldId id="272" r:id="rId28"/>
    <p:sldId id="273" r:id="rId29"/>
    <p:sldId id="274" r:id="rId30"/>
    <p:sldId id="275" r:id="rId31"/>
    <p:sldId id="27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702 19黃若宣"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54DCB-CB8F-485B-8B42-6C4BA008B732}">
  <a:tblStyle styleId="{5C654DCB-CB8F-485B-8B42-6C4BA008B73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D656F0-4604-41E6-A81A-5642A62E2FB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4:16:42.055" idx="2">
    <p:pos x="6000" y="0"/>
    <p:text>_Marked as resolved_</p:text>
  </p:cm>
  <p:cm authorId="0" dt="2020-11-12T14:16:44.480" idx="3">
    <p:pos x="6000" y="0"/>
    <p:text>_Re-opened_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fb485b15f523f5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fb485b15f523f5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fb485b15f523f5c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fb485b15f523f5c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9ee600487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9ee600487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6b3baabb3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6b3baabb3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b6b7f7652ab471d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b6b7f7652ab471d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b6b7f7652ab471d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b6b7f7652ab471d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b6b7f7652ab471d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b6b7f7652ab471d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5faa8dd6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5faa8dd6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14605e5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14605e5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14605e54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14605e54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5faa8dd6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5faa8dd6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14605e54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14605e5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700"/>
              </a:spcAft>
              <a:buClr>
                <a:schemeClr val="dk1"/>
              </a:buClr>
              <a:buSzPts val="1100"/>
              <a:buFont typeface="Arial"/>
              <a:buNone/>
            </a:pPr>
            <a:r>
              <a:rPr lang="zh-TW" sz="1600"/>
              <a:t>4.</a:t>
            </a:r>
            <a:r>
              <a:rPr lang="zh-TW" sz="1600">
                <a:latin typeface="Times New Roman"/>
                <a:ea typeface="Times New Roman"/>
                <a:cs typeface="Times New Roman"/>
                <a:sym typeface="Times New Roman"/>
              </a:rPr>
              <a:t>由以上幾點我們發現色散效果與所使用的光源、顏色、凸透鏡的距離息息相關，而實驗結果就是使用凸透鏡距離三稜鏡</a:t>
            </a:r>
            <a:r>
              <a:rPr lang="zh-TW" sz="1600"/>
              <a:t>1.3</a:t>
            </a:r>
            <a:r>
              <a:rPr lang="zh-TW" sz="1600">
                <a:latin typeface="Times New Roman"/>
                <a:ea typeface="Times New Roman"/>
                <a:cs typeface="Times New Roman"/>
                <a:sym typeface="Times New Roman"/>
              </a:rPr>
              <a:t>公分是第一組子題最好的結果，而使用手機裡的鎂光燈製造出的色散效果是第二組顏色最鮮豔的實驗組，最後的子題三則是綠色最為鮮豔。</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5faa8dd6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5faa8dd6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5faa8dd6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5faa8dd6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5faa8dd6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5faa8dd6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6d57ae73b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6d57ae73b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6d57ae73b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6d57ae73b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98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5faa8dd6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5faa8dd6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5faa8dd6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5faa8dd6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723bae027fd201d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723bae027fd201d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comments" Target="../comments/comment1.xml"/><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zh.wikipedia.org/wiki/%E6%A9%99%E8%89%B2" TargetMode="External"/><Relationship Id="rId13" Type="http://schemas.openxmlformats.org/officeDocument/2006/relationships/hyperlink" Target="https://zh.wikipedia.org/wiki/%E7%B4%AB%E8%89%B2" TargetMode="External"/><Relationship Id="rId3" Type="http://schemas.openxmlformats.org/officeDocument/2006/relationships/image" Target="../media/image4.png"/><Relationship Id="rId7" Type="http://schemas.openxmlformats.org/officeDocument/2006/relationships/hyperlink" Target="https://zh.wikipedia.org/wiki/%E7%B4%85%E8%89%B2" TargetMode="External"/><Relationship Id="rId12" Type="http://schemas.openxmlformats.org/officeDocument/2006/relationships/hyperlink" Target="https://zh.wikipedia.org/wiki/%E9%9D%9B%E8%89%B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zh.wikipedia.org/wiki/%E6%8A%98%E5%B0%84%E7%8E%87" TargetMode="External"/><Relationship Id="rId11" Type="http://schemas.openxmlformats.org/officeDocument/2006/relationships/hyperlink" Target="https://zh.wikipedia.org/wiki/%E8%97%8D%E8%89%B2" TargetMode="External"/><Relationship Id="rId5" Type="http://schemas.openxmlformats.org/officeDocument/2006/relationships/hyperlink" Target="https://zh.wikipedia.org/wiki/%E5%85%89%E8%AD%9C" TargetMode="External"/><Relationship Id="rId10" Type="http://schemas.openxmlformats.org/officeDocument/2006/relationships/hyperlink" Target="https://zh.wikipedia.org/wiki/%E7%B6%A0%E8%89%B2" TargetMode="External"/><Relationship Id="rId4" Type="http://schemas.openxmlformats.org/officeDocument/2006/relationships/hyperlink" Target="https://zh.wikipedia.org/wiki/%E8%89%B2%E6%95%A3" TargetMode="External"/><Relationship Id="rId9" Type="http://schemas.openxmlformats.org/officeDocument/2006/relationships/hyperlink" Target="https://zh.wikipedia.org/wiki/%E9%BB%83%E8%89%B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a:blip r:embed="rId3">
            <a:alphaModFix amt="20000"/>
          </a:blip>
          <a:stretch>
            <a:fillRect/>
          </a:stretch>
        </p:blipFill>
        <p:spPr>
          <a:xfrm>
            <a:off x="0" y="0"/>
            <a:ext cx="9144000" cy="5143500"/>
          </a:xfrm>
          <a:prstGeom prst="rect">
            <a:avLst/>
          </a:prstGeom>
          <a:noFill/>
          <a:ln>
            <a:noFill/>
          </a:ln>
        </p:spPr>
      </p:pic>
      <p:sp>
        <p:nvSpPr>
          <p:cNvPr id="54" name="Google Shape;54;p13"/>
          <p:cNvSpPr txBox="1">
            <a:spLocks noGrp="1"/>
          </p:cNvSpPr>
          <p:nvPr>
            <p:ph type="ctrTitle"/>
          </p:nvPr>
        </p:nvSpPr>
        <p:spPr>
          <a:xfrm>
            <a:off x="0" y="1681908"/>
            <a:ext cx="9144000" cy="177968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sz="4800" b="1" dirty="0">
                <a:solidFill>
                  <a:srgbClr val="FFFFFF"/>
                </a:solidFill>
              </a:rPr>
              <a:t>不同焦距對三稜鏡色散效果</a:t>
            </a:r>
            <a:br>
              <a:rPr lang="en-US" altLang="zh-TW" sz="4800" b="1" dirty="0">
                <a:solidFill>
                  <a:srgbClr val="FFFFFF"/>
                </a:solidFill>
              </a:rPr>
            </a:br>
            <a:r>
              <a:rPr lang="zh-TW" sz="4800" b="1" dirty="0">
                <a:solidFill>
                  <a:srgbClr val="FFFFFF"/>
                </a:solidFill>
              </a:rPr>
              <a:t>之研究與分析</a:t>
            </a:r>
            <a:endParaRPr sz="8000" b="1"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dirty="0">
                <a:solidFill>
                  <a:schemeClr val="tx1"/>
                </a:solidFill>
              </a:rPr>
              <a:t>研究子題</a:t>
            </a:r>
            <a:endParaRPr dirty="0">
              <a:solidFill>
                <a:schemeClr val="tx1"/>
              </a:solidFill>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indent="0" algn="l" rtl="0">
              <a:spcBef>
                <a:spcPts val="800"/>
              </a:spcBef>
              <a:spcAft>
                <a:spcPts val="0"/>
              </a:spcAft>
              <a:buNone/>
            </a:pPr>
            <a:r>
              <a:rPr lang="zh-TW" sz="2400" dirty="0">
                <a:solidFill>
                  <a:schemeClr val="tx1"/>
                </a:solidFill>
              </a:rPr>
              <a:t>1.不同焦距對三稜鏡的色散效果的影響</a:t>
            </a:r>
            <a:endParaRPr sz="2400" dirty="0">
              <a:solidFill>
                <a:schemeClr val="tx1"/>
              </a:solidFill>
            </a:endParaRPr>
          </a:p>
          <a:p>
            <a:pPr marL="342900" lvl="0" indent="0" algn="l" rtl="0">
              <a:spcBef>
                <a:spcPts val="800"/>
              </a:spcBef>
              <a:spcAft>
                <a:spcPts val="0"/>
              </a:spcAft>
              <a:buNone/>
            </a:pPr>
            <a:r>
              <a:rPr lang="zh-TW" sz="2400" dirty="0">
                <a:solidFill>
                  <a:schemeClr val="tx1"/>
                </a:solidFill>
              </a:rPr>
              <a:t>2.不同光源對三稜鏡色散效果的影響</a:t>
            </a:r>
            <a:endParaRPr sz="2400" dirty="0">
              <a:solidFill>
                <a:schemeClr val="tx1"/>
              </a:solidFill>
            </a:endParaRPr>
          </a:p>
          <a:p>
            <a:pPr marL="342900" lvl="0" indent="0" algn="l" rtl="0">
              <a:spcBef>
                <a:spcPts val="800"/>
              </a:spcBef>
              <a:spcAft>
                <a:spcPts val="0"/>
              </a:spcAft>
              <a:buNone/>
            </a:pPr>
            <a:r>
              <a:rPr lang="zh-TW" sz="2400" dirty="0">
                <a:solidFill>
                  <a:schemeClr val="tx1"/>
                </a:solidFill>
              </a:rPr>
              <a:t>3.不同色光對三稜鏡色散效果的影響</a:t>
            </a:r>
            <a:endParaRPr sz="2400" dirty="0">
              <a:solidFill>
                <a:schemeClr val="tx1"/>
              </a:solidFill>
            </a:endParaRPr>
          </a:p>
          <a:p>
            <a:pPr marL="0" lvl="0" indent="0" algn="l" rtl="0">
              <a:spcBef>
                <a:spcPts val="0"/>
              </a:spcBef>
              <a:spcAft>
                <a:spcPts val="1600"/>
              </a:spcAft>
              <a:buNone/>
            </a:pPr>
            <a:r>
              <a:rPr lang="zh-TW" sz="1900" dirty="0">
                <a:solidFill>
                  <a:srgbClr val="00FFFF"/>
                </a:solidFill>
              </a:rPr>
              <a:t>                                                                           </a:t>
            </a:r>
            <a:r>
              <a:rPr lang="zh-TW" dirty="0">
                <a:solidFill>
                  <a:srgbClr val="00FFFF"/>
                </a:solidFill>
              </a:rPr>
              <a:t>                                                                                                                              </a:t>
            </a:r>
            <a:endParaRPr dirty="0">
              <a:solidFill>
                <a:srgbClr val="00FFFF"/>
              </a:solidFill>
            </a:endParaRPr>
          </a:p>
        </p:txBody>
      </p:sp>
      <p:grpSp>
        <p:nvGrpSpPr>
          <p:cNvPr id="2" name="群組 1">
            <a:extLst>
              <a:ext uri="{FF2B5EF4-FFF2-40B4-BE49-F238E27FC236}">
                <a16:creationId xmlns:a16="http://schemas.microsoft.com/office/drawing/2014/main" id="{0EA9DD0C-B543-49C3-8A22-68DAC3CEFFCD}"/>
              </a:ext>
            </a:extLst>
          </p:cNvPr>
          <p:cNvGrpSpPr/>
          <p:nvPr/>
        </p:nvGrpSpPr>
        <p:grpSpPr>
          <a:xfrm>
            <a:off x="1933775" y="2860675"/>
            <a:ext cx="5276451" cy="2173911"/>
            <a:chOff x="1668359" y="2860675"/>
            <a:chExt cx="5276451" cy="2173911"/>
          </a:xfrm>
        </p:grpSpPr>
        <p:pic>
          <p:nvPicPr>
            <p:cNvPr id="98" name="Google Shape;98;p19"/>
            <p:cNvPicPr preferRelativeResize="0"/>
            <p:nvPr/>
          </p:nvPicPr>
          <p:blipFill rotWithShape="1">
            <a:blip r:embed="rId3">
              <a:alphaModFix/>
            </a:blip>
            <a:srcRect b="74404"/>
            <a:stretch/>
          </p:blipFill>
          <p:spPr>
            <a:xfrm>
              <a:off x="1668359" y="2860675"/>
              <a:ext cx="2807196" cy="2172365"/>
            </a:xfrm>
            <a:prstGeom prst="rect">
              <a:avLst/>
            </a:prstGeom>
            <a:noFill/>
            <a:ln>
              <a:noFill/>
            </a:ln>
          </p:spPr>
        </p:pic>
        <p:pic>
          <p:nvPicPr>
            <p:cNvPr id="99" name="Google Shape;99;p19"/>
            <p:cNvPicPr preferRelativeResize="0"/>
            <p:nvPr/>
          </p:nvPicPr>
          <p:blipFill>
            <a:blip r:embed="rId4">
              <a:alphaModFix/>
            </a:blip>
            <a:stretch>
              <a:fillRect/>
            </a:stretch>
          </p:blipFill>
          <p:spPr>
            <a:xfrm>
              <a:off x="4668447" y="2860675"/>
              <a:ext cx="2276363" cy="2173911"/>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5" y="445025"/>
            <a:ext cx="914400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dirty="0">
                <a:solidFill>
                  <a:srgbClr val="FFFFFF"/>
                </a:solidFill>
              </a:rPr>
              <a:t>實驗步驟</a:t>
            </a:r>
            <a:endParaRPr dirty="0">
              <a:solidFill>
                <a:srgbClr val="FFFFFF"/>
              </a:solidFill>
            </a:endParaRPr>
          </a:p>
        </p:txBody>
      </p:sp>
      <p:sp>
        <p:nvSpPr>
          <p:cNvPr id="105" name="Google Shape;105;p20"/>
          <p:cNvSpPr txBox="1">
            <a:spLocks noGrp="1"/>
          </p:cNvSpPr>
          <p:nvPr>
            <p:ph type="body" idx="1"/>
          </p:nvPr>
        </p:nvSpPr>
        <p:spPr>
          <a:xfrm>
            <a:off x="-4" y="1017725"/>
            <a:ext cx="9144003" cy="3715508"/>
          </a:xfrm>
          <a:prstGeom prst="rect">
            <a:avLst/>
          </a:prstGeom>
          <a:ln>
            <a:noFill/>
          </a:ln>
        </p:spPr>
        <p:txBody>
          <a:bodyPr spcFirstLastPara="1" wrap="square" lIns="91425" tIns="91425" rIns="91425" bIns="91425" anchor="t" anchorCtr="0">
            <a:noAutofit/>
          </a:bodyPr>
          <a:lstStyle/>
          <a:p>
            <a:pPr marL="342900" lvl="0" indent="0" algn="l" rtl="0">
              <a:spcBef>
                <a:spcPts val="800"/>
              </a:spcBef>
              <a:spcAft>
                <a:spcPts val="0"/>
              </a:spcAft>
              <a:buNone/>
            </a:pPr>
            <a:r>
              <a:rPr lang="zh-TW" sz="2400" dirty="0">
                <a:solidFill>
                  <a:schemeClr val="tx1"/>
                </a:solidFill>
              </a:rPr>
              <a:t>1、放置三稜鏡於桌上（捲尺10cm處)</a:t>
            </a:r>
            <a:endParaRPr sz="2400" dirty="0">
              <a:solidFill>
                <a:schemeClr val="tx1"/>
              </a:solidFill>
            </a:endParaRPr>
          </a:p>
          <a:p>
            <a:pPr marL="342900" lvl="0" indent="0" algn="l" rtl="0">
              <a:spcBef>
                <a:spcPts val="800"/>
              </a:spcBef>
              <a:spcAft>
                <a:spcPts val="0"/>
              </a:spcAft>
              <a:buNone/>
            </a:pPr>
            <a:r>
              <a:rPr lang="zh-TW" sz="2400" dirty="0">
                <a:solidFill>
                  <a:schemeClr val="tx1"/>
                </a:solidFill>
              </a:rPr>
              <a:t>2、在距離三稜鏡 51 公分處架設手電筒</a:t>
            </a:r>
            <a:endParaRPr sz="2400" dirty="0">
              <a:solidFill>
                <a:schemeClr val="tx1"/>
              </a:solidFill>
            </a:endParaRPr>
          </a:p>
          <a:p>
            <a:pPr marL="342900" lvl="0" indent="0" algn="l" rtl="0">
              <a:spcBef>
                <a:spcPts val="800"/>
              </a:spcBef>
              <a:spcAft>
                <a:spcPts val="0"/>
              </a:spcAft>
              <a:buNone/>
            </a:pPr>
            <a:r>
              <a:rPr lang="zh-TW" sz="2400" dirty="0">
                <a:solidFill>
                  <a:schemeClr val="tx1"/>
                </a:solidFill>
              </a:rPr>
              <a:t>3、將凸透鏡於手電筒與三稜鏡之間來回擺放</a:t>
            </a:r>
            <a:r>
              <a:rPr lang="zh-TW" altLang="en-US" sz="2400" dirty="0">
                <a:solidFill>
                  <a:schemeClr val="tx1"/>
                </a:solidFill>
              </a:rPr>
              <a:t>，</a:t>
            </a:r>
            <a:br>
              <a:rPr lang="en-US" altLang="zh-TW" sz="2400" dirty="0">
                <a:solidFill>
                  <a:schemeClr val="tx1"/>
                </a:solidFill>
              </a:rPr>
            </a:br>
            <a:r>
              <a:rPr lang="en-US" altLang="zh-TW" sz="2400" dirty="0">
                <a:solidFill>
                  <a:schemeClr val="tx1"/>
                </a:solidFill>
              </a:rPr>
              <a:t>      </a:t>
            </a:r>
            <a:r>
              <a:rPr lang="zh-TW" sz="2400" dirty="0">
                <a:solidFill>
                  <a:schemeClr val="tx1"/>
                </a:solidFill>
              </a:rPr>
              <a:t>並測出色散效果最鮮豔的位置</a:t>
            </a:r>
            <a:r>
              <a:rPr lang="zh-TW" altLang="en-US" sz="2400" dirty="0">
                <a:solidFill>
                  <a:schemeClr val="tx1"/>
                </a:solidFill>
              </a:rPr>
              <a:t>。</a:t>
            </a:r>
            <a:endParaRPr sz="2400" dirty="0">
              <a:solidFill>
                <a:schemeClr val="tx1"/>
              </a:solidFill>
            </a:endParaRPr>
          </a:p>
          <a:p>
            <a:pPr marL="342900" lvl="0" indent="0" algn="l" rtl="0">
              <a:spcBef>
                <a:spcPts val="800"/>
              </a:spcBef>
              <a:spcAft>
                <a:spcPts val="0"/>
              </a:spcAft>
              <a:buNone/>
            </a:pPr>
            <a:r>
              <a:rPr lang="zh-TW" sz="2400" dirty="0">
                <a:solidFill>
                  <a:schemeClr val="tx1"/>
                </a:solidFill>
              </a:rPr>
              <a:t>4、將其設為對照組（後續實驗的對照）</a:t>
            </a:r>
            <a:endParaRPr sz="2400" dirty="0">
              <a:solidFill>
                <a:schemeClr val="tx1"/>
              </a:solidFill>
            </a:endParaRPr>
          </a:p>
          <a:p>
            <a:pPr marL="342900" lvl="0" indent="0" algn="l" rtl="0">
              <a:spcBef>
                <a:spcPts val="800"/>
              </a:spcBef>
              <a:spcAft>
                <a:spcPts val="0"/>
              </a:spcAft>
              <a:buNone/>
            </a:pPr>
            <a:r>
              <a:rPr lang="zh-TW" sz="2400" dirty="0">
                <a:solidFill>
                  <a:schemeClr val="tx1"/>
                </a:solidFill>
              </a:rPr>
              <a:t>5、測量不同光源在對照組的位置上的色散效果差異並記錄結果</a:t>
            </a:r>
            <a:endParaRPr sz="2400" dirty="0">
              <a:solidFill>
                <a:schemeClr val="tx1"/>
              </a:solidFill>
            </a:endParaRPr>
          </a:p>
          <a:p>
            <a:pPr marL="0" lvl="0" indent="0" algn="l" rtl="0">
              <a:spcBef>
                <a:spcPts val="0"/>
              </a:spcBef>
              <a:spcAft>
                <a:spcPts val="1600"/>
              </a:spcAft>
              <a:buNone/>
            </a:pPr>
            <a:r>
              <a:rPr lang="zh-TW" sz="2000" dirty="0">
                <a:solidFill>
                  <a:srgbClr val="FFFFFF"/>
                </a:solidFill>
              </a:rPr>
              <a:t>    </a:t>
            </a:r>
            <a:endParaRPr sz="2000" dirty="0">
              <a:solidFill>
                <a:srgbClr val="FFFFFF"/>
              </a:solidFill>
            </a:endParaRPr>
          </a:p>
        </p:txBody>
      </p:sp>
      <p:pic>
        <p:nvPicPr>
          <p:cNvPr id="107" name="Google Shape;107;p20"/>
          <p:cNvPicPr preferRelativeResize="0"/>
          <p:nvPr/>
        </p:nvPicPr>
        <p:blipFill>
          <a:blip r:embed="rId3">
            <a:alphaModFix/>
          </a:blip>
          <a:stretch>
            <a:fillRect/>
          </a:stretch>
        </p:blipFill>
        <p:spPr>
          <a:xfrm>
            <a:off x="6674180" y="445025"/>
            <a:ext cx="2331040" cy="31052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6F5AA10-5CF5-47D3-9951-9DBE125A05E7}"/>
              </a:ext>
            </a:extLst>
          </p:cNvPr>
          <p:cNvCxnSpPr>
            <a:cxnSpLocks/>
          </p:cNvCxnSpPr>
          <p:nvPr/>
        </p:nvCxnSpPr>
        <p:spPr>
          <a:xfrm>
            <a:off x="196770" y="2893671"/>
            <a:ext cx="875046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F7D33EC-1B78-4FC8-BC88-E55CC37FFDCF}"/>
              </a:ext>
            </a:extLst>
          </p:cNvPr>
          <p:cNvSpPr txBox="1"/>
          <p:nvPr/>
        </p:nvSpPr>
        <p:spPr>
          <a:xfrm>
            <a:off x="1400538" y="2062674"/>
            <a:ext cx="3262432" cy="830997"/>
          </a:xfrm>
          <a:prstGeom prst="rect">
            <a:avLst/>
          </a:prstGeom>
          <a:noFill/>
        </p:spPr>
        <p:txBody>
          <a:bodyPr wrap="none" rtlCol="0">
            <a:spAutoFit/>
          </a:bodyPr>
          <a:lstStyle/>
          <a:p>
            <a:r>
              <a:rPr lang="zh-TW" altLang="en-US" sz="4800" dirty="0">
                <a:solidFill>
                  <a:schemeClr val="tx1"/>
                </a:solidFill>
              </a:rPr>
              <a:t>實驗子題一</a:t>
            </a:r>
          </a:p>
        </p:txBody>
      </p:sp>
      <p:sp>
        <p:nvSpPr>
          <p:cNvPr id="4" name="文字方塊 3">
            <a:extLst>
              <a:ext uri="{FF2B5EF4-FFF2-40B4-BE49-F238E27FC236}">
                <a16:creationId xmlns:a16="http://schemas.microsoft.com/office/drawing/2014/main" id="{36D419FF-2360-423A-AD2A-4F2C7AE6D809}"/>
              </a:ext>
            </a:extLst>
          </p:cNvPr>
          <p:cNvSpPr txBox="1"/>
          <p:nvPr/>
        </p:nvSpPr>
        <p:spPr>
          <a:xfrm>
            <a:off x="1400538" y="3055716"/>
            <a:ext cx="6955750" cy="461665"/>
          </a:xfrm>
          <a:prstGeom prst="rect">
            <a:avLst/>
          </a:prstGeom>
          <a:noFill/>
        </p:spPr>
        <p:txBody>
          <a:bodyPr wrap="none" rtlCol="0">
            <a:spAutoFit/>
          </a:bodyPr>
          <a:lstStyle/>
          <a:p>
            <a:pPr marL="0" lvl="0" indent="0" algn="l" rtl="0">
              <a:spcBef>
                <a:spcPts val="0"/>
              </a:spcBef>
              <a:spcAft>
                <a:spcPts val="0"/>
              </a:spcAft>
              <a:buNone/>
            </a:pPr>
            <a:r>
              <a:rPr lang="zh-TW" altLang="en-US" sz="2400" dirty="0">
                <a:solidFill>
                  <a:schemeClr val="tx1"/>
                </a:solidFill>
              </a:rPr>
              <a:t>不同凸透鏡（不同焦距）對三稜鏡色散效果的影響</a:t>
            </a:r>
          </a:p>
        </p:txBody>
      </p:sp>
    </p:spTree>
    <p:extLst>
      <p:ext uri="{BB962C8B-B14F-4D97-AF65-F5344CB8AC3E}">
        <p14:creationId xmlns:p14="http://schemas.microsoft.com/office/powerpoint/2010/main" val="2981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Google Shape;119;p22"/>
          <p:cNvGraphicFramePr/>
          <p:nvPr>
            <p:extLst>
              <p:ext uri="{D42A27DB-BD31-4B8C-83A1-F6EECF244321}">
                <p14:modId xmlns:p14="http://schemas.microsoft.com/office/powerpoint/2010/main" val="430731876"/>
              </p:ext>
            </p:extLst>
          </p:nvPr>
        </p:nvGraphicFramePr>
        <p:xfrm>
          <a:off x="-30" y="25"/>
          <a:ext cx="5170350" cy="5143475"/>
        </p:xfrm>
        <a:graphic>
          <a:graphicData uri="http://schemas.openxmlformats.org/drawingml/2006/table">
            <a:tbl>
              <a:tblPr>
                <a:noFill/>
                <a:tableStyleId>{5C654DCB-CB8F-485B-8B42-6C4BA008B732}</a:tableStyleId>
              </a:tblPr>
              <a:tblGrid>
                <a:gridCol w="1706525">
                  <a:extLst>
                    <a:ext uri="{9D8B030D-6E8A-4147-A177-3AD203B41FA5}">
                      <a16:colId xmlns:a16="http://schemas.microsoft.com/office/drawing/2014/main" val="20000"/>
                    </a:ext>
                  </a:extLst>
                </a:gridCol>
                <a:gridCol w="1706525">
                  <a:extLst>
                    <a:ext uri="{9D8B030D-6E8A-4147-A177-3AD203B41FA5}">
                      <a16:colId xmlns:a16="http://schemas.microsoft.com/office/drawing/2014/main" val="20001"/>
                    </a:ext>
                  </a:extLst>
                </a:gridCol>
                <a:gridCol w="1757300">
                  <a:extLst>
                    <a:ext uri="{9D8B030D-6E8A-4147-A177-3AD203B41FA5}">
                      <a16:colId xmlns:a16="http://schemas.microsoft.com/office/drawing/2014/main" val="20002"/>
                    </a:ext>
                  </a:extLst>
                </a:gridCol>
              </a:tblGrid>
              <a:tr h="1033925">
                <a:tc>
                  <a:txBody>
                    <a:bodyPr/>
                    <a:lstStyle/>
                    <a:p>
                      <a:pPr marL="0" lvl="0" indent="0" algn="l" rtl="0">
                        <a:spcBef>
                          <a:spcPts val="0"/>
                        </a:spcBef>
                        <a:spcAft>
                          <a:spcPts val="0"/>
                        </a:spcAft>
                        <a:buNone/>
                      </a:pP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聚焦位置</a:t>
                      </a:r>
                      <a:endParaRPr lang="en-US" altLang="zh-TW" sz="2400" b="0" dirty="0">
                        <a:solidFill>
                          <a:schemeClr val="tx1"/>
                        </a:solidFill>
                      </a:endParaRPr>
                    </a:p>
                    <a:p>
                      <a:pPr marL="0" lvl="0" indent="0" algn="l" rtl="0">
                        <a:spcBef>
                          <a:spcPts val="0"/>
                        </a:spcBef>
                        <a:spcAft>
                          <a:spcPts val="0"/>
                        </a:spcAft>
                        <a:buNone/>
                      </a:pPr>
                      <a:r>
                        <a:rPr lang="en-US" altLang="zh-TW" sz="2400" b="0" dirty="0">
                          <a:solidFill>
                            <a:schemeClr val="tx1"/>
                          </a:solidFill>
                        </a:rPr>
                        <a:t>(</a:t>
                      </a:r>
                      <a:r>
                        <a:rPr lang="zh-TW" altLang="en-US" sz="2400" b="0" dirty="0">
                          <a:solidFill>
                            <a:schemeClr val="tx1"/>
                          </a:solidFill>
                        </a:rPr>
                        <a:t>公分</a:t>
                      </a:r>
                      <a:r>
                        <a:rPr lang="en-US" altLang="zh-TW" sz="2400" b="0" dirty="0">
                          <a:solidFill>
                            <a:schemeClr val="tx1"/>
                          </a:solidFill>
                        </a:rPr>
                        <a:t>)</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色散寬度</a:t>
                      </a:r>
                      <a:endParaRPr lang="en-US" altLang="zh-TW" sz="2400" b="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400" b="0" dirty="0">
                          <a:solidFill>
                            <a:schemeClr val="tx1"/>
                          </a:solidFill>
                        </a:rPr>
                        <a:t>(</a:t>
                      </a:r>
                      <a:r>
                        <a:rPr lang="zh-TW" altLang="en-US" sz="2400" b="0" dirty="0">
                          <a:solidFill>
                            <a:schemeClr val="tx1"/>
                          </a:solidFill>
                        </a:rPr>
                        <a:t>公分</a:t>
                      </a:r>
                      <a:r>
                        <a:rPr lang="en-US" altLang="zh-TW" sz="2400" b="0" dirty="0">
                          <a:solidFill>
                            <a:schemeClr val="tx1"/>
                          </a:solidFill>
                        </a:rPr>
                        <a:t>)</a:t>
                      </a:r>
                      <a:endParaRPr lang="zh-TW" altLang="en-US"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585850">
                <a:tc>
                  <a:txBody>
                    <a:bodyPr/>
                    <a:lstStyle/>
                    <a:p>
                      <a:pPr marL="0" lvl="0" indent="0" algn="l" rtl="0">
                        <a:spcBef>
                          <a:spcPts val="0"/>
                        </a:spcBef>
                        <a:spcAft>
                          <a:spcPts val="0"/>
                        </a:spcAft>
                        <a:buNone/>
                      </a:pPr>
                      <a:r>
                        <a:rPr lang="zh-TW" altLang="en-US" sz="2400" b="0" dirty="0">
                          <a:solidFill>
                            <a:schemeClr val="tx1"/>
                          </a:solidFill>
                        </a:rPr>
                        <a:t>雙</a:t>
                      </a:r>
                      <a:r>
                        <a:rPr lang="zh-TW" sz="2400" b="0" dirty="0">
                          <a:solidFill>
                            <a:schemeClr val="tx1"/>
                          </a:solidFill>
                        </a:rPr>
                        <a:t>凸1</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31</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32.3</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590150">
                <a:tc>
                  <a:txBody>
                    <a:bodyPr/>
                    <a:lstStyle/>
                    <a:p>
                      <a:pPr marL="0" lvl="0" indent="0" algn="l" rtl="0">
                        <a:spcBef>
                          <a:spcPts val="0"/>
                        </a:spcBef>
                        <a:spcAft>
                          <a:spcPts val="0"/>
                        </a:spcAft>
                        <a:buNone/>
                      </a:pPr>
                      <a:r>
                        <a:rPr lang="zh-TW" altLang="en-US" sz="2400" b="0" dirty="0">
                          <a:solidFill>
                            <a:schemeClr val="tx1"/>
                          </a:solidFill>
                        </a:rPr>
                        <a:t>雙</a:t>
                      </a:r>
                      <a:r>
                        <a:rPr lang="zh-TW" sz="2400" b="0" dirty="0">
                          <a:solidFill>
                            <a:schemeClr val="tx1"/>
                          </a:solidFill>
                        </a:rPr>
                        <a:t>凸2</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36</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29.6</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585850">
                <a:tc>
                  <a:txBody>
                    <a:bodyPr/>
                    <a:lstStyle/>
                    <a:p>
                      <a:pPr marL="0" lvl="0" indent="0" algn="l" rtl="0">
                        <a:spcBef>
                          <a:spcPts val="0"/>
                        </a:spcBef>
                        <a:spcAft>
                          <a:spcPts val="0"/>
                        </a:spcAft>
                        <a:buNone/>
                      </a:pPr>
                      <a:r>
                        <a:rPr lang="zh-TW" altLang="en-US" sz="2400" b="0" dirty="0">
                          <a:solidFill>
                            <a:schemeClr val="tx1"/>
                          </a:solidFill>
                        </a:rPr>
                        <a:t>雙</a:t>
                      </a:r>
                      <a:r>
                        <a:rPr lang="zh-TW" sz="2400" b="0" dirty="0">
                          <a:solidFill>
                            <a:schemeClr val="tx1"/>
                          </a:solidFill>
                        </a:rPr>
                        <a:t>凸3</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41</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27.9</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590150">
                <a:tc>
                  <a:txBody>
                    <a:bodyPr/>
                    <a:lstStyle/>
                    <a:p>
                      <a:pPr marL="0" lvl="0" indent="0" algn="l" rtl="0">
                        <a:spcBef>
                          <a:spcPts val="0"/>
                        </a:spcBef>
                        <a:spcAft>
                          <a:spcPts val="0"/>
                        </a:spcAft>
                        <a:buNone/>
                      </a:pPr>
                      <a:r>
                        <a:rPr lang="zh-TW" altLang="en-US" sz="2400" b="0" dirty="0">
                          <a:solidFill>
                            <a:schemeClr val="tx1"/>
                          </a:solidFill>
                        </a:rPr>
                        <a:t>雙</a:t>
                      </a:r>
                      <a:r>
                        <a:rPr lang="zh-TW" sz="2400" b="0" dirty="0">
                          <a:solidFill>
                            <a:schemeClr val="tx1"/>
                          </a:solidFill>
                        </a:rPr>
                        <a:t>凸4</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46</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25.7</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585850">
                <a:tc>
                  <a:txBody>
                    <a:bodyPr/>
                    <a:lstStyle/>
                    <a:p>
                      <a:pPr marL="0" lvl="0" indent="0" algn="l" rtl="0">
                        <a:spcBef>
                          <a:spcPts val="0"/>
                        </a:spcBef>
                        <a:spcAft>
                          <a:spcPts val="0"/>
                        </a:spcAft>
                        <a:buNone/>
                      </a:pPr>
                      <a:r>
                        <a:rPr lang="zh-TW" altLang="en-US" sz="2400" b="0" dirty="0">
                          <a:solidFill>
                            <a:schemeClr val="tx1"/>
                          </a:solidFill>
                        </a:rPr>
                        <a:t>雙</a:t>
                      </a:r>
                      <a:r>
                        <a:rPr lang="zh-TW" sz="2400" b="0" dirty="0">
                          <a:solidFill>
                            <a:schemeClr val="tx1"/>
                          </a:solidFill>
                        </a:rPr>
                        <a:t>凸5</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51</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25.5</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585850">
                <a:tc>
                  <a:txBody>
                    <a:bodyPr/>
                    <a:lstStyle/>
                    <a:p>
                      <a:pPr marL="0" lvl="0" indent="0" algn="l" rtl="0">
                        <a:spcBef>
                          <a:spcPts val="0"/>
                        </a:spcBef>
                        <a:spcAft>
                          <a:spcPts val="0"/>
                        </a:spcAft>
                        <a:buNone/>
                      </a:pPr>
                      <a:r>
                        <a:rPr lang="zh-TW" altLang="en-US" sz="2400" b="0" dirty="0">
                          <a:solidFill>
                            <a:schemeClr val="tx1"/>
                          </a:solidFill>
                        </a:rPr>
                        <a:t>雙</a:t>
                      </a:r>
                      <a:r>
                        <a:rPr lang="zh-TW" sz="2400" b="0" dirty="0">
                          <a:solidFill>
                            <a:schemeClr val="tx1"/>
                          </a:solidFill>
                        </a:rPr>
                        <a:t>凸6</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56</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25.2</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585850">
                <a:tc>
                  <a:txBody>
                    <a:bodyPr/>
                    <a:lstStyle/>
                    <a:p>
                      <a:pPr marL="0" lvl="0" indent="0" algn="l" rtl="0">
                        <a:spcBef>
                          <a:spcPts val="0"/>
                        </a:spcBef>
                        <a:spcAft>
                          <a:spcPts val="0"/>
                        </a:spcAft>
                        <a:buNone/>
                      </a:pPr>
                      <a:r>
                        <a:rPr lang="zh-TW" altLang="en-US" sz="2400" b="0" dirty="0">
                          <a:solidFill>
                            <a:schemeClr val="tx1"/>
                          </a:solidFill>
                        </a:rPr>
                        <a:t>雙</a:t>
                      </a:r>
                      <a:r>
                        <a:rPr lang="zh-TW" sz="2400" b="0" dirty="0">
                          <a:solidFill>
                            <a:schemeClr val="tx1"/>
                          </a:solidFill>
                        </a:rPr>
                        <a:t>凸7</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61</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24.2</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20" name="Google Shape;120;p22"/>
          <p:cNvPicPr preferRelativeResize="0"/>
          <p:nvPr/>
        </p:nvPicPr>
        <p:blipFill rotWithShape="1">
          <a:blip r:embed="rId3">
            <a:alphaModFix/>
          </a:blip>
          <a:srcRect r="2496" b="2685"/>
          <a:stretch/>
        </p:blipFill>
        <p:spPr>
          <a:xfrm>
            <a:off x="6445225" y="25"/>
            <a:ext cx="2698776" cy="2020199"/>
          </a:xfrm>
          <a:prstGeom prst="rect">
            <a:avLst/>
          </a:prstGeom>
          <a:noFill/>
          <a:ln>
            <a:noFill/>
          </a:ln>
        </p:spPr>
      </p:pic>
      <p:pic>
        <p:nvPicPr>
          <p:cNvPr id="121" name="Google Shape;121;p22"/>
          <p:cNvPicPr preferRelativeResize="0"/>
          <p:nvPr/>
        </p:nvPicPr>
        <p:blipFill rotWithShape="1">
          <a:blip r:embed="rId4">
            <a:alphaModFix/>
          </a:blip>
          <a:srcRect l="18114" r="7186" b="2685"/>
          <a:stretch/>
        </p:blipFill>
        <p:spPr>
          <a:xfrm>
            <a:off x="5170325" y="25"/>
            <a:ext cx="1163000" cy="2020200"/>
          </a:xfrm>
          <a:prstGeom prst="rect">
            <a:avLst/>
          </a:prstGeom>
          <a:noFill/>
          <a:ln>
            <a:noFill/>
          </a:ln>
        </p:spPr>
      </p:pic>
      <p:pic>
        <p:nvPicPr>
          <p:cNvPr id="122" name="Google Shape;122;p22"/>
          <p:cNvPicPr preferRelativeResize="0"/>
          <p:nvPr/>
        </p:nvPicPr>
        <p:blipFill>
          <a:blip r:embed="rId5">
            <a:alphaModFix/>
          </a:blip>
          <a:stretch>
            <a:fillRect/>
          </a:stretch>
        </p:blipFill>
        <p:spPr>
          <a:xfrm>
            <a:off x="5170325" y="2075902"/>
            <a:ext cx="2110948" cy="2814598"/>
          </a:xfrm>
          <a:prstGeom prst="rect">
            <a:avLst/>
          </a:prstGeom>
          <a:noFill/>
          <a:ln>
            <a:noFill/>
          </a:ln>
        </p:spPr>
      </p:pic>
      <p:pic>
        <p:nvPicPr>
          <p:cNvPr id="123" name="Google Shape;123;p22"/>
          <p:cNvPicPr preferRelativeResize="0"/>
          <p:nvPr/>
        </p:nvPicPr>
        <p:blipFill rotWithShape="1">
          <a:blip r:embed="rId6">
            <a:alphaModFix/>
          </a:blip>
          <a:srcRect l="17136"/>
          <a:stretch/>
        </p:blipFill>
        <p:spPr>
          <a:xfrm>
            <a:off x="7386800" y="2075900"/>
            <a:ext cx="1749200" cy="281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B66E311-F9D0-485D-8E2F-3F56A0941DBB}"/>
              </a:ext>
            </a:extLst>
          </p:cNvPr>
          <p:cNvPicPr>
            <a:picLocks noChangeAspect="1"/>
          </p:cNvPicPr>
          <p:nvPr/>
        </p:nvPicPr>
        <p:blipFill>
          <a:blip r:embed="rId2"/>
          <a:stretch>
            <a:fillRect/>
          </a:stretch>
        </p:blipFill>
        <p:spPr>
          <a:xfrm>
            <a:off x="678903" y="231750"/>
            <a:ext cx="7786194" cy="4680000"/>
          </a:xfrm>
          <a:prstGeom prst="rect">
            <a:avLst/>
          </a:prstGeom>
        </p:spPr>
      </p:pic>
    </p:spTree>
    <p:extLst>
      <p:ext uri="{BB962C8B-B14F-4D97-AF65-F5344CB8AC3E}">
        <p14:creationId xmlns:p14="http://schemas.microsoft.com/office/powerpoint/2010/main" val="225859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8" name="Google Shape;128;p23"/>
          <p:cNvGraphicFramePr/>
          <p:nvPr>
            <p:extLst>
              <p:ext uri="{D42A27DB-BD31-4B8C-83A1-F6EECF244321}">
                <p14:modId xmlns:p14="http://schemas.microsoft.com/office/powerpoint/2010/main" val="3682261718"/>
              </p:ext>
            </p:extLst>
          </p:nvPr>
        </p:nvGraphicFramePr>
        <p:xfrm>
          <a:off x="0" y="37"/>
          <a:ext cx="5044575" cy="5143450"/>
        </p:xfrm>
        <a:graphic>
          <a:graphicData uri="http://schemas.openxmlformats.org/drawingml/2006/table">
            <a:tbl>
              <a:tblPr>
                <a:noFill/>
                <a:tableStyleId>{5C654DCB-CB8F-485B-8B42-6C4BA008B732}</a:tableStyleId>
              </a:tblPr>
              <a:tblGrid>
                <a:gridCol w="1681525">
                  <a:extLst>
                    <a:ext uri="{9D8B030D-6E8A-4147-A177-3AD203B41FA5}">
                      <a16:colId xmlns:a16="http://schemas.microsoft.com/office/drawing/2014/main" val="20000"/>
                    </a:ext>
                  </a:extLst>
                </a:gridCol>
                <a:gridCol w="1681525">
                  <a:extLst>
                    <a:ext uri="{9D8B030D-6E8A-4147-A177-3AD203B41FA5}">
                      <a16:colId xmlns:a16="http://schemas.microsoft.com/office/drawing/2014/main" val="20001"/>
                    </a:ext>
                  </a:extLst>
                </a:gridCol>
                <a:gridCol w="1681525">
                  <a:extLst>
                    <a:ext uri="{9D8B030D-6E8A-4147-A177-3AD203B41FA5}">
                      <a16:colId xmlns:a16="http://schemas.microsoft.com/office/drawing/2014/main" val="20002"/>
                    </a:ext>
                  </a:extLst>
                </a:gridCol>
              </a:tblGrid>
              <a:tr h="1045050">
                <a:tc>
                  <a:txBody>
                    <a:bodyPr/>
                    <a:lstStyle/>
                    <a:p>
                      <a:pPr marL="0" lvl="0" indent="0" algn="l" rtl="0">
                        <a:spcBef>
                          <a:spcPts val="0"/>
                        </a:spcBef>
                        <a:spcAft>
                          <a:spcPts val="0"/>
                        </a:spcAft>
                        <a:buNone/>
                      </a:pP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聚焦位置</a:t>
                      </a:r>
                      <a:endParaRPr lang="en-US" altLang="zh-TW" sz="2400" b="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400" b="0" dirty="0">
                          <a:solidFill>
                            <a:schemeClr val="tx1"/>
                          </a:solidFill>
                        </a:rPr>
                        <a:t>(</a:t>
                      </a:r>
                      <a:r>
                        <a:rPr lang="zh-TW" altLang="en-US" sz="2400" b="0" dirty="0">
                          <a:solidFill>
                            <a:schemeClr val="tx1"/>
                          </a:solidFill>
                        </a:rPr>
                        <a:t>公分</a:t>
                      </a:r>
                      <a:r>
                        <a:rPr lang="en-US" altLang="zh-TW" sz="2400" b="0" dirty="0">
                          <a:solidFill>
                            <a:schemeClr val="tx1"/>
                          </a:solidFill>
                        </a:rPr>
                        <a:t>)</a:t>
                      </a:r>
                      <a:endParaRPr lang="zh-TW" altLang="en-US"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色散寬度</a:t>
                      </a:r>
                      <a:endParaRPr lang="en-US" altLang="zh-TW" sz="2400" b="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400" b="0" dirty="0">
                          <a:solidFill>
                            <a:schemeClr val="tx1"/>
                          </a:solidFill>
                        </a:rPr>
                        <a:t>(</a:t>
                      </a:r>
                      <a:r>
                        <a:rPr lang="zh-TW" altLang="en-US" sz="2400" b="0" dirty="0">
                          <a:solidFill>
                            <a:schemeClr val="tx1"/>
                          </a:solidFill>
                        </a:rPr>
                        <a:t>公分</a:t>
                      </a:r>
                      <a:r>
                        <a:rPr lang="en-US" altLang="zh-TW" sz="2400" b="0" dirty="0">
                          <a:solidFill>
                            <a:schemeClr val="tx1"/>
                          </a:solidFill>
                        </a:rPr>
                        <a:t>)</a:t>
                      </a:r>
                      <a:endParaRPr lang="zh-TW" altLang="en-US"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584875">
                <a:tc>
                  <a:txBody>
                    <a:bodyPr/>
                    <a:lstStyle/>
                    <a:p>
                      <a:pPr marL="0" lvl="0" indent="0" algn="l" rtl="0">
                        <a:spcBef>
                          <a:spcPts val="0"/>
                        </a:spcBef>
                        <a:spcAft>
                          <a:spcPts val="0"/>
                        </a:spcAft>
                        <a:buNone/>
                      </a:pPr>
                      <a:r>
                        <a:rPr lang="zh-TW" sz="2400" b="0">
                          <a:solidFill>
                            <a:schemeClr val="tx1"/>
                          </a:solidFill>
                        </a:rPr>
                        <a:t>平凸1</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73</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17.7</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589150">
                <a:tc>
                  <a:txBody>
                    <a:bodyPr/>
                    <a:lstStyle/>
                    <a:p>
                      <a:pPr marL="0" lvl="0" indent="0" algn="l" rtl="0">
                        <a:spcBef>
                          <a:spcPts val="0"/>
                        </a:spcBef>
                        <a:spcAft>
                          <a:spcPts val="0"/>
                        </a:spcAft>
                        <a:buNone/>
                      </a:pPr>
                      <a:r>
                        <a:rPr lang="zh-TW" sz="2400" b="0">
                          <a:solidFill>
                            <a:schemeClr val="tx1"/>
                          </a:solidFill>
                        </a:rPr>
                        <a:t>平凸2</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78</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17</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584875">
                <a:tc>
                  <a:txBody>
                    <a:bodyPr/>
                    <a:lstStyle/>
                    <a:p>
                      <a:pPr marL="0" lvl="0" indent="0" algn="l" rtl="0">
                        <a:spcBef>
                          <a:spcPts val="0"/>
                        </a:spcBef>
                        <a:spcAft>
                          <a:spcPts val="0"/>
                        </a:spcAft>
                        <a:buNone/>
                      </a:pPr>
                      <a:r>
                        <a:rPr lang="zh-TW" sz="2400" b="0">
                          <a:solidFill>
                            <a:schemeClr val="tx1"/>
                          </a:solidFill>
                        </a:rPr>
                        <a:t>平凸3</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83</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16.6</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584875">
                <a:tc>
                  <a:txBody>
                    <a:bodyPr/>
                    <a:lstStyle/>
                    <a:p>
                      <a:pPr marL="0" lvl="0" indent="0" algn="l" rtl="0">
                        <a:spcBef>
                          <a:spcPts val="0"/>
                        </a:spcBef>
                        <a:spcAft>
                          <a:spcPts val="0"/>
                        </a:spcAft>
                        <a:buNone/>
                      </a:pPr>
                      <a:r>
                        <a:rPr lang="zh-TW" sz="2400" b="0">
                          <a:solidFill>
                            <a:schemeClr val="tx1"/>
                          </a:solidFill>
                        </a:rPr>
                        <a:t>平凸4</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88</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18</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584875">
                <a:tc>
                  <a:txBody>
                    <a:bodyPr/>
                    <a:lstStyle/>
                    <a:p>
                      <a:pPr marL="0" lvl="0" indent="0" algn="l" rtl="0">
                        <a:spcBef>
                          <a:spcPts val="0"/>
                        </a:spcBef>
                        <a:spcAft>
                          <a:spcPts val="0"/>
                        </a:spcAft>
                        <a:buNone/>
                      </a:pPr>
                      <a:r>
                        <a:rPr lang="zh-TW" sz="2400" b="0">
                          <a:solidFill>
                            <a:schemeClr val="tx1"/>
                          </a:solidFill>
                        </a:rPr>
                        <a:t>平凸5</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93</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16</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584875">
                <a:tc>
                  <a:txBody>
                    <a:bodyPr/>
                    <a:lstStyle/>
                    <a:p>
                      <a:pPr marL="0" lvl="0" indent="0" algn="l" rtl="0">
                        <a:spcBef>
                          <a:spcPts val="0"/>
                        </a:spcBef>
                        <a:spcAft>
                          <a:spcPts val="0"/>
                        </a:spcAft>
                        <a:buNone/>
                      </a:pPr>
                      <a:r>
                        <a:rPr lang="zh-TW" sz="2400" b="0">
                          <a:solidFill>
                            <a:schemeClr val="tx1"/>
                          </a:solidFill>
                        </a:rPr>
                        <a:t>平凸6</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98</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17</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584875">
                <a:tc>
                  <a:txBody>
                    <a:bodyPr/>
                    <a:lstStyle/>
                    <a:p>
                      <a:pPr marL="0" lvl="0" indent="0" algn="l" rtl="0">
                        <a:spcBef>
                          <a:spcPts val="0"/>
                        </a:spcBef>
                        <a:spcAft>
                          <a:spcPts val="0"/>
                        </a:spcAft>
                        <a:buNone/>
                      </a:pPr>
                      <a:r>
                        <a:rPr lang="zh-TW" sz="2400" b="0">
                          <a:solidFill>
                            <a:schemeClr val="tx1"/>
                          </a:solidFill>
                        </a:rPr>
                        <a:t>平凸7</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103</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15.5</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29" name="Google Shape;129;p23"/>
          <p:cNvPicPr preferRelativeResize="0"/>
          <p:nvPr/>
        </p:nvPicPr>
        <p:blipFill rotWithShape="1">
          <a:blip r:embed="rId3">
            <a:alphaModFix/>
          </a:blip>
          <a:srcRect l="32680" r="15065" b="45202"/>
          <a:stretch/>
        </p:blipFill>
        <p:spPr>
          <a:xfrm>
            <a:off x="5143725" y="86775"/>
            <a:ext cx="1896275" cy="2651575"/>
          </a:xfrm>
          <a:prstGeom prst="rect">
            <a:avLst/>
          </a:prstGeom>
          <a:noFill/>
          <a:ln>
            <a:noFill/>
          </a:ln>
        </p:spPr>
      </p:pic>
      <p:pic>
        <p:nvPicPr>
          <p:cNvPr id="130" name="Google Shape;130;p23"/>
          <p:cNvPicPr preferRelativeResize="0"/>
          <p:nvPr/>
        </p:nvPicPr>
        <p:blipFill>
          <a:blip r:embed="rId4">
            <a:alphaModFix/>
          </a:blip>
          <a:stretch>
            <a:fillRect/>
          </a:stretch>
        </p:blipFill>
        <p:spPr>
          <a:xfrm>
            <a:off x="7139150" y="86775"/>
            <a:ext cx="1988694" cy="2651575"/>
          </a:xfrm>
          <a:prstGeom prst="rect">
            <a:avLst/>
          </a:prstGeom>
          <a:noFill/>
          <a:ln>
            <a:noFill/>
          </a:ln>
        </p:spPr>
      </p:pic>
      <p:pic>
        <p:nvPicPr>
          <p:cNvPr id="131" name="Google Shape;131;p23"/>
          <p:cNvPicPr preferRelativeResize="0"/>
          <p:nvPr/>
        </p:nvPicPr>
        <p:blipFill rotWithShape="1">
          <a:blip r:embed="rId5">
            <a:alphaModFix/>
          </a:blip>
          <a:srcRect t="-2661" b="13055"/>
          <a:stretch/>
        </p:blipFill>
        <p:spPr>
          <a:xfrm>
            <a:off x="5143725" y="2738351"/>
            <a:ext cx="1896275" cy="2206850"/>
          </a:xfrm>
          <a:prstGeom prst="rect">
            <a:avLst/>
          </a:prstGeom>
          <a:noFill/>
          <a:ln>
            <a:noFill/>
          </a:ln>
        </p:spPr>
      </p:pic>
      <p:pic>
        <p:nvPicPr>
          <p:cNvPr id="132" name="Google Shape;132;p23"/>
          <p:cNvPicPr preferRelativeResize="0"/>
          <p:nvPr/>
        </p:nvPicPr>
        <p:blipFill rotWithShape="1">
          <a:blip r:embed="rId6">
            <a:alphaModFix/>
          </a:blip>
          <a:srcRect t="2471" b="16772"/>
          <a:stretch/>
        </p:blipFill>
        <p:spPr>
          <a:xfrm>
            <a:off x="7139150" y="2803975"/>
            <a:ext cx="1988699" cy="2141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98A2FE8-724F-4B17-B5E6-22CA9F60E3A1}"/>
              </a:ext>
            </a:extLst>
          </p:cNvPr>
          <p:cNvPicPr>
            <a:picLocks noChangeAspect="1"/>
          </p:cNvPicPr>
          <p:nvPr/>
        </p:nvPicPr>
        <p:blipFill>
          <a:blip r:embed="rId2"/>
          <a:stretch>
            <a:fillRect/>
          </a:stretch>
        </p:blipFill>
        <p:spPr>
          <a:xfrm>
            <a:off x="632045" y="231750"/>
            <a:ext cx="7879911" cy="4680000"/>
          </a:xfrm>
          <a:prstGeom prst="rect">
            <a:avLst/>
          </a:prstGeom>
        </p:spPr>
      </p:pic>
    </p:spTree>
    <p:extLst>
      <p:ext uri="{BB962C8B-B14F-4D97-AF65-F5344CB8AC3E}">
        <p14:creationId xmlns:p14="http://schemas.microsoft.com/office/powerpoint/2010/main" val="391763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aphicFrame>
        <p:nvGraphicFramePr>
          <p:cNvPr id="137" name="Google Shape;137;p24"/>
          <p:cNvGraphicFramePr/>
          <p:nvPr>
            <p:extLst>
              <p:ext uri="{D42A27DB-BD31-4B8C-83A1-F6EECF244321}">
                <p14:modId xmlns:p14="http://schemas.microsoft.com/office/powerpoint/2010/main" val="3644156291"/>
              </p:ext>
            </p:extLst>
          </p:nvPr>
        </p:nvGraphicFramePr>
        <p:xfrm>
          <a:off x="-34" y="13"/>
          <a:ext cx="5022975" cy="5143475"/>
        </p:xfrm>
        <a:graphic>
          <a:graphicData uri="http://schemas.openxmlformats.org/drawingml/2006/table">
            <a:tbl>
              <a:tblPr>
                <a:noFill/>
                <a:tableStyleId>{5C654DCB-CB8F-485B-8B42-6C4BA008B732}</a:tableStyleId>
              </a:tblPr>
              <a:tblGrid>
                <a:gridCol w="1674325">
                  <a:extLst>
                    <a:ext uri="{9D8B030D-6E8A-4147-A177-3AD203B41FA5}">
                      <a16:colId xmlns:a16="http://schemas.microsoft.com/office/drawing/2014/main" val="20000"/>
                    </a:ext>
                  </a:extLst>
                </a:gridCol>
                <a:gridCol w="1674325">
                  <a:extLst>
                    <a:ext uri="{9D8B030D-6E8A-4147-A177-3AD203B41FA5}">
                      <a16:colId xmlns:a16="http://schemas.microsoft.com/office/drawing/2014/main" val="20001"/>
                    </a:ext>
                  </a:extLst>
                </a:gridCol>
                <a:gridCol w="1674325">
                  <a:extLst>
                    <a:ext uri="{9D8B030D-6E8A-4147-A177-3AD203B41FA5}">
                      <a16:colId xmlns:a16="http://schemas.microsoft.com/office/drawing/2014/main" val="20002"/>
                    </a:ext>
                  </a:extLst>
                </a:gridCol>
              </a:tblGrid>
              <a:tr h="1034750">
                <a:tc>
                  <a:txBody>
                    <a:bodyPr/>
                    <a:lstStyle/>
                    <a:p>
                      <a:pPr marL="0" lvl="0" indent="0" algn="l" rtl="0">
                        <a:spcBef>
                          <a:spcPts val="0"/>
                        </a:spcBef>
                        <a:spcAft>
                          <a:spcPts val="0"/>
                        </a:spcAft>
                        <a:buNone/>
                      </a:pP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聚焦位置</a:t>
                      </a:r>
                      <a:endParaRPr lang="en-US" altLang="zh-TW" sz="2400" b="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400" b="0" dirty="0">
                          <a:solidFill>
                            <a:schemeClr val="tx1"/>
                          </a:solidFill>
                        </a:rPr>
                        <a:t>(</a:t>
                      </a:r>
                      <a:r>
                        <a:rPr lang="zh-TW" altLang="en-US" sz="2400" b="0" dirty="0">
                          <a:solidFill>
                            <a:schemeClr val="tx1"/>
                          </a:solidFill>
                        </a:rPr>
                        <a:t>公分</a:t>
                      </a:r>
                      <a:r>
                        <a:rPr lang="en-US" altLang="zh-TW" sz="2400" b="0" dirty="0">
                          <a:solidFill>
                            <a:schemeClr val="tx1"/>
                          </a:solidFill>
                        </a:rPr>
                        <a:t>)</a:t>
                      </a:r>
                      <a:endParaRPr lang="zh-TW" altLang="en-US"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色散寬度</a:t>
                      </a:r>
                      <a:endParaRPr lang="en-US" altLang="zh-TW" sz="2400" b="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2400" b="0" dirty="0">
                          <a:solidFill>
                            <a:schemeClr val="tx1"/>
                          </a:solidFill>
                        </a:rPr>
                        <a:t>(</a:t>
                      </a:r>
                      <a:r>
                        <a:rPr lang="zh-TW" altLang="en-US" sz="2400" b="0" dirty="0">
                          <a:solidFill>
                            <a:schemeClr val="tx1"/>
                          </a:solidFill>
                        </a:rPr>
                        <a:t>公分</a:t>
                      </a:r>
                      <a:r>
                        <a:rPr lang="en-US" altLang="zh-TW" sz="2400" b="0" dirty="0">
                          <a:solidFill>
                            <a:schemeClr val="tx1"/>
                          </a:solidFill>
                        </a:rPr>
                        <a:t>)</a:t>
                      </a:r>
                      <a:endParaRPr lang="zh-TW" altLang="en-US"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586350">
                <a:tc>
                  <a:txBody>
                    <a:bodyPr/>
                    <a:lstStyle/>
                    <a:p>
                      <a:pPr marL="0" lvl="0" indent="0" algn="l" rtl="0">
                        <a:spcBef>
                          <a:spcPts val="0"/>
                        </a:spcBef>
                        <a:spcAft>
                          <a:spcPts val="0"/>
                        </a:spcAft>
                        <a:buNone/>
                      </a:pPr>
                      <a:r>
                        <a:rPr lang="zh-TW" sz="2400" b="0">
                          <a:solidFill>
                            <a:schemeClr val="tx1"/>
                          </a:solidFill>
                        </a:rPr>
                        <a:t>凹凸1</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97</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12</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590625">
                <a:tc>
                  <a:txBody>
                    <a:bodyPr/>
                    <a:lstStyle/>
                    <a:p>
                      <a:pPr marL="0" lvl="0" indent="0" algn="l" rtl="0">
                        <a:spcBef>
                          <a:spcPts val="0"/>
                        </a:spcBef>
                        <a:spcAft>
                          <a:spcPts val="0"/>
                        </a:spcAft>
                        <a:buNone/>
                      </a:pPr>
                      <a:r>
                        <a:rPr lang="zh-TW" sz="2400" b="0">
                          <a:solidFill>
                            <a:schemeClr val="tx1"/>
                          </a:solidFill>
                        </a:rPr>
                        <a:t>凹凸2</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102</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11.7</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586350">
                <a:tc>
                  <a:txBody>
                    <a:bodyPr/>
                    <a:lstStyle/>
                    <a:p>
                      <a:pPr marL="0" lvl="0" indent="0" algn="l" rtl="0">
                        <a:spcBef>
                          <a:spcPts val="0"/>
                        </a:spcBef>
                        <a:spcAft>
                          <a:spcPts val="0"/>
                        </a:spcAft>
                        <a:buNone/>
                      </a:pPr>
                      <a:r>
                        <a:rPr lang="zh-TW" sz="2400" b="0">
                          <a:solidFill>
                            <a:schemeClr val="tx1"/>
                          </a:solidFill>
                        </a:rPr>
                        <a:t>凹凸3</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107</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11</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586350">
                <a:tc>
                  <a:txBody>
                    <a:bodyPr/>
                    <a:lstStyle/>
                    <a:p>
                      <a:pPr marL="0" lvl="0" indent="0" algn="l" rtl="0">
                        <a:spcBef>
                          <a:spcPts val="0"/>
                        </a:spcBef>
                        <a:spcAft>
                          <a:spcPts val="0"/>
                        </a:spcAft>
                        <a:buNone/>
                      </a:pPr>
                      <a:r>
                        <a:rPr lang="zh-TW" sz="2400" b="0">
                          <a:solidFill>
                            <a:schemeClr val="tx1"/>
                          </a:solidFill>
                        </a:rPr>
                        <a:t>凹凸4</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112</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12.1</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586350">
                <a:tc>
                  <a:txBody>
                    <a:bodyPr/>
                    <a:lstStyle/>
                    <a:p>
                      <a:pPr marL="0" lvl="0" indent="0" algn="l" rtl="0">
                        <a:spcBef>
                          <a:spcPts val="0"/>
                        </a:spcBef>
                        <a:spcAft>
                          <a:spcPts val="0"/>
                        </a:spcAft>
                        <a:buNone/>
                      </a:pPr>
                      <a:r>
                        <a:rPr lang="zh-TW" sz="2400" b="0">
                          <a:solidFill>
                            <a:schemeClr val="tx1"/>
                          </a:solidFill>
                        </a:rPr>
                        <a:t>凹凸5</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117</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10.7</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586350">
                <a:tc>
                  <a:txBody>
                    <a:bodyPr/>
                    <a:lstStyle/>
                    <a:p>
                      <a:pPr marL="0" lvl="0" indent="0" algn="l" rtl="0">
                        <a:spcBef>
                          <a:spcPts val="0"/>
                        </a:spcBef>
                        <a:spcAft>
                          <a:spcPts val="0"/>
                        </a:spcAft>
                        <a:buNone/>
                      </a:pPr>
                      <a:r>
                        <a:rPr lang="zh-TW" sz="2400" b="0">
                          <a:solidFill>
                            <a:schemeClr val="tx1"/>
                          </a:solidFill>
                        </a:rPr>
                        <a:t>凹凸6</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122</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10</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586350">
                <a:tc>
                  <a:txBody>
                    <a:bodyPr/>
                    <a:lstStyle/>
                    <a:p>
                      <a:pPr marL="0" lvl="0" indent="0" algn="l" rtl="0">
                        <a:spcBef>
                          <a:spcPts val="0"/>
                        </a:spcBef>
                        <a:spcAft>
                          <a:spcPts val="0"/>
                        </a:spcAft>
                        <a:buNone/>
                      </a:pPr>
                      <a:r>
                        <a:rPr lang="zh-TW" sz="2400" b="0">
                          <a:solidFill>
                            <a:schemeClr val="tx1"/>
                          </a:solidFill>
                        </a:rPr>
                        <a:t>凹凸7</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a:solidFill>
                            <a:schemeClr val="tx1"/>
                          </a:solidFill>
                        </a:rPr>
                        <a:t>127</a:t>
                      </a:r>
                      <a:endParaRPr sz="2400" b="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b="0" dirty="0">
                          <a:solidFill>
                            <a:schemeClr val="tx1"/>
                          </a:solidFill>
                        </a:rPr>
                        <a:t>9.8</a:t>
                      </a:r>
                      <a:endParaRPr sz="2400" b="0" dirty="0">
                        <a:solidFill>
                          <a:schemeClr val="tx1"/>
                        </a:solidFill>
                      </a:endParaRPr>
                    </a:p>
                  </a:txBody>
                  <a:tcPr marL="63500" marR="63500" marT="63500" marB="635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38" name="Google Shape;138;p24"/>
          <p:cNvPicPr preferRelativeResize="0"/>
          <p:nvPr/>
        </p:nvPicPr>
        <p:blipFill>
          <a:blip r:embed="rId3">
            <a:alphaModFix/>
          </a:blip>
          <a:stretch>
            <a:fillRect/>
          </a:stretch>
        </p:blipFill>
        <p:spPr>
          <a:xfrm>
            <a:off x="5150550" y="102825"/>
            <a:ext cx="1779224" cy="2372309"/>
          </a:xfrm>
          <a:prstGeom prst="rect">
            <a:avLst/>
          </a:prstGeom>
          <a:noFill/>
          <a:ln>
            <a:noFill/>
          </a:ln>
        </p:spPr>
      </p:pic>
      <p:pic>
        <p:nvPicPr>
          <p:cNvPr id="139" name="Google Shape;139;p24"/>
          <p:cNvPicPr preferRelativeResize="0"/>
          <p:nvPr/>
        </p:nvPicPr>
        <p:blipFill>
          <a:blip r:embed="rId4">
            <a:alphaModFix/>
          </a:blip>
          <a:stretch>
            <a:fillRect/>
          </a:stretch>
        </p:blipFill>
        <p:spPr>
          <a:xfrm>
            <a:off x="7199975" y="102825"/>
            <a:ext cx="1779224" cy="2372309"/>
          </a:xfrm>
          <a:prstGeom prst="rect">
            <a:avLst/>
          </a:prstGeom>
          <a:noFill/>
          <a:ln>
            <a:noFill/>
          </a:ln>
        </p:spPr>
      </p:pic>
      <p:pic>
        <p:nvPicPr>
          <p:cNvPr id="140" name="Google Shape;140;p24"/>
          <p:cNvPicPr preferRelativeResize="0"/>
          <p:nvPr/>
        </p:nvPicPr>
        <p:blipFill>
          <a:blip r:embed="rId5">
            <a:alphaModFix/>
          </a:blip>
          <a:stretch>
            <a:fillRect/>
          </a:stretch>
        </p:blipFill>
        <p:spPr>
          <a:xfrm>
            <a:off x="5175341" y="2618800"/>
            <a:ext cx="1779224" cy="2372299"/>
          </a:xfrm>
          <a:prstGeom prst="rect">
            <a:avLst/>
          </a:prstGeom>
          <a:noFill/>
          <a:ln>
            <a:noFill/>
          </a:ln>
        </p:spPr>
      </p:pic>
      <p:pic>
        <p:nvPicPr>
          <p:cNvPr id="141" name="Google Shape;141;p24"/>
          <p:cNvPicPr preferRelativeResize="0"/>
          <p:nvPr/>
        </p:nvPicPr>
        <p:blipFill>
          <a:blip r:embed="rId6">
            <a:alphaModFix/>
          </a:blip>
          <a:stretch>
            <a:fillRect/>
          </a:stretch>
        </p:blipFill>
        <p:spPr>
          <a:xfrm>
            <a:off x="7203240" y="2618800"/>
            <a:ext cx="1779224" cy="2372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164916A-433E-4332-8E33-3C367F8AB9F1}"/>
              </a:ext>
            </a:extLst>
          </p:cNvPr>
          <p:cNvPicPr>
            <a:picLocks noChangeAspect="1"/>
          </p:cNvPicPr>
          <p:nvPr/>
        </p:nvPicPr>
        <p:blipFill>
          <a:blip r:embed="rId2"/>
          <a:stretch>
            <a:fillRect/>
          </a:stretch>
        </p:blipFill>
        <p:spPr>
          <a:xfrm>
            <a:off x="678903" y="231750"/>
            <a:ext cx="7786194" cy="4680000"/>
          </a:xfrm>
          <a:prstGeom prst="rect">
            <a:avLst/>
          </a:prstGeom>
        </p:spPr>
      </p:pic>
    </p:spTree>
    <p:extLst>
      <p:ext uri="{BB962C8B-B14F-4D97-AF65-F5344CB8AC3E}">
        <p14:creationId xmlns:p14="http://schemas.microsoft.com/office/powerpoint/2010/main" val="412324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圖片 1">
            <a:extLst>
              <a:ext uri="{FF2B5EF4-FFF2-40B4-BE49-F238E27FC236}">
                <a16:creationId xmlns:a16="http://schemas.microsoft.com/office/drawing/2014/main" id="{24BC1ECB-798B-48D9-BB3B-EBDFFF7D25CA}"/>
              </a:ext>
            </a:extLst>
          </p:cNvPr>
          <p:cNvPicPr>
            <a:picLocks noChangeAspect="1"/>
          </p:cNvPicPr>
          <p:nvPr/>
        </p:nvPicPr>
        <p:blipFill>
          <a:blip r:embed="rId3"/>
          <a:stretch>
            <a:fillRect/>
          </a:stretch>
        </p:blipFill>
        <p:spPr>
          <a:xfrm>
            <a:off x="632045" y="231750"/>
            <a:ext cx="7879911" cy="468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5" name="Google Shape;55;p13">
            <a:extLst>
              <a:ext uri="{FF2B5EF4-FFF2-40B4-BE49-F238E27FC236}">
                <a16:creationId xmlns:a16="http://schemas.microsoft.com/office/drawing/2014/main" id="{D8C62E0B-088F-4B78-AC13-C3EB33421147}"/>
              </a:ext>
            </a:extLst>
          </p:cNvPr>
          <p:cNvPicPr preferRelativeResize="0"/>
          <p:nvPr/>
        </p:nvPicPr>
        <p:blipFill>
          <a:blip r:embed="rId3">
            <a:alphaModFix amt="20000"/>
          </a:blip>
          <a:stretch>
            <a:fillRect/>
          </a:stretch>
        </p:blipFill>
        <p:spPr>
          <a:xfrm>
            <a:off x="0" y="0"/>
            <a:ext cx="91440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altLang="en-US" sz="3600" dirty="0">
                <a:solidFill>
                  <a:srgbClr val="FFFFFF"/>
                </a:solidFill>
              </a:rPr>
              <a:t>報告</a:t>
            </a:r>
            <a:r>
              <a:rPr lang="zh-TW" sz="3600" dirty="0">
                <a:solidFill>
                  <a:srgbClr val="FFFFFF"/>
                </a:solidFill>
              </a:rPr>
              <a:t>大綱</a:t>
            </a:r>
            <a:endParaRPr dirty="0">
              <a:solidFill>
                <a:srgbClr val="FFFFFF"/>
              </a:solidFill>
            </a:endParaRPr>
          </a:p>
        </p:txBody>
      </p:sp>
      <p:sp>
        <p:nvSpPr>
          <p:cNvPr id="63" name="Google Shape;63;p14"/>
          <p:cNvSpPr txBox="1">
            <a:spLocks noGrp="1"/>
          </p:cNvSpPr>
          <p:nvPr>
            <p:ph type="body" idx="1"/>
          </p:nvPr>
        </p:nvSpPr>
        <p:spPr>
          <a:xfrm>
            <a:off x="311700" y="1082900"/>
            <a:ext cx="8520600" cy="3679800"/>
          </a:xfrm>
          <a:prstGeom prst="rect">
            <a:avLst/>
          </a:prstGeom>
        </p:spPr>
        <p:txBody>
          <a:bodyPr spcFirstLastPara="1" wrap="square" lIns="91425" tIns="91425" rIns="91425" bIns="91425" anchor="t" anchorCtr="0">
            <a:noAutofit/>
          </a:bodyPr>
          <a:lstStyle/>
          <a:p>
            <a:pPr marL="342900" lvl="0" indent="0" algn="l" rtl="0">
              <a:spcBef>
                <a:spcPts val="800"/>
              </a:spcBef>
              <a:spcAft>
                <a:spcPts val="0"/>
              </a:spcAft>
              <a:buNone/>
            </a:pPr>
            <a:r>
              <a:rPr lang="zh-TW" altLang="en-US" sz="4000" dirty="0">
                <a:solidFill>
                  <a:schemeClr val="tx1"/>
                </a:solidFill>
              </a:rPr>
              <a:t>一、</a:t>
            </a:r>
            <a:r>
              <a:rPr lang="zh-TW" sz="4000" dirty="0">
                <a:solidFill>
                  <a:schemeClr val="tx1"/>
                </a:solidFill>
              </a:rPr>
              <a:t>動機</a:t>
            </a:r>
            <a:r>
              <a:rPr lang="zh-TW" altLang="en-US" sz="4000" dirty="0">
                <a:solidFill>
                  <a:schemeClr val="tx1"/>
                </a:solidFill>
              </a:rPr>
              <a:t>與</a:t>
            </a:r>
            <a:r>
              <a:rPr lang="zh-TW" sz="4000" dirty="0">
                <a:solidFill>
                  <a:schemeClr val="tx1"/>
                </a:solidFill>
              </a:rPr>
              <a:t>目的</a:t>
            </a:r>
            <a:endParaRPr lang="en-US" altLang="zh-TW" sz="4000" dirty="0">
              <a:solidFill>
                <a:schemeClr val="tx1"/>
              </a:solidFill>
            </a:endParaRPr>
          </a:p>
          <a:p>
            <a:pPr marL="342900" lvl="0" indent="0" algn="l" rtl="0">
              <a:spcBef>
                <a:spcPts val="800"/>
              </a:spcBef>
              <a:spcAft>
                <a:spcPts val="0"/>
              </a:spcAft>
              <a:buNone/>
            </a:pPr>
            <a:r>
              <a:rPr lang="zh-TW" altLang="en-US" sz="4000" dirty="0">
                <a:solidFill>
                  <a:schemeClr val="tx1"/>
                </a:solidFill>
              </a:rPr>
              <a:t>二、</a:t>
            </a:r>
            <a:r>
              <a:rPr lang="zh-TW" altLang="zh-TW" sz="4000" dirty="0">
                <a:solidFill>
                  <a:schemeClr val="tx1"/>
                </a:solidFill>
              </a:rPr>
              <a:t>實驗原理</a:t>
            </a:r>
            <a:endParaRPr sz="4000" dirty="0">
              <a:solidFill>
                <a:schemeClr val="tx1"/>
              </a:solidFill>
            </a:endParaRPr>
          </a:p>
          <a:p>
            <a:pPr marL="342900" lvl="0" indent="0" algn="l" rtl="0">
              <a:spcBef>
                <a:spcPts val="800"/>
              </a:spcBef>
              <a:spcAft>
                <a:spcPts val="0"/>
              </a:spcAft>
              <a:buNone/>
            </a:pPr>
            <a:r>
              <a:rPr lang="zh-TW" altLang="en-US" sz="4000" dirty="0">
                <a:solidFill>
                  <a:schemeClr val="tx1"/>
                </a:solidFill>
              </a:rPr>
              <a:t>三、</a:t>
            </a:r>
            <a:r>
              <a:rPr lang="zh-TW" altLang="zh-TW" sz="4000" dirty="0">
                <a:solidFill>
                  <a:schemeClr val="tx1"/>
                </a:solidFill>
              </a:rPr>
              <a:t>實驗結果</a:t>
            </a:r>
            <a:endParaRPr sz="4000" dirty="0">
              <a:solidFill>
                <a:schemeClr val="tx1"/>
              </a:solidFill>
            </a:endParaRPr>
          </a:p>
          <a:p>
            <a:pPr marL="342900" lvl="0" indent="0" algn="l" rtl="0">
              <a:spcBef>
                <a:spcPts val="800"/>
              </a:spcBef>
              <a:spcAft>
                <a:spcPts val="0"/>
              </a:spcAft>
              <a:buNone/>
            </a:pPr>
            <a:r>
              <a:rPr lang="zh-TW" altLang="en-US" sz="4000" dirty="0">
                <a:solidFill>
                  <a:schemeClr val="tx1"/>
                </a:solidFill>
              </a:rPr>
              <a:t>四、</a:t>
            </a:r>
            <a:r>
              <a:rPr lang="zh-TW" altLang="zh-TW" sz="4000" dirty="0">
                <a:solidFill>
                  <a:schemeClr val="tx1"/>
                </a:solidFill>
              </a:rPr>
              <a:t>研究</a:t>
            </a:r>
            <a:r>
              <a:rPr lang="zh-TW" sz="4000" dirty="0">
                <a:solidFill>
                  <a:schemeClr val="tx1"/>
                </a:solidFill>
              </a:rPr>
              <a:t>結論</a:t>
            </a:r>
            <a:endParaRPr sz="40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6F5AA10-5CF5-47D3-9951-9DBE125A05E7}"/>
              </a:ext>
            </a:extLst>
          </p:cNvPr>
          <p:cNvCxnSpPr>
            <a:cxnSpLocks/>
          </p:cNvCxnSpPr>
          <p:nvPr/>
        </p:nvCxnSpPr>
        <p:spPr>
          <a:xfrm>
            <a:off x="196770" y="2893671"/>
            <a:ext cx="875046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F7D33EC-1B78-4FC8-BC88-E55CC37FFDCF}"/>
              </a:ext>
            </a:extLst>
          </p:cNvPr>
          <p:cNvSpPr txBox="1"/>
          <p:nvPr/>
        </p:nvSpPr>
        <p:spPr>
          <a:xfrm>
            <a:off x="1400538" y="2062674"/>
            <a:ext cx="3262432" cy="830997"/>
          </a:xfrm>
          <a:prstGeom prst="rect">
            <a:avLst/>
          </a:prstGeom>
          <a:noFill/>
        </p:spPr>
        <p:txBody>
          <a:bodyPr wrap="none" rtlCol="0">
            <a:spAutoFit/>
          </a:bodyPr>
          <a:lstStyle/>
          <a:p>
            <a:r>
              <a:rPr lang="zh-TW" altLang="en-US" sz="4800" dirty="0">
                <a:solidFill>
                  <a:schemeClr val="tx1"/>
                </a:solidFill>
              </a:rPr>
              <a:t>實驗子題二</a:t>
            </a:r>
          </a:p>
        </p:txBody>
      </p:sp>
      <p:sp>
        <p:nvSpPr>
          <p:cNvPr id="4" name="文字方塊 3">
            <a:extLst>
              <a:ext uri="{FF2B5EF4-FFF2-40B4-BE49-F238E27FC236}">
                <a16:creationId xmlns:a16="http://schemas.microsoft.com/office/drawing/2014/main" id="{36D419FF-2360-423A-AD2A-4F2C7AE6D809}"/>
              </a:ext>
            </a:extLst>
          </p:cNvPr>
          <p:cNvSpPr txBox="1"/>
          <p:nvPr/>
        </p:nvSpPr>
        <p:spPr>
          <a:xfrm>
            <a:off x="1400538" y="3055716"/>
            <a:ext cx="4801314" cy="461665"/>
          </a:xfrm>
          <a:prstGeom prst="rect">
            <a:avLst/>
          </a:prstGeom>
          <a:noFill/>
        </p:spPr>
        <p:txBody>
          <a:bodyPr wrap="none" rtlCol="0">
            <a:spAutoFit/>
          </a:bodyPr>
          <a:lstStyle/>
          <a:p>
            <a:pPr marL="0" lvl="0" indent="0" algn="l" rtl="0">
              <a:spcBef>
                <a:spcPts val="0"/>
              </a:spcBef>
              <a:spcAft>
                <a:spcPts val="0"/>
              </a:spcAft>
              <a:buNone/>
            </a:pPr>
            <a:r>
              <a:rPr lang="zh-TW" altLang="zh-TW" sz="2400" dirty="0">
                <a:solidFill>
                  <a:schemeClr val="tx1"/>
                </a:solidFill>
              </a:rPr>
              <a:t>不同光源對三稜鏡色散效果的影響</a:t>
            </a:r>
            <a:endParaRPr lang="zh-TW" altLang="en-US" sz="2400" dirty="0">
              <a:solidFill>
                <a:schemeClr val="tx1"/>
              </a:solidFill>
            </a:endParaRPr>
          </a:p>
        </p:txBody>
      </p:sp>
    </p:spTree>
    <p:extLst>
      <p:ext uri="{BB962C8B-B14F-4D97-AF65-F5344CB8AC3E}">
        <p14:creationId xmlns:p14="http://schemas.microsoft.com/office/powerpoint/2010/main" val="364342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147" name="Google Shape;147;p25"/>
          <p:cNvGraphicFramePr/>
          <p:nvPr>
            <p:extLst>
              <p:ext uri="{D42A27DB-BD31-4B8C-83A1-F6EECF244321}">
                <p14:modId xmlns:p14="http://schemas.microsoft.com/office/powerpoint/2010/main" val="289775298"/>
              </p:ext>
            </p:extLst>
          </p:nvPr>
        </p:nvGraphicFramePr>
        <p:xfrm>
          <a:off x="311700" y="825799"/>
          <a:ext cx="5061925" cy="4117153"/>
        </p:xfrm>
        <a:graphic>
          <a:graphicData uri="http://schemas.openxmlformats.org/drawingml/2006/table">
            <a:tbl>
              <a:tblPr>
                <a:noFill/>
                <a:tableStyleId>{0ED656F0-4604-41E6-A81A-5642A62E2FB5}</a:tableStyleId>
              </a:tblPr>
              <a:tblGrid>
                <a:gridCol w="1331905">
                  <a:extLst>
                    <a:ext uri="{9D8B030D-6E8A-4147-A177-3AD203B41FA5}">
                      <a16:colId xmlns:a16="http://schemas.microsoft.com/office/drawing/2014/main" val="20000"/>
                    </a:ext>
                  </a:extLst>
                </a:gridCol>
                <a:gridCol w="1678329">
                  <a:extLst>
                    <a:ext uri="{9D8B030D-6E8A-4147-A177-3AD203B41FA5}">
                      <a16:colId xmlns:a16="http://schemas.microsoft.com/office/drawing/2014/main" val="20001"/>
                    </a:ext>
                  </a:extLst>
                </a:gridCol>
                <a:gridCol w="2051691">
                  <a:extLst>
                    <a:ext uri="{9D8B030D-6E8A-4147-A177-3AD203B41FA5}">
                      <a16:colId xmlns:a16="http://schemas.microsoft.com/office/drawing/2014/main" val="20002"/>
                    </a:ext>
                  </a:extLst>
                </a:gridCol>
              </a:tblGrid>
              <a:tr h="652274">
                <a:tc>
                  <a:txBody>
                    <a:bodyPr/>
                    <a:lstStyle/>
                    <a:p>
                      <a:pPr marL="63500" lvl="0" indent="0" algn="l" rtl="0">
                        <a:lnSpc>
                          <a:spcPct val="153181"/>
                        </a:lnSpc>
                        <a:spcBef>
                          <a:spcPts val="1200"/>
                        </a:spcBef>
                        <a:spcAft>
                          <a:spcPts val="1200"/>
                        </a:spcAft>
                        <a:buNone/>
                      </a:pPr>
                      <a:endParaRPr sz="2400"/>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190500" lvl="0" indent="0" algn="l" rtl="0">
                        <a:lnSpc>
                          <a:spcPct val="70000"/>
                        </a:lnSpc>
                        <a:spcBef>
                          <a:spcPts val="0"/>
                        </a:spcBef>
                        <a:spcAft>
                          <a:spcPts val="0"/>
                        </a:spcAft>
                        <a:buNone/>
                      </a:pPr>
                      <a:r>
                        <a:rPr lang="zh-TW" sz="2400" dirty="0">
                          <a:solidFill>
                            <a:schemeClr val="dk1"/>
                          </a:solidFill>
                        </a:rPr>
                        <a:t>色散寬度</a:t>
                      </a:r>
                      <a:endParaRPr sz="2400" dirty="0">
                        <a:solidFill>
                          <a:schemeClr val="dk1"/>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dirty="0">
                          <a:solidFill>
                            <a:srgbClr val="FFFFFF"/>
                          </a:solidFill>
                        </a:rPr>
                        <a:t>備註</a:t>
                      </a:r>
                      <a:endParaRPr sz="2400" dirty="0">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722613">
                <a:tc>
                  <a:txBody>
                    <a:bodyPr/>
                    <a:lstStyle/>
                    <a:p>
                      <a:pPr marL="0" marR="190500" lvl="0" indent="0" algn="just" rtl="0">
                        <a:lnSpc>
                          <a:spcPct val="70000"/>
                        </a:lnSpc>
                        <a:spcBef>
                          <a:spcPts val="1200"/>
                        </a:spcBef>
                        <a:spcAft>
                          <a:spcPts val="1200"/>
                        </a:spcAft>
                        <a:buNone/>
                      </a:pPr>
                      <a:r>
                        <a:rPr lang="zh-TW" sz="2400" dirty="0">
                          <a:solidFill>
                            <a:schemeClr val="dk1"/>
                          </a:solidFill>
                        </a:rPr>
                        <a:t>對照組</a:t>
                      </a:r>
                      <a:endParaRPr sz="2400" dirty="0"/>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dirty="0">
                          <a:solidFill>
                            <a:srgbClr val="FFFFFF"/>
                          </a:solidFill>
                        </a:rPr>
                        <a:t>3.5cm</a:t>
                      </a:r>
                      <a:endParaRPr sz="2400" dirty="0">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76200" lvl="0" indent="0" algn="l" rtl="0">
                        <a:lnSpc>
                          <a:spcPct val="100000"/>
                        </a:lnSpc>
                        <a:spcBef>
                          <a:spcPts val="1200"/>
                        </a:spcBef>
                        <a:spcAft>
                          <a:spcPts val="1200"/>
                        </a:spcAft>
                        <a:buNone/>
                      </a:pPr>
                      <a:r>
                        <a:rPr lang="zh-TW" sz="2400" dirty="0">
                          <a:solidFill>
                            <a:schemeClr val="dk1"/>
                          </a:solidFill>
                        </a:rPr>
                        <a:t>使用 </a:t>
                      </a:r>
                      <a:r>
                        <a:rPr lang="zh-TW" sz="2400" dirty="0">
                          <a:solidFill>
                            <a:schemeClr val="dk1"/>
                          </a:solidFill>
                          <a:latin typeface="Times New Roman"/>
                          <a:ea typeface="Times New Roman"/>
                          <a:cs typeface="Times New Roman"/>
                          <a:sym typeface="Times New Roman"/>
                        </a:rPr>
                        <a:t>LED </a:t>
                      </a:r>
                      <a:r>
                        <a:rPr lang="zh-TW" sz="2400" dirty="0">
                          <a:solidFill>
                            <a:schemeClr val="dk1"/>
                          </a:solidFill>
                        </a:rPr>
                        <a:t>手電筒，色散效果一般。</a:t>
                      </a:r>
                      <a:endParaRPr sz="2400" dirty="0"/>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722613">
                <a:tc>
                  <a:txBody>
                    <a:bodyPr/>
                    <a:lstStyle/>
                    <a:p>
                      <a:pPr marL="0" marR="190500" lvl="0" indent="0" algn="just" rtl="0">
                        <a:lnSpc>
                          <a:spcPct val="70000"/>
                        </a:lnSpc>
                        <a:spcBef>
                          <a:spcPts val="0"/>
                        </a:spcBef>
                        <a:spcAft>
                          <a:spcPts val="0"/>
                        </a:spcAft>
                        <a:buNone/>
                      </a:pPr>
                      <a:r>
                        <a:rPr lang="zh-TW" sz="2400" dirty="0">
                          <a:solidFill>
                            <a:schemeClr val="dk1"/>
                          </a:solidFill>
                        </a:rPr>
                        <a:t>實驗組</a:t>
                      </a:r>
                      <a:endParaRPr sz="2400" dirty="0"/>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400">
                          <a:solidFill>
                            <a:srgbClr val="FFFFFF"/>
                          </a:solidFill>
                        </a:rPr>
                        <a:t>2.5cm</a:t>
                      </a:r>
                      <a:endParaRPr sz="2400">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76200" lvl="0" indent="0" algn="just" rtl="0">
                        <a:lnSpc>
                          <a:spcPct val="100000"/>
                        </a:lnSpc>
                        <a:spcBef>
                          <a:spcPts val="0"/>
                        </a:spcBef>
                        <a:spcAft>
                          <a:spcPts val="0"/>
                        </a:spcAft>
                        <a:buNone/>
                      </a:pPr>
                      <a:r>
                        <a:rPr lang="zh-TW" sz="2400" dirty="0">
                          <a:solidFill>
                            <a:schemeClr val="dk1"/>
                          </a:solidFill>
                        </a:rPr>
                        <a:t>使用手機相機的鎂光燈，色散效果鮮豔。</a:t>
                      </a:r>
                      <a:endParaRPr sz="2400" dirty="0"/>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48" name="Google Shape;148;p25"/>
          <p:cNvPicPr preferRelativeResize="0"/>
          <p:nvPr/>
        </p:nvPicPr>
        <p:blipFill rotWithShape="1">
          <a:blip r:embed="rId3">
            <a:alphaModFix/>
          </a:blip>
          <a:srcRect t="9600"/>
          <a:stretch/>
        </p:blipFill>
        <p:spPr>
          <a:xfrm>
            <a:off x="5466222" y="1497066"/>
            <a:ext cx="3580294" cy="1672996"/>
          </a:xfrm>
          <a:prstGeom prst="rect">
            <a:avLst/>
          </a:prstGeom>
          <a:noFill/>
          <a:ln>
            <a:noFill/>
          </a:ln>
        </p:spPr>
      </p:pic>
      <p:pic>
        <p:nvPicPr>
          <p:cNvPr id="149" name="Google Shape;149;p25"/>
          <p:cNvPicPr preferRelativeResize="0"/>
          <p:nvPr/>
        </p:nvPicPr>
        <p:blipFill rotWithShape="1">
          <a:blip r:embed="rId4">
            <a:alphaModFix/>
          </a:blip>
          <a:srcRect t="6631" b="30924"/>
          <a:stretch/>
        </p:blipFill>
        <p:spPr>
          <a:xfrm>
            <a:off x="5466222" y="3269955"/>
            <a:ext cx="3580300" cy="1672997"/>
          </a:xfrm>
          <a:prstGeom prst="rect">
            <a:avLst/>
          </a:prstGeom>
          <a:noFill/>
          <a:ln>
            <a:noFill/>
          </a:ln>
        </p:spPr>
      </p:pic>
      <p:sp>
        <p:nvSpPr>
          <p:cNvPr id="3" name="標題 2">
            <a:extLst>
              <a:ext uri="{FF2B5EF4-FFF2-40B4-BE49-F238E27FC236}">
                <a16:creationId xmlns:a16="http://schemas.microsoft.com/office/drawing/2014/main" id="{7C9B0CC8-DBFA-48ED-B66E-3504E3F1647A}"/>
              </a:ext>
            </a:extLst>
          </p:cNvPr>
          <p:cNvSpPr>
            <a:spLocks noGrp="1"/>
          </p:cNvSpPr>
          <p:nvPr>
            <p:ph type="title"/>
          </p:nvPr>
        </p:nvSpPr>
        <p:spPr>
          <a:xfrm>
            <a:off x="311700" y="171718"/>
            <a:ext cx="8520600" cy="572700"/>
          </a:xfrm>
        </p:spPr>
        <p:txBody>
          <a:bodyPr/>
          <a:lstStyle/>
          <a:p>
            <a:r>
              <a:rPr lang="zh-TW" altLang="zh-TW" sz="2800" dirty="0">
                <a:solidFill>
                  <a:schemeClr val="tx1"/>
                </a:solidFill>
              </a:rPr>
              <a:t>不同光源對三稜鏡色散效果的影響</a:t>
            </a: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6F5AA10-5CF5-47D3-9951-9DBE125A05E7}"/>
              </a:ext>
            </a:extLst>
          </p:cNvPr>
          <p:cNvCxnSpPr>
            <a:cxnSpLocks/>
          </p:cNvCxnSpPr>
          <p:nvPr/>
        </p:nvCxnSpPr>
        <p:spPr>
          <a:xfrm>
            <a:off x="196770" y="2893671"/>
            <a:ext cx="875046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F7D33EC-1B78-4FC8-BC88-E55CC37FFDCF}"/>
              </a:ext>
            </a:extLst>
          </p:cNvPr>
          <p:cNvSpPr txBox="1"/>
          <p:nvPr/>
        </p:nvSpPr>
        <p:spPr>
          <a:xfrm>
            <a:off x="1400538" y="2062674"/>
            <a:ext cx="3262432" cy="830997"/>
          </a:xfrm>
          <a:prstGeom prst="rect">
            <a:avLst/>
          </a:prstGeom>
          <a:noFill/>
        </p:spPr>
        <p:txBody>
          <a:bodyPr wrap="none" rtlCol="0">
            <a:spAutoFit/>
          </a:bodyPr>
          <a:lstStyle/>
          <a:p>
            <a:r>
              <a:rPr lang="zh-TW" altLang="en-US" sz="4800" dirty="0">
                <a:solidFill>
                  <a:schemeClr val="tx1"/>
                </a:solidFill>
              </a:rPr>
              <a:t>實驗子題三</a:t>
            </a:r>
          </a:p>
        </p:txBody>
      </p:sp>
      <p:sp>
        <p:nvSpPr>
          <p:cNvPr id="4" name="文字方塊 3">
            <a:extLst>
              <a:ext uri="{FF2B5EF4-FFF2-40B4-BE49-F238E27FC236}">
                <a16:creationId xmlns:a16="http://schemas.microsoft.com/office/drawing/2014/main" id="{36D419FF-2360-423A-AD2A-4F2C7AE6D809}"/>
              </a:ext>
            </a:extLst>
          </p:cNvPr>
          <p:cNvSpPr txBox="1"/>
          <p:nvPr/>
        </p:nvSpPr>
        <p:spPr>
          <a:xfrm>
            <a:off x="1400538" y="3055716"/>
            <a:ext cx="4801314" cy="461665"/>
          </a:xfrm>
          <a:prstGeom prst="rect">
            <a:avLst/>
          </a:prstGeom>
          <a:noFill/>
        </p:spPr>
        <p:txBody>
          <a:bodyPr wrap="none" rtlCol="0">
            <a:spAutoFit/>
          </a:bodyPr>
          <a:lstStyle/>
          <a:p>
            <a:pPr marL="0" lvl="0" indent="0" algn="l" rtl="0">
              <a:spcBef>
                <a:spcPts val="0"/>
              </a:spcBef>
              <a:spcAft>
                <a:spcPts val="0"/>
              </a:spcAft>
              <a:buNone/>
            </a:pPr>
            <a:r>
              <a:rPr lang="zh-TW" altLang="zh-TW" sz="2400" dirty="0">
                <a:solidFill>
                  <a:schemeClr val="tx1"/>
                </a:solidFill>
              </a:rPr>
              <a:t>不同色光對三稜鏡色散效果的影響</a:t>
            </a:r>
            <a:endParaRPr lang="zh-TW" altLang="en-US" sz="2400" dirty="0">
              <a:solidFill>
                <a:schemeClr val="tx1"/>
              </a:solidFill>
            </a:endParaRPr>
          </a:p>
        </p:txBody>
      </p:sp>
    </p:spTree>
    <p:extLst>
      <p:ext uri="{BB962C8B-B14F-4D97-AF65-F5344CB8AC3E}">
        <p14:creationId xmlns:p14="http://schemas.microsoft.com/office/powerpoint/2010/main" val="429309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6"/>
          <p:cNvPicPr preferRelativeResize="0"/>
          <p:nvPr/>
        </p:nvPicPr>
        <p:blipFill>
          <a:blip r:embed="rId3">
            <a:alphaModFix/>
          </a:blip>
          <a:stretch>
            <a:fillRect/>
          </a:stretch>
        </p:blipFill>
        <p:spPr>
          <a:xfrm>
            <a:off x="4652861" y="806612"/>
            <a:ext cx="4384891" cy="3530278"/>
          </a:xfrm>
          <a:prstGeom prst="rect">
            <a:avLst/>
          </a:prstGeom>
          <a:noFill/>
          <a:ln>
            <a:noFill/>
          </a:ln>
        </p:spPr>
      </p:pic>
      <p:pic>
        <p:nvPicPr>
          <p:cNvPr id="155" name="Google Shape;155;p26"/>
          <p:cNvPicPr preferRelativeResize="0"/>
          <p:nvPr/>
        </p:nvPicPr>
        <p:blipFill>
          <a:blip r:embed="rId4">
            <a:alphaModFix/>
          </a:blip>
          <a:stretch>
            <a:fillRect/>
          </a:stretch>
        </p:blipFill>
        <p:spPr>
          <a:xfrm>
            <a:off x="106248" y="806611"/>
            <a:ext cx="4384891" cy="35302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7"/>
          <p:cNvSpPr txBox="1"/>
          <p:nvPr/>
        </p:nvSpPr>
        <p:spPr>
          <a:xfrm>
            <a:off x="1104900" y="5911374"/>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2" name="群組 1">
            <a:extLst>
              <a:ext uri="{FF2B5EF4-FFF2-40B4-BE49-F238E27FC236}">
                <a16:creationId xmlns:a16="http://schemas.microsoft.com/office/drawing/2014/main" id="{2F58540B-203D-456A-AB17-33FFB5000737}"/>
              </a:ext>
            </a:extLst>
          </p:cNvPr>
          <p:cNvGrpSpPr/>
          <p:nvPr/>
        </p:nvGrpSpPr>
        <p:grpSpPr>
          <a:xfrm>
            <a:off x="0" y="1360288"/>
            <a:ext cx="9143999" cy="2422924"/>
            <a:chOff x="0" y="0"/>
            <a:chExt cx="9143999" cy="2422924"/>
          </a:xfrm>
        </p:grpSpPr>
        <p:pic>
          <p:nvPicPr>
            <p:cNvPr id="160" name="Google Shape;160;p27"/>
            <p:cNvPicPr preferRelativeResize="0"/>
            <p:nvPr/>
          </p:nvPicPr>
          <p:blipFill>
            <a:blip r:embed="rId3">
              <a:alphaModFix/>
            </a:blip>
            <a:stretch>
              <a:fillRect/>
            </a:stretch>
          </p:blipFill>
          <p:spPr>
            <a:xfrm>
              <a:off x="0" y="0"/>
              <a:ext cx="3230558" cy="2422924"/>
            </a:xfrm>
            <a:prstGeom prst="rect">
              <a:avLst/>
            </a:prstGeom>
            <a:noFill/>
            <a:ln>
              <a:noFill/>
            </a:ln>
          </p:spPr>
        </p:pic>
        <p:pic>
          <p:nvPicPr>
            <p:cNvPr id="162" name="Google Shape;162;p27"/>
            <p:cNvPicPr preferRelativeResize="0"/>
            <p:nvPr/>
          </p:nvPicPr>
          <p:blipFill>
            <a:blip r:embed="rId4">
              <a:alphaModFix/>
            </a:blip>
            <a:stretch>
              <a:fillRect/>
            </a:stretch>
          </p:blipFill>
          <p:spPr>
            <a:xfrm>
              <a:off x="2682900" y="0"/>
              <a:ext cx="3230551" cy="2422897"/>
            </a:xfrm>
            <a:prstGeom prst="rect">
              <a:avLst/>
            </a:prstGeom>
            <a:noFill/>
            <a:ln>
              <a:noFill/>
            </a:ln>
          </p:spPr>
        </p:pic>
        <p:pic>
          <p:nvPicPr>
            <p:cNvPr id="163" name="Google Shape;163;p27"/>
            <p:cNvPicPr preferRelativeResize="0"/>
            <p:nvPr/>
          </p:nvPicPr>
          <p:blipFill>
            <a:blip r:embed="rId5">
              <a:alphaModFix/>
            </a:blip>
            <a:stretch>
              <a:fillRect/>
            </a:stretch>
          </p:blipFill>
          <p:spPr>
            <a:xfrm>
              <a:off x="5913450" y="0"/>
              <a:ext cx="3230549" cy="2422924"/>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p:nvPr/>
        </p:nvSpPr>
        <p:spPr>
          <a:xfrm>
            <a:off x="914400" y="2148999"/>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2" name="群組 1">
            <a:extLst>
              <a:ext uri="{FF2B5EF4-FFF2-40B4-BE49-F238E27FC236}">
                <a16:creationId xmlns:a16="http://schemas.microsoft.com/office/drawing/2014/main" id="{99FBA867-343A-4625-83E9-6DA58B4D58B2}"/>
              </a:ext>
            </a:extLst>
          </p:cNvPr>
          <p:cNvGrpSpPr/>
          <p:nvPr/>
        </p:nvGrpSpPr>
        <p:grpSpPr>
          <a:xfrm>
            <a:off x="0" y="1012834"/>
            <a:ext cx="9143995" cy="3117833"/>
            <a:chOff x="0" y="0"/>
            <a:chExt cx="9143995" cy="3117833"/>
          </a:xfrm>
        </p:grpSpPr>
        <p:pic>
          <p:nvPicPr>
            <p:cNvPr id="169" name="Google Shape;169;p28"/>
            <p:cNvPicPr preferRelativeResize="0"/>
            <p:nvPr/>
          </p:nvPicPr>
          <p:blipFill rotWithShape="1">
            <a:blip r:embed="rId3">
              <a:alphaModFix/>
            </a:blip>
            <a:srcRect t="21122" r="10168" b="38758"/>
            <a:stretch/>
          </p:blipFill>
          <p:spPr>
            <a:xfrm>
              <a:off x="0" y="0"/>
              <a:ext cx="3793525" cy="3117826"/>
            </a:xfrm>
            <a:prstGeom prst="rect">
              <a:avLst/>
            </a:prstGeom>
            <a:noFill/>
            <a:ln>
              <a:noFill/>
            </a:ln>
          </p:spPr>
        </p:pic>
        <p:pic>
          <p:nvPicPr>
            <p:cNvPr id="170" name="Google Shape;170;p28"/>
            <p:cNvPicPr preferRelativeResize="0"/>
            <p:nvPr/>
          </p:nvPicPr>
          <p:blipFill>
            <a:blip r:embed="rId4">
              <a:alphaModFix/>
            </a:blip>
            <a:stretch>
              <a:fillRect/>
            </a:stretch>
          </p:blipFill>
          <p:spPr>
            <a:xfrm>
              <a:off x="6805620" y="0"/>
              <a:ext cx="2338375" cy="3117833"/>
            </a:xfrm>
            <a:prstGeom prst="rect">
              <a:avLst/>
            </a:prstGeom>
            <a:noFill/>
            <a:ln>
              <a:noFill/>
            </a:ln>
          </p:spPr>
        </p:pic>
        <p:pic>
          <p:nvPicPr>
            <p:cNvPr id="171" name="Google Shape;171;p28"/>
            <p:cNvPicPr preferRelativeResize="0"/>
            <p:nvPr/>
          </p:nvPicPr>
          <p:blipFill>
            <a:blip r:embed="rId5">
              <a:alphaModFix/>
            </a:blip>
            <a:stretch>
              <a:fillRect/>
            </a:stretch>
          </p:blipFill>
          <p:spPr>
            <a:xfrm>
              <a:off x="3793526" y="0"/>
              <a:ext cx="3012086" cy="311782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6F5AA10-5CF5-47D3-9951-9DBE125A05E7}"/>
              </a:ext>
            </a:extLst>
          </p:cNvPr>
          <p:cNvCxnSpPr>
            <a:cxnSpLocks/>
          </p:cNvCxnSpPr>
          <p:nvPr/>
        </p:nvCxnSpPr>
        <p:spPr>
          <a:xfrm>
            <a:off x="196770" y="2893671"/>
            <a:ext cx="875046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F7D33EC-1B78-4FC8-BC88-E55CC37FFDCF}"/>
              </a:ext>
            </a:extLst>
          </p:cNvPr>
          <p:cNvSpPr txBox="1"/>
          <p:nvPr/>
        </p:nvSpPr>
        <p:spPr>
          <a:xfrm>
            <a:off x="150471" y="2062674"/>
            <a:ext cx="3877985" cy="830997"/>
          </a:xfrm>
          <a:prstGeom prst="rect">
            <a:avLst/>
          </a:prstGeom>
          <a:noFill/>
        </p:spPr>
        <p:txBody>
          <a:bodyPr wrap="none" rtlCol="0">
            <a:spAutoFit/>
          </a:bodyPr>
          <a:lstStyle/>
          <a:p>
            <a:r>
              <a:rPr lang="zh-TW" altLang="en-US" sz="4800" dirty="0">
                <a:solidFill>
                  <a:schemeClr val="tx1"/>
                </a:solidFill>
              </a:rPr>
              <a:t>四、實驗結論</a:t>
            </a:r>
          </a:p>
        </p:txBody>
      </p:sp>
    </p:spTree>
    <p:extLst>
      <p:ext uri="{BB962C8B-B14F-4D97-AF65-F5344CB8AC3E}">
        <p14:creationId xmlns:p14="http://schemas.microsoft.com/office/powerpoint/2010/main" val="147620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203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dirty="0">
                <a:solidFill>
                  <a:schemeClr val="tx1"/>
                </a:solidFill>
              </a:rPr>
              <a:t>結論</a:t>
            </a:r>
            <a:endParaRPr dirty="0">
              <a:solidFill>
                <a:schemeClr val="tx1"/>
              </a:solidFill>
            </a:endParaRPr>
          </a:p>
        </p:txBody>
      </p:sp>
      <p:sp>
        <p:nvSpPr>
          <p:cNvPr id="177" name="Google Shape;177;p29"/>
          <p:cNvSpPr txBox="1">
            <a:spLocks noGrp="1"/>
          </p:cNvSpPr>
          <p:nvPr>
            <p:ph type="body" idx="1"/>
          </p:nvPr>
        </p:nvSpPr>
        <p:spPr>
          <a:xfrm>
            <a:off x="311700" y="648100"/>
            <a:ext cx="8520600" cy="3649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zh-TW" sz="2000" dirty="0">
                <a:solidFill>
                  <a:schemeClr val="tx1"/>
                </a:solidFill>
              </a:rPr>
              <a:t>1.  </a:t>
            </a:r>
            <a:r>
              <a:rPr lang="zh-TW" sz="2000" dirty="0">
                <a:solidFill>
                  <a:schemeClr val="tx1"/>
                </a:solidFill>
                <a:latin typeface="Times New Roman"/>
                <a:ea typeface="Times New Roman"/>
                <a:cs typeface="Times New Roman"/>
                <a:sym typeface="Times New Roman"/>
              </a:rPr>
              <a:t>由表一可知當三稜鏡距離凸透鏡愈遠離</a:t>
            </a:r>
            <a:r>
              <a:rPr lang="zh-TW" sz="2000" dirty="0">
                <a:solidFill>
                  <a:schemeClr val="tx1"/>
                </a:solidFill>
              </a:rPr>
              <a:t>1.3</a:t>
            </a:r>
            <a:r>
              <a:rPr lang="zh-TW" sz="2000" dirty="0">
                <a:solidFill>
                  <a:schemeClr val="tx1"/>
                </a:solidFill>
                <a:latin typeface="Times New Roman"/>
                <a:ea typeface="Times New Roman"/>
                <a:cs typeface="Times New Roman"/>
                <a:sym typeface="Times New Roman"/>
              </a:rPr>
              <a:t>公分色散效果就會越寬，色散效果也會越差，但當遠離</a:t>
            </a:r>
            <a:r>
              <a:rPr lang="zh-TW" sz="2000" dirty="0">
                <a:solidFill>
                  <a:schemeClr val="tx1"/>
                </a:solidFill>
              </a:rPr>
              <a:t>1.3</a:t>
            </a:r>
            <a:r>
              <a:rPr lang="zh-TW" sz="2000" dirty="0">
                <a:solidFill>
                  <a:schemeClr val="tx1"/>
                </a:solidFill>
                <a:latin typeface="Times New Roman"/>
                <a:ea typeface="Times New Roman"/>
                <a:cs typeface="Times New Roman"/>
                <a:sym typeface="Times New Roman"/>
              </a:rPr>
              <a:t>公分超過一定的距離時，色散效果的寬度就會變窄。</a:t>
            </a:r>
            <a:endParaRPr sz="2000" dirty="0">
              <a:solidFill>
                <a:schemeClr val="tx1"/>
              </a:solidFill>
              <a:latin typeface="Times New Roman"/>
              <a:ea typeface="Times New Roman"/>
              <a:cs typeface="Times New Roman"/>
              <a:sym typeface="Times New Roman"/>
            </a:endParaRPr>
          </a:p>
          <a:p>
            <a:pPr marL="0" lvl="0" indent="0" algn="l" rtl="0">
              <a:spcBef>
                <a:spcPts val="1200"/>
              </a:spcBef>
              <a:spcAft>
                <a:spcPts val="1600"/>
              </a:spcAft>
              <a:buNone/>
            </a:pPr>
            <a:endParaRPr sz="2300" dirty="0">
              <a:solidFill>
                <a:srgbClr val="00FFFF"/>
              </a:solidFill>
            </a:endParaRPr>
          </a:p>
        </p:txBody>
      </p:sp>
      <p:graphicFrame>
        <p:nvGraphicFramePr>
          <p:cNvPr id="178" name="Google Shape;178;p29"/>
          <p:cNvGraphicFramePr/>
          <p:nvPr>
            <p:extLst>
              <p:ext uri="{D42A27DB-BD31-4B8C-83A1-F6EECF244321}">
                <p14:modId xmlns:p14="http://schemas.microsoft.com/office/powerpoint/2010/main" val="1624045347"/>
              </p:ext>
            </p:extLst>
          </p:nvPr>
        </p:nvGraphicFramePr>
        <p:xfrm>
          <a:off x="439838" y="1967414"/>
          <a:ext cx="8392464" cy="2972986"/>
        </p:xfrm>
        <a:graphic>
          <a:graphicData uri="http://schemas.openxmlformats.org/drawingml/2006/table">
            <a:tbl>
              <a:tblPr>
                <a:noFill/>
                <a:tableStyleId>{0ED656F0-4604-41E6-A81A-5642A62E2FB5}</a:tableStyleId>
              </a:tblPr>
              <a:tblGrid>
                <a:gridCol w="2098116">
                  <a:extLst>
                    <a:ext uri="{9D8B030D-6E8A-4147-A177-3AD203B41FA5}">
                      <a16:colId xmlns:a16="http://schemas.microsoft.com/office/drawing/2014/main" val="20000"/>
                    </a:ext>
                  </a:extLst>
                </a:gridCol>
                <a:gridCol w="2098116">
                  <a:extLst>
                    <a:ext uri="{9D8B030D-6E8A-4147-A177-3AD203B41FA5}">
                      <a16:colId xmlns:a16="http://schemas.microsoft.com/office/drawing/2014/main" val="20001"/>
                    </a:ext>
                  </a:extLst>
                </a:gridCol>
                <a:gridCol w="2098116">
                  <a:extLst>
                    <a:ext uri="{9D8B030D-6E8A-4147-A177-3AD203B41FA5}">
                      <a16:colId xmlns:a16="http://schemas.microsoft.com/office/drawing/2014/main" val="20002"/>
                    </a:ext>
                  </a:extLst>
                </a:gridCol>
                <a:gridCol w="2098116">
                  <a:extLst>
                    <a:ext uri="{9D8B030D-6E8A-4147-A177-3AD203B41FA5}">
                      <a16:colId xmlns:a16="http://schemas.microsoft.com/office/drawing/2014/main" val="20003"/>
                    </a:ext>
                  </a:extLst>
                </a:gridCol>
              </a:tblGrid>
              <a:tr h="545134">
                <a:tc>
                  <a:txBody>
                    <a:bodyPr/>
                    <a:lstStyle/>
                    <a:p>
                      <a:pPr marL="0" marR="127000" lvl="0" indent="0" algn="just" rtl="0">
                        <a:lnSpc>
                          <a:spcPct val="100000"/>
                        </a:lnSpc>
                        <a:spcBef>
                          <a:spcPts val="1200"/>
                        </a:spcBef>
                        <a:spcAft>
                          <a:spcPts val="1200"/>
                        </a:spcAft>
                        <a:buNone/>
                      </a:pPr>
                      <a:endParaRPr sz="2000"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zh-TW" altLang="en-US" sz="2000" dirty="0">
                          <a:solidFill>
                            <a:schemeClr val="dk1"/>
                          </a:solidFill>
                        </a:rPr>
                        <a:t>三稜鏡到放大鏡的距離</a:t>
                      </a:r>
                      <a:endParaRPr lang="zh-TW" altLang="en-US" sz="2000" dirty="0"/>
                    </a:p>
                  </a:txBody>
                  <a:tcPr marL="91425" marR="91425" marT="91425" marB="91425">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zh-TW" altLang="en-US" sz="2000" dirty="0">
                          <a:solidFill>
                            <a:schemeClr val="dk1"/>
                          </a:solidFill>
                        </a:rPr>
                        <a:t>光源到放大鏡的距離</a:t>
                      </a:r>
                    </a:p>
                  </a:txBody>
                  <a:tcPr marL="91425" marR="91425" marT="91425" marB="91425">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zh-TW" altLang="en-US" sz="2000" dirty="0">
                          <a:solidFill>
                            <a:schemeClr val="dk1"/>
                          </a:solidFill>
                        </a:rPr>
                        <a:t>色散效果的寬度</a:t>
                      </a:r>
                      <a:endParaRPr lang="zh-TW" altLang="en-US" sz="2000" dirty="0"/>
                    </a:p>
                  </a:txBody>
                  <a:tcPr marL="91425" marR="91425" marT="91425" marB="91425">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tcPr>
                </a:tc>
                <a:extLst>
                  <a:ext uri="{0D108BD9-81ED-4DB2-BD59-A6C34878D82A}">
                    <a16:rowId xmlns:a16="http://schemas.microsoft.com/office/drawing/2014/main" val="762075806"/>
                  </a:ext>
                </a:extLst>
              </a:tr>
              <a:tr h="545134">
                <a:tc>
                  <a:txBody>
                    <a:bodyPr/>
                    <a:lstStyle/>
                    <a:p>
                      <a:pPr marL="0" marR="127000" lvl="0" indent="0" algn="just" rtl="0">
                        <a:lnSpc>
                          <a:spcPct val="100000"/>
                        </a:lnSpc>
                        <a:spcBef>
                          <a:spcPts val="1200"/>
                        </a:spcBef>
                        <a:spcAft>
                          <a:spcPts val="1200"/>
                        </a:spcAft>
                        <a:buNone/>
                      </a:pPr>
                      <a:r>
                        <a:rPr lang="zh-TW" sz="2000" dirty="0">
                          <a:solidFill>
                            <a:srgbClr val="FFFFFF"/>
                          </a:solidFill>
                        </a:rPr>
                        <a:t>對照組</a:t>
                      </a:r>
                      <a:endParaRPr sz="2000"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zh-TW" sz="2000" dirty="0">
                          <a:solidFill>
                            <a:srgbClr val="FFFFFF"/>
                          </a:solidFill>
                        </a:rPr>
                        <a:t>1.3cm</a:t>
                      </a:r>
                      <a:endParaRPr sz="2000" dirty="0">
                        <a:solidFill>
                          <a:srgbClr val="FFFFFF"/>
                        </a:solidFill>
                      </a:endParaRPr>
                    </a:p>
                  </a:txBody>
                  <a:tcPr marL="91425" marR="91425" marT="91425" marB="91425">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a:solidFill>
                            <a:srgbClr val="FFFFFF"/>
                          </a:solidFill>
                        </a:rPr>
                        <a:t>49.7cm</a:t>
                      </a:r>
                      <a:endParaRPr sz="2000">
                        <a:solidFill>
                          <a:srgbClr val="FFFFFF"/>
                        </a:solidFill>
                      </a:endParaRPr>
                    </a:p>
                  </a:txBody>
                  <a:tcPr marL="91425" marR="91425" marT="91425" marB="91425">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dirty="0">
                          <a:solidFill>
                            <a:srgbClr val="FFFFFF"/>
                          </a:solidFill>
                        </a:rPr>
                        <a:t>3.5cm</a:t>
                      </a:r>
                      <a:endParaRPr sz="2000" dirty="0">
                        <a:solidFill>
                          <a:srgbClr val="FFFFFF"/>
                        </a:solidFill>
                      </a:endParaRPr>
                    </a:p>
                  </a:txBody>
                  <a:tcPr marL="91425" marR="91425" marT="91425" marB="91425">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545134">
                <a:tc>
                  <a:txBody>
                    <a:bodyPr/>
                    <a:lstStyle/>
                    <a:p>
                      <a:pPr marL="0" marR="127000" lvl="0" indent="0" algn="just" rtl="0">
                        <a:lnSpc>
                          <a:spcPct val="100000"/>
                        </a:lnSpc>
                        <a:spcBef>
                          <a:spcPts val="1200"/>
                        </a:spcBef>
                        <a:spcAft>
                          <a:spcPts val="1200"/>
                        </a:spcAft>
                        <a:buNone/>
                      </a:pPr>
                      <a:r>
                        <a:rPr lang="zh-TW" sz="2000">
                          <a:solidFill>
                            <a:srgbClr val="FFFFFF"/>
                          </a:solidFill>
                        </a:rPr>
                        <a:t>第一組</a:t>
                      </a:r>
                      <a:endParaRPr sz="200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zh-TW" sz="2000" dirty="0">
                          <a:solidFill>
                            <a:srgbClr val="FFFFFF"/>
                          </a:solidFill>
                        </a:rPr>
                        <a:t>6.3cm</a:t>
                      </a:r>
                      <a:endParaRPr sz="2000"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dirty="0">
                          <a:solidFill>
                            <a:srgbClr val="FFFFFF"/>
                          </a:solidFill>
                        </a:rPr>
                        <a:t>44.7cm</a:t>
                      </a:r>
                      <a:endParaRPr sz="2000"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a:solidFill>
                            <a:srgbClr val="FFFFFF"/>
                          </a:solidFill>
                        </a:rPr>
                        <a:t>4cm</a:t>
                      </a:r>
                      <a:endParaRPr sz="200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545134">
                <a:tc>
                  <a:txBody>
                    <a:bodyPr/>
                    <a:lstStyle/>
                    <a:p>
                      <a:pPr marL="0" marR="127000" lvl="0" indent="0" algn="just" rtl="0">
                        <a:lnSpc>
                          <a:spcPct val="100000"/>
                        </a:lnSpc>
                        <a:spcBef>
                          <a:spcPts val="1200"/>
                        </a:spcBef>
                        <a:spcAft>
                          <a:spcPts val="1200"/>
                        </a:spcAft>
                        <a:buNone/>
                      </a:pPr>
                      <a:r>
                        <a:rPr lang="zh-TW" sz="2000">
                          <a:solidFill>
                            <a:srgbClr val="FFFFFF"/>
                          </a:solidFill>
                        </a:rPr>
                        <a:t>第二組</a:t>
                      </a:r>
                      <a:endParaRPr sz="200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zh-TW" sz="2000">
                          <a:solidFill>
                            <a:srgbClr val="FFFFFF"/>
                          </a:solidFill>
                        </a:rPr>
                        <a:t>11.3cm</a:t>
                      </a:r>
                      <a:endParaRPr sz="200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dirty="0">
                          <a:solidFill>
                            <a:srgbClr val="FFFFFF"/>
                          </a:solidFill>
                        </a:rPr>
                        <a:t>39.7cm</a:t>
                      </a:r>
                      <a:endParaRPr sz="2000"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a:solidFill>
                            <a:srgbClr val="FFFFFF"/>
                          </a:solidFill>
                        </a:rPr>
                        <a:t>10.5cm</a:t>
                      </a:r>
                      <a:endParaRPr sz="200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545134">
                <a:tc>
                  <a:txBody>
                    <a:bodyPr/>
                    <a:lstStyle/>
                    <a:p>
                      <a:pPr marL="0" marR="127000" lvl="0" indent="0" algn="just" rtl="0">
                        <a:lnSpc>
                          <a:spcPct val="100000"/>
                        </a:lnSpc>
                        <a:spcBef>
                          <a:spcPts val="0"/>
                        </a:spcBef>
                        <a:spcAft>
                          <a:spcPts val="0"/>
                        </a:spcAft>
                        <a:buNone/>
                      </a:pPr>
                      <a:r>
                        <a:rPr lang="zh-TW" sz="2000">
                          <a:solidFill>
                            <a:srgbClr val="FFFFFF"/>
                          </a:solidFill>
                        </a:rPr>
                        <a:t>第三組</a:t>
                      </a:r>
                      <a:endParaRPr sz="200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zh-TW" sz="2000">
                          <a:solidFill>
                            <a:srgbClr val="FFFFFF"/>
                          </a:solidFill>
                        </a:rPr>
                        <a:t>16.3cm</a:t>
                      </a:r>
                      <a:endParaRPr sz="200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dirty="0">
                          <a:solidFill>
                            <a:srgbClr val="FFFFFF"/>
                          </a:solidFill>
                        </a:rPr>
                        <a:t>34.7cm</a:t>
                      </a:r>
                      <a:endParaRPr sz="2000"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63500" lvl="0" indent="0" algn="l" rtl="0">
                        <a:lnSpc>
                          <a:spcPct val="100000"/>
                        </a:lnSpc>
                        <a:spcBef>
                          <a:spcPts val="1200"/>
                        </a:spcBef>
                        <a:spcAft>
                          <a:spcPts val="1200"/>
                        </a:spcAft>
                        <a:buNone/>
                      </a:pPr>
                      <a:r>
                        <a:rPr lang="zh-TW" sz="2000" dirty="0">
                          <a:solidFill>
                            <a:srgbClr val="FFFFFF"/>
                          </a:solidFill>
                        </a:rPr>
                        <a:t>5.5cm</a:t>
                      </a:r>
                      <a:endParaRPr sz="2000"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54150" y="0"/>
            <a:ext cx="85206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dirty="0">
                <a:solidFill>
                  <a:schemeClr val="tx1"/>
                </a:solidFill>
              </a:rPr>
              <a:t>結論</a:t>
            </a:r>
            <a:endParaRPr dirty="0">
              <a:solidFill>
                <a:schemeClr val="tx1"/>
              </a:solidFill>
            </a:endParaRPr>
          </a:p>
        </p:txBody>
      </p:sp>
      <p:sp>
        <p:nvSpPr>
          <p:cNvPr id="184" name="Google Shape;184;p30"/>
          <p:cNvSpPr txBox="1">
            <a:spLocks noGrp="1"/>
          </p:cNvSpPr>
          <p:nvPr>
            <p:ph type="body" idx="1"/>
          </p:nvPr>
        </p:nvSpPr>
        <p:spPr>
          <a:xfrm>
            <a:off x="354150" y="395450"/>
            <a:ext cx="8520600" cy="2176300"/>
          </a:xfrm>
          <a:prstGeom prst="rect">
            <a:avLst/>
          </a:prstGeom>
        </p:spPr>
        <p:txBody>
          <a:bodyPr spcFirstLastPara="1" wrap="square" lIns="91425" tIns="91425" rIns="91425" bIns="91425" anchor="t" anchorCtr="0">
            <a:noAutofit/>
          </a:bodyPr>
          <a:lstStyle/>
          <a:p>
            <a:pPr marL="0" lvl="0" indent="0" algn="l" rtl="0">
              <a:spcBef>
                <a:spcPts val="1100"/>
              </a:spcBef>
              <a:spcAft>
                <a:spcPts val="1100"/>
              </a:spcAft>
              <a:buNone/>
            </a:pPr>
            <a:r>
              <a:rPr lang="zh-TW" sz="2000" dirty="0">
                <a:solidFill>
                  <a:schemeClr val="tx1"/>
                </a:solidFill>
              </a:rPr>
              <a:t>2.</a:t>
            </a:r>
            <a:r>
              <a:rPr lang="zh-TW" sz="2000" dirty="0">
                <a:solidFill>
                  <a:schemeClr val="tx1"/>
                </a:solidFill>
                <a:latin typeface="Times New Roman"/>
                <a:ea typeface="Times New Roman"/>
                <a:cs typeface="Times New Roman"/>
                <a:sym typeface="Times New Roman"/>
              </a:rPr>
              <a:t>由下表二可知使用鎂光燈色散效果會比使用</a:t>
            </a:r>
            <a:r>
              <a:rPr lang="zh-TW" sz="2000" dirty="0">
                <a:solidFill>
                  <a:schemeClr val="tx1"/>
                </a:solidFill>
              </a:rPr>
              <a:t>PN</a:t>
            </a:r>
            <a:r>
              <a:rPr lang="zh-TW" sz="2000" dirty="0">
                <a:solidFill>
                  <a:schemeClr val="tx1"/>
                </a:solidFill>
                <a:latin typeface="Times New Roman"/>
                <a:ea typeface="Times New Roman"/>
                <a:cs typeface="Times New Roman"/>
                <a:sym typeface="Times New Roman"/>
              </a:rPr>
              <a:t>二極體的</a:t>
            </a:r>
            <a:r>
              <a:rPr lang="zh-TW" sz="2000" dirty="0">
                <a:solidFill>
                  <a:schemeClr val="tx1"/>
                </a:solidFill>
              </a:rPr>
              <a:t>LED</a:t>
            </a:r>
            <a:r>
              <a:rPr lang="zh-TW" sz="2000" dirty="0">
                <a:solidFill>
                  <a:schemeClr val="tx1"/>
                </a:solidFill>
                <a:latin typeface="Times New Roman"/>
                <a:ea typeface="Times New Roman"/>
                <a:cs typeface="Times New Roman"/>
                <a:sym typeface="Times New Roman"/>
              </a:rPr>
              <a:t>手電筒的色散效果來的鮮豔，我們初步推測是因為他們兩個光源使用的原理不一樣，所以發光的性質也不一樣；也有可能是因為閃光燈使用鎂，氯酸鉀和硫化銻的混合粉末作為主要發光材料，鎂在通電之後，與空氣中的氧氣發生氧化反應，產生強光，所以打進三稜鏡的光也會比較亮。</a:t>
            </a:r>
            <a:endParaRPr sz="2000" dirty="0">
              <a:solidFill>
                <a:schemeClr val="tx1"/>
              </a:solidFill>
            </a:endParaRPr>
          </a:p>
        </p:txBody>
      </p:sp>
      <p:graphicFrame>
        <p:nvGraphicFramePr>
          <p:cNvPr id="185" name="Google Shape;185;p30"/>
          <p:cNvGraphicFramePr/>
          <p:nvPr>
            <p:extLst>
              <p:ext uri="{D42A27DB-BD31-4B8C-83A1-F6EECF244321}">
                <p14:modId xmlns:p14="http://schemas.microsoft.com/office/powerpoint/2010/main" val="178294059"/>
              </p:ext>
            </p:extLst>
          </p:nvPr>
        </p:nvGraphicFramePr>
        <p:xfrm>
          <a:off x="311700" y="2646547"/>
          <a:ext cx="8520600" cy="2274247"/>
        </p:xfrm>
        <a:graphic>
          <a:graphicData uri="http://schemas.openxmlformats.org/drawingml/2006/table">
            <a:tbl>
              <a:tblPr>
                <a:noFill/>
                <a:tableStyleId>{0ED656F0-4604-41E6-A81A-5642A62E2FB5}</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689347">
                <a:tc>
                  <a:txBody>
                    <a:bodyPr/>
                    <a:lstStyle/>
                    <a:p>
                      <a:pPr marL="63500" lvl="0" indent="0" algn="l" rtl="0">
                        <a:lnSpc>
                          <a:spcPct val="153181"/>
                        </a:lnSpc>
                        <a:spcBef>
                          <a:spcPts val="1200"/>
                        </a:spcBef>
                        <a:spcAft>
                          <a:spcPts val="1200"/>
                        </a:spcAft>
                        <a:buNone/>
                      </a:pPr>
                      <a:endParaRPr sz="200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190500" lvl="0" indent="0" algn="l" rtl="0">
                        <a:lnSpc>
                          <a:spcPct val="70000"/>
                        </a:lnSpc>
                        <a:spcBef>
                          <a:spcPts val="0"/>
                        </a:spcBef>
                        <a:spcAft>
                          <a:spcPts val="0"/>
                        </a:spcAft>
                        <a:buNone/>
                      </a:pPr>
                      <a:r>
                        <a:rPr lang="zh-TW" sz="2000" dirty="0">
                          <a:solidFill>
                            <a:schemeClr val="tx1"/>
                          </a:solidFill>
                        </a:rPr>
                        <a:t>色散效果的寬度</a:t>
                      </a:r>
                      <a:endParaRPr sz="2000" dirty="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a:solidFill>
                            <a:schemeClr val="tx1"/>
                          </a:solidFill>
                        </a:rPr>
                        <a:t>備註</a:t>
                      </a:r>
                      <a:endParaRPr sz="200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714410">
                <a:tc>
                  <a:txBody>
                    <a:bodyPr/>
                    <a:lstStyle/>
                    <a:p>
                      <a:pPr marL="0" marR="190500" lvl="0" indent="0" algn="just" rtl="0">
                        <a:lnSpc>
                          <a:spcPct val="70000"/>
                        </a:lnSpc>
                        <a:spcBef>
                          <a:spcPts val="1200"/>
                        </a:spcBef>
                        <a:spcAft>
                          <a:spcPts val="1200"/>
                        </a:spcAft>
                        <a:buNone/>
                      </a:pPr>
                      <a:r>
                        <a:rPr lang="zh-TW" sz="2000">
                          <a:solidFill>
                            <a:schemeClr val="tx1"/>
                          </a:solidFill>
                        </a:rPr>
                        <a:t>對照組</a:t>
                      </a:r>
                      <a:endParaRPr sz="200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dirty="0">
                          <a:solidFill>
                            <a:schemeClr val="tx1"/>
                          </a:solidFill>
                        </a:rPr>
                        <a:t>3.5cm</a:t>
                      </a:r>
                      <a:endParaRPr sz="2000" dirty="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76200" lvl="0" indent="0" algn="l" rtl="0">
                        <a:lnSpc>
                          <a:spcPct val="100000"/>
                        </a:lnSpc>
                        <a:spcBef>
                          <a:spcPts val="1200"/>
                        </a:spcBef>
                        <a:spcAft>
                          <a:spcPts val="1200"/>
                        </a:spcAft>
                        <a:buNone/>
                      </a:pPr>
                      <a:r>
                        <a:rPr lang="zh-TW" sz="2000">
                          <a:solidFill>
                            <a:schemeClr val="tx1"/>
                          </a:solidFill>
                        </a:rPr>
                        <a:t>使用 </a:t>
                      </a:r>
                      <a:r>
                        <a:rPr lang="zh-TW" sz="2000">
                          <a:solidFill>
                            <a:schemeClr val="tx1"/>
                          </a:solidFill>
                          <a:latin typeface="Times New Roman"/>
                          <a:ea typeface="Times New Roman"/>
                          <a:cs typeface="Times New Roman"/>
                          <a:sym typeface="Times New Roman"/>
                        </a:rPr>
                        <a:t>LED </a:t>
                      </a:r>
                      <a:r>
                        <a:rPr lang="zh-TW" sz="2000">
                          <a:solidFill>
                            <a:schemeClr val="tx1"/>
                          </a:solidFill>
                        </a:rPr>
                        <a:t>手電筒，色散效果一般。</a:t>
                      </a:r>
                      <a:endParaRPr sz="200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714410">
                <a:tc>
                  <a:txBody>
                    <a:bodyPr/>
                    <a:lstStyle/>
                    <a:p>
                      <a:pPr marL="0" marR="190500" lvl="0" indent="0" algn="just" rtl="0">
                        <a:lnSpc>
                          <a:spcPct val="70000"/>
                        </a:lnSpc>
                        <a:spcBef>
                          <a:spcPts val="0"/>
                        </a:spcBef>
                        <a:spcAft>
                          <a:spcPts val="0"/>
                        </a:spcAft>
                        <a:buNone/>
                      </a:pPr>
                      <a:r>
                        <a:rPr lang="zh-TW" sz="2000">
                          <a:solidFill>
                            <a:schemeClr val="tx1"/>
                          </a:solidFill>
                        </a:rPr>
                        <a:t>實驗組</a:t>
                      </a:r>
                      <a:endParaRPr sz="200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a:solidFill>
                            <a:schemeClr val="tx1"/>
                          </a:solidFill>
                        </a:rPr>
                        <a:t>2.5cm</a:t>
                      </a:r>
                      <a:endParaRPr sz="200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76200" lvl="0" indent="0" algn="just" rtl="0">
                        <a:lnSpc>
                          <a:spcPct val="100000"/>
                        </a:lnSpc>
                        <a:spcBef>
                          <a:spcPts val="0"/>
                        </a:spcBef>
                        <a:spcAft>
                          <a:spcPts val="0"/>
                        </a:spcAft>
                        <a:buNone/>
                      </a:pPr>
                      <a:r>
                        <a:rPr lang="zh-TW" sz="2000" dirty="0">
                          <a:solidFill>
                            <a:schemeClr val="tx1"/>
                          </a:solidFill>
                        </a:rPr>
                        <a:t>使用手機相機的鎂光燈，色散效果鮮豔。</a:t>
                      </a:r>
                      <a:endParaRPr sz="2000" dirty="0">
                        <a:solidFill>
                          <a:schemeClr val="tx1"/>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240025" y="119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dirty="0">
                <a:solidFill>
                  <a:schemeClr val="tx1"/>
                </a:solidFill>
              </a:rPr>
              <a:t>結論</a:t>
            </a:r>
            <a:endParaRPr dirty="0">
              <a:solidFill>
                <a:schemeClr val="tx1"/>
              </a:solidFill>
            </a:endParaRPr>
          </a:p>
        </p:txBody>
      </p:sp>
      <p:sp>
        <p:nvSpPr>
          <p:cNvPr id="191" name="Google Shape;191;p31"/>
          <p:cNvSpPr txBox="1">
            <a:spLocks noGrp="1"/>
          </p:cNvSpPr>
          <p:nvPr>
            <p:ph type="body" idx="1"/>
          </p:nvPr>
        </p:nvSpPr>
        <p:spPr>
          <a:xfrm>
            <a:off x="311700" y="474925"/>
            <a:ext cx="8520600" cy="3508500"/>
          </a:xfrm>
          <a:prstGeom prst="rect">
            <a:avLst/>
          </a:prstGeom>
        </p:spPr>
        <p:txBody>
          <a:bodyPr spcFirstLastPara="1" wrap="square" lIns="91425" tIns="91425" rIns="91425" bIns="91425" anchor="t" anchorCtr="0">
            <a:noAutofit/>
          </a:bodyPr>
          <a:lstStyle/>
          <a:p>
            <a:pPr marL="0" lvl="0" indent="0" algn="l" rtl="0">
              <a:spcBef>
                <a:spcPts val="1100"/>
              </a:spcBef>
              <a:spcAft>
                <a:spcPts val="1100"/>
              </a:spcAft>
              <a:buNone/>
            </a:pPr>
            <a:r>
              <a:rPr lang="zh-TW" sz="2000" dirty="0">
                <a:solidFill>
                  <a:schemeClr val="tx1"/>
                </a:solidFill>
              </a:rPr>
              <a:t>3.</a:t>
            </a:r>
            <a:r>
              <a:rPr lang="zh-TW" sz="2000" dirty="0">
                <a:solidFill>
                  <a:schemeClr val="tx1"/>
                </a:solidFill>
                <a:latin typeface="Times New Roman"/>
                <a:ea typeface="Times New Roman"/>
                <a:cs typeface="Times New Roman"/>
                <a:sym typeface="Times New Roman"/>
              </a:rPr>
              <a:t>下表三可知綠色的色散效果最為明顯，我們推測是因為人眼對綠色較為敏感，所以較可以分辨類似色中些微的色差。</a:t>
            </a:r>
            <a:endParaRPr sz="2000" dirty="0">
              <a:solidFill>
                <a:schemeClr val="tx1"/>
              </a:solidFill>
            </a:endParaRPr>
          </a:p>
        </p:txBody>
      </p:sp>
      <p:graphicFrame>
        <p:nvGraphicFramePr>
          <p:cNvPr id="192" name="Google Shape;192;p31"/>
          <p:cNvGraphicFramePr/>
          <p:nvPr>
            <p:extLst>
              <p:ext uri="{D42A27DB-BD31-4B8C-83A1-F6EECF244321}">
                <p14:modId xmlns:p14="http://schemas.microsoft.com/office/powerpoint/2010/main" val="3458541041"/>
              </p:ext>
            </p:extLst>
          </p:nvPr>
        </p:nvGraphicFramePr>
        <p:xfrm>
          <a:off x="428263" y="1678328"/>
          <a:ext cx="8332362" cy="3352650"/>
        </p:xfrm>
        <a:graphic>
          <a:graphicData uri="http://schemas.openxmlformats.org/drawingml/2006/table">
            <a:tbl>
              <a:tblPr>
                <a:noFill/>
                <a:tableStyleId>{0ED656F0-4604-41E6-A81A-5642A62E2FB5}</a:tableStyleId>
              </a:tblPr>
              <a:tblGrid>
                <a:gridCol w="1372572">
                  <a:extLst>
                    <a:ext uri="{9D8B030D-6E8A-4147-A177-3AD203B41FA5}">
                      <a16:colId xmlns:a16="http://schemas.microsoft.com/office/drawing/2014/main" val="20000"/>
                    </a:ext>
                  </a:extLst>
                </a:gridCol>
                <a:gridCol w="1482786">
                  <a:extLst>
                    <a:ext uri="{9D8B030D-6E8A-4147-A177-3AD203B41FA5}">
                      <a16:colId xmlns:a16="http://schemas.microsoft.com/office/drawing/2014/main" val="20001"/>
                    </a:ext>
                  </a:extLst>
                </a:gridCol>
                <a:gridCol w="5477004">
                  <a:extLst>
                    <a:ext uri="{9D8B030D-6E8A-4147-A177-3AD203B41FA5}">
                      <a16:colId xmlns:a16="http://schemas.microsoft.com/office/drawing/2014/main" val="20002"/>
                    </a:ext>
                  </a:extLst>
                </a:gridCol>
              </a:tblGrid>
              <a:tr h="360000">
                <a:tc>
                  <a:txBody>
                    <a:bodyPr/>
                    <a:lstStyle/>
                    <a:p>
                      <a:pPr marL="0" lvl="0" indent="0" algn="l" rtl="0">
                        <a:spcBef>
                          <a:spcPts val="0"/>
                        </a:spcBef>
                        <a:spcAft>
                          <a:spcPts val="0"/>
                        </a:spcAft>
                        <a:buNone/>
                      </a:pP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190500" lvl="0" indent="0" algn="l" rtl="0">
                        <a:lnSpc>
                          <a:spcPct val="100000"/>
                        </a:lnSpc>
                        <a:spcBef>
                          <a:spcPts val="0"/>
                        </a:spcBef>
                        <a:spcAft>
                          <a:spcPts val="0"/>
                        </a:spcAft>
                        <a:buNone/>
                      </a:pPr>
                      <a:r>
                        <a:rPr lang="zh-TW" sz="2000" dirty="0">
                          <a:solidFill>
                            <a:schemeClr val="dk1"/>
                          </a:solidFill>
                        </a:rPr>
                        <a:t>色散寬度</a:t>
                      </a: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dirty="0">
                          <a:solidFill>
                            <a:srgbClr val="FFFFFF"/>
                          </a:solidFill>
                        </a:rPr>
                        <a:t>備註</a:t>
                      </a: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60000">
                <a:tc>
                  <a:txBody>
                    <a:bodyPr/>
                    <a:lstStyle/>
                    <a:p>
                      <a:pPr marL="0" lvl="0" indent="0" algn="l" rtl="0">
                        <a:spcBef>
                          <a:spcPts val="0"/>
                        </a:spcBef>
                        <a:spcAft>
                          <a:spcPts val="0"/>
                        </a:spcAft>
                        <a:buNone/>
                      </a:pPr>
                      <a:r>
                        <a:rPr lang="zh-TW" sz="2000">
                          <a:solidFill>
                            <a:srgbClr val="FFFFFF"/>
                          </a:solidFill>
                        </a:rPr>
                        <a:t>對照組</a:t>
                      </a:r>
                      <a:endParaRPr sz="200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dirty="0">
                          <a:solidFill>
                            <a:srgbClr val="FFFFFF"/>
                          </a:solidFill>
                        </a:rPr>
                        <a:t>3.5cm</a:t>
                      </a: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25400" lvl="0" indent="0" algn="l" rtl="0">
                        <a:lnSpc>
                          <a:spcPct val="100000"/>
                        </a:lnSpc>
                        <a:spcBef>
                          <a:spcPts val="0"/>
                        </a:spcBef>
                        <a:spcAft>
                          <a:spcPts val="0"/>
                        </a:spcAft>
                        <a:buNone/>
                      </a:pPr>
                      <a:r>
                        <a:rPr lang="zh-TW" sz="2000" dirty="0">
                          <a:solidFill>
                            <a:schemeClr val="dk1"/>
                          </a:solidFill>
                        </a:rPr>
                        <a:t>使 用 白 色 </a:t>
                      </a:r>
                      <a:r>
                        <a:rPr lang="zh-TW" sz="2000" dirty="0">
                          <a:solidFill>
                            <a:schemeClr val="dk1"/>
                          </a:solidFill>
                          <a:latin typeface="Times New Roman"/>
                          <a:ea typeface="Times New Roman"/>
                          <a:cs typeface="Times New Roman"/>
                          <a:sym typeface="Times New Roman"/>
                        </a:rPr>
                        <a:t>LED </a:t>
                      </a:r>
                      <a:r>
                        <a:rPr lang="zh-TW" sz="2000" dirty="0">
                          <a:solidFill>
                            <a:schemeClr val="dk1"/>
                          </a:solidFill>
                        </a:rPr>
                        <a:t>手電筒，色散效果一般。</a:t>
                      </a: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60000">
                <a:tc>
                  <a:txBody>
                    <a:bodyPr/>
                    <a:lstStyle/>
                    <a:p>
                      <a:pPr marL="0" lvl="0" indent="0" algn="l" rtl="0">
                        <a:spcBef>
                          <a:spcPts val="0"/>
                        </a:spcBef>
                        <a:spcAft>
                          <a:spcPts val="0"/>
                        </a:spcAft>
                        <a:buNone/>
                      </a:pPr>
                      <a:r>
                        <a:rPr lang="zh-TW" sz="2000">
                          <a:solidFill>
                            <a:srgbClr val="FFFFFF"/>
                          </a:solidFill>
                        </a:rPr>
                        <a:t>第一組</a:t>
                      </a:r>
                      <a:endParaRPr sz="200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a:solidFill>
                            <a:srgbClr val="FFFFFF"/>
                          </a:solidFill>
                        </a:rPr>
                        <a:t>3.5cm</a:t>
                      </a:r>
                      <a:endParaRPr sz="200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50800" lvl="0" indent="0" algn="l" rtl="0">
                        <a:lnSpc>
                          <a:spcPct val="100000"/>
                        </a:lnSpc>
                        <a:spcBef>
                          <a:spcPts val="0"/>
                        </a:spcBef>
                        <a:spcAft>
                          <a:spcPts val="0"/>
                        </a:spcAft>
                        <a:buNone/>
                      </a:pPr>
                      <a:r>
                        <a:rPr lang="zh-TW" sz="2000" dirty="0">
                          <a:solidFill>
                            <a:schemeClr val="dk1"/>
                          </a:solidFill>
                        </a:rPr>
                        <a:t>使 用 紅 色 </a:t>
                      </a:r>
                      <a:r>
                        <a:rPr lang="zh-TW" sz="2000" dirty="0">
                          <a:solidFill>
                            <a:schemeClr val="dk1"/>
                          </a:solidFill>
                          <a:latin typeface="Times New Roman"/>
                          <a:ea typeface="Times New Roman"/>
                          <a:cs typeface="Times New Roman"/>
                          <a:sym typeface="Times New Roman"/>
                        </a:rPr>
                        <a:t>LED </a:t>
                      </a:r>
                      <a:r>
                        <a:rPr lang="zh-TW" sz="2000" dirty="0">
                          <a:solidFill>
                            <a:schemeClr val="dk1"/>
                          </a:solidFill>
                        </a:rPr>
                        <a:t>手電筒，色散效果偏紅，並為三者中顏色差異最不明顯的。</a:t>
                      </a: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60000">
                <a:tc>
                  <a:txBody>
                    <a:bodyPr/>
                    <a:lstStyle/>
                    <a:p>
                      <a:pPr marL="0" lvl="0" indent="0" algn="l" rtl="0">
                        <a:spcBef>
                          <a:spcPts val="0"/>
                        </a:spcBef>
                        <a:spcAft>
                          <a:spcPts val="0"/>
                        </a:spcAft>
                        <a:buNone/>
                      </a:pPr>
                      <a:r>
                        <a:rPr lang="zh-TW" sz="2000">
                          <a:solidFill>
                            <a:srgbClr val="FFFFFF"/>
                          </a:solidFill>
                        </a:rPr>
                        <a:t>第二組</a:t>
                      </a:r>
                      <a:endParaRPr sz="200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a:solidFill>
                            <a:srgbClr val="FFFFFF"/>
                          </a:solidFill>
                        </a:rPr>
                        <a:t>3.5cm</a:t>
                      </a:r>
                      <a:endParaRPr sz="200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50800" lvl="0" indent="0" algn="l" rtl="0">
                        <a:lnSpc>
                          <a:spcPct val="100000"/>
                        </a:lnSpc>
                        <a:spcBef>
                          <a:spcPts val="0"/>
                        </a:spcBef>
                        <a:spcAft>
                          <a:spcPts val="0"/>
                        </a:spcAft>
                        <a:buNone/>
                      </a:pPr>
                      <a:r>
                        <a:rPr lang="zh-TW" sz="2000" dirty="0">
                          <a:solidFill>
                            <a:schemeClr val="dk1"/>
                          </a:solidFill>
                        </a:rPr>
                        <a:t>使 用 藍 色 </a:t>
                      </a:r>
                      <a:r>
                        <a:rPr lang="zh-TW" sz="2000" dirty="0">
                          <a:solidFill>
                            <a:schemeClr val="dk1"/>
                          </a:solidFill>
                          <a:latin typeface="Times New Roman"/>
                          <a:ea typeface="Times New Roman"/>
                          <a:cs typeface="Times New Roman"/>
                          <a:sym typeface="Times New Roman"/>
                        </a:rPr>
                        <a:t>LED </a:t>
                      </a:r>
                      <a:r>
                        <a:rPr lang="zh-TW" sz="2000" dirty="0">
                          <a:solidFill>
                            <a:schemeClr val="dk1"/>
                          </a:solidFill>
                        </a:rPr>
                        <a:t>手電筒，色散效果偏藍，並為三者中顏色差異還好。</a:t>
                      </a: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60000">
                <a:tc>
                  <a:txBody>
                    <a:bodyPr/>
                    <a:lstStyle/>
                    <a:p>
                      <a:pPr marL="0" lvl="0" indent="0" algn="l" rtl="0">
                        <a:spcBef>
                          <a:spcPts val="0"/>
                        </a:spcBef>
                        <a:spcAft>
                          <a:spcPts val="0"/>
                        </a:spcAft>
                        <a:buNone/>
                      </a:pPr>
                      <a:r>
                        <a:rPr lang="zh-TW" sz="2000">
                          <a:solidFill>
                            <a:srgbClr val="FFFFFF"/>
                          </a:solidFill>
                        </a:rPr>
                        <a:t>第三組</a:t>
                      </a:r>
                      <a:endParaRPr sz="200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zh-TW" sz="2000">
                          <a:solidFill>
                            <a:srgbClr val="FFFFFF"/>
                          </a:solidFill>
                        </a:rPr>
                        <a:t>3.5cm</a:t>
                      </a:r>
                      <a:endParaRPr sz="200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63500" marR="50800" lvl="0" indent="0" algn="l" rtl="0">
                        <a:lnSpc>
                          <a:spcPct val="100000"/>
                        </a:lnSpc>
                        <a:spcBef>
                          <a:spcPts val="0"/>
                        </a:spcBef>
                        <a:spcAft>
                          <a:spcPts val="0"/>
                        </a:spcAft>
                        <a:buNone/>
                      </a:pPr>
                      <a:r>
                        <a:rPr lang="zh-TW" sz="2000" dirty="0">
                          <a:solidFill>
                            <a:schemeClr val="dk1"/>
                          </a:solidFill>
                        </a:rPr>
                        <a:t>使 用 綠 色 </a:t>
                      </a:r>
                      <a:r>
                        <a:rPr lang="zh-TW" sz="2000" dirty="0">
                          <a:solidFill>
                            <a:schemeClr val="dk1"/>
                          </a:solidFill>
                          <a:latin typeface="Times New Roman"/>
                          <a:ea typeface="Times New Roman"/>
                          <a:cs typeface="Times New Roman"/>
                          <a:sym typeface="Times New Roman"/>
                        </a:rPr>
                        <a:t>LED </a:t>
                      </a:r>
                      <a:r>
                        <a:rPr lang="zh-TW" sz="2000" dirty="0">
                          <a:solidFill>
                            <a:schemeClr val="dk1"/>
                          </a:solidFill>
                        </a:rPr>
                        <a:t>手電筒，色散效果偏綠，並為三者中顏色差異最明顯的。</a:t>
                      </a:r>
                      <a:endParaRPr sz="2000"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6F5AA10-5CF5-47D3-9951-9DBE125A05E7}"/>
              </a:ext>
            </a:extLst>
          </p:cNvPr>
          <p:cNvCxnSpPr>
            <a:cxnSpLocks/>
          </p:cNvCxnSpPr>
          <p:nvPr/>
        </p:nvCxnSpPr>
        <p:spPr>
          <a:xfrm>
            <a:off x="196770" y="2893671"/>
            <a:ext cx="875046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F7D33EC-1B78-4FC8-BC88-E55CC37FFDCF}"/>
              </a:ext>
            </a:extLst>
          </p:cNvPr>
          <p:cNvSpPr txBox="1"/>
          <p:nvPr/>
        </p:nvSpPr>
        <p:spPr>
          <a:xfrm>
            <a:off x="150471" y="2062674"/>
            <a:ext cx="4493538" cy="830997"/>
          </a:xfrm>
          <a:prstGeom prst="rect">
            <a:avLst/>
          </a:prstGeom>
          <a:noFill/>
        </p:spPr>
        <p:txBody>
          <a:bodyPr wrap="none" rtlCol="0">
            <a:spAutoFit/>
          </a:bodyPr>
          <a:lstStyle/>
          <a:p>
            <a:r>
              <a:rPr lang="zh-TW" altLang="en-US" sz="4800" dirty="0">
                <a:solidFill>
                  <a:schemeClr val="tx1"/>
                </a:solidFill>
              </a:rPr>
              <a:t>一、動機與目的</a:t>
            </a:r>
          </a:p>
        </p:txBody>
      </p:sp>
    </p:spTree>
    <p:extLst>
      <p:ext uri="{BB962C8B-B14F-4D97-AF65-F5344CB8AC3E}">
        <p14:creationId xmlns:p14="http://schemas.microsoft.com/office/powerpoint/2010/main" val="188780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283400" y="247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dirty="0">
                <a:solidFill>
                  <a:schemeClr val="tx1"/>
                </a:solidFill>
              </a:rPr>
              <a:t>結論</a:t>
            </a:r>
            <a:endParaRPr dirty="0">
              <a:solidFill>
                <a:schemeClr val="tx1"/>
              </a:solidFill>
            </a:endParaRPr>
          </a:p>
        </p:txBody>
      </p:sp>
      <p:sp>
        <p:nvSpPr>
          <p:cNvPr id="198" name="Google Shape;198;p32"/>
          <p:cNvSpPr txBox="1">
            <a:spLocks noGrp="1"/>
          </p:cNvSpPr>
          <p:nvPr>
            <p:ph type="body" idx="1"/>
          </p:nvPr>
        </p:nvSpPr>
        <p:spPr>
          <a:xfrm>
            <a:off x="283400" y="819950"/>
            <a:ext cx="8520600" cy="3416400"/>
          </a:xfrm>
          <a:prstGeom prst="rect">
            <a:avLst/>
          </a:prstGeom>
        </p:spPr>
        <p:txBody>
          <a:bodyPr spcFirstLastPara="1" wrap="square" lIns="91425" tIns="91425" rIns="91425" bIns="91425" anchor="t" anchorCtr="0">
            <a:noAutofit/>
          </a:bodyPr>
          <a:lstStyle/>
          <a:p>
            <a:pPr marL="0" lvl="0" indent="0" algn="l" rtl="0">
              <a:spcBef>
                <a:spcPts val="700"/>
              </a:spcBef>
              <a:spcAft>
                <a:spcPts val="700"/>
              </a:spcAft>
              <a:buNone/>
            </a:pPr>
            <a:r>
              <a:rPr lang="zh-TW" sz="2000" dirty="0">
                <a:solidFill>
                  <a:schemeClr val="tx1"/>
                </a:solidFill>
              </a:rPr>
              <a:t>4.</a:t>
            </a:r>
            <a:r>
              <a:rPr lang="zh-TW" sz="2000" dirty="0">
                <a:solidFill>
                  <a:schemeClr val="tx1"/>
                </a:solidFill>
                <a:latin typeface="Times New Roman"/>
                <a:ea typeface="Times New Roman"/>
                <a:cs typeface="Times New Roman"/>
                <a:sym typeface="Times New Roman"/>
              </a:rPr>
              <a:t>由以上幾點我們發現色散效果與所使用的光源、顏色、凸透鏡的距離息息相關，而實驗結果就是使用凸透鏡距離三稜鏡</a:t>
            </a:r>
            <a:r>
              <a:rPr lang="zh-TW" sz="2000" dirty="0">
                <a:solidFill>
                  <a:schemeClr val="tx1"/>
                </a:solidFill>
              </a:rPr>
              <a:t>1.3</a:t>
            </a:r>
            <a:r>
              <a:rPr lang="zh-TW" sz="2000" dirty="0">
                <a:solidFill>
                  <a:schemeClr val="tx1"/>
                </a:solidFill>
                <a:latin typeface="Times New Roman"/>
                <a:ea typeface="Times New Roman"/>
                <a:cs typeface="Times New Roman"/>
                <a:sym typeface="Times New Roman"/>
              </a:rPr>
              <a:t>公分是第一組子題最好的結果，而使用手機裡的鎂光燈製造出的色散效果是第二組顏色最鮮豔的實驗組，最後的子題三則是綠色最為鮮豔。</a:t>
            </a:r>
            <a:endParaRPr sz="220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subTitle" idx="1"/>
          </p:nvPr>
        </p:nvSpPr>
        <p:spPr>
          <a:xfrm>
            <a:off x="317425" y="2764737"/>
            <a:ext cx="5449925" cy="209113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sz="4700" dirty="0">
                <a:solidFill>
                  <a:schemeClr val="tx1"/>
                </a:solidFill>
              </a:rPr>
              <a:t>謝謝</a:t>
            </a:r>
            <a:r>
              <a:rPr lang="zh-TW" altLang="en-US" sz="4700" dirty="0">
                <a:solidFill>
                  <a:schemeClr val="tx1"/>
                </a:solidFill>
              </a:rPr>
              <a:t>聆聽</a:t>
            </a:r>
            <a:endParaRPr lang="en-US" altLang="zh-TW" sz="4700" dirty="0">
              <a:solidFill>
                <a:schemeClr val="tx1"/>
              </a:solidFill>
            </a:endParaRPr>
          </a:p>
          <a:p>
            <a:pPr marL="0" lvl="0" indent="0" rtl="0">
              <a:spcBef>
                <a:spcPts val="0"/>
              </a:spcBef>
              <a:spcAft>
                <a:spcPts val="0"/>
              </a:spcAft>
              <a:buNone/>
            </a:pPr>
            <a:r>
              <a:rPr lang="zh-TW" altLang="en-US" sz="4700" dirty="0">
                <a:solidFill>
                  <a:schemeClr val="tx1"/>
                </a:solidFill>
              </a:rPr>
              <a:t>敬請發問</a:t>
            </a:r>
          </a:p>
          <a:p>
            <a:pPr marL="0" lvl="0" indent="0" algn="l" rtl="0">
              <a:spcBef>
                <a:spcPts val="0"/>
              </a:spcBef>
              <a:spcAft>
                <a:spcPts val="0"/>
              </a:spcAft>
              <a:buNone/>
            </a:pPr>
            <a:endParaRPr sz="5000" dirty="0">
              <a:solidFill>
                <a:srgbClr val="00FFFF"/>
              </a:solidFill>
            </a:endParaRPr>
          </a:p>
          <a:p>
            <a:pPr marL="0" lvl="0" indent="0" algn="l" rtl="0">
              <a:spcBef>
                <a:spcPts val="0"/>
              </a:spcBef>
              <a:spcAft>
                <a:spcPts val="0"/>
              </a:spcAft>
              <a:buNone/>
            </a:pPr>
            <a:endParaRPr sz="5000" dirty="0">
              <a:solidFill>
                <a:srgbClr val="FFFFFF"/>
              </a:solidFill>
            </a:endParaRPr>
          </a:p>
        </p:txBody>
      </p:sp>
      <p:sp>
        <p:nvSpPr>
          <p:cNvPr id="205" name="Google Shape;205;p33"/>
          <p:cNvSpPr txBox="1">
            <a:spLocks noGrp="1"/>
          </p:cNvSpPr>
          <p:nvPr>
            <p:ph type="ctrTitle"/>
          </p:nvPr>
        </p:nvSpPr>
        <p:spPr>
          <a:xfrm>
            <a:off x="-194250" y="673601"/>
            <a:ext cx="6377100" cy="11445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sz="5000" dirty="0">
                <a:solidFill>
                  <a:schemeClr val="tx1"/>
                </a:solidFill>
                <a:latin typeface="PMingLiu-ExtB"/>
                <a:ea typeface="PMingLiu-ExtB"/>
                <a:cs typeface="PMingLiu-ExtB"/>
                <a:sym typeface="PMingLiu-ExtB"/>
              </a:rPr>
              <a:t>報告結束</a:t>
            </a:r>
            <a:endParaRPr sz="5000" dirty="0">
              <a:solidFill>
                <a:schemeClr val="tx1"/>
              </a:solidFill>
              <a:latin typeface="PMingLiu-ExtB"/>
              <a:ea typeface="PMingLiu-ExtB"/>
              <a:cs typeface="PMingLiu-ExtB"/>
              <a:sym typeface="PMingLiu-ExtB"/>
            </a:endParaRPr>
          </a:p>
        </p:txBody>
      </p:sp>
      <p:pic>
        <p:nvPicPr>
          <p:cNvPr id="206" name="Google Shape;206;p33"/>
          <p:cNvPicPr preferRelativeResize="0"/>
          <p:nvPr/>
        </p:nvPicPr>
        <p:blipFill>
          <a:blip r:embed="rId3">
            <a:alphaModFix/>
          </a:blip>
          <a:stretch>
            <a:fillRect/>
          </a:stretch>
        </p:blipFill>
        <p:spPr>
          <a:xfrm>
            <a:off x="5096018" y="1065175"/>
            <a:ext cx="3059225" cy="339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1" name="Google Shape;91;p18"/>
          <p:cNvPicPr preferRelativeResize="0"/>
          <p:nvPr/>
        </p:nvPicPr>
        <p:blipFill>
          <a:blip r:embed="rId3">
            <a:alphaModFix amt="20000"/>
          </a:blip>
          <a:stretch>
            <a:fillRect/>
          </a:stretch>
        </p:blipFill>
        <p:spPr>
          <a:xfrm>
            <a:off x="0" y="0"/>
            <a:ext cx="9144000" cy="5698833"/>
          </a:xfrm>
          <a:prstGeom prst="rect">
            <a:avLst/>
          </a:prstGeom>
          <a:noFill/>
          <a:ln>
            <a:noFill/>
          </a:ln>
        </p:spPr>
      </p:pic>
      <p:sp>
        <p:nvSpPr>
          <p:cNvPr id="89" name="Google Shape;89;p18"/>
          <p:cNvSpPr txBox="1">
            <a:spLocks noGrp="1"/>
          </p:cNvSpPr>
          <p:nvPr>
            <p:ph type="title"/>
          </p:nvPr>
        </p:nvSpPr>
        <p:spPr>
          <a:xfrm>
            <a:off x="389525" y="3746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sz="3600" dirty="0">
                <a:solidFill>
                  <a:srgbClr val="FFFFFF"/>
                </a:solidFill>
              </a:rPr>
              <a:t>研究動機</a:t>
            </a:r>
            <a:endParaRPr sz="3600" dirty="0">
              <a:solidFill>
                <a:srgbClr val="FFFFFF"/>
              </a:solidFill>
            </a:endParaRPr>
          </a:p>
        </p:txBody>
      </p:sp>
      <p:sp>
        <p:nvSpPr>
          <p:cNvPr id="90" name="Google Shape;90;p18"/>
          <p:cNvSpPr txBox="1">
            <a:spLocks noGrp="1"/>
          </p:cNvSpPr>
          <p:nvPr>
            <p:ph type="body" idx="1"/>
          </p:nvPr>
        </p:nvSpPr>
        <p:spPr>
          <a:xfrm>
            <a:off x="601884" y="1099594"/>
            <a:ext cx="7917084" cy="3264105"/>
          </a:xfrm>
          <a:prstGeom prst="rect">
            <a:avLst/>
          </a:prstGeom>
        </p:spPr>
        <p:txBody>
          <a:bodyPr spcFirstLastPara="1" wrap="square" lIns="91425" tIns="91425" rIns="91425" bIns="91425" anchor="t" anchorCtr="0">
            <a:noAutofit/>
          </a:bodyPr>
          <a:lstStyle/>
          <a:p>
            <a:pPr marL="0" lvl="0" indent="0" algn="just" rtl="0">
              <a:spcBef>
                <a:spcPts val="800"/>
              </a:spcBef>
              <a:spcAft>
                <a:spcPts val="0"/>
              </a:spcAft>
              <a:buNone/>
            </a:pPr>
            <a:r>
              <a:rPr lang="zh-TW" sz="2400" dirty="0">
                <a:solidFill>
                  <a:schemeClr val="tx1"/>
                </a:solidFill>
              </a:rPr>
              <a:t>我們原本對彩虹有興趣，所以決定用三稜鏡來製造出彩虹。於是我們從光開始思考，若光線通過凸透鏡是否可以改變三稜鏡散色散的效果，於是就衍生出了本實研的主題。</a:t>
            </a:r>
            <a:endParaRPr sz="2400" dirty="0">
              <a:solidFill>
                <a:schemeClr val="tx1"/>
              </a:solidFill>
            </a:endParaRPr>
          </a:p>
          <a:p>
            <a:pPr marL="0" lvl="0" indent="0" algn="l" rtl="0">
              <a:spcBef>
                <a:spcPts val="0"/>
              </a:spcBef>
              <a:spcAft>
                <a:spcPts val="1600"/>
              </a:spcAft>
              <a:buNone/>
            </a:pPr>
            <a:endParaRPr sz="1900" dirty="0">
              <a:solidFill>
                <a:srgbClr val="00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3" name="圖片 2">
            <a:extLst>
              <a:ext uri="{FF2B5EF4-FFF2-40B4-BE49-F238E27FC236}">
                <a16:creationId xmlns:a16="http://schemas.microsoft.com/office/drawing/2014/main" id="{AA6C68FB-E2E6-4DA0-B0A8-968F9409B25C}"/>
              </a:ext>
            </a:extLst>
          </p:cNvPr>
          <p:cNvPicPr>
            <a:picLocks noChangeAspect="1"/>
          </p:cNvPicPr>
          <p:nvPr/>
        </p:nvPicPr>
        <p:blipFill>
          <a:blip r:embed="rId3">
            <a:alphaModFix amt="20000"/>
          </a:blip>
          <a:stretch>
            <a:fillRect/>
          </a:stretch>
        </p:blipFill>
        <p:spPr>
          <a:xfrm>
            <a:off x="0" y="-393539"/>
            <a:ext cx="9144000" cy="7372349"/>
          </a:xfrm>
          <a:prstGeom prst="rect">
            <a:avLst/>
          </a:prstGeom>
        </p:spPr>
      </p:pic>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dirty="0">
                <a:solidFill>
                  <a:srgbClr val="FFFFFF"/>
                </a:solidFill>
              </a:rPr>
              <a:t>                                 </a:t>
            </a:r>
            <a:r>
              <a:rPr lang="zh-TW" sz="3000" dirty="0">
                <a:solidFill>
                  <a:srgbClr val="FFFFFF"/>
                </a:solidFill>
              </a:rPr>
              <a:t>研究目的</a:t>
            </a:r>
            <a:endParaRPr sz="3000" dirty="0">
              <a:solidFill>
                <a:srgbClr val="FFFFFF"/>
              </a:solidFill>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2500" dirty="0">
                <a:solidFill>
                  <a:schemeClr val="tx1"/>
                </a:solidFill>
              </a:rPr>
              <a:t>研究不同的焦距透過三稜鏡折射出的色散效果讓我們推論出焦距與色散效果的關係。</a:t>
            </a:r>
            <a:endParaRPr sz="2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6F5AA10-5CF5-47D3-9951-9DBE125A05E7}"/>
              </a:ext>
            </a:extLst>
          </p:cNvPr>
          <p:cNvCxnSpPr>
            <a:cxnSpLocks/>
          </p:cNvCxnSpPr>
          <p:nvPr/>
        </p:nvCxnSpPr>
        <p:spPr>
          <a:xfrm>
            <a:off x="196770" y="2893671"/>
            <a:ext cx="875046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F7D33EC-1B78-4FC8-BC88-E55CC37FFDCF}"/>
              </a:ext>
            </a:extLst>
          </p:cNvPr>
          <p:cNvSpPr txBox="1"/>
          <p:nvPr/>
        </p:nvSpPr>
        <p:spPr>
          <a:xfrm>
            <a:off x="150471" y="2062674"/>
            <a:ext cx="3877985" cy="830997"/>
          </a:xfrm>
          <a:prstGeom prst="rect">
            <a:avLst/>
          </a:prstGeom>
          <a:noFill/>
        </p:spPr>
        <p:txBody>
          <a:bodyPr wrap="none" rtlCol="0">
            <a:spAutoFit/>
          </a:bodyPr>
          <a:lstStyle/>
          <a:p>
            <a:r>
              <a:rPr lang="zh-TW" altLang="en-US" sz="4800" dirty="0">
                <a:solidFill>
                  <a:schemeClr val="tx1"/>
                </a:solidFill>
              </a:rPr>
              <a:t>二、實驗原理</a:t>
            </a:r>
          </a:p>
        </p:txBody>
      </p:sp>
    </p:spTree>
    <p:extLst>
      <p:ext uri="{BB962C8B-B14F-4D97-AF65-F5344CB8AC3E}">
        <p14:creationId xmlns:p14="http://schemas.microsoft.com/office/powerpoint/2010/main" val="166079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70" name="Google Shape;70;p15"/>
          <p:cNvPicPr preferRelativeResize="0"/>
          <p:nvPr/>
        </p:nvPicPr>
        <p:blipFill rotWithShape="1">
          <a:blip r:embed="rId3">
            <a:alphaModFix amt="20000"/>
          </a:blip>
          <a:srcRect/>
          <a:stretch/>
        </p:blipFill>
        <p:spPr>
          <a:xfrm>
            <a:off x="0" y="-1"/>
            <a:ext cx="9144000" cy="7131823"/>
          </a:xfrm>
          <a:prstGeom prst="rect">
            <a:avLst/>
          </a:prstGeom>
          <a:noFill/>
          <a:ln>
            <a:noFill/>
          </a:ln>
        </p:spPr>
      </p:pic>
      <p:sp>
        <p:nvSpPr>
          <p:cNvPr id="69" name="Google Shape;69;p15"/>
          <p:cNvSpPr txBox="1">
            <a:spLocks noGrp="1"/>
          </p:cNvSpPr>
          <p:nvPr>
            <p:ph type="body" idx="1"/>
          </p:nvPr>
        </p:nvSpPr>
        <p:spPr>
          <a:xfrm>
            <a:off x="311700" y="1476901"/>
            <a:ext cx="8520600" cy="321084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zh-TW" sz="2800" dirty="0">
                <a:solidFill>
                  <a:schemeClr val="tx1"/>
                </a:solidFill>
              </a:rPr>
              <a:t>三稜鏡最常用於光線的</a:t>
            </a:r>
            <a:r>
              <a:rPr lang="zh-TW" sz="2800" dirty="0">
                <a:solidFill>
                  <a:schemeClr val="tx1"/>
                </a:solidFill>
                <a:uFill>
                  <a:noFill/>
                </a:uFill>
                <a:hlinkClick r:id="rId4">
                  <a:extLst>
                    <a:ext uri="{A12FA001-AC4F-418D-AE19-62706E023703}">
                      <ahyp:hlinkClr xmlns:ahyp="http://schemas.microsoft.com/office/drawing/2018/hyperlinkcolor" val="tx"/>
                    </a:ext>
                  </a:extLst>
                </a:hlinkClick>
              </a:rPr>
              <a:t>色散</a:t>
            </a:r>
            <a:r>
              <a:rPr lang="zh-TW" sz="2800" dirty="0">
                <a:solidFill>
                  <a:schemeClr val="tx1"/>
                </a:solidFill>
              </a:rPr>
              <a:t>，這是將光線分解成為不同的</a:t>
            </a:r>
            <a:r>
              <a:rPr lang="zh-TW" sz="2800" dirty="0">
                <a:solidFill>
                  <a:schemeClr val="tx1"/>
                </a:solidFill>
                <a:uFill>
                  <a:noFill/>
                </a:uFill>
                <a:hlinkClick r:id="rId5">
                  <a:extLst>
                    <a:ext uri="{A12FA001-AC4F-418D-AE19-62706E023703}">
                      <ahyp:hlinkClr xmlns:ahyp="http://schemas.microsoft.com/office/drawing/2018/hyperlinkcolor" val="tx"/>
                    </a:ext>
                  </a:extLst>
                </a:hlinkClick>
              </a:rPr>
              <a:t>光譜</a:t>
            </a:r>
            <a:r>
              <a:rPr lang="zh-TW" sz="2800" dirty="0">
                <a:solidFill>
                  <a:schemeClr val="tx1"/>
                </a:solidFill>
              </a:rPr>
              <a:t>成分。利用不同波長的光線因為</a:t>
            </a:r>
            <a:r>
              <a:rPr lang="zh-TW" sz="2800" dirty="0">
                <a:solidFill>
                  <a:schemeClr val="tx1"/>
                </a:solidFill>
                <a:uFill>
                  <a:noFill/>
                </a:uFill>
                <a:hlinkClick r:id="rId6">
                  <a:extLst>
                    <a:ext uri="{A12FA001-AC4F-418D-AE19-62706E023703}">
                      <ahyp:hlinkClr xmlns:ahyp="http://schemas.microsoft.com/office/drawing/2018/hyperlinkcolor" val="tx"/>
                    </a:ext>
                  </a:extLst>
                </a:hlinkClick>
              </a:rPr>
              <a:t>折射率</a:t>
            </a:r>
            <a:r>
              <a:rPr lang="zh-TW" sz="2800" dirty="0">
                <a:solidFill>
                  <a:schemeClr val="tx1"/>
                </a:solidFill>
              </a:rPr>
              <a:t>不同，在折射時會偏轉不同的角度，便會造成色散的現象。</a:t>
            </a:r>
            <a:r>
              <a:rPr lang="zh-TW" altLang="zh-TW" sz="2800" dirty="0">
                <a:solidFill>
                  <a:schemeClr val="tx1"/>
                </a:solidFill>
              </a:rPr>
              <a:t>一束白光會分出不同顏色，一般就分為七種顏色，即</a:t>
            </a:r>
            <a:r>
              <a:rPr lang="zh-TW" altLang="zh-TW" sz="2800" dirty="0">
                <a:solidFill>
                  <a:schemeClr val="tx1"/>
                </a:solidFill>
                <a:uFill>
                  <a:noFill/>
                </a:uFill>
                <a:hlinkClick r:id="rId7">
                  <a:extLst>
                    <a:ext uri="{A12FA001-AC4F-418D-AE19-62706E023703}">
                      <ahyp:hlinkClr xmlns:ahyp="http://schemas.microsoft.com/office/drawing/2018/hyperlinkcolor" val="tx"/>
                    </a:ext>
                  </a:extLst>
                </a:hlinkClick>
              </a:rPr>
              <a:t>紅</a:t>
            </a:r>
            <a:r>
              <a:rPr lang="zh-TW" altLang="zh-TW" sz="2800" dirty="0">
                <a:solidFill>
                  <a:schemeClr val="tx1"/>
                </a:solidFill>
              </a:rPr>
              <a:t>、</a:t>
            </a:r>
            <a:r>
              <a:rPr lang="zh-TW" altLang="zh-TW" sz="2800" dirty="0">
                <a:solidFill>
                  <a:schemeClr val="tx1"/>
                </a:solidFill>
                <a:uFill>
                  <a:noFill/>
                </a:uFill>
                <a:hlinkClick r:id="rId8">
                  <a:extLst>
                    <a:ext uri="{A12FA001-AC4F-418D-AE19-62706E023703}">
                      <ahyp:hlinkClr xmlns:ahyp="http://schemas.microsoft.com/office/drawing/2018/hyperlinkcolor" val="tx"/>
                    </a:ext>
                  </a:extLst>
                </a:hlinkClick>
              </a:rPr>
              <a:t>橙</a:t>
            </a:r>
            <a:r>
              <a:rPr lang="zh-TW" altLang="zh-TW" sz="2800" dirty="0">
                <a:solidFill>
                  <a:schemeClr val="tx1"/>
                </a:solidFill>
              </a:rPr>
              <a:t>、</a:t>
            </a:r>
            <a:r>
              <a:rPr lang="zh-TW" altLang="zh-TW" sz="2800" dirty="0">
                <a:solidFill>
                  <a:schemeClr val="tx1"/>
                </a:solidFill>
                <a:uFill>
                  <a:noFill/>
                </a:uFill>
                <a:hlinkClick r:id="rId9">
                  <a:extLst>
                    <a:ext uri="{A12FA001-AC4F-418D-AE19-62706E023703}">
                      <ahyp:hlinkClr xmlns:ahyp="http://schemas.microsoft.com/office/drawing/2018/hyperlinkcolor" val="tx"/>
                    </a:ext>
                  </a:extLst>
                </a:hlinkClick>
              </a:rPr>
              <a:t>黃</a:t>
            </a:r>
            <a:r>
              <a:rPr lang="zh-TW" altLang="zh-TW" sz="2800" dirty="0">
                <a:solidFill>
                  <a:schemeClr val="tx1"/>
                </a:solidFill>
              </a:rPr>
              <a:t>、</a:t>
            </a:r>
            <a:r>
              <a:rPr lang="zh-TW" altLang="zh-TW" sz="2800" dirty="0">
                <a:solidFill>
                  <a:schemeClr val="tx1"/>
                </a:solidFill>
                <a:uFill>
                  <a:noFill/>
                </a:uFill>
                <a:hlinkClick r:id="rId10">
                  <a:extLst>
                    <a:ext uri="{A12FA001-AC4F-418D-AE19-62706E023703}">
                      <ahyp:hlinkClr xmlns:ahyp="http://schemas.microsoft.com/office/drawing/2018/hyperlinkcolor" val="tx"/>
                    </a:ext>
                  </a:extLst>
                </a:hlinkClick>
              </a:rPr>
              <a:t>綠</a:t>
            </a:r>
            <a:r>
              <a:rPr lang="zh-TW" altLang="zh-TW" sz="2800" dirty="0">
                <a:solidFill>
                  <a:schemeClr val="tx1"/>
                </a:solidFill>
              </a:rPr>
              <a:t>、</a:t>
            </a:r>
            <a:r>
              <a:rPr lang="zh-TW" altLang="zh-TW" sz="2800" dirty="0">
                <a:solidFill>
                  <a:schemeClr val="tx1"/>
                </a:solidFill>
                <a:uFill>
                  <a:noFill/>
                </a:uFill>
                <a:hlinkClick r:id="rId11">
                  <a:extLst>
                    <a:ext uri="{A12FA001-AC4F-418D-AE19-62706E023703}">
                      <ahyp:hlinkClr xmlns:ahyp="http://schemas.microsoft.com/office/drawing/2018/hyperlinkcolor" val="tx"/>
                    </a:ext>
                  </a:extLst>
                </a:hlinkClick>
              </a:rPr>
              <a:t>藍</a:t>
            </a:r>
            <a:r>
              <a:rPr lang="zh-TW" altLang="zh-TW" sz="2800" dirty="0">
                <a:solidFill>
                  <a:schemeClr val="tx1"/>
                </a:solidFill>
              </a:rPr>
              <a:t>、</a:t>
            </a:r>
            <a:r>
              <a:rPr lang="zh-TW" altLang="zh-TW" sz="2800" dirty="0">
                <a:solidFill>
                  <a:schemeClr val="tx1"/>
                </a:solidFill>
                <a:uFill>
                  <a:noFill/>
                </a:uFill>
                <a:hlinkClick r:id="rId12">
                  <a:extLst>
                    <a:ext uri="{A12FA001-AC4F-418D-AE19-62706E023703}">
                      <ahyp:hlinkClr xmlns:ahyp="http://schemas.microsoft.com/office/drawing/2018/hyperlinkcolor" val="tx"/>
                    </a:ext>
                  </a:extLst>
                </a:hlinkClick>
              </a:rPr>
              <a:t>靛</a:t>
            </a:r>
            <a:r>
              <a:rPr lang="zh-TW" altLang="zh-TW" sz="2800" dirty="0">
                <a:solidFill>
                  <a:schemeClr val="tx1"/>
                </a:solidFill>
              </a:rPr>
              <a:t>和</a:t>
            </a:r>
            <a:r>
              <a:rPr lang="zh-TW" altLang="zh-TW" sz="2800" dirty="0">
                <a:solidFill>
                  <a:schemeClr val="tx1"/>
                </a:solidFill>
                <a:uFill>
                  <a:noFill/>
                </a:uFill>
                <a:hlinkClick r:id="rId13">
                  <a:extLst>
                    <a:ext uri="{A12FA001-AC4F-418D-AE19-62706E023703}">
                      <ahyp:hlinkClr xmlns:ahyp="http://schemas.microsoft.com/office/drawing/2018/hyperlinkcolor" val="tx"/>
                    </a:ext>
                  </a:extLst>
                </a:hlinkClick>
              </a:rPr>
              <a:t>紫</a:t>
            </a:r>
            <a:r>
              <a:rPr lang="zh-TW" altLang="zh-TW" sz="2800" dirty="0">
                <a:solidFill>
                  <a:schemeClr val="tx1"/>
                </a:solidFill>
              </a:rPr>
              <a:t>。</a:t>
            </a:r>
            <a:endParaRPr sz="2800" dirty="0">
              <a:solidFill>
                <a:schemeClr val="tx1"/>
              </a:solidFill>
            </a:endParaRPr>
          </a:p>
          <a:p>
            <a:pPr marL="0" lvl="0" indent="0" algn="l" rtl="0">
              <a:spcBef>
                <a:spcPts val="0"/>
              </a:spcBef>
              <a:spcAft>
                <a:spcPts val="1600"/>
              </a:spcAft>
              <a:buNone/>
            </a:pPr>
            <a:endParaRPr sz="2100" dirty="0"/>
          </a:p>
        </p:txBody>
      </p:sp>
      <p:sp>
        <p:nvSpPr>
          <p:cNvPr id="4" name="Google Shape;89;p18">
            <a:extLst>
              <a:ext uri="{FF2B5EF4-FFF2-40B4-BE49-F238E27FC236}">
                <a16:creationId xmlns:a16="http://schemas.microsoft.com/office/drawing/2014/main" id="{B386214E-D590-4E13-B24A-B4E95F65A70D}"/>
              </a:ext>
            </a:extLst>
          </p:cNvPr>
          <p:cNvSpPr txBox="1">
            <a:spLocks noGrp="1"/>
          </p:cNvSpPr>
          <p:nvPr>
            <p:ph type="title"/>
          </p:nvPr>
        </p:nvSpPr>
        <p:spPr>
          <a:xfrm>
            <a:off x="389525" y="452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dirty="0">
                <a:solidFill>
                  <a:srgbClr val="FFFFFF"/>
                </a:solidFill>
              </a:rPr>
              <a:t>                                 </a:t>
            </a:r>
            <a:r>
              <a:rPr lang="zh-TW" altLang="en-US" sz="3000" dirty="0">
                <a:solidFill>
                  <a:srgbClr val="FFFFFF"/>
                </a:solidFill>
              </a:rPr>
              <a:t>實驗原理</a:t>
            </a:r>
            <a:endParaRPr sz="30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2" name="圖片 1">
            <a:extLst>
              <a:ext uri="{FF2B5EF4-FFF2-40B4-BE49-F238E27FC236}">
                <a16:creationId xmlns:a16="http://schemas.microsoft.com/office/drawing/2014/main" id="{C188130E-662E-4B1C-83BB-BC19A45F6E72}"/>
              </a:ext>
            </a:extLst>
          </p:cNvPr>
          <p:cNvPicPr>
            <a:picLocks noChangeAspect="1"/>
          </p:cNvPicPr>
          <p:nvPr/>
        </p:nvPicPr>
        <p:blipFill>
          <a:blip r:embed="rId3">
            <a:alphaModFix amt="5000"/>
          </a:blip>
          <a:stretch>
            <a:fillRect/>
          </a:stretch>
        </p:blipFill>
        <p:spPr>
          <a:xfrm>
            <a:off x="0" y="-170804"/>
            <a:ext cx="9144000" cy="5485109"/>
          </a:xfrm>
          <a:prstGeom prst="rect">
            <a:avLst/>
          </a:prstGeom>
        </p:spPr>
      </p:pic>
      <p:sp>
        <p:nvSpPr>
          <p:cNvPr id="69" name="Google Shape;69;p15"/>
          <p:cNvSpPr txBox="1">
            <a:spLocks noGrp="1"/>
          </p:cNvSpPr>
          <p:nvPr>
            <p:ph type="body" idx="1"/>
          </p:nvPr>
        </p:nvSpPr>
        <p:spPr>
          <a:xfrm>
            <a:off x="311700" y="1476901"/>
            <a:ext cx="8520600" cy="321084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zh-TW" altLang="en-US" sz="2800" dirty="0">
                <a:solidFill>
                  <a:schemeClr val="tx1"/>
                </a:solidFill>
              </a:rPr>
              <a:t>平行光入射凸透鏡時，光線會聚於焦點上，而我們利用凸透鏡有會聚光線特性，將手電筒與鎂光燈的光通過凸透鏡後再經由三稜鏡色散進行分析。</a:t>
            </a:r>
            <a:endParaRPr sz="2100" dirty="0"/>
          </a:p>
        </p:txBody>
      </p:sp>
      <p:sp>
        <p:nvSpPr>
          <p:cNvPr id="4" name="Google Shape;89;p18">
            <a:extLst>
              <a:ext uri="{FF2B5EF4-FFF2-40B4-BE49-F238E27FC236}">
                <a16:creationId xmlns:a16="http://schemas.microsoft.com/office/drawing/2014/main" id="{B386214E-D590-4E13-B24A-B4E95F65A70D}"/>
              </a:ext>
            </a:extLst>
          </p:cNvPr>
          <p:cNvSpPr txBox="1">
            <a:spLocks noGrp="1"/>
          </p:cNvSpPr>
          <p:nvPr>
            <p:ph type="title"/>
          </p:nvPr>
        </p:nvSpPr>
        <p:spPr>
          <a:xfrm>
            <a:off x="389525" y="452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dirty="0">
                <a:solidFill>
                  <a:srgbClr val="FFFFFF"/>
                </a:solidFill>
              </a:rPr>
              <a:t>                                 </a:t>
            </a:r>
            <a:r>
              <a:rPr lang="zh-TW" altLang="en-US" sz="3000" dirty="0">
                <a:solidFill>
                  <a:srgbClr val="FFFFFF"/>
                </a:solidFill>
              </a:rPr>
              <a:t>實驗原理</a:t>
            </a:r>
            <a:endParaRPr sz="3000" dirty="0">
              <a:solidFill>
                <a:srgbClr val="FFFFFF"/>
              </a:solidFill>
            </a:endParaRPr>
          </a:p>
        </p:txBody>
      </p:sp>
    </p:spTree>
    <p:extLst>
      <p:ext uri="{BB962C8B-B14F-4D97-AF65-F5344CB8AC3E}">
        <p14:creationId xmlns:p14="http://schemas.microsoft.com/office/powerpoint/2010/main" val="221074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96F5AA10-5CF5-47D3-9951-9DBE125A05E7}"/>
              </a:ext>
            </a:extLst>
          </p:cNvPr>
          <p:cNvCxnSpPr>
            <a:cxnSpLocks/>
          </p:cNvCxnSpPr>
          <p:nvPr/>
        </p:nvCxnSpPr>
        <p:spPr>
          <a:xfrm>
            <a:off x="196770" y="2893671"/>
            <a:ext cx="875046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F7D33EC-1B78-4FC8-BC88-E55CC37FFDCF}"/>
              </a:ext>
            </a:extLst>
          </p:cNvPr>
          <p:cNvSpPr txBox="1"/>
          <p:nvPr/>
        </p:nvSpPr>
        <p:spPr>
          <a:xfrm>
            <a:off x="150471" y="2062674"/>
            <a:ext cx="3877985" cy="830997"/>
          </a:xfrm>
          <a:prstGeom prst="rect">
            <a:avLst/>
          </a:prstGeom>
          <a:noFill/>
        </p:spPr>
        <p:txBody>
          <a:bodyPr wrap="none" rtlCol="0">
            <a:spAutoFit/>
          </a:bodyPr>
          <a:lstStyle/>
          <a:p>
            <a:r>
              <a:rPr lang="zh-TW" altLang="en-US" sz="4800" dirty="0">
                <a:solidFill>
                  <a:schemeClr val="tx1"/>
                </a:solidFill>
              </a:rPr>
              <a:t>三、實驗結果</a:t>
            </a:r>
          </a:p>
        </p:txBody>
      </p:sp>
    </p:spTree>
    <p:extLst>
      <p:ext uri="{BB962C8B-B14F-4D97-AF65-F5344CB8AC3E}">
        <p14:creationId xmlns:p14="http://schemas.microsoft.com/office/powerpoint/2010/main" val="3492320829"/>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1166</Words>
  <Application>Microsoft Office PowerPoint</Application>
  <PresentationFormat>如螢幕大小 (16:9)</PresentationFormat>
  <Paragraphs>173</Paragraphs>
  <Slides>31</Slides>
  <Notes>21</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31</vt:i4>
      </vt:variant>
    </vt:vector>
  </HeadingPairs>
  <TitlesOfParts>
    <vt:vector size="35" baseType="lpstr">
      <vt:lpstr>PMingLiu-ExtB</vt:lpstr>
      <vt:lpstr>Arial</vt:lpstr>
      <vt:lpstr>Times New Roman</vt:lpstr>
      <vt:lpstr>Simple Dark</vt:lpstr>
      <vt:lpstr>不同焦距對三稜鏡色散效果 之研究與分析</vt:lpstr>
      <vt:lpstr>報告大綱</vt:lpstr>
      <vt:lpstr>PowerPoint 簡報</vt:lpstr>
      <vt:lpstr>研究動機</vt:lpstr>
      <vt:lpstr>                                 研究目的</vt:lpstr>
      <vt:lpstr>PowerPoint 簡報</vt:lpstr>
      <vt:lpstr>                                 實驗原理</vt:lpstr>
      <vt:lpstr>                                 實驗原理</vt:lpstr>
      <vt:lpstr>PowerPoint 簡報</vt:lpstr>
      <vt:lpstr>研究子題</vt:lpstr>
      <vt:lpstr>實驗步驟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不同光源對三稜鏡色散效果的影響</vt:lpstr>
      <vt:lpstr>PowerPoint 簡報</vt:lpstr>
      <vt:lpstr>PowerPoint 簡報</vt:lpstr>
      <vt:lpstr>PowerPoint 簡報</vt:lpstr>
      <vt:lpstr>PowerPoint 簡報</vt:lpstr>
      <vt:lpstr>PowerPoint 簡報</vt:lpstr>
      <vt:lpstr>結論</vt:lpstr>
      <vt:lpstr>結論</vt:lpstr>
      <vt:lpstr>結論</vt:lpstr>
      <vt:lpstr>結論</vt:lpstr>
      <vt:lpstr>報告結束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不同焦距對三稜鏡色散效果影響之研究與分析</dc:title>
  <cp:lastModifiedBy>瑞清 龔</cp:lastModifiedBy>
  <cp:revision>73</cp:revision>
  <dcterms:modified xsi:type="dcterms:W3CDTF">2020-11-13T03:21:40Z</dcterms:modified>
</cp:coreProperties>
</file>