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8" r:id="rId2"/>
    <p:sldId id="261" r:id="rId3"/>
    <p:sldId id="262" r:id="rId4"/>
    <p:sldId id="300" r:id="rId5"/>
    <p:sldId id="301" r:id="rId6"/>
    <p:sldId id="299" r:id="rId7"/>
    <p:sldId id="295" r:id="rId8"/>
    <p:sldId id="292" r:id="rId9"/>
    <p:sldId id="291" r:id="rId10"/>
    <p:sldId id="293" r:id="rId11"/>
    <p:sldId id="294" r:id="rId12"/>
    <p:sldId id="296" r:id="rId13"/>
    <p:sldId id="298" r:id="rId14"/>
    <p:sldId id="297" r:id="rId15"/>
    <p:sldId id="302" r:id="rId16"/>
    <p:sldId id="257" r:id="rId17"/>
  </p:sldIdLst>
  <p:sldSz cx="12192000" cy="6858000"/>
  <p:notesSz cx="6797675" cy="9928225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聖華 ." initials="聖華" lastIdx="2" clrIdx="0">
    <p:extLst>
      <p:ext uri="{19B8F6BF-5375-455C-9EA6-DF929625EA0E}">
        <p15:presenceInfo xmlns:p15="http://schemas.microsoft.com/office/powerpoint/2012/main" userId="f5cf9e9cb35a434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3C3C"/>
    <a:srgbClr val="FFFFFF"/>
    <a:srgbClr val="FCE8EF"/>
    <a:srgbClr val="DDF0C8"/>
    <a:srgbClr val="A2D668"/>
    <a:srgbClr val="85CA3A"/>
    <a:srgbClr val="CCE9AD"/>
    <a:srgbClr val="F8BED1"/>
    <a:srgbClr val="EEE5FF"/>
    <a:srgbClr val="FCF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淺色樣式 1 - 輔色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淺色樣式 2 - 輔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16DA210-FB5B-4158-B5E0-FEB733F419BA}" styleName="淺色樣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370" autoAdjust="0"/>
  </p:normalViewPr>
  <p:slideViewPr>
    <p:cSldViewPr>
      <p:cViewPr varScale="1">
        <p:scale>
          <a:sx n="106" d="100"/>
          <a:sy n="106" d="100"/>
        </p:scale>
        <p:origin x="654" y="138"/>
      </p:cViewPr>
      <p:guideLst>
        <p:guide orient="horz" pos="102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EBED5C10-5EF0-4602-A91C-9C6418BE3604}" type="datetimeFigureOut">
              <a:rPr lang="zh-CN" altLang="en-US"/>
              <a:pPr>
                <a:defRPr/>
              </a:pPr>
              <a:t>2020/11/12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C417FCFA-B7FF-473A-9E63-C9C6CD2466F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67167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zh-TW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17FCFA-B7FF-473A-9E63-C9C6CD2466F4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14876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17FCFA-B7FF-473A-9E63-C9C6CD2466F4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5959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17FCFA-B7FF-473A-9E63-C9C6CD2466F4}" type="slidenum">
              <a:rPr lang="zh-CN" altLang="en-US" smtClean="0"/>
              <a:pPr>
                <a:defRPr/>
              </a:pPr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4202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17FCFA-B7FF-473A-9E63-C9C6CD2466F4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3180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>
              <a:spcBef>
                <a:spcPct val="30000"/>
              </a:spcBef>
              <a:spcAft>
                <a:spcPct val="0"/>
              </a:spcAft>
            </a:pPr>
            <a:endParaRPr lang="en-US" altLang="zh-TW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17FCFA-B7FF-473A-9E63-C9C6CD2466F4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3093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17FCFA-B7FF-473A-9E63-C9C6CD2466F4}" type="slidenum">
              <a:rPr lang="zh-CN" altLang="en-US" smtClean="0"/>
              <a:pPr>
                <a:defRPr/>
              </a:pPr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77698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17FCFA-B7FF-473A-9E63-C9C6CD2466F4}" type="slidenum">
              <a:rPr lang="zh-CN" altLang="en-US" smtClean="0"/>
              <a:pPr>
                <a:defRPr/>
              </a:pPr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71656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17FCFA-B7FF-473A-9E63-C9C6CD2466F4}" type="slidenum">
              <a:rPr lang="zh-CN" altLang="en-US" smtClean="0"/>
              <a:pPr>
                <a:defRPr/>
              </a:pPr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050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17FCFA-B7FF-473A-9E63-C9C6CD2466F4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211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 sz="1200" b="1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17FCFA-B7FF-473A-9E63-C9C6CD2466F4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7948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17FCFA-B7FF-473A-9E63-C9C6CD2466F4}" type="slidenum">
              <a:rPr lang="zh-CN" altLang="en-US" smtClean="0"/>
              <a:pPr>
                <a:defRPr/>
              </a:pPr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0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TW" altLang="en-US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17FCFA-B7FF-473A-9E63-C9C6CD2466F4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091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17FCFA-B7FF-473A-9E63-C9C6CD2466F4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2860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17FCFA-B7FF-473A-9E63-C9C6CD2466F4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1967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17FCFA-B7FF-473A-9E63-C9C6CD2466F4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2710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417FCFA-B7FF-473A-9E63-C9C6CD2466F4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8786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6CB4B-2CC7-4C51-8E7F-6EDD3547FD1A}" type="datetimeFigureOut">
              <a:rPr lang="zh-CN" altLang="en-US"/>
              <a:pPr>
                <a:defRPr/>
              </a:pPr>
              <a:t>2020/11/12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A5440-94F8-498F-81E5-4F9D95C6DC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6760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EE282-2737-454C-ACFA-E952EEAA86A7}" type="datetimeFigureOut">
              <a:rPr lang="zh-CN" altLang="en-US"/>
              <a:pPr>
                <a:defRPr/>
              </a:pPr>
              <a:t>2020/11/12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5CA53-4173-4B48-AEDB-9DBB60C9CB3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9929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480DF-3E7A-4B30-9F91-D06A503464CE}" type="datetimeFigureOut">
              <a:rPr lang="zh-CN" altLang="en-US"/>
              <a:pPr>
                <a:defRPr/>
              </a:pPr>
              <a:t>2020/11/12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89BC1-2280-4325-A54A-2544CFCC96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6548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EB864-C405-4AFC-BE18-3F6F5512B2FB}" type="datetimeFigureOut">
              <a:rPr lang="zh-CN" altLang="en-US"/>
              <a:pPr>
                <a:defRPr/>
              </a:pPr>
              <a:t>2020/11/12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5D3F9-0B6F-4FAB-979C-951CC457CB7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8044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FE8661-F56A-4BCF-8EF5-7E5C7DFCE58C}" type="datetimeFigureOut">
              <a:rPr lang="zh-CN" altLang="en-US"/>
              <a:pPr>
                <a:defRPr/>
              </a:pPr>
              <a:t>2020/11/12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C2FC8-0D3C-43AF-BDED-B87A9E85B8F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932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5" cy="823912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5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8"/>
            <a:ext cx="4897576" cy="823912"/>
          </a:xfrm>
        </p:spPr>
        <p:txBody>
          <a:bodyPr anchor="ctr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28239-833A-4022-BA49-5B1B866FF186}" type="datetimeFigureOut">
              <a:rPr lang="zh-CN" altLang="en-US"/>
              <a:pPr>
                <a:defRPr/>
              </a:pPr>
              <a:t>2020/11/12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989BB-B74E-4FBF-90A4-C64EAEF91C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946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77FB8-D32D-4CD8-8BB7-91DF49FBEA62}" type="datetimeFigureOut">
              <a:rPr lang="zh-CN" altLang="en-US"/>
              <a:pPr>
                <a:defRPr/>
              </a:pPr>
              <a:t>2020/11/12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1B185-9E62-4164-90C7-A0068C28B11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2589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F19A73-66DC-4BBC-9AB3-D587B8A4FE70}" type="datetimeFigureOut">
              <a:rPr lang="zh-CN" altLang="en-US"/>
              <a:pPr>
                <a:defRPr/>
              </a:pPr>
              <a:t>2020/11/12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3B302-D9F4-4D2C-A044-4B16455B86E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899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DD057F-53EC-4069-A82C-577CD8F7E975}" type="datetimeFigureOut">
              <a:rPr lang="zh-CN" altLang="en-US"/>
              <a:pPr>
                <a:defRPr/>
              </a:pPr>
              <a:t>2020/11/12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9247C-256C-41E2-BB43-DA89E90871B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5899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99BE3-53A0-420A-B603-675EEF2F685B}" type="datetimeFigureOut">
              <a:rPr lang="zh-CN" altLang="en-US"/>
              <a:pPr>
                <a:defRPr/>
              </a:pPr>
              <a:t>2020/11/12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AC720-46CC-4220-810F-3CB1DDC91AF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578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D97391B-DE8B-4B3B-8F00-56A0DEC1A176}" type="datetimeFigureOut">
              <a:rPr lang="zh-CN" altLang="en-US"/>
              <a:pPr>
                <a:defRPr/>
              </a:pPr>
              <a:t>2020/11/12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1B7BE15-ACAF-478F-897D-A539BFBDA0E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3.jpe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2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1.jpeg"/><Relationship Id="rId5" Type="http://schemas.openxmlformats.org/officeDocument/2006/relationships/tags" Target="../tags/tag5.xml"/><Relationship Id="rId10" Type="http://schemas.openxmlformats.org/officeDocument/2006/relationships/notesSlide" Target="../notesSlides/notesSlide1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4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7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45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9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11" Type="http://schemas.openxmlformats.org/officeDocument/2006/relationships/image" Target="../media/image7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.png"/><Relationship Id="rId9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4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.jpe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5.jpe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4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7.jpeg"/><Relationship Id="rId4" Type="http://schemas.openxmlformats.org/officeDocument/2006/relationships/image" Target="../media/image8.png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6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5.jpeg"/><Relationship Id="rId10" Type="http://schemas.openxmlformats.org/officeDocument/2006/relationships/image" Target="../media/image31.jpeg"/><Relationship Id="rId4" Type="http://schemas.openxmlformats.org/officeDocument/2006/relationships/image" Target="../media/image4.png"/><Relationship Id="rId9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3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7.jpeg"/><Relationship Id="rId4" Type="http://schemas.openxmlformats.org/officeDocument/2006/relationships/image" Target="../media/image4.png"/><Relationship Id="rId9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505075"/>
            <a:ext cx="12268200" cy="2362200"/>
          </a:xfrm>
          <a:prstGeom prst="rect">
            <a:avLst/>
          </a:prstGeom>
          <a:solidFill>
            <a:srgbClr val="95CD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1271" name="矩形 10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85825" y="1447800"/>
            <a:ext cx="514350" cy="514350"/>
          </a:xfrm>
          <a:prstGeom prst="rect">
            <a:avLst/>
          </a:prstGeom>
          <a:solidFill>
            <a:srgbClr val="F6A9C3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30000"/>
              </a:lnSpc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272" name="矩形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55775" y="717550"/>
            <a:ext cx="514350" cy="514350"/>
          </a:xfrm>
          <a:prstGeom prst="rect">
            <a:avLst/>
          </a:prstGeom>
          <a:solidFill>
            <a:srgbClr val="F6A9C3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30000"/>
              </a:lnSpc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273" name="矩形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181100" y="2160588"/>
            <a:ext cx="290513" cy="292100"/>
          </a:xfrm>
          <a:prstGeom prst="rect">
            <a:avLst/>
          </a:prstGeom>
          <a:solidFill>
            <a:srgbClr val="85AB3A">
              <a:alpha val="3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30000"/>
              </a:lnSpc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274" name="矩形 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12775" y="1346200"/>
            <a:ext cx="285750" cy="285750"/>
          </a:xfrm>
          <a:prstGeom prst="rect">
            <a:avLst/>
          </a:prstGeom>
          <a:solidFill>
            <a:srgbClr val="F6A9C3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30000"/>
              </a:lnSpc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275" name="矩形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07075" y="5816600"/>
            <a:ext cx="285750" cy="285750"/>
          </a:xfrm>
          <a:prstGeom prst="rect">
            <a:avLst/>
          </a:prstGeom>
          <a:solidFill>
            <a:srgbClr val="F6A9C3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30000"/>
              </a:lnSpc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277" name="矩形 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99175" y="5221976"/>
            <a:ext cx="514350" cy="514350"/>
          </a:xfrm>
          <a:prstGeom prst="rect">
            <a:avLst/>
          </a:prstGeom>
          <a:solidFill>
            <a:srgbClr val="F6A9C3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30000"/>
              </a:lnSpc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1278" name="矩形 9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410325" y="6343650"/>
            <a:ext cx="514350" cy="514350"/>
          </a:xfrm>
          <a:prstGeom prst="rect">
            <a:avLst/>
          </a:prstGeom>
          <a:solidFill>
            <a:srgbClr val="F6A9C3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30000"/>
              </a:lnSpc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960096" y="3789040"/>
            <a:ext cx="5118100" cy="1075359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3200" b="1" kern="0" dirty="0">
                <a:solidFill>
                  <a:srgbClr val="333333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  <a:sym typeface="+mn-ea"/>
              </a:rPr>
              <a:t>報告者：傅詩晴、謝  涵</a:t>
            </a:r>
            <a:endParaRPr lang="zh-CN" altLang="en-US" sz="3200" b="1" kern="0" dirty="0">
              <a:solidFill>
                <a:srgbClr val="333333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  <a:cs typeface="Arial" panose="020B0604020202020204" pitchFamily="34" charset="0"/>
              <a:sym typeface="+mn-ea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 b="1" kern="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270" name="文本框 20"/>
          <p:cNvSpPr txBox="1">
            <a:spLocks noChangeArrowheads="1"/>
          </p:cNvSpPr>
          <p:nvPr/>
        </p:nvSpPr>
        <p:spPr bwMode="auto">
          <a:xfrm>
            <a:off x="5953699" y="2573881"/>
            <a:ext cx="623830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TW" altLang="zh-TW" sz="4800" b="1" kern="0" dirty="0">
                <a:solidFill>
                  <a:srgbClr val="333333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花粉</a:t>
            </a:r>
            <a:r>
              <a:rPr lang="zh-TW" altLang="zh-TW" sz="4800" b="1" kern="0" dirty="0">
                <a:solidFill>
                  <a:srgbClr val="333333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 </a:t>
            </a:r>
            <a:r>
              <a:rPr lang="zh-TW" altLang="zh-TW" sz="4800" b="1" kern="0" dirty="0">
                <a:solidFill>
                  <a:srgbClr val="333333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你覺得糖好吃嗎</a:t>
            </a:r>
            <a:r>
              <a:rPr lang="en-US" altLang="zh-TW" sz="4800" b="1" kern="0" dirty="0">
                <a:solidFill>
                  <a:srgbClr val="333333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?</a:t>
            </a:r>
            <a:endParaRPr lang="zh-CN" altLang="en-US" sz="6000" b="1" dirty="0">
              <a:solidFill>
                <a:schemeClr val="bg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  <a:sym typeface="+mn-ea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654215D0-9F4A-4C12-A0DC-1B33E61EC8E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470353" y="1508343"/>
            <a:ext cx="3850693" cy="410445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2B47E08-3A93-4E67-9E3C-AF45F931283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832888" y="2227616"/>
            <a:ext cx="3433480" cy="2667896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E4779C5-1164-4695-B110-3AA8482CF13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875"/>
          <a:stretch/>
        </p:blipFill>
        <p:spPr>
          <a:xfrm rot="5400000">
            <a:off x="879816" y="3588606"/>
            <a:ext cx="2424011" cy="1159308"/>
          </a:xfrm>
          <a:prstGeom prst="rect">
            <a:avLst/>
          </a:prstGeom>
          <a:effectLst>
            <a:glow rad="101600">
              <a:srgbClr val="FFFFFF">
                <a:alpha val="0"/>
              </a:srgbClr>
            </a:glow>
            <a:softEdge rad="241300"/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FCA87CE-93A8-48E5-BE5A-46CAD76C1D42}"/>
              </a:ext>
            </a:extLst>
          </p:cNvPr>
          <p:cNvSpPr/>
          <p:nvPr/>
        </p:nvSpPr>
        <p:spPr>
          <a:xfrm>
            <a:off x="1415480" y="1661886"/>
            <a:ext cx="4176464" cy="3816424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276" name="矩形 7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026025" y="5054600"/>
            <a:ext cx="514350" cy="514350"/>
          </a:xfrm>
          <a:prstGeom prst="rect">
            <a:avLst/>
          </a:prstGeom>
          <a:solidFill>
            <a:srgbClr val="F6A9C3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30000"/>
              </a:lnSpc>
            </a:pPr>
            <a:endParaRPr lang="zh-CN" alt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32" descr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79375"/>
            <a:ext cx="530225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EA175C8F-B35F-48D8-9C81-5F61EE976E69}"/>
              </a:ext>
            </a:extLst>
          </p:cNvPr>
          <p:cNvSpPr txBox="1"/>
          <p:nvPr/>
        </p:nvSpPr>
        <p:spPr>
          <a:xfrm>
            <a:off x="119336" y="980728"/>
            <a:ext cx="61678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Times New Roman" panose="02020603050405020304" pitchFamily="18" charset="0"/>
                <a:sym typeface="Wingdings" panose="05000000000000000000" pitchFamily="2" charset="2"/>
              </a:rPr>
              <a:t></a:t>
            </a:r>
            <a:r>
              <a:rPr lang="zh-TW" altLang="en-US" sz="2800" b="1" dirty="0">
                <a:solidFill>
                  <a:srgbClr val="C00000"/>
                </a:solidFill>
                <a:ea typeface="新細明體" panose="02020500000000000000" pitchFamily="18" charset="-120"/>
                <a:cs typeface="Times New Roman" panose="02020603050405020304" pitchFamily="18" charset="0"/>
                <a:sym typeface="Wingdings" panose="05000000000000000000" pitchFamily="2" charset="2"/>
              </a:rPr>
              <a:t>蜂蜜</a:t>
            </a:r>
            <a:r>
              <a:rPr lang="zh-TW" altLang="zh-TW" sz="2800" b="1" dirty="0">
                <a:ea typeface="新細明體" panose="02020500000000000000" pitchFamily="18" charset="-120"/>
                <a:cs typeface="Times New Roman" panose="02020603050405020304" pitchFamily="18" charset="0"/>
              </a:rPr>
              <a:t>誘發花粉管萌發實驗</a:t>
            </a:r>
            <a:endParaRPr lang="zh-TW" altLang="en-US" sz="2800" b="1" dirty="0"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64D9E12C-37A3-4101-AFDD-00A45FCB6C5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7800" y="-3398"/>
            <a:ext cx="5622449" cy="6858000"/>
          </a:xfrm>
          <a:prstGeom prst="rect">
            <a:avLst/>
          </a:prstGeom>
        </p:spPr>
      </p:pic>
      <p:sp>
        <p:nvSpPr>
          <p:cNvPr id="9" name="文本框 48">
            <a:extLst>
              <a:ext uri="{FF2B5EF4-FFF2-40B4-BE49-F238E27FC236}">
                <a16:creationId xmlns:a16="http://schemas.microsoft.com/office/drawing/2014/main" id="{6C543C2D-719C-4D5B-8E73-38207B90A3A1}"/>
              </a:ext>
            </a:extLst>
          </p:cNvPr>
          <p:cNvSpPr txBox="1"/>
          <p:nvPr/>
        </p:nvSpPr>
        <p:spPr>
          <a:xfrm>
            <a:off x="827135" y="79899"/>
            <a:ext cx="2152650" cy="741363"/>
          </a:xfrm>
          <a:prstGeom prst="rect">
            <a:avLst/>
          </a:prstGeom>
          <a:noFill/>
        </p:spPr>
        <p:txBody>
          <a:bodyPr anchor="ctr"/>
          <a:lstStyle/>
          <a:p>
            <a:pPr lvl="0"/>
            <a:r>
              <a:rPr lang="zh-TW" altLang="zh-TW" sz="3600" b="1" kern="100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Times New Roman" panose="02020603050405020304" pitchFamily="18" charset="0"/>
              </a:rPr>
              <a:t>實驗結果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EA663BDE-F850-4FB9-9679-5B18422060CD}"/>
              </a:ext>
            </a:extLst>
          </p:cNvPr>
          <p:cNvSpPr txBox="1"/>
          <p:nvPr/>
        </p:nvSpPr>
        <p:spPr>
          <a:xfrm>
            <a:off x="7541737" y="140618"/>
            <a:ext cx="7633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dirty="0"/>
              <a:t>0</a:t>
            </a:r>
            <a:r>
              <a:rPr lang="zh-TW" altLang="en-US" dirty="0"/>
              <a:t>分鐘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F57340F-562D-45FD-9C34-8368A6EA4045}"/>
              </a:ext>
            </a:extLst>
          </p:cNvPr>
          <p:cNvSpPr txBox="1"/>
          <p:nvPr/>
        </p:nvSpPr>
        <p:spPr>
          <a:xfrm>
            <a:off x="9269929" y="140618"/>
            <a:ext cx="8803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dirty="0"/>
              <a:t>30</a:t>
            </a:r>
            <a:r>
              <a:rPr lang="zh-TW" altLang="en-US" dirty="0"/>
              <a:t>分鐘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FD684CD-8A28-4083-84AF-EABE88D7FA5D}"/>
              </a:ext>
            </a:extLst>
          </p:cNvPr>
          <p:cNvSpPr txBox="1"/>
          <p:nvPr/>
        </p:nvSpPr>
        <p:spPr>
          <a:xfrm>
            <a:off x="10926113" y="140618"/>
            <a:ext cx="8803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dirty="0"/>
              <a:t>60</a:t>
            </a:r>
            <a:r>
              <a:rPr lang="zh-TW" altLang="en-US" dirty="0"/>
              <a:t>分鐘</a:t>
            </a:r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7BA8C5EC-76FA-4528-A678-8357B27F8607}"/>
              </a:ext>
            </a:extLst>
          </p:cNvPr>
          <p:cNvGrpSpPr/>
          <p:nvPr/>
        </p:nvGrpSpPr>
        <p:grpSpPr>
          <a:xfrm>
            <a:off x="8829335" y="2156842"/>
            <a:ext cx="2216348" cy="4677301"/>
            <a:chOff x="7887654" y="2132856"/>
            <a:chExt cx="2216348" cy="4677301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7C5EEDFC-60D1-4927-8ABE-A7715F35E5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9552384" y="5306114"/>
              <a:ext cx="432048" cy="1504043"/>
            </a:xfrm>
            <a:prstGeom prst="rect">
              <a:avLst/>
            </a:prstGeom>
            <a:ln w="38100">
              <a:solidFill>
                <a:srgbClr val="7030A0"/>
              </a:solidFill>
            </a:ln>
          </p:spPr>
        </p:pic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AEC15F98-7DBF-491C-9CEF-29C1E42528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V="1">
              <a:off x="7887654" y="5309754"/>
              <a:ext cx="478564" cy="734940"/>
            </a:xfrm>
            <a:prstGeom prst="rect">
              <a:avLst/>
            </a:prstGeom>
            <a:ln w="38100">
              <a:solidFill>
                <a:srgbClr val="7030A0"/>
              </a:solidFill>
            </a:ln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6015D49A-7B91-499F-A735-184E2F9E6C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V="1">
              <a:off x="7896200" y="3717032"/>
              <a:ext cx="470020" cy="487111"/>
            </a:xfrm>
            <a:prstGeom prst="rect">
              <a:avLst/>
            </a:prstGeom>
            <a:ln w="38100">
              <a:solidFill>
                <a:srgbClr val="7030A0"/>
              </a:solidFill>
            </a:ln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1BD90E0C-EA2F-4F1E-B236-B15F122018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52384" y="3717032"/>
              <a:ext cx="551618" cy="578313"/>
            </a:xfrm>
            <a:prstGeom prst="rect">
              <a:avLst/>
            </a:prstGeom>
            <a:ln w="38100">
              <a:solidFill>
                <a:srgbClr val="7030A0"/>
              </a:solidFill>
            </a:ln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813C6AF7-71E8-412F-BB03-73538C454B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663"/>
            <a:stretch/>
          </p:blipFill>
          <p:spPr>
            <a:xfrm flipV="1">
              <a:off x="9552384" y="2132856"/>
              <a:ext cx="495656" cy="1110953"/>
            </a:xfrm>
            <a:prstGeom prst="rect">
              <a:avLst/>
            </a:prstGeom>
            <a:ln w="38100">
              <a:solidFill>
                <a:srgbClr val="7030A0"/>
              </a:solidFill>
            </a:ln>
          </p:spPr>
        </p:pic>
      </p:grpSp>
      <p:pic>
        <p:nvPicPr>
          <p:cNvPr id="22" name="圖片 21">
            <a:extLst>
              <a:ext uri="{FF2B5EF4-FFF2-40B4-BE49-F238E27FC236}">
                <a16:creationId xmlns:a16="http://schemas.microsoft.com/office/drawing/2014/main" id="{724DD3EB-B178-400D-B423-904C0EA2B7F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83" t="47978" r="35131" b="40733"/>
          <a:stretch/>
        </p:blipFill>
        <p:spPr>
          <a:xfrm>
            <a:off x="8837881" y="2156842"/>
            <a:ext cx="521294" cy="58966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6" name="矩形: 圓角化對角角落 25">
            <a:extLst>
              <a:ext uri="{FF2B5EF4-FFF2-40B4-BE49-F238E27FC236}">
                <a16:creationId xmlns:a16="http://schemas.microsoft.com/office/drawing/2014/main" id="{FED9610F-B993-4894-9580-12259BFF7617}"/>
              </a:ext>
            </a:extLst>
          </p:cNvPr>
          <p:cNvSpPr/>
          <p:nvPr/>
        </p:nvSpPr>
        <p:spPr>
          <a:xfrm>
            <a:off x="407368" y="1597918"/>
            <a:ext cx="5616624" cy="2952328"/>
          </a:xfrm>
          <a:prstGeom prst="round2DiagRect">
            <a:avLst/>
          </a:prstGeom>
          <a:solidFill>
            <a:srgbClr val="FCE8E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TW" altLang="zh-TW" sz="2400" b="1" dirty="0">
                <a:solidFill>
                  <a:schemeClr val="tx1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觀察到蜂蜜的濃度在</a:t>
            </a:r>
            <a:r>
              <a:rPr lang="en-US" altLang="zh-TW" sz="2400" b="1" dirty="0">
                <a:solidFill>
                  <a:schemeClr val="tx1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5%</a:t>
            </a:r>
            <a:r>
              <a:rPr lang="zh-TW" altLang="zh-TW" sz="2400" b="1" dirty="0">
                <a:solidFill>
                  <a:schemeClr val="tx1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，時間在</a:t>
            </a:r>
            <a:r>
              <a:rPr lang="en-US" altLang="zh-TW" sz="2400" b="1" dirty="0">
                <a:solidFill>
                  <a:schemeClr val="tx1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30</a:t>
            </a:r>
            <a:r>
              <a:rPr lang="zh-TW" altLang="zh-TW" sz="2400" b="1" dirty="0">
                <a:solidFill>
                  <a:schemeClr val="tx1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分鐘的時候，開始看到花粉管萌發，而且花粉管是隨著濃度和時間增加而</a:t>
            </a:r>
            <a:r>
              <a:rPr lang="zh-TW" altLang="zh-TW" sz="2400" b="1" dirty="0">
                <a:solidFill>
                  <a:srgbClr val="C00000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變多又變長</a:t>
            </a:r>
            <a:r>
              <a:rPr lang="zh-TW" altLang="zh-TW" sz="2400" b="1" dirty="0">
                <a:solidFill>
                  <a:schemeClr val="tx1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。</a:t>
            </a:r>
            <a:endParaRPr lang="zh-TW" altLang="en-US" sz="2400" b="1" dirty="0">
              <a:solidFill>
                <a:schemeClr val="tx1"/>
              </a:solidFill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6" name="Picture 2" descr="18种常见花卉育种技术——长春花“太平洋”系列花色介绍">
            <a:extLst>
              <a:ext uri="{FF2B5EF4-FFF2-40B4-BE49-F238E27FC236}">
                <a16:creationId xmlns:a16="http://schemas.microsoft.com/office/drawing/2014/main" id="{341D7065-3978-4D40-B8C9-5D45CF4EC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05" t="46780" r="21961" b="14581"/>
          <a:stretch/>
        </p:blipFill>
        <p:spPr bwMode="auto">
          <a:xfrm>
            <a:off x="-118204" y="-99392"/>
            <a:ext cx="936104" cy="8904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81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>
            <a:extLst>
              <a:ext uri="{FF2B5EF4-FFF2-40B4-BE49-F238E27FC236}">
                <a16:creationId xmlns:a16="http://schemas.microsoft.com/office/drawing/2014/main" id="{A25FB6F1-56FF-40CB-8FC8-46F1479A39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8750" y="0"/>
            <a:ext cx="5543412" cy="6858000"/>
          </a:xfrm>
          <a:prstGeom prst="rect">
            <a:avLst/>
          </a:prstGeom>
        </p:spPr>
      </p:pic>
      <p:pic>
        <p:nvPicPr>
          <p:cNvPr id="7170" name="图片 32" descr="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79375"/>
            <a:ext cx="530225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34969434-583F-420F-B53B-00C157A8C5CF}"/>
              </a:ext>
            </a:extLst>
          </p:cNvPr>
          <p:cNvSpPr txBox="1"/>
          <p:nvPr/>
        </p:nvSpPr>
        <p:spPr>
          <a:xfrm>
            <a:off x="119336" y="980728"/>
            <a:ext cx="61678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 b="1" dirty="0">
                <a:ea typeface="新細明體" panose="02020500000000000000" pitchFamily="18" charset="-120"/>
                <a:cs typeface="Times New Roman" panose="02020603050405020304" pitchFamily="18" charset="0"/>
                <a:sym typeface="Wingdings" panose="05000000000000000000" pitchFamily="2" charset="2"/>
              </a:rPr>
              <a:t></a:t>
            </a:r>
            <a:r>
              <a:rPr lang="zh-TW" altLang="zh-TW" sz="2800" b="1" dirty="0">
                <a:solidFill>
                  <a:srgbClr val="C00000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三多甜</a:t>
            </a:r>
            <a:r>
              <a:rPr lang="en-US" altLang="zh-TW" sz="2800" b="1" dirty="0">
                <a:solidFill>
                  <a:srgbClr val="C00000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-L</a:t>
            </a:r>
            <a:r>
              <a:rPr lang="zh-TW" altLang="zh-TW" sz="2800" b="1" dirty="0">
                <a:solidFill>
                  <a:srgbClr val="C00000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代糖</a:t>
            </a:r>
            <a:r>
              <a:rPr lang="zh-TW" altLang="zh-TW" sz="2800" b="1" dirty="0">
                <a:ea typeface="新細明體" panose="02020500000000000000" pitchFamily="18" charset="-120"/>
                <a:cs typeface="Times New Roman" panose="02020603050405020304" pitchFamily="18" charset="0"/>
              </a:rPr>
              <a:t>誘發花粉管萌發實驗</a:t>
            </a:r>
            <a:endParaRPr lang="zh-TW" altLang="en-US" sz="2800" b="1" dirty="0"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2" name="文本框 48">
            <a:extLst>
              <a:ext uri="{FF2B5EF4-FFF2-40B4-BE49-F238E27FC236}">
                <a16:creationId xmlns:a16="http://schemas.microsoft.com/office/drawing/2014/main" id="{FE5E037D-17AC-4E5D-A3C8-2A1228D00FCA}"/>
              </a:ext>
            </a:extLst>
          </p:cNvPr>
          <p:cNvSpPr txBox="1"/>
          <p:nvPr/>
        </p:nvSpPr>
        <p:spPr>
          <a:xfrm>
            <a:off x="827135" y="79899"/>
            <a:ext cx="2152650" cy="741363"/>
          </a:xfrm>
          <a:prstGeom prst="rect">
            <a:avLst/>
          </a:prstGeom>
          <a:noFill/>
        </p:spPr>
        <p:txBody>
          <a:bodyPr anchor="ctr"/>
          <a:lstStyle/>
          <a:p>
            <a:pPr lvl="0"/>
            <a:r>
              <a:rPr lang="zh-TW" altLang="zh-TW" sz="3600" b="1" kern="100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Times New Roman" panose="02020603050405020304" pitchFamily="18" charset="0"/>
              </a:rPr>
              <a:t>實驗結果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6F2CDB6-5B04-4903-8D68-95DD0E6ECBC7}"/>
              </a:ext>
            </a:extLst>
          </p:cNvPr>
          <p:cNvSpPr txBox="1"/>
          <p:nvPr/>
        </p:nvSpPr>
        <p:spPr>
          <a:xfrm>
            <a:off x="7444854" y="95412"/>
            <a:ext cx="7633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dirty="0"/>
              <a:t>0</a:t>
            </a:r>
            <a:r>
              <a:rPr lang="zh-TW" altLang="en-US" dirty="0"/>
              <a:t>分鐘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121CE98-D436-4E5E-8315-51AFBDB8A0B6}"/>
              </a:ext>
            </a:extLst>
          </p:cNvPr>
          <p:cNvSpPr txBox="1"/>
          <p:nvPr/>
        </p:nvSpPr>
        <p:spPr>
          <a:xfrm>
            <a:off x="9173046" y="95412"/>
            <a:ext cx="8803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dirty="0"/>
              <a:t>30</a:t>
            </a:r>
            <a:r>
              <a:rPr lang="zh-TW" altLang="en-US" dirty="0"/>
              <a:t>分鐘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E6D24E7B-B747-4449-8F61-DF6DEC43D9D2}"/>
              </a:ext>
            </a:extLst>
          </p:cNvPr>
          <p:cNvSpPr txBox="1"/>
          <p:nvPr/>
        </p:nvSpPr>
        <p:spPr>
          <a:xfrm>
            <a:off x="10829230" y="95412"/>
            <a:ext cx="8803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dirty="0"/>
              <a:t>60</a:t>
            </a:r>
            <a:r>
              <a:rPr lang="zh-TW" altLang="en-US" dirty="0"/>
              <a:t>分鐘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F2D2D2A5-0F2F-4A83-A5CC-07C5DB766F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7" t="3284" r="63021" b="73580"/>
          <a:stretch/>
        </p:blipFill>
        <p:spPr>
          <a:xfrm>
            <a:off x="10452098" y="3729996"/>
            <a:ext cx="481590" cy="79208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grpSp>
        <p:nvGrpSpPr>
          <p:cNvPr id="21" name="群組 20">
            <a:extLst>
              <a:ext uri="{FF2B5EF4-FFF2-40B4-BE49-F238E27FC236}">
                <a16:creationId xmlns:a16="http://schemas.microsoft.com/office/drawing/2014/main" id="{C6E80BA5-1E91-4802-850B-F5ACDF3A706E}"/>
              </a:ext>
            </a:extLst>
          </p:cNvPr>
          <p:cNvGrpSpPr/>
          <p:nvPr/>
        </p:nvGrpSpPr>
        <p:grpSpPr>
          <a:xfrm>
            <a:off x="8800820" y="5331264"/>
            <a:ext cx="2240937" cy="581114"/>
            <a:chOff x="7956022" y="5352484"/>
            <a:chExt cx="2240937" cy="581114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8A8911D9-EE80-4BFF-B897-213DAD75F5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V="1">
              <a:off x="9598754" y="5352484"/>
              <a:ext cx="598205" cy="581114"/>
            </a:xfrm>
            <a:prstGeom prst="rect">
              <a:avLst/>
            </a:prstGeom>
            <a:ln w="38100">
              <a:solidFill>
                <a:srgbClr val="7030A0"/>
              </a:solidFill>
            </a:ln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10831037-6341-45D4-ACDF-D1AF243583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8024388" y="5284118"/>
              <a:ext cx="444381" cy="581114"/>
            </a:xfrm>
            <a:prstGeom prst="rect">
              <a:avLst/>
            </a:prstGeom>
            <a:ln w="38100">
              <a:solidFill>
                <a:srgbClr val="7030A0"/>
              </a:solidFill>
            </a:ln>
          </p:spPr>
        </p:pic>
      </p:grpSp>
      <p:sp>
        <p:nvSpPr>
          <p:cNvPr id="22" name="矩形: 圓角化對角角落 21">
            <a:extLst>
              <a:ext uri="{FF2B5EF4-FFF2-40B4-BE49-F238E27FC236}">
                <a16:creationId xmlns:a16="http://schemas.microsoft.com/office/drawing/2014/main" id="{85754760-4D80-4244-A17E-5E4E57E1CCD6}"/>
              </a:ext>
            </a:extLst>
          </p:cNvPr>
          <p:cNvSpPr/>
          <p:nvPr/>
        </p:nvSpPr>
        <p:spPr>
          <a:xfrm>
            <a:off x="407939" y="1623045"/>
            <a:ext cx="5616624" cy="2952328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TW" altLang="zh-TW" sz="2400" b="1" dirty="0">
                <a:solidFill>
                  <a:schemeClr val="tx1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觀察到三多甜</a:t>
            </a:r>
            <a:r>
              <a:rPr lang="en-US" altLang="zh-TW" sz="2400" b="1" dirty="0">
                <a:solidFill>
                  <a:schemeClr val="tx1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-L</a:t>
            </a:r>
            <a:r>
              <a:rPr lang="zh-TW" altLang="zh-TW" sz="2400" b="1" dirty="0">
                <a:solidFill>
                  <a:schemeClr val="tx1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代糖的濃度在</a:t>
            </a:r>
            <a:r>
              <a:rPr lang="en-US" altLang="zh-TW" sz="2400" b="1" dirty="0">
                <a:solidFill>
                  <a:schemeClr val="tx1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2.5%</a:t>
            </a:r>
            <a:r>
              <a:rPr lang="zh-TW" altLang="zh-TW" sz="2400" b="1" dirty="0">
                <a:solidFill>
                  <a:schemeClr val="tx1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，時間在</a:t>
            </a:r>
            <a:r>
              <a:rPr lang="en-US" altLang="zh-TW" sz="2400" b="1" dirty="0">
                <a:solidFill>
                  <a:schemeClr val="tx1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1</a:t>
            </a:r>
            <a:r>
              <a:rPr lang="zh-TW" altLang="zh-TW" sz="2400" b="1" dirty="0">
                <a:solidFill>
                  <a:schemeClr val="tx1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小時的時候，開始看到花粉管萌發，但是花粉管並</a:t>
            </a:r>
            <a:r>
              <a:rPr lang="zh-TW" altLang="zh-TW" sz="2400" b="1" dirty="0">
                <a:solidFill>
                  <a:srgbClr val="FF0000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沒有</a:t>
            </a:r>
            <a:r>
              <a:rPr lang="zh-TW" altLang="zh-TW" sz="2400" b="1" dirty="0">
                <a:solidFill>
                  <a:schemeClr val="tx1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隨著濃度和時間增加而變多又變長。</a:t>
            </a:r>
            <a:endParaRPr lang="zh-TW" altLang="en-US" sz="2400" b="1" dirty="0">
              <a:solidFill>
                <a:schemeClr val="tx1"/>
              </a:solidFill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6" name="Picture 2" descr="18种常见花卉育种技术——长春花“太平洋”系列花色介绍">
            <a:extLst>
              <a:ext uri="{FF2B5EF4-FFF2-40B4-BE49-F238E27FC236}">
                <a16:creationId xmlns:a16="http://schemas.microsoft.com/office/drawing/2014/main" id="{204258D4-A612-426C-82FD-93059B73C2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05" t="46780" r="21961" b="14581"/>
          <a:stretch/>
        </p:blipFill>
        <p:spPr bwMode="auto">
          <a:xfrm>
            <a:off x="-118204" y="-99392"/>
            <a:ext cx="936104" cy="8904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281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片 30">
            <a:extLst>
              <a:ext uri="{FF2B5EF4-FFF2-40B4-BE49-F238E27FC236}">
                <a16:creationId xmlns:a16="http://schemas.microsoft.com/office/drawing/2014/main" id="{0B8ACDEC-84A0-4615-9CB2-EBFFF93329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8963" y="16462"/>
            <a:ext cx="5553701" cy="6858000"/>
          </a:xfrm>
          <a:prstGeom prst="rect">
            <a:avLst/>
          </a:prstGeom>
        </p:spPr>
      </p:pic>
      <p:pic>
        <p:nvPicPr>
          <p:cNvPr id="7170" name="图片 32" descr="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79375"/>
            <a:ext cx="530225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34969434-583F-420F-B53B-00C157A8C5CF}"/>
              </a:ext>
            </a:extLst>
          </p:cNvPr>
          <p:cNvSpPr txBox="1"/>
          <p:nvPr/>
        </p:nvSpPr>
        <p:spPr>
          <a:xfrm>
            <a:off x="119336" y="980728"/>
            <a:ext cx="67687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 dirty="0">
                <a:ea typeface="新細明體" panose="02020500000000000000" pitchFamily="18" charset="-120"/>
                <a:cs typeface="Times New Roman" panose="02020603050405020304" pitchFamily="18" charset="0"/>
                <a:sym typeface="Wingdings" panose="05000000000000000000" pitchFamily="2" charset="2"/>
              </a:rPr>
              <a:t></a:t>
            </a:r>
            <a:r>
              <a:rPr lang="zh-TW" altLang="zh-TW" sz="2800" b="1" dirty="0">
                <a:solidFill>
                  <a:srgbClr val="C00000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三多零熱量代糖</a:t>
            </a:r>
            <a:r>
              <a:rPr lang="zh-TW" altLang="zh-TW" sz="2800" b="1" dirty="0">
                <a:ea typeface="新細明體" panose="02020500000000000000" pitchFamily="18" charset="-120"/>
                <a:cs typeface="Times New Roman" panose="02020603050405020304" pitchFamily="18" charset="0"/>
              </a:rPr>
              <a:t>誘發花粉管萌發實驗</a:t>
            </a:r>
            <a:endParaRPr lang="zh-TW" altLang="en-US" sz="2800" b="1" dirty="0"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8" name="文本框 48">
            <a:extLst>
              <a:ext uri="{FF2B5EF4-FFF2-40B4-BE49-F238E27FC236}">
                <a16:creationId xmlns:a16="http://schemas.microsoft.com/office/drawing/2014/main" id="{53BDC222-67A5-45EE-BD52-72F627C46FDD}"/>
              </a:ext>
            </a:extLst>
          </p:cNvPr>
          <p:cNvSpPr txBox="1"/>
          <p:nvPr/>
        </p:nvSpPr>
        <p:spPr>
          <a:xfrm>
            <a:off x="827135" y="79899"/>
            <a:ext cx="2152650" cy="741363"/>
          </a:xfrm>
          <a:prstGeom prst="rect">
            <a:avLst/>
          </a:prstGeom>
          <a:noFill/>
        </p:spPr>
        <p:txBody>
          <a:bodyPr anchor="ctr"/>
          <a:lstStyle/>
          <a:p>
            <a:pPr lvl="0"/>
            <a:r>
              <a:rPr lang="zh-TW" altLang="zh-TW" sz="3600" b="1" kern="100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Times New Roman" panose="02020603050405020304" pitchFamily="18" charset="0"/>
              </a:rPr>
              <a:t>實驗結果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C7CA4455-224E-4136-865B-B0B7D0B8FFFE}"/>
              </a:ext>
            </a:extLst>
          </p:cNvPr>
          <p:cNvSpPr txBox="1"/>
          <p:nvPr/>
        </p:nvSpPr>
        <p:spPr>
          <a:xfrm>
            <a:off x="7527075" y="116632"/>
            <a:ext cx="7633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dirty="0"/>
              <a:t>0</a:t>
            </a:r>
            <a:r>
              <a:rPr lang="zh-TW" altLang="en-US" dirty="0"/>
              <a:t>分鐘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9536AA27-C2FA-44CF-9CDE-067165C86BDF}"/>
              </a:ext>
            </a:extLst>
          </p:cNvPr>
          <p:cNvSpPr txBox="1"/>
          <p:nvPr/>
        </p:nvSpPr>
        <p:spPr>
          <a:xfrm>
            <a:off x="9039243" y="116632"/>
            <a:ext cx="8803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dirty="0"/>
              <a:t>30</a:t>
            </a:r>
            <a:r>
              <a:rPr lang="zh-TW" altLang="en-US" dirty="0"/>
              <a:t>分鐘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64ACC196-D4DB-4B04-A527-B11768B0F527}"/>
              </a:ext>
            </a:extLst>
          </p:cNvPr>
          <p:cNvSpPr txBox="1"/>
          <p:nvPr/>
        </p:nvSpPr>
        <p:spPr>
          <a:xfrm>
            <a:off x="10695427" y="116632"/>
            <a:ext cx="8803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dirty="0"/>
              <a:t>60</a:t>
            </a:r>
            <a:r>
              <a:rPr lang="zh-TW" altLang="en-US" dirty="0"/>
              <a:t>分鐘</a:t>
            </a: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F2949EB1-DD64-4254-8EDF-71ED0B27C4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47" t="40312" r="48721" b="45051"/>
          <a:stretch/>
        </p:blipFill>
        <p:spPr>
          <a:xfrm rot="10800000">
            <a:off x="8823219" y="2204864"/>
            <a:ext cx="546931" cy="50420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grpSp>
        <p:nvGrpSpPr>
          <p:cNvPr id="32" name="群組 31">
            <a:extLst>
              <a:ext uri="{FF2B5EF4-FFF2-40B4-BE49-F238E27FC236}">
                <a16:creationId xmlns:a16="http://schemas.microsoft.com/office/drawing/2014/main" id="{7D756759-B3A2-4018-A074-FBF2BF5F4F29}"/>
              </a:ext>
            </a:extLst>
          </p:cNvPr>
          <p:cNvGrpSpPr/>
          <p:nvPr/>
        </p:nvGrpSpPr>
        <p:grpSpPr>
          <a:xfrm>
            <a:off x="8823219" y="2204864"/>
            <a:ext cx="2288573" cy="3691734"/>
            <a:chOff x="8112224" y="2204864"/>
            <a:chExt cx="2288573" cy="3691734"/>
          </a:xfrm>
        </p:grpSpPr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FD2B9DC4-C028-4ACC-95DF-AAD74490E7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12224" y="5373216"/>
              <a:ext cx="515126" cy="523382"/>
            </a:xfrm>
            <a:prstGeom prst="rect">
              <a:avLst/>
            </a:prstGeom>
            <a:ln w="38100">
              <a:solidFill>
                <a:srgbClr val="7030A0"/>
              </a:solidFill>
            </a:ln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73528B23-6401-42B0-9D72-BEA701094E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68408" y="2204864"/>
              <a:ext cx="632389" cy="620296"/>
            </a:xfrm>
            <a:prstGeom prst="rect">
              <a:avLst/>
            </a:prstGeom>
            <a:ln w="38100">
              <a:solidFill>
                <a:srgbClr val="7030A0"/>
              </a:solidFill>
            </a:ln>
          </p:spPr>
        </p:pic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631A8745-937E-41C7-9AE5-D57D17CCA5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12224" y="3789040"/>
              <a:ext cx="529840" cy="564023"/>
            </a:xfrm>
            <a:prstGeom prst="rect">
              <a:avLst/>
            </a:prstGeom>
            <a:ln w="38100">
              <a:solidFill>
                <a:srgbClr val="7030A0"/>
              </a:solidFill>
            </a:ln>
          </p:spPr>
        </p:pic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D34B77A6-9139-4990-BC81-AFEF0BD2F5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68408" y="5373216"/>
              <a:ext cx="440009" cy="504056"/>
            </a:xfrm>
            <a:prstGeom prst="rect">
              <a:avLst/>
            </a:prstGeom>
            <a:ln w="38100">
              <a:solidFill>
                <a:srgbClr val="7030A0"/>
              </a:solidFill>
            </a:ln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EB82BD47-9411-4133-9C75-E2ADDE102A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0800000">
              <a:off x="9768408" y="3789040"/>
              <a:ext cx="538384" cy="411559"/>
            </a:xfrm>
            <a:prstGeom prst="rect">
              <a:avLst/>
            </a:prstGeom>
            <a:ln w="38100">
              <a:solidFill>
                <a:srgbClr val="7030A0"/>
              </a:solidFill>
            </a:ln>
          </p:spPr>
        </p:pic>
      </p:grpSp>
      <p:sp>
        <p:nvSpPr>
          <p:cNvPr id="36" name="矩形: 圓角化對角角落 35">
            <a:extLst>
              <a:ext uri="{FF2B5EF4-FFF2-40B4-BE49-F238E27FC236}">
                <a16:creationId xmlns:a16="http://schemas.microsoft.com/office/drawing/2014/main" id="{A7BA8141-ABE7-4081-8454-5B87889C339D}"/>
              </a:ext>
            </a:extLst>
          </p:cNvPr>
          <p:cNvSpPr/>
          <p:nvPr/>
        </p:nvSpPr>
        <p:spPr>
          <a:xfrm>
            <a:off x="407368" y="1628800"/>
            <a:ext cx="5616624" cy="2952328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TW" altLang="zh-TW" sz="2400" b="1" dirty="0">
                <a:solidFill>
                  <a:schemeClr val="tx1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觀察到三多零熱量代糖的濃度在</a:t>
            </a:r>
            <a:r>
              <a:rPr lang="en-US" altLang="zh-TW" sz="2400" b="1" dirty="0">
                <a:solidFill>
                  <a:schemeClr val="tx1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5%</a:t>
            </a:r>
            <a:r>
              <a:rPr lang="zh-TW" altLang="zh-TW" sz="2400" b="1" dirty="0">
                <a:solidFill>
                  <a:schemeClr val="tx1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，時間在</a:t>
            </a:r>
            <a:r>
              <a:rPr lang="en-US" altLang="zh-TW" sz="2400" b="1" dirty="0">
                <a:solidFill>
                  <a:schemeClr val="tx1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30</a:t>
            </a:r>
            <a:r>
              <a:rPr lang="zh-TW" altLang="zh-TW" sz="2400" b="1" dirty="0">
                <a:solidFill>
                  <a:schemeClr val="tx1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分鐘的時候，開始看到花粉管萌發，但是花粉管並</a:t>
            </a:r>
            <a:r>
              <a:rPr lang="zh-TW" altLang="zh-TW" sz="2400" b="1" dirty="0">
                <a:solidFill>
                  <a:srgbClr val="FF0000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沒有</a:t>
            </a:r>
            <a:r>
              <a:rPr lang="zh-TW" altLang="zh-TW" sz="2400" b="1" dirty="0">
                <a:solidFill>
                  <a:schemeClr val="tx1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隨著濃度和時間增加而變多又變長。</a:t>
            </a:r>
            <a:endParaRPr lang="zh-TW" altLang="en-US" sz="2400" b="1" dirty="0">
              <a:solidFill>
                <a:schemeClr val="tx1"/>
              </a:solidFill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6" name="Picture 2" descr="18种常见花卉育种技术——长春花“太平洋”系列花色介绍">
            <a:extLst>
              <a:ext uri="{FF2B5EF4-FFF2-40B4-BE49-F238E27FC236}">
                <a16:creationId xmlns:a16="http://schemas.microsoft.com/office/drawing/2014/main" id="{E87CAC52-D36A-4384-A670-B80FD72655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05" t="46780" r="21961" b="14581"/>
          <a:stretch/>
        </p:blipFill>
        <p:spPr bwMode="auto">
          <a:xfrm>
            <a:off x="-118204" y="-99392"/>
            <a:ext cx="936104" cy="8904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00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32" descr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79375"/>
            <a:ext cx="530225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1CA291C0-035D-49B6-A024-C1BB8C2E4B8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3552" y="1628800"/>
            <a:ext cx="8199831" cy="2627604"/>
          </a:xfrm>
          <a:prstGeom prst="rect">
            <a:avLst/>
          </a:prstGeom>
        </p:spPr>
      </p:pic>
      <p:pic>
        <p:nvPicPr>
          <p:cNvPr id="5122" name="Picture 2" descr="大汤匙简笔画(第1页) - 一起扣扣网">
            <a:extLst>
              <a:ext uri="{FF2B5EF4-FFF2-40B4-BE49-F238E27FC236}">
                <a16:creationId xmlns:a16="http://schemas.microsoft.com/office/drawing/2014/main" id="{25B7E423-AC2A-45C4-B0E5-37BE3307E6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5" t="14231" r="15884" b="38633"/>
          <a:stretch/>
        </p:blipFill>
        <p:spPr bwMode="auto">
          <a:xfrm flipH="1">
            <a:off x="334963" y="1130785"/>
            <a:ext cx="507262" cy="20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46E02FFB-DDB5-4D8E-9980-D1DC75C444EE}"/>
              </a:ext>
            </a:extLst>
          </p:cNvPr>
          <p:cNvSpPr txBox="1"/>
          <p:nvPr/>
        </p:nvSpPr>
        <p:spPr>
          <a:xfrm>
            <a:off x="839416" y="980728"/>
            <a:ext cx="345638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TW" sz="2400" b="1" dirty="0">
                <a:ea typeface="新細明體" panose="02020500000000000000" pitchFamily="18" charset="-120"/>
                <a:cs typeface="Times New Roman" panose="02020603050405020304" pitchFamily="18" charset="0"/>
              </a:rPr>
              <a:t>甜度和糖度觀察：</a:t>
            </a:r>
            <a:endParaRPr lang="zh-TW" altLang="en-US" sz="2400" b="1" dirty="0"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B03FDA2D-DAB0-4ADA-ADC2-1165532299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733796"/>
              </p:ext>
            </p:extLst>
          </p:nvPr>
        </p:nvGraphicFramePr>
        <p:xfrm>
          <a:off x="2063552" y="4509120"/>
          <a:ext cx="8208912" cy="2194560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3223725">
                  <a:extLst>
                    <a:ext uri="{9D8B030D-6E8A-4147-A177-3AD203B41FA5}">
                      <a16:colId xmlns:a16="http://schemas.microsoft.com/office/drawing/2014/main" val="4248951105"/>
                    </a:ext>
                  </a:extLst>
                </a:gridCol>
                <a:gridCol w="3557926">
                  <a:extLst>
                    <a:ext uri="{9D8B030D-6E8A-4147-A177-3AD203B41FA5}">
                      <a16:colId xmlns:a16="http://schemas.microsoft.com/office/drawing/2014/main" val="2304745505"/>
                    </a:ext>
                  </a:extLst>
                </a:gridCol>
                <a:gridCol w="1427261">
                  <a:extLst>
                    <a:ext uri="{9D8B030D-6E8A-4147-A177-3AD203B41FA5}">
                      <a16:colId xmlns:a16="http://schemas.microsoft.com/office/drawing/2014/main" val="3060444417"/>
                    </a:ext>
                  </a:extLst>
                </a:gridCol>
              </a:tblGrid>
              <a:tr h="288031">
                <a:tc>
                  <a:txBody>
                    <a:bodyPr/>
                    <a:lstStyle/>
                    <a:p>
                      <a:pPr marL="304800"/>
                      <a:r>
                        <a:rPr lang="zh-TW" sz="2400" kern="100" dirty="0">
                          <a:effectLst/>
                        </a:rPr>
                        <a:t>名稱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4800"/>
                      <a:r>
                        <a:rPr lang="zh-TW" sz="2400" kern="100">
                          <a:effectLst/>
                        </a:rPr>
                        <a:t>甜度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4800"/>
                      <a:r>
                        <a:rPr lang="zh-TW" sz="2400" kern="100">
                          <a:effectLst/>
                        </a:rPr>
                        <a:t>糖度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5977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304800"/>
                      <a:r>
                        <a:rPr lang="zh-TW" sz="2400" kern="100" dirty="0">
                          <a:effectLst/>
                        </a:rPr>
                        <a:t>蔗糖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4800"/>
                      <a:r>
                        <a:rPr lang="en-US" sz="2400" kern="100" dirty="0">
                          <a:effectLst/>
                        </a:rPr>
                        <a:t>1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4800"/>
                      <a:r>
                        <a:rPr lang="en-US" sz="2400" kern="100" dirty="0">
                          <a:effectLst/>
                        </a:rPr>
                        <a:t>5.1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49911086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304800"/>
                      <a:r>
                        <a:rPr lang="zh-TW" sz="2400" kern="100">
                          <a:effectLst/>
                        </a:rPr>
                        <a:t>葡萄糖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4800"/>
                      <a:r>
                        <a:rPr lang="en-US" sz="2400" kern="100" dirty="0">
                          <a:effectLst/>
                        </a:rPr>
                        <a:t>0.7    </a:t>
                      </a:r>
                      <a:r>
                        <a:rPr lang="zh-TW" sz="2400" kern="100" dirty="0">
                          <a:effectLst/>
                        </a:rPr>
                        <a:t>酸酸苦苦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4800"/>
                      <a:r>
                        <a:rPr lang="en-US" sz="2400" kern="100" dirty="0">
                          <a:effectLst/>
                        </a:rPr>
                        <a:t>4.8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6883555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304800"/>
                      <a:r>
                        <a:rPr lang="zh-TW" sz="2400" kern="100">
                          <a:effectLst/>
                        </a:rPr>
                        <a:t>蜂蜜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4800"/>
                      <a:r>
                        <a:rPr lang="en-US" sz="2400" kern="100" dirty="0">
                          <a:effectLst/>
                        </a:rPr>
                        <a:t>1       </a:t>
                      </a:r>
                      <a:r>
                        <a:rPr lang="zh-TW" sz="2400" kern="100" dirty="0">
                          <a:effectLst/>
                        </a:rPr>
                        <a:t>很好吃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4800"/>
                      <a:r>
                        <a:rPr lang="en-US" sz="2400" kern="100">
                          <a:effectLst/>
                        </a:rPr>
                        <a:t>4.1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7253437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304800"/>
                      <a:r>
                        <a:rPr lang="zh-TW" sz="2400" kern="100">
                          <a:effectLst/>
                        </a:rPr>
                        <a:t>三多甜</a:t>
                      </a:r>
                      <a:r>
                        <a:rPr lang="en-US" sz="2400" kern="100">
                          <a:effectLst/>
                        </a:rPr>
                        <a:t>-L</a:t>
                      </a:r>
                      <a:r>
                        <a:rPr lang="zh-TW" sz="2400" kern="100">
                          <a:effectLst/>
                        </a:rPr>
                        <a:t>代糖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4800"/>
                      <a:r>
                        <a:rPr lang="en-US" sz="2400" kern="100" dirty="0">
                          <a:effectLst/>
                        </a:rPr>
                        <a:t>3       </a:t>
                      </a:r>
                      <a:r>
                        <a:rPr lang="zh-TW" sz="2400" kern="100" dirty="0">
                          <a:effectLst/>
                        </a:rPr>
                        <a:t>好甜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4800"/>
                      <a:r>
                        <a:rPr lang="en-US" sz="2400" kern="100">
                          <a:effectLst/>
                        </a:rPr>
                        <a:t>5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51026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marL="304800"/>
                      <a:r>
                        <a:rPr lang="zh-TW" sz="2400" kern="100">
                          <a:effectLst/>
                        </a:rPr>
                        <a:t>三多零熱量代糖</a:t>
                      </a:r>
                      <a:endParaRPr lang="zh-TW" sz="2400" kern="10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4800"/>
                      <a:r>
                        <a:rPr lang="en-US" sz="2400" kern="100" dirty="0">
                          <a:effectLst/>
                        </a:rPr>
                        <a:t>4.5    </a:t>
                      </a:r>
                      <a:r>
                        <a:rPr lang="zh-TW" sz="2400" kern="100" dirty="0">
                          <a:effectLst/>
                        </a:rPr>
                        <a:t>太甜，有藥味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04800"/>
                      <a:r>
                        <a:rPr lang="en-US" sz="2400" kern="100" dirty="0">
                          <a:effectLst/>
                        </a:rPr>
                        <a:t>4.2</a:t>
                      </a:r>
                      <a:endParaRPr lang="zh-TW" sz="2400" kern="100" dirty="0">
                        <a:effectLst/>
                        <a:latin typeface="Calibri" panose="020F0502020204030204" pitchFamily="34" charset="0"/>
                        <a:ea typeface="新細明體" panose="02020500000000000000" pitchFamily="18" charset="-12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3095217"/>
                  </a:ext>
                </a:extLst>
              </a:tr>
            </a:tbl>
          </a:graphicData>
        </a:graphic>
      </p:graphicFrame>
      <p:sp>
        <p:nvSpPr>
          <p:cNvPr id="14" name="文本框 48">
            <a:extLst>
              <a:ext uri="{FF2B5EF4-FFF2-40B4-BE49-F238E27FC236}">
                <a16:creationId xmlns:a16="http://schemas.microsoft.com/office/drawing/2014/main" id="{333B52E3-8CE4-499D-87FD-EF1C8E882136}"/>
              </a:ext>
            </a:extLst>
          </p:cNvPr>
          <p:cNvSpPr txBox="1"/>
          <p:nvPr/>
        </p:nvSpPr>
        <p:spPr>
          <a:xfrm>
            <a:off x="827134" y="79899"/>
            <a:ext cx="3396657" cy="741363"/>
          </a:xfrm>
          <a:prstGeom prst="rect">
            <a:avLst/>
          </a:prstGeom>
          <a:noFill/>
        </p:spPr>
        <p:txBody>
          <a:bodyPr anchor="ctr"/>
          <a:lstStyle/>
          <a:p>
            <a:pPr lvl="0"/>
            <a:r>
              <a:rPr lang="zh-TW" altLang="zh-TW" sz="4000" b="1" kern="100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Times New Roman" panose="02020603050405020304" pitchFamily="18" charset="0"/>
              </a:rPr>
              <a:t>實驗內容</a:t>
            </a:r>
          </a:p>
        </p:txBody>
      </p:sp>
      <p:pic>
        <p:nvPicPr>
          <p:cNvPr id="2" name="Picture 2" descr="18种常见花卉育种技术——长春花“太平洋”系列花色介绍">
            <a:extLst>
              <a:ext uri="{FF2B5EF4-FFF2-40B4-BE49-F238E27FC236}">
                <a16:creationId xmlns:a16="http://schemas.microsoft.com/office/drawing/2014/main" id="{1BB3B462-FD91-4409-A2EB-2B26760713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05" t="46780" r="21961" b="14581"/>
          <a:stretch/>
        </p:blipFill>
        <p:spPr bwMode="auto">
          <a:xfrm>
            <a:off x="-118204" y="-99392"/>
            <a:ext cx="936104" cy="8904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9105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32" descr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79375"/>
            <a:ext cx="530225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48">
            <a:extLst>
              <a:ext uri="{FF2B5EF4-FFF2-40B4-BE49-F238E27FC236}">
                <a16:creationId xmlns:a16="http://schemas.microsoft.com/office/drawing/2014/main" id="{1CA3AA56-3CEB-40B5-B5D2-0F33E3D261DB}"/>
              </a:ext>
            </a:extLst>
          </p:cNvPr>
          <p:cNvSpPr txBox="1"/>
          <p:nvPr/>
        </p:nvSpPr>
        <p:spPr>
          <a:xfrm>
            <a:off x="827134" y="79899"/>
            <a:ext cx="3972722" cy="741363"/>
          </a:xfrm>
          <a:prstGeom prst="rect">
            <a:avLst/>
          </a:prstGeom>
          <a:noFill/>
        </p:spPr>
        <p:txBody>
          <a:bodyPr anchor="ctr"/>
          <a:lstStyle/>
          <a:p>
            <a:r>
              <a:rPr lang="zh-TW" altLang="zh-TW" sz="4000" b="1" kern="100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Times New Roman" panose="02020603050405020304" pitchFamily="18" charset="0"/>
              </a:rPr>
              <a:t>結論</a:t>
            </a:r>
            <a:r>
              <a:rPr lang="zh-TW" altLang="en-US" sz="4000" b="1" kern="100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Times New Roman" panose="02020603050405020304" pitchFamily="18" charset="0"/>
              </a:rPr>
              <a:t>與討論</a:t>
            </a:r>
            <a:endParaRPr lang="zh-TW" altLang="zh-TW" sz="4000" b="1" kern="100" dirty="0">
              <a:latin typeface="微軟正黑體 Light" panose="020B0304030504040204" pitchFamily="34" charset="-120"/>
              <a:ea typeface="微軟正黑體 Light" panose="020B0304030504040204" pitchFamily="34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6" name="表格 6">
            <a:extLst>
              <a:ext uri="{FF2B5EF4-FFF2-40B4-BE49-F238E27FC236}">
                <a16:creationId xmlns:a16="http://schemas.microsoft.com/office/drawing/2014/main" id="{F15F3E18-F6F4-4499-BA38-C88FF9B8A8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3789483"/>
              </p:ext>
            </p:extLst>
          </p:nvPr>
        </p:nvGraphicFramePr>
        <p:xfrm>
          <a:off x="7104112" y="692696"/>
          <a:ext cx="4824536" cy="6048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21506">
                  <a:extLst>
                    <a:ext uri="{9D8B030D-6E8A-4147-A177-3AD203B41FA5}">
                      <a16:colId xmlns:a16="http://schemas.microsoft.com/office/drawing/2014/main" val="2931646300"/>
                    </a:ext>
                  </a:extLst>
                </a:gridCol>
                <a:gridCol w="918521">
                  <a:extLst>
                    <a:ext uri="{9D8B030D-6E8A-4147-A177-3AD203B41FA5}">
                      <a16:colId xmlns:a16="http://schemas.microsoft.com/office/drawing/2014/main" val="297769018"/>
                    </a:ext>
                  </a:extLst>
                </a:gridCol>
                <a:gridCol w="1048405">
                  <a:extLst>
                    <a:ext uri="{9D8B030D-6E8A-4147-A177-3AD203B41FA5}">
                      <a16:colId xmlns:a16="http://schemas.microsoft.com/office/drawing/2014/main" val="268391184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3532029706"/>
                    </a:ext>
                  </a:extLst>
                </a:gridCol>
              </a:tblGrid>
              <a:tr h="378042">
                <a:tc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b="1" dirty="0"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濃度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0:30</a:t>
                      </a:r>
                      <a:endParaRPr lang="zh-TW" altLang="en-US" b="1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b="1" dirty="0"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1:00</a:t>
                      </a:r>
                      <a:endParaRPr lang="zh-TW" altLang="en-US" b="1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3953628"/>
                  </a:ext>
                </a:extLst>
              </a:tr>
              <a:tr h="378042">
                <a:tc rowSpan="3"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葡萄糖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b="1" dirty="0"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5%</a:t>
                      </a:r>
                      <a:endParaRPr lang="zh-TW" altLang="en-US" b="1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b="1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b="1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8148031"/>
                  </a:ext>
                </a:extLst>
              </a:tr>
              <a:tr h="378042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b="1" dirty="0"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10%</a:t>
                      </a:r>
                      <a:endParaRPr lang="zh-TW" altLang="en-US" b="1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b="1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b="1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0676863"/>
                  </a:ext>
                </a:extLst>
              </a:tr>
              <a:tr h="378042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b="1" dirty="0"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20%</a:t>
                      </a:r>
                      <a:endParaRPr lang="zh-TW" altLang="en-US" b="1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b="1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b="1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3067808"/>
                  </a:ext>
                </a:extLst>
              </a:tr>
              <a:tr h="378042">
                <a:tc rowSpan="3"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蔗糖</a:t>
                      </a:r>
                    </a:p>
                  </a:txBody>
                  <a:tcPr anchor="ctr">
                    <a:solidFill>
                      <a:srgbClr val="FCE8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b="1" dirty="0"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5%</a:t>
                      </a:r>
                      <a:endParaRPr lang="zh-TW" altLang="en-US" b="1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rgbClr val="F8BED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b="1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rgbClr val="F8BED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b="1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rgbClr val="F8B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832612"/>
                  </a:ext>
                </a:extLst>
              </a:tr>
              <a:tr h="378042">
                <a:tc vMerge="1">
                  <a:txBody>
                    <a:bodyPr/>
                    <a:lstStyle/>
                    <a:p>
                      <a:r>
                        <a:rPr lang="zh-TW" altLang="en-US" dirty="0"/>
                        <a:t>蔗糖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b="1" dirty="0"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10%</a:t>
                      </a:r>
                      <a:endParaRPr lang="zh-TW" altLang="en-US" b="1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rgbClr val="FCE8E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b="1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rgbClr val="FCE8E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b="1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rgbClr val="FCE8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641342"/>
                  </a:ext>
                </a:extLst>
              </a:tr>
              <a:tr h="378042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b="1" dirty="0"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20%</a:t>
                      </a:r>
                      <a:endParaRPr lang="zh-TW" altLang="en-US" b="1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rgbClr val="F8BED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b="1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rgbClr val="F8BED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b="1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rgbClr val="F8BE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7664869"/>
                  </a:ext>
                </a:extLst>
              </a:tr>
              <a:tr h="378042">
                <a:tc rowSpan="3">
                  <a:txBody>
                    <a:bodyPr/>
                    <a:lstStyle/>
                    <a:p>
                      <a:pPr algn="ctr"/>
                      <a:r>
                        <a:rPr lang="zh-TW" altLang="en-US" b="1" dirty="0"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蜂蜜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b="1" dirty="0"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5%</a:t>
                      </a:r>
                      <a:endParaRPr lang="zh-TW" altLang="en-US" b="1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b="1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b="1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661574"/>
                  </a:ext>
                </a:extLst>
              </a:tr>
              <a:tr h="378042">
                <a:tc vMerge="1">
                  <a:txBody>
                    <a:bodyPr/>
                    <a:lstStyle/>
                    <a:p>
                      <a:r>
                        <a:rPr lang="zh-TW" altLang="en-US" dirty="0"/>
                        <a:t>蜂蜜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b="1" dirty="0"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10%</a:t>
                      </a:r>
                      <a:endParaRPr lang="zh-TW" altLang="en-US" b="1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b="1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b="1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429484"/>
                  </a:ext>
                </a:extLst>
              </a:tr>
              <a:tr h="378042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b="1" dirty="0"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20%</a:t>
                      </a:r>
                      <a:endParaRPr lang="zh-TW" altLang="en-US" b="1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b="1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b="1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1334146"/>
                  </a:ext>
                </a:extLst>
              </a:tr>
              <a:tr h="378042">
                <a:tc rowSpan="3">
                  <a:txBody>
                    <a:bodyPr/>
                    <a:lstStyle/>
                    <a:p>
                      <a:pPr algn="ctr"/>
                      <a:r>
                        <a:rPr lang="zh-TW" altLang="zh-TW" sz="1800" b="1" kern="1200" dirty="0">
                          <a:solidFill>
                            <a:schemeClr val="dk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三多甜</a:t>
                      </a:r>
                      <a:r>
                        <a:rPr lang="en-US" altLang="zh-TW" sz="1800" b="1" kern="1200" dirty="0">
                          <a:solidFill>
                            <a:schemeClr val="dk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-L</a:t>
                      </a:r>
                      <a:r>
                        <a:rPr lang="zh-TW" altLang="zh-TW" sz="1800" b="1" kern="1200" dirty="0">
                          <a:solidFill>
                            <a:schemeClr val="dk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代糖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rgbClr val="FFFBE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b="1" dirty="0"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1.25%</a:t>
                      </a:r>
                      <a:endParaRPr lang="zh-TW" altLang="en-US" b="1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b="1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b="1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0580113"/>
                  </a:ext>
                </a:extLst>
              </a:tr>
              <a:tr h="378042">
                <a:tc vMerge="1">
                  <a:txBody>
                    <a:bodyPr/>
                    <a:lstStyle/>
                    <a:p>
                      <a:r>
                        <a:rPr lang="zh-TW" altLang="zh-TW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三多甜</a:t>
                      </a:r>
                      <a:r>
                        <a:rPr lang="en-US" altLang="zh-TW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-L</a:t>
                      </a:r>
                      <a:r>
                        <a:rPr lang="zh-TW" altLang="zh-TW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代糖</a:t>
                      </a:r>
                      <a:endParaRPr lang="zh-TW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b="1" dirty="0"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2.5%</a:t>
                      </a:r>
                      <a:endParaRPr lang="zh-TW" altLang="en-US" b="1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rgbClr val="FFFBE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b="1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rgbClr val="FFFBE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b="1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rgbClr val="FFFB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261598"/>
                  </a:ext>
                </a:extLst>
              </a:tr>
              <a:tr h="378042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b="1" dirty="0"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5%</a:t>
                      </a:r>
                      <a:endParaRPr lang="zh-TW" altLang="en-US" b="1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b="1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b="1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8867112"/>
                  </a:ext>
                </a:extLst>
              </a:tr>
              <a:tr h="378042">
                <a:tc rowSpan="3">
                  <a:txBody>
                    <a:bodyPr/>
                    <a:lstStyle/>
                    <a:p>
                      <a:pPr algn="ctr"/>
                      <a:r>
                        <a:rPr lang="zh-TW" altLang="zh-TW" sz="1800" b="1" kern="1200" dirty="0">
                          <a:solidFill>
                            <a:schemeClr val="dk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三多零熱量代糖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+mn-cs"/>
                      </a:endParaRPr>
                    </a:p>
                  </a:txBody>
                  <a:tcPr anchor="ctr">
                    <a:solidFill>
                      <a:srgbClr val="EEE5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b="1" dirty="0"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5%</a:t>
                      </a:r>
                      <a:endParaRPr lang="zh-TW" altLang="en-US" b="1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rgbClr val="EEE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b="1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rgbClr val="EEE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b="1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rgbClr val="EE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8238435"/>
                  </a:ext>
                </a:extLst>
              </a:tr>
              <a:tr h="378042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sz="1800" b="1" kern="1200" dirty="0">
                          <a:solidFill>
                            <a:schemeClr val="dk1"/>
                          </a:solidFill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  <a:cs typeface="+mn-cs"/>
                        </a:rPr>
                        <a:t>10%</a:t>
                      </a:r>
                      <a:endParaRPr lang="zh-TW" altLang="en-US" sz="1800" b="1" kern="1200" dirty="0">
                        <a:solidFill>
                          <a:schemeClr val="dk1"/>
                        </a:solidFill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  <a:cs typeface="+mn-cs"/>
                      </a:endParaRPr>
                    </a:p>
                  </a:txBody>
                  <a:tcPr>
                    <a:solidFill>
                      <a:srgbClr val="FCFB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b="1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rgbClr val="FCFB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b="1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rgbClr val="FCF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0369612"/>
                  </a:ext>
                </a:extLst>
              </a:tr>
              <a:tr h="378042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altLang="zh-TW" b="1" dirty="0">
                          <a:latin typeface="微軟正黑體 Light" panose="020B0304030504040204" pitchFamily="34" charset="-120"/>
                          <a:ea typeface="微軟正黑體 Light" panose="020B0304030504040204" pitchFamily="34" charset="-120"/>
                        </a:rPr>
                        <a:t>20%</a:t>
                      </a:r>
                      <a:endParaRPr lang="zh-TW" altLang="en-US" b="1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rgbClr val="EEE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b="1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rgbClr val="EEE5F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 b="1" dirty="0">
                        <a:latin typeface="微軟正黑體 Light" panose="020B0304030504040204" pitchFamily="34" charset="-120"/>
                        <a:ea typeface="微軟正黑體 Light" panose="020B0304030504040204" pitchFamily="34" charset="-120"/>
                      </a:endParaRPr>
                    </a:p>
                  </a:txBody>
                  <a:tcPr>
                    <a:solidFill>
                      <a:srgbClr val="EE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6401173"/>
                  </a:ext>
                </a:extLst>
              </a:tr>
            </a:tbl>
          </a:graphicData>
        </a:graphic>
      </p:graphicFrame>
      <p:sp>
        <p:nvSpPr>
          <p:cNvPr id="7" name="箭號: 向右 6">
            <a:extLst>
              <a:ext uri="{FF2B5EF4-FFF2-40B4-BE49-F238E27FC236}">
                <a16:creationId xmlns:a16="http://schemas.microsoft.com/office/drawing/2014/main" id="{89364D3F-8B99-462A-8037-BCEC938D8780}"/>
              </a:ext>
            </a:extLst>
          </p:cNvPr>
          <p:cNvSpPr/>
          <p:nvPr/>
        </p:nvSpPr>
        <p:spPr>
          <a:xfrm rot="16200000">
            <a:off x="10164448" y="1266416"/>
            <a:ext cx="108000" cy="18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箭號: 向右 7">
            <a:extLst>
              <a:ext uri="{FF2B5EF4-FFF2-40B4-BE49-F238E27FC236}">
                <a16:creationId xmlns:a16="http://schemas.microsoft.com/office/drawing/2014/main" id="{2C899CDC-E2EF-4F51-8899-B6E97A1C2D49}"/>
              </a:ext>
            </a:extLst>
          </p:cNvPr>
          <p:cNvSpPr/>
          <p:nvPr/>
        </p:nvSpPr>
        <p:spPr>
          <a:xfrm rot="16200000">
            <a:off x="10326472" y="1962532"/>
            <a:ext cx="216000" cy="18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" name="箭號: 向右 8">
            <a:extLst>
              <a:ext uri="{FF2B5EF4-FFF2-40B4-BE49-F238E27FC236}">
                <a16:creationId xmlns:a16="http://schemas.microsoft.com/office/drawing/2014/main" id="{06CD944F-3326-408B-B2D5-01BCAF727366}"/>
              </a:ext>
            </a:extLst>
          </p:cNvPr>
          <p:cNvSpPr/>
          <p:nvPr/>
        </p:nvSpPr>
        <p:spPr>
          <a:xfrm rot="16200000">
            <a:off x="10110448" y="1962532"/>
            <a:ext cx="216000" cy="18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0" name="箭號: 向右 9">
            <a:extLst>
              <a:ext uri="{FF2B5EF4-FFF2-40B4-BE49-F238E27FC236}">
                <a16:creationId xmlns:a16="http://schemas.microsoft.com/office/drawing/2014/main" id="{E58628FF-9537-4BED-945E-90627C07DED9}"/>
              </a:ext>
            </a:extLst>
          </p:cNvPr>
          <p:cNvSpPr/>
          <p:nvPr/>
        </p:nvSpPr>
        <p:spPr>
          <a:xfrm rot="16200000">
            <a:off x="11136560" y="1235544"/>
            <a:ext cx="180000" cy="18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1" name="箭號: 向右 10">
            <a:extLst>
              <a:ext uri="{FF2B5EF4-FFF2-40B4-BE49-F238E27FC236}">
                <a16:creationId xmlns:a16="http://schemas.microsoft.com/office/drawing/2014/main" id="{459F9E2F-6C26-4573-BA5A-3753E64B3B49}"/>
              </a:ext>
            </a:extLst>
          </p:cNvPr>
          <p:cNvSpPr/>
          <p:nvPr/>
        </p:nvSpPr>
        <p:spPr>
          <a:xfrm rot="16200000">
            <a:off x="11352584" y="1235544"/>
            <a:ext cx="180000" cy="18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2" name="箭號: 向右 11">
            <a:extLst>
              <a:ext uri="{FF2B5EF4-FFF2-40B4-BE49-F238E27FC236}">
                <a16:creationId xmlns:a16="http://schemas.microsoft.com/office/drawing/2014/main" id="{B0457677-2182-44B5-8173-1DF4E655C43E}"/>
              </a:ext>
            </a:extLst>
          </p:cNvPr>
          <p:cNvSpPr/>
          <p:nvPr/>
        </p:nvSpPr>
        <p:spPr>
          <a:xfrm rot="16200000">
            <a:off x="10164448" y="1636628"/>
            <a:ext cx="108000" cy="18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3" name="箭號: 向右 12">
            <a:extLst>
              <a:ext uri="{FF2B5EF4-FFF2-40B4-BE49-F238E27FC236}">
                <a16:creationId xmlns:a16="http://schemas.microsoft.com/office/drawing/2014/main" id="{EC4E34F0-B980-44C9-A083-B11313D825C3}"/>
              </a:ext>
            </a:extLst>
          </p:cNvPr>
          <p:cNvSpPr/>
          <p:nvPr/>
        </p:nvSpPr>
        <p:spPr>
          <a:xfrm rot="16200000">
            <a:off x="11136560" y="1605756"/>
            <a:ext cx="180000" cy="18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9DB2DE03-2B0C-4AFD-AFE2-DB66A21B922D}"/>
              </a:ext>
            </a:extLst>
          </p:cNvPr>
          <p:cNvSpPr/>
          <p:nvPr/>
        </p:nvSpPr>
        <p:spPr>
          <a:xfrm rot="16200000">
            <a:off x="11352584" y="1605756"/>
            <a:ext cx="180000" cy="18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5" name="箭號: 向右 14">
            <a:extLst>
              <a:ext uri="{FF2B5EF4-FFF2-40B4-BE49-F238E27FC236}">
                <a16:creationId xmlns:a16="http://schemas.microsoft.com/office/drawing/2014/main" id="{BD18906D-FBFE-421A-8822-799C7262D4FD}"/>
              </a:ext>
            </a:extLst>
          </p:cNvPr>
          <p:cNvSpPr/>
          <p:nvPr/>
        </p:nvSpPr>
        <p:spPr>
          <a:xfrm rot="16200000">
            <a:off x="11298584" y="1926532"/>
            <a:ext cx="288000" cy="18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822B0B64-D1B4-4870-A7DE-E3F0FD220E30}"/>
              </a:ext>
            </a:extLst>
          </p:cNvPr>
          <p:cNvSpPr/>
          <p:nvPr/>
        </p:nvSpPr>
        <p:spPr>
          <a:xfrm rot="16200000">
            <a:off x="11082560" y="1926532"/>
            <a:ext cx="288000" cy="180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3" name="箭號: 向右 32">
            <a:extLst>
              <a:ext uri="{FF2B5EF4-FFF2-40B4-BE49-F238E27FC236}">
                <a16:creationId xmlns:a16="http://schemas.microsoft.com/office/drawing/2014/main" id="{9103A53B-24FF-4440-AEE2-EC24116A6C8A}"/>
              </a:ext>
            </a:extLst>
          </p:cNvPr>
          <p:cNvSpPr/>
          <p:nvPr/>
        </p:nvSpPr>
        <p:spPr>
          <a:xfrm rot="16200000">
            <a:off x="10326472" y="3094340"/>
            <a:ext cx="216000" cy="180000"/>
          </a:xfrm>
          <a:prstGeom prst="rightArrow">
            <a:avLst/>
          </a:prstGeom>
          <a:solidFill>
            <a:srgbClr val="EA3A75"/>
          </a:solidFill>
          <a:ln>
            <a:solidFill>
              <a:srgbClr val="EA3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4" name="箭號: 向右 33">
            <a:extLst>
              <a:ext uri="{FF2B5EF4-FFF2-40B4-BE49-F238E27FC236}">
                <a16:creationId xmlns:a16="http://schemas.microsoft.com/office/drawing/2014/main" id="{5AE163D7-DC9C-442A-B466-F56541637759}"/>
              </a:ext>
            </a:extLst>
          </p:cNvPr>
          <p:cNvSpPr/>
          <p:nvPr/>
        </p:nvSpPr>
        <p:spPr>
          <a:xfrm rot="16200000">
            <a:off x="10110448" y="3094340"/>
            <a:ext cx="216000" cy="180000"/>
          </a:xfrm>
          <a:prstGeom prst="rightArrow">
            <a:avLst/>
          </a:prstGeom>
          <a:solidFill>
            <a:srgbClr val="EA3A75"/>
          </a:solidFill>
          <a:ln>
            <a:solidFill>
              <a:srgbClr val="EA3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6" name="箭號: 向右 35">
            <a:extLst>
              <a:ext uri="{FF2B5EF4-FFF2-40B4-BE49-F238E27FC236}">
                <a16:creationId xmlns:a16="http://schemas.microsoft.com/office/drawing/2014/main" id="{6527992A-6CB1-47F3-8D3D-EB422F7A7507}"/>
              </a:ext>
            </a:extLst>
          </p:cNvPr>
          <p:cNvSpPr/>
          <p:nvPr/>
        </p:nvSpPr>
        <p:spPr>
          <a:xfrm rot="16200000">
            <a:off x="10164448" y="2768436"/>
            <a:ext cx="108000" cy="180000"/>
          </a:xfrm>
          <a:prstGeom prst="rightArrow">
            <a:avLst/>
          </a:prstGeom>
          <a:solidFill>
            <a:srgbClr val="EA3A75"/>
          </a:solidFill>
          <a:ln>
            <a:solidFill>
              <a:srgbClr val="EA3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9" name="箭號: 向右 38">
            <a:extLst>
              <a:ext uri="{FF2B5EF4-FFF2-40B4-BE49-F238E27FC236}">
                <a16:creationId xmlns:a16="http://schemas.microsoft.com/office/drawing/2014/main" id="{B64B86B9-E10C-43D2-AE65-4093EDA1F91E}"/>
              </a:ext>
            </a:extLst>
          </p:cNvPr>
          <p:cNvSpPr/>
          <p:nvPr/>
        </p:nvSpPr>
        <p:spPr>
          <a:xfrm rot="16200000">
            <a:off x="11136560" y="2737564"/>
            <a:ext cx="180000" cy="180000"/>
          </a:xfrm>
          <a:prstGeom prst="rightArrow">
            <a:avLst/>
          </a:prstGeom>
          <a:solidFill>
            <a:srgbClr val="EA3A75"/>
          </a:solidFill>
          <a:ln>
            <a:solidFill>
              <a:srgbClr val="EA3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1" name="箭號: 向右 40">
            <a:extLst>
              <a:ext uri="{FF2B5EF4-FFF2-40B4-BE49-F238E27FC236}">
                <a16:creationId xmlns:a16="http://schemas.microsoft.com/office/drawing/2014/main" id="{63CBCB72-BE1F-4E34-AB18-2FF2F4E2C1EF}"/>
              </a:ext>
            </a:extLst>
          </p:cNvPr>
          <p:cNvSpPr/>
          <p:nvPr/>
        </p:nvSpPr>
        <p:spPr>
          <a:xfrm rot="16200000">
            <a:off x="11352584" y="2737564"/>
            <a:ext cx="180000" cy="180000"/>
          </a:xfrm>
          <a:prstGeom prst="rightArrow">
            <a:avLst/>
          </a:prstGeom>
          <a:solidFill>
            <a:srgbClr val="EA3A75"/>
          </a:solidFill>
          <a:ln>
            <a:solidFill>
              <a:srgbClr val="EA3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3" name="箭號: 向右 42">
            <a:extLst>
              <a:ext uri="{FF2B5EF4-FFF2-40B4-BE49-F238E27FC236}">
                <a16:creationId xmlns:a16="http://schemas.microsoft.com/office/drawing/2014/main" id="{E22821EB-6268-4988-BBD9-AC8DC23C13BA}"/>
              </a:ext>
            </a:extLst>
          </p:cNvPr>
          <p:cNvSpPr/>
          <p:nvPr/>
        </p:nvSpPr>
        <p:spPr>
          <a:xfrm rot="16200000">
            <a:off x="11298584" y="3058340"/>
            <a:ext cx="288000" cy="180000"/>
          </a:xfrm>
          <a:prstGeom prst="rightArrow">
            <a:avLst/>
          </a:prstGeom>
          <a:solidFill>
            <a:srgbClr val="EA3A75"/>
          </a:solidFill>
          <a:ln>
            <a:solidFill>
              <a:srgbClr val="EA3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5" name="箭號: 向右 44">
            <a:extLst>
              <a:ext uri="{FF2B5EF4-FFF2-40B4-BE49-F238E27FC236}">
                <a16:creationId xmlns:a16="http://schemas.microsoft.com/office/drawing/2014/main" id="{E0949D82-8C74-4AD0-99D2-87187A592280}"/>
              </a:ext>
            </a:extLst>
          </p:cNvPr>
          <p:cNvSpPr/>
          <p:nvPr/>
        </p:nvSpPr>
        <p:spPr>
          <a:xfrm rot="16200000">
            <a:off x="11082560" y="3058340"/>
            <a:ext cx="288000" cy="180000"/>
          </a:xfrm>
          <a:prstGeom prst="rightArrow">
            <a:avLst/>
          </a:prstGeom>
          <a:solidFill>
            <a:srgbClr val="EA3A75"/>
          </a:solidFill>
          <a:ln>
            <a:solidFill>
              <a:srgbClr val="EA3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47" name="箭號: 向右 46">
            <a:extLst>
              <a:ext uri="{FF2B5EF4-FFF2-40B4-BE49-F238E27FC236}">
                <a16:creationId xmlns:a16="http://schemas.microsoft.com/office/drawing/2014/main" id="{3A4C7CDF-E632-47D2-A99B-87ADAAD0839E}"/>
              </a:ext>
            </a:extLst>
          </p:cNvPr>
          <p:cNvSpPr/>
          <p:nvPr/>
        </p:nvSpPr>
        <p:spPr>
          <a:xfrm rot="16200000">
            <a:off x="11172560" y="5062901"/>
            <a:ext cx="108000" cy="180000"/>
          </a:xfrm>
          <a:prstGeom prst="rightArrow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1" name="箭號: 向右 50">
            <a:extLst>
              <a:ext uri="{FF2B5EF4-FFF2-40B4-BE49-F238E27FC236}">
                <a16:creationId xmlns:a16="http://schemas.microsoft.com/office/drawing/2014/main" id="{681BF8A8-95BA-49EE-98D3-5FBE9393D425}"/>
              </a:ext>
            </a:extLst>
          </p:cNvPr>
          <p:cNvSpPr/>
          <p:nvPr/>
        </p:nvSpPr>
        <p:spPr>
          <a:xfrm rot="16200000">
            <a:off x="11172560" y="5422941"/>
            <a:ext cx="108000" cy="180000"/>
          </a:xfrm>
          <a:prstGeom prst="rightArrow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3" name="箭號: 向右 52">
            <a:extLst>
              <a:ext uri="{FF2B5EF4-FFF2-40B4-BE49-F238E27FC236}">
                <a16:creationId xmlns:a16="http://schemas.microsoft.com/office/drawing/2014/main" id="{BE9C8B2E-2524-4C9D-A69D-168D158F467D}"/>
              </a:ext>
            </a:extLst>
          </p:cNvPr>
          <p:cNvSpPr/>
          <p:nvPr/>
        </p:nvSpPr>
        <p:spPr>
          <a:xfrm rot="16200000">
            <a:off x="10164448" y="5422941"/>
            <a:ext cx="108000" cy="180000"/>
          </a:xfrm>
          <a:prstGeom prst="rightArrow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7" name="箭號: 向右 56">
            <a:extLst>
              <a:ext uri="{FF2B5EF4-FFF2-40B4-BE49-F238E27FC236}">
                <a16:creationId xmlns:a16="http://schemas.microsoft.com/office/drawing/2014/main" id="{BCEB9648-0AE8-4638-B135-E0530D017441}"/>
              </a:ext>
            </a:extLst>
          </p:cNvPr>
          <p:cNvSpPr/>
          <p:nvPr/>
        </p:nvSpPr>
        <p:spPr>
          <a:xfrm rot="16200000">
            <a:off x="11172560" y="6176930"/>
            <a:ext cx="108000" cy="180000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59" name="箭號: 向右 58">
            <a:extLst>
              <a:ext uri="{FF2B5EF4-FFF2-40B4-BE49-F238E27FC236}">
                <a16:creationId xmlns:a16="http://schemas.microsoft.com/office/drawing/2014/main" id="{33774FBE-143E-4CF0-8ED6-9634720B6A97}"/>
              </a:ext>
            </a:extLst>
          </p:cNvPr>
          <p:cNvSpPr/>
          <p:nvPr/>
        </p:nvSpPr>
        <p:spPr>
          <a:xfrm rot="16200000">
            <a:off x="11172560" y="6536970"/>
            <a:ext cx="108000" cy="180000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1" name="箭號: 向右 60">
            <a:extLst>
              <a:ext uri="{FF2B5EF4-FFF2-40B4-BE49-F238E27FC236}">
                <a16:creationId xmlns:a16="http://schemas.microsoft.com/office/drawing/2014/main" id="{6376F8FF-6D19-4F85-9332-01DA8FC7056F}"/>
              </a:ext>
            </a:extLst>
          </p:cNvPr>
          <p:cNvSpPr/>
          <p:nvPr/>
        </p:nvSpPr>
        <p:spPr>
          <a:xfrm rot="16200000">
            <a:off x="10164448" y="6536970"/>
            <a:ext cx="108000" cy="180000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3" name="箭號: 向右 62">
            <a:extLst>
              <a:ext uri="{FF2B5EF4-FFF2-40B4-BE49-F238E27FC236}">
                <a16:creationId xmlns:a16="http://schemas.microsoft.com/office/drawing/2014/main" id="{79569498-A965-4910-9A4B-AC0E1FA89068}"/>
              </a:ext>
            </a:extLst>
          </p:cNvPr>
          <p:cNvSpPr/>
          <p:nvPr/>
        </p:nvSpPr>
        <p:spPr>
          <a:xfrm rot="16200000">
            <a:off x="11172560" y="5797839"/>
            <a:ext cx="108000" cy="180000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168" name="箭號: 向右 7167">
            <a:extLst>
              <a:ext uri="{FF2B5EF4-FFF2-40B4-BE49-F238E27FC236}">
                <a16:creationId xmlns:a16="http://schemas.microsoft.com/office/drawing/2014/main" id="{18AED6DD-7A5E-45F1-9A40-11F8A2C7BE56}"/>
              </a:ext>
            </a:extLst>
          </p:cNvPr>
          <p:cNvSpPr/>
          <p:nvPr/>
        </p:nvSpPr>
        <p:spPr>
          <a:xfrm rot="16200000">
            <a:off x="10146184" y="5797839"/>
            <a:ext cx="108000" cy="180000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169" name="箭號: 向右 7168">
            <a:extLst>
              <a:ext uri="{FF2B5EF4-FFF2-40B4-BE49-F238E27FC236}">
                <a16:creationId xmlns:a16="http://schemas.microsoft.com/office/drawing/2014/main" id="{06E8F771-5E53-4984-8EE3-7F9B1C0BF31A}"/>
              </a:ext>
            </a:extLst>
          </p:cNvPr>
          <p:cNvSpPr/>
          <p:nvPr/>
        </p:nvSpPr>
        <p:spPr>
          <a:xfrm rot="16200000">
            <a:off x="10164448" y="6176929"/>
            <a:ext cx="108000" cy="180000"/>
          </a:xfrm>
          <a:prstGeom prst="righ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175" name="箭號: 向右 7174">
            <a:extLst>
              <a:ext uri="{FF2B5EF4-FFF2-40B4-BE49-F238E27FC236}">
                <a16:creationId xmlns:a16="http://schemas.microsoft.com/office/drawing/2014/main" id="{E3CE20A7-D9C4-4D89-8AB2-C434D3B441E2}"/>
              </a:ext>
            </a:extLst>
          </p:cNvPr>
          <p:cNvSpPr/>
          <p:nvPr/>
        </p:nvSpPr>
        <p:spPr>
          <a:xfrm rot="16200000">
            <a:off x="10164448" y="3531880"/>
            <a:ext cx="108000" cy="1800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176" name="箭號: 向右 7175">
            <a:extLst>
              <a:ext uri="{FF2B5EF4-FFF2-40B4-BE49-F238E27FC236}">
                <a16:creationId xmlns:a16="http://schemas.microsoft.com/office/drawing/2014/main" id="{A833AB3E-D883-49C1-BDD8-A87D2AA0B14E}"/>
              </a:ext>
            </a:extLst>
          </p:cNvPr>
          <p:cNvSpPr/>
          <p:nvPr/>
        </p:nvSpPr>
        <p:spPr>
          <a:xfrm rot="16200000">
            <a:off x="10326472" y="4227996"/>
            <a:ext cx="216000" cy="1800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177" name="箭號: 向右 7176">
            <a:extLst>
              <a:ext uri="{FF2B5EF4-FFF2-40B4-BE49-F238E27FC236}">
                <a16:creationId xmlns:a16="http://schemas.microsoft.com/office/drawing/2014/main" id="{9D772796-85FF-4A10-B7FF-91AA480FE203}"/>
              </a:ext>
            </a:extLst>
          </p:cNvPr>
          <p:cNvSpPr/>
          <p:nvPr/>
        </p:nvSpPr>
        <p:spPr>
          <a:xfrm rot="16200000">
            <a:off x="10110448" y="4227996"/>
            <a:ext cx="216000" cy="1800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178" name="箭號: 向右 7177">
            <a:extLst>
              <a:ext uri="{FF2B5EF4-FFF2-40B4-BE49-F238E27FC236}">
                <a16:creationId xmlns:a16="http://schemas.microsoft.com/office/drawing/2014/main" id="{C2080FAC-556E-4EF6-B1C5-F7BD8E2BFCC9}"/>
              </a:ext>
            </a:extLst>
          </p:cNvPr>
          <p:cNvSpPr/>
          <p:nvPr/>
        </p:nvSpPr>
        <p:spPr>
          <a:xfrm rot="16200000">
            <a:off x="11136560" y="3501008"/>
            <a:ext cx="180000" cy="1800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179" name="箭號: 向右 7178">
            <a:extLst>
              <a:ext uri="{FF2B5EF4-FFF2-40B4-BE49-F238E27FC236}">
                <a16:creationId xmlns:a16="http://schemas.microsoft.com/office/drawing/2014/main" id="{535FB932-58D1-4029-80AA-32D7FC4E4F5E}"/>
              </a:ext>
            </a:extLst>
          </p:cNvPr>
          <p:cNvSpPr/>
          <p:nvPr/>
        </p:nvSpPr>
        <p:spPr>
          <a:xfrm rot="16200000">
            <a:off x="11352584" y="3501008"/>
            <a:ext cx="180000" cy="1800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180" name="箭號: 向右 7179">
            <a:extLst>
              <a:ext uri="{FF2B5EF4-FFF2-40B4-BE49-F238E27FC236}">
                <a16:creationId xmlns:a16="http://schemas.microsoft.com/office/drawing/2014/main" id="{63A976BF-B7E6-49D4-864D-2F5F5DF5DC29}"/>
              </a:ext>
            </a:extLst>
          </p:cNvPr>
          <p:cNvSpPr/>
          <p:nvPr/>
        </p:nvSpPr>
        <p:spPr>
          <a:xfrm rot="16200000">
            <a:off x="10164448" y="3902092"/>
            <a:ext cx="108000" cy="1800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181" name="箭號: 向右 7180">
            <a:extLst>
              <a:ext uri="{FF2B5EF4-FFF2-40B4-BE49-F238E27FC236}">
                <a16:creationId xmlns:a16="http://schemas.microsoft.com/office/drawing/2014/main" id="{FEB383BA-A5F5-4350-B0E6-6B3243F0BD05}"/>
              </a:ext>
            </a:extLst>
          </p:cNvPr>
          <p:cNvSpPr/>
          <p:nvPr/>
        </p:nvSpPr>
        <p:spPr>
          <a:xfrm rot="16200000">
            <a:off x="11136560" y="3871220"/>
            <a:ext cx="180000" cy="1800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182" name="箭號: 向右 7181">
            <a:extLst>
              <a:ext uri="{FF2B5EF4-FFF2-40B4-BE49-F238E27FC236}">
                <a16:creationId xmlns:a16="http://schemas.microsoft.com/office/drawing/2014/main" id="{B6139FC5-7C7B-474F-9459-1C325B7858E2}"/>
              </a:ext>
            </a:extLst>
          </p:cNvPr>
          <p:cNvSpPr/>
          <p:nvPr/>
        </p:nvSpPr>
        <p:spPr>
          <a:xfrm rot="16200000">
            <a:off x="11352584" y="3871220"/>
            <a:ext cx="180000" cy="1800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183" name="箭號: 向右 7182">
            <a:extLst>
              <a:ext uri="{FF2B5EF4-FFF2-40B4-BE49-F238E27FC236}">
                <a16:creationId xmlns:a16="http://schemas.microsoft.com/office/drawing/2014/main" id="{78799D0E-4F3D-45C7-8AB6-AA8544D88369}"/>
              </a:ext>
            </a:extLst>
          </p:cNvPr>
          <p:cNvSpPr/>
          <p:nvPr/>
        </p:nvSpPr>
        <p:spPr>
          <a:xfrm rot="16200000">
            <a:off x="11298584" y="4191996"/>
            <a:ext cx="288000" cy="1800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184" name="箭號: 向右 7183">
            <a:extLst>
              <a:ext uri="{FF2B5EF4-FFF2-40B4-BE49-F238E27FC236}">
                <a16:creationId xmlns:a16="http://schemas.microsoft.com/office/drawing/2014/main" id="{B362BA53-443F-4E1A-96D0-68B83B09C303}"/>
              </a:ext>
            </a:extLst>
          </p:cNvPr>
          <p:cNvSpPr/>
          <p:nvPr/>
        </p:nvSpPr>
        <p:spPr>
          <a:xfrm rot="16200000">
            <a:off x="11082560" y="4191996"/>
            <a:ext cx="288000" cy="18000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188" name="矩形: 圓角化對角角落 7187">
            <a:extLst>
              <a:ext uri="{FF2B5EF4-FFF2-40B4-BE49-F238E27FC236}">
                <a16:creationId xmlns:a16="http://schemas.microsoft.com/office/drawing/2014/main" id="{B89A16E6-B495-4380-8FB2-6CA00F696A8C}"/>
              </a:ext>
            </a:extLst>
          </p:cNvPr>
          <p:cNvSpPr/>
          <p:nvPr/>
        </p:nvSpPr>
        <p:spPr>
          <a:xfrm>
            <a:off x="263352" y="1125538"/>
            <a:ext cx="6624364" cy="3384376"/>
          </a:xfrm>
          <a:prstGeom prst="round2DiagRect">
            <a:avLst/>
          </a:prstGeom>
          <a:solidFill>
            <a:srgbClr val="FCE8E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Aft>
                <a:spcPts val="600"/>
              </a:spcAft>
            </a:pPr>
            <a:r>
              <a:rPr lang="zh-TW" altLang="zh-TW" sz="2800" b="1" kern="100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Times New Roman" panose="02020603050405020304" pitchFamily="18" charset="0"/>
              </a:rPr>
              <a:t>結論</a:t>
            </a:r>
            <a:endParaRPr lang="en-US" altLang="zh-TW" sz="2800" b="1" dirty="0">
              <a:solidFill>
                <a:schemeClr val="tx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  <a:cs typeface="Times New Roman" panose="02020603050405020304" pitchFamily="18" charset="0"/>
            </a:endParaRPr>
          </a:p>
          <a:p>
            <a:pPr marL="457200" lvl="0" indent="-457200">
              <a:lnSpc>
                <a:spcPct val="150000"/>
              </a:lnSpc>
              <a:spcAft>
                <a:spcPts val="600"/>
              </a:spcAft>
              <a:buFont typeface="+mj-ea"/>
              <a:buAutoNum type="ea1ChtPeriod"/>
            </a:pPr>
            <a:r>
              <a:rPr lang="zh-TW" altLang="zh-TW" sz="2400" b="1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Times New Roman" panose="02020603050405020304" pitchFamily="18" charset="0"/>
              </a:rPr>
              <a:t>觀察到葡萄糖、蔗糖、蜂蜜會讓花粉管隨著濃度和時間增加而變多又變長。</a:t>
            </a:r>
          </a:p>
          <a:p>
            <a:pPr marL="457200" lvl="0" indent="-457200">
              <a:lnSpc>
                <a:spcPct val="150000"/>
              </a:lnSpc>
              <a:buFont typeface="+mj-ea"/>
              <a:buAutoNum type="ea1ChtPeriod"/>
            </a:pPr>
            <a:r>
              <a:rPr lang="zh-TW" altLang="zh-TW" sz="2400" b="1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Times New Roman" panose="02020603050405020304" pitchFamily="18" charset="0"/>
              </a:rPr>
              <a:t>觀察到代糖不會讓花粉管隨著濃度和時間增加而變多又變長。</a:t>
            </a:r>
          </a:p>
        </p:txBody>
      </p:sp>
      <p:pic>
        <p:nvPicPr>
          <p:cNvPr id="4" name="Picture 6" descr="18种常见花卉育种技术——长春花“太平洋”系列花色介绍">
            <a:extLst>
              <a:ext uri="{FF2B5EF4-FFF2-40B4-BE49-F238E27FC236}">
                <a16:creationId xmlns:a16="http://schemas.microsoft.com/office/drawing/2014/main" id="{7C39E1CC-893D-4322-94DA-90E8C2D2DD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1" t="46010" r="62114" b="14889"/>
          <a:stretch/>
        </p:blipFill>
        <p:spPr bwMode="auto">
          <a:xfrm>
            <a:off x="-96688" y="-99392"/>
            <a:ext cx="842440" cy="9003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3300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32" descr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79375"/>
            <a:ext cx="530225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48">
            <a:extLst>
              <a:ext uri="{FF2B5EF4-FFF2-40B4-BE49-F238E27FC236}">
                <a16:creationId xmlns:a16="http://schemas.microsoft.com/office/drawing/2014/main" id="{1CA3AA56-3CEB-40B5-B5D2-0F33E3D261DB}"/>
              </a:ext>
            </a:extLst>
          </p:cNvPr>
          <p:cNvSpPr txBox="1"/>
          <p:nvPr/>
        </p:nvSpPr>
        <p:spPr>
          <a:xfrm>
            <a:off x="827134" y="79899"/>
            <a:ext cx="3972722" cy="741363"/>
          </a:xfrm>
          <a:prstGeom prst="rect">
            <a:avLst/>
          </a:prstGeom>
          <a:noFill/>
        </p:spPr>
        <p:txBody>
          <a:bodyPr anchor="ctr"/>
          <a:lstStyle/>
          <a:p>
            <a:r>
              <a:rPr lang="zh-TW" altLang="zh-TW" sz="4000" b="1" kern="100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Times New Roman" panose="02020603050405020304" pitchFamily="18" charset="0"/>
              </a:rPr>
              <a:t>結論</a:t>
            </a:r>
            <a:r>
              <a:rPr lang="zh-TW" altLang="en-US" sz="4000" b="1" kern="100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Times New Roman" panose="02020603050405020304" pitchFamily="18" charset="0"/>
              </a:rPr>
              <a:t>與討論</a:t>
            </a:r>
            <a:endParaRPr lang="zh-TW" altLang="zh-TW" sz="4000" b="1" kern="100" dirty="0">
              <a:latin typeface="微軟正黑體 Light" panose="020B0304030504040204" pitchFamily="34" charset="-120"/>
              <a:ea typeface="微軟正黑體 Light" panose="020B03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7189" name="矩形: 圓角化對角角落 7188">
            <a:extLst>
              <a:ext uri="{FF2B5EF4-FFF2-40B4-BE49-F238E27FC236}">
                <a16:creationId xmlns:a16="http://schemas.microsoft.com/office/drawing/2014/main" id="{5A83B64B-1A2E-4753-A4F2-5993689F7C95}"/>
              </a:ext>
            </a:extLst>
          </p:cNvPr>
          <p:cNvSpPr/>
          <p:nvPr/>
        </p:nvSpPr>
        <p:spPr>
          <a:xfrm>
            <a:off x="407368" y="1129520"/>
            <a:ext cx="11521280" cy="2952328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Aft>
                <a:spcPts val="600"/>
              </a:spcAft>
            </a:pPr>
            <a:r>
              <a:rPr lang="zh-TW" altLang="zh-TW" sz="2800" b="1" kern="100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Times New Roman" panose="02020603050405020304" pitchFamily="18" charset="0"/>
              </a:rPr>
              <a:t>討論</a:t>
            </a:r>
            <a:endParaRPr lang="en-US" altLang="zh-TW" sz="2800" b="1" kern="100" dirty="0">
              <a:solidFill>
                <a:schemeClr val="tx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1200"/>
              </a:spcAft>
              <a:buFont typeface="+mj-ea"/>
              <a:buAutoNum type="ea1ChtPeriod"/>
            </a:pPr>
            <a:r>
              <a:rPr lang="zh-TW" altLang="en-US" sz="2400" b="1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Times New Roman" panose="02020603050405020304" pitchFamily="18" charset="0"/>
              </a:rPr>
              <a:t>日日春花粉不是很喜歡吃代糖，花粉管長的不大好。</a:t>
            </a:r>
            <a:endParaRPr lang="en-US" altLang="zh-TW" sz="2400" b="1" dirty="0">
              <a:solidFill>
                <a:schemeClr val="tx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  <a:cs typeface="Times New Roman" panose="02020603050405020304" pitchFamily="18" charset="0"/>
            </a:endParaRPr>
          </a:p>
          <a:p>
            <a:pPr marL="457200" lvl="0" indent="-457200">
              <a:spcAft>
                <a:spcPts val="1200"/>
              </a:spcAft>
              <a:buFont typeface="+mj-ea"/>
              <a:buAutoNum type="ea1ChtPeriod"/>
            </a:pPr>
            <a:r>
              <a:rPr lang="zh-TW" altLang="en-US" sz="2400" b="1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Times New Roman" panose="02020603050405020304" pitchFamily="18" charset="0"/>
              </a:rPr>
              <a:t>可以繼續探討</a:t>
            </a:r>
            <a:r>
              <a:rPr lang="zh-TW" altLang="zh-TW" sz="2400" b="1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Times New Roman" panose="02020603050405020304" pitchFamily="18" charset="0"/>
              </a:rPr>
              <a:t>不同植物的花粉是不是喜歡吃的糖不一樣</a:t>
            </a:r>
            <a:r>
              <a:rPr lang="en-US" altLang="zh-TW" sz="2400" b="1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Times New Roman" panose="02020603050405020304" pitchFamily="18" charset="0"/>
              </a:rPr>
              <a:t>?</a:t>
            </a:r>
          </a:p>
          <a:p>
            <a:pPr marL="457200" lvl="0" indent="-457200">
              <a:spcAft>
                <a:spcPts val="1200"/>
              </a:spcAft>
              <a:buFont typeface="+mj-ea"/>
              <a:buAutoNum type="ea1ChtPeriod"/>
            </a:pPr>
            <a:r>
              <a:rPr lang="zh-TW" altLang="en-US" sz="2400" b="1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Times New Roman" panose="02020603050405020304" pitchFamily="18" charset="0"/>
              </a:rPr>
              <a:t>可以繼續探討</a:t>
            </a:r>
            <a:r>
              <a:rPr lang="zh-TW" altLang="zh-TW" sz="2400" b="1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Times New Roman" panose="02020603050405020304" pitchFamily="18" charset="0"/>
              </a:rPr>
              <a:t>是不是</a:t>
            </a:r>
            <a:r>
              <a:rPr lang="zh-TW" altLang="en-US" sz="2400" b="1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Times New Roman" panose="02020603050405020304" pitchFamily="18" charset="0"/>
              </a:rPr>
              <a:t>各種</a:t>
            </a:r>
            <a:r>
              <a:rPr lang="zh-TW" altLang="zh-TW" sz="2400" b="1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Times New Roman" panose="02020603050405020304" pitchFamily="18" charset="0"/>
              </a:rPr>
              <a:t>代糖花粉都不喜歡吃呢</a:t>
            </a:r>
            <a:r>
              <a:rPr lang="en-US" altLang="zh-TW" sz="2400" b="1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spcAft>
                <a:spcPts val="1200"/>
              </a:spcAft>
              <a:buFont typeface="+mj-ea"/>
              <a:buAutoNum type="ea1ChtPeriod"/>
            </a:pPr>
            <a:r>
              <a:rPr lang="zh-TW" altLang="en-US" sz="2400" b="1" dirty="0">
                <a:solidFill>
                  <a:schemeClr val="tx1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Times New Roman" panose="02020603050405020304" pitchFamily="18" charset="0"/>
              </a:rPr>
              <a:t>以後要學習將照片結果數據化，才能讓結果更有說服力。</a:t>
            </a:r>
            <a:endParaRPr lang="zh-TW" altLang="zh-TW" sz="2400" b="1" dirty="0">
              <a:solidFill>
                <a:schemeClr val="tx1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C30350E-6CEC-4990-88EB-B5FD6CCB629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744" y="4725144"/>
            <a:ext cx="2520000" cy="189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A90C1BEE-43A6-42F0-915B-278E27BC7A6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9656" y="4725144"/>
            <a:ext cx="2520000" cy="189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13D5CD4C-5BC3-41AB-9892-ACC4BA9BA3D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3352" y="4725144"/>
            <a:ext cx="2520000" cy="189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7B4672F0-16A7-44D5-8372-803AECDE63B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048" y="4725144"/>
            <a:ext cx="2520000" cy="189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6" descr="18种常见花卉育种技术——长春花“太平洋”系列花色介绍">
            <a:extLst>
              <a:ext uri="{FF2B5EF4-FFF2-40B4-BE49-F238E27FC236}">
                <a16:creationId xmlns:a16="http://schemas.microsoft.com/office/drawing/2014/main" id="{77388DE9-A9C6-41D7-A34B-2D25C73547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1" t="46010" r="62114" b="14889"/>
          <a:stretch/>
        </p:blipFill>
        <p:spPr bwMode="auto">
          <a:xfrm>
            <a:off x="-96688" y="-99392"/>
            <a:ext cx="842440" cy="9003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32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图片 13" descr="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77" y="5505450"/>
            <a:ext cx="912813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图片 8" descr="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80000" flipH="1">
            <a:off x="634249" y="5537609"/>
            <a:ext cx="13557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图片 11" descr="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838" y="5880102"/>
            <a:ext cx="122555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图片 12" descr="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140" y="5861050"/>
            <a:ext cx="922337" cy="101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图片 14" descr="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20000">
            <a:off x="6121401" y="5700714"/>
            <a:ext cx="1776412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图片 16" descr="677777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40000">
            <a:off x="3198813" y="6146802"/>
            <a:ext cx="92710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图片 17" descr="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560000">
            <a:off x="7458075" y="6103938"/>
            <a:ext cx="11430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图片 18" descr="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60000">
            <a:off x="8348665" y="5691190"/>
            <a:ext cx="1106487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图片 19" descr="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000">
            <a:off x="9299577" y="5661025"/>
            <a:ext cx="912813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图片 31" descr="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80000">
            <a:off x="10139363" y="5713415"/>
            <a:ext cx="172085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1" name="图片 29" descr="677777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0000">
            <a:off x="6535738" y="6445252"/>
            <a:ext cx="6477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2" name="图片 32" descr="1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20000">
            <a:off x="10240965" y="5892800"/>
            <a:ext cx="668337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3" name="图片 33" descr="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00000">
            <a:off x="11258551" y="5830887"/>
            <a:ext cx="1135062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C3C7AF99-4E4B-486A-815B-BBA080978349}"/>
              </a:ext>
            </a:extLst>
          </p:cNvPr>
          <p:cNvSpPr/>
          <p:nvPr/>
        </p:nvSpPr>
        <p:spPr>
          <a:xfrm>
            <a:off x="1703512" y="1340768"/>
            <a:ext cx="8159750" cy="2625725"/>
          </a:xfrm>
          <a:prstGeom prst="rect">
            <a:avLst/>
          </a:prstGeom>
          <a:solidFill>
            <a:schemeClr val="bg1">
              <a:alpha val="6000"/>
            </a:schemeClr>
          </a:solidFill>
          <a:ln w="38100">
            <a:solidFill>
              <a:srgbClr val="F6A9C3">
                <a:alpha val="43000"/>
              </a:srgb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4" name="文本框 33">
            <a:extLst>
              <a:ext uri="{FF2B5EF4-FFF2-40B4-BE49-F238E27FC236}">
                <a16:creationId xmlns:a16="http://schemas.microsoft.com/office/drawing/2014/main" id="{D53B17D1-6E7A-4FC9-9047-53EE1FE6D659}"/>
              </a:ext>
            </a:extLst>
          </p:cNvPr>
          <p:cNvSpPr txBox="1"/>
          <p:nvPr/>
        </p:nvSpPr>
        <p:spPr>
          <a:xfrm>
            <a:off x="1706489" y="1528934"/>
            <a:ext cx="810939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6600" b="1" kern="0" dirty="0">
                <a:solidFill>
                  <a:srgbClr val="333333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謝謝各位評審的聆聽</a:t>
            </a:r>
            <a:endParaRPr lang="zh-CN" altLang="en-US" sz="6600" b="1" kern="0" dirty="0">
              <a:solidFill>
                <a:srgbClr val="333333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文本框 3075">
            <a:extLst>
              <a:ext uri="{FF2B5EF4-FFF2-40B4-BE49-F238E27FC236}">
                <a16:creationId xmlns:a16="http://schemas.microsoft.com/office/drawing/2014/main" id="{46C29ED6-FB8B-49A1-B316-AB1E1E75FAC0}"/>
              </a:ext>
            </a:extLst>
          </p:cNvPr>
          <p:cNvSpPr txBox="1"/>
          <p:nvPr/>
        </p:nvSpPr>
        <p:spPr>
          <a:xfrm>
            <a:off x="7467129" y="3545158"/>
            <a:ext cx="2501900" cy="40011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b="1" kern="0" dirty="0">
                <a:solidFill>
                  <a:srgbClr val="333333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日期</a:t>
            </a:r>
            <a:r>
              <a:rPr lang="zh-CN" altLang="en-US" sz="2000" b="1" kern="0" dirty="0">
                <a:solidFill>
                  <a:srgbClr val="333333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：</a:t>
            </a:r>
            <a:r>
              <a:rPr lang="en-US" altLang="zh-TW" sz="2000" b="1" kern="0" dirty="0">
                <a:solidFill>
                  <a:srgbClr val="333333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</a:rPr>
              <a:t>2020.11.14</a:t>
            </a:r>
            <a:endParaRPr lang="zh-CN" altLang="en-US" sz="2000" b="1" kern="0" dirty="0">
              <a:solidFill>
                <a:srgbClr val="333333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文本框 25">
            <a:extLst>
              <a:ext uri="{FF2B5EF4-FFF2-40B4-BE49-F238E27FC236}">
                <a16:creationId xmlns:a16="http://schemas.microsoft.com/office/drawing/2014/main" id="{F72AE6E6-F689-4247-89A1-954C9350D310}"/>
              </a:ext>
            </a:extLst>
          </p:cNvPr>
          <p:cNvSpPr txBox="1"/>
          <p:nvPr/>
        </p:nvSpPr>
        <p:spPr>
          <a:xfrm>
            <a:off x="1850505" y="3497399"/>
            <a:ext cx="5118100" cy="767839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b="1" kern="0" dirty="0">
                <a:solidFill>
                  <a:srgbClr val="333333"/>
                </a:solidFill>
                <a:latin typeface="微軟正黑體 Light" panose="020B0304030504040204" pitchFamily="34" charset="-120"/>
                <a:ea typeface="微軟正黑體 Light" panose="020B0304030504040204" pitchFamily="34" charset="-120"/>
                <a:cs typeface="Arial" panose="020B0604020202020204" pitchFamily="34" charset="0"/>
                <a:sym typeface="+mn-ea"/>
              </a:rPr>
              <a:t>報告者：傅詩晴、謝  涵</a:t>
            </a:r>
            <a:endParaRPr lang="zh-CN" altLang="en-US" sz="2000" b="1" kern="0" dirty="0">
              <a:solidFill>
                <a:srgbClr val="333333"/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  <a:cs typeface="Arial" panose="020B0604020202020204" pitchFamily="34" charset="0"/>
              <a:sym typeface="+mn-ea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0" b="1" kern="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7" name="Picture 4" descr="日日春成長記- 綠手指- 最專業的養花APP">
            <a:extLst>
              <a:ext uri="{FF2B5EF4-FFF2-40B4-BE49-F238E27FC236}">
                <a16:creationId xmlns:a16="http://schemas.microsoft.com/office/drawing/2014/main" id="{1339A16F-7567-4B8C-9AB2-0DF5A94F5D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9" t="1553" r="81406" b="84906"/>
          <a:stretch/>
        </p:blipFill>
        <p:spPr bwMode="auto">
          <a:xfrm>
            <a:off x="2207568" y="5660011"/>
            <a:ext cx="1224136" cy="11979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日日春成長記- 綠手指- 最專業的養花APP">
            <a:extLst>
              <a:ext uri="{FF2B5EF4-FFF2-40B4-BE49-F238E27FC236}">
                <a16:creationId xmlns:a16="http://schemas.microsoft.com/office/drawing/2014/main" id="{5658FBEC-B22F-4025-9321-2A201C69F5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22362" r="81111" b="63055"/>
          <a:stretch/>
        </p:blipFill>
        <p:spPr bwMode="auto">
          <a:xfrm>
            <a:off x="3719736" y="5589240"/>
            <a:ext cx="1009650" cy="10001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日日春成長記- 綠手指- 最專業的養花APP">
            <a:extLst>
              <a:ext uri="{FF2B5EF4-FFF2-40B4-BE49-F238E27FC236}">
                <a16:creationId xmlns:a16="http://schemas.microsoft.com/office/drawing/2014/main" id="{FB52A663-2D35-44C5-9702-EDD95ABB78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" t="44861" r="81805" b="41806"/>
          <a:stretch/>
        </p:blipFill>
        <p:spPr bwMode="auto">
          <a:xfrm>
            <a:off x="10128448" y="6021288"/>
            <a:ext cx="1008112" cy="9677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18种常见花卉育种技术——长春花“太平洋”系列花色介绍">
            <a:extLst>
              <a:ext uri="{FF2B5EF4-FFF2-40B4-BE49-F238E27FC236}">
                <a16:creationId xmlns:a16="http://schemas.microsoft.com/office/drawing/2014/main" id="{F39EB0CB-996D-44BD-8485-1670C838F8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65" b="64117"/>
          <a:stretch/>
        </p:blipFill>
        <p:spPr bwMode="auto">
          <a:xfrm>
            <a:off x="8472264" y="5445224"/>
            <a:ext cx="1014658" cy="10081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31" descr="4">
            <a:extLst>
              <a:ext uri="{FF2B5EF4-FFF2-40B4-BE49-F238E27FC236}">
                <a16:creationId xmlns:a16="http://schemas.microsoft.com/office/drawing/2014/main" id="{275B7FB6-C6B3-47EA-8094-D43FE4397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40000" flipH="1">
            <a:off x="-293876" y="5720555"/>
            <a:ext cx="1720850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 descr="18种常见花卉育种技术——长春花“太平洋”系列花色介绍">
            <a:extLst>
              <a:ext uri="{FF2B5EF4-FFF2-40B4-BE49-F238E27FC236}">
                <a16:creationId xmlns:a16="http://schemas.microsoft.com/office/drawing/2014/main" id="{74ACE67D-6409-4B8A-9CAB-426B454A49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4" t="49006" r="3965" b="16491"/>
          <a:stretch/>
        </p:blipFill>
        <p:spPr bwMode="auto">
          <a:xfrm>
            <a:off x="551384" y="5301208"/>
            <a:ext cx="936104" cy="9205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18种常见花卉育种技术——长春花“太平洋”系列花色介绍">
            <a:extLst>
              <a:ext uri="{FF2B5EF4-FFF2-40B4-BE49-F238E27FC236}">
                <a16:creationId xmlns:a16="http://schemas.microsoft.com/office/drawing/2014/main" id="{9247EBA0-3C3D-4971-8E0A-3A263BFBF0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1" t="46010" r="62114" b="14889"/>
          <a:stretch/>
        </p:blipFill>
        <p:spPr bwMode="auto">
          <a:xfrm>
            <a:off x="5807968" y="5949280"/>
            <a:ext cx="1008112" cy="10774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18种常见花卉育种技术——长春花“太平洋”系列花色介绍">
            <a:extLst>
              <a:ext uri="{FF2B5EF4-FFF2-40B4-BE49-F238E27FC236}">
                <a16:creationId xmlns:a16="http://schemas.microsoft.com/office/drawing/2014/main" id="{7B9CE606-CB60-42D5-B5F1-FDDCB920E9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09" t="1" r="22239" b="64036"/>
          <a:stretch/>
        </p:blipFill>
        <p:spPr bwMode="auto">
          <a:xfrm>
            <a:off x="1343472" y="5013176"/>
            <a:ext cx="936104" cy="8789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32" descr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79375"/>
            <a:ext cx="530225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文本框 48"/>
          <p:cNvSpPr txBox="1"/>
          <p:nvPr/>
        </p:nvSpPr>
        <p:spPr>
          <a:xfrm>
            <a:off x="827134" y="79899"/>
            <a:ext cx="2820593" cy="741363"/>
          </a:xfrm>
          <a:prstGeom prst="rect">
            <a:avLst/>
          </a:prstGeom>
          <a:noFill/>
        </p:spPr>
        <p:txBody>
          <a:bodyPr anchor="ctr"/>
          <a:lstStyle/>
          <a:p>
            <a:pPr lvl="0"/>
            <a:r>
              <a:rPr lang="zh-TW" altLang="zh-TW" sz="3600" b="1" kern="100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Times New Roman" panose="02020603050405020304" pitchFamily="18" charset="0"/>
              </a:rPr>
              <a:t>研究動機</a:t>
            </a:r>
          </a:p>
        </p:txBody>
      </p:sp>
      <p:pic>
        <p:nvPicPr>
          <p:cNvPr id="2" name="Picture 4" descr="日日春成長記- 綠手指- 最專業的養花APP">
            <a:extLst>
              <a:ext uri="{FF2B5EF4-FFF2-40B4-BE49-F238E27FC236}">
                <a16:creationId xmlns:a16="http://schemas.microsoft.com/office/drawing/2014/main" id="{DD38940F-58DF-4540-A30D-434B59119E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9" t="1553" r="81406" b="84906"/>
          <a:stretch/>
        </p:blipFill>
        <p:spPr bwMode="auto">
          <a:xfrm>
            <a:off x="-168696" y="-99392"/>
            <a:ext cx="948906" cy="9286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矩形: 圓角化對角角落 13">
            <a:extLst>
              <a:ext uri="{FF2B5EF4-FFF2-40B4-BE49-F238E27FC236}">
                <a16:creationId xmlns:a16="http://schemas.microsoft.com/office/drawing/2014/main" id="{EC87B2DE-649C-4D58-99ED-012A75A48EDB}"/>
              </a:ext>
            </a:extLst>
          </p:cNvPr>
          <p:cNvSpPr/>
          <p:nvPr/>
        </p:nvSpPr>
        <p:spPr>
          <a:xfrm>
            <a:off x="1127448" y="1268760"/>
            <a:ext cx="9865096" cy="1944216"/>
          </a:xfrm>
          <a:prstGeom prst="round2Diag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TW" altLang="zh-TW" sz="2000" b="1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我想做這個實驗的原因，是因為有一次讀書會，我們用顯微鏡觀察花粉的樣子，發現每種花的花粉的長相不太一樣，有的毛毛刺刺的，有大的花粉和小的花粉，而且有些長得很奇怪。查了網路資料發現有很多人把糖水加進花粉裡，可以讓它長出花粉管，所以我想做這個實驗來觀察花粉喜歡什麼樣的糖，什麼樣的糖可以讓它萌發。</a:t>
            </a:r>
            <a:endParaRPr lang="zh-TW" altLang="en-US" sz="2000" b="1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7A369C9-7B83-43CC-9D33-C6748874DBE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1715" y="3501008"/>
            <a:ext cx="9888569" cy="326164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Shape 549"/>
          <p:cNvSpPr>
            <a:spLocks/>
          </p:cNvSpPr>
          <p:nvPr/>
        </p:nvSpPr>
        <p:spPr bwMode="auto">
          <a:xfrm>
            <a:off x="5951538" y="1844824"/>
            <a:ext cx="3189241" cy="127635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47" y="0"/>
                </a:moveTo>
                <a:lnTo>
                  <a:pt x="3117" y="10867"/>
                </a:lnTo>
                <a:lnTo>
                  <a:pt x="0" y="21600"/>
                </a:lnTo>
                <a:lnTo>
                  <a:pt x="18545" y="21600"/>
                </a:lnTo>
                <a:lnTo>
                  <a:pt x="21600" y="10963"/>
                </a:lnTo>
                <a:lnTo>
                  <a:pt x="18671" y="18"/>
                </a:lnTo>
                <a:lnTo>
                  <a:pt x="47" y="0"/>
                </a:lnTo>
                <a:close/>
              </a:path>
            </a:pathLst>
          </a:custGeom>
          <a:solidFill>
            <a:srgbClr val="F6A9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8194" name="Shape 539"/>
          <p:cNvSpPr>
            <a:spLocks/>
          </p:cNvSpPr>
          <p:nvPr/>
        </p:nvSpPr>
        <p:spPr bwMode="auto">
          <a:xfrm flipV="1">
            <a:off x="335360" y="1844824"/>
            <a:ext cx="3189241" cy="1274762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47" y="0"/>
                </a:moveTo>
                <a:lnTo>
                  <a:pt x="3117" y="10867"/>
                </a:lnTo>
                <a:lnTo>
                  <a:pt x="0" y="21600"/>
                </a:lnTo>
                <a:lnTo>
                  <a:pt x="18545" y="21600"/>
                </a:lnTo>
                <a:lnTo>
                  <a:pt x="21600" y="10963"/>
                </a:lnTo>
                <a:lnTo>
                  <a:pt x="18671" y="18"/>
                </a:lnTo>
                <a:lnTo>
                  <a:pt x="47" y="0"/>
                </a:lnTo>
                <a:close/>
              </a:path>
            </a:pathLst>
          </a:custGeom>
          <a:solidFill>
            <a:srgbClr val="F6A9C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/>
          </a:p>
        </p:txBody>
      </p:sp>
      <p:sp>
        <p:nvSpPr>
          <p:cNvPr id="8197" name="Shape 544"/>
          <p:cNvSpPr>
            <a:spLocks/>
          </p:cNvSpPr>
          <p:nvPr/>
        </p:nvSpPr>
        <p:spPr bwMode="auto">
          <a:xfrm>
            <a:off x="3143672" y="1844824"/>
            <a:ext cx="3191245" cy="127635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47" y="0"/>
                </a:moveTo>
                <a:lnTo>
                  <a:pt x="3117" y="10867"/>
                </a:lnTo>
                <a:lnTo>
                  <a:pt x="0" y="21600"/>
                </a:lnTo>
                <a:lnTo>
                  <a:pt x="18545" y="21600"/>
                </a:lnTo>
                <a:lnTo>
                  <a:pt x="21600" y="10963"/>
                </a:lnTo>
                <a:lnTo>
                  <a:pt x="18671" y="18"/>
                </a:lnTo>
                <a:lnTo>
                  <a:pt x="47" y="0"/>
                </a:lnTo>
                <a:close/>
              </a:path>
            </a:pathLst>
          </a:custGeom>
          <a:solidFill>
            <a:srgbClr val="95CDA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4" name="Shape 542"/>
          <p:cNvSpPr/>
          <p:nvPr/>
        </p:nvSpPr>
        <p:spPr>
          <a:xfrm>
            <a:off x="7320136" y="2204864"/>
            <a:ext cx="517280" cy="442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09" y="14020"/>
                </a:moveTo>
                <a:cubicBezTo>
                  <a:pt x="20951" y="14020"/>
                  <a:pt x="21162" y="14126"/>
                  <a:pt x="21336" y="14334"/>
                </a:cubicBezTo>
                <a:cubicBezTo>
                  <a:pt x="21512" y="14549"/>
                  <a:pt x="21600" y="14810"/>
                  <a:pt x="21600" y="15116"/>
                </a:cubicBezTo>
                <a:lnTo>
                  <a:pt x="21600" y="20504"/>
                </a:lnTo>
                <a:cubicBezTo>
                  <a:pt x="21600" y="20816"/>
                  <a:pt x="21512" y="21071"/>
                  <a:pt x="21336" y="21286"/>
                </a:cubicBezTo>
                <a:cubicBezTo>
                  <a:pt x="21162" y="21494"/>
                  <a:pt x="20951" y="21600"/>
                  <a:pt x="20709" y="21600"/>
                </a:cubicBezTo>
                <a:lnTo>
                  <a:pt x="16198" y="21600"/>
                </a:lnTo>
                <a:cubicBezTo>
                  <a:pt x="15941" y="21600"/>
                  <a:pt x="15730" y="21494"/>
                  <a:pt x="15564" y="21286"/>
                </a:cubicBezTo>
                <a:cubicBezTo>
                  <a:pt x="15400" y="21071"/>
                  <a:pt x="15316" y="20816"/>
                  <a:pt x="15316" y="20504"/>
                </a:cubicBezTo>
                <a:lnTo>
                  <a:pt x="15316" y="15116"/>
                </a:lnTo>
                <a:cubicBezTo>
                  <a:pt x="15316" y="14810"/>
                  <a:pt x="15400" y="14549"/>
                  <a:pt x="15571" y="14334"/>
                </a:cubicBezTo>
                <a:cubicBezTo>
                  <a:pt x="15737" y="14126"/>
                  <a:pt x="15945" y="14020"/>
                  <a:pt x="16198" y="14020"/>
                </a:cubicBezTo>
                <a:lnTo>
                  <a:pt x="17789" y="14020"/>
                </a:lnTo>
                <a:lnTo>
                  <a:pt x="17789" y="11869"/>
                </a:lnTo>
                <a:cubicBezTo>
                  <a:pt x="17789" y="11699"/>
                  <a:pt x="17708" y="11611"/>
                  <a:pt x="17544" y="11602"/>
                </a:cubicBezTo>
                <a:lnTo>
                  <a:pt x="11473" y="11602"/>
                </a:lnTo>
                <a:lnTo>
                  <a:pt x="11473" y="14020"/>
                </a:lnTo>
                <a:lnTo>
                  <a:pt x="13054" y="14020"/>
                </a:lnTo>
                <a:cubicBezTo>
                  <a:pt x="13297" y="14020"/>
                  <a:pt x="13507" y="14126"/>
                  <a:pt x="13681" y="14334"/>
                </a:cubicBezTo>
                <a:cubicBezTo>
                  <a:pt x="13857" y="14549"/>
                  <a:pt x="13945" y="14810"/>
                  <a:pt x="13945" y="15116"/>
                </a:cubicBezTo>
                <a:lnTo>
                  <a:pt x="13945" y="20504"/>
                </a:lnTo>
                <a:cubicBezTo>
                  <a:pt x="13945" y="20816"/>
                  <a:pt x="13857" y="21071"/>
                  <a:pt x="13681" y="21286"/>
                </a:cubicBezTo>
                <a:cubicBezTo>
                  <a:pt x="13507" y="21494"/>
                  <a:pt x="13297" y="21600"/>
                  <a:pt x="13054" y="21600"/>
                </a:cubicBezTo>
                <a:lnTo>
                  <a:pt x="8543" y="21600"/>
                </a:lnTo>
                <a:cubicBezTo>
                  <a:pt x="8298" y="21600"/>
                  <a:pt x="8090" y="21494"/>
                  <a:pt x="7914" y="21286"/>
                </a:cubicBezTo>
                <a:cubicBezTo>
                  <a:pt x="7740" y="21071"/>
                  <a:pt x="7652" y="20816"/>
                  <a:pt x="7652" y="20504"/>
                </a:cubicBezTo>
                <a:lnTo>
                  <a:pt x="7652" y="15116"/>
                </a:lnTo>
                <a:cubicBezTo>
                  <a:pt x="7652" y="14810"/>
                  <a:pt x="7740" y="14549"/>
                  <a:pt x="7914" y="14334"/>
                </a:cubicBezTo>
                <a:cubicBezTo>
                  <a:pt x="8090" y="14126"/>
                  <a:pt x="8298" y="14020"/>
                  <a:pt x="8543" y="14020"/>
                </a:cubicBezTo>
                <a:lnTo>
                  <a:pt x="10124" y="14020"/>
                </a:lnTo>
                <a:lnTo>
                  <a:pt x="10124" y="11602"/>
                </a:lnTo>
                <a:lnTo>
                  <a:pt x="4056" y="11602"/>
                </a:lnTo>
                <a:cubicBezTo>
                  <a:pt x="3902" y="11602"/>
                  <a:pt x="3821" y="11690"/>
                  <a:pt x="3821" y="11869"/>
                </a:cubicBezTo>
                <a:lnTo>
                  <a:pt x="3821" y="14020"/>
                </a:lnTo>
                <a:lnTo>
                  <a:pt x="5402" y="14020"/>
                </a:lnTo>
                <a:cubicBezTo>
                  <a:pt x="5662" y="14020"/>
                  <a:pt x="5875" y="14126"/>
                  <a:pt x="6054" y="14334"/>
                </a:cubicBezTo>
                <a:cubicBezTo>
                  <a:pt x="6230" y="14549"/>
                  <a:pt x="6316" y="14810"/>
                  <a:pt x="6316" y="15116"/>
                </a:cubicBezTo>
                <a:lnTo>
                  <a:pt x="6316" y="20504"/>
                </a:lnTo>
                <a:cubicBezTo>
                  <a:pt x="6316" y="20816"/>
                  <a:pt x="6230" y="21071"/>
                  <a:pt x="6054" y="21286"/>
                </a:cubicBezTo>
                <a:cubicBezTo>
                  <a:pt x="5877" y="21494"/>
                  <a:pt x="5664" y="21600"/>
                  <a:pt x="5402" y="21600"/>
                </a:cubicBezTo>
                <a:lnTo>
                  <a:pt x="913" y="21600"/>
                </a:lnTo>
                <a:cubicBezTo>
                  <a:pt x="658" y="21600"/>
                  <a:pt x="441" y="21494"/>
                  <a:pt x="262" y="21286"/>
                </a:cubicBezTo>
                <a:cubicBezTo>
                  <a:pt x="88" y="21071"/>
                  <a:pt x="0" y="20816"/>
                  <a:pt x="0" y="20504"/>
                </a:cubicBezTo>
                <a:lnTo>
                  <a:pt x="0" y="15116"/>
                </a:lnTo>
                <a:cubicBezTo>
                  <a:pt x="0" y="14810"/>
                  <a:pt x="88" y="14549"/>
                  <a:pt x="262" y="14334"/>
                </a:cubicBezTo>
                <a:cubicBezTo>
                  <a:pt x="438" y="14126"/>
                  <a:pt x="656" y="14020"/>
                  <a:pt x="913" y="14020"/>
                </a:cubicBezTo>
                <a:lnTo>
                  <a:pt x="2472" y="14020"/>
                </a:lnTo>
                <a:lnTo>
                  <a:pt x="2472" y="11869"/>
                </a:lnTo>
                <a:cubicBezTo>
                  <a:pt x="2472" y="11352"/>
                  <a:pt x="2629" y="10912"/>
                  <a:pt x="2942" y="10544"/>
                </a:cubicBezTo>
                <a:cubicBezTo>
                  <a:pt x="3253" y="10180"/>
                  <a:pt x="3623" y="9998"/>
                  <a:pt x="4054" y="9998"/>
                </a:cubicBezTo>
                <a:lnTo>
                  <a:pt x="10122" y="9998"/>
                </a:lnTo>
                <a:lnTo>
                  <a:pt x="10122" y="7551"/>
                </a:lnTo>
                <a:lnTo>
                  <a:pt x="8541" y="7551"/>
                </a:lnTo>
                <a:cubicBezTo>
                  <a:pt x="8296" y="7551"/>
                  <a:pt x="8088" y="7451"/>
                  <a:pt x="7912" y="7248"/>
                </a:cubicBezTo>
                <a:cubicBezTo>
                  <a:pt x="7738" y="7045"/>
                  <a:pt x="7650" y="6790"/>
                  <a:pt x="7650" y="6484"/>
                </a:cubicBezTo>
                <a:lnTo>
                  <a:pt x="7650" y="1066"/>
                </a:lnTo>
                <a:cubicBezTo>
                  <a:pt x="7650" y="776"/>
                  <a:pt x="7738" y="523"/>
                  <a:pt x="7912" y="314"/>
                </a:cubicBezTo>
                <a:cubicBezTo>
                  <a:pt x="8088" y="103"/>
                  <a:pt x="8296" y="0"/>
                  <a:pt x="8541" y="0"/>
                </a:cubicBezTo>
                <a:lnTo>
                  <a:pt x="13052" y="0"/>
                </a:lnTo>
                <a:cubicBezTo>
                  <a:pt x="13294" y="0"/>
                  <a:pt x="13505" y="103"/>
                  <a:pt x="13679" y="314"/>
                </a:cubicBezTo>
                <a:cubicBezTo>
                  <a:pt x="13855" y="523"/>
                  <a:pt x="13943" y="776"/>
                  <a:pt x="13943" y="1066"/>
                </a:cubicBezTo>
                <a:lnTo>
                  <a:pt x="13943" y="6484"/>
                </a:lnTo>
                <a:cubicBezTo>
                  <a:pt x="13943" y="6790"/>
                  <a:pt x="13855" y="7045"/>
                  <a:pt x="13679" y="7248"/>
                </a:cubicBezTo>
                <a:cubicBezTo>
                  <a:pt x="13505" y="7451"/>
                  <a:pt x="13294" y="7551"/>
                  <a:pt x="13052" y="7551"/>
                </a:cubicBezTo>
                <a:lnTo>
                  <a:pt x="11471" y="7551"/>
                </a:lnTo>
                <a:lnTo>
                  <a:pt x="11471" y="9998"/>
                </a:lnTo>
                <a:lnTo>
                  <a:pt x="17541" y="9998"/>
                </a:lnTo>
                <a:cubicBezTo>
                  <a:pt x="17970" y="9998"/>
                  <a:pt x="18339" y="10177"/>
                  <a:pt x="18653" y="10539"/>
                </a:cubicBezTo>
                <a:cubicBezTo>
                  <a:pt x="18966" y="10900"/>
                  <a:pt x="19123" y="11344"/>
                  <a:pt x="19123" y="11869"/>
                </a:cubicBezTo>
                <a:lnTo>
                  <a:pt x="19123" y="14020"/>
                </a:lnTo>
                <a:lnTo>
                  <a:pt x="20709" y="14020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lIns="19050" tIns="19050" rIns="19050" bIns="19050" anchor="ctr"/>
          <a:lstStyle/>
          <a:p>
            <a:pPr defTabSz="228600" eaLnBrk="1" fontAlgn="auto" hangingPunct="1">
              <a:spcBef>
                <a:spcPts val="0"/>
              </a:spcBef>
              <a:spcAft>
                <a:spcPts val="0"/>
              </a:spcAft>
              <a:defRPr sz="64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2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+mn-lt"/>
              <a:ea typeface="+mn-ea"/>
            </a:endParaRPr>
          </a:p>
        </p:txBody>
      </p:sp>
      <p:sp>
        <p:nvSpPr>
          <p:cNvPr id="8201" name="Shape 555"/>
          <p:cNvSpPr>
            <a:spLocks/>
          </p:cNvSpPr>
          <p:nvPr/>
        </p:nvSpPr>
        <p:spPr bwMode="auto">
          <a:xfrm>
            <a:off x="8760296" y="1844824"/>
            <a:ext cx="3191244" cy="127635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47" y="0"/>
                </a:moveTo>
                <a:lnTo>
                  <a:pt x="3117" y="10867"/>
                </a:lnTo>
                <a:lnTo>
                  <a:pt x="0" y="21600"/>
                </a:lnTo>
                <a:lnTo>
                  <a:pt x="18545" y="21600"/>
                </a:lnTo>
                <a:lnTo>
                  <a:pt x="21600" y="10963"/>
                </a:lnTo>
                <a:lnTo>
                  <a:pt x="18671" y="18"/>
                </a:lnTo>
                <a:lnTo>
                  <a:pt x="47" y="0"/>
                </a:lnTo>
                <a:close/>
              </a:path>
            </a:pathLst>
          </a:custGeom>
          <a:solidFill>
            <a:srgbClr val="95CDA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8210" name="图片 32" descr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79375"/>
            <a:ext cx="530225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文本框 48"/>
          <p:cNvSpPr txBox="1"/>
          <p:nvPr/>
        </p:nvSpPr>
        <p:spPr>
          <a:xfrm>
            <a:off x="847800" y="232073"/>
            <a:ext cx="2152650" cy="741363"/>
          </a:xfrm>
          <a:prstGeom prst="rect">
            <a:avLst/>
          </a:prstGeom>
          <a:noFill/>
        </p:spPr>
        <p:txBody>
          <a:bodyPr anchor="ctr"/>
          <a:lstStyle/>
          <a:p>
            <a:pPr eaLnBrk="1" fontAlgn="t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zh-TW" sz="3600" b="1" kern="100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Times New Roman" panose="02020603050405020304" pitchFamily="18" charset="0"/>
              </a:rPr>
              <a:t>研究方法</a:t>
            </a:r>
          </a:p>
          <a:p>
            <a:pPr eaLnBrk="1" fontAlgn="t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000" b="1" kern="0" dirty="0">
              <a:solidFill>
                <a:schemeClr val="bg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C824AE03-EC15-460B-8846-8C9ED7BA8F26}"/>
              </a:ext>
            </a:extLst>
          </p:cNvPr>
          <p:cNvSpPr txBox="1"/>
          <p:nvPr/>
        </p:nvSpPr>
        <p:spPr>
          <a:xfrm>
            <a:off x="767408" y="3140968"/>
            <a:ext cx="21602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TW" sz="2800" b="1" dirty="0">
                <a:effectLst/>
                <a:latin typeface="微軟正黑體 Light" panose="020B0304030504040204" pitchFamily="34" charset="-120"/>
                <a:ea typeface="微軟正黑體 Light" panose="020B0304030504040204" pitchFamily="34" charset="-120"/>
                <a:cs typeface="Times New Roman" panose="02020603050405020304" pitchFamily="18" charset="0"/>
              </a:rPr>
              <a:t>上網查花粉和糖的資料</a:t>
            </a:r>
            <a:endParaRPr lang="zh-TW" altLang="en-US" sz="2800" b="1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3C1B8CAF-D8CC-4517-8FA2-E1FB9A19F286}"/>
              </a:ext>
            </a:extLst>
          </p:cNvPr>
          <p:cNvSpPr txBox="1"/>
          <p:nvPr/>
        </p:nvSpPr>
        <p:spPr>
          <a:xfrm>
            <a:off x="3575720" y="3140968"/>
            <a:ext cx="20882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TW" sz="2800" b="1" dirty="0">
                <a:effectLst/>
                <a:latin typeface="微軟正黑體 Light" panose="020B0304030504040204" pitchFamily="34" charset="-120"/>
                <a:ea typeface="微軟正黑體 Light" panose="020B0304030504040204" pitchFamily="34" charset="-120"/>
                <a:cs typeface="Times New Roman" panose="02020603050405020304" pitchFamily="18" charset="0"/>
              </a:rPr>
              <a:t>閱讀有關於植物的書</a:t>
            </a:r>
            <a:endParaRPr lang="zh-TW" altLang="en-US" sz="2800" b="1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FD08385-5FD5-4083-A790-F6A3372B8CF4}"/>
              </a:ext>
            </a:extLst>
          </p:cNvPr>
          <p:cNvSpPr txBox="1"/>
          <p:nvPr/>
        </p:nvSpPr>
        <p:spPr>
          <a:xfrm>
            <a:off x="8832304" y="3140968"/>
            <a:ext cx="309634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TW" sz="2800" b="1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Times New Roman" panose="02020603050405020304" pitchFamily="18" charset="0"/>
              </a:rPr>
              <a:t>設計實驗、拍照、紀錄並分析討論</a:t>
            </a:r>
            <a:endParaRPr lang="zh-TW" altLang="en-US" sz="2800" b="1" dirty="0">
              <a:latin typeface="微軟正黑體 Light" panose="020B0304030504040204" pitchFamily="34" charset="-120"/>
              <a:ea typeface="微軟正黑體 Light" panose="020B03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61BDE196-553E-4BB6-ABDC-57E4D6EBF253}"/>
              </a:ext>
            </a:extLst>
          </p:cNvPr>
          <p:cNvSpPr txBox="1"/>
          <p:nvPr/>
        </p:nvSpPr>
        <p:spPr>
          <a:xfrm>
            <a:off x="6528048" y="3140968"/>
            <a:ext cx="17281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TW" sz="2800" b="1" dirty="0">
                <a:effectLst/>
                <a:latin typeface="微軟正黑體 Light" panose="020B0304030504040204" pitchFamily="34" charset="-120"/>
                <a:ea typeface="微軟正黑體 Light" panose="020B0304030504040204" pitchFamily="34" charset="-120"/>
                <a:cs typeface="Times New Roman" panose="02020603050405020304" pitchFamily="18" charset="0"/>
              </a:rPr>
              <a:t>整理重點</a:t>
            </a:r>
            <a:endParaRPr lang="zh-TW" altLang="en-US" sz="2800" b="1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grpSp>
        <p:nvGrpSpPr>
          <p:cNvPr id="35" name="组合 21">
            <a:extLst>
              <a:ext uri="{FF2B5EF4-FFF2-40B4-BE49-F238E27FC236}">
                <a16:creationId xmlns:a16="http://schemas.microsoft.com/office/drawing/2014/main" id="{DA59559A-4DD0-48D4-9417-4EF3BC475009}"/>
              </a:ext>
            </a:extLst>
          </p:cNvPr>
          <p:cNvGrpSpPr/>
          <p:nvPr/>
        </p:nvGrpSpPr>
        <p:grpSpPr bwMode="auto">
          <a:xfrm>
            <a:off x="10344472" y="2276872"/>
            <a:ext cx="343917" cy="410536"/>
            <a:chOff x="10787673" y="2508217"/>
            <a:chExt cx="478426" cy="569698"/>
          </a:xfrm>
          <a:solidFill>
            <a:schemeClr val="bg1">
              <a:lumMod val="95000"/>
            </a:schemeClr>
          </a:solidFill>
        </p:grpSpPr>
        <p:sp>
          <p:nvSpPr>
            <p:cNvPr id="36" name="Freeform 25">
              <a:extLst>
                <a:ext uri="{FF2B5EF4-FFF2-40B4-BE49-F238E27FC236}">
                  <a16:creationId xmlns:a16="http://schemas.microsoft.com/office/drawing/2014/main" id="{ABFBCC6E-B38A-474F-BAD9-63ECB0D9A5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7673" y="2508217"/>
              <a:ext cx="478426" cy="569698"/>
            </a:xfrm>
            <a:custGeom>
              <a:avLst/>
              <a:gdLst>
                <a:gd name="T0" fmla="*/ 145 w 156"/>
                <a:gd name="T1" fmla="*/ 22 h 178"/>
                <a:gd name="T2" fmla="*/ 134 w 156"/>
                <a:gd name="T3" fmla="*/ 22 h 178"/>
                <a:gd name="T4" fmla="*/ 134 w 156"/>
                <a:gd name="T5" fmla="*/ 11 h 178"/>
                <a:gd name="T6" fmla="*/ 123 w 156"/>
                <a:gd name="T7" fmla="*/ 0 h 178"/>
                <a:gd name="T8" fmla="*/ 11 w 156"/>
                <a:gd name="T9" fmla="*/ 0 h 178"/>
                <a:gd name="T10" fmla="*/ 0 w 156"/>
                <a:gd name="T11" fmla="*/ 11 h 178"/>
                <a:gd name="T12" fmla="*/ 0 w 156"/>
                <a:gd name="T13" fmla="*/ 145 h 178"/>
                <a:gd name="T14" fmla="*/ 11 w 156"/>
                <a:gd name="T15" fmla="*/ 156 h 178"/>
                <a:gd name="T16" fmla="*/ 22 w 156"/>
                <a:gd name="T17" fmla="*/ 156 h 178"/>
                <a:gd name="T18" fmla="*/ 22 w 156"/>
                <a:gd name="T19" fmla="*/ 167 h 178"/>
                <a:gd name="T20" fmla="*/ 33 w 156"/>
                <a:gd name="T21" fmla="*/ 178 h 178"/>
                <a:gd name="T22" fmla="*/ 145 w 156"/>
                <a:gd name="T23" fmla="*/ 178 h 178"/>
                <a:gd name="T24" fmla="*/ 156 w 156"/>
                <a:gd name="T25" fmla="*/ 167 h 178"/>
                <a:gd name="T26" fmla="*/ 156 w 156"/>
                <a:gd name="T27" fmla="*/ 33 h 178"/>
                <a:gd name="T28" fmla="*/ 145 w 156"/>
                <a:gd name="T29" fmla="*/ 22 h 178"/>
                <a:gd name="T30" fmla="*/ 11 w 156"/>
                <a:gd name="T31" fmla="*/ 145 h 178"/>
                <a:gd name="T32" fmla="*/ 11 w 156"/>
                <a:gd name="T33" fmla="*/ 11 h 178"/>
                <a:gd name="T34" fmla="*/ 123 w 156"/>
                <a:gd name="T35" fmla="*/ 11 h 178"/>
                <a:gd name="T36" fmla="*/ 123 w 156"/>
                <a:gd name="T37" fmla="*/ 145 h 178"/>
                <a:gd name="T38" fmla="*/ 11 w 156"/>
                <a:gd name="T39" fmla="*/ 145 h 178"/>
                <a:gd name="T40" fmla="*/ 145 w 156"/>
                <a:gd name="T41" fmla="*/ 167 h 178"/>
                <a:gd name="T42" fmla="*/ 33 w 156"/>
                <a:gd name="T43" fmla="*/ 167 h 178"/>
                <a:gd name="T44" fmla="*/ 33 w 156"/>
                <a:gd name="T45" fmla="*/ 156 h 178"/>
                <a:gd name="T46" fmla="*/ 123 w 156"/>
                <a:gd name="T47" fmla="*/ 156 h 178"/>
                <a:gd name="T48" fmla="*/ 134 w 156"/>
                <a:gd name="T49" fmla="*/ 145 h 178"/>
                <a:gd name="T50" fmla="*/ 134 w 156"/>
                <a:gd name="T51" fmla="*/ 33 h 178"/>
                <a:gd name="T52" fmla="*/ 145 w 156"/>
                <a:gd name="T53" fmla="*/ 33 h 178"/>
                <a:gd name="T54" fmla="*/ 145 w 156"/>
                <a:gd name="T55" fmla="*/ 167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6" h="178">
                  <a:moveTo>
                    <a:pt x="145" y="22"/>
                  </a:moveTo>
                  <a:cubicBezTo>
                    <a:pt x="134" y="22"/>
                    <a:pt x="134" y="22"/>
                    <a:pt x="134" y="22"/>
                  </a:cubicBezTo>
                  <a:cubicBezTo>
                    <a:pt x="134" y="11"/>
                    <a:pt x="134" y="11"/>
                    <a:pt x="134" y="11"/>
                  </a:cubicBezTo>
                  <a:cubicBezTo>
                    <a:pt x="134" y="5"/>
                    <a:pt x="129" y="0"/>
                    <a:pt x="123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0" y="151"/>
                    <a:pt x="5" y="156"/>
                    <a:pt x="11" y="156"/>
                  </a:cubicBezTo>
                  <a:cubicBezTo>
                    <a:pt x="22" y="156"/>
                    <a:pt x="22" y="156"/>
                    <a:pt x="22" y="156"/>
                  </a:cubicBezTo>
                  <a:cubicBezTo>
                    <a:pt x="22" y="167"/>
                    <a:pt x="22" y="167"/>
                    <a:pt x="22" y="167"/>
                  </a:cubicBezTo>
                  <a:cubicBezTo>
                    <a:pt x="22" y="173"/>
                    <a:pt x="27" y="178"/>
                    <a:pt x="33" y="178"/>
                  </a:cubicBezTo>
                  <a:cubicBezTo>
                    <a:pt x="145" y="178"/>
                    <a:pt x="145" y="178"/>
                    <a:pt x="145" y="178"/>
                  </a:cubicBezTo>
                  <a:cubicBezTo>
                    <a:pt x="151" y="178"/>
                    <a:pt x="156" y="173"/>
                    <a:pt x="156" y="167"/>
                  </a:cubicBezTo>
                  <a:cubicBezTo>
                    <a:pt x="156" y="33"/>
                    <a:pt x="156" y="33"/>
                    <a:pt x="156" y="33"/>
                  </a:cubicBezTo>
                  <a:cubicBezTo>
                    <a:pt x="156" y="27"/>
                    <a:pt x="151" y="22"/>
                    <a:pt x="145" y="22"/>
                  </a:cubicBezTo>
                  <a:close/>
                  <a:moveTo>
                    <a:pt x="11" y="145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123" y="11"/>
                    <a:pt x="123" y="11"/>
                    <a:pt x="123" y="11"/>
                  </a:cubicBezTo>
                  <a:cubicBezTo>
                    <a:pt x="123" y="145"/>
                    <a:pt x="123" y="145"/>
                    <a:pt x="123" y="145"/>
                  </a:cubicBezTo>
                  <a:lnTo>
                    <a:pt x="11" y="145"/>
                  </a:lnTo>
                  <a:close/>
                  <a:moveTo>
                    <a:pt x="145" y="167"/>
                  </a:moveTo>
                  <a:cubicBezTo>
                    <a:pt x="33" y="167"/>
                    <a:pt x="33" y="167"/>
                    <a:pt x="33" y="167"/>
                  </a:cubicBezTo>
                  <a:cubicBezTo>
                    <a:pt x="33" y="156"/>
                    <a:pt x="33" y="156"/>
                    <a:pt x="33" y="156"/>
                  </a:cubicBezTo>
                  <a:cubicBezTo>
                    <a:pt x="123" y="156"/>
                    <a:pt x="123" y="156"/>
                    <a:pt x="123" y="156"/>
                  </a:cubicBezTo>
                  <a:cubicBezTo>
                    <a:pt x="129" y="156"/>
                    <a:pt x="134" y="151"/>
                    <a:pt x="134" y="145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45" y="33"/>
                    <a:pt x="145" y="33"/>
                    <a:pt x="145" y="33"/>
                  </a:cubicBezTo>
                  <a:lnTo>
                    <a:pt x="145" y="167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" name="Freeform 26">
              <a:extLst>
                <a:ext uri="{FF2B5EF4-FFF2-40B4-BE49-F238E27FC236}">
                  <a16:creationId xmlns:a16="http://schemas.microsoft.com/office/drawing/2014/main" id="{068D2678-D549-4C4C-84E6-F59DD73E1C34}"/>
                </a:ext>
              </a:extLst>
            </p:cNvPr>
            <p:cNvSpPr/>
            <p:nvPr/>
          </p:nvSpPr>
          <p:spPr bwMode="auto">
            <a:xfrm>
              <a:off x="10925460" y="2614454"/>
              <a:ext cx="205404" cy="34527"/>
            </a:xfrm>
            <a:custGeom>
              <a:avLst/>
              <a:gdLst>
                <a:gd name="T0" fmla="*/ 61 w 67"/>
                <a:gd name="T1" fmla="*/ 0 h 11"/>
                <a:gd name="T2" fmla="*/ 5 w 67"/>
                <a:gd name="T3" fmla="*/ 0 h 11"/>
                <a:gd name="T4" fmla="*/ 0 w 67"/>
                <a:gd name="T5" fmla="*/ 6 h 11"/>
                <a:gd name="T6" fmla="*/ 5 w 67"/>
                <a:gd name="T7" fmla="*/ 11 h 11"/>
                <a:gd name="T8" fmla="*/ 61 w 67"/>
                <a:gd name="T9" fmla="*/ 11 h 11"/>
                <a:gd name="T10" fmla="*/ 67 w 67"/>
                <a:gd name="T11" fmla="*/ 6 h 11"/>
                <a:gd name="T12" fmla="*/ 61 w 67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" h="11">
                  <a:moveTo>
                    <a:pt x="61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9"/>
                    <a:pt x="2" y="11"/>
                    <a:pt x="5" y="11"/>
                  </a:cubicBezTo>
                  <a:cubicBezTo>
                    <a:pt x="61" y="11"/>
                    <a:pt x="61" y="11"/>
                    <a:pt x="61" y="11"/>
                  </a:cubicBezTo>
                  <a:cubicBezTo>
                    <a:pt x="64" y="11"/>
                    <a:pt x="67" y="9"/>
                    <a:pt x="67" y="6"/>
                  </a:cubicBezTo>
                  <a:cubicBezTo>
                    <a:pt x="67" y="3"/>
                    <a:pt x="64" y="0"/>
                    <a:pt x="6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8" name="Freeform 27">
              <a:extLst>
                <a:ext uri="{FF2B5EF4-FFF2-40B4-BE49-F238E27FC236}">
                  <a16:creationId xmlns:a16="http://schemas.microsoft.com/office/drawing/2014/main" id="{6AFA168C-8F2A-4868-8BED-E4D3CAE20CD9}"/>
                </a:ext>
              </a:extLst>
            </p:cNvPr>
            <p:cNvSpPr/>
            <p:nvPr/>
          </p:nvSpPr>
          <p:spPr bwMode="auto">
            <a:xfrm>
              <a:off x="10854015" y="2723348"/>
              <a:ext cx="276849" cy="34527"/>
            </a:xfrm>
            <a:custGeom>
              <a:avLst/>
              <a:gdLst>
                <a:gd name="T0" fmla="*/ 84 w 90"/>
                <a:gd name="T1" fmla="*/ 0 h 11"/>
                <a:gd name="T2" fmla="*/ 6 w 90"/>
                <a:gd name="T3" fmla="*/ 0 h 11"/>
                <a:gd name="T4" fmla="*/ 0 w 90"/>
                <a:gd name="T5" fmla="*/ 5 h 11"/>
                <a:gd name="T6" fmla="*/ 6 w 90"/>
                <a:gd name="T7" fmla="*/ 11 h 11"/>
                <a:gd name="T8" fmla="*/ 84 w 90"/>
                <a:gd name="T9" fmla="*/ 11 h 11"/>
                <a:gd name="T10" fmla="*/ 90 w 90"/>
                <a:gd name="T11" fmla="*/ 5 h 11"/>
                <a:gd name="T12" fmla="*/ 84 w 90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1">
                  <a:moveTo>
                    <a:pt x="84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1"/>
                    <a:pt x="6" y="11"/>
                  </a:cubicBezTo>
                  <a:cubicBezTo>
                    <a:pt x="84" y="11"/>
                    <a:pt x="84" y="11"/>
                    <a:pt x="84" y="11"/>
                  </a:cubicBezTo>
                  <a:cubicBezTo>
                    <a:pt x="87" y="11"/>
                    <a:pt x="90" y="8"/>
                    <a:pt x="90" y="5"/>
                  </a:cubicBezTo>
                  <a:cubicBezTo>
                    <a:pt x="90" y="2"/>
                    <a:pt x="87" y="0"/>
                    <a:pt x="8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9" name="Freeform 28">
              <a:extLst>
                <a:ext uri="{FF2B5EF4-FFF2-40B4-BE49-F238E27FC236}">
                  <a16:creationId xmlns:a16="http://schemas.microsoft.com/office/drawing/2014/main" id="{261561B4-C271-48E3-A66C-EEAEF89F904C}"/>
                </a:ext>
              </a:extLst>
            </p:cNvPr>
            <p:cNvSpPr/>
            <p:nvPr/>
          </p:nvSpPr>
          <p:spPr bwMode="auto">
            <a:xfrm>
              <a:off x="10854015" y="2793730"/>
              <a:ext cx="276849" cy="34527"/>
            </a:xfrm>
            <a:custGeom>
              <a:avLst/>
              <a:gdLst>
                <a:gd name="T0" fmla="*/ 84 w 90"/>
                <a:gd name="T1" fmla="*/ 0 h 11"/>
                <a:gd name="T2" fmla="*/ 6 w 90"/>
                <a:gd name="T3" fmla="*/ 0 h 11"/>
                <a:gd name="T4" fmla="*/ 0 w 90"/>
                <a:gd name="T5" fmla="*/ 6 h 11"/>
                <a:gd name="T6" fmla="*/ 6 w 90"/>
                <a:gd name="T7" fmla="*/ 11 h 11"/>
                <a:gd name="T8" fmla="*/ 84 w 90"/>
                <a:gd name="T9" fmla="*/ 11 h 11"/>
                <a:gd name="T10" fmla="*/ 90 w 90"/>
                <a:gd name="T11" fmla="*/ 6 h 11"/>
                <a:gd name="T12" fmla="*/ 84 w 90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1">
                  <a:moveTo>
                    <a:pt x="84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1"/>
                    <a:pt x="6" y="11"/>
                  </a:cubicBezTo>
                  <a:cubicBezTo>
                    <a:pt x="84" y="11"/>
                    <a:pt x="84" y="11"/>
                    <a:pt x="84" y="11"/>
                  </a:cubicBezTo>
                  <a:cubicBezTo>
                    <a:pt x="87" y="11"/>
                    <a:pt x="90" y="9"/>
                    <a:pt x="90" y="6"/>
                  </a:cubicBezTo>
                  <a:cubicBezTo>
                    <a:pt x="90" y="3"/>
                    <a:pt x="87" y="0"/>
                    <a:pt x="8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" name="Freeform 29">
              <a:extLst>
                <a:ext uri="{FF2B5EF4-FFF2-40B4-BE49-F238E27FC236}">
                  <a16:creationId xmlns:a16="http://schemas.microsoft.com/office/drawing/2014/main" id="{402EC7FD-CF5E-4FEE-B909-1AA95D678FCF}"/>
                </a:ext>
              </a:extLst>
            </p:cNvPr>
            <p:cNvSpPr/>
            <p:nvPr/>
          </p:nvSpPr>
          <p:spPr bwMode="auto">
            <a:xfrm>
              <a:off x="10854015" y="2862784"/>
              <a:ext cx="276849" cy="38511"/>
            </a:xfrm>
            <a:custGeom>
              <a:avLst/>
              <a:gdLst>
                <a:gd name="T0" fmla="*/ 84 w 90"/>
                <a:gd name="T1" fmla="*/ 0 h 12"/>
                <a:gd name="T2" fmla="*/ 6 w 90"/>
                <a:gd name="T3" fmla="*/ 0 h 12"/>
                <a:gd name="T4" fmla="*/ 0 w 90"/>
                <a:gd name="T5" fmla="*/ 6 h 12"/>
                <a:gd name="T6" fmla="*/ 6 w 90"/>
                <a:gd name="T7" fmla="*/ 12 h 12"/>
                <a:gd name="T8" fmla="*/ 84 w 90"/>
                <a:gd name="T9" fmla="*/ 12 h 12"/>
                <a:gd name="T10" fmla="*/ 90 w 90"/>
                <a:gd name="T11" fmla="*/ 6 h 12"/>
                <a:gd name="T12" fmla="*/ 84 w 90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2">
                  <a:moveTo>
                    <a:pt x="84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7" y="12"/>
                    <a:pt x="90" y="9"/>
                    <a:pt x="90" y="6"/>
                  </a:cubicBezTo>
                  <a:cubicBezTo>
                    <a:pt x="90" y="3"/>
                    <a:pt x="87" y="0"/>
                    <a:pt x="8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3" name="Freeform 46">
            <a:extLst>
              <a:ext uri="{FF2B5EF4-FFF2-40B4-BE49-F238E27FC236}">
                <a16:creationId xmlns:a16="http://schemas.microsoft.com/office/drawing/2014/main" id="{0732CF75-5686-4086-89C8-0C3C6E4F11A3}"/>
              </a:ext>
            </a:extLst>
          </p:cNvPr>
          <p:cNvSpPr>
            <a:spLocks noEditPoints="1"/>
          </p:cNvSpPr>
          <p:nvPr/>
        </p:nvSpPr>
        <p:spPr bwMode="auto">
          <a:xfrm>
            <a:off x="9624392" y="2276872"/>
            <a:ext cx="232799" cy="407670"/>
          </a:xfrm>
          <a:custGeom>
            <a:avLst/>
            <a:gdLst>
              <a:gd name="T0" fmla="*/ 147181 w 94"/>
              <a:gd name="T1" fmla="*/ 0 h 165"/>
              <a:gd name="T2" fmla="*/ 17733 w 94"/>
              <a:gd name="T3" fmla="*/ 0 h 165"/>
              <a:gd name="T4" fmla="*/ 0 w 94"/>
              <a:gd name="T5" fmla="*/ 19473 h 165"/>
              <a:gd name="T6" fmla="*/ 0 w 94"/>
              <a:gd name="T7" fmla="*/ 272627 h 165"/>
              <a:gd name="T8" fmla="*/ 17733 w 94"/>
              <a:gd name="T9" fmla="*/ 292100 h 165"/>
              <a:gd name="T10" fmla="*/ 147181 w 94"/>
              <a:gd name="T11" fmla="*/ 292100 h 165"/>
              <a:gd name="T12" fmla="*/ 166687 w 94"/>
              <a:gd name="T13" fmla="*/ 272627 h 165"/>
              <a:gd name="T14" fmla="*/ 166687 w 94"/>
              <a:gd name="T15" fmla="*/ 19473 h 165"/>
              <a:gd name="T16" fmla="*/ 147181 w 94"/>
              <a:gd name="T17" fmla="*/ 0 h 165"/>
              <a:gd name="T18" fmla="*/ 56745 w 94"/>
              <a:gd name="T19" fmla="*/ 21244 h 165"/>
              <a:gd name="T20" fmla="*/ 109942 w 94"/>
              <a:gd name="T21" fmla="*/ 21244 h 165"/>
              <a:gd name="T22" fmla="*/ 109942 w 94"/>
              <a:gd name="T23" fmla="*/ 28325 h 165"/>
              <a:gd name="T24" fmla="*/ 56745 w 94"/>
              <a:gd name="T25" fmla="*/ 28325 h 165"/>
              <a:gd name="T26" fmla="*/ 56745 w 94"/>
              <a:gd name="T27" fmla="*/ 21244 h 165"/>
              <a:gd name="T28" fmla="*/ 83344 w 94"/>
              <a:gd name="T29" fmla="*/ 279708 h 165"/>
              <a:gd name="T30" fmla="*/ 72704 w 94"/>
              <a:gd name="T31" fmla="*/ 269086 h 165"/>
              <a:gd name="T32" fmla="*/ 83344 w 94"/>
              <a:gd name="T33" fmla="*/ 260235 h 165"/>
              <a:gd name="T34" fmla="*/ 93983 w 94"/>
              <a:gd name="T35" fmla="*/ 269086 h 165"/>
              <a:gd name="T36" fmla="*/ 83344 w 94"/>
              <a:gd name="T37" fmla="*/ 279708 h 165"/>
              <a:gd name="T38" fmla="*/ 154274 w 94"/>
              <a:gd name="T39" fmla="*/ 244302 h 165"/>
              <a:gd name="T40" fmla="*/ 12413 w 94"/>
              <a:gd name="T41" fmla="*/ 244302 h 165"/>
              <a:gd name="T42" fmla="*/ 12413 w 94"/>
              <a:gd name="T43" fmla="*/ 46028 h 165"/>
              <a:gd name="T44" fmla="*/ 154274 w 94"/>
              <a:gd name="T45" fmla="*/ 46028 h 165"/>
              <a:gd name="T46" fmla="*/ 154274 w 94"/>
              <a:gd name="T47" fmla="*/ 244302 h 165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94"/>
              <a:gd name="T73" fmla="*/ 0 h 165"/>
              <a:gd name="T74" fmla="*/ 94 w 94"/>
              <a:gd name="T75" fmla="*/ 165 h 165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94" h="165">
                <a:moveTo>
                  <a:pt x="83" y="0"/>
                </a:moveTo>
                <a:cubicBezTo>
                  <a:pt x="10" y="0"/>
                  <a:pt x="10" y="0"/>
                  <a:pt x="10" y="0"/>
                </a:cubicBezTo>
                <a:cubicBezTo>
                  <a:pt x="5" y="0"/>
                  <a:pt x="0" y="5"/>
                  <a:pt x="0" y="11"/>
                </a:cubicBezTo>
                <a:cubicBezTo>
                  <a:pt x="0" y="154"/>
                  <a:pt x="0" y="154"/>
                  <a:pt x="0" y="154"/>
                </a:cubicBezTo>
                <a:cubicBezTo>
                  <a:pt x="0" y="160"/>
                  <a:pt x="5" y="165"/>
                  <a:pt x="10" y="165"/>
                </a:cubicBezTo>
                <a:cubicBezTo>
                  <a:pt x="83" y="165"/>
                  <a:pt x="83" y="165"/>
                  <a:pt x="83" y="165"/>
                </a:cubicBezTo>
                <a:cubicBezTo>
                  <a:pt x="89" y="165"/>
                  <a:pt x="94" y="160"/>
                  <a:pt x="94" y="154"/>
                </a:cubicBezTo>
                <a:cubicBezTo>
                  <a:pt x="94" y="11"/>
                  <a:pt x="94" y="11"/>
                  <a:pt x="94" y="11"/>
                </a:cubicBezTo>
                <a:cubicBezTo>
                  <a:pt x="94" y="5"/>
                  <a:pt x="89" y="0"/>
                  <a:pt x="83" y="0"/>
                </a:cubicBezTo>
                <a:close/>
                <a:moveTo>
                  <a:pt x="32" y="12"/>
                </a:moveTo>
                <a:cubicBezTo>
                  <a:pt x="62" y="12"/>
                  <a:pt x="62" y="12"/>
                  <a:pt x="62" y="12"/>
                </a:cubicBezTo>
                <a:cubicBezTo>
                  <a:pt x="62" y="16"/>
                  <a:pt x="62" y="16"/>
                  <a:pt x="62" y="16"/>
                </a:cubicBezTo>
                <a:cubicBezTo>
                  <a:pt x="32" y="16"/>
                  <a:pt x="32" y="16"/>
                  <a:pt x="32" y="16"/>
                </a:cubicBezTo>
                <a:lnTo>
                  <a:pt x="32" y="12"/>
                </a:lnTo>
                <a:close/>
                <a:moveTo>
                  <a:pt x="47" y="158"/>
                </a:moveTo>
                <a:cubicBezTo>
                  <a:pt x="44" y="158"/>
                  <a:pt x="41" y="156"/>
                  <a:pt x="41" y="152"/>
                </a:cubicBezTo>
                <a:cubicBezTo>
                  <a:pt x="41" y="149"/>
                  <a:pt x="44" y="147"/>
                  <a:pt x="47" y="147"/>
                </a:cubicBezTo>
                <a:cubicBezTo>
                  <a:pt x="50" y="147"/>
                  <a:pt x="53" y="149"/>
                  <a:pt x="53" y="152"/>
                </a:cubicBezTo>
                <a:cubicBezTo>
                  <a:pt x="53" y="156"/>
                  <a:pt x="50" y="158"/>
                  <a:pt x="47" y="158"/>
                </a:cubicBezTo>
                <a:close/>
                <a:moveTo>
                  <a:pt x="87" y="138"/>
                </a:moveTo>
                <a:cubicBezTo>
                  <a:pt x="7" y="138"/>
                  <a:pt x="7" y="138"/>
                  <a:pt x="7" y="138"/>
                </a:cubicBezTo>
                <a:cubicBezTo>
                  <a:pt x="7" y="26"/>
                  <a:pt x="7" y="26"/>
                  <a:pt x="7" y="26"/>
                </a:cubicBezTo>
                <a:cubicBezTo>
                  <a:pt x="87" y="26"/>
                  <a:pt x="87" y="26"/>
                  <a:pt x="87" y="26"/>
                </a:cubicBezTo>
                <a:lnTo>
                  <a:pt x="87" y="13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45" name="组合 28">
            <a:extLst>
              <a:ext uri="{FF2B5EF4-FFF2-40B4-BE49-F238E27FC236}">
                <a16:creationId xmlns:a16="http://schemas.microsoft.com/office/drawing/2014/main" id="{BBBFD61F-403C-4D8D-96A6-E1B6412140AB}"/>
              </a:ext>
            </a:extLst>
          </p:cNvPr>
          <p:cNvGrpSpPr/>
          <p:nvPr/>
        </p:nvGrpSpPr>
        <p:grpSpPr>
          <a:xfrm>
            <a:off x="4511824" y="2276872"/>
            <a:ext cx="398630" cy="376003"/>
            <a:chOff x="244475" y="2743200"/>
            <a:chExt cx="727075" cy="685800"/>
          </a:xfrm>
          <a:solidFill>
            <a:srgbClr val="578B18"/>
          </a:solidFill>
        </p:grpSpPr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id="{4B96EE95-1B8F-4E96-A671-53CCE03EB3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4475" y="3013075"/>
              <a:ext cx="204788" cy="415925"/>
            </a:xfrm>
            <a:custGeom>
              <a:avLst/>
              <a:gdLst>
                <a:gd name="T0" fmla="*/ 41 w 54"/>
                <a:gd name="T1" fmla="*/ 13 h 109"/>
                <a:gd name="T2" fmla="*/ 41 w 54"/>
                <a:gd name="T3" fmla="*/ 47 h 109"/>
                <a:gd name="T4" fmla="*/ 13 w 54"/>
                <a:gd name="T5" fmla="*/ 47 h 109"/>
                <a:gd name="T6" fmla="*/ 13 w 54"/>
                <a:gd name="T7" fmla="*/ 13 h 109"/>
                <a:gd name="T8" fmla="*/ 41 w 54"/>
                <a:gd name="T9" fmla="*/ 13 h 109"/>
                <a:gd name="T10" fmla="*/ 50 w 54"/>
                <a:gd name="T11" fmla="*/ 0 h 109"/>
                <a:gd name="T12" fmla="*/ 4 w 54"/>
                <a:gd name="T13" fmla="*/ 0 h 109"/>
                <a:gd name="T14" fmla="*/ 0 w 54"/>
                <a:gd name="T15" fmla="*/ 5 h 109"/>
                <a:gd name="T16" fmla="*/ 0 w 54"/>
                <a:gd name="T17" fmla="*/ 105 h 109"/>
                <a:gd name="T18" fmla="*/ 4 w 54"/>
                <a:gd name="T19" fmla="*/ 109 h 109"/>
                <a:gd name="T20" fmla="*/ 50 w 54"/>
                <a:gd name="T21" fmla="*/ 109 h 109"/>
                <a:gd name="T22" fmla="*/ 54 w 54"/>
                <a:gd name="T23" fmla="*/ 105 h 109"/>
                <a:gd name="T24" fmla="*/ 54 w 54"/>
                <a:gd name="T25" fmla="*/ 5 h 109"/>
                <a:gd name="T26" fmla="*/ 50 w 54"/>
                <a:gd name="T27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4" h="109">
                  <a:moveTo>
                    <a:pt x="41" y="13"/>
                  </a:moveTo>
                  <a:cubicBezTo>
                    <a:pt x="41" y="47"/>
                    <a:pt x="41" y="47"/>
                    <a:pt x="41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41" y="13"/>
                    <a:pt x="41" y="13"/>
                    <a:pt x="41" y="13"/>
                  </a:cubicBezTo>
                  <a:moveTo>
                    <a:pt x="5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05"/>
                    <a:pt x="0" y="105"/>
                    <a:pt x="0" y="105"/>
                  </a:cubicBezTo>
                  <a:cubicBezTo>
                    <a:pt x="0" y="107"/>
                    <a:pt x="2" y="109"/>
                    <a:pt x="4" y="109"/>
                  </a:cubicBezTo>
                  <a:cubicBezTo>
                    <a:pt x="50" y="109"/>
                    <a:pt x="50" y="109"/>
                    <a:pt x="50" y="109"/>
                  </a:cubicBezTo>
                  <a:cubicBezTo>
                    <a:pt x="52" y="109"/>
                    <a:pt x="54" y="107"/>
                    <a:pt x="54" y="105"/>
                  </a:cubicBezTo>
                  <a:cubicBezTo>
                    <a:pt x="54" y="5"/>
                    <a:pt x="54" y="5"/>
                    <a:pt x="54" y="5"/>
                  </a:cubicBezTo>
                  <a:cubicBezTo>
                    <a:pt x="54" y="2"/>
                    <a:pt x="52" y="0"/>
                    <a:pt x="5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23D51EC0-F48E-4999-9A73-04F9F041A1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0063" y="2914650"/>
              <a:ext cx="207963" cy="514350"/>
            </a:xfrm>
            <a:custGeom>
              <a:avLst/>
              <a:gdLst>
                <a:gd name="T0" fmla="*/ 42 w 55"/>
                <a:gd name="T1" fmla="*/ 13 h 135"/>
                <a:gd name="T2" fmla="*/ 42 w 55"/>
                <a:gd name="T3" fmla="*/ 81 h 135"/>
                <a:gd name="T4" fmla="*/ 13 w 55"/>
                <a:gd name="T5" fmla="*/ 81 h 135"/>
                <a:gd name="T6" fmla="*/ 13 w 55"/>
                <a:gd name="T7" fmla="*/ 13 h 135"/>
                <a:gd name="T8" fmla="*/ 42 w 55"/>
                <a:gd name="T9" fmla="*/ 13 h 135"/>
                <a:gd name="T10" fmla="*/ 51 w 55"/>
                <a:gd name="T11" fmla="*/ 0 h 135"/>
                <a:gd name="T12" fmla="*/ 5 w 55"/>
                <a:gd name="T13" fmla="*/ 0 h 135"/>
                <a:gd name="T14" fmla="*/ 0 w 55"/>
                <a:gd name="T15" fmla="*/ 5 h 135"/>
                <a:gd name="T16" fmla="*/ 0 w 55"/>
                <a:gd name="T17" fmla="*/ 131 h 135"/>
                <a:gd name="T18" fmla="*/ 5 w 55"/>
                <a:gd name="T19" fmla="*/ 135 h 135"/>
                <a:gd name="T20" fmla="*/ 51 w 55"/>
                <a:gd name="T21" fmla="*/ 135 h 135"/>
                <a:gd name="T22" fmla="*/ 55 w 55"/>
                <a:gd name="T23" fmla="*/ 131 h 135"/>
                <a:gd name="T24" fmla="*/ 55 w 55"/>
                <a:gd name="T25" fmla="*/ 5 h 135"/>
                <a:gd name="T26" fmla="*/ 51 w 55"/>
                <a:gd name="T2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" h="135">
                  <a:moveTo>
                    <a:pt x="42" y="13"/>
                  </a:moveTo>
                  <a:cubicBezTo>
                    <a:pt x="42" y="81"/>
                    <a:pt x="42" y="81"/>
                    <a:pt x="42" y="81"/>
                  </a:cubicBezTo>
                  <a:cubicBezTo>
                    <a:pt x="13" y="81"/>
                    <a:pt x="13" y="81"/>
                    <a:pt x="13" y="81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42" y="13"/>
                    <a:pt x="42" y="13"/>
                    <a:pt x="42" y="13"/>
                  </a:cubicBezTo>
                  <a:moveTo>
                    <a:pt x="51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131"/>
                    <a:pt x="0" y="131"/>
                    <a:pt x="0" y="131"/>
                  </a:cubicBezTo>
                  <a:cubicBezTo>
                    <a:pt x="0" y="133"/>
                    <a:pt x="2" y="135"/>
                    <a:pt x="5" y="135"/>
                  </a:cubicBezTo>
                  <a:cubicBezTo>
                    <a:pt x="51" y="135"/>
                    <a:pt x="51" y="135"/>
                    <a:pt x="51" y="135"/>
                  </a:cubicBezTo>
                  <a:cubicBezTo>
                    <a:pt x="53" y="135"/>
                    <a:pt x="55" y="133"/>
                    <a:pt x="55" y="131"/>
                  </a:cubicBezTo>
                  <a:cubicBezTo>
                    <a:pt x="55" y="5"/>
                    <a:pt x="55" y="5"/>
                    <a:pt x="55" y="5"/>
                  </a:cubicBezTo>
                  <a:cubicBezTo>
                    <a:pt x="55" y="2"/>
                    <a:pt x="53" y="0"/>
                    <a:pt x="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id="{7EAEF8B9-085D-4A3D-AA7E-1B537D6EA30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2000" y="2743200"/>
              <a:ext cx="209550" cy="685800"/>
            </a:xfrm>
            <a:custGeom>
              <a:avLst/>
              <a:gdLst>
                <a:gd name="T0" fmla="*/ 42 w 55"/>
                <a:gd name="T1" fmla="*/ 13 h 180"/>
                <a:gd name="T2" fmla="*/ 42 w 55"/>
                <a:gd name="T3" fmla="*/ 96 h 180"/>
                <a:gd name="T4" fmla="*/ 13 w 55"/>
                <a:gd name="T5" fmla="*/ 96 h 180"/>
                <a:gd name="T6" fmla="*/ 13 w 55"/>
                <a:gd name="T7" fmla="*/ 13 h 180"/>
                <a:gd name="T8" fmla="*/ 42 w 55"/>
                <a:gd name="T9" fmla="*/ 13 h 180"/>
                <a:gd name="T10" fmla="*/ 50 w 55"/>
                <a:gd name="T11" fmla="*/ 0 h 180"/>
                <a:gd name="T12" fmla="*/ 4 w 55"/>
                <a:gd name="T13" fmla="*/ 0 h 180"/>
                <a:gd name="T14" fmla="*/ 0 w 55"/>
                <a:gd name="T15" fmla="*/ 4 h 180"/>
                <a:gd name="T16" fmla="*/ 0 w 55"/>
                <a:gd name="T17" fmla="*/ 176 h 180"/>
                <a:gd name="T18" fmla="*/ 4 w 55"/>
                <a:gd name="T19" fmla="*/ 180 h 180"/>
                <a:gd name="T20" fmla="*/ 50 w 55"/>
                <a:gd name="T21" fmla="*/ 180 h 180"/>
                <a:gd name="T22" fmla="*/ 55 w 55"/>
                <a:gd name="T23" fmla="*/ 176 h 180"/>
                <a:gd name="T24" fmla="*/ 55 w 55"/>
                <a:gd name="T25" fmla="*/ 4 h 180"/>
                <a:gd name="T26" fmla="*/ 50 w 55"/>
                <a:gd name="T27" fmla="*/ 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5" h="180">
                  <a:moveTo>
                    <a:pt x="42" y="13"/>
                  </a:moveTo>
                  <a:cubicBezTo>
                    <a:pt x="42" y="96"/>
                    <a:pt x="42" y="96"/>
                    <a:pt x="42" y="96"/>
                  </a:cubicBezTo>
                  <a:cubicBezTo>
                    <a:pt x="13" y="96"/>
                    <a:pt x="13" y="96"/>
                    <a:pt x="13" y="96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42" y="13"/>
                    <a:pt x="42" y="13"/>
                    <a:pt x="42" y="13"/>
                  </a:cubicBezTo>
                  <a:moveTo>
                    <a:pt x="5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0" y="178"/>
                    <a:pt x="2" y="180"/>
                    <a:pt x="4" y="180"/>
                  </a:cubicBezTo>
                  <a:cubicBezTo>
                    <a:pt x="50" y="180"/>
                    <a:pt x="50" y="180"/>
                    <a:pt x="50" y="180"/>
                  </a:cubicBezTo>
                  <a:cubicBezTo>
                    <a:pt x="53" y="180"/>
                    <a:pt x="55" y="178"/>
                    <a:pt x="55" y="176"/>
                  </a:cubicBezTo>
                  <a:cubicBezTo>
                    <a:pt x="55" y="4"/>
                    <a:pt x="55" y="4"/>
                    <a:pt x="55" y="4"/>
                  </a:cubicBezTo>
                  <a:cubicBezTo>
                    <a:pt x="55" y="2"/>
                    <a:pt x="53" y="0"/>
                    <a:pt x="5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FF087F9E-D040-46F5-B5BB-AC41AB8FCA66}"/>
              </a:ext>
            </a:extLst>
          </p:cNvPr>
          <p:cNvGrpSpPr/>
          <p:nvPr/>
        </p:nvGrpSpPr>
        <p:grpSpPr>
          <a:xfrm>
            <a:off x="1415480" y="2276872"/>
            <a:ext cx="684000" cy="448488"/>
            <a:chOff x="2372486" y="2221979"/>
            <a:chExt cx="684000" cy="448488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AFF67125-A466-49AD-9D40-E1687C36292B}"/>
                </a:ext>
              </a:extLst>
            </p:cNvPr>
            <p:cNvSpPr/>
            <p:nvPr/>
          </p:nvSpPr>
          <p:spPr>
            <a:xfrm>
              <a:off x="2438262" y="2221979"/>
              <a:ext cx="540000" cy="278252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noFill/>
              </a:endParaRPr>
            </a:p>
          </p:txBody>
        </p:sp>
        <p:sp>
          <p:nvSpPr>
            <p:cNvPr id="20" name="手繪多邊形: 圖案 19">
              <a:extLst>
                <a:ext uri="{FF2B5EF4-FFF2-40B4-BE49-F238E27FC236}">
                  <a16:creationId xmlns:a16="http://schemas.microsoft.com/office/drawing/2014/main" id="{CF5F2201-608A-4E66-8B05-DC46665F4CBF}"/>
                </a:ext>
              </a:extLst>
            </p:cNvPr>
            <p:cNvSpPr/>
            <p:nvPr/>
          </p:nvSpPr>
          <p:spPr>
            <a:xfrm>
              <a:off x="2379750" y="2532016"/>
              <a:ext cx="655239" cy="85572"/>
            </a:xfrm>
            <a:custGeom>
              <a:avLst/>
              <a:gdLst>
                <a:gd name="connsiteX0" fmla="*/ 41564 w 655239"/>
                <a:gd name="connsiteY0" fmla="*/ 0 h 85572"/>
                <a:gd name="connsiteX1" fmla="*/ 613675 w 655239"/>
                <a:gd name="connsiteY1" fmla="*/ 0 h 85572"/>
                <a:gd name="connsiteX2" fmla="*/ 655239 w 655239"/>
                <a:gd name="connsiteY2" fmla="*/ 85572 h 85572"/>
                <a:gd name="connsiteX3" fmla="*/ 0 w 655239"/>
                <a:gd name="connsiteY3" fmla="*/ 85572 h 85572"/>
                <a:gd name="connsiteX4" fmla="*/ 41564 w 655239"/>
                <a:gd name="connsiteY4" fmla="*/ 0 h 85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239" h="85572">
                  <a:moveTo>
                    <a:pt x="41564" y="0"/>
                  </a:moveTo>
                  <a:lnTo>
                    <a:pt x="613675" y="0"/>
                  </a:lnTo>
                  <a:lnTo>
                    <a:pt x="655239" y="85572"/>
                  </a:lnTo>
                  <a:lnTo>
                    <a:pt x="0" y="85572"/>
                  </a:lnTo>
                  <a:lnTo>
                    <a:pt x="41564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手繪多邊形: 圖案 21">
              <a:extLst>
                <a:ext uri="{FF2B5EF4-FFF2-40B4-BE49-F238E27FC236}">
                  <a16:creationId xmlns:a16="http://schemas.microsoft.com/office/drawing/2014/main" id="{7F7B0E8D-B0AB-4910-9806-7D4BCCC5C929}"/>
                </a:ext>
              </a:extLst>
            </p:cNvPr>
            <p:cNvSpPr/>
            <p:nvPr/>
          </p:nvSpPr>
          <p:spPr>
            <a:xfrm>
              <a:off x="2664066" y="2557569"/>
              <a:ext cx="107466" cy="45719"/>
            </a:xfrm>
            <a:custGeom>
              <a:avLst/>
              <a:gdLst>
                <a:gd name="connsiteX0" fmla="*/ 41564 w 655239"/>
                <a:gd name="connsiteY0" fmla="*/ 0 h 85572"/>
                <a:gd name="connsiteX1" fmla="*/ 613675 w 655239"/>
                <a:gd name="connsiteY1" fmla="*/ 0 h 85572"/>
                <a:gd name="connsiteX2" fmla="*/ 655239 w 655239"/>
                <a:gd name="connsiteY2" fmla="*/ 85572 h 85572"/>
                <a:gd name="connsiteX3" fmla="*/ 0 w 655239"/>
                <a:gd name="connsiteY3" fmla="*/ 85572 h 85572"/>
                <a:gd name="connsiteX4" fmla="*/ 41564 w 655239"/>
                <a:gd name="connsiteY4" fmla="*/ 0 h 85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239" h="85572">
                  <a:moveTo>
                    <a:pt x="41564" y="0"/>
                  </a:moveTo>
                  <a:lnTo>
                    <a:pt x="613675" y="0"/>
                  </a:lnTo>
                  <a:lnTo>
                    <a:pt x="655239" y="85572"/>
                  </a:lnTo>
                  <a:lnTo>
                    <a:pt x="0" y="85572"/>
                  </a:lnTo>
                  <a:lnTo>
                    <a:pt x="41564" y="0"/>
                  </a:lnTo>
                  <a:close/>
                </a:path>
              </a:pathLst>
            </a:custGeom>
            <a:solidFill>
              <a:srgbClr val="F8BED1"/>
            </a:solidFill>
            <a:ln>
              <a:solidFill>
                <a:srgbClr val="F8BE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  <p:sp>
          <p:nvSpPr>
            <p:cNvPr id="24" name="矩形: 圓角化同側角落 23">
              <a:extLst>
                <a:ext uri="{FF2B5EF4-FFF2-40B4-BE49-F238E27FC236}">
                  <a16:creationId xmlns:a16="http://schemas.microsoft.com/office/drawing/2014/main" id="{2A667EBD-C3F6-42BB-A3F3-49D23A6B9725}"/>
                </a:ext>
              </a:extLst>
            </p:cNvPr>
            <p:cNvSpPr/>
            <p:nvPr/>
          </p:nvSpPr>
          <p:spPr>
            <a:xfrm flipV="1">
              <a:off x="2372486" y="2634467"/>
              <a:ext cx="684000" cy="36000"/>
            </a:xfrm>
            <a:prstGeom prst="round2Same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dirty="0"/>
            </a:p>
          </p:txBody>
        </p:sp>
      </p:grpSp>
      <p:pic>
        <p:nvPicPr>
          <p:cNvPr id="1048" name="Picture 24" descr="18种常见花卉育种技术——长春花“太平洋”系列花色介绍">
            <a:extLst>
              <a:ext uri="{FF2B5EF4-FFF2-40B4-BE49-F238E27FC236}">
                <a16:creationId xmlns:a16="http://schemas.microsoft.com/office/drawing/2014/main" id="{F5D80882-3771-4BA1-9F29-4334A4DA21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39" t="46120" r="2745" b="14582"/>
          <a:stretch/>
        </p:blipFill>
        <p:spPr bwMode="auto">
          <a:xfrm>
            <a:off x="-96688" y="-116154"/>
            <a:ext cx="864096" cy="9019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32" descr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79375"/>
            <a:ext cx="530225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文本框 48"/>
          <p:cNvSpPr txBox="1"/>
          <p:nvPr/>
        </p:nvSpPr>
        <p:spPr>
          <a:xfrm>
            <a:off x="827134" y="79899"/>
            <a:ext cx="2820593" cy="741363"/>
          </a:xfrm>
          <a:prstGeom prst="rect">
            <a:avLst/>
          </a:prstGeom>
          <a:noFill/>
        </p:spPr>
        <p:txBody>
          <a:bodyPr anchor="ctr"/>
          <a:lstStyle/>
          <a:p>
            <a:pPr lvl="0"/>
            <a:r>
              <a:rPr lang="zh-TW" altLang="zh-TW" sz="3600" b="1" kern="100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Times New Roman" panose="02020603050405020304" pitchFamily="18" charset="0"/>
              </a:rPr>
              <a:t>研究架構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6C0F3BF-C684-453A-8AE8-DFC0C4F0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404664"/>
            <a:ext cx="8708380" cy="5786718"/>
          </a:xfrm>
          <a:prstGeom prst="rect">
            <a:avLst/>
          </a:prstGeom>
        </p:spPr>
      </p:pic>
      <p:pic>
        <p:nvPicPr>
          <p:cNvPr id="3" name="Picture 6" descr="18种常见花卉育种技术——长春花“太平洋”系列花色介绍">
            <a:extLst>
              <a:ext uri="{FF2B5EF4-FFF2-40B4-BE49-F238E27FC236}">
                <a16:creationId xmlns:a16="http://schemas.microsoft.com/office/drawing/2014/main" id="{CF15548F-DD77-4BCE-96D4-DCB0716065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1" t="46010" r="62114" b="14889"/>
          <a:stretch/>
        </p:blipFill>
        <p:spPr bwMode="auto">
          <a:xfrm>
            <a:off x="-96688" y="-99392"/>
            <a:ext cx="842440" cy="9003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E185F0F-233C-4B4F-9590-7475E85F11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326" y="5097186"/>
            <a:ext cx="1824203" cy="136815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C776109-15E3-4DE2-A15C-295D3A5FE53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60" y="5517232"/>
            <a:ext cx="1536171" cy="115212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62DF1CF4-47D8-4424-BCD1-17187E03A1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" r="9496" b="8455"/>
          <a:stretch/>
        </p:blipFill>
        <p:spPr>
          <a:xfrm rot="5400000">
            <a:off x="9698856" y="4362648"/>
            <a:ext cx="2634213" cy="20630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ABA4FA51-6F6F-481E-86EB-E5177BC37A9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5445224"/>
            <a:ext cx="1691680" cy="1268760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03330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32" descr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79375"/>
            <a:ext cx="530225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文本框 48"/>
          <p:cNvSpPr txBox="1"/>
          <p:nvPr/>
        </p:nvSpPr>
        <p:spPr>
          <a:xfrm>
            <a:off x="827134" y="95349"/>
            <a:ext cx="2820593" cy="741363"/>
          </a:xfrm>
          <a:prstGeom prst="rect">
            <a:avLst/>
          </a:prstGeom>
          <a:noFill/>
        </p:spPr>
        <p:txBody>
          <a:bodyPr anchor="ctr"/>
          <a:lstStyle/>
          <a:p>
            <a:pPr lvl="0"/>
            <a:r>
              <a:rPr lang="zh-TW" altLang="zh-TW" sz="3600" b="1" kern="100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Times New Roman" panose="02020603050405020304" pitchFamily="18" charset="0"/>
              </a:rPr>
              <a:t>研究目標</a:t>
            </a:r>
          </a:p>
        </p:txBody>
      </p: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98581D6F-BB02-41B4-BE4F-5CD3D53C0512}"/>
              </a:ext>
            </a:extLst>
          </p:cNvPr>
          <p:cNvGrpSpPr/>
          <p:nvPr/>
        </p:nvGrpSpPr>
        <p:grpSpPr>
          <a:xfrm>
            <a:off x="4223792" y="1340768"/>
            <a:ext cx="2792754" cy="2808312"/>
            <a:chOff x="4149893" y="1399601"/>
            <a:chExt cx="3514725" cy="3514727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B61143D5-10C8-405C-A5FC-DA7091EFB429}"/>
                </a:ext>
              </a:extLst>
            </p:cNvPr>
            <p:cNvSpPr>
              <a:spLocks/>
            </p:cNvSpPr>
            <p:nvPr/>
          </p:nvSpPr>
          <p:spPr bwMode="auto">
            <a:xfrm rot="-2700000">
              <a:off x="5362743" y="1399601"/>
              <a:ext cx="1674812" cy="1674812"/>
            </a:xfrm>
            <a:custGeom>
              <a:avLst/>
              <a:gdLst>
                <a:gd name="T0" fmla="*/ 1675277 w 720"/>
                <a:gd name="T1" fmla="*/ 639863 h 720"/>
                <a:gd name="T2" fmla="*/ 1496115 w 720"/>
                <a:gd name="T3" fmla="*/ 819024 h 720"/>
                <a:gd name="T4" fmla="*/ 1496115 w 720"/>
                <a:gd name="T5" fmla="*/ 819024 h 720"/>
                <a:gd name="T6" fmla="*/ 1403044 w 720"/>
                <a:gd name="T7" fmla="*/ 781796 h 720"/>
                <a:gd name="T8" fmla="*/ 1323934 w 720"/>
                <a:gd name="T9" fmla="*/ 728280 h 720"/>
                <a:gd name="T10" fmla="*/ 1263438 w 720"/>
                <a:gd name="T11" fmla="*/ 828331 h 720"/>
                <a:gd name="T12" fmla="*/ 1261111 w 720"/>
                <a:gd name="T13" fmla="*/ 849272 h 720"/>
                <a:gd name="T14" fmla="*/ 1261111 w 720"/>
                <a:gd name="T15" fmla="*/ 1261111 h 720"/>
                <a:gd name="T16" fmla="*/ 1261111 w 720"/>
                <a:gd name="T17" fmla="*/ 1261111 h 720"/>
                <a:gd name="T18" fmla="*/ 828331 w 720"/>
                <a:gd name="T19" fmla="*/ 1261111 h 720"/>
                <a:gd name="T20" fmla="*/ 802737 w 720"/>
                <a:gd name="T21" fmla="*/ 1263438 h 720"/>
                <a:gd name="T22" fmla="*/ 688725 w 720"/>
                <a:gd name="T23" fmla="*/ 1330915 h 720"/>
                <a:gd name="T24" fmla="*/ 730607 w 720"/>
                <a:gd name="T25" fmla="*/ 1419332 h 720"/>
                <a:gd name="T26" fmla="*/ 744568 w 720"/>
                <a:gd name="T27" fmla="*/ 1435619 h 720"/>
                <a:gd name="T28" fmla="*/ 779469 w 720"/>
                <a:gd name="T29" fmla="*/ 1517056 h 720"/>
                <a:gd name="T30" fmla="*/ 618922 w 720"/>
                <a:gd name="T31" fmla="*/ 1675277 h 720"/>
                <a:gd name="T32" fmla="*/ 460701 w 720"/>
                <a:gd name="T33" fmla="*/ 1517056 h 720"/>
                <a:gd name="T34" fmla="*/ 460701 w 720"/>
                <a:gd name="T35" fmla="*/ 1517056 h 720"/>
                <a:gd name="T36" fmla="*/ 493276 w 720"/>
                <a:gd name="T37" fmla="*/ 1435619 h 720"/>
                <a:gd name="T38" fmla="*/ 509563 w 720"/>
                <a:gd name="T39" fmla="*/ 1419332 h 720"/>
                <a:gd name="T40" fmla="*/ 551445 w 720"/>
                <a:gd name="T41" fmla="*/ 1330915 h 720"/>
                <a:gd name="T42" fmla="*/ 435107 w 720"/>
                <a:gd name="T43" fmla="*/ 1263438 h 720"/>
                <a:gd name="T44" fmla="*/ 411839 w 720"/>
                <a:gd name="T45" fmla="*/ 1261111 h 720"/>
                <a:gd name="T46" fmla="*/ 0 w 720"/>
                <a:gd name="T47" fmla="*/ 1261111 h 720"/>
                <a:gd name="T48" fmla="*/ 0 w 720"/>
                <a:gd name="T49" fmla="*/ 849272 h 720"/>
                <a:gd name="T50" fmla="*/ 2327 w 720"/>
                <a:gd name="T51" fmla="*/ 832985 h 720"/>
                <a:gd name="T52" fmla="*/ 44209 w 720"/>
                <a:gd name="T53" fmla="*/ 746894 h 720"/>
                <a:gd name="T54" fmla="*/ 93071 w 720"/>
                <a:gd name="T55" fmla="*/ 779469 h 720"/>
                <a:gd name="T56" fmla="*/ 109358 w 720"/>
                <a:gd name="T57" fmla="*/ 795757 h 720"/>
                <a:gd name="T58" fmla="*/ 214063 w 720"/>
                <a:gd name="T59" fmla="*/ 837639 h 720"/>
                <a:gd name="T60" fmla="*/ 216390 w 720"/>
                <a:gd name="T61" fmla="*/ 837639 h 720"/>
                <a:gd name="T62" fmla="*/ 414166 w 720"/>
                <a:gd name="T63" fmla="*/ 639863 h 720"/>
                <a:gd name="T64" fmla="*/ 216390 w 720"/>
                <a:gd name="T65" fmla="*/ 442087 h 720"/>
                <a:gd name="T66" fmla="*/ 214063 w 720"/>
                <a:gd name="T67" fmla="*/ 442087 h 720"/>
                <a:gd name="T68" fmla="*/ 109358 w 720"/>
                <a:gd name="T69" fmla="*/ 486296 h 720"/>
                <a:gd name="T70" fmla="*/ 93071 w 720"/>
                <a:gd name="T71" fmla="*/ 500256 h 720"/>
                <a:gd name="T72" fmla="*/ 44209 w 720"/>
                <a:gd name="T73" fmla="*/ 535158 h 720"/>
                <a:gd name="T74" fmla="*/ 2327 w 720"/>
                <a:gd name="T75" fmla="*/ 449067 h 720"/>
                <a:gd name="T76" fmla="*/ 0 w 720"/>
                <a:gd name="T77" fmla="*/ 432780 h 720"/>
                <a:gd name="T78" fmla="*/ 0 w 720"/>
                <a:gd name="T79" fmla="*/ 0 h 720"/>
                <a:gd name="T80" fmla="*/ 411839 w 720"/>
                <a:gd name="T81" fmla="*/ 0 h 720"/>
                <a:gd name="T82" fmla="*/ 432780 w 720"/>
                <a:gd name="T83" fmla="*/ 2327 h 720"/>
                <a:gd name="T84" fmla="*/ 479315 w 720"/>
                <a:gd name="T85" fmla="*/ 141933 h 720"/>
                <a:gd name="T86" fmla="*/ 442087 w 720"/>
                <a:gd name="T87" fmla="*/ 237331 h 720"/>
                <a:gd name="T88" fmla="*/ 618922 w 720"/>
                <a:gd name="T89" fmla="*/ 416492 h 720"/>
                <a:gd name="T90" fmla="*/ 798083 w 720"/>
                <a:gd name="T91" fmla="*/ 237331 h 720"/>
                <a:gd name="T92" fmla="*/ 760855 w 720"/>
                <a:gd name="T93" fmla="*/ 141933 h 720"/>
                <a:gd name="T94" fmla="*/ 807390 w 720"/>
                <a:gd name="T95" fmla="*/ 2327 h 720"/>
                <a:gd name="T96" fmla="*/ 828331 w 720"/>
                <a:gd name="T97" fmla="*/ 0 h 720"/>
                <a:gd name="T98" fmla="*/ 1261111 w 720"/>
                <a:gd name="T99" fmla="*/ 0 h 720"/>
                <a:gd name="T100" fmla="*/ 1261111 w 720"/>
                <a:gd name="T101" fmla="*/ 432780 h 720"/>
                <a:gd name="T102" fmla="*/ 1263438 w 720"/>
                <a:gd name="T103" fmla="*/ 451394 h 720"/>
                <a:gd name="T104" fmla="*/ 1323934 w 720"/>
                <a:gd name="T105" fmla="*/ 553772 h 720"/>
                <a:gd name="T106" fmla="*/ 1403044 w 720"/>
                <a:gd name="T107" fmla="*/ 500256 h 720"/>
                <a:gd name="T108" fmla="*/ 1493789 w 720"/>
                <a:gd name="T109" fmla="*/ 463028 h 720"/>
                <a:gd name="T110" fmla="*/ 1496115 w 720"/>
                <a:gd name="T111" fmla="*/ 463028 h 720"/>
                <a:gd name="T112" fmla="*/ 1675277 w 720"/>
                <a:gd name="T113" fmla="*/ 639863 h 72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720" h="720">
                  <a:moveTo>
                    <a:pt x="720" y="275"/>
                  </a:moveTo>
                  <a:cubicBezTo>
                    <a:pt x="720" y="318"/>
                    <a:pt x="686" y="352"/>
                    <a:pt x="643" y="352"/>
                  </a:cubicBezTo>
                  <a:cubicBezTo>
                    <a:pt x="643" y="352"/>
                    <a:pt x="643" y="352"/>
                    <a:pt x="643" y="352"/>
                  </a:cubicBezTo>
                  <a:cubicBezTo>
                    <a:pt x="639" y="352"/>
                    <a:pt x="621" y="351"/>
                    <a:pt x="603" y="336"/>
                  </a:cubicBezTo>
                  <a:cubicBezTo>
                    <a:pt x="592" y="327"/>
                    <a:pt x="580" y="313"/>
                    <a:pt x="569" y="313"/>
                  </a:cubicBezTo>
                  <a:cubicBezTo>
                    <a:pt x="559" y="313"/>
                    <a:pt x="550" y="323"/>
                    <a:pt x="543" y="356"/>
                  </a:cubicBezTo>
                  <a:cubicBezTo>
                    <a:pt x="542" y="359"/>
                    <a:pt x="542" y="362"/>
                    <a:pt x="542" y="365"/>
                  </a:cubicBezTo>
                  <a:cubicBezTo>
                    <a:pt x="542" y="542"/>
                    <a:pt x="542" y="542"/>
                    <a:pt x="542" y="542"/>
                  </a:cubicBezTo>
                  <a:cubicBezTo>
                    <a:pt x="542" y="542"/>
                    <a:pt x="542" y="542"/>
                    <a:pt x="542" y="542"/>
                  </a:cubicBezTo>
                  <a:cubicBezTo>
                    <a:pt x="356" y="542"/>
                    <a:pt x="356" y="542"/>
                    <a:pt x="356" y="542"/>
                  </a:cubicBezTo>
                  <a:cubicBezTo>
                    <a:pt x="352" y="542"/>
                    <a:pt x="349" y="543"/>
                    <a:pt x="345" y="543"/>
                  </a:cubicBezTo>
                  <a:cubicBezTo>
                    <a:pt x="315" y="550"/>
                    <a:pt x="300" y="559"/>
                    <a:pt x="296" y="572"/>
                  </a:cubicBezTo>
                  <a:cubicBezTo>
                    <a:pt x="292" y="586"/>
                    <a:pt x="304" y="599"/>
                    <a:pt x="314" y="610"/>
                  </a:cubicBezTo>
                  <a:cubicBezTo>
                    <a:pt x="316" y="613"/>
                    <a:pt x="318" y="615"/>
                    <a:pt x="320" y="617"/>
                  </a:cubicBezTo>
                  <a:cubicBezTo>
                    <a:pt x="335" y="634"/>
                    <a:pt x="335" y="651"/>
                    <a:pt x="335" y="652"/>
                  </a:cubicBezTo>
                  <a:cubicBezTo>
                    <a:pt x="335" y="690"/>
                    <a:pt x="304" y="720"/>
                    <a:pt x="266" y="720"/>
                  </a:cubicBezTo>
                  <a:cubicBezTo>
                    <a:pt x="229" y="720"/>
                    <a:pt x="198" y="690"/>
                    <a:pt x="198" y="652"/>
                  </a:cubicBezTo>
                  <a:cubicBezTo>
                    <a:pt x="198" y="652"/>
                    <a:pt x="198" y="652"/>
                    <a:pt x="198" y="652"/>
                  </a:cubicBezTo>
                  <a:cubicBezTo>
                    <a:pt x="198" y="651"/>
                    <a:pt x="197" y="634"/>
                    <a:pt x="212" y="617"/>
                  </a:cubicBezTo>
                  <a:cubicBezTo>
                    <a:pt x="214" y="615"/>
                    <a:pt x="216" y="613"/>
                    <a:pt x="219" y="610"/>
                  </a:cubicBezTo>
                  <a:cubicBezTo>
                    <a:pt x="229" y="599"/>
                    <a:pt x="241" y="586"/>
                    <a:pt x="237" y="572"/>
                  </a:cubicBezTo>
                  <a:cubicBezTo>
                    <a:pt x="233" y="559"/>
                    <a:pt x="217" y="550"/>
                    <a:pt x="187" y="543"/>
                  </a:cubicBezTo>
                  <a:cubicBezTo>
                    <a:pt x="184" y="543"/>
                    <a:pt x="180" y="542"/>
                    <a:pt x="177" y="542"/>
                  </a:cubicBezTo>
                  <a:cubicBezTo>
                    <a:pt x="0" y="542"/>
                    <a:pt x="0" y="542"/>
                    <a:pt x="0" y="542"/>
                  </a:cubicBezTo>
                  <a:cubicBezTo>
                    <a:pt x="0" y="365"/>
                    <a:pt x="0" y="365"/>
                    <a:pt x="0" y="365"/>
                  </a:cubicBezTo>
                  <a:cubicBezTo>
                    <a:pt x="0" y="363"/>
                    <a:pt x="0" y="360"/>
                    <a:pt x="1" y="358"/>
                  </a:cubicBezTo>
                  <a:cubicBezTo>
                    <a:pt x="8" y="324"/>
                    <a:pt x="17" y="321"/>
                    <a:pt x="19" y="321"/>
                  </a:cubicBezTo>
                  <a:cubicBezTo>
                    <a:pt x="24" y="321"/>
                    <a:pt x="33" y="329"/>
                    <a:pt x="40" y="335"/>
                  </a:cubicBezTo>
                  <a:cubicBezTo>
                    <a:pt x="42" y="338"/>
                    <a:pt x="45" y="340"/>
                    <a:pt x="47" y="342"/>
                  </a:cubicBezTo>
                  <a:cubicBezTo>
                    <a:pt x="67" y="359"/>
                    <a:pt x="87" y="360"/>
                    <a:pt x="92" y="360"/>
                  </a:cubicBezTo>
                  <a:cubicBezTo>
                    <a:pt x="93" y="360"/>
                    <a:pt x="93" y="360"/>
                    <a:pt x="93" y="360"/>
                  </a:cubicBezTo>
                  <a:cubicBezTo>
                    <a:pt x="140" y="360"/>
                    <a:pt x="178" y="322"/>
                    <a:pt x="178" y="275"/>
                  </a:cubicBezTo>
                  <a:cubicBezTo>
                    <a:pt x="178" y="229"/>
                    <a:pt x="140" y="190"/>
                    <a:pt x="93" y="190"/>
                  </a:cubicBezTo>
                  <a:cubicBezTo>
                    <a:pt x="92" y="190"/>
                    <a:pt x="92" y="190"/>
                    <a:pt x="92" y="190"/>
                  </a:cubicBezTo>
                  <a:cubicBezTo>
                    <a:pt x="87" y="190"/>
                    <a:pt x="67" y="192"/>
                    <a:pt x="47" y="209"/>
                  </a:cubicBezTo>
                  <a:cubicBezTo>
                    <a:pt x="45" y="211"/>
                    <a:pt x="42" y="213"/>
                    <a:pt x="40" y="215"/>
                  </a:cubicBezTo>
                  <a:cubicBezTo>
                    <a:pt x="33" y="222"/>
                    <a:pt x="24" y="230"/>
                    <a:pt x="19" y="230"/>
                  </a:cubicBezTo>
                  <a:cubicBezTo>
                    <a:pt x="17" y="230"/>
                    <a:pt x="8" y="227"/>
                    <a:pt x="1" y="193"/>
                  </a:cubicBezTo>
                  <a:cubicBezTo>
                    <a:pt x="0" y="190"/>
                    <a:pt x="0" y="188"/>
                    <a:pt x="0" y="18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7" y="0"/>
                    <a:pt x="177" y="0"/>
                    <a:pt x="177" y="0"/>
                  </a:cubicBezTo>
                  <a:cubicBezTo>
                    <a:pt x="180" y="0"/>
                    <a:pt x="183" y="1"/>
                    <a:pt x="186" y="1"/>
                  </a:cubicBezTo>
                  <a:cubicBezTo>
                    <a:pt x="257" y="18"/>
                    <a:pt x="223" y="42"/>
                    <a:pt x="206" y="61"/>
                  </a:cubicBezTo>
                  <a:cubicBezTo>
                    <a:pt x="189" y="82"/>
                    <a:pt x="190" y="102"/>
                    <a:pt x="190" y="102"/>
                  </a:cubicBezTo>
                  <a:cubicBezTo>
                    <a:pt x="190" y="144"/>
                    <a:pt x="224" y="179"/>
                    <a:pt x="266" y="179"/>
                  </a:cubicBezTo>
                  <a:cubicBezTo>
                    <a:pt x="309" y="179"/>
                    <a:pt x="343" y="144"/>
                    <a:pt x="343" y="102"/>
                  </a:cubicBezTo>
                  <a:cubicBezTo>
                    <a:pt x="343" y="102"/>
                    <a:pt x="344" y="82"/>
                    <a:pt x="327" y="61"/>
                  </a:cubicBezTo>
                  <a:cubicBezTo>
                    <a:pt x="310" y="42"/>
                    <a:pt x="276" y="18"/>
                    <a:pt x="347" y="1"/>
                  </a:cubicBezTo>
                  <a:cubicBezTo>
                    <a:pt x="350" y="1"/>
                    <a:pt x="353" y="0"/>
                    <a:pt x="356" y="0"/>
                  </a:cubicBezTo>
                  <a:cubicBezTo>
                    <a:pt x="542" y="0"/>
                    <a:pt x="542" y="0"/>
                    <a:pt x="542" y="0"/>
                  </a:cubicBezTo>
                  <a:cubicBezTo>
                    <a:pt x="542" y="186"/>
                    <a:pt x="542" y="186"/>
                    <a:pt x="542" y="186"/>
                  </a:cubicBezTo>
                  <a:cubicBezTo>
                    <a:pt x="542" y="189"/>
                    <a:pt x="542" y="192"/>
                    <a:pt x="543" y="194"/>
                  </a:cubicBezTo>
                  <a:cubicBezTo>
                    <a:pt x="550" y="228"/>
                    <a:pt x="559" y="238"/>
                    <a:pt x="569" y="238"/>
                  </a:cubicBezTo>
                  <a:cubicBezTo>
                    <a:pt x="580" y="238"/>
                    <a:pt x="592" y="224"/>
                    <a:pt x="603" y="215"/>
                  </a:cubicBezTo>
                  <a:cubicBezTo>
                    <a:pt x="620" y="200"/>
                    <a:pt x="638" y="199"/>
                    <a:pt x="642" y="199"/>
                  </a:cubicBezTo>
                  <a:cubicBezTo>
                    <a:pt x="643" y="199"/>
                    <a:pt x="643" y="199"/>
                    <a:pt x="643" y="199"/>
                  </a:cubicBezTo>
                  <a:cubicBezTo>
                    <a:pt x="686" y="199"/>
                    <a:pt x="720" y="233"/>
                    <a:pt x="720" y="275"/>
                  </a:cubicBezTo>
                  <a:close/>
                </a:path>
              </a:pathLst>
            </a:custGeom>
            <a:solidFill>
              <a:srgbClr val="85C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4CE6E8C3-F30B-4E84-9415-91F0CFFD97F3}"/>
                </a:ext>
              </a:extLst>
            </p:cNvPr>
            <p:cNvSpPr>
              <a:spLocks/>
            </p:cNvSpPr>
            <p:nvPr/>
          </p:nvSpPr>
          <p:spPr bwMode="auto">
            <a:xfrm rot="-2700000">
              <a:off x="5986630" y="2612451"/>
              <a:ext cx="1677988" cy="1674812"/>
            </a:xfrm>
            <a:custGeom>
              <a:avLst/>
              <a:gdLst>
                <a:gd name="T0" fmla="*/ 1675935 w 721"/>
                <a:gd name="T1" fmla="*/ 828331 h 720"/>
                <a:gd name="T2" fmla="*/ 1678263 w 721"/>
                <a:gd name="T3" fmla="*/ 1261111 h 720"/>
                <a:gd name="T4" fmla="*/ 1245313 w 721"/>
                <a:gd name="T5" fmla="*/ 1261111 h 720"/>
                <a:gd name="T6" fmla="*/ 1224364 w 721"/>
                <a:gd name="T7" fmla="*/ 1263438 h 720"/>
                <a:gd name="T8" fmla="*/ 1177810 w 721"/>
                <a:gd name="T9" fmla="*/ 1403044 h 720"/>
                <a:gd name="T10" fmla="*/ 1215053 w 721"/>
                <a:gd name="T11" fmla="*/ 1496115 h 720"/>
                <a:gd name="T12" fmla="*/ 1035821 w 721"/>
                <a:gd name="T13" fmla="*/ 1675277 h 720"/>
                <a:gd name="T14" fmla="*/ 858917 w 721"/>
                <a:gd name="T15" fmla="*/ 1496115 h 720"/>
                <a:gd name="T16" fmla="*/ 896160 w 721"/>
                <a:gd name="T17" fmla="*/ 1403044 h 720"/>
                <a:gd name="T18" fmla="*/ 849606 w 721"/>
                <a:gd name="T19" fmla="*/ 1263438 h 720"/>
                <a:gd name="T20" fmla="*/ 828657 w 721"/>
                <a:gd name="T21" fmla="*/ 1261111 h 720"/>
                <a:gd name="T22" fmla="*/ 416656 w 721"/>
                <a:gd name="T23" fmla="*/ 1261111 h 720"/>
                <a:gd name="T24" fmla="*/ 416656 w 721"/>
                <a:gd name="T25" fmla="*/ 828331 h 720"/>
                <a:gd name="T26" fmla="*/ 412001 w 721"/>
                <a:gd name="T27" fmla="*/ 805064 h 720"/>
                <a:gd name="T28" fmla="*/ 332859 w 721"/>
                <a:gd name="T29" fmla="*/ 688725 h 720"/>
                <a:gd name="T30" fmla="*/ 256046 w 721"/>
                <a:gd name="T31" fmla="*/ 730607 h 720"/>
                <a:gd name="T32" fmla="*/ 242080 w 721"/>
                <a:gd name="T33" fmla="*/ 746894 h 720"/>
                <a:gd name="T34" fmla="*/ 160610 w 721"/>
                <a:gd name="T35" fmla="*/ 779469 h 720"/>
                <a:gd name="T36" fmla="*/ 158283 w 721"/>
                <a:gd name="T37" fmla="*/ 779469 h 720"/>
                <a:gd name="T38" fmla="*/ 0 w 721"/>
                <a:gd name="T39" fmla="*/ 621249 h 720"/>
                <a:gd name="T40" fmla="*/ 158283 w 721"/>
                <a:gd name="T41" fmla="*/ 460701 h 720"/>
                <a:gd name="T42" fmla="*/ 160610 w 721"/>
                <a:gd name="T43" fmla="*/ 460701 h 720"/>
                <a:gd name="T44" fmla="*/ 190870 w 721"/>
                <a:gd name="T45" fmla="*/ 465355 h 720"/>
                <a:gd name="T46" fmla="*/ 242080 w 721"/>
                <a:gd name="T47" fmla="*/ 495603 h 720"/>
                <a:gd name="T48" fmla="*/ 256046 w 721"/>
                <a:gd name="T49" fmla="*/ 509563 h 720"/>
                <a:gd name="T50" fmla="*/ 332859 w 721"/>
                <a:gd name="T51" fmla="*/ 553772 h 720"/>
                <a:gd name="T52" fmla="*/ 412001 w 721"/>
                <a:gd name="T53" fmla="*/ 437433 h 720"/>
                <a:gd name="T54" fmla="*/ 416656 w 721"/>
                <a:gd name="T55" fmla="*/ 411839 h 720"/>
                <a:gd name="T56" fmla="*/ 416656 w 721"/>
                <a:gd name="T57" fmla="*/ 0 h 720"/>
                <a:gd name="T58" fmla="*/ 416656 w 721"/>
                <a:gd name="T59" fmla="*/ 0 h 720"/>
                <a:gd name="T60" fmla="*/ 416656 w 721"/>
                <a:gd name="T61" fmla="*/ 0 h 720"/>
                <a:gd name="T62" fmla="*/ 828657 w 721"/>
                <a:gd name="T63" fmla="*/ 0 h 720"/>
                <a:gd name="T64" fmla="*/ 844951 w 721"/>
                <a:gd name="T65" fmla="*/ 2327 h 720"/>
                <a:gd name="T66" fmla="*/ 931075 w 721"/>
                <a:gd name="T67" fmla="*/ 41882 h 720"/>
                <a:gd name="T68" fmla="*/ 898488 w 721"/>
                <a:gd name="T69" fmla="*/ 93071 h 720"/>
                <a:gd name="T70" fmla="*/ 882194 w 721"/>
                <a:gd name="T71" fmla="*/ 109358 h 720"/>
                <a:gd name="T72" fmla="*/ 837968 w 721"/>
                <a:gd name="T73" fmla="*/ 216390 h 720"/>
                <a:gd name="T74" fmla="*/ 1035821 w 721"/>
                <a:gd name="T75" fmla="*/ 414166 h 720"/>
                <a:gd name="T76" fmla="*/ 1233675 w 721"/>
                <a:gd name="T77" fmla="*/ 216390 h 720"/>
                <a:gd name="T78" fmla="*/ 1191776 w 721"/>
                <a:gd name="T79" fmla="*/ 109358 h 720"/>
                <a:gd name="T80" fmla="*/ 1175482 w 721"/>
                <a:gd name="T81" fmla="*/ 93071 h 720"/>
                <a:gd name="T82" fmla="*/ 1142895 w 721"/>
                <a:gd name="T83" fmla="*/ 41882 h 720"/>
                <a:gd name="T84" fmla="*/ 1229019 w 721"/>
                <a:gd name="T85" fmla="*/ 2327 h 720"/>
                <a:gd name="T86" fmla="*/ 1245313 w 721"/>
                <a:gd name="T87" fmla="*/ 0 h 720"/>
                <a:gd name="T88" fmla="*/ 1678263 w 721"/>
                <a:gd name="T89" fmla="*/ 0 h 720"/>
                <a:gd name="T90" fmla="*/ 1675935 w 721"/>
                <a:gd name="T91" fmla="*/ 411839 h 720"/>
                <a:gd name="T92" fmla="*/ 1673608 w 721"/>
                <a:gd name="T93" fmla="*/ 432780 h 720"/>
                <a:gd name="T94" fmla="*/ 1613088 w 721"/>
                <a:gd name="T95" fmla="*/ 532831 h 720"/>
                <a:gd name="T96" fmla="*/ 1533946 w 721"/>
                <a:gd name="T97" fmla="*/ 479315 h 720"/>
                <a:gd name="T98" fmla="*/ 1443167 w 721"/>
                <a:gd name="T99" fmla="*/ 442087 h 720"/>
                <a:gd name="T100" fmla="*/ 1440839 w 721"/>
                <a:gd name="T101" fmla="*/ 442087 h 720"/>
                <a:gd name="T102" fmla="*/ 1261607 w 721"/>
                <a:gd name="T103" fmla="*/ 621249 h 720"/>
                <a:gd name="T104" fmla="*/ 1440839 w 721"/>
                <a:gd name="T105" fmla="*/ 798083 h 720"/>
                <a:gd name="T106" fmla="*/ 1443167 w 721"/>
                <a:gd name="T107" fmla="*/ 798083 h 720"/>
                <a:gd name="T108" fmla="*/ 1533946 w 721"/>
                <a:gd name="T109" fmla="*/ 760855 h 720"/>
                <a:gd name="T110" fmla="*/ 1613088 w 721"/>
                <a:gd name="T111" fmla="*/ 707339 h 720"/>
                <a:gd name="T112" fmla="*/ 1673608 w 721"/>
                <a:gd name="T113" fmla="*/ 809717 h 720"/>
                <a:gd name="T114" fmla="*/ 1675935 w 721"/>
                <a:gd name="T115" fmla="*/ 828331 h 72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721" h="720">
                  <a:moveTo>
                    <a:pt x="720" y="356"/>
                  </a:moveTo>
                  <a:cubicBezTo>
                    <a:pt x="721" y="542"/>
                    <a:pt x="721" y="542"/>
                    <a:pt x="721" y="542"/>
                  </a:cubicBezTo>
                  <a:cubicBezTo>
                    <a:pt x="535" y="542"/>
                    <a:pt x="535" y="542"/>
                    <a:pt x="535" y="542"/>
                  </a:cubicBezTo>
                  <a:cubicBezTo>
                    <a:pt x="532" y="542"/>
                    <a:pt x="529" y="542"/>
                    <a:pt x="526" y="543"/>
                  </a:cubicBezTo>
                  <a:cubicBezTo>
                    <a:pt x="455" y="559"/>
                    <a:pt x="489" y="583"/>
                    <a:pt x="506" y="603"/>
                  </a:cubicBezTo>
                  <a:cubicBezTo>
                    <a:pt x="523" y="623"/>
                    <a:pt x="522" y="643"/>
                    <a:pt x="522" y="643"/>
                  </a:cubicBezTo>
                  <a:cubicBezTo>
                    <a:pt x="522" y="686"/>
                    <a:pt x="488" y="720"/>
                    <a:pt x="445" y="720"/>
                  </a:cubicBezTo>
                  <a:cubicBezTo>
                    <a:pt x="403" y="720"/>
                    <a:pt x="369" y="686"/>
                    <a:pt x="369" y="643"/>
                  </a:cubicBezTo>
                  <a:cubicBezTo>
                    <a:pt x="369" y="643"/>
                    <a:pt x="368" y="623"/>
                    <a:pt x="385" y="603"/>
                  </a:cubicBezTo>
                  <a:cubicBezTo>
                    <a:pt x="402" y="583"/>
                    <a:pt x="436" y="559"/>
                    <a:pt x="365" y="543"/>
                  </a:cubicBezTo>
                  <a:cubicBezTo>
                    <a:pt x="362" y="542"/>
                    <a:pt x="359" y="542"/>
                    <a:pt x="356" y="542"/>
                  </a:cubicBezTo>
                  <a:cubicBezTo>
                    <a:pt x="179" y="542"/>
                    <a:pt x="179" y="542"/>
                    <a:pt x="179" y="542"/>
                  </a:cubicBezTo>
                  <a:cubicBezTo>
                    <a:pt x="179" y="356"/>
                    <a:pt x="179" y="356"/>
                    <a:pt x="179" y="356"/>
                  </a:cubicBezTo>
                  <a:cubicBezTo>
                    <a:pt x="179" y="353"/>
                    <a:pt x="178" y="349"/>
                    <a:pt x="177" y="346"/>
                  </a:cubicBezTo>
                  <a:cubicBezTo>
                    <a:pt x="172" y="322"/>
                    <a:pt x="163" y="296"/>
                    <a:pt x="143" y="296"/>
                  </a:cubicBezTo>
                  <a:cubicBezTo>
                    <a:pt x="131" y="296"/>
                    <a:pt x="120" y="305"/>
                    <a:pt x="110" y="314"/>
                  </a:cubicBezTo>
                  <a:cubicBezTo>
                    <a:pt x="108" y="317"/>
                    <a:pt x="106" y="319"/>
                    <a:pt x="104" y="321"/>
                  </a:cubicBezTo>
                  <a:cubicBezTo>
                    <a:pt x="88" y="334"/>
                    <a:pt x="72" y="335"/>
                    <a:pt x="69" y="335"/>
                  </a:cubicBezTo>
                  <a:cubicBezTo>
                    <a:pt x="68" y="335"/>
                    <a:pt x="68" y="335"/>
                    <a:pt x="68" y="335"/>
                  </a:cubicBezTo>
                  <a:cubicBezTo>
                    <a:pt x="31" y="335"/>
                    <a:pt x="0" y="304"/>
                    <a:pt x="0" y="267"/>
                  </a:cubicBezTo>
                  <a:cubicBezTo>
                    <a:pt x="0" y="229"/>
                    <a:pt x="31" y="198"/>
                    <a:pt x="68" y="198"/>
                  </a:cubicBezTo>
                  <a:cubicBezTo>
                    <a:pt x="69" y="198"/>
                    <a:pt x="69" y="198"/>
                    <a:pt x="69" y="198"/>
                  </a:cubicBezTo>
                  <a:cubicBezTo>
                    <a:pt x="71" y="198"/>
                    <a:pt x="75" y="199"/>
                    <a:pt x="82" y="200"/>
                  </a:cubicBezTo>
                  <a:cubicBezTo>
                    <a:pt x="88" y="202"/>
                    <a:pt x="96" y="206"/>
                    <a:pt x="104" y="213"/>
                  </a:cubicBezTo>
                  <a:cubicBezTo>
                    <a:pt x="106" y="215"/>
                    <a:pt x="108" y="217"/>
                    <a:pt x="110" y="219"/>
                  </a:cubicBezTo>
                  <a:cubicBezTo>
                    <a:pt x="120" y="228"/>
                    <a:pt x="131" y="238"/>
                    <a:pt x="143" y="238"/>
                  </a:cubicBezTo>
                  <a:cubicBezTo>
                    <a:pt x="163" y="238"/>
                    <a:pt x="172" y="211"/>
                    <a:pt x="177" y="188"/>
                  </a:cubicBezTo>
                  <a:cubicBezTo>
                    <a:pt x="178" y="184"/>
                    <a:pt x="179" y="181"/>
                    <a:pt x="179" y="177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356" y="0"/>
                    <a:pt x="356" y="0"/>
                    <a:pt x="356" y="0"/>
                  </a:cubicBezTo>
                  <a:cubicBezTo>
                    <a:pt x="358" y="0"/>
                    <a:pt x="360" y="0"/>
                    <a:pt x="363" y="1"/>
                  </a:cubicBezTo>
                  <a:cubicBezTo>
                    <a:pt x="394" y="8"/>
                    <a:pt x="399" y="16"/>
                    <a:pt x="400" y="18"/>
                  </a:cubicBezTo>
                  <a:cubicBezTo>
                    <a:pt x="401" y="23"/>
                    <a:pt x="392" y="33"/>
                    <a:pt x="386" y="40"/>
                  </a:cubicBezTo>
                  <a:cubicBezTo>
                    <a:pt x="383" y="42"/>
                    <a:pt x="381" y="45"/>
                    <a:pt x="379" y="47"/>
                  </a:cubicBezTo>
                  <a:cubicBezTo>
                    <a:pt x="360" y="69"/>
                    <a:pt x="360" y="90"/>
                    <a:pt x="360" y="93"/>
                  </a:cubicBezTo>
                  <a:cubicBezTo>
                    <a:pt x="360" y="140"/>
                    <a:pt x="399" y="178"/>
                    <a:pt x="445" y="178"/>
                  </a:cubicBezTo>
                  <a:cubicBezTo>
                    <a:pt x="492" y="178"/>
                    <a:pt x="530" y="140"/>
                    <a:pt x="530" y="93"/>
                  </a:cubicBezTo>
                  <a:cubicBezTo>
                    <a:pt x="530" y="90"/>
                    <a:pt x="531" y="68"/>
                    <a:pt x="512" y="47"/>
                  </a:cubicBezTo>
                  <a:cubicBezTo>
                    <a:pt x="510" y="45"/>
                    <a:pt x="508" y="42"/>
                    <a:pt x="505" y="40"/>
                  </a:cubicBezTo>
                  <a:cubicBezTo>
                    <a:pt x="499" y="33"/>
                    <a:pt x="490" y="23"/>
                    <a:pt x="491" y="18"/>
                  </a:cubicBezTo>
                  <a:cubicBezTo>
                    <a:pt x="492" y="16"/>
                    <a:pt x="497" y="8"/>
                    <a:pt x="528" y="1"/>
                  </a:cubicBezTo>
                  <a:cubicBezTo>
                    <a:pt x="530" y="0"/>
                    <a:pt x="533" y="0"/>
                    <a:pt x="535" y="0"/>
                  </a:cubicBezTo>
                  <a:cubicBezTo>
                    <a:pt x="721" y="0"/>
                    <a:pt x="721" y="0"/>
                    <a:pt x="721" y="0"/>
                  </a:cubicBezTo>
                  <a:cubicBezTo>
                    <a:pt x="720" y="177"/>
                    <a:pt x="720" y="177"/>
                    <a:pt x="720" y="177"/>
                  </a:cubicBezTo>
                  <a:cubicBezTo>
                    <a:pt x="720" y="180"/>
                    <a:pt x="720" y="183"/>
                    <a:pt x="719" y="186"/>
                  </a:cubicBezTo>
                  <a:cubicBezTo>
                    <a:pt x="712" y="219"/>
                    <a:pt x="703" y="229"/>
                    <a:pt x="693" y="229"/>
                  </a:cubicBezTo>
                  <a:cubicBezTo>
                    <a:pt x="682" y="229"/>
                    <a:pt x="670" y="215"/>
                    <a:pt x="659" y="206"/>
                  </a:cubicBezTo>
                  <a:cubicBezTo>
                    <a:pt x="642" y="191"/>
                    <a:pt x="624" y="190"/>
                    <a:pt x="620" y="190"/>
                  </a:cubicBezTo>
                  <a:cubicBezTo>
                    <a:pt x="619" y="190"/>
                    <a:pt x="619" y="190"/>
                    <a:pt x="619" y="190"/>
                  </a:cubicBezTo>
                  <a:cubicBezTo>
                    <a:pt x="576" y="190"/>
                    <a:pt x="542" y="224"/>
                    <a:pt x="542" y="267"/>
                  </a:cubicBezTo>
                  <a:cubicBezTo>
                    <a:pt x="542" y="309"/>
                    <a:pt x="576" y="343"/>
                    <a:pt x="619" y="343"/>
                  </a:cubicBezTo>
                  <a:cubicBezTo>
                    <a:pt x="619" y="343"/>
                    <a:pt x="619" y="343"/>
                    <a:pt x="620" y="343"/>
                  </a:cubicBezTo>
                  <a:cubicBezTo>
                    <a:pt x="623" y="343"/>
                    <a:pt x="641" y="342"/>
                    <a:pt x="659" y="327"/>
                  </a:cubicBezTo>
                  <a:cubicBezTo>
                    <a:pt x="670" y="318"/>
                    <a:pt x="682" y="304"/>
                    <a:pt x="693" y="304"/>
                  </a:cubicBezTo>
                  <a:cubicBezTo>
                    <a:pt x="703" y="304"/>
                    <a:pt x="712" y="314"/>
                    <a:pt x="719" y="348"/>
                  </a:cubicBezTo>
                  <a:cubicBezTo>
                    <a:pt x="720" y="350"/>
                    <a:pt x="720" y="353"/>
                    <a:pt x="720" y="356"/>
                  </a:cubicBezTo>
                  <a:close/>
                </a:path>
              </a:pathLst>
            </a:custGeom>
            <a:solidFill>
              <a:srgbClr val="F6A9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30C44168-594A-46B3-B491-5D4627AA8C20}"/>
                </a:ext>
              </a:extLst>
            </p:cNvPr>
            <p:cNvSpPr>
              <a:spLocks/>
            </p:cNvSpPr>
            <p:nvPr/>
          </p:nvSpPr>
          <p:spPr bwMode="auto">
            <a:xfrm rot="-2700000">
              <a:off x="4776957" y="3239515"/>
              <a:ext cx="1674813" cy="1674813"/>
            </a:xfrm>
            <a:custGeom>
              <a:avLst/>
              <a:gdLst>
                <a:gd name="T0" fmla="*/ 1675277 w 720"/>
                <a:gd name="T1" fmla="*/ 1242497 h 720"/>
                <a:gd name="T2" fmla="*/ 1675277 w 720"/>
                <a:gd name="T3" fmla="*/ 1675277 h 720"/>
                <a:gd name="T4" fmla="*/ 1675277 w 720"/>
                <a:gd name="T5" fmla="*/ 1675277 h 720"/>
                <a:gd name="T6" fmla="*/ 1263438 w 720"/>
                <a:gd name="T7" fmla="*/ 1675277 h 720"/>
                <a:gd name="T8" fmla="*/ 1242497 w 720"/>
                <a:gd name="T9" fmla="*/ 1672950 h 720"/>
                <a:gd name="T10" fmla="*/ 1193635 w 720"/>
                <a:gd name="T11" fmla="*/ 1533344 h 720"/>
                <a:gd name="T12" fmla="*/ 1233190 w 720"/>
                <a:gd name="T13" fmla="*/ 1437946 h 720"/>
                <a:gd name="T14" fmla="*/ 1054028 w 720"/>
                <a:gd name="T15" fmla="*/ 1258785 h 720"/>
                <a:gd name="T16" fmla="*/ 874867 w 720"/>
                <a:gd name="T17" fmla="*/ 1437946 h 720"/>
                <a:gd name="T18" fmla="*/ 914422 w 720"/>
                <a:gd name="T19" fmla="*/ 1533344 h 720"/>
                <a:gd name="T20" fmla="*/ 865560 w 720"/>
                <a:gd name="T21" fmla="*/ 1672950 h 720"/>
                <a:gd name="T22" fmla="*/ 844619 w 720"/>
                <a:gd name="T23" fmla="*/ 1675277 h 720"/>
                <a:gd name="T24" fmla="*/ 414166 w 720"/>
                <a:gd name="T25" fmla="*/ 1675277 h 720"/>
                <a:gd name="T26" fmla="*/ 414166 w 720"/>
                <a:gd name="T27" fmla="*/ 1242497 h 720"/>
                <a:gd name="T28" fmla="*/ 411839 w 720"/>
                <a:gd name="T29" fmla="*/ 1223883 h 720"/>
                <a:gd name="T30" fmla="*/ 349016 w 720"/>
                <a:gd name="T31" fmla="*/ 1121505 h 720"/>
                <a:gd name="T32" fmla="*/ 272233 w 720"/>
                <a:gd name="T33" fmla="*/ 1175021 h 720"/>
                <a:gd name="T34" fmla="*/ 179162 w 720"/>
                <a:gd name="T35" fmla="*/ 1212249 h 720"/>
                <a:gd name="T36" fmla="*/ 176835 w 720"/>
                <a:gd name="T37" fmla="*/ 1212249 h 720"/>
                <a:gd name="T38" fmla="*/ 0 w 720"/>
                <a:gd name="T39" fmla="*/ 1035414 h 720"/>
                <a:gd name="T40" fmla="*/ 176835 w 720"/>
                <a:gd name="T41" fmla="*/ 856253 h 720"/>
                <a:gd name="T42" fmla="*/ 179162 w 720"/>
                <a:gd name="T43" fmla="*/ 856253 h 720"/>
                <a:gd name="T44" fmla="*/ 272233 w 720"/>
                <a:gd name="T45" fmla="*/ 893481 h 720"/>
                <a:gd name="T46" fmla="*/ 349016 w 720"/>
                <a:gd name="T47" fmla="*/ 946997 h 720"/>
                <a:gd name="T48" fmla="*/ 411839 w 720"/>
                <a:gd name="T49" fmla="*/ 846946 h 720"/>
                <a:gd name="T50" fmla="*/ 414166 w 720"/>
                <a:gd name="T51" fmla="*/ 826005 h 720"/>
                <a:gd name="T52" fmla="*/ 414166 w 720"/>
                <a:gd name="T53" fmla="*/ 414166 h 720"/>
                <a:gd name="T54" fmla="*/ 844619 w 720"/>
                <a:gd name="T55" fmla="*/ 414166 h 720"/>
                <a:gd name="T56" fmla="*/ 870213 w 720"/>
                <a:gd name="T57" fmla="*/ 411839 h 720"/>
                <a:gd name="T58" fmla="*/ 984225 w 720"/>
                <a:gd name="T59" fmla="*/ 344362 h 720"/>
                <a:gd name="T60" fmla="*/ 942343 w 720"/>
                <a:gd name="T61" fmla="*/ 255945 h 720"/>
                <a:gd name="T62" fmla="*/ 928383 w 720"/>
                <a:gd name="T63" fmla="*/ 239658 h 720"/>
                <a:gd name="T64" fmla="*/ 895808 w 720"/>
                <a:gd name="T65" fmla="*/ 158221 h 720"/>
                <a:gd name="T66" fmla="*/ 1054028 w 720"/>
                <a:gd name="T67" fmla="*/ 0 h 720"/>
                <a:gd name="T68" fmla="*/ 1212249 w 720"/>
                <a:gd name="T69" fmla="*/ 158221 h 720"/>
                <a:gd name="T70" fmla="*/ 1212249 w 720"/>
                <a:gd name="T71" fmla="*/ 158221 h 720"/>
                <a:gd name="T72" fmla="*/ 1179674 w 720"/>
                <a:gd name="T73" fmla="*/ 239658 h 720"/>
                <a:gd name="T74" fmla="*/ 1165714 w 720"/>
                <a:gd name="T75" fmla="*/ 255945 h 720"/>
                <a:gd name="T76" fmla="*/ 1123832 w 720"/>
                <a:gd name="T77" fmla="*/ 344362 h 720"/>
                <a:gd name="T78" fmla="*/ 1237844 w 720"/>
                <a:gd name="T79" fmla="*/ 411839 h 720"/>
                <a:gd name="T80" fmla="*/ 1263438 w 720"/>
                <a:gd name="T81" fmla="*/ 414166 h 720"/>
                <a:gd name="T82" fmla="*/ 1675277 w 720"/>
                <a:gd name="T83" fmla="*/ 414166 h 720"/>
                <a:gd name="T84" fmla="*/ 1675277 w 720"/>
                <a:gd name="T85" fmla="*/ 826005 h 720"/>
                <a:gd name="T86" fmla="*/ 1672950 w 720"/>
                <a:gd name="T87" fmla="*/ 842292 h 720"/>
                <a:gd name="T88" fmla="*/ 1631068 w 720"/>
                <a:gd name="T89" fmla="*/ 928383 h 720"/>
                <a:gd name="T90" fmla="*/ 1582206 w 720"/>
                <a:gd name="T91" fmla="*/ 895808 h 720"/>
                <a:gd name="T92" fmla="*/ 1563592 w 720"/>
                <a:gd name="T93" fmla="*/ 879520 h 720"/>
                <a:gd name="T94" fmla="*/ 1458887 w 720"/>
                <a:gd name="T95" fmla="*/ 837639 h 720"/>
                <a:gd name="T96" fmla="*/ 1456560 w 720"/>
                <a:gd name="T97" fmla="*/ 837639 h 720"/>
                <a:gd name="T98" fmla="*/ 1258785 w 720"/>
                <a:gd name="T99" fmla="*/ 1035414 h 720"/>
                <a:gd name="T100" fmla="*/ 1456560 w 720"/>
                <a:gd name="T101" fmla="*/ 1233190 h 720"/>
                <a:gd name="T102" fmla="*/ 1458887 w 720"/>
                <a:gd name="T103" fmla="*/ 1233190 h 720"/>
                <a:gd name="T104" fmla="*/ 1565919 w 720"/>
                <a:gd name="T105" fmla="*/ 1188981 h 720"/>
                <a:gd name="T106" fmla="*/ 1582206 w 720"/>
                <a:gd name="T107" fmla="*/ 1175021 h 720"/>
                <a:gd name="T108" fmla="*/ 1631068 w 720"/>
                <a:gd name="T109" fmla="*/ 1140119 h 720"/>
                <a:gd name="T110" fmla="*/ 1672950 w 720"/>
                <a:gd name="T111" fmla="*/ 1226210 h 720"/>
                <a:gd name="T112" fmla="*/ 1675277 w 720"/>
                <a:gd name="T113" fmla="*/ 1242497 h 72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720" h="720">
                  <a:moveTo>
                    <a:pt x="720" y="534"/>
                  </a:moveTo>
                  <a:cubicBezTo>
                    <a:pt x="720" y="720"/>
                    <a:pt x="720" y="720"/>
                    <a:pt x="720" y="720"/>
                  </a:cubicBezTo>
                  <a:cubicBezTo>
                    <a:pt x="720" y="720"/>
                    <a:pt x="720" y="720"/>
                    <a:pt x="720" y="720"/>
                  </a:cubicBezTo>
                  <a:cubicBezTo>
                    <a:pt x="543" y="720"/>
                    <a:pt x="543" y="720"/>
                    <a:pt x="543" y="720"/>
                  </a:cubicBezTo>
                  <a:cubicBezTo>
                    <a:pt x="540" y="720"/>
                    <a:pt x="537" y="719"/>
                    <a:pt x="534" y="719"/>
                  </a:cubicBezTo>
                  <a:cubicBezTo>
                    <a:pt x="463" y="702"/>
                    <a:pt x="496" y="678"/>
                    <a:pt x="513" y="659"/>
                  </a:cubicBezTo>
                  <a:cubicBezTo>
                    <a:pt x="531" y="639"/>
                    <a:pt x="530" y="618"/>
                    <a:pt x="530" y="618"/>
                  </a:cubicBezTo>
                  <a:cubicBezTo>
                    <a:pt x="530" y="576"/>
                    <a:pt x="495" y="541"/>
                    <a:pt x="453" y="541"/>
                  </a:cubicBezTo>
                  <a:cubicBezTo>
                    <a:pt x="411" y="541"/>
                    <a:pt x="376" y="576"/>
                    <a:pt x="376" y="618"/>
                  </a:cubicBezTo>
                  <a:cubicBezTo>
                    <a:pt x="376" y="618"/>
                    <a:pt x="375" y="639"/>
                    <a:pt x="393" y="659"/>
                  </a:cubicBezTo>
                  <a:cubicBezTo>
                    <a:pt x="410" y="678"/>
                    <a:pt x="444" y="702"/>
                    <a:pt x="372" y="719"/>
                  </a:cubicBezTo>
                  <a:cubicBezTo>
                    <a:pt x="369" y="719"/>
                    <a:pt x="366" y="720"/>
                    <a:pt x="363" y="720"/>
                  </a:cubicBezTo>
                  <a:cubicBezTo>
                    <a:pt x="178" y="720"/>
                    <a:pt x="178" y="720"/>
                    <a:pt x="178" y="720"/>
                  </a:cubicBezTo>
                  <a:cubicBezTo>
                    <a:pt x="178" y="534"/>
                    <a:pt x="178" y="534"/>
                    <a:pt x="178" y="534"/>
                  </a:cubicBezTo>
                  <a:cubicBezTo>
                    <a:pt x="178" y="531"/>
                    <a:pt x="178" y="528"/>
                    <a:pt x="177" y="526"/>
                  </a:cubicBezTo>
                  <a:cubicBezTo>
                    <a:pt x="169" y="492"/>
                    <a:pt x="160" y="482"/>
                    <a:pt x="150" y="482"/>
                  </a:cubicBezTo>
                  <a:cubicBezTo>
                    <a:pt x="139" y="482"/>
                    <a:pt x="127" y="496"/>
                    <a:pt x="117" y="505"/>
                  </a:cubicBezTo>
                  <a:cubicBezTo>
                    <a:pt x="99" y="520"/>
                    <a:pt x="81" y="521"/>
                    <a:pt x="77" y="521"/>
                  </a:cubicBezTo>
                  <a:cubicBezTo>
                    <a:pt x="77" y="521"/>
                    <a:pt x="76" y="521"/>
                    <a:pt x="76" y="521"/>
                  </a:cubicBezTo>
                  <a:cubicBezTo>
                    <a:pt x="34" y="521"/>
                    <a:pt x="0" y="487"/>
                    <a:pt x="0" y="445"/>
                  </a:cubicBezTo>
                  <a:cubicBezTo>
                    <a:pt x="0" y="402"/>
                    <a:pt x="34" y="368"/>
                    <a:pt x="76" y="368"/>
                  </a:cubicBezTo>
                  <a:cubicBezTo>
                    <a:pt x="76" y="368"/>
                    <a:pt x="76" y="368"/>
                    <a:pt x="77" y="368"/>
                  </a:cubicBezTo>
                  <a:cubicBezTo>
                    <a:pt x="81" y="368"/>
                    <a:pt x="99" y="369"/>
                    <a:pt x="117" y="384"/>
                  </a:cubicBezTo>
                  <a:cubicBezTo>
                    <a:pt x="127" y="393"/>
                    <a:pt x="139" y="407"/>
                    <a:pt x="150" y="407"/>
                  </a:cubicBezTo>
                  <a:cubicBezTo>
                    <a:pt x="160" y="407"/>
                    <a:pt x="169" y="397"/>
                    <a:pt x="177" y="364"/>
                  </a:cubicBezTo>
                  <a:cubicBezTo>
                    <a:pt x="178" y="361"/>
                    <a:pt x="178" y="358"/>
                    <a:pt x="178" y="355"/>
                  </a:cubicBezTo>
                  <a:cubicBezTo>
                    <a:pt x="178" y="178"/>
                    <a:pt x="178" y="178"/>
                    <a:pt x="178" y="178"/>
                  </a:cubicBezTo>
                  <a:cubicBezTo>
                    <a:pt x="363" y="178"/>
                    <a:pt x="363" y="178"/>
                    <a:pt x="363" y="178"/>
                  </a:cubicBezTo>
                  <a:cubicBezTo>
                    <a:pt x="367" y="178"/>
                    <a:pt x="371" y="177"/>
                    <a:pt x="374" y="177"/>
                  </a:cubicBezTo>
                  <a:cubicBezTo>
                    <a:pt x="404" y="170"/>
                    <a:pt x="419" y="161"/>
                    <a:pt x="423" y="148"/>
                  </a:cubicBezTo>
                  <a:cubicBezTo>
                    <a:pt x="428" y="134"/>
                    <a:pt x="416" y="121"/>
                    <a:pt x="405" y="110"/>
                  </a:cubicBezTo>
                  <a:cubicBezTo>
                    <a:pt x="403" y="107"/>
                    <a:pt x="401" y="105"/>
                    <a:pt x="399" y="103"/>
                  </a:cubicBezTo>
                  <a:cubicBezTo>
                    <a:pt x="384" y="86"/>
                    <a:pt x="385" y="69"/>
                    <a:pt x="385" y="68"/>
                  </a:cubicBezTo>
                  <a:cubicBezTo>
                    <a:pt x="385" y="30"/>
                    <a:pt x="415" y="0"/>
                    <a:pt x="453" y="0"/>
                  </a:cubicBezTo>
                  <a:cubicBezTo>
                    <a:pt x="491" y="0"/>
                    <a:pt x="521" y="30"/>
                    <a:pt x="521" y="68"/>
                  </a:cubicBezTo>
                  <a:cubicBezTo>
                    <a:pt x="521" y="68"/>
                    <a:pt x="521" y="68"/>
                    <a:pt x="521" y="68"/>
                  </a:cubicBezTo>
                  <a:cubicBezTo>
                    <a:pt x="521" y="69"/>
                    <a:pt x="522" y="86"/>
                    <a:pt x="507" y="103"/>
                  </a:cubicBezTo>
                  <a:cubicBezTo>
                    <a:pt x="505" y="105"/>
                    <a:pt x="503" y="107"/>
                    <a:pt x="501" y="110"/>
                  </a:cubicBezTo>
                  <a:cubicBezTo>
                    <a:pt x="490" y="121"/>
                    <a:pt x="479" y="134"/>
                    <a:pt x="483" y="148"/>
                  </a:cubicBezTo>
                  <a:cubicBezTo>
                    <a:pt x="487" y="161"/>
                    <a:pt x="502" y="170"/>
                    <a:pt x="532" y="177"/>
                  </a:cubicBezTo>
                  <a:cubicBezTo>
                    <a:pt x="536" y="177"/>
                    <a:pt x="539" y="178"/>
                    <a:pt x="543" y="178"/>
                  </a:cubicBezTo>
                  <a:cubicBezTo>
                    <a:pt x="720" y="178"/>
                    <a:pt x="720" y="178"/>
                    <a:pt x="720" y="178"/>
                  </a:cubicBezTo>
                  <a:cubicBezTo>
                    <a:pt x="720" y="355"/>
                    <a:pt x="720" y="355"/>
                    <a:pt x="720" y="355"/>
                  </a:cubicBezTo>
                  <a:cubicBezTo>
                    <a:pt x="720" y="357"/>
                    <a:pt x="720" y="360"/>
                    <a:pt x="719" y="362"/>
                  </a:cubicBezTo>
                  <a:cubicBezTo>
                    <a:pt x="711" y="396"/>
                    <a:pt x="703" y="399"/>
                    <a:pt x="701" y="399"/>
                  </a:cubicBezTo>
                  <a:cubicBezTo>
                    <a:pt x="695" y="399"/>
                    <a:pt x="687" y="391"/>
                    <a:pt x="680" y="385"/>
                  </a:cubicBezTo>
                  <a:cubicBezTo>
                    <a:pt x="677" y="382"/>
                    <a:pt x="675" y="380"/>
                    <a:pt x="672" y="378"/>
                  </a:cubicBezTo>
                  <a:cubicBezTo>
                    <a:pt x="653" y="361"/>
                    <a:pt x="633" y="360"/>
                    <a:pt x="627" y="360"/>
                  </a:cubicBezTo>
                  <a:cubicBezTo>
                    <a:pt x="626" y="360"/>
                    <a:pt x="626" y="360"/>
                    <a:pt x="626" y="360"/>
                  </a:cubicBezTo>
                  <a:cubicBezTo>
                    <a:pt x="580" y="360"/>
                    <a:pt x="541" y="398"/>
                    <a:pt x="541" y="445"/>
                  </a:cubicBezTo>
                  <a:cubicBezTo>
                    <a:pt x="541" y="491"/>
                    <a:pt x="580" y="530"/>
                    <a:pt x="626" y="530"/>
                  </a:cubicBezTo>
                  <a:cubicBezTo>
                    <a:pt x="627" y="530"/>
                    <a:pt x="627" y="530"/>
                    <a:pt x="627" y="530"/>
                  </a:cubicBezTo>
                  <a:cubicBezTo>
                    <a:pt x="633" y="530"/>
                    <a:pt x="653" y="528"/>
                    <a:pt x="673" y="511"/>
                  </a:cubicBezTo>
                  <a:cubicBezTo>
                    <a:pt x="675" y="509"/>
                    <a:pt x="677" y="507"/>
                    <a:pt x="680" y="505"/>
                  </a:cubicBezTo>
                  <a:cubicBezTo>
                    <a:pt x="687" y="498"/>
                    <a:pt x="695" y="490"/>
                    <a:pt x="701" y="490"/>
                  </a:cubicBezTo>
                  <a:cubicBezTo>
                    <a:pt x="703" y="490"/>
                    <a:pt x="711" y="493"/>
                    <a:pt x="719" y="527"/>
                  </a:cubicBezTo>
                  <a:cubicBezTo>
                    <a:pt x="720" y="530"/>
                    <a:pt x="720" y="532"/>
                    <a:pt x="720" y="534"/>
                  </a:cubicBezTo>
                  <a:close/>
                </a:path>
              </a:pathLst>
            </a:custGeom>
            <a:solidFill>
              <a:srgbClr val="85C5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CFB2870E-2717-4BD3-A10D-6C7B9A2DDF7F}"/>
                </a:ext>
              </a:extLst>
            </p:cNvPr>
            <p:cNvSpPr>
              <a:spLocks/>
            </p:cNvSpPr>
            <p:nvPr/>
          </p:nvSpPr>
          <p:spPr bwMode="auto">
            <a:xfrm rot="-2700000">
              <a:off x="4149893" y="2026665"/>
              <a:ext cx="1676400" cy="1674813"/>
            </a:xfrm>
            <a:custGeom>
              <a:avLst/>
              <a:gdLst>
                <a:gd name="T0" fmla="*/ 1675277 w 720"/>
                <a:gd name="T1" fmla="*/ 1054028 h 720"/>
                <a:gd name="T2" fmla="*/ 1517056 w 720"/>
                <a:gd name="T3" fmla="*/ 1214576 h 720"/>
                <a:gd name="T4" fmla="*/ 1517056 w 720"/>
                <a:gd name="T5" fmla="*/ 1214576 h 720"/>
                <a:gd name="T6" fmla="*/ 1486808 w 720"/>
                <a:gd name="T7" fmla="*/ 1209922 h 720"/>
                <a:gd name="T8" fmla="*/ 1435619 w 720"/>
                <a:gd name="T9" fmla="*/ 1179674 h 720"/>
                <a:gd name="T10" fmla="*/ 1419332 w 720"/>
                <a:gd name="T11" fmla="*/ 1165714 h 720"/>
                <a:gd name="T12" fmla="*/ 1344875 w 720"/>
                <a:gd name="T13" fmla="*/ 1121505 h 720"/>
                <a:gd name="T14" fmla="*/ 1263438 w 720"/>
                <a:gd name="T15" fmla="*/ 1237844 h 720"/>
                <a:gd name="T16" fmla="*/ 1261111 w 720"/>
                <a:gd name="T17" fmla="*/ 1263438 h 720"/>
                <a:gd name="T18" fmla="*/ 1261111 w 720"/>
                <a:gd name="T19" fmla="*/ 1675277 h 720"/>
                <a:gd name="T20" fmla="*/ 1261111 w 720"/>
                <a:gd name="T21" fmla="*/ 1675277 h 720"/>
                <a:gd name="T22" fmla="*/ 1261111 w 720"/>
                <a:gd name="T23" fmla="*/ 1675277 h 720"/>
                <a:gd name="T24" fmla="*/ 849272 w 720"/>
                <a:gd name="T25" fmla="*/ 1675277 h 720"/>
                <a:gd name="T26" fmla="*/ 832985 w 720"/>
                <a:gd name="T27" fmla="*/ 1672950 h 720"/>
                <a:gd name="T28" fmla="*/ 746894 w 720"/>
                <a:gd name="T29" fmla="*/ 1633395 h 720"/>
                <a:gd name="T30" fmla="*/ 779469 w 720"/>
                <a:gd name="T31" fmla="*/ 1582206 h 720"/>
                <a:gd name="T32" fmla="*/ 795757 w 720"/>
                <a:gd name="T33" fmla="*/ 1565919 h 720"/>
                <a:gd name="T34" fmla="*/ 837639 w 720"/>
                <a:gd name="T35" fmla="*/ 1458887 h 720"/>
                <a:gd name="T36" fmla="*/ 639863 w 720"/>
                <a:gd name="T37" fmla="*/ 1261111 h 720"/>
                <a:gd name="T38" fmla="*/ 442087 w 720"/>
                <a:gd name="T39" fmla="*/ 1458887 h 720"/>
                <a:gd name="T40" fmla="*/ 483969 w 720"/>
                <a:gd name="T41" fmla="*/ 1565919 h 720"/>
                <a:gd name="T42" fmla="*/ 500256 w 720"/>
                <a:gd name="T43" fmla="*/ 1582206 h 720"/>
                <a:gd name="T44" fmla="*/ 532831 w 720"/>
                <a:gd name="T45" fmla="*/ 1633395 h 720"/>
                <a:gd name="T46" fmla="*/ 446741 w 720"/>
                <a:gd name="T47" fmla="*/ 1672950 h 720"/>
                <a:gd name="T48" fmla="*/ 430453 w 720"/>
                <a:gd name="T49" fmla="*/ 1675277 h 720"/>
                <a:gd name="T50" fmla="*/ 0 w 720"/>
                <a:gd name="T51" fmla="*/ 1675277 h 720"/>
                <a:gd name="T52" fmla="*/ 0 w 720"/>
                <a:gd name="T53" fmla="*/ 1263438 h 720"/>
                <a:gd name="T54" fmla="*/ 2327 w 720"/>
                <a:gd name="T55" fmla="*/ 1242497 h 720"/>
                <a:gd name="T56" fmla="*/ 65150 w 720"/>
                <a:gd name="T57" fmla="*/ 1142446 h 720"/>
                <a:gd name="T58" fmla="*/ 141933 w 720"/>
                <a:gd name="T59" fmla="*/ 1195962 h 720"/>
                <a:gd name="T60" fmla="*/ 235004 w 720"/>
                <a:gd name="T61" fmla="*/ 1233190 h 720"/>
                <a:gd name="T62" fmla="*/ 237331 w 720"/>
                <a:gd name="T63" fmla="*/ 1233190 h 720"/>
                <a:gd name="T64" fmla="*/ 414166 w 720"/>
                <a:gd name="T65" fmla="*/ 1054028 h 720"/>
                <a:gd name="T66" fmla="*/ 237331 w 720"/>
                <a:gd name="T67" fmla="*/ 877194 h 720"/>
                <a:gd name="T68" fmla="*/ 235004 w 720"/>
                <a:gd name="T69" fmla="*/ 877194 h 720"/>
                <a:gd name="T70" fmla="*/ 141933 w 720"/>
                <a:gd name="T71" fmla="*/ 914422 h 720"/>
                <a:gd name="T72" fmla="*/ 65150 w 720"/>
                <a:gd name="T73" fmla="*/ 967938 h 720"/>
                <a:gd name="T74" fmla="*/ 2327 w 720"/>
                <a:gd name="T75" fmla="*/ 867887 h 720"/>
                <a:gd name="T76" fmla="*/ 0 w 720"/>
                <a:gd name="T77" fmla="*/ 846946 h 720"/>
                <a:gd name="T78" fmla="*/ 0 w 720"/>
                <a:gd name="T79" fmla="*/ 414166 h 720"/>
                <a:gd name="T80" fmla="*/ 430453 w 720"/>
                <a:gd name="T81" fmla="*/ 414166 h 720"/>
                <a:gd name="T82" fmla="*/ 451394 w 720"/>
                <a:gd name="T83" fmla="*/ 411839 h 720"/>
                <a:gd name="T84" fmla="*/ 500256 w 720"/>
                <a:gd name="T85" fmla="*/ 272233 h 720"/>
                <a:gd name="T86" fmla="*/ 460701 w 720"/>
                <a:gd name="T87" fmla="*/ 179162 h 720"/>
                <a:gd name="T88" fmla="*/ 639863 w 720"/>
                <a:gd name="T89" fmla="*/ 0 h 720"/>
                <a:gd name="T90" fmla="*/ 819024 w 720"/>
                <a:gd name="T91" fmla="*/ 179162 h 720"/>
                <a:gd name="T92" fmla="*/ 779469 w 720"/>
                <a:gd name="T93" fmla="*/ 272233 h 720"/>
                <a:gd name="T94" fmla="*/ 828331 w 720"/>
                <a:gd name="T95" fmla="*/ 411839 h 720"/>
                <a:gd name="T96" fmla="*/ 849272 w 720"/>
                <a:gd name="T97" fmla="*/ 414166 h 720"/>
                <a:gd name="T98" fmla="*/ 1261111 w 720"/>
                <a:gd name="T99" fmla="*/ 414166 h 720"/>
                <a:gd name="T100" fmla="*/ 1261111 w 720"/>
                <a:gd name="T101" fmla="*/ 846946 h 720"/>
                <a:gd name="T102" fmla="*/ 1263438 w 720"/>
                <a:gd name="T103" fmla="*/ 870213 h 720"/>
                <a:gd name="T104" fmla="*/ 1344875 w 720"/>
                <a:gd name="T105" fmla="*/ 986552 h 720"/>
                <a:gd name="T106" fmla="*/ 1419332 w 720"/>
                <a:gd name="T107" fmla="*/ 944670 h 720"/>
                <a:gd name="T108" fmla="*/ 1435619 w 720"/>
                <a:gd name="T109" fmla="*/ 928383 h 720"/>
                <a:gd name="T110" fmla="*/ 1514730 w 720"/>
                <a:gd name="T111" fmla="*/ 895808 h 720"/>
                <a:gd name="T112" fmla="*/ 1517056 w 720"/>
                <a:gd name="T113" fmla="*/ 895808 h 720"/>
                <a:gd name="T114" fmla="*/ 1675277 w 720"/>
                <a:gd name="T115" fmla="*/ 1054028 h 72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720" h="720">
                  <a:moveTo>
                    <a:pt x="720" y="453"/>
                  </a:moveTo>
                  <a:cubicBezTo>
                    <a:pt x="720" y="491"/>
                    <a:pt x="690" y="522"/>
                    <a:pt x="652" y="522"/>
                  </a:cubicBezTo>
                  <a:cubicBezTo>
                    <a:pt x="652" y="522"/>
                    <a:pt x="652" y="522"/>
                    <a:pt x="652" y="522"/>
                  </a:cubicBezTo>
                  <a:cubicBezTo>
                    <a:pt x="650" y="522"/>
                    <a:pt x="645" y="522"/>
                    <a:pt x="639" y="520"/>
                  </a:cubicBezTo>
                  <a:cubicBezTo>
                    <a:pt x="633" y="518"/>
                    <a:pt x="625" y="514"/>
                    <a:pt x="617" y="507"/>
                  </a:cubicBezTo>
                  <a:cubicBezTo>
                    <a:pt x="615" y="505"/>
                    <a:pt x="612" y="503"/>
                    <a:pt x="610" y="501"/>
                  </a:cubicBezTo>
                  <a:cubicBezTo>
                    <a:pt x="600" y="492"/>
                    <a:pt x="590" y="482"/>
                    <a:pt x="578" y="482"/>
                  </a:cubicBezTo>
                  <a:cubicBezTo>
                    <a:pt x="557" y="482"/>
                    <a:pt x="549" y="509"/>
                    <a:pt x="543" y="532"/>
                  </a:cubicBezTo>
                  <a:cubicBezTo>
                    <a:pt x="542" y="536"/>
                    <a:pt x="542" y="539"/>
                    <a:pt x="542" y="543"/>
                  </a:cubicBezTo>
                  <a:cubicBezTo>
                    <a:pt x="542" y="720"/>
                    <a:pt x="542" y="720"/>
                    <a:pt x="542" y="720"/>
                  </a:cubicBezTo>
                  <a:cubicBezTo>
                    <a:pt x="542" y="720"/>
                    <a:pt x="542" y="720"/>
                    <a:pt x="542" y="720"/>
                  </a:cubicBezTo>
                  <a:cubicBezTo>
                    <a:pt x="542" y="720"/>
                    <a:pt x="542" y="720"/>
                    <a:pt x="542" y="720"/>
                  </a:cubicBezTo>
                  <a:cubicBezTo>
                    <a:pt x="365" y="720"/>
                    <a:pt x="365" y="720"/>
                    <a:pt x="365" y="720"/>
                  </a:cubicBezTo>
                  <a:cubicBezTo>
                    <a:pt x="362" y="720"/>
                    <a:pt x="360" y="720"/>
                    <a:pt x="358" y="719"/>
                  </a:cubicBezTo>
                  <a:cubicBezTo>
                    <a:pt x="326" y="712"/>
                    <a:pt x="322" y="704"/>
                    <a:pt x="321" y="702"/>
                  </a:cubicBezTo>
                  <a:cubicBezTo>
                    <a:pt x="319" y="697"/>
                    <a:pt x="328" y="687"/>
                    <a:pt x="335" y="680"/>
                  </a:cubicBezTo>
                  <a:cubicBezTo>
                    <a:pt x="337" y="678"/>
                    <a:pt x="340" y="675"/>
                    <a:pt x="342" y="673"/>
                  </a:cubicBezTo>
                  <a:cubicBezTo>
                    <a:pt x="360" y="652"/>
                    <a:pt x="360" y="630"/>
                    <a:pt x="360" y="627"/>
                  </a:cubicBezTo>
                  <a:cubicBezTo>
                    <a:pt x="360" y="580"/>
                    <a:pt x="322" y="542"/>
                    <a:pt x="275" y="542"/>
                  </a:cubicBezTo>
                  <a:cubicBezTo>
                    <a:pt x="228" y="542"/>
                    <a:pt x="190" y="580"/>
                    <a:pt x="190" y="627"/>
                  </a:cubicBezTo>
                  <a:cubicBezTo>
                    <a:pt x="190" y="630"/>
                    <a:pt x="190" y="652"/>
                    <a:pt x="208" y="673"/>
                  </a:cubicBezTo>
                  <a:cubicBezTo>
                    <a:pt x="210" y="675"/>
                    <a:pt x="213" y="678"/>
                    <a:pt x="215" y="680"/>
                  </a:cubicBezTo>
                  <a:cubicBezTo>
                    <a:pt x="222" y="687"/>
                    <a:pt x="231" y="697"/>
                    <a:pt x="229" y="702"/>
                  </a:cubicBezTo>
                  <a:cubicBezTo>
                    <a:pt x="229" y="704"/>
                    <a:pt x="224" y="712"/>
                    <a:pt x="192" y="719"/>
                  </a:cubicBezTo>
                  <a:cubicBezTo>
                    <a:pt x="190" y="720"/>
                    <a:pt x="188" y="720"/>
                    <a:pt x="185" y="720"/>
                  </a:cubicBezTo>
                  <a:cubicBezTo>
                    <a:pt x="0" y="720"/>
                    <a:pt x="0" y="720"/>
                    <a:pt x="0" y="720"/>
                  </a:cubicBezTo>
                  <a:cubicBezTo>
                    <a:pt x="0" y="543"/>
                    <a:pt x="0" y="543"/>
                    <a:pt x="0" y="543"/>
                  </a:cubicBezTo>
                  <a:cubicBezTo>
                    <a:pt x="0" y="540"/>
                    <a:pt x="0" y="537"/>
                    <a:pt x="1" y="534"/>
                  </a:cubicBezTo>
                  <a:cubicBezTo>
                    <a:pt x="9" y="501"/>
                    <a:pt x="18" y="491"/>
                    <a:pt x="28" y="491"/>
                  </a:cubicBezTo>
                  <a:cubicBezTo>
                    <a:pt x="39" y="491"/>
                    <a:pt x="51" y="505"/>
                    <a:pt x="61" y="514"/>
                  </a:cubicBezTo>
                  <a:cubicBezTo>
                    <a:pt x="79" y="529"/>
                    <a:pt x="97" y="530"/>
                    <a:pt x="101" y="530"/>
                  </a:cubicBezTo>
                  <a:cubicBezTo>
                    <a:pt x="101" y="530"/>
                    <a:pt x="102" y="530"/>
                    <a:pt x="102" y="530"/>
                  </a:cubicBezTo>
                  <a:cubicBezTo>
                    <a:pt x="144" y="530"/>
                    <a:pt x="178" y="496"/>
                    <a:pt x="178" y="453"/>
                  </a:cubicBezTo>
                  <a:cubicBezTo>
                    <a:pt x="178" y="411"/>
                    <a:pt x="144" y="377"/>
                    <a:pt x="102" y="377"/>
                  </a:cubicBezTo>
                  <a:cubicBezTo>
                    <a:pt x="102" y="377"/>
                    <a:pt x="101" y="377"/>
                    <a:pt x="101" y="377"/>
                  </a:cubicBezTo>
                  <a:cubicBezTo>
                    <a:pt x="97" y="377"/>
                    <a:pt x="79" y="378"/>
                    <a:pt x="61" y="393"/>
                  </a:cubicBezTo>
                  <a:cubicBezTo>
                    <a:pt x="51" y="402"/>
                    <a:pt x="39" y="416"/>
                    <a:pt x="28" y="416"/>
                  </a:cubicBezTo>
                  <a:cubicBezTo>
                    <a:pt x="18" y="416"/>
                    <a:pt x="9" y="406"/>
                    <a:pt x="1" y="373"/>
                  </a:cubicBezTo>
                  <a:cubicBezTo>
                    <a:pt x="0" y="370"/>
                    <a:pt x="0" y="367"/>
                    <a:pt x="0" y="364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185" y="178"/>
                    <a:pt x="185" y="178"/>
                    <a:pt x="185" y="178"/>
                  </a:cubicBezTo>
                  <a:cubicBezTo>
                    <a:pt x="188" y="178"/>
                    <a:pt x="191" y="178"/>
                    <a:pt x="194" y="177"/>
                  </a:cubicBezTo>
                  <a:cubicBezTo>
                    <a:pt x="266" y="161"/>
                    <a:pt x="232" y="137"/>
                    <a:pt x="215" y="117"/>
                  </a:cubicBezTo>
                  <a:cubicBezTo>
                    <a:pt x="197" y="97"/>
                    <a:pt x="198" y="77"/>
                    <a:pt x="198" y="77"/>
                  </a:cubicBezTo>
                  <a:cubicBezTo>
                    <a:pt x="198" y="34"/>
                    <a:pt x="233" y="0"/>
                    <a:pt x="275" y="0"/>
                  </a:cubicBezTo>
                  <a:cubicBezTo>
                    <a:pt x="317" y="0"/>
                    <a:pt x="352" y="34"/>
                    <a:pt x="352" y="77"/>
                  </a:cubicBezTo>
                  <a:cubicBezTo>
                    <a:pt x="352" y="77"/>
                    <a:pt x="353" y="97"/>
                    <a:pt x="335" y="117"/>
                  </a:cubicBezTo>
                  <a:cubicBezTo>
                    <a:pt x="318" y="137"/>
                    <a:pt x="285" y="161"/>
                    <a:pt x="356" y="177"/>
                  </a:cubicBezTo>
                  <a:cubicBezTo>
                    <a:pt x="359" y="178"/>
                    <a:pt x="362" y="178"/>
                    <a:pt x="365" y="178"/>
                  </a:cubicBezTo>
                  <a:cubicBezTo>
                    <a:pt x="542" y="178"/>
                    <a:pt x="542" y="178"/>
                    <a:pt x="542" y="178"/>
                  </a:cubicBezTo>
                  <a:cubicBezTo>
                    <a:pt x="542" y="364"/>
                    <a:pt x="542" y="364"/>
                    <a:pt x="542" y="364"/>
                  </a:cubicBezTo>
                  <a:cubicBezTo>
                    <a:pt x="542" y="367"/>
                    <a:pt x="542" y="371"/>
                    <a:pt x="543" y="374"/>
                  </a:cubicBezTo>
                  <a:cubicBezTo>
                    <a:pt x="549" y="398"/>
                    <a:pt x="557" y="424"/>
                    <a:pt x="578" y="424"/>
                  </a:cubicBezTo>
                  <a:cubicBezTo>
                    <a:pt x="590" y="424"/>
                    <a:pt x="600" y="415"/>
                    <a:pt x="610" y="406"/>
                  </a:cubicBezTo>
                  <a:cubicBezTo>
                    <a:pt x="612" y="403"/>
                    <a:pt x="615" y="401"/>
                    <a:pt x="617" y="399"/>
                  </a:cubicBezTo>
                  <a:cubicBezTo>
                    <a:pt x="633" y="386"/>
                    <a:pt x="648" y="385"/>
                    <a:pt x="651" y="385"/>
                  </a:cubicBezTo>
                  <a:cubicBezTo>
                    <a:pt x="652" y="385"/>
                    <a:pt x="652" y="385"/>
                    <a:pt x="652" y="385"/>
                  </a:cubicBezTo>
                  <a:cubicBezTo>
                    <a:pt x="690" y="385"/>
                    <a:pt x="720" y="416"/>
                    <a:pt x="720" y="453"/>
                  </a:cubicBezTo>
                  <a:close/>
                </a:path>
              </a:pathLst>
            </a:custGeom>
            <a:solidFill>
              <a:srgbClr val="F6A9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cxnSp>
        <p:nvCxnSpPr>
          <p:cNvPr id="12" name="직선 연결선 250">
            <a:extLst>
              <a:ext uri="{FF2B5EF4-FFF2-40B4-BE49-F238E27FC236}">
                <a16:creationId xmlns:a16="http://schemas.microsoft.com/office/drawing/2014/main" id="{93CDBCF5-0C48-4A3F-BE37-04D1C11913D7}"/>
              </a:ext>
            </a:extLst>
          </p:cNvPr>
          <p:cNvCxnSpPr>
            <a:cxnSpLocks/>
          </p:cNvCxnSpPr>
          <p:nvPr/>
        </p:nvCxnSpPr>
        <p:spPr>
          <a:xfrm>
            <a:off x="4367808" y="1268760"/>
            <a:ext cx="0" cy="756000"/>
          </a:xfrm>
          <a:prstGeom prst="line">
            <a:avLst/>
          </a:prstGeom>
          <a:solidFill>
            <a:srgbClr val="85C596"/>
          </a:solidFill>
          <a:ln w="6350">
            <a:solidFill>
              <a:srgbClr val="F6A9C3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250">
            <a:extLst>
              <a:ext uri="{FF2B5EF4-FFF2-40B4-BE49-F238E27FC236}">
                <a16:creationId xmlns:a16="http://schemas.microsoft.com/office/drawing/2014/main" id="{4136388C-80D7-47AE-B848-50F3D1B2A644}"/>
              </a:ext>
            </a:extLst>
          </p:cNvPr>
          <p:cNvCxnSpPr>
            <a:cxnSpLocks/>
          </p:cNvCxnSpPr>
          <p:nvPr/>
        </p:nvCxnSpPr>
        <p:spPr>
          <a:xfrm>
            <a:off x="2927648" y="4005064"/>
            <a:ext cx="1974504" cy="0"/>
          </a:xfrm>
          <a:prstGeom prst="line">
            <a:avLst/>
          </a:prstGeom>
          <a:solidFill>
            <a:srgbClr val="85C596"/>
          </a:solidFill>
          <a:ln w="6350">
            <a:solidFill>
              <a:srgbClr val="85C596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250">
            <a:extLst>
              <a:ext uri="{FF2B5EF4-FFF2-40B4-BE49-F238E27FC236}">
                <a16:creationId xmlns:a16="http://schemas.microsoft.com/office/drawing/2014/main" id="{06D15418-C5CA-4DB9-A03D-9AAFFA8F6701}"/>
              </a:ext>
            </a:extLst>
          </p:cNvPr>
          <p:cNvCxnSpPr>
            <a:cxnSpLocks/>
          </p:cNvCxnSpPr>
          <p:nvPr/>
        </p:nvCxnSpPr>
        <p:spPr>
          <a:xfrm flipH="1">
            <a:off x="6312024" y="1484784"/>
            <a:ext cx="1224136" cy="0"/>
          </a:xfrm>
          <a:prstGeom prst="line">
            <a:avLst/>
          </a:prstGeom>
          <a:solidFill>
            <a:srgbClr val="85C596"/>
          </a:solidFill>
          <a:ln w="6350">
            <a:solidFill>
              <a:srgbClr val="85C596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250">
            <a:extLst>
              <a:ext uri="{FF2B5EF4-FFF2-40B4-BE49-F238E27FC236}">
                <a16:creationId xmlns:a16="http://schemas.microsoft.com/office/drawing/2014/main" id="{B4AD5B5D-4BBC-451A-816B-6A41077170A3}"/>
              </a:ext>
            </a:extLst>
          </p:cNvPr>
          <p:cNvCxnSpPr>
            <a:cxnSpLocks/>
          </p:cNvCxnSpPr>
          <p:nvPr/>
        </p:nvCxnSpPr>
        <p:spPr>
          <a:xfrm flipV="1">
            <a:off x="6816080" y="3429000"/>
            <a:ext cx="0" cy="864000"/>
          </a:xfrm>
          <a:prstGeom prst="line">
            <a:avLst/>
          </a:prstGeom>
          <a:solidFill>
            <a:srgbClr val="85C596"/>
          </a:solidFill>
          <a:ln w="6350">
            <a:solidFill>
              <a:srgbClr val="F6A9C3"/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957">
            <a:extLst>
              <a:ext uri="{FF2B5EF4-FFF2-40B4-BE49-F238E27FC236}">
                <a16:creationId xmlns:a16="http://schemas.microsoft.com/office/drawing/2014/main" id="{F5D7E599-01F6-4501-940B-42C043B10425}"/>
              </a:ext>
            </a:extLst>
          </p:cNvPr>
          <p:cNvSpPr/>
          <p:nvPr/>
        </p:nvSpPr>
        <p:spPr>
          <a:xfrm>
            <a:off x="2711624" y="764704"/>
            <a:ext cx="2448272" cy="461665"/>
          </a:xfrm>
          <a:prstGeom prst="rect">
            <a:avLst/>
          </a:prstGeom>
          <a:noFill/>
          <a:ln w="9525">
            <a:noFill/>
            <a:miter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zh-TW" sz="2400" b="1" dirty="0">
                <a:effectLst/>
                <a:latin typeface="微軟正黑體 Light" panose="020B0304030504040204" pitchFamily="34" charset="-120"/>
                <a:ea typeface="微軟正黑體 Light" panose="020B0304030504040204" pitchFamily="34" charset="-120"/>
                <a:cs typeface="Times New Roman" panose="02020603050405020304" pitchFamily="18" charset="0"/>
              </a:rPr>
              <a:t>學會操作顯微鏡</a:t>
            </a:r>
            <a:endParaRPr lang="zh-CN" alt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TextBox 1957">
            <a:extLst>
              <a:ext uri="{FF2B5EF4-FFF2-40B4-BE49-F238E27FC236}">
                <a16:creationId xmlns:a16="http://schemas.microsoft.com/office/drawing/2014/main" id="{18966B9D-E35A-4208-86EF-18F25CE4E384}"/>
              </a:ext>
            </a:extLst>
          </p:cNvPr>
          <p:cNvSpPr/>
          <p:nvPr/>
        </p:nvSpPr>
        <p:spPr>
          <a:xfrm>
            <a:off x="407368" y="3717032"/>
            <a:ext cx="2560240" cy="461665"/>
          </a:xfrm>
          <a:prstGeom prst="rect">
            <a:avLst/>
          </a:prstGeom>
          <a:noFill/>
          <a:ln w="9525">
            <a:noFill/>
            <a:miter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zh-TW" sz="2400" b="1" dirty="0">
                <a:effectLst/>
                <a:latin typeface="微軟正黑體 Light" panose="020B0304030504040204" pitchFamily="34" charset="-120"/>
                <a:ea typeface="微軟正黑體 Light" panose="020B0304030504040204" pitchFamily="34" charset="-120"/>
                <a:cs typeface="Times New Roman" panose="02020603050405020304" pitchFamily="18" charset="0"/>
              </a:rPr>
              <a:t>了解花粉的功能</a:t>
            </a:r>
            <a:endParaRPr lang="zh-CN" alt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微軟正黑體 Light" panose="020B0304030504040204" pitchFamily="34" charset="-120"/>
              <a:ea typeface="微軟正黑體 Light" panose="020B03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AEA5D39A-E0F6-4F21-BCD2-B60FABE2782A}"/>
              </a:ext>
            </a:extLst>
          </p:cNvPr>
          <p:cNvSpPr txBox="1"/>
          <p:nvPr/>
        </p:nvSpPr>
        <p:spPr>
          <a:xfrm>
            <a:off x="6168008" y="1052736"/>
            <a:ext cx="2098450" cy="461665"/>
          </a:xfrm>
          <a:prstGeom prst="rect">
            <a:avLst/>
          </a:prstGeom>
          <a:noFill/>
          <a:ln w="9525">
            <a:noFill/>
            <a:miter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defPPr>
              <a:defRPr lang="zh-CN"/>
            </a:defPPr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400" b="1">
                <a:effectLst/>
                <a:latin typeface="微軟正黑體 Light" panose="020B0304030504040204" pitchFamily="34" charset="-120"/>
                <a:ea typeface="微軟正黑體 Light" panose="020B0304030504040204" pitchFamily="34" charset="-120"/>
                <a:cs typeface="Times New Roman" panose="02020603050405020304" pitchFamily="18" charset="0"/>
              </a:defRPr>
            </a:lvl1pPr>
          </a:lstStyle>
          <a:p>
            <a:r>
              <a:rPr lang="zh-TW" altLang="zh-TW" dirty="0"/>
              <a:t>知道糖的分類</a:t>
            </a:r>
            <a:endParaRPr lang="zh-TW" altLang="en-US" dirty="0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83FA6922-EEC9-4741-BDD2-E0D794874BAB}"/>
              </a:ext>
            </a:extLst>
          </p:cNvPr>
          <p:cNvSpPr txBox="1"/>
          <p:nvPr/>
        </p:nvSpPr>
        <p:spPr>
          <a:xfrm>
            <a:off x="4583832" y="4293096"/>
            <a:ext cx="5904656" cy="461665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r>
              <a:rPr lang="zh-TW" altLang="en-US" sz="2400" b="1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Times New Roman" panose="02020603050405020304" pitchFamily="18" charset="0"/>
              </a:rPr>
              <a:t>學習</a:t>
            </a:r>
            <a:r>
              <a:rPr lang="zh-TW" altLang="zh-TW" sz="2400" b="1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Times New Roman" panose="02020603050405020304" pitchFamily="18" charset="0"/>
              </a:rPr>
              <a:t>利用表格、圖片呈現出實驗結果</a:t>
            </a:r>
            <a:endParaRPr lang="zh-TW" altLang="en-US" sz="2400" b="1" dirty="0">
              <a:latin typeface="微軟正黑體 Light" panose="020B0304030504040204" pitchFamily="34" charset="-120"/>
              <a:ea typeface="微軟正黑體 Light" panose="020B03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17" name="Picture 2" descr="日日春成長記- 綠手指- 最專業的養花APP">
            <a:extLst>
              <a:ext uri="{FF2B5EF4-FFF2-40B4-BE49-F238E27FC236}">
                <a16:creationId xmlns:a16="http://schemas.microsoft.com/office/drawing/2014/main" id="{466499BA-6C76-42CE-9296-42C8451FA3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22362" r="81111" b="63055"/>
          <a:stretch/>
        </p:blipFill>
        <p:spPr bwMode="auto">
          <a:xfrm>
            <a:off x="-96688" y="-86716"/>
            <a:ext cx="799632" cy="7920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文字方塊 33">
            <a:extLst>
              <a:ext uri="{FF2B5EF4-FFF2-40B4-BE49-F238E27FC236}">
                <a16:creationId xmlns:a16="http://schemas.microsoft.com/office/drawing/2014/main" id="{25761173-30D1-4E83-A782-9BC952FA9804}"/>
              </a:ext>
            </a:extLst>
          </p:cNvPr>
          <p:cNvSpPr txBox="1"/>
          <p:nvPr/>
        </p:nvSpPr>
        <p:spPr>
          <a:xfrm>
            <a:off x="263352" y="3284984"/>
            <a:ext cx="422379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000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Times New Roman" panose="02020603050405020304" pitchFamily="18" charset="0"/>
              </a:rPr>
              <a:t>自由贊助</a:t>
            </a:r>
            <a:r>
              <a:rPr lang="en-US" altLang="zh-TW" sz="1000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Times New Roman" panose="02020603050405020304" pitchFamily="18" charset="0"/>
              </a:rPr>
              <a:t>:</a:t>
            </a:r>
            <a:r>
              <a:rPr lang="zh-TW" altLang="en-US" sz="1000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Times New Roman" panose="02020603050405020304" pitchFamily="18" charset="0"/>
              </a:rPr>
              <a:t> 台灣大學應用力學所研究所助理教授江宏仁自製手機顯微鏡</a:t>
            </a:r>
          </a:p>
        </p:txBody>
      </p:sp>
      <p:pic>
        <p:nvPicPr>
          <p:cNvPr id="39" name="圖片 38">
            <a:extLst>
              <a:ext uri="{FF2B5EF4-FFF2-40B4-BE49-F238E27FC236}">
                <a16:creationId xmlns:a16="http://schemas.microsoft.com/office/drawing/2014/main" id="{3C6E4172-1544-4CAE-9448-96D55263648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67768" y="996392"/>
            <a:ext cx="1955006" cy="2643758"/>
          </a:xfrm>
          <a:prstGeom prst="rect">
            <a:avLst/>
          </a:prstGeom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C533870D-359C-4B3B-8906-018131729D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612" y="4797152"/>
            <a:ext cx="1584176" cy="200755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DC58FA63-5456-43DA-A26F-7B932FEC16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293096"/>
            <a:ext cx="2493636" cy="2532274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123191BA-B28D-4957-976C-6E8EF104CB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6" y="404664"/>
            <a:ext cx="3673273" cy="3429000"/>
          </a:xfrm>
          <a:prstGeom prst="rect">
            <a:avLst/>
          </a:prstGeom>
          <a:ln w="76200" cmpd="thickThin">
            <a:solidFill>
              <a:schemeClr val="bg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974118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A6AE46E-71F2-41A8-B0FB-A9021858D0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476672"/>
            <a:ext cx="4392000" cy="2854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0" name="图片 32" descr="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79375"/>
            <a:ext cx="530225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48">
            <a:extLst>
              <a:ext uri="{FF2B5EF4-FFF2-40B4-BE49-F238E27FC236}">
                <a16:creationId xmlns:a16="http://schemas.microsoft.com/office/drawing/2014/main" id="{704AFA65-7135-473D-A109-7688EFDF83A2}"/>
              </a:ext>
            </a:extLst>
          </p:cNvPr>
          <p:cNvSpPr txBox="1"/>
          <p:nvPr/>
        </p:nvSpPr>
        <p:spPr>
          <a:xfrm>
            <a:off x="827134" y="79899"/>
            <a:ext cx="3396657" cy="741363"/>
          </a:xfrm>
          <a:prstGeom prst="rect">
            <a:avLst/>
          </a:prstGeom>
          <a:noFill/>
        </p:spPr>
        <p:txBody>
          <a:bodyPr anchor="ctr"/>
          <a:lstStyle/>
          <a:p>
            <a:pPr lvl="0"/>
            <a:r>
              <a:rPr lang="zh-TW" altLang="zh-TW" sz="4000" b="1" kern="100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Times New Roman" panose="02020603050405020304" pitchFamily="18" charset="0"/>
              </a:rPr>
              <a:t>實驗內容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D128F01-520F-47AC-9579-724884FDF46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1628800"/>
            <a:ext cx="5472000" cy="3535441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F79702A-D6EF-41ED-B018-E2AA5C0DE6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3789040"/>
            <a:ext cx="4392488" cy="2912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6C6579A-E7AF-429A-8EB0-CD48CAF89A9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43700" y="188417"/>
            <a:ext cx="993826" cy="864096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DA2C3B43-341D-44A6-B12A-708DFE1E4E3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11143703" y="253505"/>
            <a:ext cx="993826" cy="864096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1BEEEA8B-2EF0-43C4-9AF3-5914C04D293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09395" y="3501008"/>
            <a:ext cx="993826" cy="86409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B1F12176-4C17-4449-A78E-4AA6D8F979B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11143703" y="3565873"/>
            <a:ext cx="993826" cy="864096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29590E3B-E854-4C1B-B8D1-A11C22AF54ED}"/>
              </a:ext>
            </a:extLst>
          </p:cNvPr>
          <p:cNvSpPr txBox="1"/>
          <p:nvPr/>
        </p:nvSpPr>
        <p:spPr>
          <a:xfrm>
            <a:off x="551384" y="980728"/>
            <a:ext cx="32403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TW" sz="2400" b="1" dirty="0">
                <a:ea typeface="新細明體" panose="02020500000000000000" pitchFamily="18" charset="-120"/>
                <a:cs typeface="Times New Roman" panose="02020603050405020304" pitchFamily="18" charset="0"/>
              </a:rPr>
              <a:t>泡糖溶液的過程：</a:t>
            </a:r>
            <a:endParaRPr lang="zh-TW" altLang="en-US" sz="2400" b="1" dirty="0"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pic>
        <p:nvPicPr>
          <p:cNvPr id="3084" name="Picture 12" descr="試管插圖，圖標/科學/科學/簡單-插圖素材[63436471] - PIXTA圖庫">
            <a:extLst>
              <a:ext uri="{FF2B5EF4-FFF2-40B4-BE49-F238E27FC236}">
                <a16:creationId xmlns:a16="http://schemas.microsoft.com/office/drawing/2014/main" id="{93F6CB9F-A076-4ED4-AFE9-E85C731D35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2" t="24600" r="76096" b="28508"/>
          <a:stretch/>
        </p:blipFill>
        <p:spPr bwMode="auto">
          <a:xfrm>
            <a:off x="381439" y="1052736"/>
            <a:ext cx="167107" cy="29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A5A1CB72-6769-439B-854E-D75638386FC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25" y="5357973"/>
            <a:ext cx="5472000" cy="1500027"/>
          </a:xfrm>
          <a:prstGeom prst="rect">
            <a:avLst/>
          </a:prstGeom>
        </p:spPr>
      </p:pic>
      <p:pic>
        <p:nvPicPr>
          <p:cNvPr id="2" name="Picture 4" descr="日日春成長記- 綠手指- 最專業的養花APP">
            <a:extLst>
              <a:ext uri="{FF2B5EF4-FFF2-40B4-BE49-F238E27FC236}">
                <a16:creationId xmlns:a16="http://schemas.microsoft.com/office/drawing/2014/main" id="{ECA39522-28AE-4BD0-8ACF-BA9824167F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9" t="1553" r="81406" b="84906"/>
          <a:stretch/>
        </p:blipFill>
        <p:spPr bwMode="auto">
          <a:xfrm>
            <a:off x="-102227" y="-99392"/>
            <a:ext cx="948906" cy="9286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32161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32" descr="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79375"/>
            <a:ext cx="530225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A112FCF-05D6-4B8C-94B8-0DC259CEAF0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2826" y="1772816"/>
            <a:ext cx="9306348" cy="465575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098" name="Picture 2" descr="顯微鏡相關的向量圖素材集- 123RF">
            <a:extLst>
              <a:ext uri="{FF2B5EF4-FFF2-40B4-BE49-F238E27FC236}">
                <a16:creationId xmlns:a16="http://schemas.microsoft.com/office/drawing/2014/main" id="{95C0476B-46B1-4417-94FD-DC86FA5CBD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13" t="44465" r="42285" b="35007"/>
          <a:stretch/>
        </p:blipFill>
        <p:spPr bwMode="auto">
          <a:xfrm>
            <a:off x="363132" y="966102"/>
            <a:ext cx="334162" cy="42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26AF83A8-55BE-4301-891E-726480965F9B}"/>
              </a:ext>
            </a:extLst>
          </p:cNvPr>
          <p:cNvSpPr txBox="1"/>
          <p:nvPr/>
        </p:nvSpPr>
        <p:spPr>
          <a:xfrm>
            <a:off x="695400" y="976989"/>
            <a:ext cx="31683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TW" sz="2400" b="1" dirty="0">
                <a:ea typeface="新細明體" panose="02020500000000000000" pitchFamily="18" charset="-120"/>
                <a:cs typeface="Times New Roman" panose="02020603050405020304" pitchFamily="18" charset="0"/>
              </a:rPr>
              <a:t>花粉萌發觀察：</a:t>
            </a:r>
            <a:endParaRPr lang="zh-TW" altLang="en-US" sz="2400" b="1" dirty="0"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8" name="文本框 48">
            <a:extLst>
              <a:ext uri="{FF2B5EF4-FFF2-40B4-BE49-F238E27FC236}">
                <a16:creationId xmlns:a16="http://schemas.microsoft.com/office/drawing/2014/main" id="{DC49B8D0-DA40-407C-811C-00834721A6FA}"/>
              </a:ext>
            </a:extLst>
          </p:cNvPr>
          <p:cNvSpPr txBox="1"/>
          <p:nvPr/>
        </p:nvSpPr>
        <p:spPr>
          <a:xfrm>
            <a:off x="827134" y="79899"/>
            <a:ext cx="3396657" cy="741363"/>
          </a:xfrm>
          <a:prstGeom prst="rect">
            <a:avLst/>
          </a:prstGeom>
          <a:noFill/>
        </p:spPr>
        <p:txBody>
          <a:bodyPr anchor="ctr"/>
          <a:lstStyle/>
          <a:p>
            <a:pPr lvl="0"/>
            <a:r>
              <a:rPr lang="zh-TW" altLang="zh-TW" sz="4000" b="1" kern="100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Times New Roman" panose="02020603050405020304" pitchFamily="18" charset="0"/>
              </a:rPr>
              <a:t>實驗內容</a:t>
            </a:r>
          </a:p>
        </p:txBody>
      </p:sp>
      <p:pic>
        <p:nvPicPr>
          <p:cNvPr id="4" name="Picture 4" descr="日日春成長記- 綠手指- 最專業的養花APP">
            <a:extLst>
              <a:ext uri="{FF2B5EF4-FFF2-40B4-BE49-F238E27FC236}">
                <a16:creationId xmlns:a16="http://schemas.microsoft.com/office/drawing/2014/main" id="{5C4E06D9-C55D-497A-940A-7F2DE7E530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9" t="1553" r="81406" b="84906"/>
          <a:stretch/>
        </p:blipFill>
        <p:spPr bwMode="auto">
          <a:xfrm>
            <a:off x="-102227" y="-99392"/>
            <a:ext cx="948906" cy="9286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486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8588096A-6C8D-4D1A-A8A5-D1E9CA5088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7800" y="35843"/>
            <a:ext cx="5551846" cy="6858000"/>
          </a:xfrm>
          <a:prstGeom prst="rect">
            <a:avLst/>
          </a:prstGeom>
        </p:spPr>
      </p:pic>
      <p:pic>
        <p:nvPicPr>
          <p:cNvPr id="7170" name="图片 32" descr="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79375"/>
            <a:ext cx="530225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文本框 48"/>
          <p:cNvSpPr txBox="1"/>
          <p:nvPr/>
        </p:nvSpPr>
        <p:spPr>
          <a:xfrm>
            <a:off x="827135" y="79899"/>
            <a:ext cx="2152650" cy="741363"/>
          </a:xfrm>
          <a:prstGeom prst="rect">
            <a:avLst/>
          </a:prstGeom>
          <a:noFill/>
        </p:spPr>
        <p:txBody>
          <a:bodyPr anchor="ctr"/>
          <a:lstStyle/>
          <a:p>
            <a:pPr lvl="0"/>
            <a:r>
              <a:rPr lang="zh-TW" altLang="zh-TW" sz="3600" b="1" kern="100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Times New Roman" panose="02020603050405020304" pitchFamily="18" charset="0"/>
              </a:rPr>
              <a:t>實驗結果</a:t>
            </a:r>
          </a:p>
        </p:txBody>
      </p:sp>
      <p:pic>
        <p:nvPicPr>
          <p:cNvPr id="2" name="Picture 4" descr="日日春成長記- 綠手指- 最專業的養花APP">
            <a:extLst>
              <a:ext uri="{FF2B5EF4-FFF2-40B4-BE49-F238E27FC236}">
                <a16:creationId xmlns:a16="http://schemas.microsoft.com/office/drawing/2014/main" id="{DD38940F-58DF-4540-A30D-434B59119E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9" t="1553" r="81406" b="84906"/>
          <a:stretch/>
        </p:blipFill>
        <p:spPr bwMode="auto">
          <a:xfrm>
            <a:off x="-149329" y="-106534"/>
            <a:ext cx="948906" cy="9286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文字方塊 33">
            <a:extLst>
              <a:ext uri="{FF2B5EF4-FFF2-40B4-BE49-F238E27FC236}">
                <a16:creationId xmlns:a16="http://schemas.microsoft.com/office/drawing/2014/main" id="{616DE75B-E2DA-4B37-AB48-568D139E1F10}"/>
              </a:ext>
            </a:extLst>
          </p:cNvPr>
          <p:cNvSpPr txBox="1"/>
          <p:nvPr/>
        </p:nvSpPr>
        <p:spPr>
          <a:xfrm>
            <a:off x="119336" y="980728"/>
            <a:ext cx="61678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Times New Roman" panose="02020603050405020304" pitchFamily="18" charset="0"/>
                <a:sym typeface="Wingdings" panose="05000000000000000000" pitchFamily="2" charset="2"/>
              </a:rPr>
              <a:t></a:t>
            </a:r>
            <a:r>
              <a:rPr lang="zh-TW" altLang="zh-TW" sz="2800" b="1" dirty="0">
                <a:solidFill>
                  <a:srgbClr val="C00000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葡萄糖</a:t>
            </a:r>
            <a:r>
              <a:rPr lang="zh-TW" altLang="zh-TW" sz="2800" b="1" dirty="0">
                <a:ea typeface="新細明體" panose="02020500000000000000" pitchFamily="18" charset="-120"/>
                <a:cs typeface="Times New Roman" panose="02020603050405020304" pitchFamily="18" charset="0"/>
              </a:rPr>
              <a:t>誘發花粉管萌發實驗</a:t>
            </a:r>
            <a:endParaRPr lang="zh-TW" altLang="en-US" sz="2800" b="1" dirty="0"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4864CCC-4667-4F08-9532-8C55D257E121}"/>
              </a:ext>
            </a:extLst>
          </p:cNvPr>
          <p:cNvSpPr txBox="1"/>
          <p:nvPr/>
        </p:nvSpPr>
        <p:spPr>
          <a:xfrm>
            <a:off x="7607920" y="152475"/>
            <a:ext cx="7633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dirty="0"/>
              <a:t>0</a:t>
            </a:r>
            <a:r>
              <a:rPr lang="zh-TW" altLang="en-US" dirty="0"/>
              <a:t>分鐘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98F55AB-B9CC-44EC-870A-F68980B3F64E}"/>
              </a:ext>
            </a:extLst>
          </p:cNvPr>
          <p:cNvSpPr txBox="1"/>
          <p:nvPr/>
        </p:nvSpPr>
        <p:spPr>
          <a:xfrm>
            <a:off x="9336112" y="152475"/>
            <a:ext cx="8803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dirty="0"/>
              <a:t>30</a:t>
            </a:r>
            <a:r>
              <a:rPr lang="zh-TW" altLang="en-US" dirty="0"/>
              <a:t>分鐘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267A56F6-101F-4797-9A3E-45562F511231}"/>
              </a:ext>
            </a:extLst>
          </p:cNvPr>
          <p:cNvSpPr txBox="1"/>
          <p:nvPr/>
        </p:nvSpPr>
        <p:spPr>
          <a:xfrm>
            <a:off x="10992296" y="152475"/>
            <a:ext cx="8803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dirty="0"/>
              <a:t>60</a:t>
            </a:r>
            <a:r>
              <a:rPr lang="zh-TW" altLang="en-US" dirty="0"/>
              <a:t>分鐘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1B70EDA-275E-4AB0-9BFB-1D8B7C063F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40" t="22435" r="30214" b="65803"/>
          <a:stretch/>
        </p:blipFill>
        <p:spPr>
          <a:xfrm>
            <a:off x="8794232" y="2194337"/>
            <a:ext cx="569889" cy="54975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grpSp>
        <p:nvGrpSpPr>
          <p:cNvPr id="23" name="群組 22">
            <a:extLst>
              <a:ext uri="{FF2B5EF4-FFF2-40B4-BE49-F238E27FC236}">
                <a16:creationId xmlns:a16="http://schemas.microsoft.com/office/drawing/2014/main" id="{5CE375AE-2599-42B5-9834-B605359A5752}"/>
              </a:ext>
            </a:extLst>
          </p:cNvPr>
          <p:cNvGrpSpPr/>
          <p:nvPr/>
        </p:nvGrpSpPr>
        <p:grpSpPr>
          <a:xfrm>
            <a:off x="8797726" y="2185791"/>
            <a:ext cx="2510910" cy="4404010"/>
            <a:chOff x="7789862" y="2149948"/>
            <a:chExt cx="2510910" cy="4404010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674F207E-7B9E-4330-BCE0-8A36A65FC4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454738" y="2149948"/>
              <a:ext cx="846034" cy="658025"/>
            </a:xfrm>
            <a:prstGeom prst="rect">
              <a:avLst/>
            </a:prstGeom>
            <a:ln w="38100">
              <a:solidFill>
                <a:srgbClr val="7030A0"/>
              </a:solidFill>
            </a:ln>
          </p:spPr>
        </p:pic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125BBCC4-828C-4A66-8032-AEC37B22CD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89862" y="3746310"/>
              <a:ext cx="495656" cy="658026"/>
            </a:xfrm>
            <a:prstGeom prst="rect">
              <a:avLst/>
            </a:prstGeom>
            <a:ln w="38100">
              <a:solidFill>
                <a:srgbClr val="7030A0"/>
              </a:solidFill>
            </a:ln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1E6ED9F2-4160-43C9-A779-2A28D39095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 flipH="1">
              <a:off x="9393173" y="3821326"/>
              <a:ext cx="773478" cy="640537"/>
            </a:xfrm>
            <a:prstGeom prst="rect">
              <a:avLst/>
            </a:prstGeom>
            <a:ln w="38100">
              <a:solidFill>
                <a:srgbClr val="7030A0"/>
              </a:solidFill>
            </a:ln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6B32F98F-D622-45F7-8C6E-BC74D0A2B0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7589182" y="5556950"/>
              <a:ext cx="897308" cy="478565"/>
            </a:xfrm>
            <a:prstGeom prst="rect">
              <a:avLst/>
            </a:prstGeom>
            <a:ln w="38100">
              <a:solidFill>
                <a:srgbClr val="7030A0"/>
              </a:solidFill>
            </a:ln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E475226C-2080-4A6C-82E0-4037E6ABAC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9203613" y="5620701"/>
              <a:ext cx="1201474" cy="665040"/>
            </a:xfrm>
            <a:prstGeom prst="rect">
              <a:avLst/>
            </a:prstGeom>
            <a:ln w="38100">
              <a:solidFill>
                <a:srgbClr val="7030A0"/>
              </a:solidFill>
            </a:ln>
          </p:spPr>
        </p:pic>
      </p:grpSp>
      <p:sp>
        <p:nvSpPr>
          <p:cNvPr id="25" name="矩形: 圓角化對角角落 24">
            <a:extLst>
              <a:ext uri="{FF2B5EF4-FFF2-40B4-BE49-F238E27FC236}">
                <a16:creationId xmlns:a16="http://schemas.microsoft.com/office/drawing/2014/main" id="{87350ABA-A37E-458C-96E8-408ED3AB23DD}"/>
              </a:ext>
            </a:extLst>
          </p:cNvPr>
          <p:cNvSpPr/>
          <p:nvPr/>
        </p:nvSpPr>
        <p:spPr>
          <a:xfrm>
            <a:off x="407368" y="1597918"/>
            <a:ext cx="5616624" cy="2952328"/>
          </a:xfrm>
          <a:prstGeom prst="round2DiagRect">
            <a:avLst/>
          </a:prstGeom>
          <a:solidFill>
            <a:srgbClr val="FCE8E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TW" altLang="zh-TW" sz="2400" b="1" dirty="0">
                <a:solidFill>
                  <a:schemeClr val="tx1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觀察到葡萄糖的濃度在</a:t>
            </a:r>
            <a:r>
              <a:rPr lang="en-US" altLang="zh-TW" sz="2400" b="1" dirty="0">
                <a:solidFill>
                  <a:schemeClr val="tx1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5%</a:t>
            </a:r>
            <a:r>
              <a:rPr lang="zh-TW" altLang="zh-TW" sz="2400" b="1" dirty="0">
                <a:solidFill>
                  <a:schemeClr val="tx1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，時間在</a:t>
            </a:r>
            <a:r>
              <a:rPr lang="en-US" altLang="zh-TW" sz="2400" b="1" dirty="0">
                <a:solidFill>
                  <a:schemeClr val="tx1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30</a:t>
            </a:r>
            <a:r>
              <a:rPr lang="zh-TW" altLang="zh-TW" sz="2400" b="1" dirty="0">
                <a:solidFill>
                  <a:schemeClr val="tx1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分鐘的時候，開始看到花粉管萌發，而且花粉管是隨著濃度和時間增加而</a:t>
            </a:r>
            <a:r>
              <a:rPr lang="zh-TW" altLang="zh-TW" sz="2400" b="1" dirty="0">
                <a:solidFill>
                  <a:srgbClr val="C00000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變多又變長</a:t>
            </a:r>
            <a:r>
              <a:rPr lang="zh-TW" altLang="zh-TW" sz="2400" b="1" dirty="0">
                <a:solidFill>
                  <a:schemeClr val="tx1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。</a:t>
            </a:r>
            <a:endParaRPr lang="zh-TW" altLang="en-US" sz="2400" b="1" dirty="0">
              <a:solidFill>
                <a:schemeClr val="tx1"/>
              </a:solidFill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16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86DF5ED8-B9B8-4DF6-8FF7-6D722DDE33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4140" y="0"/>
            <a:ext cx="5573688" cy="6858000"/>
          </a:xfrm>
          <a:prstGeom prst="rect">
            <a:avLst/>
          </a:prstGeom>
        </p:spPr>
      </p:pic>
      <p:pic>
        <p:nvPicPr>
          <p:cNvPr id="7170" name="图片 32" descr="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79375"/>
            <a:ext cx="530225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91EE09B5-E8D9-45DC-80A0-E05116829C90}"/>
              </a:ext>
            </a:extLst>
          </p:cNvPr>
          <p:cNvSpPr txBox="1"/>
          <p:nvPr/>
        </p:nvSpPr>
        <p:spPr>
          <a:xfrm>
            <a:off x="119336" y="980728"/>
            <a:ext cx="61678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b="1" dirty="0">
                <a:ea typeface="新細明體" panose="02020500000000000000" pitchFamily="18" charset="-120"/>
                <a:cs typeface="Times New Roman" panose="02020603050405020304" pitchFamily="18" charset="0"/>
                <a:sym typeface="Wingdings" panose="05000000000000000000" pitchFamily="2" charset="2"/>
              </a:rPr>
              <a:t></a:t>
            </a:r>
            <a:r>
              <a:rPr lang="zh-TW" altLang="en-US" sz="2800" b="1" dirty="0">
                <a:solidFill>
                  <a:srgbClr val="C00000"/>
                </a:solidFill>
                <a:ea typeface="新細明體" panose="02020500000000000000" pitchFamily="18" charset="-120"/>
                <a:cs typeface="Times New Roman" panose="02020603050405020304" pitchFamily="18" charset="0"/>
                <a:sym typeface="Wingdings" panose="05000000000000000000" pitchFamily="2" charset="2"/>
              </a:rPr>
              <a:t>蔗</a:t>
            </a:r>
            <a:r>
              <a:rPr lang="zh-TW" altLang="zh-TW" sz="2800" b="1" dirty="0">
                <a:solidFill>
                  <a:srgbClr val="C00000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糖</a:t>
            </a:r>
            <a:r>
              <a:rPr lang="zh-TW" altLang="zh-TW" sz="2800" b="1" dirty="0">
                <a:ea typeface="新細明體" panose="02020500000000000000" pitchFamily="18" charset="-120"/>
                <a:cs typeface="Times New Roman" panose="02020603050405020304" pitchFamily="18" charset="0"/>
              </a:rPr>
              <a:t>誘發花粉管萌發實驗</a:t>
            </a:r>
            <a:endParaRPr lang="zh-TW" altLang="en-US" sz="2800" b="1" dirty="0"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0" name="文本框 48">
            <a:extLst>
              <a:ext uri="{FF2B5EF4-FFF2-40B4-BE49-F238E27FC236}">
                <a16:creationId xmlns:a16="http://schemas.microsoft.com/office/drawing/2014/main" id="{5BA072DD-658E-4261-BD1A-988C1A92FCE1}"/>
              </a:ext>
            </a:extLst>
          </p:cNvPr>
          <p:cNvSpPr txBox="1"/>
          <p:nvPr/>
        </p:nvSpPr>
        <p:spPr>
          <a:xfrm>
            <a:off x="827135" y="79899"/>
            <a:ext cx="2152650" cy="741363"/>
          </a:xfrm>
          <a:prstGeom prst="rect">
            <a:avLst/>
          </a:prstGeom>
          <a:noFill/>
        </p:spPr>
        <p:txBody>
          <a:bodyPr anchor="ctr"/>
          <a:lstStyle/>
          <a:p>
            <a:pPr lvl="0"/>
            <a:r>
              <a:rPr lang="zh-TW" altLang="zh-TW" sz="3600" b="1" kern="100" dirty="0">
                <a:latin typeface="微軟正黑體 Light" panose="020B0304030504040204" pitchFamily="34" charset="-120"/>
                <a:ea typeface="微軟正黑體 Light" panose="020B0304030504040204" pitchFamily="34" charset="-120"/>
                <a:cs typeface="Times New Roman" panose="02020603050405020304" pitchFamily="18" charset="0"/>
              </a:rPr>
              <a:t>實驗結果</a:t>
            </a:r>
          </a:p>
        </p:txBody>
      </p:sp>
      <p:pic>
        <p:nvPicPr>
          <p:cNvPr id="3" name="Picture 2" descr="18种常见花卉育种技术——长春花“太平洋”系列花色介绍">
            <a:extLst>
              <a:ext uri="{FF2B5EF4-FFF2-40B4-BE49-F238E27FC236}">
                <a16:creationId xmlns:a16="http://schemas.microsoft.com/office/drawing/2014/main" id="{7C4267C5-0AD5-45A6-AF9F-487B6743A0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05" t="46780" r="21961" b="14581"/>
          <a:stretch/>
        </p:blipFill>
        <p:spPr bwMode="auto">
          <a:xfrm>
            <a:off x="-118204" y="-99392"/>
            <a:ext cx="936104" cy="8904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C1FCE45A-9FD8-4C37-8223-DD58C4A0F212}"/>
              </a:ext>
            </a:extLst>
          </p:cNvPr>
          <p:cNvSpPr txBox="1"/>
          <p:nvPr/>
        </p:nvSpPr>
        <p:spPr>
          <a:xfrm>
            <a:off x="7502252" y="116632"/>
            <a:ext cx="76335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dirty="0"/>
              <a:t>0</a:t>
            </a:r>
            <a:r>
              <a:rPr lang="zh-TW" altLang="en-US" dirty="0"/>
              <a:t>分鐘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CC619B8-BD06-4BF1-B38A-9ABBDB3549EE}"/>
              </a:ext>
            </a:extLst>
          </p:cNvPr>
          <p:cNvSpPr txBox="1"/>
          <p:nvPr/>
        </p:nvSpPr>
        <p:spPr>
          <a:xfrm>
            <a:off x="9230444" y="116632"/>
            <a:ext cx="8803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dirty="0"/>
              <a:t>30</a:t>
            </a:r>
            <a:r>
              <a:rPr lang="zh-TW" altLang="en-US" dirty="0"/>
              <a:t>分鐘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CD1E910-F275-41A6-9B54-60242C17295B}"/>
              </a:ext>
            </a:extLst>
          </p:cNvPr>
          <p:cNvSpPr txBox="1"/>
          <p:nvPr/>
        </p:nvSpPr>
        <p:spPr>
          <a:xfrm>
            <a:off x="10886628" y="116632"/>
            <a:ext cx="8803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TW" dirty="0"/>
              <a:t>60</a:t>
            </a:r>
            <a:r>
              <a:rPr lang="zh-TW" altLang="en-US" dirty="0"/>
              <a:t>分鐘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4F0DA802-A7E3-456E-BEEF-2FFA230F45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62" t="54528" r="30162" b="33822"/>
          <a:stretch/>
        </p:blipFill>
        <p:spPr>
          <a:xfrm>
            <a:off x="8798396" y="3759762"/>
            <a:ext cx="546930" cy="60675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grpSp>
        <p:nvGrpSpPr>
          <p:cNvPr id="22" name="群組 21">
            <a:extLst>
              <a:ext uri="{FF2B5EF4-FFF2-40B4-BE49-F238E27FC236}">
                <a16:creationId xmlns:a16="http://schemas.microsoft.com/office/drawing/2014/main" id="{286DE0AB-4F68-4563-907E-148D95CE0D31}"/>
              </a:ext>
            </a:extLst>
          </p:cNvPr>
          <p:cNvGrpSpPr/>
          <p:nvPr/>
        </p:nvGrpSpPr>
        <p:grpSpPr>
          <a:xfrm>
            <a:off x="8798396" y="3763402"/>
            <a:ext cx="2997874" cy="3036962"/>
            <a:chOff x="7896200" y="3763402"/>
            <a:chExt cx="2997874" cy="3036962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25836268-6B97-4819-8F3F-7A607A47FC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52384" y="5373216"/>
              <a:ext cx="1341690" cy="1427148"/>
            </a:xfrm>
            <a:prstGeom prst="rect">
              <a:avLst/>
            </a:prstGeom>
            <a:ln w="38100">
              <a:solidFill>
                <a:srgbClr val="7030A0"/>
              </a:solidFill>
            </a:ln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AEFA6076-3883-42B1-A2C4-1325DCB16B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7601370" y="5668046"/>
              <a:ext cx="1102408" cy="512748"/>
            </a:xfrm>
            <a:prstGeom prst="rect">
              <a:avLst/>
            </a:prstGeom>
            <a:ln w="38100">
              <a:solidFill>
                <a:srgbClr val="7030A0"/>
              </a:solidFill>
            </a:ln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6A90735C-D0E6-43AB-936F-8A6A8F6688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V="1">
              <a:off x="9569476" y="3763402"/>
              <a:ext cx="640935" cy="897309"/>
            </a:xfrm>
            <a:prstGeom prst="rect">
              <a:avLst/>
            </a:prstGeom>
            <a:ln w="38100">
              <a:solidFill>
                <a:srgbClr val="7030A0"/>
              </a:solidFill>
            </a:ln>
          </p:spPr>
        </p:pic>
      </p:grpSp>
      <p:sp>
        <p:nvSpPr>
          <p:cNvPr id="23" name="矩形: 圓角化對角角落 22">
            <a:extLst>
              <a:ext uri="{FF2B5EF4-FFF2-40B4-BE49-F238E27FC236}">
                <a16:creationId xmlns:a16="http://schemas.microsoft.com/office/drawing/2014/main" id="{CF98FC8A-17E5-4F8F-9E39-F69D0AF02D9D}"/>
              </a:ext>
            </a:extLst>
          </p:cNvPr>
          <p:cNvSpPr/>
          <p:nvPr/>
        </p:nvSpPr>
        <p:spPr>
          <a:xfrm>
            <a:off x="407368" y="1597918"/>
            <a:ext cx="5616624" cy="2952328"/>
          </a:xfrm>
          <a:prstGeom prst="round2DiagRect">
            <a:avLst/>
          </a:prstGeom>
          <a:solidFill>
            <a:srgbClr val="FCE8E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TW" altLang="zh-TW" sz="2400" b="1" dirty="0">
                <a:solidFill>
                  <a:schemeClr val="tx1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觀察到蔗糖的濃度在</a:t>
            </a:r>
            <a:r>
              <a:rPr lang="en-US" altLang="zh-TW" sz="2400" b="1" dirty="0">
                <a:solidFill>
                  <a:schemeClr val="tx1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10%</a:t>
            </a:r>
            <a:r>
              <a:rPr lang="zh-TW" altLang="zh-TW" sz="2400" b="1" dirty="0">
                <a:solidFill>
                  <a:schemeClr val="tx1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，時間在</a:t>
            </a:r>
            <a:r>
              <a:rPr lang="en-US" altLang="zh-TW" sz="2400" b="1" dirty="0">
                <a:solidFill>
                  <a:schemeClr val="tx1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30</a:t>
            </a:r>
            <a:r>
              <a:rPr lang="zh-TW" altLang="zh-TW" sz="2400" b="1" dirty="0">
                <a:solidFill>
                  <a:schemeClr val="tx1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分鐘的時候，開始看到花粉管萌發，而且花粉管是隨著濃度和時間增加而</a:t>
            </a:r>
            <a:r>
              <a:rPr lang="zh-TW" altLang="zh-TW" sz="2400" b="1" dirty="0">
                <a:solidFill>
                  <a:srgbClr val="C00000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變多又變長</a:t>
            </a:r>
            <a:r>
              <a:rPr lang="zh-TW" altLang="zh-TW" sz="2400" b="1" dirty="0">
                <a:solidFill>
                  <a:schemeClr val="tx1"/>
                </a:solidFill>
                <a:ea typeface="新細明體" panose="02020500000000000000" pitchFamily="18" charset="-120"/>
                <a:cs typeface="Times New Roman" panose="02020603050405020304" pitchFamily="18" charset="0"/>
              </a:rPr>
              <a:t>。</a:t>
            </a:r>
            <a:endParaRPr lang="zh-TW" altLang="en-US" sz="2400" b="1" dirty="0">
              <a:solidFill>
                <a:schemeClr val="tx1"/>
              </a:solidFill>
              <a:ea typeface="新細明體" panose="02020500000000000000" pitchFamily="18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140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150995200*i*5"/>
  <p:tag name="KSO_WM_TEMPLATE_CATEGORY" val="diagram"/>
  <p:tag name="KSO_WM_TEMPLATE_INDEX" val="1692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150995200*i*5"/>
  <p:tag name="KSO_WM_TEMPLATE_CATEGORY" val="diagram"/>
  <p:tag name="KSO_WM_TEMPLATE_INDEX" val="1692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150995200*i*5"/>
  <p:tag name="KSO_WM_TEMPLATE_CATEGORY" val="diagram"/>
  <p:tag name="KSO_WM_TEMPLATE_INDEX" val="16924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150995200*i*5"/>
  <p:tag name="KSO_WM_TEMPLATE_CATEGORY" val="diagram"/>
  <p:tag name="KSO_WM_TEMPLATE_INDEX" val="16924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150995200*i*5"/>
  <p:tag name="KSO_WM_TEMPLATE_CATEGORY" val="diagram"/>
  <p:tag name="KSO_WM_TEMPLATE_INDEX" val="16924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150995200*i*5"/>
  <p:tag name="KSO_WM_TEMPLATE_CATEGORY" val="diagram"/>
  <p:tag name="KSO_WM_TEMPLATE_INDEX" val="16924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150995200*i*5"/>
  <p:tag name="KSO_WM_TEMPLATE_CATEGORY" val="diagram"/>
  <p:tag name="KSO_WM_TEMPLATE_INDEX" val="16924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D" val="150995200*i*5"/>
  <p:tag name="KSO_WM_TEMPLATE_CATEGORY" val="diagram"/>
  <p:tag name="KSO_WM_TEMPLATE_INDEX" val="169248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6878</TotalTime>
  <Words>706</Words>
  <Application>Microsoft Office PowerPoint</Application>
  <PresentationFormat>寬螢幕</PresentationFormat>
  <Paragraphs>125</Paragraphs>
  <Slides>16</Slides>
  <Notes>16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2" baseType="lpstr">
      <vt:lpstr>微软雅黑</vt:lpstr>
      <vt:lpstr>微軟正黑體 Light</vt:lpstr>
      <vt:lpstr>Arial</vt:lpstr>
      <vt:lpstr>Calibri</vt:lpstr>
      <vt:lpstr>Calibri Light</vt:lpstr>
      <vt:lpstr>Office 主题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小白</dc:creator>
  <cp:keywords>www.51pptmoban.com</cp:keywords>
  <cp:lastModifiedBy>聖華 .</cp:lastModifiedBy>
  <cp:revision>330</cp:revision>
  <cp:lastPrinted>2020-11-11T12:31:09Z</cp:lastPrinted>
  <dcterms:created xsi:type="dcterms:W3CDTF">2016-05-29T12:53:00Z</dcterms:created>
  <dcterms:modified xsi:type="dcterms:W3CDTF">2020-11-12T08:24:45Z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2052-10.1.0.6260</vt:lpwstr>
  </property>
</Properties>
</file>