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2" r:id="rId13"/>
    <p:sldId id="274" r:id="rId14"/>
    <p:sldId id="275" r:id="rId15"/>
    <p:sldId id="273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DDF9FAA-58F0-49F0-923D-16A63F950EC0}">
          <p14:sldIdLst>
            <p14:sldId id="256"/>
            <p14:sldId id="257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72"/>
            <p14:sldId id="274"/>
            <p14:sldId id="275"/>
            <p14:sldId id="27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9" autoAdjust="0"/>
    <p:restoredTop sz="84887" autoAdjust="0"/>
  </p:normalViewPr>
  <p:slideViewPr>
    <p:cSldViewPr snapToGrid="0">
      <p:cViewPr>
        <p:scale>
          <a:sx n="81" d="100"/>
          <a:sy n="81" d="100"/>
        </p:scale>
        <p:origin x="-78" y="-3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65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能接受刺青的年齡分布圖</c:v>
                </c:pt>
              </c:strCache>
            </c:strRef>
          </c:tx>
          <c:cat>
            <c:strRef>
              <c:f>工作表1!$A$2:$A$5</c:f>
              <c:strCache>
                <c:ptCount val="4"/>
                <c:pt idx="0">
                  <c:v>0-12歲</c:v>
                </c:pt>
                <c:pt idx="1">
                  <c:v>13-29歲</c:v>
                </c:pt>
                <c:pt idx="2">
                  <c:v>30-50歲</c:v>
                </c:pt>
                <c:pt idx="3">
                  <c:v>51-100歲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7</c:v>
                </c:pt>
                <c:pt idx="1">
                  <c:v>8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6C-4140-BF5B-89D5E7C319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想刺青的原因分布圖</c:v>
                </c:pt>
              </c:strCache>
            </c:strRef>
          </c:tx>
          <c:cat>
            <c:strRef>
              <c:f>工作表1!$A$2:$A$6</c:f>
              <c:strCache>
                <c:ptCount val="5"/>
                <c:pt idx="0">
                  <c:v>紀念因素</c:v>
                </c:pt>
                <c:pt idx="1">
                  <c:v>信仰因素</c:v>
                </c:pt>
                <c:pt idx="2">
                  <c:v>追隨潮流</c:v>
                </c:pt>
                <c:pt idx="3">
                  <c:v>文化因素</c:v>
                </c:pt>
                <c:pt idx="4">
                  <c:v>美容因素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6</c:v>
                </c:pt>
                <c:pt idx="1">
                  <c:v>4</c:v>
                </c:pt>
                <c:pt idx="2">
                  <c:v>8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2D-42B7-B969-897C822876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B2BD2-CEFA-484A-B89E-4D8C49F647FD}" type="datetimeFigureOut">
              <a:rPr lang="zh-TW" altLang="en-US" smtClean="0"/>
              <a:t>2020/11/12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D40E7-8440-4D0B-A6D1-85BDD1042C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1363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臻</a:t>
            </a:r>
            <a:r>
              <a:rPr lang="en-US" altLang="zh-TW" dirty="0"/>
              <a:t>:</a:t>
            </a:r>
            <a:r>
              <a:rPr lang="zh-TW" altLang="en-US" dirty="0"/>
              <a:t>大家好，我們是刺跡</a:t>
            </a:r>
            <a:r>
              <a:rPr lang="en-US" altLang="zh-TW" dirty="0"/>
              <a:t>2020</a:t>
            </a:r>
            <a:r>
              <a:rPr lang="zh-TW" altLang="en-US" dirty="0"/>
              <a:t>隊       我是蔡宜臻</a:t>
            </a:r>
            <a:endParaRPr lang="en-US" altLang="zh-TW" dirty="0"/>
          </a:p>
          <a:p>
            <a:r>
              <a:rPr lang="zh-TW" altLang="en-US" dirty="0"/>
              <a:t>玳</a:t>
            </a:r>
            <a:r>
              <a:rPr lang="en-US" altLang="zh-TW" dirty="0"/>
              <a:t>:</a:t>
            </a:r>
            <a:r>
              <a:rPr lang="zh-TW" altLang="en-US" dirty="0"/>
              <a:t>我是胡玳舞</a:t>
            </a:r>
            <a:endParaRPr lang="en-US" altLang="zh-TW" dirty="0"/>
          </a:p>
          <a:p>
            <a:r>
              <a:rPr lang="zh-TW" altLang="en-US" dirty="0"/>
              <a:t>臻</a:t>
            </a:r>
            <a:r>
              <a:rPr lang="en-US" altLang="zh-TW" dirty="0"/>
              <a:t>:</a:t>
            </a:r>
            <a:r>
              <a:rPr lang="zh-TW" altLang="en-US" dirty="0"/>
              <a:t>今天我們要探討的是           美麗的身體畫布</a:t>
            </a:r>
            <a:r>
              <a:rPr lang="en-US" altLang="zh-TW" dirty="0"/>
              <a:t>-</a:t>
            </a:r>
            <a:r>
              <a:rPr lang="zh-TW" altLang="en-US" dirty="0"/>
              <a:t>刺青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D40E7-8440-4D0B-A6D1-85BDD1042C80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9149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D40E7-8440-4D0B-A6D1-85BDD1042C80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4142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玳</a:t>
            </a:r>
            <a:r>
              <a:rPr lang="en-US" altLang="zh-TW" dirty="0"/>
              <a:t>:how??</a:t>
            </a:r>
            <a:r>
              <a:rPr lang="zh-TW" altLang="en-US" dirty="0"/>
              <a:t>我們是怎麼找答案的呢</a:t>
            </a:r>
            <a:endParaRPr lang="en-US" altLang="zh-TW" dirty="0"/>
          </a:p>
          <a:p>
            <a:r>
              <a:rPr lang="zh-TW" altLang="en-US" dirty="0"/>
              <a:t>臻</a:t>
            </a:r>
            <a:r>
              <a:rPr lang="en-US" altLang="zh-TW" dirty="0"/>
              <a:t>:</a:t>
            </a:r>
            <a:r>
              <a:rPr lang="zh-TW" altLang="en-US" dirty="0"/>
              <a:t>我們收集資料的方式以查閱書籍為主，訪談刺青師為輔助</a:t>
            </a:r>
            <a:endParaRPr lang="en-US" altLang="zh-TW" dirty="0"/>
          </a:p>
          <a:p>
            <a:r>
              <a:rPr lang="zh-TW" altLang="en-US" dirty="0"/>
              <a:t>玳</a:t>
            </a:r>
            <a:r>
              <a:rPr lang="en-US" altLang="zh-TW" dirty="0"/>
              <a:t>:</a:t>
            </a:r>
            <a:r>
              <a:rPr lang="zh-TW" altLang="en-US" dirty="0"/>
              <a:t>將收集好的資料統整後做出結論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D40E7-8440-4D0B-A6D1-85BDD1042C80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0309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臻</a:t>
            </a:r>
            <a:r>
              <a:rPr lang="en-US" altLang="zh-TW" dirty="0"/>
              <a:t>:</a:t>
            </a:r>
            <a:r>
              <a:rPr lang="zh-TW" altLang="en-US" dirty="0"/>
              <a:t>我們的研究流程</a:t>
            </a:r>
            <a:endParaRPr lang="en-US" altLang="zh-TW" dirty="0"/>
          </a:p>
          <a:p>
            <a:r>
              <a:rPr lang="zh-TW" altLang="en-US" dirty="0"/>
              <a:t>玳</a:t>
            </a:r>
            <a:r>
              <a:rPr lang="en-US" altLang="zh-TW" dirty="0"/>
              <a:t>:1.</a:t>
            </a:r>
            <a:r>
              <a:rPr lang="zh-TW" altLang="en-US" dirty="0"/>
              <a:t>訂定主題</a:t>
            </a:r>
            <a:r>
              <a:rPr lang="en-US" altLang="zh-TW" dirty="0"/>
              <a:t>2.</a:t>
            </a:r>
            <a:r>
              <a:rPr lang="zh-TW" altLang="en-US" dirty="0"/>
              <a:t>查閱書籍</a:t>
            </a:r>
            <a:r>
              <a:rPr lang="en-US" altLang="zh-TW" dirty="0"/>
              <a:t>3.</a:t>
            </a:r>
            <a:r>
              <a:rPr lang="zh-TW" altLang="en-US" dirty="0"/>
              <a:t>採訪刺青師傅</a:t>
            </a:r>
            <a:r>
              <a:rPr lang="en-US" altLang="zh-TW" dirty="0"/>
              <a:t>4.</a:t>
            </a:r>
            <a:r>
              <a:rPr lang="zh-TW" altLang="en-US" dirty="0"/>
              <a:t>結論</a:t>
            </a:r>
            <a:endParaRPr lang="en-US" altLang="zh-TW" dirty="0"/>
          </a:p>
          <a:p>
            <a:r>
              <a:rPr lang="zh-TW" altLang="en-US" dirty="0"/>
              <a:t>臻</a:t>
            </a:r>
            <a:r>
              <a:rPr lang="en-US" altLang="zh-TW" dirty="0"/>
              <a:t>:</a:t>
            </a:r>
            <a:r>
              <a:rPr lang="zh-TW" altLang="en-US" dirty="0"/>
              <a:t>先決定主題，再到圖書館或家中找出合適書籍</a:t>
            </a:r>
            <a:endParaRPr lang="en-US" altLang="zh-TW" dirty="0"/>
          </a:p>
          <a:p>
            <a:r>
              <a:rPr lang="zh-TW" altLang="en-US" dirty="0"/>
              <a:t>玳</a:t>
            </a:r>
            <a:r>
              <a:rPr lang="en-US" altLang="zh-TW" dirty="0"/>
              <a:t>:</a:t>
            </a:r>
            <a:r>
              <a:rPr lang="zh-TW" altLang="en-US" dirty="0"/>
              <a:t>決定要去刺青師工作室的時間，拜訪刺青師傅時，詢問事先準備好的問題</a:t>
            </a:r>
            <a:endParaRPr lang="en-US" altLang="zh-TW" dirty="0"/>
          </a:p>
          <a:p>
            <a:r>
              <a:rPr lang="zh-TW" altLang="en-US" dirty="0"/>
              <a:t>臻</a:t>
            </a:r>
            <a:r>
              <a:rPr lang="en-US" altLang="zh-TW" dirty="0"/>
              <a:t>:</a:t>
            </a:r>
            <a:r>
              <a:rPr lang="zh-TW" altLang="en-US" dirty="0"/>
              <a:t>統整所有資料後寫下來，完成結論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D40E7-8440-4D0B-A6D1-85BDD1042C80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3338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11/12/2020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17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2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9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20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85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9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0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31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9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11/12/2020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58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082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5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25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一張含有 星星 的圖片&#10;&#10;自動產生的描述">
            <a:extLst>
              <a:ext uri="{FF2B5EF4-FFF2-40B4-BE49-F238E27FC236}">
                <a16:creationId xmlns:a16="http://schemas.microsoft.com/office/drawing/2014/main" xmlns="" id="{A2DF664E-61D5-45A4-8553-35482C3DEE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91"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xmlns="" id="{BF9FFE17-DE95-4821-ACC1-B90C954492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03CF76AF-FF72-4430-A772-0584032902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DA5EDA2-AC42-4441-8F3E-F4AE39030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1862172"/>
          </a:xfrm>
        </p:spPr>
        <p:txBody>
          <a:bodyPr>
            <a:normAutofit/>
          </a:bodyPr>
          <a:lstStyle/>
          <a:p>
            <a:r>
              <a:rPr lang="zh-TW" altLang="en-US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美麗的身體畫布</a:t>
            </a:r>
            <a:r>
              <a:rPr lang="en-US" altLang="zh-TW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刺青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7DEEDF13-CBDC-445E-B1BB-A7D88DD07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3514166"/>
            <a:ext cx="8652788" cy="1625098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刺跡</a:t>
            </a:r>
            <a:r>
              <a: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蔡宜臻。北濱國小。六年甲班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胡玳舞。北濱國小。六年甲班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蔡明峰。北濱國小。六年甲班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朱濬德。北濱國小。六年甲班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B1C8180-2FDD-4202-8C45-4057CB1AB2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6E86CC6-13EA-4A88-86AD-CF27BF52C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3F80B441-4F7D-4B40-8A13-FED03A1F3A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0C7FD1A-44B1-4E4C-B0C9-A8103DCCDC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47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B56BEA4-E97F-4A9A-BB4A-8A6B4ADF0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474" y="487469"/>
            <a:ext cx="3432748" cy="1146457"/>
          </a:xfrm>
        </p:spPr>
        <p:txBody>
          <a:bodyPr>
            <a:noAutofit/>
          </a:bodyPr>
          <a:lstStyle/>
          <a:p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文化偏見：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刺青＝野蠻＝不文明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31" y="144905"/>
            <a:ext cx="5486400" cy="657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3E145801-7FCF-4BE1-A361-25ADEAB69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59098" y="1956618"/>
            <a:ext cx="3549444" cy="3986981"/>
          </a:xfrm>
        </p:spPr>
        <p:txBody>
          <a:bodyPr>
            <a:noAutofit/>
          </a:bodyPr>
          <a:lstStyle/>
          <a:p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西方社會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東方社會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601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3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Rectangle 15">
            <a:extLst>
              <a:ext uri="{FF2B5EF4-FFF2-40B4-BE49-F238E27FC236}">
                <a16:creationId xmlns:a16="http://schemas.microsoft.com/office/drawing/2014/main" xmlns="" id="{66A413F7-FFE1-42E7-8C6C-E9CCC477F8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3" name="Rectangle 17">
            <a:extLst>
              <a:ext uri="{FF2B5EF4-FFF2-40B4-BE49-F238E27FC236}">
                <a16:creationId xmlns:a16="http://schemas.microsoft.com/office/drawing/2014/main" xmlns="" id="{BCE0B0FD-3413-40CC-A7D8-6A5058608D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4" name="Rectangle 19">
            <a:extLst>
              <a:ext uri="{FF2B5EF4-FFF2-40B4-BE49-F238E27FC236}">
                <a16:creationId xmlns:a16="http://schemas.microsoft.com/office/drawing/2014/main" xmlns="" id="{50C4C044-5B1C-40C8-8C7B-AA5E6D879D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5" name="Group 21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00163F5F-1439-4827-8F7A-B08BDDEFB9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BA677414-C3D2-4430-876D-9092D633F5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39181D20-1D81-447D-9854-10DDB10D54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26">
            <a:extLst>
              <a:ext uri="{FF2B5EF4-FFF2-40B4-BE49-F238E27FC236}">
                <a16:creationId xmlns:a16="http://schemas.microsoft.com/office/drawing/2014/main" xmlns="" id="{A6020133-135E-4D08-9F4A-D76B87578C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內容版面配置區 8" descr="一張含有 畫畫, 食物 的圖片&#10;&#10;自動產生的描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8" y="643467"/>
            <a:ext cx="4251655" cy="344728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B48CF79E-AFDB-4873-A065-D4FC5E261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56" y="644075"/>
            <a:ext cx="4250155" cy="3446072"/>
          </a:xfrm>
          <a:prstGeom prst="rect">
            <a:avLst/>
          </a:prstGeom>
        </p:spPr>
      </p:pic>
      <p:sp>
        <p:nvSpPr>
          <p:cNvPr id="47" name="Rectangle 28">
            <a:extLst>
              <a:ext uri="{FF2B5EF4-FFF2-40B4-BE49-F238E27FC236}">
                <a16:creationId xmlns:a16="http://schemas.microsoft.com/office/drawing/2014/main" xmlns="" id="{0E7CA313-2F4B-4574-8399-12EF6A1BF2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606119"/>
            <a:ext cx="12192000" cy="225188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30">
            <a:extLst>
              <a:ext uri="{FF2B5EF4-FFF2-40B4-BE49-F238E27FC236}">
                <a16:creationId xmlns:a16="http://schemas.microsoft.com/office/drawing/2014/main" xmlns="" id="{2644B391-9BFE-445C-A9EC-F544BB85F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49" name="Rectangle 32">
            <a:extLst>
              <a:ext uri="{FF2B5EF4-FFF2-40B4-BE49-F238E27FC236}">
                <a16:creationId xmlns:a16="http://schemas.microsoft.com/office/drawing/2014/main" xmlns="" id="{80F26E69-87D9-4655-AE7B-280A87AA3C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764C211-071B-446F-BB97-B426A0CD4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altLang="zh-TW" b="1" cap="all" spc="-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b="1" cap="all" spc="-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時代變遷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8AE540E4-EA14-4489-A3DE-0F03DE6FB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275" y="5575680"/>
            <a:ext cx="10656310" cy="719104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zh-TW" altLang="en-US" sz="2400" spc="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隨著時代變遷，人們對刺青藝術不再陌生，</a:t>
            </a:r>
            <a:r>
              <a:rPr lang="zh-TW" altLang="en-US" sz="2400" spc="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也比較不再</a:t>
            </a:r>
            <a:r>
              <a:rPr lang="zh-TW" altLang="en-US" sz="2400" spc="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用歧視的心態來看待！</a:t>
            </a:r>
          </a:p>
        </p:txBody>
      </p:sp>
      <p:cxnSp>
        <p:nvCxnSpPr>
          <p:cNvPr id="50" name="Straight Connector 34">
            <a:extLst>
              <a:ext uri="{FF2B5EF4-FFF2-40B4-BE49-F238E27FC236}">
                <a16:creationId xmlns:a16="http://schemas.microsoft.com/office/drawing/2014/main" xmlns="" id="{A5EECEE2-745A-4C3E-9A46-1B2ACCDC02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1493533"/>
            <a:ext cx="0" cy="17471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91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9BE8F41-C86D-4290-B13D-80CE432A9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3210" y="592402"/>
            <a:ext cx="3161963" cy="1041526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刺青</a:t>
            </a:r>
            <a:r>
              <a:rPr lang="en-US" altLang="zh-TW" sz="48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Q&amp;A</a:t>
            </a:r>
            <a:endParaRPr lang="zh-TW" altLang="en-US" sz="4800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423766"/>
              </p:ext>
            </p:extLst>
          </p:nvPr>
        </p:nvGraphicFramePr>
        <p:xfrm>
          <a:off x="371006" y="504669"/>
          <a:ext cx="6858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A47D8CF2-B24D-446C-A4AE-0441C209F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3190" y="1828800"/>
            <a:ext cx="3161963" cy="4099810"/>
          </a:xfrm>
        </p:spPr>
        <p:txBody>
          <a:bodyPr/>
          <a:lstStyle/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Q: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幾歲的人較能接受刺青呢？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A: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如左圖兒童到青少年較能接受，中年到老年因為對於刺青還殘留一些不良的印象，所以通常較難接受。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9527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041526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刺青</a:t>
            </a:r>
            <a:r>
              <a:rPr lang="en-US" altLang="zh-TW" sz="48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Q&amp;A</a:t>
            </a:r>
            <a:endParaRPr lang="zh-TW" alt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58200" y="1723869"/>
            <a:ext cx="3161963" cy="4219731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Q: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民眾會為了哪種因素來刺青？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A:</a:t>
            </a: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會因紀念、信仰、潮流的緣故來刺青的民眾較多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相較之下會因文化、美容的緣故來刺青的民眾較少</a:t>
            </a:r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1288164"/>
              </p:ext>
            </p:extLst>
          </p:nvPr>
        </p:nvGraphicFramePr>
        <p:xfrm>
          <a:off x="685800" y="609600"/>
          <a:ext cx="6858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053446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9541" y="449706"/>
            <a:ext cx="3432747" cy="989350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收穫滿滿！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253047" y="1484026"/>
            <a:ext cx="3575538" cy="4924269"/>
          </a:xfrm>
        </p:spPr>
        <p:txBody>
          <a:bodyPr/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不要以歧視的心態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看待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以藝術的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眼光看待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刺青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去除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對刺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青不好的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印象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更加了解刺青藝術的美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C:\Users\user\Desktop\小論文\照片\玳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10" y="179882"/>
            <a:ext cx="2548324" cy="3237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小論文\照片\2020-10-2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9" y="3589725"/>
            <a:ext cx="2398426" cy="3131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小論文\照片\臻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339" y="3589725"/>
            <a:ext cx="2348458" cy="3131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小論文\照片\蔡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79" y="179882"/>
            <a:ext cx="2468378" cy="3237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85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" name="Rectangle 49">
            <a:extLst>
              <a:ext uri="{FF2B5EF4-FFF2-40B4-BE49-F238E27FC236}">
                <a16:creationId xmlns:a16="http://schemas.microsoft.com/office/drawing/2014/main" xmlns="" id="{9BFBBE2E-1F9E-4A1F-80DC-AFE542763F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05" name="Rectangle 51">
            <a:extLst>
              <a:ext uri="{FF2B5EF4-FFF2-40B4-BE49-F238E27FC236}">
                <a16:creationId xmlns:a16="http://schemas.microsoft.com/office/drawing/2014/main" xmlns="" id="{312C1FD2-BCF6-4E4B-88E2-32BB52C71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06" name="Rectangle 53">
            <a:extLst>
              <a:ext uri="{FF2B5EF4-FFF2-40B4-BE49-F238E27FC236}">
                <a16:creationId xmlns:a16="http://schemas.microsoft.com/office/drawing/2014/main" xmlns="" id="{2CE109AD-B701-4957-9648-E9D9FC641D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7" name="Group 55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40F643E8-8A04-4F5E-9682-75DB08A056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BE778470-AE14-43E4-AFBF-22FD752757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67184196-EC73-466B-AD6B-1F27090280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AB2868F7-FE10-4289-A5BD-90763C7A2F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BD94142C-10EE-487C-A327-404FDF358F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91973" y="643465"/>
            <a:ext cx="4143830" cy="27855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5F7FAC2D-7A74-4939-A917-A1A5AF935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7364" y="806365"/>
            <a:ext cx="3813048" cy="2459736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5" name="標題 4">
            <a:extLst>
              <a:ext uri="{FF2B5EF4-FFF2-40B4-BE49-F238E27FC236}">
                <a16:creationId xmlns:a16="http://schemas.microsoft.com/office/drawing/2014/main" xmlns="" id="{DD996326-D2CA-4168-A356-B0FACCD6A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135" y="1282574"/>
            <a:ext cx="3299328" cy="145638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3000"/>
              </a:lnSpc>
            </a:pPr>
            <a:r>
              <a:rPr lang="zh-TW" altLang="en-US" sz="3200" b="1" cap="all" spc="-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謝謝大家的聆聽</a:t>
            </a:r>
            <a:r>
              <a:rPr lang="en-US" altLang="zh-TW" sz="3200" b="1" cap="all" spc="-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!!</a:t>
            </a:r>
            <a:br>
              <a:rPr lang="en-US" altLang="zh-TW" sz="3200" b="1" cap="all" spc="-1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zh-TW" altLang="en-US" sz="3200" b="1" cap="all" spc="-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希望這次分享能幫助大家更了解刺青藝術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D5D4EAA1-9F5A-44DF-926F-DBC5EF04E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58" y="725362"/>
            <a:ext cx="2686742" cy="2621741"/>
          </a:xfrm>
          <a:prstGeom prst="rect">
            <a:avLst/>
          </a:prstGeom>
        </p:spPr>
      </p:pic>
      <p:pic>
        <p:nvPicPr>
          <p:cNvPr id="15" name="圖片 14" descr="一張含有 畫畫, 房間 的圖片&#10;&#10;自動產生的描述">
            <a:extLst>
              <a:ext uri="{FF2B5EF4-FFF2-40B4-BE49-F238E27FC236}">
                <a16:creationId xmlns:a16="http://schemas.microsoft.com/office/drawing/2014/main" xmlns="" id="{CCE3801E-42C9-47D9-9BF8-4EEE2810C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50" y="3588028"/>
            <a:ext cx="2621741" cy="2621741"/>
          </a:xfrm>
          <a:prstGeom prst="rect">
            <a:avLst/>
          </a:prstGeom>
        </p:spPr>
      </p:pic>
      <p:pic>
        <p:nvPicPr>
          <p:cNvPr id="13" name="內容版面配置區 12" descr="一張含有 文字 的圖片&#10;&#10;自動產生的描述">
            <a:extLst>
              <a:ext uri="{FF2B5EF4-FFF2-40B4-BE49-F238E27FC236}">
                <a16:creationId xmlns:a16="http://schemas.microsoft.com/office/drawing/2014/main" xmlns="" id="{BBA0953E-76C0-46DD-86B1-25E5E84CF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396" y="3588029"/>
            <a:ext cx="3242679" cy="2621741"/>
          </a:xfrm>
          <a:prstGeom prst="rect">
            <a:avLst/>
          </a:prstGeom>
        </p:spPr>
      </p:pic>
      <p:pic>
        <p:nvPicPr>
          <p:cNvPr id="1026" name="Picture 2" descr="C:\Users\user\Desktop\小論文\圖案\unnam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58" y="3218245"/>
            <a:ext cx="3099942" cy="29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小論文\圖案\9c4d0d480c8bbf3f1c0c5e9b4ec0ac8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588" y="668701"/>
            <a:ext cx="34861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801096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D15573D-0E45-4691-B525-471152EC18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xmlns="" id="{9E448559-19A4-4252-8C27-54C1DA906F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B19C35E-4E30-4F1D-9FC2-F2FA6191E4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" name="標題 3">
            <a:extLst>
              <a:ext uri="{FF2B5EF4-FFF2-40B4-BE49-F238E27FC236}">
                <a16:creationId xmlns:a16="http://schemas.microsoft.com/office/drawing/2014/main" xmlns="" id="{82A623F1-B783-4A6B-A8DB-07F21D066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壹、前言</a:t>
            </a:r>
            <a:r>
              <a:rPr lang="en-US" altLang="zh-TW" sz="4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Why??</a:t>
            </a:r>
            <a:br>
              <a:rPr lang="en-US" altLang="zh-TW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為什麼要做這個主題</a:t>
            </a:r>
            <a:r>
              <a:rPr lang="en-US" altLang="zh-TW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內容版面配置區 1">
            <a:extLst>
              <a:ext uri="{FF2B5EF4-FFF2-40B4-BE49-F238E27FC236}">
                <a16:creationId xmlns:a16="http://schemas.microsoft.com/office/drawing/2014/main" xmlns="" id="{D7222A4C-53B8-4A22-AA03-9C5BAC700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012" y="237744"/>
            <a:ext cx="7530987" cy="208411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因為身旁就有花蓮知名刺青藝術師，訪問容易。</a:t>
            </a:r>
          </a:p>
          <a:p>
            <a:pPr marL="0" indent="0"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想瞭解刺青藝術的起源與發展、不同年齡及性別是否</a:t>
            </a: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有偏好的刺青類別、從事刺青工作的甘苦及體驗刺青</a:t>
            </a: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項活動。</a:t>
            </a:r>
          </a:p>
        </p:txBody>
      </p:sp>
      <p:pic>
        <p:nvPicPr>
          <p:cNvPr id="14" name="圖片 13" descr="一張含有 個人, 坐, 穿著, 男人 的圖片&#10;&#10;自動產生的描述">
            <a:extLst>
              <a:ext uri="{FF2B5EF4-FFF2-40B4-BE49-F238E27FC236}">
                <a16:creationId xmlns:a16="http://schemas.microsoft.com/office/drawing/2014/main" xmlns="" id="{574E199E-0241-4A52-A696-20847EF9E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12" y="2559602"/>
            <a:ext cx="3792071" cy="3657599"/>
          </a:xfrm>
          <a:prstGeom prst="rect">
            <a:avLst/>
          </a:prstGeom>
        </p:spPr>
      </p:pic>
      <p:pic>
        <p:nvPicPr>
          <p:cNvPr id="23" name="圖片 22" descr="一張含有 刺青, 室內, 相片, 坐 的圖片&#10;&#10;自動產生的描述">
            <a:extLst>
              <a:ext uri="{FF2B5EF4-FFF2-40B4-BE49-F238E27FC236}">
                <a16:creationId xmlns:a16="http://schemas.microsoft.com/office/drawing/2014/main" xmlns="" id="{05EF7F6E-BF3F-494B-9BB8-A480930F9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800" y="2559602"/>
            <a:ext cx="3732199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B949D8D-8E17-4DBF-BEA8-13C57BF638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BDE5F59D-B098-4AE8-866A-29984529B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37" y="1768534"/>
            <a:ext cx="3322121" cy="332212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BC6FC45-D4D9-4025-91DA-272D318D37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54630" y="237744"/>
            <a:ext cx="7652977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284212-C175-4C82-B112-A5208F70C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19222" y="393365"/>
            <a:ext cx="7328969" cy="6059273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873BFC0-4590-4250-BFA9-7E5BA1D9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392" y="642593"/>
            <a:ext cx="6281928" cy="1744183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我們的目標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03A896AA-6ECD-42E4-B3CD-2E005FF7A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9222" y="2386776"/>
            <a:ext cx="7328969" cy="4065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透過閱讀書籍文獻增進對刺青藝術的瞭解。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理解不同年齡層對刺青的看法。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透過實地訪問、參觀刺青藝術師的工作環境，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體會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從事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這項工作的甘苦與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成就感。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期盼能藉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由這次的研究，讓更多人對「刺青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」這一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項以身體為畫布的藝術，有更多的認識與瞭解。</a:t>
            </a:r>
          </a:p>
          <a:p>
            <a:pPr marL="0" indent="0">
              <a:buNone/>
            </a:pPr>
            <a:r>
              <a:rPr lang="zh-TW" altLang="en-US" sz="2400" dirty="0"/>
              <a:t/>
            </a:r>
            <a:br>
              <a:rPr lang="zh-TW" altLang="en-US" sz="2400" dirty="0"/>
            </a:b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9831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E25BDA2-3F4D-4B38-90E7-989465ECDD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C96869A-A70D-42F7-876F-605CB1718F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6CD407CC-EF5C-486F-9A14-7F681F986D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922DB61-52A9-408F-94D8-95E79B07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052" y="1420706"/>
            <a:ext cx="4189217" cy="4016587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HOW??</a:t>
            </a:r>
            <a:br>
              <a:rPr lang="en-US" altLang="zh-TW" sz="4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如何找答案</a:t>
            </a:r>
            <a:r>
              <a:rPr lang="en-US" altLang="zh-TW" sz="4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??</a:t>
            </a:r>
            <a:endParaRPr lang="zh-TW" altLang="en-US" sz="4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DD76B5F-5BAA-48C6-9065-9AEF15D30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86269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內容版面配置區 15">
            <a:extLst>
              <a:ext uri="{FF2B5EF4-FFF2-40B4-BE49-F238E27FC236}">
                <a16:creationId xmlns:a16="http://schemas.microsoft.com/office/drawing/2014/main" xmlns="" id="{B753FC8C-397A-4DE5-A5FD-5D6560633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29" y="3540567"/>
            <a:ext cx="4171950" cy="2535792"/>
          </a:xfrm>
        </p:spPr>
      </p:pic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xmlns="" id="{E53DD011-6F8A-4002-87EA-0249A7EBD473}"/>
              </a:ext>
            </a:extLst>
          </p:cNvPr>
          <p:cNvSpPr txBox="1">
            <a:spLocks/>
          </p:cNvSpPr>
          <p:nvPr/>
        </p:nvSpPr>
        <p:spPr>
          <a:xfrm>
            <a:off x="4986268" y="777240"/>
            <a:ext cx="6408679" cy="2757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marL="182880" indent="-182880" algn="l" defTabSz="914400" rtl="0" eaLnBrk="1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aramond" pitchFamily="18" charset="0"/>
              <a:buNone/>
            </a:pP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Garamond" pitchFamily="18" charset="0"/>
              <a:buNone/>
            </a:pPr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研究以查閱書籍為主，訪談為輔的方式進行</a:t>
            </a:r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Garamond" pitchFamily="18" charset="0"/>
              <a:buNone/>
            </a:pPr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內容包含：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Garamond" pitchFamily="18" charset="0"/>
              <a:buNone/>
            </a:pPr>
            <a:r>
              <a:rPr lang="zh-TW" altLang="en-US" sz="6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蒐集並閱讀</a:t>
            </a:r>
            <a:r>
              <a:rPr lang="zh-TW" altLang="zh-TW" sz="6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刺青、穿環、紋身印記</a:t>
            </a:r>
            <a:r>
              <a:rPr lang="zh-TW" altLang="zh-TW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彩虹紋面</a:t>
            </a:r>
            <a:r>
              <a:rPr lang="zh-TW" altLang="zh-TW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台灣的原住民</a:t>
            </a:r>
            <a:r>
              <a:rPr lang="zh-TW" altLang="zh-TW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zh-TW" altLang="zh-TW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書籍</a:t>
            </a: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網路資料</a:t>
            </a: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6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刺青師傅刺青時的影片</a:t>
            </a:r>
            <a:r>
              <a:rPr lang="zh-TW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TW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資料加以統</a:t>
            </a:r>
            <a:r>
              <a:rPr lang="zh-TW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</a:t>
            </a:r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zh-TW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做出</a:t>
            </a:r>
            <a:r>
              <a:rPr lang="zh-TW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結論，形成一份完整的報告</a:t>
            </a:r>
            <a:r>
              <a:rPr lang="zh-TW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81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F41C492-186E-418C-AA75-58B2ED214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2154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研究流程</a:t>
            </a:r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BBB6B01-5B73-410C-B70E-8CF2FA470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712F587-12D0-435C-8E3F-F44C36EE71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sp>
        <p:nvSpPr>
          <p:cNvPr id="13" name="TextBox 41">
            <a:extLst>
              <a:ext uri="{FF2B5EF4-FFF2-40B4-BE49-F238E27FC236}">
                <a16:creationId xmlns:a16="http://schemas.microsoft.com/office/drawing/2014/main" xmlns="" id="{CF78A4A5-F68D-45AD-871E-63EDF6617B58}"/>
              </a:ext>
            </a:extLst>
          </p:cNvPr>
          <p:cNvSpPr txBox="1"/>
          <p:nvPr/>
        </p:nvSpPr>
        <p:spPr>
          <a:xfrm>
            <a:off x="6579450" y="2538919"/>
            <a:ext cx="4957554" cy="349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/>
            </a:pPr>
            <a:r>
              <a:rPr lang="en-US" altLang="zh-CN" dirty="0"/>
              <a:t>. 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E68449B6-7C13-49EE-85E7-C9DB67A8D7B4}"/>
              </a:ext>
            </a:extLst>
          </p:cNvPr>
          <p:cNvSpPr txBox="1"/>
          <p:nvPr/>
        </p:nvSpPr>
        <p:spPr>
          <a:xfrm>
            <a:off x="6758655" y="1914525"/>
            <a:ext cx="47273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0070C0"/>
                </a:solidFill>
              </a:rPr>
              <a:t>1.</a:t>
            </a:r>
            <a:r>
              <a:rPr lang="zh-TW" altLang="en-US" sz="3600" b="1" dirty="0">
                <a:solidFill>
                  <a:srgbClr val="0070C0"/>
                </a:solidFill>
              </a:rPr>
              <a:t>訂定主題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r>
              <a:rPr lang="en-US" altLang="zh-TW" sz="3600" b="1" dirty="0">
                <a:solidFill>
                  <a:srgbClr val="0070C0"/>
                </a:solidFill>
              </a:rPr>
              <a:t>2.</a:t>
            </a:r>
            <a:r>
              <a:rPr lang="zh-TW" altLang="en-US" sz="3600" b="1" dirty="0">
                <a:solidFill>
                  <a:srgbClr val="0070C0"/>
                </a:solidFill>
              </a:rPr>
              <a:t>查閱書籍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r>
              <a:rPr lang="en-US" altLang="zh-TW" sz="3600" b="1" dirty="0">
                <a:solidFill>
                  <a:srgbClr val="0070C0"/>
                </a:solidFill>
              </a:rPr>
              <a:t>3.</a:t>
            </a:r>
            <a:r>
              <a:rPr lang="zh-TW" altLang="en-US" sz="3600" b="1" dirty="0">
                <a:solidFill>
                  <a:srgbClr val="0070C0"/>
                </a:solidFill>
              </a:rPr>
              <a:t>採訪刺青師傅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r>
              <a:rPr lang="en-US" altLang="zh-TW" sz="3600" b="1" dirty="0">
                <a:solidFill>
                  <a:srgbClr val="0070C0"/>
                </a:solidFill>
              </a:rPr>
              <a:t>4.</a:t>
            </a:r>
            <a:r>
              <a:rPr lang="zh-TW" altLang="en-US" sz="3600" b="1" dirty="0">
                <a:solidFill>
                  <a:srgbClr val="0070C0"/>
                </a:solidFill>
              </a:rPr>
              <a:t>結論</a:t>
            </a:r>
            <a:endParaRPr lang="en-US" altLang="zh-TW" sz="3600" b="1" dirty="0">
              <a:solidFill>
                <a:srgbClr val="0070C0"/>
              </a:solidFill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xmlns="" id="{57E57108-570C-4D6F-9057-5B044FECC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6" y="905256"/>
            <a:ext cx="4876800" cy="49430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3863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xmlns="" id="{648DFC83-6E40-4A5A-9529-A869F538A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266232"/>
          </a:xfrm>
        </p:spPr>
        <p:txBody>
          <a:bodyPr>
            <a:normAutofit/>
          </a:bodyPr>
          <a:lstStyle/>
          <a:p>
            <a:r>
              <a:rPr lang="zh-TW" altLang="en-US" sz="48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貳、正文</a:t>
            </a:r>
            <a:r>
              <a:rPr lang="en-US" altLang="zh-TW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刺青藝術的起源</a:t>
            </a:r>
          </a:p>
        </p:txBody>
      </p:sp>
      <p:pic>
        <p:nvPicPr>
          <p:cNvPr id="16" name="內容版面配置區 15" descr="一張含有 個人, 室外, 男人, 直立的 的圖片&#10;&#10;自動產生的描述">
            <a:extLst>
              <a:ext uri="{FF2B5EF4-FFF2-40B4-BE49-F238E27FC236}">
                <a16:creationId xmlns:a16="http://schemas.microsoft.com/office/drawing/2014/main" xmlns="" id="{1A24F24A-ACF4-4FDD-83E6-62104EE9C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4" y="607392"/>
            <a:ext cx="7184373" cy="53362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xmlns="" id="{B2B017F3-9DB5-442E-95EB-CF83C69D0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59097" y="2023672"/>
            <a:ext cx="3549445" cy="4455786"/>
          </a:xfrm>
        </p:spPr>
        <p:txBody>
          <a:bodyPr>
            <a:norm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原始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求生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目的？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保護色？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民族文化？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100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4B7AC44-1B7B-4F09-9AA4-3DFDEC575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683E473-94FF-4ACE-9433-1F14799E89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E9EDDFA-8F05-462B-8D3E-5B9C4FBC73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內容版面配置區 5" descr="一張含有 服飾, 刺青, 襯衫 的圖片&#10;&#10;自動產生的描述">
            <a:extLst>
              <a:ext uri="{FF2B5EF4-FFF2-40B4-BE49-F238E27FC236}">
                <a16:creationId xmlns:a16="http://schemas.microsoft.com/office/drawing/2014/main" xmlns="" id="{A41218BC-B82B-4EF2-AA0C-28ADD1E4E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4" y="1425307"/>
            <a:ext cx="5367165" cy="40201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43F9A23-3237-4ED6-A1E9-C0E6530E05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63CD46D-4335-4BA4-842A-BF835A99CB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F7585CE-8809-4BEF-9E48-724800B59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744" y="393365"/>
            <a:ext cx="4472921" cy="1000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TW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</a:t>
            </a:r>
            <a:r>
              <a:rPr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刺青藝術的理由與分類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FAA5E845-944B-47E5-8EAE-2A55897A0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69099" y="1349115"/>
            <a:ext cx="5018211" cy="4685925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大致上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可以將刺青的分為幾種類別：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宗教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美觀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 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偶像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崇拜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文化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紀念性質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民族文化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自願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性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7029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B65ABA3-820C-4D75-9437-9EFA1ADFE1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36BF2FB-90D8-48DB-BD34-D040CDCFF2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8632963-757B-40C2-BB84-FC6107A54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E0D13DB-D099-4541-888D-DE0186F1C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6" name="內容版面配置區 5" descr="一張含有 室內, 個人, 男人, 坐 的圖片&#10;&#10;自動產生的描述">
            <a:extLst>
              <a:ext uri="{FF2B5EF4-FFF2-40B4-BE49-F238E27FC236}">
                <a16:creationId xmlns:a16="http://schemas.microsoft.com/office/drawing/2014/main" xmlns="" id="{9146EB0A-C38A-480E-86E4-140B1CF93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r="42527" b="1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853AE55-7E35-44B0-89F1-3F52B262AF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BC4BE4D-4B50-4F51-9F85-4B5D60B02D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1CFEF9C-9CA1-4393-B3EE-8C4808826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4729" y="562735"/>
            <a:ext cx="4602152" cy="9962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TW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從古自今圖案的變化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188F98A1-888E-4A0D-B0A1-CEF0A7616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7542" y="1469037"/>
            <a:ext cx="5299768" cy="4267924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美國早期軍人：文字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玻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里尼西亞式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的圖騰：動物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大航海時代水手：船名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生日、與航海有關的紀錄。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現代：寫實抽象、五花八門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40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4B7AC44-1B7B-4F09-9AA4-3DFDEC575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683E473-94FF-4ACE-9433-1F14799E89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82E2A95-1A08-4118-83C6-B1CA5648E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B2511BB-FC4C-45F3-94EB-661D6806C9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內容版面配置區 5" descr="一張含有 坐, 小, 靠近, 蛋糕 的圖片&#10;&#10;自動產生的描述">
            <a:extLst>
              <a:ext uri="{FF2B5EF4-FFF2-40B4-BE49-F238E27FC236}">
                <a16:creationId xmlns:a16="http://schemas.microsoft.com/office/drawing/2014/main" xmlns="" id="{8639F9C5-21D4-4CD4-B484-17D701AFA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0588" y="1809144"/>
            <a:ext cx="5676405" cy="32397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圓角矩形 6"/>
          <p:cNvSpPr/>
          <p:nvPr/>
        </p:nvSpPr>
        <p:spPr>
          <a:xfrm>
            <a:off x="4149705" y="254095"/>
            <a:ext cx="7670439" cy="6382512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B6C6E11E-2CE9-4ADF-92E2-72CAFE97A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95589" y="1185608"/>
            <a:ext cx="5336037" cy="5159837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已發現較早的刺青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刺青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）傳統式工具（非電動）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氣動或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電動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E6C4D3E-35D8-4644-8201-27064CD72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175" y="344137"/>
            <a:ext cx="5315285" cy="63145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方法工具的演進</a:t>
            </a:r>
          </a:p>
        </p:txBody>
      </p:sp>
    </p:spTree>
    <p:extLst>
      <p:ext uri="{BB962C8B-B14F-4D97-AF65-F5344CB8AC3E}">
        <p14:creationId xmlns:p14="http://schemas.microsoft.com/office/powerpoint/2010/main" val="3496397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LeftStep">
      <a:dk1>
        <a:srgbClr val="000000"/>
      </a:dk1>
      <a:lt1>
        <a:srgbClr val="FFFFFF"/>
      </a:lt1>
      <a:dk2>
        <a:srgbClr val="312441"/>
      </a:dk2>
      <a:lt2>
        <a:srgbClr val="E2E8E6"/>
      </a:lt2>
      <a:accent1>
        <a:srgbClr val="EE6E96"/>
      </a:accent1>
      <a:accent2>
        <a:srgbClr val="EB4EC0"/>
      </a:accent2>
      <a:accent3>
        <a:srgbClr val="DC6EEE"/>
      </a:accent3>
      <a:accent4>
        <a:srgbClr val="924EEB"/>
      </a:accent4>
      <a:accent5>
        <a:srgbClr val="716EEE"/>
      </a:accent5>
      <a:accent6>
        <a:srgbClr val="4E8CEB"/>
      </a:accent6>
      <a:hlink>
        <a:srgbClr val="568F7D"/>
      </a:hlink>
      <a:folHlink>
        <a:srgbClr val="7F7F7F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797</Words>
  <Application>Microsoft Office PowerPoint</Application>
  <PresentationFormat>自訂</PresentationFormat>
  <Paragraphs>110</Paragraphs>
  <Slides>15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6" baseType="lpstr">
      <vt:lpstr>SavonVTI</vt:lpstr>
      <vt:lpstr>美麗的身體畫布-刺青</vt:lpstr>
      <vt:lpstr>壹、前言 Why?? 為什麼要做這個主題?</vt:lpstr>
      <vt:lpstr>我們的目標</vt:lpstr>
      <vt:lpstr>HOW?? 如何找答案??</vt:lpstr>
      <vt:lpstr>研究流程</vt:lpstr>
      <vt:lpstr>貳、正文 1.刺青藝術的起源</vt:lpstr>
      <vt:lpstr>2.刺青藝術的理由與分類</vt:lpstr>
      <vt:lpstr>3.從古自今圖案的變化</vt:lpstr>
      <vt:lpstr>4.方法工具的演進</vt:lpstr>
      <vt:lpstr>5.文化偏見： 刺青＝野蠻＝不文明</vt:lpstr>
      <vt:lpstr>6.時代變遷</vt:lpstr>
      <vt:lpstr>刺青Q&amp;A</vt:lpstr>
      <vt:lpstr>刺青Q&amp;A</vt:lpstr>
      <vt:lpstr>收穫滿滿！</vt:lpstr>
      <vt:lpstr>謝謝大家的聆聽!! 希望這次分享能幫助大家更了解刺青藝術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美麗的身體畫布-刺青</dc:title>
  <dc:creator>Teddy</dc:creator>
  <cp:lastModifiedBy>USER</cp:lastModifiedBy>
  <cp:revision>23</cp:revision>
  <dcterms:created xsi:type="dcterms:W3CDTF">2020-11-09T10:02:10Z</dcterms:created>
  <dcterms:modified xsi:type="dcterms:W3CDTF">2020-11-12T08:42:18Z</dcterms:modified>
</cp:coreProperties>
</file>