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306" r:id="rId5"/>
    <p:sldId id="281" r:id="rId6"/>
    <p:sldId id="290" r:id="rId7"/>
    <p:sldId id="304" r:id="rId8"/>
    <p:sldId id="266" r:id="rId9"/>
    <p:sldId id="277" r:id="rId10"/>
    <p:sldId id="267" r:id="rId11"/>
    <p:sldId id="278" r:id="rId12"/>
    <p:sldId id="293" r:id="rId13"/>
    <p:sldId id="279" r:id="rId14"/>
    <p:sldId id="280" r:id="rId15"/>
    <p:sldId id="295" r:id="rId16"/>
    <p:sldId id="283" r:id="rId17"/>
    <p:sldId id="285" r:id="rId18"/>
    <p:sldId id="286" r:id="rId19"/>
    <p:sldId id="288" r:id="rId20"/>
    <p:sldId id="282" r:id="rId21"/>
    <p:sldId id="284" r:id="rId22"/>
    <p:sldId id="294" r:id="rId23"/>
    <p:sldId id="305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96" autoAdjust="0"/>
  </p:normalViewPr>
  <p:slideViewPr>
    <p:cSldViewPr>
      <p:cViewPr varScale="1">
        <p:scale>
          <a:sx n="205" d="100"/>
          <a:sy n="205" d="100"/>
        </p:scale>
        <p:origin x="-2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077" y="-10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&#23565;&#26044;&#38313;&#21335;&#35486;&#30340;&#24863;&#3525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3200">
                <a:latin typeface="標楷體" pitchFamily="65" charset="-120"/>
                <a:ea typeface="標楷體" pitchFamily="65" charset="-120"/>
              </a:defRPr>
            </a:pPr>
            <a:r>
              <a:rPr lang="zh-TW" sz="3200" dirty="0">
                <a:latin typeface="標楷體" pitchFamily="65" charset="-120"/>
                <a:ea typeface="標楷體" pitchFamily="65" charset="-120"/>
              </a:rPr>
              <a:t>對閩南語的想法與感覺</a:t>
            </a:r>
          </a:p>
        </c:rich>
      </c:tx>
      <c:layout>
        <c:manualLayout>
          <c:xMode val="edge"/>
          <c:yMode val="edge"/>
          <c:x val="0.220887314419212"/>
          <c:y val="0.014987683597596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42234974576852"/>
          <c:y val="0.154273827635574"/>
          <c:w val="0.465896290307566"/>
          <c:h val="0.785003338463433"/>
        </c:manualLayout>
      </c:layout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對於閩南語的感覺!$A$1:$A$7</c:f>
              <c:strCache>
                <c:ptCount val="7"/>
                <c:pt idx="0">
                  <c:v>母語</c:v>
                </c:pt>
                <c:pt idx="1">
                  <c:v>親切、熟悉</c:v>
                </c:pt>
                <c:pt idx="2">
                  <c:v>無感</c:v>
                </c:pt>
                <c:pt idx="3">
                  <c:v>台灣的本土語言</c:v>
                </c:pt>
                <c:pt idx="4">
                  <c:v>美</c:v>
                </c:pt>
                <c:pt idx="5">
                  <c:v>親切但不那麼熟</c:v>
                </c:pt>
                <c:pt idx="6">
                  <c:v>和長輩的重要連結</c:v>
                </c:pt>
              </c:strCache>
            </c:strRef>
          </c:cat>
          <c:val>
            <c:numRef>
              <c:f>對於閩南語的感覺!$B$1:$B$7</c:f>
              <c:numCache>
                <c:formatCode>General</c:formatCode>
                <c:ptCount val="7"/>
                <c:pt idx="0">
                  <c:v>4.0</c:v>
                </c:pt>
                <c:pt idx="1">
                  <c:v>1.0</c:v>
                </c:pt>
                <c:pt idx="2">
                  <c:v>8.0</c:v>
                </c:pt>
                <c:pt idx="3">
                  <c:v>3.0</c:v>
                </c:pt>
                <c:pt idx="4">
                  <c:v>1.0</c:v>
                </c:pt>
                <c:pt idx="5">
                  <c:v>1.0</c:v>
                </c:pt>
                <c:pt idx="6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F5-461A-88BC-AA9135A32BE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.0148988138443774"/>
          <c:y val="0.10941780342529"/>
          <c:w val="0.382785732445919"/>
          <c:h val="0.887286089503791"/>
        </c:manualLayout>
      </c:layout>
      <c:overlay val="0"/>
      <c:txPr>
        <a:bodyPr/>
        <a:lstStyle/>
        <a:p>
          <a:pPr>
            <a:defRPr sz="2400"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971F55-ECDB-449C-81D1-07F90D8CB51C}" type="doc">
      <dgm:prSet loTypeId="urn:microsoft.com/office/officeart/2005/8/layout/chevron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B8DB5928-F0AB-486E-B3A8-3EEA9C3F8D77}">
      <dgm:prSet phldrT="[文字]" custT="1"/>
      <dgm:spPr/>
      <dgm:t>
        <a:bodyPr/>
        <a:lstStyle/>
        <a:p>
          <a:r>
            <a:rPr lang="zh-TW" altLang="en-US" sz="2800" dirty="0">
              <a:latin typeface="標楷體" pitchFamily="65" charset="-120"/>
              <a:ea typeface="標楷體" pitchFamily="65" charset="-120"/>
            </a:rPr>
            <a:t>蒐集資料</a:t>
          </a:r>
        </a:p>
      </dgm:t>
    </dgm:pt>
    <dgm:pt modelId="{81CCA2C4-77D7-490F-BFF3-65D075FC5DF3}" type="parTrans" cxnId="{5E7D82C4-C2E8-4D7F-94AB-FA557303C44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513D4539-D8B7-46FB-83FE-1AE37C6A8A96}" type="sibTrans" cxnId="{5E7D82C4-C2E8-4D7F-94AB-FA557303C44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C8B6E2A-24AC-4863-B8F0-3E2A8030F4B0}">
      <dgm:prSet phldrT="[文字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800" dirty="0">
              <a:latin typeface="標楷體" pitchFamily="65" charset="-120"/>
              <a:ea typeface="標楷體" pitchFamily="65" charset="-120"/>
            </a:rPr>
            <a:t>蒐集網路、圖書館的資料及相關法規。</a:t>
          </a:r>
        </a:p>
      </dgm:t>
    </dgm:pt>
    <dgm:pt modelId="{3AB26FE4-D00A-4CFD-BC2A-BF7FFD699254}" type="parTrans" cxnId="{1EE3131E-7BB4-4E4E-8944-165F1546059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76D55410-DD19-4E98-98BC-070C2FC4F8D9}" type="sibTrans" cxnId="{1EE3131E-7BB4-4E4E-8944-165F1546059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D8159DFA-14ED-44B3-A930-5D349758C5AD}">
      <dgm:prSet phldrT="[文字]" custT="1"/>
      <dgm:spPr/>
      <dgm:t>
        <a:bodyPr/>
        <a:lstStyle/>
        <a:p>
          <a:r>
            <a:rPr lang="zh-TW" altLang="en-US" sz="2000" dirty="0">
              <a:latin typeface="標楷體" pitchFamily="65" charset="-120"/>
              <a:ea typeface="標楷體" pitchFamily="65" charset="-120"/>
            </a:rPr>
            <a:t>討論統整資料</a:t>
          </a:r>
        </a:p>
      </dgm:t>
    </dgm:pt>
    <dgm:pt modelId="{61162DD8-F0FD-4A03-833E-3105EC3341B1}" type="parTrans" cxnId="{AB5E7F3C-5652-4EB3-AE1E-E8DB842104F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3FE1DCD-0CF6-49AA-A07F-AAFFE531750F}" type="sibTrans" cxnId="{AB5E7F3C-5652-4EB3-AE1E-E8DB842104F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EA7F9D04-31C8-412C-9E55-030E3B4A8A2C}">
      <dgm:prSet phldrT="[文字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800" dirty="0">
              <a:latin typeface="標楷體" pitchFamily="65" charset="-120"/>
              <a:ea typeface="標楷體" pitchFamily="65" charset="-120"/>
            </a:rPr>
            <a:t>從網路和書籍了解人們對當時的想法及感受。</a:t>
          </a:r>
        </a:p>
      </dgm:t>
    </dgm:pt>
    <dgm:pt modelId="{691F26CF-8390-4AC8-AF51-C7D7F85ACA96}" type="parTrans" cxnId="{45C0A1FD-874C-4EBA-818C-2CD55BED3232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3739AFC-5D53-47EE-B13B-60605C8169FF}" type="sibTrans" cxnId="{45C0A1FD-874C-4EBA-818C-2CD55BED3232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3D76E32-0389-4575-ABC1-E0591DD90CBA}">
      <dgm:prSet phldrT="[文字]" custT="1"/>
      <dgm:spPr/>
      <dgm:t>
        <a:bodyPr/>
        <a:lstStyle/>
        <a:p>
          <a:r>
            <a:rPr lang="zh-TW" altLang="en-US" sz="3600" dirty="0">
              <a:latin typeface="標楷體" pitchFamily="65" charset="-120"/>
              <a:ea typeface="標楷體" pitchFamily="65" charset="-120"/>
            </a:rPr>
            <a:t>訪問</a:t>
          </a:r>
        </a:p>
      </dgm:t>
    </dgm:pt>
    <dgm:pt modelId="{370EEAEC-D789-4113-9BC0-C49491168554}" type="parTrans" cxnId="{0AB9DF72-F795-456A-9DE0-54495ECB3B4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DB7024A-98C1-4174-BF61-7CB67BAFDE23}" type="sibTrans" cxnId="{0AB9DF72-F795-456A-9DE0-54495ECB3B4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470F9E8-635E-40AD-A66C-6B5FCCF48A2A}">
      <dgm:prSet phldrT="[文字]" custT="1"/>
      <dgm:spPr/>
      <dgm:t>
        <a:bodyPr/>
        <a:lstStyle/>
        <a:p>
          <a:r>
            <a:rPr lang="zh-TW" altLang="en-US" sz="3600" dirty="0">
              <a:latin typeface="標楷體" pitchFamily="65" charset="-120"/>
              <a:ea typeface="標楷體" pitchFamily="65" charset="-120"/>
            </a:rPr>
            <a:t>總結</a:t>
          </a:r>
          <a:endParaRPr lang="en-US" altLang="zh-TW" sz="3600" dirty="0">
            <a:latin typeface="標楷體" pitchFamily="65" charset="-120"/>
            <a:ea typeface="標楷體" pitchFamily="65" charset="-120"/>
          </a:endParaRPr>
        </a:p>
      </dgm:t>
    </dgm:pt>
    <dgm:pt modelId="{60A8AEFE-8B37-4C9B-9F76-6413B38DC889}" type="parTrans" cxnId="{D3D9C393-029F-43B3-840C-12E6E39BAF2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8DF32BE-842E-4F52-8513-4C6A87E5B2D2}" type="sibTrans" cxnId="{D3D9C393-029F-43B3-840C-12E6E39BAF2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A3816C8-71FF-4507-999D-8421600EA73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800" dirty="0">
              <a:latin typeface="標楷體" pitchFamily="65" charset="-120"/>
              <a:ea typeface="標楷體" pitchFamily="65" charset="-120"/>
            </a:rPr>
            <a:t>以</a:t>
          </a:r>
          <a:r>
            <a:rPr lang="zh-TW" sz="2800" dirty="0">
              <a:latin typeface="標楷體" pitchFamily="65" charset="-120"/>
              <a:ea typeface="標楷體" pitchFamily="65" charset="-120"/>
            </a:rPr>
            <a:t>問卷訪問</a:t>
          </a:r>
          <a:r>
            <a:rPr lang="zh-TW" altLang="en-US" sz="2800" dirty="0">
              <a:latin typeface="標楷體" pitchFamily="65" charset="-120"/>
              <a:ea typeface="標楷體" pitchFamily="65" charset="-120"/>
            </a:rPr>
            <a:t>花蓮地區</a:t>
          </a:r>
          <a:r>
            <a:rPr lang="zh-TW" sz="2800" dirty="0">
              <a:latin typeface="標楷體" pitchFamily="65" charset="-120"/>
              <a:ea typeface="標楷體" pitchFamily="65" charset="-120"/>
            </a:rPr>
            <a:t>經歷過國語運動的長輩。</a:t>
          </a:r>
        </a:p>
      </dgm:t>
    </dgm:pt>
    <dgm:pt modelId="{D5A3FA6E-2DF0-4C43-92ED-63DB5643EB7D}" type="parTrans" cxnId="{3A4A3228-0E99-4523-B8C6-16724F60A6A0}">
      <dgm:prSet/>
      <dgm:spPr/>
      <dgm:t>
        <a:bodyPr/>
        <a:lstStyle/>
        <a:p>
          <a:endParaRPr lang="zh-TW" altLang="en-US"/>
        </a:p>
      </dgm:t>
    </dgm:pt>
    <dgm:pt modelId="{7B6078B9-CB84-4D4B-BC73-356AAFC12E2A}" type="sibTrans" cxnId="{3A4A3228-0E99-4523-B8C6-16724F60A6A0}">
      <dgm:prSet/>
      <dgm:spPr/>
      <dgm:t>
        <a:bodyPr/>
        <a:lstStyle/>
        <a:p>
          <a:endParaRPr lang="zh-TW" altLang="en-US"/>
        </a:p>
      </dgm:t>
    </dgm:pt>
    <dgm:pt modelId="{90BCC901-2BDA-498B-94A5-708BDFF282C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800" dirty="0">
              <a:latin typeface="標楷體" pitchFamily="65" charset="-120"/>
              <a:ea typeface="標楷體" pitchFamily="65" charset="-120"/>
            </a:rPr>
            <a:t>彙整後</a:t>
          </a:r>
          <a:r>
            <a:rPr lang="zh-TW" sz="2800" dirty="0">
              <a:latin typeface="標楷體" pitchFamily="65" charset="-120"/>
              <a:ea typeface="標楷體" pitchFamily="65" charset="-120"/>
            </a:rPr>
            <a:t>做客觀的推論並提出</a:t>
          </a:r>
          <a:r>
            <a:rPr lang="zh-TW" altLang="en-US" sz="2800" dirty="0">
              <a:latin typeface="標楷體" pitchFamily="65" charset="-120"/>
              <a:ea typeface="標楷體" pitchFamily="65" charset="-120"/>
            </a:rPr>
            <a:t>重點，</a:t>
          </a:r>
          <a:r>
            <a:rPr lang="zh-TW" sz="2800" dirty="0">
              <a:latin typeface="標楷體" pitchFamily="65" charset="-120"/>
              <a:ea typeface="標楷體" pitchFamily="65" charset="-120"/>
            </a:rPr>
            <a:t>作下總結。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A16AD3D3-EFA9-4963-A9C1-A09991EA02F8}" type="parTrans" cxnId="{F2D99AE7-D915-4A2C-9785-6FEC52665139}">
      <dgm:prSet/>
      <dgm:spPr/>
      <dgm:t>
        <a:bodyPr/>
        <a:lstStyle/>
        <a:p>
          <a:endParaRPr lang="zh-TW" altLang="en-US"/>
        </a:p>
      </dgm:t>
    </dgm:pt>
    <dgm:pt modelId="{D2626D32-33F6-4140-87A7-544F5E03046A}" type="sibTrans" cxnId="{F2D99AE7-D915-4A2C-9785-6FEC52665139}">
      <dgm:prSet/>
      <dgm:spPr/>
      <dgm:t>
        <a:bodyPr/>
        <a:lstStyle/>
        <a:p>
          <a:endParaRPr lang="zh-TW" altLang="en-US"/>
        </a:p>
      </dgm:t>
    </dgm:pt>
    <dgm:pt modelId="{D230814F-E659-4814-B57A-4BB08D29A7A6}" type="pres">
      <dgm:prSet presAssocID="{E0971F55-ECDB-449C-81D1-07F90D8CB5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FEE9854-CE14-404D-B7D4-568560F21B9E}" type="pres">
      <dgm:prSet presAssocID="{B8DB5928-F0AB-486E-B3A8-3EEA9C3F8D77}" presName="composite" presStyleCnt="0"/>
      <dgm:spPr/>
    </dgm:pt>
    <dgm:pt modelId="{8C2F3405-24BE-44ED-8638-516F3BBB55B1}" type="pres">
      <dgm:prSet presAssocID="{B8DB5928-F0AB-486E-B3A8-3EEA9C3F8D7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06C670-77FD-4536-9244-CA4DEA534820}" type="pres">
      <dgm:prSet presAssocID="{B8DB5928-F0AB-486E-B3A8-3EEA9C3F8D7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574938-4E02-4BFD-8E4A-055EA5D1CAC4}" type="pres">
      <dgm:prSet presAssocID="{513D4539-D8B7-46FB-83FE-1AE37C6A8A96}" presName="sp" presStyleCnt="0"/>
      <dgm:spPr/>
    </dgm:pt>
    <dgm:pt modelId="{299C2E1C-5F93-40F3-8D61-1339CDAD1645}" type="pres">
      <dgm:prSet presAssocID="{D8159DFA-14ED-44B3-A930-5D349758C5AD}" presName="composite" presStyleCnt="0"/>
      <dgm:spPr/>
    </dgm:pt>
    <dgm:pt modelId="{D448C808-95A5-4A6A-B740-F7048C3B2345}" type="pres">
      <dgm:prSet presAssocID="{D8159DFA-14ED-44B3-A930-5D349758C5A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66A1D4-B6A4-4F42-8517-8ADB394FC793}" type="pres">
      <dgm:prSet presAssocID="{D8159DFA-14ED-44B3-A930-5D349758C5A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2BCC85-BCBB-4B78-92C1-B961B3AD47A2}" type="pres">
      <dgm:prSet presAssocID="{23FE1DCD-0CF6-49AA-A07F-AAFFE531750F}" presName="sp" presStyleCnt="0"/>
      <dgm:spPr/>
    </dgm:pt>
    <dgm:pt modelId="{42BA1002-BB90-465B-AFEF-45E51073046E}" type="pres">
      <dgm:prSet presAssocID="{C3D76E32-0389-4575-ABC1-E0591DD90CBA}" presName="composite" presStyleCnt="0"/>
      <dgm:spPr/>
    </dgm:pt>
    <dgm:pt modelId="{255544A0-9834-4ED9-A045-CB409C5A5A39}" type="pres">
      <dgm:prSet presAssocID="{C3D76E32-0389-4575-ABC1-E0591DD90CB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2E53DF-AA20-4675-A03F-9B497811C0E1}" type="pres">
      <dgm:prSet presAssocID="{C3D76E32-0389-4575-ABC1-E0591DD90CB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9D06F5-376D-42A1-9ACB-1A9B966D35C0}" type="pres">
      <dgm:prSet presAssocID="{CDB7024A-98C1-4174-BF61-7CB67BAFDE23}" presName="sp" presStyleCnt="0"/>
      <dgm:spPr/>
    </dgm:pt>
    <dgm:pt modelId="{90C8CB71-D30D-4235-9AD3-CF4A234F0DB5}" type="pres">
      <dgm:prSet presAssocID="{C470F9E8-635E-40AD-A66C-6B5FCCF48A2A}" presName="composite" presStyleCnt="0"/>
      <dgm:spPr/>
    </dgm:pt>
    <dgm:pt modelId="{225FAB6D-DA9E-4631-AEF1-DA39666A94A6}" type="pres">
      <dgm:prSet presAssocID="{C470F9E8-635E-40AD-A66C-6B5FCCF48A2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61467C-2AD8-42A3-8FB7-C326B2311A7C}" type="pres">
      <dgm:prSet presAssocID="{C470F9E8-635E-40AD-A66C-6B5FCCF48A2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3D9C393-029F-43B3-840C-12E6E39BAF2F}" srcId="{E0971F55-ECDB-449C-81D1-07F90D8CB51C}" destId="{C470F9E8-635E-40AD-A66C-6B5FCCF48A2A}" srcOrd="3" destOrd="0" parTransId="{60A8AEFE-8B37-4C9B-9F76-6413B38DC889}" sibTransId="{A8DF32BE-842E-4F52-8513-4C6A87E5B2D2}"/>
    <dgm:cxn modelId="{1EE3131E-7BB4-4E4E-8944-165F15460594}" srcId="{B8DB5928-F0AB-486E-B3A8-3EEA9C3F8D77}" destId="{FC8B6E2A-24AC-4863-B8F0-3E2A8030F4B0}" srcOrd="0" destOrd="0" parTransId="{3AB26FE4-D00A-4CFD-BC2A-BF7FFD699254}" sibTransId="{76D55410-DD19-4E98-98BC-070C2FC4F8D9}"/>
    <dgm:cxn modelId="{95D3222D-5B9C-4C8A-9555-6870BB5F0AED}" type="presOf" srcId="{C3D76E32-0389-4575-ABC1-E0591DD90CBA}" destId="{255544A0-9834-4ED9-A045-CB409C5A5A39}" srcOrd="0" destOrd="0" presId="urn:microsoft.com/office/officeart/2005/8/layout/chevron2"/>
    <dgm:cxn modelId="{1D1DB5EC-296B-4057-B310-F20785BB752F}" type="presOf" srcId="{D8159DFA-14ED-44B3-A930-5D349758C5AD}" destId="{D448C808-95A5-4A6A-B740-F7048C3B2345}" srcOrd="0" destOrd="0" presId="urn:microsoft.com/office/officeart/2005/8/layout/chevron2"/>
    <dgm:cxn modelId="{F2D99AE7-D915-4A2C-9785-6FEC52665139}" srcId="{C470F9E8-635E-40AD-A66C-6B5FCCF48A2A}" destId="{90BCC901-2BDA-498B-94A5-708BDFF282C3}" srcOrd="0" destOrd="0" parTransId="{A16AD3D3-EFA9-4963-A9C1-A09991EA02F8}" sibTransId="{D2626D32-33F6-4140-87A7-544F5E03046A}"/>
    <dgm:cxn modelId="{9486A7E1-67FD-4CC6-8B44-0998BACD541F}" type="presOf" srcId="{FC8B6E2A-24AC-4863-B8F0-3E2A8030F4B0}" destId="{8B06C670-77FD-4536-9244-CA4DEA534820}" srcOrd="0" destOrd="0" presId="urn:microsoft.com/office/officeart/2005/8/layout/chevron2"/>
    <dgm:cxn modelId="{45C0A1FD-874C-4EBA-818C-2CD55BED3232}" srcId="{D8159DFA-14ED-44B3-A930-5D349758C5AD}" destId="{EA7F9D04-31C8-412C-9E55-030E3B4A8A2C}" srcOrd="0" destOrd="0" parTransId="{691F26CF-8390-4AC8-AF51-C7D7F85ACA96}" sibTransId="{F3739AFC-5D53-47EE-B13B-60605C8169FF}"/>
    <dgm:cxn modelId="{AB5E7F3C-5652-4EB3-AE1E-E8DB842104FF}" srcId="{E0971F55-ECDB-449C-81D1-07F90D8CB51C}" destId="{D8159DFA-14ED-44B3-A930-5D349758C5AD}" srcOrd="1" destOrd="0" parTransId="{61162DD8-F0FD-4A03-833E-3105EC3341B1}" sibTransId="{23FE1DCD-0CF6-49AA-A07F-AAFFE531750F}"/>
    <dgm:cxn modelId="{7EA4C8D9-5DF8-4E4C-B1A1-DBDB5A996C64}" type="presOf" srcId="{EA7F9D04-31C8-412C-9E55-030E3B4A8A2C}" destId="{8E66A1D4-B6A4-4F42-8517-8ADB394FC793}" srcOrd="0" destOrd="0" presId="urn:microsoft.com/office/officeart/2005/8/layout/chevron2"/>
    <dgm:cxn modelId="{7EE07C54-2384-4476-977C-0DF1C6072F9D}" type="presOf" srcId="{B8DB5928-F0AB-486E-B3A8-3EEA9C3F8D77}" destId="{8C2F3405-24BE-44ED-8638-516F3BBB55B1}" srcOrd="0" destOrd="0" presId="urn:microsoft.com/office/officeart/2005/8/layout/chevron2"/>
    <dgm:cxn modelId="{79EEF713-54BA-4D08-933F-4C592CA053D1}" type="presOf" srcId="{C470F9E8-635E-40AD-A66C-6B5FCCF48A2A}" destId="{225FAB6D-DA9E-4631-AEF1-DA39666A94A6}" srcOrd="0" destOrd="0" presId="urn:microsoft.com/office/officeart/2005/8/layout/chevron2"/>
    <dgm:cxn modelId="{13B0A339-C9E6-484C-A0F4-95E32EC8F750}" type="presOf" srcId="{E0971F55-ECDB-449C-81D1-07F90D8CB51C}" destId="{D230814F-E659-4814-B57A-4BB08D29A7A6}" srcOrd="0" destOrd="0" presId="urn:microsoft.com/office/officeart/2005/8/layout/chevron2"/>
    <dgm:cxn modelId="{0AB9DF72-F795-456A-9DE0-54495ECB3B46}" srcId="{E0971F55-ECDB-449C-81D1-07F90D8CB51C}" destId="{C3D76E32-0389-4575-ABC1-E0591DD90CBA}" srcOrd="2" destOrd="0" parTransId="{370EEAEC-D789-4113-9BC0-C49491168554}" sibTransId="{CDB7024A-98C1-4174-BF61-7CB67BAFDE23}"/>
    <dgm:cxn modelId="{5E7D82C4-C2E8-4D7F-94AB-FA557303C44A}" srcId="{E0971F55-ECDB-449C-81D1-07F90D8CB51C}" destId="{B8DB5928-F0AB-486E-B3A8-3EEA9C3F8D77}" srcOrd="0" destOrd="0" parTransId="{81CCA2C4-77D7-490F-BFF3-65D075FC5DF3}" sibTransId="{513D4539-D8B7-46FB-83FE-1AE37C6A8A96}"/>
    <dgm:cxn modelId="{3A4A3228-0E99-4523-B8C6-16724F60A6A0}" srcId="{C3D76E32-0389-4575-ABC1-E0591DD90CBA}" destId="{4A3816C8-71FF-4507-999D-8421600EA73A}" srcOrd="0" destOrd="0" parTransId="{D5A3FA6E-2DF0-4C43-92ED-63DB5643EB7D}" sibTransId="{7B6078B9-CB84-4D4B-BC73-356AAFC12E2A}"/>
    <dgm:cxn modelId="{DA44C028-5163-418B-84FA-8904FB8C842A}" type="presOf" srcId="{90BCC901-2BDA-498B-94A5-708BDFF282C3}" destId="{3061467C-2AD8-42A3-8FB7-C326B2311A7C}" srcOrd="0" destOrd="0" presId="urn:microsoft.com/office/officeart/2005/8/layout/chevron2"/>
    <dgm:cxn modelId="{91667E62-B736-4CF7-830B-397C5D72E6DD}" type="presOf" srcId="{4A3816C8-71FF-4507-999D-8421600EA73A}" destId="{072E53DF-AA20-4675-A03F-9B497811C0E1}" srcOrd="0" destOrd="0" presId="urn:microsoft.com/office/officeart/2005/8/layout/chevron2"/>
    <dgm:cxn modelId="{B7A6A020-C0E5-484F-B4BC-EE34185FF5B4}" type="presParOf" srcId="{D230814F-E659-4814-B57A-4BB08D29A7A6}" destId="{6FEE9854-CE14-404D-B7D4-568560F21B9E}" srcOrd="0" destOrd="0" presId="urn:microsoft.com/office/officeart/2005/8/layout/chevron2"/>
    <dgm:cxn modelId="{8F9395C9-D2E4-49F5-A8FE-696C81E2214B}" type="presParOf" srcId="{6FEE9854-CE14-404D-B7D4-568560F21B9E}" destId="{8C2F3405-24BE-44ED-8638-516F3BBB55B1}" srcOrd="0" destOrd="0" presId="urn:microsoft.com/office/officeart/2005/8/layout/chevron2"/>
    <dgm:cxn modelId="{60AB2D3D-11B5-4D09-A846-FF29DE3B9F0F}" type="presParOf" srcId="{6FEE9854-CE14-404D-B7D4-568560F21B9E}" destId="{8B06C670-77FD-4536-9244-CA4DEA534820}" srcOrd="1" destOrd="0" presId="urn:microsoft.com/office/officeart/2005/8/layout/chevron2"/>
    <dgm:cxn modelId="{A5968BA2-BA59-402F-BCE8-4A80626B8923}" type="presParOf" srcId="{D230814F-E659-4814-B57A-4BB08D29A7A6}" destId="{E4574938-4E02-4BFD-8E4A-055EA5D1CAC4}" srcOrd="1" destOrd="0" presId="urn:microsoft.com/office/officeart/2005/8/layout/chevron2"/>
    <dgm:cxn modelId="{02A0814D-F0BB-4670-813D-CCB440D10C8E}" type="presParOf" srcId="{D230814F-E659-4814-B57A-4BB08D29A7A6}" destId="{299C2E1C-5F93-40F3-8D61-1339CDAD1645}" srcOrd="2" destOrd="0" presId="urn:microsoft.com/office/officeart/2005/8/layout/chevron2"/>
    <dgm:cxn modelId="{3BAD92E4-3820-4D78-BFF2-3C44DE3D222B}" type="presParOf" srcId="{299C2E1C-5F93-40F3-8D61-1339CDAD1645}" destId="{D448C808-95A5-4A6A-B740-F7048C3B2345}" srcOrd="0" destOrd="0" presId="urn:microsoft.com/office/officeart/2005/8/layout/chevron2"/>
    <dgm:cxn modelId="{00F38479-7662-4C5B-89C6-C809E4910386}" type="presParOf" srcId="{299C2E1C-5F93-40F3-8D61-1339CDAD1645}" destId="{8E66A1D4-B6A4-4F42-8517-8ADB394FC793}" srcOrd="1" destOrd="0" presId="urn:microsoft.com/office/officeart/2005/8/layout/chevron2"/>
    <dgm:cxn modelId="{800E1D44-19DD-46D3-AC4E-27C371361397}" type="presParOf" srcId="{D230814F-E659-4814-B57A-4BB08D29A7A6}" destId="{B62BCC85-BCBB-4B78-92C1-B961B3AD47A2}" srcOrd="3" destOrd="0" presId="urn:microsoft.com/office/officeart/2005/8/layout/chevron2"/>
    <dgm:cxn modelId="{3889524E-20E6-461A-83E9-701A889E739A}" type="presParOf" srcId="{D230814F-E659-4814-B57A-4BB08D29A7A6}" destId="{42BA1002-BB90-465B-AFEF-45E51073046E}" srcOrd="4" destOrd="0" presId="urn:microsoft.com/office/officeart/2005/8/layout/chevron2"/>
    <dgm:cxn modelId="{45564379-FA7F-4C67-AD8D-131777F69773}" type="presParOf" srcId="{42BA1002-BB90-465B-AFEF-45E51073046E}" destId="{255544A0-9834-4ED9-A045-CB409C5A5A39}" srcOrd="0" destOrd="0" presId="urn:microsoft.com/office/officeart/2005/8/layout/chevron2"/>
    <dgm:cxn modelId="{1472FE74-DF6F-4735-9DED-061AE040EAB8}" type="presParOf" srcId="{42BA1002-BB90-465B-AFEF-45E51073046E}" destId="{072E53DF-AA20-4675-A03F-9B497811C0E1}" srcOrd="1" destOrd="0" presId="urn:microsoft.com/office/officeart/2005/8/layout/chevron2"/>
    <dgm:cxn modelId="{C72906B8-5143-4EF1-8E7D-CC10FA619B74}" type="presParOf" srcId="{D230814F-E659-4814-B57A-4BB08D29A7A6}" destId="{359D06F5-376D-42A1-9ACB-1A9B966D35C0}" srcOrd="5" destOrd="0" presId="urn:microsoft.com/office/officeart/2005/8/layout/chevron2"/>
    <dgm:cxn modelId="{61EC2E73-6C45-4288-8773-96803AAC832D}" type="presParOf" srcId="{D230814F-E659-4814-B57A-4BB08D29A7A6}" destId="{90C8CB71-D30D-4235-9AD3-CF4A234F0DB5}" srcOrd="6" destOrd="0" presId="urn:microsoft.com/office/officeart/2005/8/layout/chevron2"/>
    <dgm:cxn modelId="{DC514B62-6833-4187-9885-66061BD57605}" type="presParOf" srcId="{90C8CB71-D30D-4235-9AD3-CF4A234F0DB5}" destId="{225FAB6D-DA9E-4631-AEF1-DA39666A94A6}" srcOrd="0" destOrd="0" presId="urn:microsoft.com/office/officeart/2005/8/layout/chevron2"/>
    <dgm:cxn modelId="{C1ACADC5-E47C-45B8-916C-DAD7666D4148}" type="presParOf" srcId="{90C8CB71-D30D-4235-9AD3-CF4A234F0DB5}" destId="{3061467C-2AD8-42A3-8FB7-C326B2311A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F3405-24BE-44ED-8638-516F3BBB55B1}">
      <dsp:nvSpPr>
        <dsp:cNvPr id="0" name=""/>
        <dsp:cNvSpPr/>
      </dsp:nvSpPr>
      <dsp:spPr>
        <a:xfrm rot="5400000">
          <a:off x="-210520" y="213115"/>
          <a:ext cx="1403471" cy="98243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標楷體" pitchFamily="65" charset="-120"/>
              <a:ea typeface="標楷體" pitchFamily="65" charset="-120"/>
            </a:rPr>
            <a:t>蒐集資料</a:t>
          </a:r>
        </a:p>
      </dsp:txBody>
      <dsp:txXfrm rot="-5400000">
        <a:off x="1" y="493809"/>
        <a:ext cx="982430" cy="421041"/>
      </dsp:txXfrm>
    </dsp:sp>
    <dsp:sp modelId="{8B06C670-77FD-4536-9244-CA4DEA534820}">
      <dsp:nvSpPr>
        <dsp:cNvPr id="0" name=""/>
        <dsp:cNvSpPr/>
      </dsp:nvSpPr>
      <dsp:spPr>
        <a:xfrm rot="5400000">
          <a:off x="4390846" y="-3405822"/>
          <a:ext cx="912736" cy="7729569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>
              <a:latin typeface="標楷體" pitchFamily="65" charset="-120"/>
              <a:ea typeface="標楷體" pitchFamily="65" charset="-120"/>
            </a:rPr>
            <a:t>蒐集網路、圖書館的資料及相關法規。</a:t>
          </a:r>
        </a:p>
      </dsp:txBody>
      <dsp:txXfrm rot="-5400000">
        <a:off x="982430" y="47150"/>
        <a:ext cx="7685013" cy="823624"/>
      </dsp:txXfrm>
    </dsp:sp>
    <dsp:sp modelId="{D448C808-95A5-4A6A-B740-F7048C3B2345}">
      <dsp:nvSpPr>
        <dsp:cNvPr id="0" name=""/>
        <dsp:cNvSpPr/>
      </dsp:nvSpPr>
      <dsp:spPr>
        <a:xfrm rot="5400000">
          <a:off x="-210520" y="1471561"/>
          <a:ext cx="1403471" cy="982430"/>
        </a:xfrm>
        <a:prstGeom prst="chevron">
          <a:avLst/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7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560507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標楷體" pitchFamily="65" charset="-120"/>
              <a:ea typeface="標楷體" pitchFamily="65" charset="-120"/>
            </a:rPr>
            <a:t>討論統整資料</a:t>
          </a:r>
        </a:p>
      </dsp:txBody>
      <dsp:txXfrm rot="-5400000">
        <a:off x="1" y="1752255"/>
        <a:ext cx="982430" cy="421041"/>
      </dsp:txXfrm>
    </dsp:sp>
    <dsp:sp modelId="{8E66A1D4-B6A4-4F42-8517-8ADB394FC793}">
      <dsp:nvSpPr>
        <dsp:cNvPr id="0" name=""/>
        <dsp:cNvSpPr/>
      </dsp:nvSpPr>
      <dsp:spPr>
        <a:xfrm rot="5400000">
          <a:off x="4391086" y="-2147615"/>
          <a:ext cx="912256" cy="7729569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>
              <a:latin typeface="標楷體" pitchFamily="65" charset="-120"/>
              <a:ea typeface="標楷體" pitchFamily="65" charset="-120"/>
            </a:rPr>
            <a:t>從網路和書籍了解人們對當時的想法及感受。</a:t>
          </a:r>
        </a:p>
      </dsp:txBody>
      <dsp:txXfrm rot="-5400000">
        <a:off x="982430" y="1305574"/>
        <a:ext cx="7685036" cy="823190"/>
      </dsp:txXfrm>
    </dsp:sp>
    <dsp:sp modelId="{255544A0-9834-4ED9-A045-CB409C5A5A39}">
      <dsp:nvSpPr>
        <dsp:cNvPr id="0" name=""/>
        <dsp:cNvSpPr/>
      </dsp:nvSpPr>
      <dsp:spPr>
        <a:xfrm rot="5400000">
          <a:off x="-210520" y="2730008"/>
          <a:ext cx="1403471" cy="982430"/>
        </a:xfrm>
        <a:prstGeom prst="chevron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標楷體" pitchFamily="65" charset="-120"/>
              <a:ea typeface="標楷體" pitchFamily="65" charset="-120"/>
            </a:rPr>
            <a:t>訪問</a:t>
          </a:r>
        </a:p>
      </dsp:txBody>
      <dsp:txXfrm rot="-5400000">
        <a:off x="1" y="3010702"/>
        <a:ext cx="982430" cy="421041"/>
      </dsp:txXfrm>
    </dsp:sp>
    <dsp:sp modelId="{072E53DF-AA20-4675-A03F-9B497811C0E1}">
      <dsp:nvSpPr>
        <dsp:cNvPr id="0" name=""/>
        <dsp:cNvSpPr/>
      </dsp:nvSpPr>
      <dsp:spPr>
        <a:xfrm rot="5400000">
          <a:off x="4391086" y="-889169"/>
          <a:ext cx="912256" cy="7729569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>
              <a:latin typeface="標楷體" pitchFamily="65" charset="-120"/>
              <a:ea typeface="標楷體" pitchFamily="65" charset="-120"/>
            </a:rPr>
            <a:t>以</a:t>
          </a:r>
          <a:r>
            <a:rPr lang="zh-TW" sz="2800" kern="1200" dirty="0">
              <a:latin typeface="標楷體" pitchFamily="65" charset="-120"/>
              <a:ea typeface="標楷體" pitchFamily="65" charset="-120"/>
            </a:rPr>
            <a:t>問卷訪問</a:t>
          </a:r>
          <a:r>
            <a:rPr lang="zh-TW" altLang="en-US" sz="2800" kern="1200" dirty="0">
              <a:latin typeface="標楷體" pitchFamily="65" charset="-120"/>
              <a:ea typeface="標楷體" pitchFamily="65" charset="-120"/>
            </a:rPr>
            <a:t>花蓮地區</a:t>
          </a:r>
          <a:r>
            <a:rPr lang="zh-TW" sz="2800" kern="1200" dirty="0">
              <a:latin typeface="標楷體" pitchFamily="65" charset="-120"/>
              <a:ea typeface="標楷體" pitchFamily="65" charset="-120"/>
            </a:rPr>
            <a:t>經歷過國語運動的長輩。</a:t>
          </a:r>
        </a:p>
      </dsp:txBody>
      <dsp:txXfrm rot="-5400000">
        <a:off x="982430" y="2564020"/>
        <a:ext cx="7685036" cy="823190"/>
      </dsp:txXfrm>
    </dsp:sp>
    <dsp:sp modelId="{225FAB6D-DA9E-4631-AEF1-DA39666A94A6}">
      <dsp:nvSpPr>
        <dsp:cNvPr id="0" name=""/>
        <dsp:cNvSpPr/>
      </dsp:nvSpPr>
      <dsp:spPr>
        <a:xfrm rot="5400000">
          <a:off x="-210520" y="3988454"/>
          <a:ext cx="1403471" cy="982430"/>
        </a:xfrm>
        <a:prstGeom prst="chevron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標楷體" pitchFamily="65" charset="-120"/>
              <a:ea typeface="標楷體" pitchFamily="65" charset="-120"/>
            </a:rPr>
            <a:t>總結</a:t>
          </a:r>
          <a:endParaRPr lang="en-US" altLang="zh-TW" sz="36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1" y="4269148"/>
        <a:ext cx="982430" cy="421041"/>
      </dsp:txXfrm>
    </dsp:sp>
    <dsp:sp modelId="{3061467C-2AD8-42A3-8FB7-C326B2311A7C}">
      <dsp:nvSpPr>
        <dsp:cNvPr id="0" name=""/>
        <dsp:cNvSpPr/>
      </dsp:nvSpPr>
      <dsp:spPr>
        <a:xfrm rot="5400000">
          <a:off x="4391086" y="369277"/>
          <a:ext cx="912256" cy="7729569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>
              <a:latin typeface="標楷體" pitchFamily="65" charset="-120"/>
              <a:ea typeface="標楷體" pitchFamily="65" charset="-120"/>
            </a:rPr>
            <a:t>彙整後</a:t>
          </a:r>
          <a:r>
            <a:rPr lang="zh-TW" sz="2800" kern="1200" dirty="0">
              <a:latin typeface="標楷體" pitchFamily="65" charset="-120"/>
              <a:ea typeface="標楷體" pitchFamily="65" charset="-120"/>
            </a:rPr>
            <a:t>做客觀的推論並提出</a:t>
          </a:r>
          <a:r>
            <a:rPr lang="zh-TW" altLang="en-US" sz="2800" kern="1200" dirty="0">
              <a:latin typeface="標楷體" pitchFamily="65" charset="-120"/>
              <a:ea typeface="標楷體" pitchFamily="65" charset="-120"/>
            </a:rPr>
            <a:t>重點，</a:t>
          </a:r>
          <a:r>
            <a:rPr lang="zh-TW" sz="2800" kern="1200" dirty="0">
              <a:latin typeface="標楷體" pitchFamily="65" charset="-120"/>
              <a:ea typeface="標楷體" pitchFamily="65" charset="-120"/>
            </a:rPr>
            <a:t>作下總結。</a:t>
          </a:r>
          <a:endParaRPr lang="zh-TW" altLang="en-US" sz="28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982430" y="3822467"/>
        <a:ext cx="7685036" cy="823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EE9BA-D0B9-4C49-B03D-8F817DE75989}" type="datetimeFigureOut">
              <a:rPr lang="zh-TW" altLang="en-US" smtClean="0"/>
              <a:pPr/>
              <a:t>16/11/2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6476F-5A34-4E60-B878-9357FC56E8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765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6E8C8-F55D-4933-94E1-1523AC2B632D}" type="datetimeFigureOut">
              <a:rPr lang="zh-TW" altLang="en-US" smtClean="0"/>
              <a:pPr/>
              <a:t>16/11/2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F2B2A-31B8-4BEB-8375-B390666578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64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F2B2A-31B8-4BEB-8375-B390666578C9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D1CB-09A7-4AE5-A7AB-2791CDE5DF48}" type="datetimeFigureOut">
              <a:rPr lang="zh-TW" altLang="en-US" smtClean="0"/>
              <a:pPr/>
              <a:t>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0F7B-E995-4688-9DB8-5BFC4DA8EC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D1CB-09A7-4AE5-A7AB-2791CDE5DF48}" type="datetimeFigureOut">
              <a:rPr lang="zh-TW" altLang="en-US" smtClean="0"/>
              <a:pPr/>
              <a:t>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0F7B-E995-4688-9DB8-5BFC4DA8EC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D1CB-09A7-4AE5-A7AB-2791CDE5DF48}" type="datetimeFigureOut">
              <a:rPr lang="zh-TW" altLang="en-US" smtClean="0"/>
              <a:pPr/>
              <a:t>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0F7B-E995-4688-9DB8-5BFC4DA8EC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3200">
                <a:latin typeface="標楷體" pitchFamily="65" charset="-120"/>
                <a:ea typeface="標楷體" pitchFamily="65" charset="-120"/>
              </a:defRPr>
            </a:lvl1pPr>
            <a:lvl2pPr>
              <a:lnSpc>
                <a:spcPct val="150000"/>
              </a:lnSpc>
              <a:defRPr sz="3200">
                <a:latin typeface="標楷體" pitchFamily="65" charset="-120"/>
                <a:ea typeface="標楷體" pitchFamily="65" charset="-120"/>
              </a:defRPr>
            </a:lvl2pPr>
            <a:lvl3pPr>
              <a:lnSpc>
                <a:spcPct val="150000"/>
              </a:lnSpc>
              <a:defRPr sz="3200">
                <a:latin typeface="標楷體" pitchFamily="65" charset="-120"/>
                <a:ea typeface="標楷體" pitchFamily="65" charset="-120"/>
              </a:defRPr>
            </a:lvl3pPr>
            <a:lvl4pPr>
              <a:lnSpc>
                <a:spcPct val="150000"/>
              </a:lnSpc>
              <a:defRPr sz="3200">
                <a:latin typeface="標楷體" pitchFamily="65" charset="-120"/>
                <a:ea typeface="標楷體" pitchFamily="65" charset="-120"/>
              </a:defRPr>
            </a:lvl4pPr>
            <a:lvl5pPr>
              <a:lnSpc>
                <a:spcPct val="150000"/>
              </a:lnSpc>
              <a:defRPr sz="32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D1CB-09A7-4AE5-A7AB-2791CDE5DF48}" type="datetimeFigureOut">
              <a:rPr lang="zh-TW" altLang="en-US" smtClean="0"/>
              <a:pPr/>
              <a:t>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0F7B-E995-4688-9DB8-5BFC4DA8EC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D1CB-09A7-4AE5-A7AB-2791CDE5DF48}" type="datetimeFigureOut">
              <a:rPr lang="zh-TW" altLang="en-US" smtClean="0"/>
              <a:pPr/>
              <a:t>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0F7B-E995-4688-9DB8-5BFC4DA8EC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D1CB-09A7-4AE5-A7AB-2791CDE5DF48}" type="datetimeFigureOut">
              <a:rPr lang="zh-TW" altLang="en-US" smtClean="0"/>
              <a:pPr/>
              <a:t>16/11/2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0F7B-E995-4688-9DB8-5BFC4DA8EC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內容版面配置區 5" descr="555.png"/>
          <p:cNvPicPr>
            <a:picLocks noChangeAspect="1"/>
          </p:cNvPicPr>
          <p:nvPr userDrawn="1"/>
        </p:nvPicPr>
        <p:blipFill>
          <a:blip r:embed="rId2" cstate="print">
            <a:lum bright="10000" contrast="-10000"/>
          </a:blip>
          <a:srcRect l="32161" t="59700" r="45546"/>
          <a:stretch>
            <a:fillRect/>
          </a:stretch>
        </p:blipFill>
        <p:spPr>
          <a:xfrm>
            <a:off x="7009112" y="4437112"/>
            <a:ext cx="2134888" cy="2420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D1CB-09A7-4AE5-A7AB-2791CDE5DF48}" type="datetimeFigureOut">
              <a:rPr lang="zh-TW" altLang="en-US" smtClean="0"/>
              <a:pPr/>
              <a:t>16/11/2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0F7B-E995-4688-9DB8-5BFC4DA8EC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D1CB-09A7-4AE5-A7AB-2791CDE5DF48}" type="datetimeFigureOut">
              <a:rPr lang="zh-TW" altLang="en-US" smtClean="0"/>
              <a:pPr/>
              <a:t>16/11/2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0F7B-E995-4688-9DB8-5BFC4DA8EC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D1CB-09A7-4AE5-A7AB-2791CDE5DF48}" type="datetimeFigureOut">
              <a:rPr lang="zh-TW" altLang="en-US" smtClean="0"/>
              <a:pPr/>
              <a:t>16/11/2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0F7B-E995-4688-9DB8-5BFC4DA8EC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5" name="內容版面配置區 5" descr="555.png"/>
          <p:cNvPicPr>
            <a:picLocks noChangeAspect="1"/>
          </p:cNvPicPr>
          <p:nvPr userDrawn="1"/>
        </p:nvPicPr>
        <p:blipFill>
          <a:blip r:embed="rId2" cstate="print">
            <a:lum bright="10000" contrast="-10000"/>
          </a:blip>
          <a:srcRect l="32161" t="59700" r="45546"/>
          <a:stretch>
            <a:fillRect/>
          </a:stretch>
        </p:blipFill>
        <p:spPr>
          <a:xfrm>
            <a:off x="7009112" y="4437112"/>
            <a:ext cx="2134888" cy="2420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D1CB-09A7-4AE5-A7AB-2791CDE5DF48}" type="datetimeFigureOut">
              <a:rPr lang="zh-TW" altLang="en-US" smtClean="0"/>
              <a:pPr/>
              <a:t>16/11/2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0F7B-E995-4688-9DB8-5BFC4DA8EC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600" b="1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標楷體" pitchFamily="65" charset="-120"/>
                <a:ea typeface="標楷體" pitchFamily="65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標楷體" pitchFamily="65" charset="-120"/>
                <a:ea typeface="標楷體" pitchFamily="65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D1CB-09A7-4AE5-A7AB-2791CDE5DF48}" type="datetimeFigureOut">
              <a:rPr lang="zh-TW" altLang="en-US" smtClean="0"/>
              <a:pPr/>
              <a:t>16/11/2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0F7B-E995-4688-9DB8-5BFC4DA8EC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內容版面配置區 5" descr="555.png"/>
          <p:cNvPicPr>
            <a:picLocks noChangeAspect="1"/>
          </p:cNvPicPr>
          <p:nvPr userDrawn="1"/>
        </p:nvPicPr>
        <p:blipFill>
          <a:blip r:embed="rId2" cstate="print">
            <a:lum bright="10000" contrast="-10000"/>
          </a:blip>
          <a:srcRect l="32161" t="59700" r="45546"/>
          <a:stretch>
            <a:fillRect/>
          </a:stretch>
        </p:blipFill>
        <p:spPr>
          <a:xfrm>
            <a:off x="7009112" y="4437112"/>
            <a:ext cx="2134888" cy="242088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4D1CB-09A7-4AE5-A7AB-2791CDE5DF48}" type="datetimeFigureOut">
              <a:rPr lang="zh-TW" altLang="en-US" smtClean="0"/>
              <a:pPr/>
              <a:t>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C0F7B-E995-4688-9DB8-5BFC4DA8EC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555.png"/>
          <p:cNvPicPr>
            <a:picLocks noChangeAspect="1"/>
          </p:cNvPicPr>
          <p:nvPr userDrawn="1"/>
        </p:nvPicPr>
        <p:blipFill>
          <a:blip r:embed="rId13" cstate="print">
            <a:lum bright="10000" contrast="-10000"/>
          </a:blip>
          <a:srcRect l="55512" t="65803" r="20076"/>
          <a:stretch>
            <a:fillRect/>
          </a:stretch>
        </p:blipFill>
        <p:spPr>
          <a:xfrm>
            <a:off x="6911752" y="4437112"/>
            <a:ext cx="2232248" cy="2420888"/>
          </a:xfrm>
          <a:prstGeom prst="rect">
            <a:avLst/>
          </a:prstGeom>
        </p:spPr>
      </p:pic>
      <p:pic>
        <p:nvPicPr>
          <p:cNvPr id="8" name="圖片 7" descr="555.png"/>
          <p:cNvPicPr>
            <a:picLocks noChangeAspect="1"/>
          </p:cNvPicPr>
          <p:nvPr userDrawn="1"/>
        </p:nvPicPr>
        <p:blipFill>
          <a:blip r:embed="rId13" cstate="print">
            <a:lum bright="10000" contrast="-10000"/>
          </a:blip>
          <a:srcRect t="3125" b="33180"/>
          <a:stretch>
            <a:fillRect/>
          </a:stretch>
        </p:blipFill>
        <p:spPr>
          <a:xfrm>
            <a:off x="0" y="0"/>
            <a:ext cx="9144000" cy="4509120"/>
          </a:xfrm>
          <a:prstGeom prst="rect">
            <a:avLst/>
          </a:prstGeom>
        </p:spPr>
      </p:pic>
      <p:pic>
        <p:nvPicPr>
          <p:cNvPr id="9" name="圖片 8" descr="555.png"/>
          <p:cNvPicPr>
            <a:picLocks noChangeAspect="1"/>
          </p:cNvPicPr>
          <p:nvPr userDrawn="1"/>
        </p:nvPicPr>
        <p:blipFill>
          <a:blip r:embed="rId13" cstate="print">
            <a:lum bright="10000" contrast="-10000"/>
          </a:blip>
          <a:srcRect t="60717" r="43700"/>
          <a:stretch>
            <a:fillRect/>
          </a:stretch>
        </p:blipFill>
        <p:spPr>
          <a:xfrm>
            <a:off x="0" y="4077072"/>
            <a:ext cx="5148064" cy="2780928"/>
          </a:xfrm>
          <a:prstGeom prst="rect">
            <a:avLst/>
          </a:prstGeom>
        </p:spPr>
      </p:pic>
      <p:pic>
        <p:nvPicPr>
          <p:cNvPr id="10" name="圖片 9" descr="555.png"/>
          <p:cNvPicPr>
            <a:picLocks noChangeAspect="1"/>
          </p:cNvPicPr>
          <p:nvPr userDrawn="1"/>
        </p:nvPicPr>
        <p:blipFill>
          <a:blip r:embed="rId13" cstate="print">
            <a:lum bright="10000" contrast="-10000"/>
          </a:blip>
          <a:srcRect l="79137" t="56648"/>
          <a:stretch>
            <a:fillRect/>
          </a:stretch>
        </p:blipFill>
        <p:spPr>
          <a:xfrm>
            <a:off x="5076056" y="3789040"/>
            <a:ext cx="1907704" cy="30689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Autofit/>
          </a:bodyPr>
          <a:lstStyle/>
          <a:p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國語運動對花蓮地區</a:t>
            </a:r>
            <a:r>
              <a:rPr lang="en-US" altLang="zh-TW" sz="60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0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閩南方言影響之研究</a:t>
            </a:r>
            <a:endParaRPr lang="zh-TW" altLang="en-US" sz="60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國風國中 莊楚玲 李雙 林晏淳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指導老師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施宜廷老師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5" descr="555.pn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rcRect l="32161" t="59700" r="45546"/>
          <a:stretch>
            <a:fillRect/>
          </a:stretch>
        </p:blipFill>
        <p:spPr>
          <a:xfrm>
            <a:off x="7009112" y="4437112"/>
            <a:ext cx="2134888" cy="24208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臺灣的國語運動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當時國民政府頒佈以下的規定輔助</a:t>
            </a:r>
            <a:r>
              <a:rPr lang="en-US" altLang="zh-TW" dirty="0"/>
              <a:t>:</a:t>
            </a:r>
          </a:p>
          <a:p>
            <a:pPr>
              <a:buNone/>
            </a:pPr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14282" y="2500306"/>
          <a:ext cx="8643997" cy="2712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9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432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13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政策措施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影響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kern="1200" dirty="0">
                          <a:latin typeface="標楷體" pitchFamily="65" charset="-120"/>
                          <a:ea typeface="標楷體" pitchFamily="65" charset="-120"/>
                        </a:rPr>
                        <a:t>1963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學生說國語成為教師年終考核的成績之一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使老師採積極手段限制學生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1972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臺語節目不超過</a:t>
                      </a: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減少接觸方言的時間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 descr="555.pn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rcRect l="32161" t="59700" r="45546"/>
          <a:stretch>
            <a:fillRect/>
          </a:stretch>
        </p:blipFill>
        <p:spPr>
          <a:xfrm>
            <a:off x="7009112" y="4437112"/>
            <a:ext cx="2134888" cy="24208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1972</a:t>
            </a:r>
            <a:r>
              <a:rPr lang="zh-TW" altLang="en-US" dirty="0"/>
              <a:t>年台語節目將逐漸減少</a:t>
            </a:r>
          </a:p>
        </p:txBody>
      </p:sp>
      <p:pic>
        <p:nvPicPr>
          <p:cNvPr id="5" name="圖片版面配置區 4" descr="new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11342" y="1600200"/>
            <a:ext cx="5121316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5" descr="555.pn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rcRect l="32161" t="59700" r="45546"/>
          <a:stretch>
            <a:fillRect/>
          </a:stretch>
        </p:blipFill>
        <p:spPr>
          <a:xfrm>
            <a:off x="7009112" y="4437112"/>
            <a:ext cx="2134888" cy="24208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臺灣的國語運動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當時國民政府頒佈以下的規定輔助</a:t>
            </a:r>
            <a:r>
              <a:rPr lang="en-US" altLang="zh-TW" dirty="0"/>
              <a:t>:</a:t>
            </a:r>
          </a:p>
          <a:p>
            <a:pPr>
              <a:buNone/>
            </a:pPr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9512" y="2492896"/>
          <a:ext cx="8712969" cy="320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404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政策措施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影響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1976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電臺語言以國語為主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減少接觸台語的管道並多學習國語口音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1976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臺語節目</a:t>
                      </a: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小時、兩首臺語歌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減少接觸臺語的時間</a:t>
                      </a:r>
                      <a:endParaRPr lang="en-US" altLang="zh-TW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國語運動的影響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現今用語以國語為主。</a:t>
            </a:r>
            <a:endParaRPr lang="en-US" altLang="zh-TW" dirty="0"/>
          </a:p>
          <a:p>
            <a:r>
              <a:rPr lang="zh-TW" altLang="en-US" dirty="0"/>
              <a:t>問卷中的對象大約有三種</a:t>
            </a:r>
            <a:r>
              <a:rPr lang="en-US" altLang="zh-TW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沒有經歷。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經歷後期。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經歷初期   </a:t>
            </a:r>
            <a:r>
              <a:rPr lang="en-US" altLang="zh-TW" dirty="0" smtClean="0"/>
              <a:t> </a:t>
            </a:r>
            <a:r>
              <a:rPr lang="zh-TW" altLang="en-US" dirty="0" smtClean="0"/>
              <a:t>反應</a:t>
            </a:r>
            <a:r>
              <a:rPr lang="zh-TW" altLang="en-US" dirty="0"/>
              <a:t>激烈。</a:t>
            </a:r>
            <a:endParaRPr lang="en-US" altLang="zh-TW" dirty="0"/>
          </a:p>
          <a:p>
            <a:pPr>
              <a:buNone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向右箭號 3"/>
          <p:cNvSpPr/>
          <p:nvPr/>
        </p:nvSpPr>
        <p:spPr>
          <a:xfrm>
            <a:off x="2699792" y="5301208"/>
            <a:ext cx="429768" cy="23084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國語運動的影響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因處罰掛狗牌被同學笑，產生陰影。</a:t>
            </a:r>
            <a:endParaRPr lang="en-US" altLang="zh-TW" dirty="0"/>
          </a:p>
          <a:p>
            <a:r>
              <a:rPr lang="zh-TW" altLang="en-US" dirty="0"/>
              <a:t>許多人「在家講母語，在校講國語」。</a:t>
            </a:r>
            <a:endParaRPr lang="en-US" altLang="zh-TW" dirty="0"/>
          </a:p>
          <a:p>
            <a:r>
              <a:rPr lang="zh-TW" altLang="en-US" dirty="0"/>
              <a:t>說方言被罰錢，回家會被罵。</a:t>
            </a:r>
            <a:endParaRPr lang="en-US" altLang="zh-TW" dirty="0"/>
          </a:p>
          <a:p>
            <a:endParaRPr lang="en-US" altLang="zh-TW" dirty="0"/>
          </a:p>
          <a:p>
            <a:pPr marL="514350" indent="-514350"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5" descr="555.pn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rcRect l="32161" t="59700" r="45546"/>
          <a:stretch>
            <a:fillRect/>
          </a:stretch>
        </p:blipFill>
        <p:spPr>
          <a:xfrm>
            <a:off x="7009112" y="4437112"/>
            <a:ext cx="2134888" cy="24208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掛牌子</a:t>
            </a:r>
            <a:r>
              <a:rPr lang="en-US" altLang="zh-TW" dirty="0"/>
              <a:t>(</a:t>
            </a:r>
            <a:r>
              <a:rPr lang="zh-TW" altLang="en-US" dirty="0"/>
              <a:t>掛狗牌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5" name="圖片版面配置區 4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7656" y="1628800"/>
            <a:ext cx="8128800" cy="47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555.png"/>
          <p:cNvPicPr>
            <a:picLocks noChangeAspect="1"/>
          </p:cNvPicPr>
          <p:nvPr/>
        </p:nvPicPr>
        <p:blipFill>
          <a:blip r:embed="rId3" cstate="print">
            <a:lum bright="10000" contrast="-10000"/>
          </a:blip>
          <a:srcRect l="32161" t="59700" r="45546"/>
          <a:stretch>
            <a:fillRect/>
          </a:stretch>
        </p:blipFill>
        <p:spPr>
          <a:xfrm>
            <a:off x="7009112" y="4437112"/>
            <a:ext cx="2134888" cy="24208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國語運動的影響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1999</a:t>
            </a:r>
            <a:r>
              <a:rPr lang="zh-TW" altLang="en-US" dirty="0"/>
              <a:t>年語言學者洪惟仁</a:t>
            </a:r>
            <a:r>
              <a:rPr lang="en-US" altLang="zh-TW" dirty="0"/>
              <a:t>(2002)</a:t>
            </a:r>
            <a:r>
              <a:rPr lang="zh-TW" altLang="en-US" dirty="0"/>
              <a:t>的論文研究</a:t>
            </a:r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28627" y="2500306"/>
          <a:ext cx="8286777" cy="3108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272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27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27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27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57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957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6971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8573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火</a:t>
                      </a:r>
                      <a:endParaRPr lang="en-US" altLang="zh-TW" sz="32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車</a:t>
                      </a:r>
                      <a:endParaRPr lang="en-US" altLang="zh-TW" sz="32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站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華</a:t>
                      </a:r>
                      <a:endParaRPr lang="en-US" altLang="zh-TW" sz="32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語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閩</a:t>
                      </a:r>
                      <a:endParaRPr lang="en-US" altLang="zh-TW" sz="32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南</a:t>
                      </a:r>
                      <a:endParaRPr lang="en-US" altLang="zh-TW" sz="32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語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華</a:t>
                      </a:r>
                      <a:endParaRPr lang="en-US" altLang="zh-TW" sz="32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閩</a:t>
                      </a:r>
                      <a:endParaRPr lang="en-US" altLang="zh-TW" sz="32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夾</a:t>
                      </a:r>
                      <a:endParaRPr lang="en-US" altLang="zh-TW" sz="32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雜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客</a:t>
                      </a:r>
                      <a:endParaRPr lang="en-US" altLang="zh-TW" sz="32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語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原</a:t>
                      </a:r>
                      <a:endParaRPr lang="en-US" altLang="zh-TW" sz="32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住</a:t>
                      </a:r>
                      <a:endParaRPr lang="en-US" altLang="zh-TW" sz="32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民</a:t>
                      </a:r>
                      <a:endParaRPr lang="en-US" altLang="zh-TW" sz="32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語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其</a:t>
                      </a:r>
                      <a:endParaRPr lang="en-US" altLang="zh-TW" sz="32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他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花蓮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60.5%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32.5%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1.0%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0.0%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4.5%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1.5%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5" descr="555.pn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rcRect l="32161" t="59700" r="45546"/>
          <a:stretch>
            <a:fillRect/>
          </a:stretch>
        </p:blipFill>
        <p:spPr>
          <a:xfrm>
            <a:off x="7009112" y="4437112"/>
            <a:ext cx="2134888" cy="24208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國語運動的影響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957" t="6493" r="13489" b="12823"/>
          <a:stretch>
            <a:fillRect/>
          </a:stretch>
        </p:blipFill>
        <p:spPr bwMode="auto">
          <a:xfrm>
            <a:off x="500034" y="1571612"/>
            <a:ext cx="8164800" cy="447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5" descr="555.pn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rcRect l="32161" t="59700" r="45546"/>
          <a:stretch>
            <a:fillRect/>
          </a:stretch>
        </p:blipFill>
        <p:spPr>
          <a:xfrm>
            <a:off x="7009112" y="4437112"/>
            <a:ext cx="2134888" cy="24208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國語運動的影響</a:t>
            </a:r>
          </a:p>
        </p:txBody>
      </p:sp>
      <p:pic>
        <p:nvPicPr>
          <p:cNvPr id="4" name="內容版面配置區 3" descr="會不會說閩南語'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522" t="6730" r="12524" b="17236"/>
          <a:stretch>
            <a:fillRect/>
          </a:stretch>
        </p:blipFill>
        <p:spPr>
          <a:xfrm>
            <a:off x="539552" y="1628800"/>
            <a:ext cx="8121600" cy="4390054"/>
          </a:xfrm>
        </p:spPr>
      </p:pic>
      <p:sp>
        <p:nvSpPr>
          <p:cNvPr id="5" name="文字方塊 4"/>
          <p:cNvSpPr txBox="1"/>
          <p:nvPr/>
        </p:nvSpPr>
        <p:spPr>
          <a:xfrm>
            <a:off x="5214942" y="321468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3.4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％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555.pn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rcRect l="32161" t="59700" r="45546"/>
          <a:stretch>
            <a:fillRect/>
          </a:stretch>
        </p:blipFill>
        <p:spPr>
          <a:xfrm>
            <a:off x="7009112" y="4437112"/>
            <a:ext cx="2134888" cy="24208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國語運動的影響</a:t>
            </a:r>
          </a:p>
        </p:txBody>
      </p:sp>
      <p:pic>
        <p:nvPicPr>
          <p:cNvPr id="4" name="內容版面配置區 3" descr="聽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957" t="6021" r="5651" b="18386"/>
          <a:stretch>
            <a:fillRect/>
          </a:stretch>
        </p:blipFill>
        <p:spPr>
          <a:xfrm>
            <a:off x="467544" y="1844824"/>
            <a:ext cx="8229600" cy="349758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研究動機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dirty="0"/>
              <a:t>花蓮地區使用閩南語的人越來越少，國語成為溝通的主要語言。</a:t>
            </a:r>
            <a:endParaRPr lang="en-US" altLang="zh-TW" dirty="0"/>
          </a:p>
          <a:p>
            <a:pPr>
              <a:lnSpc>
                <a:spcPct val="200000"/>
              </a:lnSpc>
            </a:pPr>
            <a:r>
              <a:rPr lang="zh-TW" altLang="en-US" dirty="0"/>
              <a:t>書本及家長提及的國語運動。</a:t>
            </a:r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555.pn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rcRect l="32161" t="59700" r="45546"/>
          <a:stretch>
            <a:fillRect/>
          </a:stretch>
        </p:blipFill>
        <p:spPr>
          <a:xfrm>
            <a:off x="7009112" y="4437112"/>
            <a:ext cx="2134888" cy="24208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國語運動的影響</a:t>
            </a:r>
          </a:p>
        </p:txBody>
      </p:sp>
      <p:graphicFrame>
        <p:nvGraphicFramePr>
          <p:cNvPr id="5" name="圖表 4"/>
          <p:cNvGraphicFramePr/>
          <p:nvPr/>
        </p:nvGraphicFramePr>
        <p:xfrm>
          <a:off x="179512" y="1268760"/>
          <a:ext cx="878687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語言的使用是自由的。</a:t>
            </a:r>
            <a:endParaRPr lang="en-US" altLang="zh-TW" dirty="0"/>
          </a:p>
          <a:p>
            <a:r>
              <a:rPr lang="zh-TW" altLang="en-US" dirty="0"/>
              <a:t>每種語言都蘊含特別的智慧。</a:t>
            </a:r>
            <a:endParaRPr lang="en-US" altLang="zh-TW" dirty="0"/>
          </a:p>
          <a:p>
            <a:r>
              <a:rPr lang="zh-TW" altLang="en-US" dirty="0"/>
              <a:t>通用語言雖方便治國，但政策強硬，卻造成不滿。</a:t>
            </a:r>
            <a:endParaRPr lang="en-US" altLang="zh-TW" dirty="0"/>
          </a:p>
          <a:p>
            <a:r>
              <a:rPr lang="zh-TW" altLang="en-US" dirty="0"/>
              <a:t>要從以前的錯誤中學習，才會成長。</a:t>
            </a:r>
            <a:endParaRPr lang="en-US" altLang="zh-TW" dirty="0"/>
          </a:p>
          <a:p>
            <a:endParaRPr lang="en-US" altLang="zh-TW" dirty="0"/>
          </a:p>
          <a:p>
            <a:pPr>
              <a:buNone/>
            </a:pPr>
            <a:endParaRPr lang="en-US" altLang="zh-TW" dirty="0"/>
          </a:p>
          <a:p>
            <a:endParaRPr lang="en-US" altLang="zh-TW" dirty="0"/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endParaRPr lang="en-US" altLang="zh-TW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5" descr="555.pn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rcRect l="32161" t="59700" r="45546"/>
          <a:stretch>
            <a:fillRect/>
          </a:stretch>
        </p:blipFill>
        <p:spPr>
          <a:xfrm>
            <a:off x="7009112" y="4437112"/>
            <a:ext cx="2134888" cy="24208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引註資料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68863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zh-TW" altLang="zh-TW" sz="1800" dirty="0"/>
              <a:t>老頭（</a:t>
            </a:r>
            <a:r>
              <a:rPr lang="en-US" altLang="zh-TW" sz="1800" dirty="0"/>
              <a:t>2007)</a:t>
            </a:r>
            <a:r>
              <a:rPr lang="zh-TW" altLang="zh-TW" sz="1800" dirty="0"/>
              <a:t>。</a:t>
            </a:r>
            <a:r>
              <a:rPr lang="zh-TW" altLang="zh-TW" sz="1800" b="1" dirty="0"/>
              <a:t>噹！噹！噹！跟我回到小時候</a:t>
            </a:r>
            <a:r>
              <a:rPr lang="zh-TW" altLang="zh-TW" sz="1800" dirty="0"/>
              <a:t>。臺北市，大穎文化。</a:t>
            </a:r>
            <a:endParaRPr lang="en-US" altLang="zh-TW" sz="1800" dirty="0"/>
          </a:p>
          <a:p>
            <a:pPr>
              <a:lnSpc>
                <a:spcPct val="110000"/>
              </a:lnSpc>
            </a:pPr>
            <a:r>
              <a:rPr lang="zh-TW" altLang="zh-TW" sz="1800" dirty="0"/>
              <a:t>周婉窈（</a:t>
            </a:r>
            <a:r>
              <a:rPr lang="en-US" altLang="zh-TW" sz="1800" dirty="0"/>
              <a:t>2014)</a:t>
            </a:r>
            <a:r>
              <a:rPr lang="zh-TW" altLang="zh-TW" sz="1800" dirty="0"/>
              <a:t>。</a:t>
            </a:r>
            <a:r>
              <a:rPr lang="zh-TW" altLang="zh-TW" sz="1800" b="1" dirty="0"/>
              <a:t>少年臺灣史</a:t>
            </a:r>
            <a:r>
              <a:rPr lang="zh-TW" altLang="zh-TW" sz="1800" dirty="0"/>
              <a:t>。臺北市，玉山社。</a:t>
            </a:r>
            <a:endParaRPr lang="en-US" altLang="zh-TW" sz="1800" dirty="0"/>
          </a:p>
          <a:p>
            <a:pPr>
              <a:lnSpc>
                <a:spcPct val="110000"/>
              </a:lnSpc>
            </a:pPr>
            <a:r>
              <a:rPr lang="zh-TW" altLang="zh-TW" sz="1800" dirty="0"/>
              <a:t>洪惟仁</a:t>
            </a:r>
            <a:r>
              <a:rPr lang="en-US" altLang="zh-TW" sz="1800" dirty="0"/>
              <a:t>(2002)</a:t>
            </a:r>
            <a:r>
              <a:rPr lang="zh-TW" altLang="zh-TW" sz="1800" dirty="0"/>
              <a:t>。</a:t>
            </a:r>
            <a:r>
              <a:rPr lang="zh-TW" altLang="zh-TW" sz="1800" b="1" dirty="0"/>
              <a:t>台灣的語言政策何去何從。各國語言政策研討會。</a:t>
            </a:r>
            <a:r>
              <a:rPr lang="zh-TW" altLang="zh-TW" sz="1800" dirty="0"/>
              <a:t>取自</a:t>
            </a:r>
            <a:r>
              <a:rPr lang="en-US" altLang="zh-TW" sz="1800" dirty="0"/>
              <a:t>http://mail.tku.edu.tw/cfshih/ln/paper18.htm</a:t>
            </a:r>
          </a:p>
          <a:p>
            <a:pPr>
              <a:lnSpc>
                <a:spcPct val="110000"/>
              </a:lnSpc>
            </a:pPr>
            <a:r>
              <a:rPr lang="zh-TW" altLang="zh-TW" sz="1800" dirty="0"/>
              <a:t>許雅惠</a:t>
            </a:r>
            <a:r>
              <a:rPr lang="en-US" altLang="zh-TW" sz="1800" dirty="0"/>
              <a:t>(2009)</a:t>
            </a:r>
            <a:r>
              <a:rPr lang="zh-TW" altLang="zh-TW" sz="1800" dirty="0"/>
              <a:t>。</a:t>
            </a:r>
            <a:r>
              <a:rPr lang="zh-TW" altLang="zh-TW" sz="1800" b="1" dirty="0"/>
              <a:t>語言政策與台灣社會【網路文字資料】</a:t>
            </a:r>
            <a:r>
              <a:rPr lang="zh-TW" altLang="zh-TW" sz="1800" dirty="0"/>
              <a:t>。取自</a:t>
            </a:r>
            <a:r>
              <a:rPr lang="en-US" altLang="zh-TW" sz="1800" dirty="0"/>
              <a:t>http://www.nhu.edu.tw/~society/e-j/77/77-15.htm</a:t>
            </a:r>
          </a:p>
          <a:p>
            <a:pPr>
              <a:lnSpc>
                <a:spcPct val="110000"/>
              </a:lnSpc>
            </a:pPr>
            <a:r>
              <a:rPr lang="zh-TW" altLang="zh-TW" sz="1800" dirty="0"/>
              <a:t>維基百科（</a:t>
            </a:r>
            <a:r>
              <a:rPr lang="en-US" altLang="zh-TW" sz="1800" dirty="0"/>
              <a:t>2016</a:t>
            </a:r>
            <a:r>
              <a:rPr lang="zh-TW" altLang="zh-TW" sz="1800" dirty="0"/>
              <a:t>年</a:t>
            </a:r>
            <a:r>
              <a:rPr lang="en-US" altLang="zh-TW" sz="1800" dirty="0"/>
              <a:t>9</a:t>
            </a:r>
            <a:r>
              <a:rPr lang="zh-TW" altLang="zh-TW" sz="1800" dirty="0"/>
              <a:t>月</a:t>
            </a:r>
            <a:r>
              <a:rPr lang="en-US" altLang="zh-TW" sz="1800" dirty="0"/>
              <a:t>19</a:t>
            </a:r>
            <a:r>
              <a:rPr lang="zh-TW" altLang="zh-TW" sz="1800" dirty="0"/>
              <a:t>日</a:t>
            </a:r>
            <a:r>
              <a:rPr lang="en-US" altLang="zh-TW" sz="1800" dirty="0"/>
              <a:t>)</a:t>
            </a:r>
            <a:r>
              <a:rPr lang="zh-TW" altLang="zh-TW" sz="1800" dirty="0"/>
              <a:t>。</a:t>
            </a:r>
            <a:r>
              <a:rPr lang="zh-TW" altLang="zh-TW" sz="1800" b="1" dirty="0"/>
              <a:t>國語運動</a:t>
            </a:r>
            <a:r>
              <a:rPr lang="zh-TW" altLang="zh-TW" sz="1800" dirty="0"/>
              <a:t>。取自</a:t>
            </a:r>
            <a:r>
              <a:rPr lang="en-US" altLang="zh-TW" sz="1800" dirty="0"/>
              <a:t>https://zh.wikipedia.org/wiki/%E5%9C%8B%E8%AA%9E%E9%81%8B%E5%8B%95</a:t>
            </a:r>
          </a:p>
          <a:p>
            <a:pPr>
              <a:lnSpc>
                <a:spcPct val="110000"/>
              </a:lnSpc>
            </a:pPr>
            <a:r>
              <a:rPr lang="zh-TW" altLang="zh-TW" sz="1800" dirty="0"/>
              <a:t>維基文庫（</a:t>
            </a:r>
            <a:r>
              <a:rPr lang="en-US" altLang="zh-TW" sz="1800" dirty="0"/>
              <a:t>2016</a:t>
            </a:r>
            <a:r>
              <a:rPr lang="zh-TW" altLang="zh-TW" sz="1800" dirty="0"/>
              <a:t>年</a:t>
            </a:r>
            <a:r>
              <a:rPr lang="en-US" altLang="zh-TW" sz="1800" dirty="0"/>
              <a:t>9</a:t>
            </a:r>
            <a:r>
              <a:rPr lang="zh-TW" altLang="zh-TW" sz="1800" dirty="0"/>
              <a:t>月</a:t>
            </a:r>
            <a:r>
              <a:rPr lang="en-US" altLang="zh-TW" sz="1800" dirty="0"/>
              <a:t>24</a:t>
            </a:r>
            <a:r>
              <a:rPr lang="zh-TW" altLang="zh-TW" sz="1800" dirty="0"/>
              <a:t>日</a:t>
            </a:r>
            <a:r>
              <a:rPr lang="en-US" altLang="zh-TW" sz="1800" dirty="0"/>
              <a:t>)</a:t>
            </a:r>
            <a:r>
              <a:rPr lang="zh-TW" altLang="zh-TW" sz="1800" dirty="0"/>
              <a:t>。</a:t>
            </a:r>
            <a:r>
              <a:rPr lang="zh-TW" altLang="zh-TW" sz="1800" b="1" dirty="0"/>
              <a:t>廣播電視法</a:t>
            </a:r>
            <a:r>
              <a:rPr lang="zh-TW" altLang="zh-TW" sz="1800" dirty="0"/>
              <a:t>。取自</a:t>
            </a:r>
            <a:r>
              <a:rPr lang="en-US" altLang="zh-TW" sz="1800" dirty="0"/>
              <a:t>https://zh.wikisource.org/wiki/%E5%BB%A3%E6%92%AD%E9%9B%BB%E8%A6%96%E6%B3%95_(%E6%B0%91%E5%9C%8B71%E5%B9%B4)</a:t>
            </a:r>
          </a:p>
          <a:p>
            <a:pPr>
              <a:lnSpc>
                <a:spcPct val="110000"/>
              </a:lnSpc>
            </a:pPr>
            <a:r>
              <a:rPr lang="zh-TW" altLang="en-US" sz="1800" dirty="0"/>
              <a:t>維基百科 </a:t>
            </a:r>
            <a:r>
              <a:rPr lang="en-US" altLang="zh-TW" sz="1800" dirty="0"/>
              <a:t>(2016</a:t>
            </a:r>
            <a:r>
              <a:rPr lang="zh-TW" altLang="en-US" sz="1800" dirty="0"/>
              <a:t>年</a:t>
            </a:r>
            <a:r>
              <a:rPr lang="en-US" altLang="zh-TW" sz="1800" dirty="0"/>
              <a:t>9</a:t>
            </a:r>
            <a:r>
              <a:rPr lang="zh-TW" altLang="en-US" sz="1800" dirty="0"/>
              <a:t>月</a:t>
            </a:r>
            <a:r>
              <a:rPr lang="en-US" altLang="zh-TW" sz="1800" dirty="0"/>
              <a:t>21</a:t>
            </a:r>
            <a:r>
              <a:rPr lang="zh-TW" altLang="en-US" sz="1800" dirty="0"/>
              <a:t>日</a:t>
            </a:r>
            <a:r>
              <a:rPr lang="en-US" altLang="zh-TW" sz="1800" dirty="0"/>
              <a:t>)</a:t>
            </a:r>
            <a:r>
              <a:rPr lang="zh-TW" altLang="en-US" sz="1800" dirty="0"/>
              <a:t>。</a:t>
            </a:r>
            <a:r>
              <a:rPr lang="zh-TW" altLang="en-US" sz="1800" b="1" dirty="0"/>
              <a:t>臺灣話。</a:t>
            </a:r>
            <a:r>
              <a:rPr lang="zh-TW" altLang="en-US" sz="1800" dirty="0"/>
              <a:t>取自</a:t>
            </a:r>
            <a:r>
              <a:rPr lang="en-US" altLang="zh-TW" sz="1800" dirty="0"/>
              <a:t>https://zh.wikipedia.org/wiki/%E8%87%BA%E7%81%A3%E8%A9%B1</a:t>
            </a:r>
          </a:p>
          <a:p>
            <a:pPr>
              <a:lnSpc>
                <a:spcPct val="110000"/>
              </a:lnSpc>
            </a:pPr>
            <a:r>
              <a:rPr lang="zh-TW" altLang="zh-TW" sz="1800" dirty="0"/>
              <a:t>臺灣省政資料館</a:t>
            </a:r>
            <a:r>
              <a:rPr lang="en-US" altLang="zh-TW" sz="1800" dirty="0"/>
              <a:t>(2016</a:t>
            </a:r>
            <a:r>
              <a:rPr lang="zh-TW" altLang="zh-TW" sz="1800" dirty="0"/>
              <a:t>年</a:t>
            </a:r>
            <a:r>
              <a:rPr lang="en-US" altLang="zh-TW" sz="1800" dirty="0"/>
              <a:t>9</a:t>
            </a:r>
            <a:r>
              <a:rPr lang="zh-TW" altLang="zh-TW" sz="1800" dirty="0"/>
              <a:t>月</a:t>
            </a:r>
            <a:r>
              <a:rPr lang="en-US" altLang="zh-TW" sz="1800" dirty="0"/>
              <a:t>28</a:t>
            </a:r>
            <a:r>
              <a:rPr lang="zh-TW" altLang="zh-TW" sz="1800" dirty="0"/>
              <a:t>日</a:t>
            </a:r>
            <a:r>
              <a:rPr lang="en-US" altLang="zh-TW" sz="1800" dirty="0"/>
              <a:t>)</a:t>
            </a:r>
            <a:r>
              <a:rPr lang="zh-TW" altLang="zh-TW" sz="1800" dirty="0"/>
              <a:t>。</a:t>
            </a:r>
            <a:r>
              <a:rPr lang="zh-TW" altLang="zh-TW" sz="1800" b="1" dirty="0"/>
              <a:t>歷代之經營</a:t>
            </a:r>
            <a:r>
              <a:rPr lang="en-US" altLang="zh-TW" sz="1800" b="1" dirty="0"/>
              <a:t>-</a:t>
            </a:r>
            <a:r>
              <a:rPr lang="zh-TW" altLang="zh-TW" sz="1800" b="1" dirty="0"/>
              <a:t>明代【網路文字資料】。</a:t>
            </a:r>
            <a:r>
              <a:rPr lang="zh-TW" altLang="zh-TW" sz="1800" dirty="0"/>
              <a:t>取自</a:t>
            </a:r>
            <a:r>
              <a:rPr lang="en-US" altLang="zh-TW" sz="1800" dirty="0"/>
              <a:t>http://subtpg.tpg.gov.tw/web-life/history/link2_10.asp</a:t>
            </a:r>
          </a:p>
          <a:p>
            <a:pPr>
              <a:lnSpc>
                <a:spcPct val="110000"/>
              </a:lnSpc>
            </a:pPr>
            <a:r>
              <a:rPr lang="zh-TW" altLang="en-US" sz="1800" dirty="0"/>
              <a:t>臺灣吧</a:t>
            </a:r>
            <a:r>
              <a:rPr lang="en-US" altLang="zh-TW" sz="1800" dirty="0"/>
              <a:t>(2015</a:t>
            </a:r>
            <a:r>
              <a:rPr lang="zh-TW" altLang="en-US" sz="1800" dirty="0"/>
              <a:t>年</a:t>
            </a:r>
            <a:r>
              <a:rPr lang="en-US" altLang="zh-TW" sz="1800" dirty="0"/>
              <a:t>6</a:t>
            </a:r>
            <a:r>
              <a:rPr lang="zh-TW" altLang="en-US" sz="1800" dirty="0"/>
              <a:t>月</a:t>
            </a:r>
            <a:r>
              <a:rPr lang="en-US" altLang="zh-TW" sz="1800" dirty="0"/>
              <a:t>1</a:t>
            </a:r>
            <a:r>
              <a:rPr lang="zh-TW" altLang="en-US" sz="1800" dirty="0"/>
              <a:t>日</a:t>
            </a:r>
            <a:r>
              <a:rPr lang="en-US" altLang="zh-TW" sz="1800" dirty="0"/>
              <a:t>)</a:t>
            </a:r>
            <a:r>
              <a:rPr lang="zh-TW" altLang="en-US" sz="1800" dirty="0"/>
              <a:t>。</a:t>
            </a:r>
            <a:r>
              <a:rPr lang="zh-TW" altLang="en-US" sz="1800" b="1" dirty="0"/>
              <a:t>為什麼要說國語？</a:t>
            </a:r>
            <a:r>
              <a:rPr lang="zh-TW" altLang="en-US" sz="1800" dirty="0"/>
              <a:t>。取自</a:t>
            </a:r>
            <a:r>
              <a:rPr lang="en-US" altLang="zh-TW" sz="1800" dirty="0"/>
              <a:t>http//:www.youtube.com/watch?v=9t8g9wS0ha0</a:t>
            </a:r>
          </a:p>
          <a:p>
            <a:pPr>
              <a:lnSpc>
                <a:spcPct val="110000"/>
              </a:lnSpc>
            </a:pPr>
            <a:endParaRPr lang="zh-TW" altLang="zh-TW" sz="1800" dirty="0"/>
          </a:p>
          <a:p>
            <a:pPr>
              <a:lnSpc>
                <a:spcPct val="110000"/>
              </a:lnSpc>
            </a:pPr>
            <a:endParaRPr lang="en-US" altLang="zh-TW" sz="1800" dirty="0"/>
          </a:p>
          <a:p>
            <a:pPr>
              <a:lnSpc>
                <a:spcPct val="110000"/>
              </a:lnSpc>
            </a:pPr>
            <a:endParaRPr lang="zh-TW" altLang="en-US" sz="1800" b="1" dirty="0"/>
          </a:p>
          <a:p>
            <a:pPr>
              <a:lnSpc>
                <a:spcPct val="110000"/>
              </a:lnSpc>
            </a:pPr>
            <a:endParaRPr lang="en-US" altLang="zh-TW" sz="1800" dirty="0"/>
          </a:p>
          <a:p>
            <a:pPr>
              <a:lnSpc>
                <a:spcPct val="110000"/>
              </a:lnSpc>
            </a:pPr>
            <a:endParaRPr lang="zh-TW" altLang="zh-TW" sz="1800" dirty="0"/>
          </a:p>
          <a:p>
            <a:pPr>
              <a:lnSpc>
                <a:spcPct val="110000"/>
              </a:lnSpc>
            </a:pPr>
            <a:endParaRPr lang="en-US" altLang="zh-TW" sz="1800" dirty="0"/>
          </a:p>
          <a:p>
            <a:pPr>
              <a:lnSpc>
                <a:spcPct val="110000"/>
              </a:lnSpc>
            </a:pPr>
            <a:endParaRPr lang="zh-TW" altLang="zh-TW" sz="1800" dirty="0"/>
          </a:p>
          <a:p>
            <a:pPr>
              <a:lnSpc>
                <a:spcPct val="110000"/>
              </a:lnSpc>
            </a:pPr>
            <a:endParaRPr lang="zh-TW" altLang="zh-TW" sz="1800" dirty="0"/>
          </a:p>
          <a:p>
            <a:pPr>
              <a:lnSpc>
                <a:spcPct val="110000"/>
              </a:lnSpc>
            </a:pPr>
            <a:endParaRPr lang="zh-TW" altLang="zh-TW" sz="1800" dirty="0"/>
          </a:p>
          <a:p>
            <a:pPr>
              <a:lnSpc>
                <a:spcPct val="110000"/>
              </a:lnSpc>
            </a:pPr>
            <a:endParaRPr lang="en-US" altLang="zh-TW" sz="1800" dirty="0"/>
          </a:p>
          <a:p>
            <a:pPr>
              <a:lnSpc>
                <a:spcPct val="110000"/>
              </a:lnSpc>
            </a:pPr>
            <a:endParaRPr lang="zh-TW" altLang="zh-TW" sz="1800" dirty="0"/>
          </a:p>
          <a:p>
            <a:pPr>
              <a:lnSpc>
                <a:spcPct val="110000"/>
              </a:lnSpc>
            </a:pPr>
            <a:endParaRPr lang="zh-TW" alt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12776"/>
            <a:ext cx="8892480" cy="295232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zh-TW" altLang="en-US" sz="23200" dirty="0"/>
              <a:t>以上是我們的報告內容</a:t>
            </a:r>
            <a:endParaRPr lang="en-US" altLang="zh-TW" sz="23200" dirty="0"/>
          </a:p>
          <a:p>
            <a:pPr algn="ctr">
              <a:buNone/>
            </a:pPr>
            <a:r>
              <a:rPr lang="zh-TW" altLang="en-US" sz="23200" dirty="0"/>
              <a:t>感謝各位評審老師的聆聽</a:t>
            </a:r>
            <a:endParaRPr lang="en-US" altLang="zh-TW" sz="23200" dirty="0"/>
          </a:p>
          <a:p>
            <a:pPr algn="ctr">
              <a:buNone/>
            </a:pPr>
            <a:endParaRPr lang="zh-TW" altLang="en-US" sz="9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zh-TW" altLang="en-US" dirty="0"/>
              <a:t>研究流程</a:t>
            </a:r>
          </a:p>
        </p:txBody>
      </p:sp>
      <p:pic>
        <p:nvPicPr>
          <p:cNvPr id="6" name="內容版面配置區 5" descr="555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-10000"/>
          </a:blip>
          <a:srcRect l="32161" t="59700" r="45546"/>
          <a:stretch>
            <a:fillRect/>
          </a:stretch>
        </p:blipFill>
        <p:spPr>
          <a:xfrm>
            <a:off x="7009112" y="4437112"/>
            <a:ext cx="2134888" cy="2420888"/>
          </a:xfrm>
          <a:prstGeom prst="rect">
            <a:avLst/>
          </a:prstGeom>
        </p:spPr>
      </p:pic>
      <p:graphicFrame>
        <p:nvGraphicFramePr>
          <p:cNvPr id="8" name="內容版面配置區 3"/>
          <p:cNvGraphicFramePr>
            <a:graphicFrameLocks/>
          </p:cNvGraphicFramePr>
          <p:nvPr/>
        </p:nvGraphicFramePr>
        <p:xfrm>
          <a:off x="179512" y="1412776"/>
          <a:ext cx="8712000" cy="51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簡述閩南語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zh-TW" altLang="en-US" dirty="0"/>
              <a:t>別稱</a:t>
            </a:r>
            <a:r>
              <a:rPr lang="en-US" altLang="zh-TW" dirty="0"/>
              <a:t>:</a:t>
            </a:r>
            <a:r>
              <a:rPr lang="zh-TW" altLang="en-US" dirty="0"/>
              <a:t>臺灣話、福佬話或臺灣閩南語。</a:t>
            </a:r>
            <a:endParaRPr lang="en-US" altLang="zh-TW" dirty="0"/>
          </a:p>
          <a:p>
            <a:r>
              <a:rPr lang="zh-TW" altLang="en-US" dirty="0"/>
              <a:t>使用族群</a:t>
            </a:r>
            <a:r>
              <a:rPr lang="en-US" altLang="zh-TW" dirty="0"/>
              <a:t>:</a:t>
            </a:r>
            <a:r>
              <a:rPr lang="zh-TW" altLang="en-US" dirty="0"/>
              <a:t>河洛族群。</a:t>
            </a:r>
            <a:endParaRPr lang="en-US" altLang="zh-TW" dirty="0"/>
          </a:p>
          <a:p>
            <a:r>
              <a:rPr lang="zh-TW" altLang="en-US" dirty="0"/>
              <a:t>分布</a:t>
            </a:r>
            <a:r>
              <a:rPr lang="en-US" altLang="zh-TW" dirty="0"/>
              <a:t>:</a:t>
            </a:r>
            <a:r>
              <a:rPr lang="zh-TW" altLang="en-US" dirty="0"/>
              <a:t>中國泉漳地區，臺灣南、北部。</a:t>
            </a:r>
            <a:endParaRPr lang="en-US" altLang="zh-TW" dirty="0"/>
          </a:p>
          <a:p>
            <a:r>
              <a:rPr lang="zh-TW" altLang="en-US" dirty="0"/>
              <a:t>荷治、明末及清領時期，來到臺灣。</a:t>
            </a:r>
            <a:endParaRPr lang="en-US" altLang="zh-TW" dirty="0"/>
          </a:p>
          <a:p>
            <a:r>
              <a:rPr lang="zh-TW" altLang="en-US" dirty="0"/>
              <a:t>日治時期添加許多日語詞彙。</a:t>
            </a:r>
            <a:endParaRPr lang="en-US" altLang="zh-TW" dirty="0"/>
          </a:p>
          <a:p>
            <a:pPr>
              <a:lnSpc>
                <a:spcPct val="160000"/>
              </a:lnSpc>
            </a:pPr>
            <a:r>
              <a:rPr lang="zh-TW" altLang="en-US" dirty="0"/>
              <a:t>屬於臺灣重要的溝通語言。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5" descr="555.pn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rcRect l="32161" t="59700" r="45546"/>
          <a:stretch>
            <a:fillRect/>
          </a:stretch>
        </p:blipFill>
        <p:spPr>
          <a:xfrm>
            <a:off x="7009112" y="4437112"/>
            <a:ext cx="2134888" cy="24208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dirty="0"/>
              <a:t>清代泉、漳、粵三籍移民來</a:t>
            </a:r>
            <a:r>
              <a:rPr lang="zh-TW" altLang="en-US" sz="4000" dirty="0"/>
              <a:t>臺</a:t>
            </a:r>
            <a:r>
              <a:rPr lang="zh-TW" altLang="zh-TW" sz="4000" dirty="0"/>
              <a:t>比例</a:t>
            </a:r>
            <a:endParaRPr lang="zh-TW" altLang="en-US" sz="4000" dirty="0"/>
          </a:p>
        </p:txBody>
      </p:sp>
      <p:pic>
        <p:nvPicPr>
          <p:cNvPr id="6" name="內容版面配置區 3" descr="C:\Documents and Settings\Administrator\My Documents\Downloads\周婉窈，《台灣歷史圖說》，台北：中研院台史所。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1560" y="1556792"/>
            <a:ext cx="8229600" cy="45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5580112" y="306896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45%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148064" y="3795768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35%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64250" y="4569548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20%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臺灣的國語運動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定義</a:t>
            </a:r>
            <a:r>
              <a:rPr lang="en-US" altLang="zh-TW" dirty="0"/>
              <a:t>:</a:t>
            </a:r>
            <a:r>
              <a:rPr lang="zh-TW" altLang="zh-TW" dirty="0"/>
              <a:t>推廣標準的語言、字音、語法的改革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目標</a:t>
            </a:r>
            <a:r>
              <a:rPr lang="en-US" altLang="zh-TW" dirty="0"/>
              <a:t>:</a:t>
            </a:r>
            <a:r>
              <a:rPr lang="zh-TW" altLang="en-US" dirty="0"/>
              <a:t>書同文，語同音。</a:t>
            </a:r>
            <a:endParaRPr lang="en-US" altLang="zh-TW" dirty="0"/>
          </a:p>
          <a:p>
            <a:pPr>
              <a:buNone/>
            </a:pPr>
            <a:endParaRPr lang="en-US" altLang="zh-TW" dirty="0"/>
          </a:p>
          <a:p>
            <a:endParaRPr lang="en-US" altLang="zh-TW" dirty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555.pn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rcRect l="32161" t="59700" r="45546"/>
          <a:stretch>
            <a:fillRect/>
          </a:stretch>
        </p:blipFill>
        <p:spPr>
          <a:xfrm>
            <a:off x="7009112" y="4437112"/>
            <a:ext cx="2134888" cy="24208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臺灣的國語運動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當時國民政府頒佈以下的規定輔助</a:t>
            </a:r>
            <a:r>
              <a:rPr lang="en-US" altLang="zh-TW" dirty="0"/>
              <a:t>:</a:t>
            </a:r>
          </a:p>
          <a:p>
            <a:pPr>
              <a:buNone/>
            </a:pPr>
            <a:endParaRPr lang="en-US" altLang="zh-TW" dirty="0"/>
          </a:p>
          <a:p>
            <a:endParaRPr lang="en-US" altLang="zh-TW" dirty="0"/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181869"/>
              </p:ext>
            </p:extLst>
          </p:nvPr>
        </p:nvGraphicFramePr>
        <p:xfrm>
          <a:off x="107504" y="2564904"/>
          <a:ext cx="8859452" cy="3779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653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765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175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94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政策措施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影響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0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1946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kern="1200" dirty="0">
                          <a:latin typeface="標楷體" pitchFamily="65" charset="-120"/>
                          <a:ea typeface="標楷體" pitchFamily="65" charset="-120"/>
                        </a:rPr>
                        <a:t>「臺灣省國語推行委員會」成立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臺灣語言生態失衡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0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1946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kern="1200" dirty="0">
                          <a:latin typeface="標楷體" pitchFamily="65" charset="-120"/>
                          <a:ea typeface="標楷體" pitchFamily="65" charset="-120"/>
                        </a:rPr>
                        <a:t>國語示範廣播，教職人員應收聽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增加教授國語的專業度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68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1951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學校以國語教學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使學生更快適應國語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5" descr="555.pn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rcRect l="32161" t="59700" r="45546"/>
          <a:stretch>
            <a:fillRect/>
          </a:stretch>
        </p:blipFill>
        <p:spPr>
          <a:xfrm>
            <a:off x="7009112" y="4437112"/>
            <a:ext cx="2134888" cy="24208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臺灣的國語運動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當時國民政府頒佈以下的規定輔助</a:t>
            </a:r>
            <a:r>
              <a:rPr lang="en-US" altLang="zh-TW"/>
              <a:t>:</a:t>
            </a:r>
          </a:p>
          <a:p>
            <a:endParaRPr lang="en-US" altLang="zh-TW"/>
          </a:p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9512" y="2503160"/>
          <a:ext cx="8712969" cy="3779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523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政策措施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影響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1955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取締以羅馬拼音傳教的教會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使宗教不影響國語運動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1955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規定不講國語要懲罰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民眾被強迫接受國語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標楷體" pitchFamily="65" charset="-120"/>
                          <a:ea typeface="標楷體" pitchFamily="65" charset="-120"/>
                        </a:rPr>
                        <a:t>1956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臺灣完全進入國語教學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有些方言漸漸被下一代忘記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1955</a:t>
            </a:r>
            <a:r>
              <a:rPr lang="zh-TW" altLang="en-US" dirty="0"/>
              <a:t>年禁止以羅馬拼音傳教</a:t>
            </a:r>
          </a:p>
        </p:txBody>
      </p:sp>
      <p:pic>
        <p:nvPicPr>
          <p:cNvPr id="5" name="內容版面配置區 6" descr="C:\Documents and Settings\Administrator\桌面\Banning_of_POJ.g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46259" y="1600200"/>
            <a:ext cx="38514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內容版面配置區 5" descr="555.png"/>
          <p:cNvPicPr>
            <a:picLocks noChangeAspect="1"/>
          </p:cNvPicPr>
          <p:nvPr/>
        </p:nvPicPr>
        <p:blipFill>
          <a:blip r:embed="rId3" cstate="print">
            <a:lum bright="10000" contrast="-10000"/>
          </a:blip>
          <a:srcRect l="32161" t="59700" r="45546"/>
          <a:stretch>
            <a:fillRect/>
          </a:stretch>
        </p:blipFill>
        <p:spPr>
          <a:xfrm>
            <a:off x="7009112" y="4437112"/>
            <a:ext cx="2134888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776</Words>
  <Application>Microsoft Macintosh PowerPoint</Application>
  <PresentationFormat>如螢幕大小 (4:3)</PresentationFormat>
  <Paragraphs>162</Paragraphs>
  <Slides>23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國語運動對花蓮地區 閩南方言影響之研究</vt:lpstr>
      <vt:lpstr>研究動機</vt:lpstr>
      <vt:lpstr>研究流程</vt:lpstr>
      <vt:lpstr>簡述閩南語</vt:lpstr>
      <vt:lpstr>清代泉、漳、粵三籍移民來臺比例</vt:lpstr>
      <vt:lpstr>臺灣的國語運動</vt:lpstr>
      <vt:lpstr>臺灣的國語運動</vt:lpstr>
      <vt:lpstr>臺灣的國語運動</vt:lpstr>
      <vt:lpstr>1955年禁止以羅馬拼音傳教</vt:lpstr>
      <vt:lpstr>臺灣的國語運動</vt:lpstr>
      <vt:lpstr>1972年台語節目將逐漸減少</vt:lpstr>
      <vt:lpstr>臺灣的國語運動</vt:lpstr>
      <vt:lpstr>國語運動的影響</vt:lpstr>
      <vt:lpstr>國語運動的影響</vt:lpstr>
      <vt:lpstr>掛牌子(掛狗牌)</vt:lpstr>
      <vt:lpstr>國語運動的影響</vt:lpstr>
      <vt:lpstr>國語運動的影響</vt:lpstr>
      <vt:lpstr>國語運動的影響</vt:lpstr>
      <vt:lpstr>國語運動的影響</vt:lpstr>
      <vt:lpstr>國語運動的影響</vt:lpstr>
      <vt:lpstr>結論</vt:lpstr>
      <vt:lpstr>引註資料</vt:lpstr>
      <vt:lpstr>PowerPoint 簡報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國語運動對花蓮地區 閩南方言影響之研究</dc:title>
  <dc:creator>User</dc:creator>
  <cp:lastModifiedBy>陞 林佑</cp:lastModifiedBy>
  <cp:revision>92</cp:revision>
  <dcterms:created xsi:type="dcterms:W3CDTF">2016-10-25T12:16:43Z</dcterms:created>
  <dcterms:modified xsi:type="dcterms:W3CDTF">2016-11-02T15:56:24Z</dcterms:modified>
</cp:coreProperties>
</file>