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2" r:id="rId4"/>
    <p:sldId id="261" r:id="rId5"/>
    <p:sldId id="263" r:id="rId6"/>
    <p:sldId id="273" r:id="rId7"/>
    <p:sldId id="276" r:id="rId8"/>
    <p:sldId id="296" r:id="rId9"/>
    <p:sldId id="279" r:id="rId10"/>
    <p:sldId id="280" r:id="rId11"/>
    <p:sldId id="281" r:id="rId12"/>
    <p:sldId id="282" r:id="rId13"/>
    <p:sldId id="284" r:id="rId14"/>
    <p:sldId id="285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66" r:id="rId23"/>
    <p:sldId id="294" r:id="rId24"/>
    <p:sldId id="295" r:id="rId25"/>
    <p:sldId id="260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7" autoAdjust="0"/>
    <p:restoredTop sz="94660"/>
  </p:normalViewPr>
  <p:slideViewPr>
    <p:cSldViewPr snapToGrid="0">
      <p:cViewPr>
        <p:scale>
          <a:sx n="80" d="100"/>
          <a:sy n="80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___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___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___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___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___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___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你認為誰應該穿裙子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男生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A7-4B47-AA59-10046BBF184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女生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92</c:v>
                </c:pt>
                <c:pt idx="1">
                  <c:v>89</c:v>
                </c:pt>
                <c:pt idx="2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A7-4B47-AA59-10046BBF1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4946432"/>
        <c:axId val="122203520"/>
      </c:barChart>
      <c:catAx>
        <c:axId val="12494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2203520"/>
        <c:crosses val="autoZero"/>
        <c:auto val="1"/>
        <c:lblAlgn val="ctr"/>
        <c:lblOffset val="100"/>
        <c:noMultiLvlLbl val="0"/>
      </c:catAx>
      <c:valAx>
        <c:axId val="12220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494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你覺得誰比較聰明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黃種人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23</c:v>
                </c:pt>
                <c:pt idx="1">
                  <c:v>45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E9-491A-BF30-4B6F75FF20D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白人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64</c:v>
                </c:pt>
                <c:pt idx="1">
                  <c:v>34</c:v>
                </c:pt>
                <c:pt idx="2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E9-491A-BF30-4B6F75FF20D8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黑人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工作表1!$D$2:$D$4</c:f>
              <c:numCache>
                <c:formatCode>General</c:formatCode>
                <c:ptCount val="3"/>
                <c:pt idx="0">
                  <c:v>7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E9-491A-BF30-4B6F75FF2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2226944"/>
        <c:axId val="661171008"/>
      </c:barChart>
      <c:catAx>
        <c:axId val="66222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1171008"/>
        <c:crosses val="autoZero"/>
        <c:auto val="1"/>
        <c:lblAlgn val="ctr"/>
        <c:lblOffset val="100"/>
        <c:noMultiLvlLbl val="0"/>
      </c:catAx>
      <c:valAx>
        <c:axId val="661171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22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你覺得誰的地位比較高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穿西裝的人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31</c:v>
                </c:pt>
                <c:pt idx="1">
                  <c:v>63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F0-42E1-887D-F73BD2FEBD35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穿便服的人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25</c:v>
                </c:pt>
                <c:pt idx="1">
                  <c:v>15</c:v>
                </c:pt>
                <c:pt idx="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F0-42E1-887D-F73BD2FEBD35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穿制服的人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工作表1!$D$2:$D$4</c:f>
              <c:numCache>
                <c:formatCode>General</c:formatCode>
                <c:ptCount val="3"/>
                <c:pt idx="0">
                  <c:v>36</c:v>
                </c:pt>
                <c:pt idx="1">
                  <c:v>17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F0-42E1-887D-F73BD2FEB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2509056"/>
        <c:axId val="661173888"/>
      </c:barChart>
      <c:catAx>
        <c:axId val="66250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1173888"/>
        <c:crosses val="autoZero"/>
        <c:auto val="1"/>
        <c:lblAlgn val="ctr"/>
        <c:lblOffset val="100"/>
        <c:noMultiLvlLbl val="0"/>
      </c:catAx>
      <c:valAx>
        <c:axId val="66117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250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你覺得誰的食量較大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胖子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80</c:v>
                </c:pt>
                <c:pt idx="1">
                  <c:v>81</c:v>
                </c:pt>
                <c:pt idx="2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38-467B-BE34-6DDCF16FBD0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瘦子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38-467B-BE34-6DDCF16FB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2471680"/>
        <c:axId val="662652608"/>
      </c:barChart>
      <c:catAx>
        <c:axId val="66247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2652608"/>
        <c:crosses val="autoZero"/>
        <c:auto val="1"/>
        <c:lblAlgn val="ctr"/>
        <c:lblOffset val="100"/>
        <c:noMultiLvlLbl val="0"/>
      </c:catAx>
      <c:valAx>
        <c:axId val="662652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247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你覺得誰是哥哥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比較高的男生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83</c:v>
                </c:pt>
                <c:pt idx="1">
                  <c:v>75</c:v>
                </c:pt>
                <c:pt idx="2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07-4B9C-BB20-76A8023A8C4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比較矮的男生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10</c:v>
                </c:pt>
                <c:pt idx="1">
                  <c:v>31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07-4B9C-BB20-76A8023A8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2480384"/>
        <c:axId val="662656640"/>
      </c:barChart>
      <c:catAx>
        <c:axId val="66248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2656640"/>
        <c:crosses val="autoZero"/>
        <c:auto val="1"/>
        <c:lblAlgn val="ctr"/>
        <c:lblOffset val="100"/>
        <c:noMultiLvlLbl val="0"/>
      </c:catAx>
      <c:valAx>
        <c:axId val="66265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248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有人的東西被偷了，你覺得誰是壞人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女人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BE-4A34-82E0-8F6E8DEF326E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留鬍子的男人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89</c:v>
                </c:pt>
                <c:pt idx="1">
                  <c:v>80</c:v>
                </c:pt>
                <c:pt idx="2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BE-4A34-82E0-8F6E8DEF326E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戴眼鏡的男人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工作表1!$D$2:$D$4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BE-4A34-82E0-8F6E8DEF3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2884352"/>
        <c:axId val="662676032"/>
      </c:barChart>
      <c:catAx>
        <c:axId val="66288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2676032"/>
        <c:crosses val="autoZero"/>
        <c:auto val="1"/>
        <c:lblAlgn val="ctr"/>
        <c:lblOffset val="100"/>
        <c:noMultiLvlLbl val="0"/>
      </c:catAx>
      <c:valAx>
        <c:axId val="662676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288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爬高山時，你覺得誰可以最先爬到山頂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瘦高的人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24</c:v>
                </c:pt>
                <c:pt idx="1">
                  <c:v>20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55-4EFF-8F39-5C097E42198E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健壯的人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69</c:v>
                </c:pt>
                <c:pt idx="1">
                  <c:v>73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55-4EFF-8F39-5C097E421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0895744"/>
        <c:axId val="662680640"/>
      </c:barChart>
      <c:catAx>
        <c:axId val="66089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2680640"/>
        <c:crosses val="autoZero"/>
        <c:auto val="1"/>
        <c:lblAlgn val="ctr"/>
        <c:lblOffset val="100"/>
        <c:noMultiLvlLbl val="0"/>
      </c:catAx>
      <c:valAx>
        <c:axId val="662680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089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你認為誰應該留長頭髮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男生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85-4C9D-A799-30ABEEBBA53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女生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90</c:v>
                </c:pt>
                <c:pt idx="1">
                  <c:v>89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85-4C9D-A799-30ABEEBBA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1810176"/>
        <c:axId val="122205248"/>
      </c:barChart>
      <c:catAx>
        <c:axId val="661810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2205248"/>
        <c:crosses val="autoZero"/>
        <c:auto val="1"/>
        <c:lblAlgn val="ctr"/>
        <c:lblOffset val="100"/>
        <c:noMultiLvlLbl val="0"/>
      </c:catAx>
      <c:valAx>
        <c:axId val="12220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181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你認為誰喜歡粉紅色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男生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4</c:v>
                </c:pt>
                <c:pt idx="1">
                  <c:v>13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E2-4B9A-B67F-F81EA91FE34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女生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90</c:v>
                </c:pt>
                <c:pt idx="1">
                  <c:v>82</c:v>
                </c:pt>
                <c:pt idx="2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E2-4B9A-B67F-F81EA91FE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4947456"/>
        <c:axId val="122206976"/>
      </c:barChart>
      <c:catAx>
        <c:axId val="12494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2206976"/>
        <c:crosses val="autoZero"/>
        <c:auto val="1"/>
        <c:lblAlgn val="ctr"/>
        <c:lblOffset val="100"/>
        <c:noMultiLvlLbl val="0"/>
      </c:catAx>
      <c:valAx>
        <c:axId val="122206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494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你認為誰力氣比較大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男生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90</c:v>
                </c:pt>
                <c:pt idx="1">
                  <c:v>85</c:v>
                </c:pt>
                <c:pt idx="2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10-4A4E-9AF8-E72EF99F6AB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女生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10-4A4E-9AF8-E72EF99F6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1669376"/>
        <c:axId val="122267328"/>
      </c:barChart>
      <c:catAx>
        <c:axId val="66166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2267328"/>
        <c:crosses val="autoZero"/>
        <c:auto val="1"/>
        <c:lblAlgn val="ctr"/>
        <c:lblOffset val="100"/>
        <c:noMultiLvlLbl val="0"/>
      </c:catAx>
      <c:valAx>
        <c:axId val="122267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166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你認為家事要由誰負責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男生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30</c:v>
                </c:pt>
                <c:pt idx="1">
                  <c:v>38</c:v>
                </c:pt>
                <c:pt idx="2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C7-4D3A-A0C3-F593AA5E43D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女生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64</c:v>
                </c:pt>
                <c:pt idx="1">
                  <c:v>57</c:v>
                </c:pt>
                <c:pt idx="2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C7-4D3A-A0C3-F593AA5E4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1716480"/>
        <c:axId val="122271360"/>
      </c:barChart>
      <c:catAx>
        <c:axId val="66171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2271360"/>
        <c:crosses val="autoZero"/>
        <c:auto val="1"/>
        <c:lblAlgn val="ctr"/>
        <c:lblOffset val="100"/>
        <c:noMultiLvlLbl val="0"/>
      </c:catAx>
      <c:valAx>
        <c:axId val="122271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171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原住民是否都很愛喝酒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38</c:v>
                </c:pt>
                <c:pt idx="1">
                  <c:v>48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05-4CC9-BF02-7816001EF631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否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56</c:v>
                </c:pt>
                <c:pt idx="1">
                  <c:v>46</c:v>
                </c:pt>
                <c:pt idx="2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05-4CC9-BF02-7816001EF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1810688"/>
        <c:axId val="660694144"/>
      </c:barChart>
      <c:catAx>
        <c:axId val="66181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0694144"/>
        <c:crosses val="autoZero"/>
        <c:auto val="1"/>
        <c:lblAlgn val="ctr"/>
        <c:lblOffset val="100"/>
        <c:noMultiLvlLbl val="0"/>
      </c:catAx>
      <c:valAx>
        <c:axId val="66069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18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原住民的運動是否都很厲害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65</c:v>
                </c:pt>
                <c:pt idx="1">
                  <c:v>66</c:v>
                </c:pt>
                <c:pt idx="2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C6-4CF5-BFC3-C586CCFC2D3E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否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29</c:v>
                </c:pt>
                <c:pt idx="1">
                  <c:v>29</c:v>
                </c:pt>
                <c:pt idx="2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C6-4CF5-BFC3-C586CCFC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1990912"/>
        <c:axId val="660697600"/>
      </c:barChart>
      <c:catAx>
        <c:axId val="661990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0697600"/>
        <c:crosses val="autoZero"/>
        <c:auto val="1"/>
        <c:lblAlgn val="ctr"/>
        <c:lblOffset val="100"/>
        <c:noMultiLvlLbl val="0"/>
      </c:catAx>
      <c:valAx>
        <c:axId val="66069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199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原住民是否都很會唱歌跳舞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73</c:v>
                </c:pt>
                <c:pt idx="1">
                  <c:v>82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04-4199-9220-55E1DD705AA1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否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21</c:v>
                </c:pt>
                <c:pt idx="1">
                  <c:v>13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04-4199-9220-55E1DD705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2516736"/>
        <c:axId val="660699328"/>
      </c:barChart>
      <c:catAx>
        <c:axId val="66251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0699328"/>
        <c:crosses val="autoZero"/>
        <c:auto val="1"/>
        <c:lblAlgn val="ctr"/>
        <c:lblOffset val="100"/>
        <c:noMultiLvlLbl val="0"/>
      </c:catAx>
      <c:valAx>
        <c:axId val="660699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251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你覺得誰的衛生習慣比較差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黃種人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14</c:v>
                </c:pt>
                <c:pt idx="1">
                  <c:v>18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56-4103-9D05-33730E747DC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白人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4</c:v>
                </c:pt>
                <c:pt idx="1">
                  <c:v>10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56-4103-9D05-33730E747DC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黑人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一年級</c:v>
                </c:pt>
                <c:pt idx="1">
                  <c:v>三年級</c:v>
                </c:pt>
                <c:pt idx="2">
                  <c:v>六年級</c:v>
                </c:pt>
              </c:strCache>
            </c:strRef>
          </c:cat>
          <c:val>
            <c:numRef>
              <c:f>工作表1!$D$2:$D$4</c:f>
              <c:numCache>
                <c:formatCode>General</c:formatCode>
                <c:ptCount val="3"/>
                <c:pt idx="0">
                  <c:v>76</c:v>
                </c:pt>
                <c:pt idx="1">
                  <c:v>65</c:v>
                </c:pt>
                <c:pt idx="2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56-4103-9D05-33730E747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2225408"/>
        <c:axId val="661169280"/>
      </c:barChart>
      <c:catAx>
        <c:axId val="66222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1169280"/>
        <c:crosses val="autoZero"/>
        <c:auto val="1"/>
        <c:lblAlgn val="ctr"/>
        <c:lblOffset val="100"/>
        <c:noMultiLvlLbl val="0"/>
      </c:catAx>
      <c:valAx>
        <c:axId val="661169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6222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F23B-9249-4727-8A46-EE6FFC2CCD3C}" type="datetimeFigureOut">
              <a:rPr lang="zh-TW" altLang="en-US" smtClean="0"/>
              <a:t>2020/11/13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116-5E8A-4B13-BA2A-D341B97835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05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F23B-9249-4727-8A46-EE6FFC2CCD3C}" type="datetimeFigureOut">
              <a:rPr lang="zh-TW" altLang="en-US" smtClean="0"/>
              <a:t>2020/11/13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116-5E8A-4B13-BA2A-D341B97835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01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F23B-9249-4727-8A46-EE6FFC2CCD3C}" type="datetimeFigureOut">
              <a:rPr lang="zh-TW" altLang="en-US" smtClean="0"/>
              <a:t>2020/11/13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116-5E8A-4B13-BA2A-D341B97835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93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F23B-9249-4727-8A46-EE6FFC2CCD3C}" type="datetimeFigureOut">
              <a:rPr lang="zh-TW" altLang="en-US" smtClean="0"/>
              <a:t>2020/11/13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116-5E8A-4B13-BA2A-D341B97835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00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F23B-9249-4727-8A46-EE6FFC2CCD3C}" type="datetimeFigureOut">
              <a:rPr lang="zh-TW" altLang="en-US" smtClean="0"/>
              <a:t>2020/11/13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116-5E8A-4B13-BA2A-D341B97835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64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F23B-9249-4727-8A46-EE6FFC2CCD3C}" type="datetimeFigureOut">
              <a:rPr lang="zh-TW" altLang="en-US" smtClean="0"/>
              <a:t>2020/11/13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116-5E8A-4B13-BA2A-D341B97835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18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F23B-9249-4727-8A46-EE6FFC2CCD3C}" type="datetimeFigureOut">
              <a:rPr lang="zh-TW" altLang="en-US" smtClean="0"/>
              <a:t>2020/11/13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116-5E8A-4B13-BA2A-D341B97835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63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F23B-9249-4727-8A46-EE6FFC2CCD3C}" type="datetimeFigureOut">
              <a:rPr lang="zh-TW" altLang="en-US" smtClean="0"/>
              <a:t>2020/11/13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116-5E8A-4B13-BA2A-D341B97835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17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F23B-9249-4727-8A46-EE6FFC2CCD3C}" type="datetimeFigureOut">
              <a:rPr lang="zh-TW" altLang="en-US" smtClean="0"/>
              <a:t>2020/11/13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116-5E8A-4B13-BA2A-D341B97835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49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F23B-9249-4727-8A46-EE6FFC2CCD3C}" type="datetimeFigureOut">
              <a:rPr lang="zh-TW" altLang="en-US" smtClean="0"/>
              <a:t>2020/11/13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116-5E8A-4B13-BA2A-D341B97835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80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F23B-9249-4727-8A46-EE6FFC2CCD3C}" type="datetimeFigureOut">
              <a:rPr lang="zh-TW" altLang="en-US" smtClean="0"/>
              <a:t>2020/11/13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1116-5E8A-4B13-BA2A-D341B97835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59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2F23B-9249-4727-8A46-EE6FFC2CCD3C}" type="datetimeFigureOut">
              <a:rPr lang="zh-TW" altLang="en-US" smtClean="0"/>
              <a:t>2020/11/13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1116-5E8A-4B13-BA2A-D341B97835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06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14.xml"/><Relationship Id="rId7" Type="http://schemas.microsoft.com/office/2007/relationships/hdphoto" Target="../media/hdphoto6.wdp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-6465" b="21244"/>
          <a:stretch/>
        </p:blipFill>
        <p:spPr>
          <a:xfrm>
            <a:off x="0" y="4973251"/>
            <a:ext cx="12192000" cy="19388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110187" y="2721114"/>
            <a:ext cx="28201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我們不一樣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11554" y="3898155"/>
            <a:ext cx="8118765" cy="1015663"/>
          </a:xfrm>
          <a:prstGeom prst="rect">
            <a:avLst/>
          </a:prstGeom>
          <a:noFill/>
          <a:ln>
            <a:solidFill>
              <a:srgbClr val="9BA36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報告者</a:t>
            </a:r>
            <a:r>
              <a:rPr lang="zh-CN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鄧奕靖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鄭亦呈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鄭筱儒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張巧甯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指導老師：劉慧茹、許芝榆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39889" y="1476347"/>
            <a:ext cx="665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刻板印象大揭密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52" y="971661"/>
            <a:ext cx="3867619" cy="35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1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48098" y="4150784"/>
            <a:ext cx="47844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自身形象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的問題，出現明顯的對比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。推測因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旁人多以類似的打扮呈現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，有些則受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父母影響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，因而自然聯想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40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06E6DF5E-AEB0-4472-A51B-328FB3C3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B4FFD5DC-CDFD-4869-85D2-D5578D7ADDFA}"/>
              </a:ext>
            </a:extLst>
          </p:cNvPr>
          <p:cNvSpPr txBox="1"/>
          <p:nvPr/>
        </p:nvSpPr>
        <p:spPr>
          <a:xfrm>
            <a:off x="779678" y="131022"/>
            <a:ext cx="59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關於性別刻板印象的調查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3" name="圖表 12">
            <a:extLst>
              <a:ext uri="{FF2B5EF4-FFF2-40B4-BE49-F238E27FC236}">
                <a16:creationId xmlns="" xmlns:a16="http://schemas.microsoft.com/office/drawing/2014/main" id="{A503DB97-786C-4FC5-ADFF-EF0CDA0C7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415295"/>
              </p:ext>
            </p:extLst>
          </p:nvPr>
        </p:nvGraphicFramePr>
        <p:xfrm>
          <a:off x="671399" y="942270"/>
          <a:ext cx="4863026" cy="284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圖表 16">
            <a:extLst>
              <a:ext uri="{FF2B5EF4-FFF2-40B4-BE49-F238E27FC236}">
                <a16:creationId xmlns="" xmlns:a16="http://schemas.microsoft.com/office/drawing/2014/main" id="{1FEBC6CB-5F5B-45DB-9CEA-5D0E2F18C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216223"/>
              </p:ext>
            </p:extLst>
          </p:nvPr>
        </p:nvGraphicFramePr>
        <p:xfrm>
          <a:off x="671399" y="3911810"/>
          <a:ext cx="4863026" cy="284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圖表 17">
            <a:extLst>
              <a:ext uri="{FF2B5EF4-FFF2-40B4-BE49-F238E27FC236}">
                <a16:creationId xmlns="" xmlns:a16="http://schemas.microsoft.com/office/drawing/2014/main" id="{C80CCDBB-8CBA-47FF-BB57-9EE5CEEB8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245160"/>
              </p:ext>
            </p:extLst>
          </p:nvPr>
        </p:nvGraphicFramePr>
        <p:xfrm>
          <a:off x="5969509" y="942270"/>
          <a:ext cx="4863026" cy="284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48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71692" y="4641202"/>
            <a:ext cx="87840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多數人傾向男生力氣較大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。推測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男生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天生力氣確實普遍大於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女生</a:t>
            </a: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，加上</a:t>
            </a:r>
            <a:r>
              <a:rPr lang="zh-TW" altLang="en-US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在校師長多請男生協助搬</a:t>
            </a:r>
            <a:r>
              <a:rPr lang="zh-TW" alt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重物</a:t>
            </a: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。而高年級學生表示常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</a:t>
            </a: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女生打，因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</a:t>
            </a: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認為女生力氣也不小。</a:t>
            </a:r>
            <a:endParaRPr lang="en-US" altLang="zh-CN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06E6DF5E-AEB0-4472-A51B-328FB3C3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B4FFD5DC-CDFD-4869-85D2-D5578D7ADDFA}"/>
              </a:ext>
            </a:extLst>
          </p:cNvPr>
          <p:cNvSpPr txBox="1"/>
          <p:nvPr/>
        </p:nvSpPr>
        <p:spPr>
          <a:xfrm>
            <a:off x="779678" y="131022"/>
            <a:ext cx="59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關於性別刻板印象的調查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圖表 15">
            <a:extLst>
              <a:ext uri="{FF2B5EF4-FFF2-40B4-BE49-F238E27FC236}">
                <a16:creationId xmlns="" xmlns:a16="http://schemas.microsoft.com/office/drawing/2014/main" id="{CCF183AD-C7C5-4AF0-8511-CDD18CC83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292788"/>
              </p:ext>
            </p:extLst>
          </p:nvPr>
        </p:nvGraphicFramePr>
        <p:xfrm>
          <a:off x="5610799" y="835422"/>
          <a:ext cx="5403002" cy="355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小朋友搬东西卡通_小朋友搬东西卡通图片分享">
            <a:extLst>
              <a:ext uri="{FF2B5EF4-FFF2-40B4-BE49-F238E27FC236}">
                <a16:creationId xmlns="" xmlns:a16="http://schemas.microsoft.com/office/drawing/2014/main" id="{01D55DAE-63C4-4D29-906E-A992C4043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00" b="89750" l="26563" r="94531">
                        <a14:foregroundMark x1="46289" y1="29750" x2="38867" y2="51750"/>
                        <a14:foregroundMark x1="32422" y1="39250" x2="35742" y2="45250"/>
                        <a14:foregroundMark x1="35742" y1="45250" x2="34961" y2="51000"/>
                        <a14:foregroundMark x1="32422" y1="54250" x2="28516" y2="69750"/>
                        <a14:foregroundMark x1="28516" y1="69750" x2="28516" y2="72500"/>
                        <a14:foregroundMark x1="30078" y1="55750" x2="26758" y2="62500"/>
                        <a14:foregroundMark x1="26758" y1="62500" x2="26758" y2="63250"/>
                        <a14:foregroundMark x1="34375" y1="57250" x2="38867" y2="56750"/>
                        <a14:foregroundMark x1="28906" y1="54250" x2="26563" y2="59500"/>
                        <a14:foregroundMark x1="52344" y1="72750" x2="50195" y2="68000"/>
                        <a14:foregroundMark x1="61523" y1="45000" x2="65430" y2="63000"/>
                        <a14:foregroundMark x1="65430" y1="63000" x2="63086" y2="73000"/>
                        <a14:foregroundMark x1="83789" y1="19750" x2="83398" y2="55250"/>
                        <a14:foregroundMark x1="83398" y1="55250" x2="80664" y2="63000"/>
                        <a14:foregroundMark x1="84570" y1="17500" x2="87891" y2="49000"/>
                        <a14:foregroundMark x1="87891" y1="49000" x2="86719" y2="64000"/>
                        <a14:foregroundMark x1="78320" y1="41500" x2="78125" y2="25750"/>
                        <a14:foregroundMark x1="77930" y1="22500" x2="80273" y2="27000"/>
                        <a14:foregroundMark x1="90625" y1="29750" x2="91602" y2="37750"/>
                        <a14:foregroundMark x1="91602" y1="37750" x2="88281" y2="41250"/>
                        <a14:foregroundMark x1="82227" y1="35750" x2="79688" y2="39500"/>
                        <a14:foregroundMark x1="72070" y1="55000" x2="69727" y2="63000"/>
                        <a14:foregroundMark x1="75000" y1="55250" x2="71680" y2="65000"/>
                        <a14:foregroundMark x1="55469" y1="87250" x2="59180" y2="82250"/>
                        <a14:foregroundMark x1="63477" y1="89500" x2="63672" y2="83750"/>
                        <a14:foregroundMark x1="66406" y1="89750" x2="64063" y2="89500"/>
                        <a14:foregroundMark x1="55859" y1="84750" x2="57617" y2="89750"/>
                        <a14:foregroundMark x1="76367" y1="62750" x2="79883" y2="63750"/>
                        <a14:foregroundMark x1="50977" y1="76000" x2="51367" y2="75000"/>
                        <a14:foregroundMark x1="53125" y1="71000" x2="50000" y2="75000"/>
                        <a14:foregroundMark x1="51563" y1="71500" x2="48047" y2="73000"/>
                        <a14:foregroundMark x1="49023" y1="74750" x2="52148" y2="76500"/>
                        <a14:foregroundMark x1="53516" y1="75250" x2="52344" y2="76750"/>
                        <a14:foregroundMark x1="91797" y1="32500" x2="90430" y2="38250"/>
                        <a14:foregroundMark x1="94531" y1="34250" x2="94531" y2="3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13176" r="4411" b="6549"/>
          <a:stretch/>
        </p:blipFill>
        <p:spPr bwMode="auto">
          <a:xfrm>
            <a:off x="349624" y="852215"/>
            <a:ext cx="4052047" cy="35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36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318024" y="2164760"/>
            <a:ext cx="56746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男女比例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差距明顯較其他小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。推測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因有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雙薪家庭與單親家庭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的情形，使受測者出現單一傾向或彼此分工的選擇。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跟孩子一起來做家事@ 大小毛二人組家族:: 痞客邦::">
            <a:extLst>
              <a:ext uri="{FF2B5EF4-FFF2-40B4-BE49-F238E27FC236}">
                <a16:creationId xmlns="" xmlns:a16="http://schemas.microsoft.com/office/drawing/2014/main" id="{AAB1EA7D-A498-42C8-B041-64788DF27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6"/>
          <a:stretch/>
        </p:blipFill>
        <p:spPr bwMode="auto">
          <a:xfrm>
            <a:off x="5190565" y="4690987"/>
            <a:ext cx="7001435" cy="21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06E6DF5E-AEB0-4472-A51B-328FB3C3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B4FFD5DC-CDFD-4869-85D2-D5578D7ADDFA}"/>
              </a:ext>
            </a:extLst>
          </p:cNvPr>
          <p:cNvSpPr txBox="1"/>
          <p:nvPr/>
        </p:nvSpPr>
        <p:spPr>
          <a:xfrm>
            <a:off x="779678" y="131022"/>
            <a:ext cx="59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關於性別刻板印象的調查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圖表 14">
            <a:extLst>
              <a:ext uri="{FF2B5EF4-FFF2-40B4-BE49-F238E27FC236}">
                <a16:creationId xmlns="" xmlns:a16="http://schemas.microsoft.com/office/drawing/2014/main" id="{2C1B058A-474B-4645-A5AF-54C41BF02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535380"/>
              </p:ext>
            </p:extLst>
          </p:nvPr>
        </p:nvGraphicFramePr>
        <p:xfrm>
          <a:off x="91741" y="1009551"/>
          <a:ext cx="6003528" cy="414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901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94602" y="3820942"/>
            <a:ext cx="46160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多數人是否定的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。推測因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班上的原住民同學不能</a:t>
            </a:r>
            <a:r>
              <a:rPr lang="zh-TW" altLang="zh-TW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喝酒</a:t>
            </a: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，而有此認知。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06E6DF5E-AEB0-4472-A51B-328FB3C3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B4FFD5DC-CDFD-4869-85D2-D5578D7ADDFA}"/>
              </a:ext>
            </a:extLst>
          </p:cNvPr>
          <p:cNvSpPr txBox="1"/>
          <p:nvPr/>
        </p:nvSpPr>
        <p:spPr>
          <a:xfrm>
            <a:off x="779678" y="131022"/>
            <a:ext cx="59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關於種族刻板印象的調查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圖表 9">
            <a:extLst>
              <a:ext uri="{FF2B5EF4-FFF2-40B4-BE49-F238E27FC236}">
                <a16:creationId xmlns="" xmlns:a16="http://schemas.microsoft.com/office/drawing/2014/main" id="{576034DB-2805-4A82-A3E0-5DDAB7467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812562"/>
              </p:ext>
            </p:extLst>
          </p:nvPr>
        </p:nvGraphicFramePr>
        <p:xfrm>
          <a:off x="315859" y="1199489"/>
          <a:ext cx="5932542" cy="408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卡通拿着酒杯酒瓶干杯的手素材免抠素材免费下载_觅元素51yuansu.com">
            <a:extLst>
              <a:ext uri="{FF2B5EF4-FFF2-40B4-BE49-F238E27FC236}">
                <a16:creationId xmlns="" xmlns:a16="http://schemas.microsoft.com/office/drawing/2014/main" id="{E709E490-54F4-4E6E-96E9-A95BD2547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8594" r="89844">
                        <a14:foregroundMark x1="8594" y1="63086" x2="31445" y2="62695"/>
                        <a14:foregroundMark x1="31445" y1="62695" x2="36523" y2="53125"/>
                        <a14:foregroundMark x1="36523" y1="53125" x2="36523" y2="33984"/>
                        <a14:foregroundMark x1="50586" y1="40820" x2="60352" y2="42188"/>
                        <a14:foregroundMark x1="60352" y1="42188" x2="61719" y2="43750"/>
                        <a14:foregroundMark x1="42969" y1="40820" x2="42969" y2="40820"/>
                        <a14:foregroundMark x1="51367" y1="37500" x2="51367" y2="37500"/>
                        <a14:foregroundMark x1="46094" y1="50000" x2="46094" y2="50000"/>
                        <a14:foregroundMark x1="66797" y1="58203" x2="89063" y2="63867"/>
                        <a14:foregroundMark x1="89063" y1="63867" x2="89648" y2="64258"/>
                        <a14:foregroundMark x1="64453" y1="51758" x2="70313" y2="54688"/>
                        <a14:foregroundMark x1="66797" y1="63672" x2="58594" y2="69336"/>
                        <a14:foregroundMark x1="58594" y1="69336" x2="49023" y2="69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28" b="24633"/>
          <a:stretch/>
        </p:blipFill>
        <p:spPr bwMode="auto">
          <a:xfrm>
            <a:off x="6441140" y="880704"/>
            <a:ext cx="5523001" cy="25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22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49513" y="4356352"/>
            <a:ext cx="6166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六年級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的答案較為</a:t>
            </a:r>
            <a:r>
              <a:rPr lang="zh-TW" altLang="zh-TW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平均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。推測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zh-TW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高年級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接觸到的資訊較多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，中低年級對於原住民的印象多數以身邊的同學為參考，因此對其認知有限。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06E6DF5E-AEB0-4472-A51B-328FB3C3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B4FFD5DC-CDFD-4869-85D2-D5578D7ADDFA}"/>
              </a:ext>
            </a:extLst>
          </p:cNvPr>
          <p:cNvSpPr txBox="1"/>
          <p:nvPr/>
        </p:nvSpPr>
        <p:spPr>
          <a:xfrm>
            <a:off x="779678" y="131022"/>
            <a:ext cx="59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關於種族刻板印象的調查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圖表 10">
            <a:extLst>
              <a:ext uri="{FF2B5EF4-FFF2-40B4-BE49-F238E27FC236}">
                <a16:creationId xmlns="" xmlns:a16="http://schemas.microsoft.com/office/drawing/2014/main" id="{846DDBD4-4C9B-42E1-9C53-454FADFFB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057070"/>
              </p:ext>
            </p:extLst>
          </p:nvPr>
        </p:nvGraphicFramePr>
        <p:xfrm>
          <a:off x="360868" y="969330"/>
          <a:ext cx="5598132" cy="325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圖表 11">
            <a:extLst>
              <a:ext uri="{FF2B5EF4-FFF2-40B4-BE49-F238E27FC236}">
                <a16:creationId xmlns="" xmlns:a16="http://schemas.microsoft.com/office/drawing/2014/main" id="{B37EB0E0-5B6C-48C4-AF2C-4D48C923A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80273"/>
              </p:ext>
            </p:extLst>
          </p:nvPr>
        </p:nvGraphicFramePr>
        <p:xfrm>
          <a:off x="6233000" y="969330"/>
          <a:ext cx="5598132" cy="325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94028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60129" y="1052243"/>
            <a:ext cx="6831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多數人對黑人的印象比較負面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，推測因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受試者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多未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接觸過黑人，因此對黑人的印象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多受網路、電影的影響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，由此可見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生活中處處充滿對有色人種的刻板印象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06E6DF5E-AEB0-4472-A51B-328FB3C3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B4FFD5DC-CDFD-4869-85D2-D5578D7ADDFA}"/>
              </a:ext>
            </a:extLst>
          </p:cNvPr>
          <p:cNvSpPr txBox="1"/>
          <p:nvPr/>
        </p:nvSpPr>
        <p:spPr>
          <a:xfrm>
            <a:off x="779678" y="131022"/>
            <a:ext cx="59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關於種族刻板印象的調查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圖表 13">
            <a:extLst>
              <a:ext uri="{FF2B5EF4-FFF2-40B4-BE49-F238E27FC236}">
                <a16:creationId xmlns="" xmlns:a16="http://schemas.microsoft.com/office/drawing/2014/main" id="{ECB8739C-6325-4CE3-A8E7-9DE07F50A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866589"/>
              </p:ext>
            </p:extLst>
          </p:nvPr>
        </p:nvGraphicFramePr>
        <p:xfrm>
          <a:off x="450824" y="3500452"/>
          <a:ext cx="5136776" cy="322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圖表 18">
            <a:extLst>
              <a:ext uri="{FF2B5EF4-FFF2-40B4-BE49-F238E27FC236}">
                <a16:creationId xmlns="" xmlns:a16="http://schemas.microsoft.com/office/drawing/2014/main" id="{188D4009-3905-42B5-9F9C-CB3D99F68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744926"/>
              </p:ext>
            </p:extLst>
          </p:nvPr>
        </p:nvGraphicFramePr>
        <p:xfrm>
          <a:off x="6604400" y="3500452"/>
          <a:ext cx="5136776" cy="322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8116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68998" y="4956358"/>
            <a:ext cx="8426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低年級學生對外表穿著較無特別感覺，而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中高年級對西裝較有高地位的認知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。推測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低年級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多以自身家長為參考例子，中高年級則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受電視劇</a:t>
            </a:r>
            <a:r>
              <a:rPr lang="zh-TW" altLang="zh-TW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居多。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06E6DF5E-AEB0-4472-A51B-328FB3C3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B4FFD5DC-CDFD-4869-85D2-D5578D7ADDFA}"/>
              </a:ext>
            </a:extLst>
          </p:cNvPr>
          <p:cNvSpPr txBox="1"/>
          <p:nvPr/>
        </p:nvSpPr>
        <p:spPr>
          <a:xfrm>
            <a:off x="779678" y="131022"/>
            <a:ext cx="59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關於外表刻板印象的調查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3" name="圖表 12">
            <a:extLst>
              <a:ext uri="{FF2B5EF4-FFF2-40B4-BE49-F238E27FC236}">
                <a16:creationId xmlns="" xmlns:a16="http://schemas.microsoft.com/office/drawing/2014/main" id="{C64B11EF-16B2-48D5-850B-B82DEFDF93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353725"/>
              </p:ext>
            </p:extLst>
          </p:nvPr>
        </p:nvGraphicFramePr>
        <p:xfrm>
          <a:off x="91740" y="831932"/>
          <a:ext cx="5296048" cy="364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西裝新手必看】選購西裝、訂製西裝入門十大重點">
            <a:extLst>
              <a:ext uri="{FF2B5EF4-FFF2-40B4-BE49-F238E27FC236}">
                <a16:creationId xmlns="" xmlns:a16="http://schemas.microsoft.com/office/drawing/2014/main" id="{D547F17F-BD67-4397-B2C2-5F3293E72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7"/>
          <a:stretch/>
        </p:blipFill>
        <p:spPr bwMode="auto">
          <a:xfrm>
            <a:off x="6750535" y="484965"/>
            <a:ext cx="2848572" cy="399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cile日本服飾】混羊毛彈性直筒西裝褲-黑-女裝現貨▽最新上架▽ @ :: 痞客邦::">
            <a:extLst>
              <a:ext uri="{FF2B5EF4-FFF2-40B4-BE49-F238E27FC236}">
                <a16:creationId xmlns="" xmlns:a16="http://schemas.microsoft.com/office/drawing/2014/main" id="{944D5932-AA7A-4739-A001-E9CDE75DE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3"/>
          <a:stretch/>
        </p:blipFill>
        <p:spPr bwMode="auto">
          <a:xfrm>
            <a:off x="9599107" y="1944447"/>
            <a:ext cx="250115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20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34842" y="4824641"/>
            <a:ext cx="75922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多數人認為身材較豐盈者食量較大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，而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高年級的結果較為平均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。推測高年級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因進入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成長關鍵期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，常看見同學食量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增加，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因而認為身材瘦小者食量也不小。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06E6DF5E-AEB0-4472-A51B-328FB3C3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B4FFD5DC-CDFD-4869-85D2-D5578D7ADDFA}"/>
              </a:ext>
            </a:extLst>
          </p:cNvPr>
          <p:cNvSpPr txBox="1"/>
          <p:nvPr/>
        </p:nvSpPr>
        <p:spPr>
          <a:xfrm>
            <a:off x="779678" y="131022"/>
            <a:ext cx="59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關於外表刻板印象的調查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圖表 14">
            <a:extLst>
              <a:ext uri="{FF2B5EF4-FFF2-40B4-BE49-F238E27FC236}">
                <a16:creationId xmlns="" xmlns:a16="http://schemas.microsoft.com/office/drawing/2014/main" id="{57E0FFF7-03D8-47E1-BE74-43EEA801D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629768"/>
              </p:ext>
            </p:extLst>
          </p:nvPr>
        </p:nvGraphicFramePr>
        <p:xfrm>
          <a:off x="5044003" y="838908"/>
          <a:ext cx="6586343" cy="384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胖子和瘦子图片对比图片大全_uc今日头条新闻网">
            <a:extLst>
              <a:ext uri="{FF2B5EF4-FFF2-40B4-BE49-F238E27FC236}">
                <a16:creationId xmlns="" xmlns:a16="http://schemas.microsoft.com/office/drawing/2014/main" id="{45E050BE-43AE-44DD-9070-C0ED300F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9414" l="828" r="98758">
                        <a14:foregroundMark x1="9938" y1="25000" x2="3934" y2="16016"/>
                        <a14:foregroundMark x1="3934" y1="16016" x2="6211" y2="5859"/>
                        <a14:foregroundMark x1="6211" y1="5859" x2="16149" y2="1563"/>
                        <a14:foregroundMark x1="16149" y1="1563" x2="28986" y2="1953"/>
                        <a14:foregroundMark x1="28986" y1="1953" x2="36025" y2="10938"/>
                        <a14:foregroundMark x1="36025" y1="10938" x2="35404" y2="12500"/>
                        <a14:foregroundMark x1="45756" y1="23633" x2="46584" y2="33594"/>
                        <a14:foregroundMark x1="46584" y1="33594" x2="36646" y2="38086"/>
                        <a14:foregroundMark x1="36646" y1="38086" x2="32919" y2="38477"/>
                        <a14:foregroundMark x1="3520" y1="16211" x2="16563" y2="10156"/>
                        <a14:foregroundMark x1="16563" y1="10156" x2="9317" y2="9766"/>
                        <a14:foregroundMark x1="25880" y1="46484" x2="7039" y2="53711"/>
                        <a14:foregroundMark x1="2070" y1="15820" x2="2070" y2="12109"/>
                        <a14:foregroundMark x1="10766" y1="98047" x2="9731" y2="87109"/>
                        <a14:foregroundMark x1="9731" y1="87109" x2="20911" y2="67969"/>
                        <a14:foregroundMark x1="20911" y1="67969" x2="21118" y2="65234"/>
                        <a14:foregroundMark x1="33540" y1="90430" x2="43064" y2="95703"/>
                        <a14:foregroundMark x1="43064" y1="95703" x2="43685" y2="95703"/>
                        <a14:foregroundMark x1="67495" y1="99023" x2="74327" y2="88867"/>
                        <a14:foregroundMark x1="74327" y1="88867" x2="74948" y2="43750"/>
                        <a14:foregroundMark x1="74948" y1="43750" x2="64182" y2="41602"/>
                        <a14:foregroundMark x1="64182" y1="41602" x2="61491" y2="34570"/>
                        <a14:foregroundMark x1="22567" y1="33789" x2="27536" y2="39258"/>
                        <a14:foregroundMark x1="28571" y1="29492" x2="22774" y2="41406"/>
                        <a14:foregroundMark x1="22774" y1="41406" x2="19255" y2="45508"/>
                        <a14:foregroundMark x1="90269" y1="9375" x2="94824" y2="12500"/>
                        <a14:foregroundMark x1="98758" y1="32617" x2="93375" y2="40430"/>
                        <a14:foregroundMark x1="96066" y1="28711" x2="96066" y2="33594"/>
                        <a14:foregroundMark x1="98551" y1="29102" x2="98551" y2="33203"/>
                        <a14:foregroundMark x1="13458" y1="586" x2="12215" y2="3125"/>
                        <a14:foregroundMark x1="26708" y1="31055" x2="21946" y2="39453"/>
                        <a14:foregroundMark x1="13251" y1="99414" x2="11801" y2="95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8" y="1379592"/>
            <a:ext cx="4106434" cy="43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44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133599" y="4911096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多數人偏向身材高者年紀較長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低年級的結果尤其明顯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。推測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低年級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學生與中高年級學生相比，有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明顯的身高差距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認定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高大等於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年紀</a:t>
            </a: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06E6DF5E-AEB0-4472-A51B-328FB3C3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B4FFD5DC-CDFD-4869-85D2-D5578D7ADDFA}"/>
              </a:ext>
            </a:extLst>
          </p:cNvPr>
          <p:cNvSpPr txBox="1"/>
          <p:nvPr/>
        </p:nvSpPr>
        <p:spPr>
          <a:xfrm>
            <a:off x="779678" y="131022"/>
            <a:ext cx="59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關於外表刻板印象的調查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圖表 15">
            <a:extLst>
              <a:ext uri="{FF2B5EF4-FFF2-40B4-BE49-F238E27FC236}">
                <a16:creationId xmlns="" xmlns:a16="http://schemas.microsoft.com/office/drawing/2014/main" id="{BA2CA38D-2153-4677-B2FD-4348C7FDD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39196"/>
              </p:ext>
            </p:extLst>
          </p:nvPr>
        </p:nvGraphicFramePr>
        <p:xfrm>
          <a:off x="3063851" y="992297"/>
          <a:ext cx="6064297" cy="376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3651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1970" y="5036424"/>
            <a:ext cx="8919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多數人對滿臉鬍鬚者較有敵意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，唯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高年級分布稍平均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。推測</a:t>
            </a:r>
            <a:r>
              <a:rPr lang="zh-TW" alt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低年級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對壞人的印象</a:t>
            </a:r>
            <a:r>
              <a:rPr lang="zh-TW" altLang="en-US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多受卡通等影視作品影響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高年級接觸的社會新聞較多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，因此對壞人有多種面貌較有概念。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06E6DF5E-AEB0-4472-A51B-328FB3C3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B4FFD5DC-CDFD-4869-85D2-D5578D7ADDFA}"/>
              </a:ext>
            </a:extLst>
          </p:cNvPr>
          <p:cNvSpPr txBox="1"/>
          <p:nvPr/>
        </p:nvSpPr>
        <p:spPr>
          <a:xfrm>
            <a:off x="779678" y="131022"/>
            <a:ext cx="59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關於外表刻板印象的調查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7" name="圖表 16">
            <a:extLst>
              <a:ext uri="{FF2B5EF4-FFF2-40B4-BE49-F238E27FC236}">
                <a16:creationId xmlns="" xmlns:a16="http://schemas.microsoft.com/office/drawing/2014/main" id="{AE4D3922-532E-48C8-9015-7586A9E57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776244"/>
              </p:ext>
            </p:extLst>
          </p:nvPr>
        </p:nvGraphicFramePr>
        <p:xfrm>
          <a:off x="262070" y="986118"/>
          <a:ext cx="6309059" cy="390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圖片 10" descr="卡通女人头像设计元素_卡通女人头像免抠素材_觅元素51yuansu.com">
            <a:extLst>
              <a:ext uri="{FF2B5EF4-FFF2-40B4-BE49-F238E27FC236}">
                <a16:creationId xmlns="" xmlns:a16="http://schemas.microsoft.com/office/drawing/2014/main" id="{DE9A1738-5654-4649-977C-566AC1025BE3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6751" r="21873" b="1441"/>
          <a:stretch/>
        </p:blipFill>
        <p:spPr bwMode="auto">
          <a:xfrm>
            <a:off x="6850254" y="1922013"/>
            <a:ext cx="2126657" cy="2851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圖片 11" descr="戴眼镜的中年大叔图片，成熟的卡通男头像图片">
            <a:extLst>
              <a:ext uri="{FF2B5EF4-FFF2-40B4-BE49-F238E27FC236}">
                <a16:creationId xmlns="" xmlns:a16="http://schemas.microsoft.com/office/drawing/2014/main" id="{88FA078C-10B5-4B61-9B08-D4B2B5F0E71C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53" y="4150658"/>
            <a:ext cx="3135801" cy="270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骗子or恶棍老外教你各种坏人怎么说(图)_新浪教育_新浪网">
            <a:extLst>
              <a:ext uri="{FF2B5EF4-FFF2-40B4-BE49-F238E27FC236}">
                <a16:creationId xmlns="" xmlns:a16="http://schemas.microsoft.com/office/drawing/2014/main" id="{1B13108F-EC10-46C3-8A37-A79190392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" b="99697" l="1591" r="98182">
                        <a14:foregroundMark x1="16275" y1="62727" x2="23636" y2="59394"/>
                        <a14:foregroundMark x1="12929" y1="64242" x2="16275" y2="62727"/>
                        <a14:foregroundMark x1="11591" y1="64848" x2="12929" y2="64242"/>
                        <a14:foregroundMark x1="16591" y1="68485" x2="7273" y2="83939"/>
                        <a14:foregroundMark x1="2157" y1="67879" x2="2273" y2="64545"/>
                        <a14:foregroundMark x1="1818" y1="77576" x2="2157" y2="67879"/>
                        <a14:foregroundMark x1="7500" y1="61212" x2="11591" y2="61212"/>
                        <a14:foregroundMark x1="30312" y1="9776" x2="70000" y2="14545"/>
                        <a14:foregroundMark x1="17045" y1="8182" x2="28706" y2="9583"/>
                        <a14:foregroundMark x1="70000" y1="14545" x2="74773" y2="17879"/>
                        <a14:foregroundMark x1="34091" y1="3636" x2="58182" y2="1515"/>
                        <a14:foregroundMark x1="27500" y1="33939" x2="36136" y2="27576"/>
                        <a14:foregroundMark x1="55227" y1="25455" x2="48636" y2="37576"/>
                        <a14:foregroundMark x1="72273" y1="28788" x2="70227" y2="47879"/>
                        <a14:foregroundMark x1="62273" y1="51515" x2="58864" y2="72121"/>
                        <a14:foregroundMark x1="58864" y1="72121" x2="45000" y2="88788"/>
                        <a14:foregroundMark x1="45000" y1="88788" x2="30000" y2="93939"/>
                        <a14:foregroundMark x1="30000" y1="93939" x2="41136" y2="59091"/>
                        <a14:foregroundMark x1="63864" y1="71818" x2="79773" y2="71515"/>
                        <a14:foregroundMark x1="79773" y1="71515" x2="89091" y2="90606"/>
                        <a14:foregroundMark x1="89091" y1="90606" x2="88864" y2="93939"/>
                        <a14:foregroundMark x1="47955" y1="96970" x2="93182" y2="93636"/>
                        <a14:foregroundMark x1="92727" y1="80606" x2="98182" y2="99697"/>
                        <a14:foregroundMark x1="65227" y1="91818" x2="48409" y2="57576"/>
                        <a14:foregroundMark x1="42273" y1="73939" x2="45909" y2="69697"/>
                        <a14:foregroundMark x1="52045" y1="74545" x2="51591" y2="69091"/>
                        <a14:foregroundMark x1="35682" y1="21818" x2="35682" y2="21818"/>
                        <a14:backgroundMark x1="27273" y1="5758" x2="27273" y2="5758"/>
                        <a14:backgroundMark x1="28409" y1="4848" x2="24318" y2="2727"/>
                        <a14:backgroundMark x1="68636" y1="8182" x2="76364" y2="6364"/>
                        <a14:backgroundMark x1="8409" y1="73030" x2="10227" y2="72727"/>
                        <a14:backgroundMark x1="14091" y1="62727" x2="14091" y2="62727"/>
                        <a14:backgroundMark x1="909" y1="67879" x2="909" y2="67879"/>
                        <a14:backgroundMark x1="14091" y1="64242" x2="14091" y2="64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72" y="0"/>
            <a:ext cx="3481128" cy="26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57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2542">
            <a:off x="392493" y="4742933"/>
            <a:ext cx="909496" cy="210191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-1"/>
            <a:ext cx="5486400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4" y="99607"/>
            <a:ext cx="6244665" cy="452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24400" y="5021545"/>
            <a:ext cx="6849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高年級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兩者差距較小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。推測</a:t>
            </a:r>
            <a:r>
              <a:rPr lang="zh-TW" altLang="zh-TW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高年級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學生了解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高山上空氣稀薄，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對需氧量較高的健壯之人來說，反而較為吃力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06E6DF5E-AEB0-4472-A51B-328FB3C3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B4FFD5DC-CDFD-4869-85D2-D5578D7ADDFA}"/>
              </a:ext>
            </a:extLst>
          </p:cNvPr>
          <p:cNvSpPr txBox="1"/>
          <p:nvPr/>
        </p:nvSpPr>
        <p:spPr>
          <a:xfrm>
            <a:off x="779678" y="131022"/>
            <a:ext cx="59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關於外表刻板印象的調查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8" name="圖表 17">
            <a:extLst>
              <a:ext uri="{FF2B5EF4-FFF2-40B4-BE49-F238E27FC236}">
                <a16:creationId xmlns="" xmlns:a16="http://schemas.microsoft.com/office/drawing/2014/main" id="{7BF7F7AD-8BCD-4040-BDEE-6668FBCC1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696049"/>
              </p:ext>
            </p:extLst>
          </p:nvPr>
        </p:nvGraphicFramePr>
        <p:xfrm>
          <a:off x="4865120" y="902930"/>
          <a:ext cx="6849035" cy="393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有深度的人物素材(第1页) - 一起扣扣网">
            <a:extLst>
              <a:ext uri="{FF2B5EF4-FFF2-40B4-BE49-F238E27FC236}">
                <a16:creationId xmlns="" xmlns:a16="http://schemas.microsoft.com/office/drawing/2014/main" id="{2818ADFB-AA0C-4860-A09D-5F08D3BF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22" l="4412" r="99265">
                        <a14:foregroundMark x1="28676" y1="11051" x2="50000" y2="3235"/>
                        <a14:foregroundMark x1="50000" y1="3235" x2="63235" y2="8895"/>
                        <a14:foregroundMark x1="37500" y1="2426" x2="37500" y2="0"/>
                        <a14:foregroundMark x1="74265" y1="26685" x2="87500" y2="36119"/>
                        <a14:foregroundMark x1="87500" y1="36119" x2="68382" y2="45283"/>
                        <a14:foregroundMark x1="68382" y1="45283" x2="51471" y2="48787"/>
                        <a14:foregroundMark x1="22059" y1="30458" x2="4412" y2="38275"/>
                        <a14:foregroundMark x1="4412" y1="38275" x2="23529" y2="47439"/>
                        <a14:foregroundMark x1="9559" y1="92183" x2="47059" y2="89757"/>
                        <a14:foregroundMark x1="61765" y1="91375" x2="85294" y2="98922"/>
                        <a14:foregroundMark x1="85294" y1="98922" x2="77941" y2="92453"/>
                        <a14:foregroundMark x1="95588" y1="93531" x2="99265" y2="98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5" y="1254037"/>
            <a:ext cx="1470463" cy="40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卡通手绘_卡通手绘健壮小伙子素材PNG素材-90设计">
            <a:extLst>
              <a:ext uri="{FF2B5EF4-FFF2-40B4-BE49-F238E27FC236}">
                <a16:creationId xmlns="" xmlns:a16="http://schemas.microsoft.com/office/drawing/2014/main" id="{A0C5CF21-01C8-42F1-8CAC-31E39DAB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83" y="2393577"/>
            <a:ext cx="4042342" cy="419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10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607511" y="1251670"/>
            <a:ext cx="4199131" cy="4813449"/>
            <a:chOff x="1180679" y="1207839"/>
            <a:chExt cx="4286250" cy="4913313"/>
          </a:xfrm>
        </p:grpSpPr>
        <p:sp>
          <p:nvSpPr>
            <p:cNvPr id="21" name="任意多边形 47"/>
            <p:cNvSpPr>
              <a:spLocks noChangeArrowheads="1"/>
            </p:cNvSpPr>
            <p:nvPr/>
          </p:nvSpPr>
          <p:spPr bwMode="auto">
            <a:xfrm>
              <a:off x="1180679" y="1207839"/>
              <a:ext cx="3771900" cy="4913313"/>
            </a:xfrm>
            <a:custGeom>
              <a:avLst/>
              <a:gdLst>
                <a:gd name="T0" fmla="*/ 0 w 3771900"/>
                <a:gd name="T1" fmla="*/ 0 h 4914514"/>
                <a:gd name="T2" fmla="*/ 3771900 w 3771900"/>
                <a:gd name="T3" fmla="*/ 0 h 4914514"/>
                <a:gd name="T4" fmla="*/ 3771900 w 3771900"/>
                <a:gd name="T5" fmla="*/ 1646074 h 4914514"/>
                <a:gd name="T6" fmla="*/ 3119718 w 3771900"/>
                <a:gd name="T7" fmla="*/ 2297936 h 4914514"/>
                <a:gd name="T8" fmla="*/ 3771900 w 3771900"/>
                <a:gd name="T9" fmla="*/ 2949800 h 4914514"/>
                <a:gd name="T10" fmla="*/ 3771900 w 3771900"/>
                <a:gd name="T11" fmla="*/ 4912112 h 4914514"/>
                <a:gd name="T12" fmla="*/ 0 w 3771900"/>
                <a:gd name="T13" fmla="*/ 4912112 h 4914514"/>
                <a:gd name="T14" fmla="*/ 0 w 3771900"/>
                <a:gd name="T15" fmla="*/ 0 h 4914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71900"/>
                <a:gd name="T25" fmla="*/ 0 h 4914514"/>
                <a:gd name="T26" fmla="*/ 3771900 w 3771900"/>
                <a:gd name="T27" fmla="*/ 4914514 h 49145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71900" h="4914514">
                  <a:moveTo>
                    <a:pt x="0" y="0"/>
                  </a:moveTo>
                  <a:lnTo>
                    <a:pt x="3771900" y="0"/>
                  </a:lnTo>
                  <a:lnTo>
                    <a:pt x="3771900" y="1646878"/>
                  </a:lnTo>
                  <a:cubicBezTo>
                    <a:pt x="3411710" y="1646878"/>
                    <a:pt x="3119718" y="1938870"/>
                    <a:pt x="3119718" y="2299060"/>
                  </a:cubicBezTo>
                  <a:cubicBezTo>
                    <a:pt x="3119718" y="2659250"/>
                    <a:pt x="3411710" y="2951242"/>
                    <a:pt x="3771900" y="2951242"/>
                  </a:cubicBezTo>
                  <a:lnTo>
                    <a:pt x="3771900" y="4914514"/>
                  </a:lnTo>
                  <a:lnTo>
                    <a:pt x="0" y="4914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FFC86E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椭圆 50"/>
            <p:cNvSpPr>
              <a:spLocks noChangeArrowheads="1"/>
            </p:cNvSpPr>
            <p:nvPr/>
          </p:nvSpPr>
          <p:spPr bwMode="auto">
            <a:xfrm>
              <a:off x="4439816" y="2996952"/>
              <a:ext cx="1027113" cy="1027112"/>
            </a:xfrm>
            <a:prstGeom prst="ellipse">
              <a:avLst/>
            </a:prstGeom>
            <a:solidFill>
              <a:srgbClr val="FFC86E"/>
            </a:solidFill>
            <a:ln w="9525">
              <a:solidFill>
                <a:srgbClr val="FFC86E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200" dirty="0">
                  <a:solidFill>
                    <a:srgbClr val="FFFFFF"/>
                  </a:solidFill>
                  <a:latin typeface="Arial" pitchFamily="34" charset="0"/>
                  <a:ea typeface="宋体" pitchFamily="2" charset="-122"/>
                </a:rPr>
                <a:t>1</a:t>
              </a:r>
              <a:endParaRPr lang="zh-CN" altLang="en-US" sz="32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" name="直接连接符 56"/>
            <p:cNvSpPr>
              <a:spLocks noChangeShapeType="1"/>
            </p:cNvSpPr>
            <p:nvPr/>
          </p:nvSpPr>
          <p:spPr bwMode="auto">
            <a:xfrm flipV="1">
              <a:off x="2021421" y="5729869"/>
              <a:ext cx="2542128" cy="10153"/>
            </a:xfrm>
            <a:prstGeom prst="line">
              <a:avLst/>
            </a:prstGeom>
            <a:noFill/>
            <a:ln w="6350">
              <a:solidFill>
                <a:srgbClr val="FFC86E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椭圆 59"/>
            <p:cNvSpPr>
              <a:spLocks noChangeArrowheads="1"/>
            </p:cNvSpPr>
            <p:nvPr/>
          </p:nvSpPr>
          <p:spPr bwMode="auto">
            <a:xfrm>
              <a:off x="1568985" y="5514599"/>
              <a:ext cx="452437" cy="450850"/>
            </a:xfrm>
            <a:prstGeom prst="ellipse">
              <a:avLst/>
            </a:prstGeom>
            <a:solidFill>
              <a:srgbClr val="EACE88"/>
            </a:solidFill>
            <a:ln w="9525">
              <a:noFill/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" name="矩形 1"/>
            <p:cNvSpPr>
              <a:spLocks noChangeArrowheads="1"/>
            </p:cNvSpPr>
            <p:nvPr/>
          </p:nvSpPr>
          <p:spPr bwMode="auto">
            <a:xfrm>
              <a:off x="1396011" y="1928680"/>
              <a:ext cx="2828473" cy="3392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TW" altLang="en-US" sz="2800" dirty="0" smtClean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我</a:t>
              </a: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們</a:t>
              </a:r>
              <a:r>
                <a:rPr lang="zh-TW" altLang="zh-TW" sz="2800" dirty="0" smtClean="0">
                  <a:solidFill>
                    <a:schemeClr val="accent2">
                      <a:lumMod val="50000"/>
                    </a:schemeClr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發現</a:t>
              </a:r>
              <a:r>
                <a:rPr lang="zh-TW" altLang="zh-TW" sz="2800" dirty="0">
                  <a:solidFill>
                    <a:schemeClr val="accent2">
                      <a:lumMod val="50000"/>
                    </a:schemeClr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性別刻板印象的差距最為顯著，種族刻板印象的差距較小</a:t>
              </a: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。</a:t>
              </a:r>
              <a:endParaRPr lang="en-US" altLang="zh-CN" sz="16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44404" y="1251669"/>
            <a:ext cx="4329142" cy="4813449"/>
            <a:chOff x="6503566" y="1207839"/>
            <a:chExt cx="4424363" cy="4913313"/>
          </a:xfrm>
        </p:grpSpPr>
        <p:sp>
          <p:nvSpPr>
            <p:cNvPr id="28" name="任意多边形 49"/>
            <p:cNvSpPr>
              <a:spLocks noChangeArrowheads="1"/>
            </p:cNvSpPr>
            <p:nvPr/>
          </p:nvSpPr>
          <p:spPr bwMode="auto">
            <a:xfrm>
              <a:off x="6503566" y="1207839"/>
              <a:ext cx="4424363" cy="4913313"/>
            </a:xfrm>
            <a:custGeom>
              <a:avLst/>
              <a:gdLst>
                <a:gd name="T0" fmla="*/ 652264 w 4424082"/>
                <a:gd name="T1" fmla="*/ 0 h 4914514"/>
                <a:gd name="T2" fmla="*/ 4424644 w 4424082"/>
                <a:gd name="T3" fmla="*/ 0 h 4914514"/>
                <a:gd name="T4" fmla="*/ 4424644 w 4424082"/>
                <a:gd name="T5" fmla="*/ 4912112 h 4914514"/>
                <a:gd name="T6" fmla="*/ 652264 w 4424082"/>
                <a:gd name="T7" fmla="*/ 4912112 h 4914514"/>
                <a:gd name="T8" fmla="*/ 652264 w 4424082"/>
                <a:gd name="T9" fmla="*/ 2949800 h 4914514"/>
                <a:gd name="T10" fmla="*/ 0 w 4424082"/>
                <a:gd name="T11" fmla="*/ 2297936 h 4914514"/>
                <a:gd name="T12" fmla="*/ 652264 w 4424082"/>
                <a:gd name="T13" fmla="*/ 1646074 h 49145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24082"/>
                <a:gd name="T22" fmla="*/ 0 h 4914514"/>
                <a:gd name="T23" fmla="*/ 4424082 w 4424082"/>
                <a:gd name="T24" fmla="*/ 4914514 h 49145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24082" h="4914514">
                  <a:moveTo>
                    <a:pt x="652182" y="0"/>
                  </a:moveTo>
                  <a:lnTo>
                    <a:pt x="4424082" y="0"/>
                  </a:lnTo>
                  <a:lnTo>
                    <a:pt x="4424082" y="4914514"/>
                  </a:lnTo>
                  <a:lnTo>
                    <a:pt x="652182" y="4914514"/>
                  </a:lnTo>
                  <a:lnTo>
                    <a:pt x="652182" y="2951242"/>
                  </a:lnTo>
                  <a:cubicBezTo>
                    <a:pt x="291992" y="2951242"/>
                    <a:pt x="0" y="2659250"/>
                    <a:pt x="0" y="2299060"/>
                  </a:cubicBezTo>
                  <a:cubicBezTo>
                    <a:pt x="0" y="1938870"/>
                    <a:pt x="291992" y="1646878"/>
                    <a:pt x="652182" y="1646878"/>
                  </a:cubicBezTo>
                  <a:lnTo>
                    <a:pt x="652182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EACE8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椭圆 51"/>
            <p:cNvSpPr>
              <a:spLocks noChangeArrowheads="1"/>
            </p:cNvSpPr>
            <p:nvPr/>
          </p:nvSpPr>
          <p:spPr bwMode="auto">
            <a:xfrm>
              <a:off x="6622629" y="3008064"/>
              <a:ext cx="1027112" cy="1027113"/>
            </a:xfrm>
            <a:prstGeom prst="ellipse">
              <a:avLst/>
            </a:prstGeom>
            <a:solidFill>
              <a:srgbClr val="EACE88"/>
            </a:solidFill>
            <a:ln w="9525">
              <a:solidFill>
                <a:srgbClr val="EACE88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200" dirty="0">
                  <a:solidFill>
                    <a:srgbClr val="FFFFFF"/>
                  </a:solidFill>
                  <a:latin typeface="Arial" pitchFamily="34" charset="0"/>
                  <a:ea typeface="宋体" pitchFamily="2" charset="-122"/>
                </a:rPr>
                <a:t>2</a:t>
              </a:r>
              <a:endParaRPr lang="zh-CN" altLang="en-US" sz="3200" dirty="0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0" name="直接连接符 58"/>
            <p:cNvSpPr>
              <a:spLocks noChangeShapeType="1"/>
            </p:cNvSpPr>
            <p:nvPr/>
          </p:nvSpPr>
          <p:spPr bwMode="auto">
            <a:xfrm>
              <a:off x="7569011" y="5738149"/>
              <a:ext cx="2505959" cy="0"/>
            </a:xfrm>
            <a:prstGeom prst="line">
              <a:avLst/>
            </a:prstGeom>
            <a:noFill/>
            <a:ln w="6350">
              <a:solidFill>
                <a:srgbClr val="EACE8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椭圆 60"/>
            <p:cNvSpPr>
              <a:spLocks noChangeArrowheads="1"/>
            </p:cNvSpPr>
            <p:nvPr/>
          </p:nvSpPr>
          <p:spPr bwMode="auto">
            <a:xfrm>
              <a:off x="10087670" y="5512725"/>
              <a:ext cx="452437" cy="450850"/>
            </a:xfrm>
            <a:prstGeom prst="ellipse">
              <a:avLst/>
            </a:prstGeom>
            <a:solidFill>
              <a:srgbClr val="FFC86E"/>
            </a:solidFill>
            <a:ln w="9525">
              <a:noFill/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3" name="矩形 1"/>
            <p:cNvSpPr>
              <a:spLocks noChangeArrowheads="1"/>
            </p:cNvSpPr>
            <p:nvPr/>
          </p:nvSpPr>
          <p:spPr bwMode="auto">
            <a:xfrm>
              <a:off x="7906895" y="2153455"/>
              <a:ext cx="2763879" cy="2733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TW" altLang="zh-TW" sz="2800" dirty="0" smtClean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高年級</a:t>
              </a:r>
              <a:r>
                <a:rPr lang="zh-TW" altLang="zh-TW" sz="28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選項間的數量較為平均，較少出現極端的數值。</a:t>
              </a:r>
              <a:endParaRPr lang="en-US" altLang="zh-CN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FF0A2129-B8F7-45FD-8974-FC027297E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2318CF05-4A3C-432C-B793-39D7182F2F87}"/>
              </a:ext>
            </a:extLst>
          </p:cNvPr>
          <p:cNvSpPr txBox="1"/>
          <p:nvPr/>
        </p:nvSpPr>
        <p:spPr>
          <a:xfrm>
            <a:off x="779679" y="131022"/>
            <a:ext cx="432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問卷結果與討論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316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="" xmlns:a16="http://schemas.microsoft.com/office/drawing/2014/main" id="{717E4EAD-0EBE-4871-8431-66C1D66A78E5}"/>
              </a:ext>
            </a:extLst>
          </p:cNvPr>
          <p:cNvGrpSpPr/>
          <p:nvPr/>
        </p:nvGrpSpPr>
        <p:grpSpPr>
          <a:xfrm>
            <a:off x="537289" y="1345541"/>
            <a:ext cx="2523968" cy="1234643"/>
            <a:chOff x="1794727" y="2359164"/>
            <a:chExt cx="2523968" cy="1234643"/>
          </a:xfrm>
        </p:grpSpPr>
        <p:sp>
          <p:nvSpPr>
            <p:cNvPr id="5" name="TextBox 24"/>
            <p:cNvSpPr>
              <a:spLocks noChangeArrowheads="1"/>
            </p:cNvSpPr>
            <p:nvPr/>
          </p:nvSpPr>
          <p:spPr bwMode="auto">
            <a:xfrm>
              <a:off x="1794727" y="2359164"/>
              <a:ext cx="3095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600" dirty="0">
                  <a:solidFill>
                    <a:schemeClr val="accent2">
                      <a:lumMod val="75000"/>
                    </a:schemeClr>
                  </a:solidFill>
                  <a:latin typeface="华文细黑" pitchFamily="2" charset="-122"/>
                  <a:ea typeface="微软雅黑" pitchFamily="34" charset="-122"/>
                  <a:sym typeface="华文细黑" pitchFamily="2" charset="-122"/>
                </a:rPr>
                <a:t>1</a:t>
              </a:r>
              <a:endParaRPr lang="zh-CN" altLang="en-US" sz="3600" dirty="0">
                <a:solidFill>
                  <a:schemeClr val="accent2">
                    <a:lumMod val="75000"/>
                  </a:schemeClr>
                </a:solidFill>
                <a:latin typeface="华文细黑" pitchFamily="2" charset="-122"/>
                <a:ea typeface="微软雅黑" pitchFamily="34" charset="-122"/>
                <a:sym typeface="华文细黑" pitchFamily="2" charset="-122"/>
              </a:endParaRPr>
            </a:p>
          </p:txBody>
        </p:sp>
        <p:sp>
          <p:nvSpPr>
            <p:cNvPr id="7" name="直接连接符 10"/>
            <p:cNvSpPr>
              <a:spLocks noChangeShapeType="1"/>
            </p:cNvSpPr>
            <p:nvPr/>
          </p:nvSpPr>
          <p:spPr bwMode="auto">
            <a:xfrm flipH="1">
              <a:off x="1963002" y="2587764"/>
              <a:ext cx="323850" cy="444500"/>
            </a:xfrm>
            <a:prstGeom prst="line">
              <a:avLst/>
            </a:prstGeom>
            <a:noFill/>
            <a:ln w="6350">
              <a:solidFill>
                <a:srgbClr val="A0684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8" name="TextBox 26"/>
            <p:cNvSpPr>
              <a:spLocks noChangeArrowheads="1"/>
            </p:cNvSpPr>
            <p:nvPr/>
          </p:nvSpPr>
          <p:spPr bwMode="auto">
            <a:xfrm>
              <a:off x="2118576" y="2725877"/>
              <a:ext cx="2200119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lvl="0">
                <a:buNone/>
              </a:pPr>
              <a:r>
                <a:rPr lang="zh-TW" altLang="zh-TW" b="1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了解什麼是刻板印象</a:t>
              </a: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EC878C3E-14C0-4D78-800E-809EA719B77A}"/>
              </a:ext>
            </a:extLst>
          </p:cNvPr>
          <p:cNvGrpSpPr/>
          <p:nvPr/>
        </p:nvGrpSpPr>
        <p:grpSpPr>
          <a:xfrm>
            <a:off x="4026405" y="698287"/>
            <a:ext cx="2359220" cy="1751708"/>
            <a:chOff x="4136134" y="2398507"/>
            <a:chExt cx="2359220" cy="1751708"/>
          </a:xfrm>
        </p:grpSpPr>
        <p:sp>
          <p:nvSpPr>
            <p:cNvPr id="9" name="TextBox 27"/>
            <p:cNvSpPr>
              <a:spLocks noChangeArrowheads="1"/>
            </p:cNvSpPr>
            <p:nvPr/>
          </p:nvSpPr>
          <p:spPr bwMode="auto">
            <a:xfrm>
              <a:off x="4136134" y="2398507"/>
              <a:ext cx="3095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600" dirty="0">
                  <a:solidFill>
                    <a:schemeClr val="accent2">
                      <a:lumMod val="75000"/>
                    </a:schemeClr>
                  </a:solidFill>
                  <a:latin typeface="华文细黑" pitchFamily="2" charset="-122"/>
                  <a:ea typeface="微软雅黑" pitchFamily="34" charset="-122"/>
                  <a:sym typeface="华文细黑" pitchFamily="2" charset="-122"/>
                </a:rPr>
                <a:t>2</a:t>
              </a:r>
              <a:endParaRPr lang="zh-CN" altLang="en-US" sz="3600" dirty="0">
                <a:solidFill>
                  <a:schemeClr val="accent2">
                    <a:lumMod val="75000"/>
                  </a:schemeClr>
                </a:solidFill>
                <a:latin typeface="华文细黑" pitchFamily="2" charset="-122"/>
                <a:ea typeface="微软雅黑" pitchFamily="34" charset="-122"/>
                <a:sym typeface="华文细黑" pitchFamily="2" charset="-122"/>
              </a:endParaRPr>
            </a:p>
          </p:txBody>
        </p:sp>
        <p:sp>
          <p:nvSpPr>
            <p:cNvPr id="10" name="直接连接符 17"/>
            <p:cNvSpPr>
              <a:spLocks noChangeShapeType="1"/>
            </p:cNvSpPr>
            <p:nvPr/>
          </p:nvSpPr>
          <p:spPr bwMode="auto">
            <a:xfrm flipH="1">
              <a:off x="4304409" y="2627107"/>
              <a:ext cx="323850" cy="444500"/>
            </a:xfrm>
            <a:prstGeom prst="line">
              <a:avLst/>
            </a:prstGeom>
            <a:noFill/>
            <a:ln w="6350">
              <a:solidFill>
                <a:srgbClr val="A0684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1" name="TextBox 29"/>
            <p:cNvSpPr>
              <a:spLocks noChangeArrowheads="1"/>
            </p:cNvSpPr>
            <p:nvPr/>
          </p:nvSpPr>
          <p:spPr bwMode="auto">
            <a:xfrm>
              <a:off x="4459983" y="2765220"/>
              <a:ext cx="203537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TW" altLang="zh-TW" b="1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探討隱藏在生活中的刻板印象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="" xmlns:a16="http://schemas.microsoft.com/office/drawing/2014/main" id="{2AF7F052-291E-4886-8816-BDF08581C152}"/>
              </a:ext>
            </a:extLst>
          </p:cNvPr>
          <p:cNvGrpSpPr/>
          <p:nvPr/>
        </p:nvGrpSpPr>
        <p:grpSpPr>
          <a:xfrm>
            <a:off x="7758477" y="96496"/>
            <a:ext cx="3976378" cy="2182595"/>
            <a:chOff x="6637834" y="2398507"/>
            <a:chExt cx="3976378" cy="2182595"/>
          </a:xfrm>
        </p:grpSpPr>
        <p:sp>
          <p:nvSpPr>
            <p:cNvPr id="12" name="TextBox 30"/>
            <p:cNvSpPr>
              <a:spLocks noChangeArrowheads="1"/>
            </p:cNvSpPr>
            <p:nvPr/>
          </p:nvSpPr>
          <p:spPr bwMode="auto">
            <a:xfrm>
              <a:off x="6637834" y="2398507"/>
              <a:ext cx="30956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600" dirty="0">
                  <a:solidFill>
                    <a:schemeClr val="accent2">
                      <a:lumMod val="75000"/>
                    </a:schemeClr>
                  </a:solidFill>
                  <a:latin typeface="华文细黑" pitchFamily="2" charset="-122"/>
                  <a:ea typeface="微软雅黑" pitchFamily="34" charset="-122"/>
                  <a:sym typeface="华文细黑" pitchFamily="2" charset="-122"/>
                </a:rPr>
                <a:t>3</a:t>
              </a:r>
              <a:endParaRPr lang="zh-CN" altLang="en-US" sz="3600" dirty="0">
                <a:solidFill>
                  <a:schemeClr val="accent2">
                    <a:lumMod val="75000"/>
                  </a:schemeClr>
                </a:solidFill>
                <a:latin typeface="华文细黑" pitchFamily="2" charset="-122"/>
                <a:ea typeface="微软雅黑" pitchFamily="34" charset="-122"/>
                <a:sym typeface="华文细黑" pitchFamily="2" charset="-122"/>
              </a:endParaRPr>
            </a:p>
          </p:txBody>
        </p:sp>
        <p:sp>
          <p:nvSpPr>
            <p:cNvPr id="13" name="直接连接符 21"/>
            <p:cNvSpPr>
              <a:spLocks noChangeShapeType="1"/>
            </p:cNvSpPr>
            <p:nvPr/>
          </p:nvSpPr>
          <p:spPr bwMode="auto">
            <a:xfrm flipH="1">
              <a:off x="6806109" y="2627107"/>
              <a:ext cx="322262" cy="433193"/>
            </a:xfrm>
            <a:prstGeom prst="line">
              <a:avLst/>
            </a:prstGeom>
            <a:noFill/>
            <a:ln w="6350">
              <a:solidFill>
                <a:srgbClr val="A0684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5" name="TextBox 32"/>
            <p:cNvSpPr>
              <a:spLocks noChangeArrowheads="1"/>
            </p:cNvSpPr>
            <p:nvPr/>
          </p:nvSpPr>
          <p:spPr bwMode="auto">
            <a:xfrm>
              <a:off x="6960096" y="2765220"/>
              <a:ext cx="3654116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TW" altLang="zh-TW" b="1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了解海星國小低、中、高年級學生，對種族、外表、性別議題的刻板印象有何不同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52124CCD-B25F-4BDE-B966-0780C196A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C46440E5-EEDC-44F5-9F53-128101C82FD2}"/>
              </a:ext>
            </a:extLst>
          </p:cNvPr>
          <p:cNvSpPr txBox="1"/>
          <p:nvPr/>
        </p:nvSpPr>
        <p:spPr>
          <a:xfrm>
            <a:off x="779679" y="131022"/>
            <a:ext cx="1873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716616" y="3633105"/>
            <a:ext cx="8926379" cy="18158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刻板印象指</a:t>
            </a:r>
            <a:r>
              <a:rPr lang="zh-TW" altLang="zh-TW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人對於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某些特定</a:t>
            </a:r>
            <a:r>
              <a:rPr lang="zh-TW" altLang="zh-TW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類型</a:t>
            </a:r>
            <a:r>
              <a:rPr lang="zh-TW" alt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、事或物的一種</a:t>
            </a:r>
            <a:r>
              <a:rPr lang="zh-TW" altLang="zh-TW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概括看法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，看法可能是來自於同一類型的人事物之中的某一個體給旁人的觀感，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並不能夠代表每個屬於這個類型的人事物都擁有這樣的特質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CN" sz="16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14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="" xmlns:a16="http://schemas.microsoft.com/office/drawing/2014/main" id="{717E4EAD-0EBE-4871-8431-66C1D66A78E5}"/>
              </a:ext>
            </a:extLst>
          </p:cNvPr>
          <p:cNvGrpSpPr/>
          <p:nvPr/>
        </p:nvGrpSpPr>
        <p:grpSpPr>
          <a:xfrm>
            <a:off x="537289" y="1345541"/>
            <a:ext cx="2523968" cy="1234643"/>
            <a:chOff x="1794727" y="2359164"/>
            <a:chExt cx="2523968" cy="1234643"/>
          </a:xfrm>
        </p:grpSpPr>
        <p:sp>
          <p:nvSpPr>
            <p:cNvPr id="5" name="TextBox 24"/>
            <p:cNvSpPr>
              <a:spLocks noChangeArrowheads="1"/>
            </p:cNvSpPr>
            <p:nvPr/>
          </p:nvSpPr>
          <p:spPr bwMode="auto">
            <a:xfrm>
              <a:off x="1794727" y="2359164"/>
              <a:ext cx="3095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600" dirty="0">
                  <a:solidFill>
                    <a:schemeClr val="accent2">
                      <a:lumMod val="75000"/>
                    </a:schemeClr>
                  </a:solidFill>
                  <a:latin typeface="华文细黑" pitchFamily="2" charset="-122"/>
                  <a:ea typeface="微软雅黑" pitchFamily="34" charset="-122"/>
                  <a:sym typeface="华文细黑" pitchFamily="2" charset="-122"/>
                </a:rPr>
                <a:t>1</a:t>
              </a:r>
              <a:endParaRPr lang="zh-CN" altLang="en-US" sz="3600" dirty="0">
                <a:solidFill>
                  <a:schemeClr val="accent2">
                    <a:lumMod val="75000"/>
                  </a:schemeClr>
                </a:solidFill>
                <a:latin typeface="华文细黑" pitchFamily="2" charset="-122"/>
                <a:ea typeface="微软雅黑" pitchFamily="34" charset="-122"/>
                <a:sym typeface="华文细黑" pitchFamily="2" charset="-122"/>
              </a:endParaRPr>
            </a:p>
          </p:txBody>
        </p:sp>
        <p:sp>
          <p:nvSpPr>
            <p:cNvPr id="7" name="直接连接符 10"/>
            <p:cNvSpPr>
              <a:spLocks noChangeShapeType="1"/>
            </p:cNvSpPr>
            <p:nvPr/>
          </p:nvSpPr>
          <p:spPr bwMode="auto">
            <a:xfrm flipH="1">
              <a:off x="1963002" y="2587764"/>
              <a:ext cx="323850" cy="444500"/>
            </a:xfrm>
            <a:prstGeom prst="line">
              <a:avLst/>
            </a:prstGeom>
            <a:noFill/>
            <a:ln w="6350">
              <a:solidFill>
                <a:srgbClr val="A0684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8" name="TextBox 26"/>
            <p:cNvSpPr>
              <a:spLocks noChangeArrowheads="1"/>
            </p:cNvSpPr>
            <p:nvPr/>
          </p:nvSpPr>
          <p:spPr bwMode="auto">
            <a:xfrm>
              <a:off x="2118576" y="2725877"/>
              <a:ext cx="2200119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lvl="0">
                <a:buNone/>
              </a:pPr>
              <a:r>
                <a:rPr lang="zh-TW" altLang="zh-TW" b="1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了解什麼是刻板印象</a:t>
              </a: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EC878C3E-14C0-4D78-800E-809EA719B77A}"/>
              </a:ext>
            </a:extLst>
          </p:cNvPr>
          <p:cNvGrpSpPr/>
          <p:nvPr/>
        </p:nvGrpSpPr>
        <p:grpSpPr>
          <a:xfrm>
            <a:off x="4026405" y="698287"/>
            <a:ext cx="2359220" cy="1751708"/>
            <a:chOff x="4136134" y="2398507"/>
            <a:chExt cx="2359220" cy="1751708"/>
          </a:xfrm>
        </p:grpSpPr>
        <p:sp>
          <p:nvSpPr>
            <p:cNvPr id="9" name="TextBox 27"/>
            <p:cNvSpPr>
              <a:spLocks noChangeArrowheads="1"/>
            </p:cNvSpPr>
            <p:nvPr/>
          </p:nvSpPr>
          <p:spPr bwMode="auto">
            <a:xfrm>
              <a:off x="4136134" y="2398507"/>
              <a:ext cx="3095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600" dirty="0">
                  <a:solidFill>
                    <a:schemeClr val="accent2">
                      <a:lumMod val="75000"/>
                    </a:schemeClr>
                  </a:solidFill>
                  <a:latin typeface="华文细黑" pitchFamily="2" charset="-122"/>
                  <a:ea typeface="微软雅黑" pitchFamily="34" charset="-122"/>
                  <a:sym typeface="华文细黑" pitchFamily="2" charset="-122"/>
                </a:rPr>
                <a:t>2</a:t>
              </a:r>
              <a:endParaRPr lang="zh-CN" altLang="en-US" sz="3600" dirty="0">
                <a:solidFill>
                  <a:schemeClr val="accent2">
                    <a:lumMod val="75000"/>
                  </a:schemeClr>
                </a:solidFill>
                <a:latin typeface="华文细黑" pitchFamily="2" charset="-122"/>
                <a:ea typeface="微软雅黑" pitchFamily="34" charset="-122"/>
                <a:sym typeface="华文细黑" pitchFamily="2" charset="-122"/>
              </a:endParaRPr>
            </a:p>
          </p:txBody>
        </p:sp>
        <p:sp>
          <p:nvSpPr>
            <p:cNvPr id="10" name="直接连接符 17"/>
            <p:cNvSpPr>
              <a:spLocks noChangeShapeType="1"/>
            </p:cNvSpPr>
            <p:nvPr/>
          </p:nvSpPr>
          <p:spPr bwMode="auto">
            <a:xfrm flipH="1">
              <a:off x="4304409" y="2627107"/>
              <a:ext cx="323850" cy="444500"/>
            </a:xfrm>
            <a:prstGeom prst="line">
              <a:avLst/>
            </a:prstGeom>
            <a:noFill/>
            <a:ln w="6350">
              <a:solidFill>
                <a:srgbClr val="A0684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1" name="TextBox 29"/>
            <p:cNvSpPr>
              <a:spLocks noChangeArrowheads="1"/>
            </p:cNvSpPr>
            <p:nvPr/>
          </p:nvSpPr>
          <p:spPr bwMode="auto">
            <a:xfrm>
              <a:off x="4459983" y="2765220"/>
              <a:ext cx="203537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TW" altLang="zh-TW" b="1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探討隱藏在生活中的刻板印象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="" xmlns:a16="http://schemas.microsoft.com/office/drawing/2014/main" id="{2AF7F052-291E-4886-8816-BDF08581C152}"/>
              </a:ext>
            </a:extLst>
          </p:cNvPr>
          <p:cNvGrpSpPr/>
          <p:nvPr/>
        </p:nvGrpSpPr>
        <p:grpSpPr>
          <a:xfrm>
            <a:off x="7758477" y="96496"/>
            <a:ext cx="3976378" cy="2182595"/>
            <a:chOff x="6637834" y="2398507"/>
            <a:chExt cx="3976378" cy="2182595"/>
          </a:xfrm>
        </p:grpSpPr>
        <p:sp>
          <p:nvSpPr>
            <p:cNvPr id="12" name="TextBox 30"/>
            <p:cNvSpPr>
              <a:spLocks noChangeArrowheads="1"/>
            </p:cNvSpPr>
            <p:nvPr/>
          </p:nvSpPr>
          <p:spPr bwMode="auto">
            <a:xfrm>
              <a:off x="6637834" y="2398507"/>
              <a:ext cx="30956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600" dirty="0">
                  <a:solidFill>
                    <a:schemeClr val="accent2">
                      <a:lumMod val="75000"/>
                    </a:schemeClr>
                  </a:solidFill>
                  <a:latin typeface="华文细黑" pitchFamily="2" charset="-122"/>
                  <a:ea typeface="微软雅黑" pitchFamily="34" charset="-122"/>
                  <a:sym typeface="华文细黑" pitchFamily="2" charset="-122"/>
                </a:rPr>
                <a:t>3</a:t>
              </a:r>
              <a:endParaRPr lang="zh-CN" altLang="en-US" sz="3600" dirty="0">
                <a:solidFill>
                  <a:schemeClr val="accent2">
                    <a:lumMod val="75000"/>
                  </a:schemeClr>
                </a:solidFill>
                <a:latin typeface="华文细黑" pitchFamily="2" charset="-122"/>
                <a:ea typeface="微软雅黑" pitchFamily="34" charset="-122"/>
                <a:sym typeface="华文细黑" pitchFamily="2" charset="-122"/>
              </a:endParaRPr>
            </a:p>
          </p:txBody>
        </p:sp>
        <p:sp>
          <p:nvSpPr>
            <p:cNvPr id="13" name="直接连接符 21"/>
            <p:cNvSpPr>
              <a:spLocks noChangeShapeType="1"/>
            </p:cNvSpPr>
            <p:nvPr/>
          </p:nvSpPr>
          <p:spPr bwMode="auto">
            <a:xfrm flipH="1">
              <a:off x="6806109" y="2627107"/>
              <a:ext cx="322262" cy="433193"/>
            </a:xfrm>
            <a:prstGeom prst="line">
              <a:avLst/>
            </a:prstGeom>
            <a:noFill/>
            <a:ln w="6350">
              <a:solidFill>
                <a:srgbClr val="A0684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5" name="TextBox 32"/>
            <p:cNvSpPr>
              <a:spLocks noChangeArrowheads="1"/>
            </p:cNvSpPr>
            <p:nvPr/>
          </p:nvSpPr>
          <p:spPr bwMode="auto">
            <a:xfrm>
              <a:off x="6960096" y="2765220"/>
              <a:ext cx="3654116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TW" altLang="zh-TW" b="1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了解海星國小低、中、高年級學生，對種族、外表、性別議題的刻板印象有何不同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52124CCD-B25F-4BDE-B966-0780C196A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C46440E5-EEDC-44F5-9F53-128101C82FD2}"/>
              </a:ext>
            </a:extLst>
          </p:cNvPr>
          <p:cNvSpPr txBox="1"/>
          <p:nvPr/>
        </p:nvSpPr>
        <p:spPr>
          <a:xfrm>
            <a:off x="779679" y="131022"/>
            <a:ext cx="1873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1">
            <a:extLst>
              <a:ext uri="{FF2B5EF4-FFF2-40B4-BE49-F238E27FC236}">
                <a16:creationId xmlns="" xmlns:a16="http://schemas.microsoft.com/office/drawing/2014/main" id="{9BCD8B7F-F64A-4D89-A46D-4CD242463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456" y="3506310"/>
            <a:ext cx="8155088" cy="18158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生活中處處充滿著隱藏的刻板印象，可能來自於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媒體版面、網路資源</a:t>
            </a:r>
            <a:r>
              <a:rPr lang="zh-TW" altLang="en-US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、日常生活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等，為避免被這些錯誤觀念所影響，我們應培養相對的敏感度，留意背後所隱藏的訊息與意涵。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88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="" xmlns:a16="http://schemas.microsoft.com/office/drawing/2014/main" id="{717E4EAD-0EBE-4871-8431-66C1D66A78E5}"/>
              </a:ext>
            </a:extLst>
          </p:cNvPr>
          <p:cNvGrpSpPr/>
          <p:nvPr/>
        </p:nvGrpSpPr>
        <p:grpSpPr>
          <a:xfrm>
            <a:off x="537289" y="1345541"/>
            <a:ext cx="2523968" cy="1234643"/>
            <a:chOff x="1794727" y="2359164"/>
            <a:chExt cx="2523968" cy="1234643"/>
          </a:xfrm>
        </p:grpSpPr>
        <p:sp>
          <p:nvSpPr>
            <p:cNvPr id="5" name="TextBox 24"/>
            <p:cNvSpPr>
              <a:spLocks noChangeArrowheads="1"/>
            </p:cNvSpPr>
            <p:nvPr/>
          </p:nvSpPr>
          <p:spPr bwMode="auto">
            <a:xfrm>
              <a:off x="1794727" y="2359164"/>
              <a:ext cx="3095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600" dirty="0">
                  <a:solidFill>
                    <a:schemeClr val="accent2">
                      <a:lumMod val="75000"/>
                    </a:schemeClr>
                  </a:solidFill>
                  <a:latin typeface="华文细黑" pitchFamily="2" charset="-122"/>
                  <a:ea typeface="微软雅黑" pitchFamily="34" charset="-122"/>
                  <a:sym typeface="华文细黑" pitchFamily="2" charset="-122"/>
                </a:rPr>
                <a:t>1</a:t>
              </a:r>
              <a:endParaRPr lang="zh-CN" altLang="en-US" sz="3600" dirty="0">
                <a:solidFill>
                  <a:schemeClr val="accent2">
                    <a:lumMod val="75000"/>
                  </a:schemeClr>
                </a:solidFill>
                <a:latin typeface="华文细黑" pitchFamily="2" charset="-122"/>
                <a:ea typeface="微软雅黑" pitchFamily="34" charset="-122"/>
                <a:sym typeface="华文细黑" pitchFamily="2" charset="-122"/>
              </a:endParaRPr>
            </a:p>
          </p:txBody>
        </p:sp>
        <p:sp>
          <p:nvSpPr>
            <p:cNvPr id="7" name="直接连接符 10"/>
            <p:cNvSpPr>
              <a:spLocks noChangeShapeType="1"/>
            </p:cNvSpPr>
            <p:nvPr/>
          </p:nvSpPr>
          <p:spPr bwMode="auto">
            <a:xfrm flipH="1">
              <a:off x="1963002" y="2587764"/>
              <a:ext cx="323850" cy="444500"/>
            </a:xfrm>
            <a:prstGeom prst="line">
              <a:avLst/>
            </a:prstGeom>
            <a:noFill/>
            <a:ln w="6350">
              <a:solidFill>
                <a:srgbClr val="A0684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8" name="TextBox 26"/>
            <p:cNvSpPr>
              <a:spLocks noChangeArrowheads="1"/>
            </p:cNvSpPr>
            <p:nvPr/>
          </p:nvSpPr>
          <p:spPr bwMode="auto">
            <a:xfrm>
              <a:off x="2118576" y="2725877"/>
              <a:ext cx="2200119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lvl="0">
                <a:buNone/>
              </a:pPr>
              <a:r>
                <a:rPr lang="zh-TW" altLang="zh-TW" b="1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了解什麼是刻板印象</a:t>
              </a: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EC878C3E-14C0-4D78-800E-809EA719B77A}"/>
              </a:ext>
            </a:extLst>
          </p:cNvPr>
          <p:cNvGrpSpPr/>
          <p:nvPr/>
        </p:nvGrpSpPr>
        <p:grpSpPr>
          <a:xfrm>
            <a:off x="4026405" y="698287"/>
            <a:ext cx="2359220" cy="1751708"/>
            <a:chOff x="4136134" y="2398507"/>
            <a:chExt cx="2359220" cy="1751708"/>
          </a:xfrm>
        </p:grpSpPr>
        <p:sp>
          <p:nvSpPr>
            <p:cNvPr id="9" name="TextBox 27"/>
            <p:cNvSpPr>
              <a:spLocks noChangeArrowheads="1"/>
            </p:cNvSpPr>
            <p:nvPr/>
          </p:nvSpPr>
          <p:spPr bwMode="auto">
            <a:xfrm>
              <a:off x="4136134" y="2398507"/>
              <a:ext cx="3095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600" dirty="0">
                  <a:solidFill>
                    <a:schemeClr val="accent2">
                      <a:lumMod val="75000"/>
                    </a:schemeClr>
                  </a:solidFill>
                  <a:latin typeface="华文细黑" pitchFamily="2" charset="-122"/>
                  <a:ea typeface="微软雅黑" pitchFamily="34" charset="-122"/>
                  <a:sym typeface="华文细黑" pitchFamily="2" charset="-122"/>
                </a:rPr>
                <a:t>2</a:t>
              </a:r>
              <a:endParaRPr lang="zh-CN" altLang="en-US" sz="3600" dirty="0">
                <a:solidFill>
                  <a:schemeClr val="accent2">
                    <a:lumMod val="75000"/>
                  </a:schemeClr>
                </a:solidFill>
                <a:latin typeface="华文细黑" pitchFamily="2" charset="-122"/>
                <a:ea typeface="微软雅黑" pitchFamily="34" charset="-122"/>
                <a:sym typeface="华文细黑" pitchFamily="2" charset="-122"/>
              </a:endParaRPr>
            </a:p>
          </p:txBody>
        </p:sp>
        <p:sp>
          <p:nvSpPr>
            <p:cNvPr id="10" name="直接连接符 17"/>
            <p:cNvSpPr>
              <a:spLocks noChangeShapeType="1"/>
            </p:cNvSpPr>
            <p:nvPr/>
          </p:nvSpPr>
          <p:spPr bwMode="auto">
            <a:xfrm flipH="1">
              <a:off x="4304409" y="2627107"/>
              <a:ext cx="323850" cy="444500"/>
            </a:xfrm>
            <a:prstGeom prst="line">
              <a:avLst/>
            </a:prstGeom>
            <a:noFill/>
            <a:ln w="6350">
              <a:solidFill>
                <a:srgbClr val="A0684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1" name="TextBox 29"/>
            <p:cNvSpPr>
              <a:spLocks noChangeArrowheads="1"/>
            </p:cNvSpPr>
            <p:nvPr/>
          </p:nvSpPr>
          <p:spPr bwMode="auto">
            <a:xfrm>
              <a:off x="4459983" y="2765220"/>
              <a:ext cx="203537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TW" altLang="zh-TW" b="1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探討隱藏在生活中的刻板印象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="" xmlns:a16="http://schemas.microsoft.com/office/drawing/2014/main" id="{2AF7F052-291E-4886-8816-BDF08581C152}"/>
              </a:ext>
            </a:extLst>
          </p:cNvPr>
          <p:cNvGrpSpPr/>
          <p:nvPr/>
        </p:nvGrpSpPr>
        <p:grpSpPr>
          <a:xfrm>
            <a:off x="7758477" y="96496"/>
            <a:ext cx="3976378" cy="2182595"/>
            <a:chOff x="6637834" y="2398507"/>
            <a:chExt cx="3976378" cy="2182595"/>
          </a:xfrm>
        </p:grpSpPr>
        <p:sp>
          <p:nvSpPr>
            <p:cNvPr id="12" name="TextBox 30"/>
            <p:cNvSpPr>
              <a:spLocks noChangeArrowheads="1"/>
            </p:cNvSpPr>
            <p:nvPr/>
          </p:nvSpPr>
          <p:spPr bwMode="auto">
            <a:xfrm>
              <a:off x="6637834" y="2398507"/>
              <a:ext cx="30956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600" dirty="0">
                  <a:solidFill>
                    <a:schemeClr val="accent2">
                      <a:lumMod val="75000"/>
                    </a:schemeClr>
                  </a:solidFill>
                  <a:latin typeface="华文细黑" pitchFamily="2" charset="-122"/>
                  <a:ea typeface="微软雅黑" pitchFamily="34" charset="-122"/>
                  <a:sym typeface="华文细黑" pitchFamily="2" charset="-122"/>
                </a:rPr>
                <a:t>3</a:t>
              </a:r>
              <a:endParaRPr lang="zh-CN" altLang="en-US" sz="3600" dirty="0">
                <a:solidFill>
                  <a:schemeClr val="accent2">
                    <a:lumMod val="75000"/>
                  </a:schemeClr>
                </a:solidFill>
                <a:latin typeface="华文细黑" pitchFamily="2" charset="-122"/>
                <a:ea typeface="微软雅黑" pitchFamily="34" charset="-122"/>
                <a:sym typeface="华文细黑" pitchFamily="2" charset="-122"/>
              </a:endParaRPr>
            </a:p>
          </p:txBody>
        </p:sp>
        <p:sp>
          <p:nvSpPr>
            <p:cNvPr id="13" name="直接连接符 21"/>
            <p:cNvSpPr>
              <a:spLocks noChangeShapeType="1"/>
            </p:cNvSpPr>
            <p:nvPr/>
          </p:nvSpPr>
          <p:spPr bwMode="auto">
            <a:xfrm flipH="1">
              <a:off x="6806109" y="2627107"/>
              <a:ext cx="322262" cy="433193"/>
            </a:xfrm>
            <a:prstGeom prst="line">
              <a:avLst/>
            </a:prstGeom>
            <a:noFill/>
            <a:ln w="6350">
              <a:solidFill>
                <a:srgbClr val="A0684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5" name="TextBox 32"/>
            <p:cNvSpPr>
              <a:spLocks noChangeArrowheads="1"/>
            </p:cNvSpPr>
            <p:nvPr/>
          </p:nvSpPr>
          <p:spPr bwMode="auto">
            <a:xfrm>
              <a:off x="6960096" y="2765220"/>
              <a:ext cx="3654116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TW" altLang="zh-TW" b="1" dirty="0">
                  <a:solidFill>
                    <a:schemeClr val="accent2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了解海星國小低、中、高年級學生，對種族、外表、性別議題的刻板印象有何不同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52124CCD-B25F-4BDE-B966-0780C196A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C46440E5-EEDC-44F5-9F53-128101C82FD2}"/>
              </a:ext>
            </a:extLst>
          </p:cNvPr>
          <p:cNvSpPr txBox="1"/>
          <p:nvPr/>
        </p:nvSpPr>
        <p:spPr>
          <a:xfrm>
            <a:off x="779679" y="131022"/>
            <a:ext cx="1873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1">
            <a:extLst>
              <a:ext uri="{FF2B5EF4-FFF2-40B4-BE49-F238E27FC236}">
                <a16:creationId xmlns="" xmlns:a16="http://schemas.microsoft.com/office/drawing/2014/main" id="{BD1EDB24-EEFD-4A78-979E-5C83C4F3C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646" y="3264803"/>
            <a:ext cx="11580708" cy="267765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0"/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性別刻板印象差距較大，種族刻板印象則差距較小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。推測是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因性別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上的特徵差異較為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明顯，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因此較容易有分別。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多數學生對不同族群較無特別概念，因此差異性</a:t>
            </a:r>
            <a:r>
              <a:rPr lang="zh-TW" altLang="zh-TW" sz="28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不大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"/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研究結果顯示，隨著年級越高，選項間的數值越平均，推測是因為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接觸到的資訊管道更多，也較能接受不同的可能性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，加上</a:t>
            </a:r>
            <a:r>
              <a:rPr lang="zh-TW" altLang="zh-TW" sz="28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學校的教育課程與生活上的潛移默化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學生更能</a:t>
            </a:r>
            <a:r>
              <a:rPr lang="zh-TW" altLang="zh-TW" sz="2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打破傳統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的刻板印象。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31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-6465" b="21244"/>
          <a:stretch/>
        </p:blipFill>
        <p:spPr>
          <a:xfrm>
            <a:off x="0" y="4973251"/>
            <a:ext cx="12192000" cy="19388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547412" y="3035528"/>
            <a:ext cx="25552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敬請賜教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74850" y="4313711"/>
            <a:ext cx="5583480" cy="65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正因我們不一樣  </a:t>
            </a:r>
            <a:r>
              <a:rPr lang="zh-TW" altLang="en-US" sz="2800" b="1" kern="0" dirty="0">
                <a:solidFill>
                  <a:srgbClr val="0070C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思想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才能更多樣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67598" y="1982964"/>
            <a:ext cx="7328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衷心感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謝</a:t>
            </a:r>
            <a:r>
              <a:rPr lang="zh-CN" altLang="en-US" sz="5400" b="1" dirty="0">
                <a:solidFill>
                  <a:srgbClr val="FFC8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您的</a:t>
            </a:r>
            <a:r>
              <a:rPr lang="zh-TW" altLang="en-US" sz="5400" b="1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1" y="1387298"/>
            <a:ext cx="3867619" cy="35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71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59218" y="3540983"/>
            <a:ext cx="2438400" cy="2301240"/>
          </a:xfrm>
          <a:prstGeom prst="ellipse">
            <a:avLst/>
          </a:prstGeom>
          <a:solidFill>
            <a:srgbClr val="FFC86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283218" y="3227393"/>
            <a:ext cx="1937801" cy="1828800"/>
          </a:xfrm>
          <a:prstGeom prst="ellipse">
            <a:avLst/>
          </a:prstGeom>
          <a:solidFill>
            <a:srgbClr val="EACE8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06843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68718" y="1368113"/>
            <a:ext cx="2819400" cy="277368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343583" y="2010283"/>
            <a:ext cx="471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A06843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TW" altLang="en-US" sz="3200" b="1" dirty="0">
                <a:solidFill>
                  <a:srgbClr val="A0684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TW" altLang="en-US" sz="3200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了解甚麼是刻板印象</a:t>
            </a:r>
            <a:endParaRPr lang="zh-CN" altLang="en-US" sz="3200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343583" y="1753956"/>
            <a:ext cx="6062950" cy="0"/>
          </a:xfrm>
          <a:prstGeom prst="line">
            <a:avLst/>
          </a:prstGeom>
          <a:ln w="12700">
            <a:solidFill>
              <a:srgbClr val="A0684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22" name="文本框 1"/>
          <p:cNvSpPr txBox="1"/>
          <p:nvPr/>
        </p:nvSpPr>
        <p:spPr>
          <a:xfrm>
            <a:off x="779679" y="276106"/>
            <a:ext cx="2417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本框 10"/>
          <p:cNvSpPr txBox="1"/>
          <p:nvPr/>
        </p:nvSpPr>
        <p:spPr>
          <a:xfrm>
            <a:off x="4394103" y="3077854"/>
            <a:ext cx="619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A06843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TW" altLang="zh-TW" sz="3200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探討隱藏在生活中的刻板印象</a:t>
            </a:r>
            <a:endParaRPr lang="zh-CN" altLang="en-US" sz="3200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4394102" y="4214792"/>
            <a:ext cx="7415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A06843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TW" altLang="en-US" sz="3200" b="1" dirty="0">
                <a:solidFill>
                  <a:srgbClr val="A0684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TW" altLang="zh-TW" sz="3200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了解海星國小低、中、高年級學生，</a:t>
            </a:r>
            <a:endParaRPr lang="en-US" altLang="zh-TW" sz="3200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200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對種族、外表、性別議題的刻板印</a:t>
            </a:r>
            <a:endParaRPr lang="en-US" altLang="zh-TW" sz="3200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200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象有何不同</a:t>
            </a:r>
            <a:endParaRPr lang="zh-CN" altLang="en-US" sz="3200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253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36699">
            <a:off x="8169482" y="223254"/>
            <a:ext cx="3474985" cy="284528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27572" y="2194787"/>
            <a:ext cx="473900" cy="615967"/>
            <a:chOff x="4437063" y="1919288"/>
            <a:chExt cx="635000" cy="1081087"/>
          </a:xfrm>
          <a:solidFill>
            <a:srgbClr val="A06843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4437063" y="1919288"/>
              <a:ext cx="635000" cy="1081087"/>
            </a:xfrm>
            <a:custGeom>
              <a:avLst/>
              <a:gdLst>
                <a:gd name="T0" fmla="*/ 36 w 169"/>
                <a:gd name="T1" fmla="*/ 158 h 285"/>
                <a:gd name="T2" fmla="*/ 0 w 169"/>
                <a:gd name="T3" fmla="*/ 87 h 285"/>
                <a:gd name="T4" fmla="*/ 0 w 169"/>
                <a:gd name="T5" fmla="*/ 87 h 285"/>
                <a:gd name="T6" fmla="*/ 84 w 169"/>
                <a:gd name="T7" fmla="*/ 0 h 285"/>
                <a:gd name="T8" fmla="*/ 84 w 169"/>
                <a:gd name="T9" fmla="*/ 0 h 285"/>
                <a:gd name="T10" fmla="*/ 169 w 169"/>
                <a:gd name="T11" fmla="*/ 87 h 285"/>
                <a:gd name="T12" fmla="*/ 169 w 169"/>
                <a:gd name="T13" fmla="*/ 87 h 285"/>
                <a:gd name="T14" fmla="*/ 135 w 169"/>
                <a:gd name="T15" fmla="*/ 157 h 285"/>
                <a:gd name="T16" fmla="*/ 135 w 169"/>
                <a:gd name="T17" fmla="*/ 157 h 285"/>
                <a:gd name="T18" fmla="*/ 77 w 169"/>
                <a:gd name="T19" fmla="*/ 285 h 285"/>
                <a:gd name="T20" fmla="*/ 36 w 169"/>
                <a:gd name="T21" fmla="*/ 158 h 285"/>
                <a:gd name="T22" fmla="*/ 16 w 169"/>
                <a:gd name="T23" fmla="*/ 87 h 285"/>
                <a:gd name="T24" fmla="*/ 47 w 169"/>
                <a:gd name="T25" fmla="*/ 146 h 285"/>
                <a:gd name="T26" fmla="*/ 47 w 169"/>
                <a:gd name="T27" fmla="*/ 146 h 285"/>
                <a:gd name="T28" fmla="*/ 50 w 169"/>
                <a:gd name="T29" fmla="*/ 148 h 285"/>
                <a:gd name="T30" fmla="*/ 79 w 169"/>
                <a:gd name="T31" fmla="*/ 240 h 285"/>
                <a:gd name="T32" fmla="*/ 122 w 169"/>
                <a:gd name="T33" fmla="*/ 146 h 285"/>
                <a:gd name="T34" fmla="*/ 123 w 169"/>
                <a:gd name="T35" fmla="*/ 145 h 285"/>
                <a:gd name="T36" fmla="*/ 152 w 169"/>
                <a:gd name="T37" fmla="*/ 87 h 285"/>
                <a:gd name="T38" fmla="*/ 152 w 169"/>
                <a:gd name="T39" fmla="*/ 87 h 285"/>
                <a:gd name="T40" fmla="*/ 84 w 169"/>
                <a:gd name="T41" fmla="*/ 17 h 285"/>
                <a:gd name="T42" fmla="*/ 84 w 169"/>
                <a:gd name="T43" fmla="*/ 17 h 285"/>
                <a:gd name="T44" fmla="*/ 16 w 169"/>
                <a:gd name="T45" fmla="*/ 8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285">
                  <a:moveTo>
                    <a:pt x="36" y="158"/>
                  </a:moveTo>
                  <a:cubicBezTo>
                    <a:pt x="14" y="143"/>
                    <a:pt x="0" y="11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8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31" y="0"/>
                    <a:pt x="169" y="39"/>
                    <a:pt x="169" y="87"/>
                  </a:cubicBezTo>
                  <a:cubicBezTo>
                    <a:pt x="169" y="87"/>
                    <a:pt x="169" y="87"/>
                    <a:pt x="169" y="87"/>
                  </a:cubicBezTo>
                  <a:cubicBezTo>
                    <a:pt x="169" y="116"/>
                    <a:pt x="155" y="141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77" y="285"/>
                    <a:pt x="77" y="285"/>
                    <a:pt x="77" y="285"/>
                  </a:cubicBezTo>
                  <a:cubicBezTo>
                    <a:pt x="36" y="158"/>
                    <a:pt x="36" y="158"/>
                    <a:pt x="36" y="158"/>
                  </a:cubicBezTo>
                  <a:close/>
                  <a:moveTo>
                    <a:pt x="16" y="87"/>
                  </a:moveTo>
                  <a:cubicBezTo>
                    <a:pt x="16" y="112"/>
                    <a:pt x="29" y="133"/>
                    <a:pt x="47" y="146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79" y="240"/>
                    <a:pt x="79" y="240"/>
                    <a:pt x="79" y="240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41" y="132"/>
                    <a:pt x="152" y="111"/>
                    <a:pt x="152" y="87"/>
                  </a:cubicBezTo>
                  <a:cubicBezTo>
                    <a:pt x="152" y="87"/>
                    <a:pt x="152" y="87"/>
                    <a:pt x="152" y="87"/>
                  </a:cubicBezTo>
                  <a:cubicBezTo>
                    <a:pt x="152" y="48"/>
                    <a:pt x="122" y="17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47" y="17"/>
                    <a:pt x="16" y="48"/>
                    <a:pt x="16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A06843"/>
                </a:solidFill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4552951" y="2216150"/>
              <a:ext cx="82550" cy="8731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A06843"/>
                </a:solidFill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722813" y="2216150"/>
              <a:ext cx="82550" cy="8731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A06843"/>
                </a:solidFill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4860926" y="2216150"/>
              <a:ext cx="84138" cy="8731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A06843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0353" y="3970335"/>
            <a:ext cx="453225" cy="563804"/>
            <a:chOff x="6870701" y="1919288"/>
            <a:chExt cx="636588" cy="1081087"/>
          </a:xfrm>
          <a:solidFill>
            <a:srgbClr val="A06843"/>
          </a:solidFill>
        </p:grpSpPr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6870701" y="1919288"/>
              <a:ext cx="636588" cy="1081087"/>
            </a:xfrm>
            <a:custGeom>
              <a:avLst/>
              <a:gdLst>
                <a:gd name="T0" fmla="*/ 36 w 169"/>
                <a:gd name="T1" fmla="*/ 158 h 285"/>
                <a:gd name="T2" fmla="*/ 0 w 169"/>
                <a:gd name="T3" fmla="*/ 87 h 285"/>
                <a:gd name="T4" fmla="*/ 0 w 169"/>
                <a:gd name="T5" fmla="*/ 87 h 285"/>
                <a:gd name="T6" fmla="*/ 85 w 169"/>
                <a:gd name="T7" fmla="*/ 0 h 285"/>
                <a:gd name="T8" fmla="*/ 85 w 169"/>
                <a:gd name="T9" fmla="*/ 0 h 285"/>
                <a:gd name="T10" fmla="*/ 169 w 169"/>
                <a:gd name="T11" fmla="*/ 87 h 285"/>
                <a:gd name="T12" fmla="*/ 169 w 169"/>
                <a:gd name="T13" fmla="*/ 87 h 285"/>
                <a:gd name="T14" fmla="*/ 135 w 169"/>
                <a:gd name="T15" fmla="*/ 157 h 285"/>
                <a:gd name="T16" fmla="*/ 135 w 169"/>
                <a:gd name="T17" fmla="*/ 157 h 285"/>
                <a:gd name="T18" fmla="*/ 77 w 169"/>
                <a:gd name="T19" fmla="*/ 285 h 285"/>
                <a:gd name="T20" fmla="*/ 36 w 169"/>
                <a:gd name="T21" fmla="*/ 158 h 285"/>
                <a:gd name="T22" fmla="*/ 16 w 169"/>
                <a:gd name="T23" fmla="*/ 87 h 285"/>
                <a:gd name="T24" fmla="*/ 48 w 169"/>
                <a:gd name="T25" fmla="*/ 146 h 285"/>
                <a:gd name="T26" fmla="*/ 48 w 169"/>
                <a:gd name="T27" fmla="*/ 146 h 285"/>
                <a:gd name="T28" fmla="*/ 50 w 169"/>
                <a:gd name="T29" fmla="*/ 148 h 285"/>
                <a:gd name="T30" fmla="*/ 79 w 169"/>
                <a:gd name="T31" fmla="*/ 240 h 285"/>
                <a:gd name="T32" fmla="*/ 122 w 169"/>
                <a:gd name="T33" fmla="*/ 146 h 285"/>
                <a:gd name="T34" fmla="*/ 124 w 169"/>
                <a:gd name="T35" fmla="*/ 145 h 285"/>
                <a:gd name="T36" fmla="*/ 153 w 169"/>
                <a:gd name="T37" fmla="*/ 87 h 285"/>
                <a:gd name="T38" fmla="*/ 153 w 169"/>
                <a:gd name="T39" fmla="*/ 87 h 285"/>
                <a:gd name="T40" fmla="*/ 85 w 169"/>
                <a:gd name="T41" fmla="*/ 17 h 285"/>
                <a:gd name="T42" fmla="*/ 85 w 169"/>
                <a:gd name="T43" fmla="*/ 17 h 285"/>
                <a:gd name="T44" fmla="*/ 16 w 169"/>
                <a:gd name="T45" fmla="*/ 8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285">
                  <a:moveTo>
                    <a:pt x="36" y="158"/>
                  </a:moveTo>
                  <a:cubicBezTo>
                    <a:pt x="15" y="143"/>
                    <a:pt x="0" y="11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31" y="0"/>
                    <a:pt x="169" y="39"/>
                    <a:pt x="169" y="87"/>
                  </a:cubicBezTo>
                  <a:cubicBezTo>
                    <a:pt x="169" y="87"/>
                    <a:pt x="169" y="87"/>
                    <a:pt x="169" y="87"/>
                  </a:cubicBezTo>
                  <a:cubicBezTo>
                    <a:pt x="169" y="116"/>
                    <a:pt x="155" y="141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77" y="285"/>
                    <a:pt x="77" y="285"/>
                    <a:pt x="77" y="285"/>
                  </a:cubicBezTo>
                  <a:cubicBezTo>
                    <a:pt x="36" y="158"/>
                    <a:pt x="36" y="158"/>
                    <a:pt x="36" y="158"/>
                  </a:cubicBezTo>
                  <a:close/>
                  <a:moveTo>
                    <a:pt x="16" y="87"/>
                  </a:moveTo>
                  <a:cubicBezTo>
                    <a:pt x="16" y="112"/>
                    <a:pt x="29" y="133"/>
                    <a:pt x="48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79" y="240"/>
                    <a:pt x="79" y="240"/>
                    <a:pt x="79" y="240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41" y="132"/>
                    <a:pt x="153" y="111"/>
                    <a:pt x="153" y="87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3" y="48"/>
                    <a:pt x="122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47" y="17"/>
                    <a:pt x="17" y="48"/>
                    <a:pt x="16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A06843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6988176" y="2216150"/>
              <a:ext cx="82550" cy="8731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A06843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7156451" y="2216150"/>
              <a:ext cx="82550" cy="8731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A06843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7296151" y="2216150"/>
              <a:ext cx="82550" cy="8731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A06843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266633" y="2154940"/>
            <a:ext cx="7350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TW" altLang="zh-TW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文獻蒐集：從網路、書籍尋找相關資料</a:t>
            </a:r>
            <a:endParaRPr lang="en-US" altLang="zh-TW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zh-TW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並整理成重點</a:t>
            </a:r>
            <a:endParaRPr lang="zh-CN" altLang="en-US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53577" y="3929299"/>
            <a:ext cx="8766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TW" altLang="zh-TW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問卷調查：透過精心設計的問卷，了解研究對象</a:t>
            </a:r>
            <a:endParaRPr lang="en-US" altLang="zh-TW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zh-TW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的真實想法</a:t>
            </a:r>
            <a:endParaRPr lang="zh-CN" altLang="en-US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2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33" name="文本框 1"/>
          <p:cNvSpPr txBox="1"/>
          <p:nvPr/>
        </p:nvSpPr>
        <p:spPr>
          <a:xfrm>
            <a:off x="779678" y="276106"/>
            <a:ext cx="249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研究方法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112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-17378" y="2614525"/>
            <a:ext cx="2526082" cy="1814328"/>
            <a:chOff x="1989070" y="4312363"/>
            <a:chExt cx="2156308" cy="1195235"/>
          </a:xfrm>
        </p:grpSpPr>
        <p:sp>
          <p:nvSpPr>
            <p:cNvPr id="73" name="矩形 72"/>
            <p:cNvSpPr/>
            <p:nvPr/>
          </p:nvSpPr>
          <p:spPr>
            <a:xfrm>
              <a:off x="2067456" y="4716851"/>
              <a:ext cx="2077922" cy="79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確認研究內容及目的</a:t>
              </a:r>
              <a:endParaRPr lang="en-US" altLang="zh-TW" sz="2400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決定隊名</a:t>
              </a:r>
              <a:endParaRPr lang="zh-CN" altLang="en-US" sz="2400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989070" y="4312363"/>
              <a:ext cx="2046074" cy="628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solidFill>
                    <a:srgbClr val="80808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TW" altLang="en-US" sz="28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決定研究主題</a:t>
              </a:r>
              <a:endParaRPr lang="zh-CN" altLang="en-US" sz="2800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2265080" y="4620268"/>
              <a:ext cx="1615657" cy="0"/>
            </a:xfrm>
            <a:prstGeom prst="line">
              <a:avLst/>
            </a:prstGeom>
            <a:ln>
              <a:solidFill>
                <a:srgbClr val="A068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27"/>
          <p:cNvGrpSpPr/>
          <p:nvPr/>
        </p:nvGrpSpPr>
        <p:grpSpPr>
          <a:xfrm>
            <a:off x="2515851" y="3215984"/>
            <a:ext cx="2526082" cy="1757054"/>
            <a:chOff x="3948045" y="4160126"/>
            <a:chExt cx="2156308" cy="1757054"/>
          </a:xfrm>
        </p:grpSpPr>
        <p:sp>
          <p:nvSpPr>
            <p:cNvPr id="76" name="矩形 75"/>
            <p:cNvSpPr/>
            <p:nvPr/>
          </p:nvSpPr>
          <p:spPr>
            <a:xfrm>
              <a:off x="4148125" y="4716851"/>
              <a:ext cx="19562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圖書資料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網路資料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論文資料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948045" y="4160126"/>
              <a:ext cx="20460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solidFill>
                    <a:srgbClr val="80808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TW" altLang="en-US" sz="28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查詢文獻資料</a:t>
              </a: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4224055" y="4620268"/>
              <a:ext cx="1615657" cy="0"/>
            </a:xfrm>
            <a:prstGeom prst="line">
              <a:avLst/>
            </a:prstGeom>
            <a:ln>
              <a:solidFill>
                <a:srgbClr val="A068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群組 4"/>
          <p:cNvGrpSpPr/>
          <p:nvPr/>
        </p:nvGrpSpPr>
        <p:grpSpPr>
          <a:xfrm>
            <a:off x="5048681" y="3833068"/>
            <a:ext cx="2526082" cy="1757054"/>
            <a:chOff x="5994010" y="4156828"/>
            <a:chExt cx="2156308" cy="1757054"/>
          </a:xfrm>
        </p:grpSpPr>
        <p:sp>
          <p:nvSpPr>
            <p:cNvPr id="79" name="矩形 78"/>
            <p:cNvSpPr/>
            <p:nvPr/>
          </p:nvSpPr>
          <p:spPr>
            <a:xfrm>
              <a:off x="6194090" y="4713553"/>
              <a:ext cx="19562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問卷設計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問卷發放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統整問卷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994010" y="4156828"/>
              <a:ext cx="20460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solidFill>
                    <a:srgbClr val="80808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TW" altLang="en-US" sz="28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執行問卷調查</a:t>
              </a: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6270020" y="4616970"/>
              <a:ext cx="1615657" cy="0"/>
            </a:xfrm>
            <a:prstGeom prst="line">
              <a:avLst/>
            </a:prstGeom>
            <a:ln>
              <a:solidFill>
                <a:srgbClr val="A068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群組 3"/>
          <p:cNvGrpSpPr/>
          <p:nvPr/>
        </p:nvGrpSpPr>
        <p:grpSpPr>
          <a:xfrm>
            <a:off x="7467183" y="4246674"/>
            <a:ext cx="2526082" cy="1757054"/>
            <a:chOff x="7952985" y="4145833"/>
            <a:chExt cx="2156308" cy="1757054"/>
          </a:xfrm>
        </p:grpSpPr>
        <p:sp>
          <p:nvSpPr>
            <p:cNvPr id="82" name="矩形 81"/>
            <p:cNvSpPr/>
            <p:nvPr/>
          </p:nvSpPr>
          <p:spPr>
            <a:xfrm>
              <a:off x="8037127" y="4702558"/>
              <a:ext cx="20721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產生統計圖表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內容分析</a:t>
              </a: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7952985" y="4145833"/>
              <a:ext cx="2046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solidFill>
                    <a:srgbClr val="80808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TW" altLang="en-US" sz="28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資料分析</a:t>
              </a:r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8228995" y="4605975"/>
              <a:ext cx="1615657" cy="0"/>
            </a:xfrm>
            <a:prstGeom prst="line">
              <a:avLst/>
            </a:prstGeom>
            <a:ln>
              <a:solidFill>
                <a:srgbClr val="A068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650648" y="1356469"/>
            <a:ext cx="1052071" cy="1110231"/>
            <a:chOff x="939052" y="1886511"/>
            <a:chExt cx="1052071" cy="1110231"/>
          </a:xfrm>
        </p:grpSpPr>
        <p:grpSp>
          <p:nvGrpSpPr>
            <p:cNvPr id="177" name="群組 176"/>
            <p:cNvGrpSpPr/>
            <p:nvPr/>
          </p:nvGrpSpPr>
          <p:grpSpPr>
            <a:xfrm>
              <a:off x="1248783" y="1886511"/>
              <a:ext cx="742340" cy="486362"/>
              <a:chOff x="10348924" y="1887325"/>
              <a:chExt cx="742340" cy="486362"/>
            </a:xfrm>
          </p:grpSpPr>
          <p:sp>
            <p:nvSpPr>
              <p:cNvPr id="178" name="Freeform 5"/>
              <p:cNvSpPr/>
              <p:nvPr/>
            </p:nvSpPr>
            <p:spPr bwMode="auto">
              <a:xfrm>
                <a:off x="10348924" y="1887325"/>
                <a:ext cx="107511" cy="121164"/>
              </a:xfrm>
              <a:custGeom>
                <a:avLst/>
                <a:gdLst>
                  <a:gd name="T0" fmla="*/ 9 w 9"/>
                  <a:gd name="T1" fmla="*/ 6 h 10"/>
                  <a:gd name="T2" fmla="*/ 4 w 9"/>
                  <a:gd name="T3" fmla="*/ 9 h 10"/>
                  <a:gd name="T4" fmla="*/ 1 w 9"/>
                  <a:gd name="T5" fmla="*/ 4 h 10"/>
                  <a:gd name="T6" fmla="*/ 5 w 9"/>
                  <a:gd name="T7" fmla="*/ 1 h 10"/>
                  <a:gd name="T8" fmla="*/ 9 w 9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9" y="6"/>
                    </a:moveTo>
                    <a:cubicBezTo>
                      <a:pt x="9" y="8"/>
                      <a:pt x="6" y="10"/>
                      <a:pt x="4" y="9"/>
                    </a:cubicBezTo>
                    <a:cubicBezTo>
                      <a:pt x="2" y="9"/>
                      <a:pt x="0" y="7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8" y="1"/>
                      <a:pt x="9" y="3"/>
                      <a:pt x="9" y="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95" name="Freeform 22"/>
              <p:cNvSpPr/>
              <p:nvPr/>
            </p:nvSpPr>
            <p:spPr bwMode="auto">
              <a:xfrm>
                <a:off x="10982046" y="2250817"/>
                <a:ext cx="109218" cy="122870"/>
              </a:xfrm>
              <a:custGeom>
                <a:avLst/>
                <a:gdLst>
                  <a:gd name="T0" fmla="*/ 6 w 9"/>
                  <a:gd name="T1" fmla="*/ 9 h 10"/>
                  <a:gd name="T2" fmla="*/ 1 w 9"/>
                  <a:gd name="T3" fmla="*/ 7 h 10"/>
                  <a:gd name="T4" fmla="*/ 3 w 9"/>
                  <a:gd name="T5" fmla="*/ 1 h 10"/>
                  <a:gd name="T6" fmla="*/ 8 w 9"/>
                  <a:gd name="T7" fmla="*/ 3 h 10"/>
                  <a:gd name="T8" fmla="*/ 6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6" y="9"/>
                    </a:moveTo>
                    <a:cubicBezTo>
                      <a:pt x="4" y="10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6"/>
                      <a:pt x="8" y="8"/>
                      <a:pt x="6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96" name="Freeform 23"/>
              <p:cNvSpPr/>
              <p:nvPr/>
            </p:nvSpPr>
            <p:spPr bwMode="auto">
              <a:xfrm>
                <a:off x="10814806" y="2069924"/>
                <a:ext cx="107511" cy="121164"/>
              </a:xfrm>
              <a:custGeom>
                <a:avLst/>
                <a:gdLst>
                  <a:gd name="T0" fmla="*/ 7 w 9"/>
                  <a:gd name="T1" fmla="*/ 8 h 10"/>
                  <a:gd name="T2" fmla="*/ 1 w 9"/>
                  <a:gd name="T3" fmla="*/ 8 h 10"/>
                  <a:gd name="T4" fmla="*/ 1 w 9"/>
                  <a:gd name="T5" fmla="*/ 2 h 10"/>
                  <a:gd name="T6" fmla="*/ 8 w 9"/>
                  <a:gd name="T7" fmla="*/ 2 h 10"/>
                  <a:gd name="T8" fmla="*/ 7 w 9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8"/>
                    </a:moveTo>
                    <a:cubicBezTo>
                      <a:pt x="6" y="10"/>
                      <a:pt x="3" y="9"/>
                      <a:pt x="1" y="8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6" y="0"/>
                      <a:pt x="8" y="2"/>
                    </a:cubicBezTo>
                    <a:cubicBezTo>
                      <a:pt x="9" y="4"/>
                      <a:pt x="9" y="6"/>
                      <a:pt x="7" y="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97" name="Freeform 24"/>
              <p:cNvSpPr/>
              <p:nvPr/>
            </p:nvSpPr>
            <p:spPr bwMode="auto">
              <a:xfrm>
                <a:off x="10587838" y="1935107"/>
                <a:ext cx="119457" cy="12287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2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9" y="3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</p:grpSp>
        <p:sp>
          <p:nvSpPr>
            <p:cNvPr id="198" name="文字方塊 197"/>
            <p:cNvSpPr txBox="1"/>
            <p:nvPr/>
          </p:nvSpPr>
          <p:spPr>
            <a:xfrm>
              <a:off x="939052" y="2535077"/>
              <a:ext cx="730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A06843"/>
                  </a:solidFill>
                </a:rPr>
                <a:t>20%</a:t>
              </a:r>
              <a:endParaRPr lang="zh-TW" altLang="en-US" sz="2400" b="1" dirty="0">
                <a:solidFill>
                  <a:srgbClr val="A06843"/>
                </a:solidFill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3119174" y="1605383"/>
            <a:ext cx="1190298" cy="1445429"/>
            <a:chOff x="3297751" y="1844816"/>
            <a:chExt cx="1190298" cy="1445429"/>
          </a:xfrm>
        </p:grpSpPr>
        <p:grpSp>
          <p:nvGrpSpPr>
            <p:cNvPr id="114" name="群組 113"/>
            <p:cNvGrpSpPr/>
            <p:nvPr/>
          </p:nvGrpSpPr>
          <p:grpSpPr>
            <a:xfrm>
              <a:off x="3614308" y="1844816"/>
              <a:ext cx="873741" cy="1445429"/>
              <a:chOff x="10348924" y="1887325"/>
              <a:chExt cx="873741" cy="1445429"/>
            </a:xfrm>
          </p:grpSpPr>
          <p:sp>
            <p:nvSpPr>
              <p:cNvPr id="115" name="Freeform 5"/>
              <p:cNvSpPr/>
              <p:nvPr/>
            </p:nvSpPr>
            <p:spPr bwMode="auto">
              <a:xfrm>
                <a:off x="10348924" y="1887325"/>
                <a:ext cx="107511" cy="121164"/>
              </a:xfrm>
              <a:custGeom>
                <a:avLst/>
                <a:gdLst>
                  <a:gd name="T0" fmla="*/ 9 w 9"/>
                  <a:gd name="T1" fmla="*/ 6 h 10"/>
                  <a:gd name="T2" fmla="*/ 4 w 9"/>
                  <a:gd name="T3" fmla="*/ 9 h 10"/>
                  <a:gd name="T4" fmla="*/ 1 w 9"/>
                  <a:gd name="T5" fmla="*/ 4 h 10"/>
                  <a:gd name="T6" fmla="*/ 5 w 9"/>
                  <a:gd name="T7" fmla="*/ 1 h 10"/>
                  <a:gd name="T8" fmla="*/ 9 w 9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9" y="6"/>
                    </a:moveTo>
                    <a:cubicBezTo>
                      <a:pt x="9" y="8"/>
                      <a:pt x="6" y="10"/>
                      <a:pt x="4" y="9"/>
                    </a:cubicBezTo>
                    <a:cubicBezTo>
                      <a:pt x="2" y="9"/>
                      <a:pt x="0" y="7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8" y="1"/>
                      <a:pt x="9" y="3"/>
                      <a:pt x="9" y="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28" name="Freeform 18"/>
              <p:cNvSpPr/>
              <p:nvPr/>
            </p:nvSpPr>
            <p:spPr bwMode="auto">
              <a:xfrm>
                <a:off x="10934263" y="3211590"/>
                <a:ext cx="107511" cy="121164"/>
              </a:xfrm>
              <a:custGeom>
                <a:avLst/>
                <a:gdLst>
                  <a:gd name="T0" fmla="*/ 1 w 9"/>
                  <a:gd name="T1" fmla="*/ 8 h 10"/>
                  <a:gd name="T2" fmla="*/ 2 w 9"/>
                  <a:gd name="T3" fmla="*/ 2 h 10"/>
                  <a:gd name="T4" fmla="*/ 8 w 9"/>
                  <a:gd name="T5" fmla="*/ 2 h 10"/>
                  <a:gd name="T6" fmla="*/ 8 w 9"/>
                  <a:gd name="T7" fmla="*/ 8 h 10"/>
                  <a:gd name="T8" fmla="*/ 1 w 9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8"/>
                    </a:move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8" y="2"/>
                    </a:cubicBezTo>
                    <a:cubicBezTo>
                      <a:pt x="9" y="4"/>
                      <a:pt x="9" y="6"/>
                      <a:pt x="8" y="8"/>
                    </a:cubicBezTo>
                    <a:cubicBezTo>
                      <a:pt x="6" y="10"/>
                      <a:pt x="3" y="10"/>
                      <a:pt x="1" y="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29" name="Freeform 19"/>
              <p:cNvSpPr/>
              <p:nvPr/>
            </p:nvSpPr>
            <p:spPr bwMode="auto">
              <a:xfrm>
                <a:off x="11053720" y="2993155"/>
                <a:ext cx="121163" cy="121164"/>
              </a:xfrm>
              <a:custGeom>
                <a:avLst/>
                <a:gdLst>
                  <a:gd name="T0" fmla="*/ 3 w 10"/>
                  <a:gd name="T1" fmla="*/ 9 h 10"/>
                  <a:gd name="T2" fmla="*/ 1 w 10"/>
                  <a:gd name="T3" fmla="*/ 3 h 10"/>
                  <a:gd name="T4" fmla="*/ 7 w 10"/>
                  <a:gd name="T5" fmla="*/ 1 h 10"/>
                  <a:gd name="T6" fmla="*/ 9 w 10"/>
                  <a:gd name="T7" fmla="*/ 7 h 10"/>
                  <a:gd name="T8" fmla="*/ 3 w 10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3" y="9"/>
                    </a:move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7"/>
                    </a:cubicBezTo>
                    <a:cubicBezTo>
                      <a:pt x="8" y="9"/>
                      <a:pt x="5" y="10"/>
                      <a:pt x="3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30" name="Freeform 20"/>
              <p:cNvSpPr/>
              <p:nvPr/>
            </p:nvSpPr>
            <p:spPr bwMode="auto">
              <a:xfrm>
                <a:off x="11115154" y="2749122"/>
                <a:ext cx="107511" cy="109218"/>
              </a:xfrm>
              <a:custGeom>
                <a:avLst/>
                <a:gdLst>
                  <a:gd name="T0" fmla="*/ 4 w 9"/>
                  <a:gd name="T1" fmla="*/ 9 h 9"/>
                  <a:gd name="T2" fmla="*/ 0 w 9"/>
                  <a:gd name="T3" fmla="*/ 4 h 9"/>
                  <a:gd name="T4" fmla="*/ 5 w 9"/>
                  <a:gd name="T5" fmla="*/ 0 h 9"/>
                  <a:gd name="T6" fmla="*/ 9 w 9"/>
                  <a:gd name="T7" fmla="*/ 5 h 9"/>
                  <a:gd name="T8" fmla="*/ 4 w 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9" y="3"/>
                      <a:pt x="9" y="5"/>
                    </a:cubicBezTo>
                    <a:cubicBezTo>
                      <a:pt x="8" y="7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31" name="Freeform 21"/>
              <p:cNvSpPr/>
              <p:nvPr/>
            </p:nvSpPr>
            <p:spPr bwMode="auto">
              <a:xfrm>
                <a:off x="11091264" y="2494849"/>
                <a:ext cx="107511" cy="109218"/>
              </a:xfrm>
              <a:custGeom>
                <a:avLst/>
                <a:gdLst>
                  <a:gd name="T0" fmla="*/ 5 w 9"/>
                  <a:gd name="T1" fmla="*/ 9 h 9"/>
                  <a:gd name="T2" fmla="*/ 0 w 9"/>
                  <a:gd name="T3" fmla="*/ 5 h 9"/>
                  <a:gd name="T4" fmla="*/ 3 w 9"/>
                  <a:gd name="T5" fmla="*/ 0 h 9"/>
                  <a:gd name="T6" fmla="*/ 8 w 9"/>
                  <a:gd name="T7" fmla="*/ 4 h 9"/>
                  <a:gd name="T8" fmla="*/ 5 w 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9" y="6"/>
                      <a:pt x="7" y="8"/>
                      <a:pt x="5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32" name="Freeform 22"/>
              <p:cNvSpPr/>
              <p:nvPr/>
            </p:nvSpPr>
            <p:spPr bwMode="auto">
              <a:xfrm>
                <a:off x="10982046" y="2250817"/>
                <a:ext cx="109218" cy="122870"/>
              </a:xfrm>
              <a:custGeom>
                <a:avLst/>
                <a:gdLst>
                  <a:gd name="T0" fmla="*/ 6 w 9"/>
                  <a:gd name="T1" fmla="*/ 9 h 10"/>
                  <a:gd name="T2" fmla="*/ 1 w 9"/>
                  <a:gd name="T3" fmla="*/ 7 h 10"/>
                  <a:gd name="T4" fmla="*/ 3 w 9"/>
                  <a:gd name="T5" fmla="*/ 1 h 10"/>
                  <a:gd name="T6" fmla="*/ 8 w 9"/>
                  <a:gd name="T7" fmla="*/ 3 h 10"/>
                  <a:gd name="T8" fmla="*/ 6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6" y="9"/>
                    </a:moveTo>
                    <a:cubicBezTo>
                      <a:pt x="4" y="10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6"/>
                      <a:pt x="8" y="8"/>
                      <a:pt x="6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33" name="Freeform 23"/>
              <p:cNvSpPr/>
              <p:nvPr/>
            </p:nvSpPr>
            <p:spPr bwMode="auto">
              <a:xfrm>
                <a:off x="10814806" y="2069924"/>
                <a:ext cx="107511" cy="121164"/>
              </a:xfrm>
              <a:custGeom>
                <a:avLst/>
                <a:gdLst>
                  <a:gd name="T0" fmla="*/ 7 w 9"/>
                  <a:gd name="T1" fmla="*/ 8 h 10"/>
                  <a:gd name="T2" fmla="*/ 1 w 9"/>
                  <a:gd name="T3" fmla="*/ 8 h 10"/>
                  <a:gd name="T4" fmla="*/ 1 w 9"/>
                  <a:gd name="T5" fmla="*/ 2 h 10"/>
                  <a:gd name="T6" fmla="*/ 8 w 9"/>
                  <a:gd name="T7" fmla="*/ 2 h 10"/>
                  <a:gd name="T8" fmla="*/ 7 w 9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8"/>
                    </a:moveTo>
                    <a:cubicBezTo>
                      <a:pt x="6" y="10"/>
                      <a:pt x="3" y="9"/>
                      <a:pt x="1" y="8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6" y="0"/>
                      <a:pt x="8" y="2"/>
                    </a:cubicBezTo>
                    <a:cubicBezTo>
                      <a:pt x="9" y="4"/>
                      <a:pt x="9" y="6"/>
                      <a:pt x="7" y="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34" name="Freeform 24"/>
              <p:cNvSpPr/>
              <p:nvPr/>
            </p:nvSpPr>
            <p:spPr bwMode="auto">
              <a:xfrm>
                <a:off x="10587838" y="1935107"/>
                <a:ext cx="119457" cy="12287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2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9" y="3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</p:grpSp>
        <p:sp>
          <p:nvSpPr>
            <p:cNvPr id="199" name="文字方塊 198"/>
            <p:cNvSpPr txBox="1"/>
            <p:nvPr/>
          </p:nvSpPr>
          <p:spPr>
            <a:xfrm>
              <a:off x="3297751" y="2506949"/>
              <a:ext cx="730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A06843"/>
                  </a:solidFill>
                </a:rPr>
                <a:t>40%</a:t>
              </a:r>
              <a:endParaRPr lang="zh-TW" altLang="en-US" sz="2400" b="1" dirty="0">
                <a:solidFill>
                  <a:srgbClr val="A06843"/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5841781" y="1854825"/>
            <a:ext cx="1197981" cy="1749192"/>
            <a:chOff x="5700347" y="1863803"/>
            <a:chExt cx="1197981" cy="1749192"/>
          </a:xfrm>
        </p:grpSpPr>
        <p:grpSp>
          <p:nvGrpSpPr>
            <p:cNvPr id="135" name="群組 134"/>
            <p:cNvGrpSpPr/>
            <p:nvPr/>
          </p:nvGrpSpPr>
          <p:grpSpPr>
            <a:xfrm>
              <a:off x="5700347" y="1863803"/>
              <a:ext cx="1197981" cy="1749192"/>
              <a:chOff x="10024684" y="1887325"/>
              <a:chExt cx="1197981" cy="1749192"/>
            </a:xfrm>
          </p:grpSpPr>
          <p:sp>
            <p:nvSpPr>
              <p:cNvPr id="136" name="Freeform 5"/>
              <p:cNvSpPr/>
              <p:nvPr/>
            </p:nvSpPr>
            <p:spPr bwMode="auto">
              <a:xfrm>
                <a:off x="10348924" y="1887325"/>
                <a:ext cx="107511" cy="121164"/>
              </a:xfrm>
              <a:custGeom>
                <a:avLst/>
                <a:gdLst>
                  <a:gd name="T0" fmla="*/ 9 w 9"/>
                  <a:gd name="T1" fmla="*/ 6 h 10"/>
                  <a:gd name="T2" fmla="*/ 4 w 9"/>
                  <a:gd name="T3" fmla="*/ 9 h 10"/>
                  <a:gd name="T4" fmla="*/ 1 w 9"/>
                  <a:gd name="T5" fmla="*/ 4 h 10"/>
                  <a:gd name="T6" fmla="*/ 5 w 9"/>
                  <a:gd name="T7" fmla="*/ 1 h 10"/>
                  <a:gd name="T8" fmla="*/ 9 w 9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9" y="6"/>
                    </a:moveTo>
                    <a:cubicBezTo>
                      <a:pt x="9" y="8"/>
                      <a:pt x="6" y="10"/>
                      <a:pt x="4" y="9"/>
                    </a:cubicBezTo>
                    <a:cubicBezTo>
                      <a:pt x="2" y="9"/>
                      <a:pt x="0" y="7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8" y="1"/>
                      <a:pt x="9" y="3"/>
                      <a:pt x="9" y="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45" name="Freeform 14"/>
              <p:cNvSpPr/>
              <p:nvPr/>
            </p:nvSpPr>
            <p:spPr bwMode="auto">
              <a:xfrm>
                <a:off x="10024684" y="3465864"/>
                <a:ext cx="109218" cy="109218"/>
              </a:xfrm>
              <a:custGeom>
                <a:avLst/>
                <a:gdLst>
                  <a:gd name="T0" fmla="*/ 1 w 9"/>
                  <a:gd name="T1" fmla="*/ 3 h 9"/>
                  <a:gd name="T2" fmla="*/ 7 w 9"/>
                  <a:gd name="T3" fmla="*/ 1 h 9"/>
                  <a:gd name="T4" fmla="*/ 8 w 9"/>
                  <a:gd name="T5" fmla="*/ 7 h 9"/>
                  <a:gd name="T6" fmla="*/ 3 w 9"/>
                  <a:gd name="T7" fmla="*/ 8 h 9"/>
                  <a:gd name="T8" fmla="*/ 1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3"/>
                    </a:moveTo>
                    <a:cubicBezTo>
                      <a:pt x="2" y="0"/>
                      <a:pt x="4" y="0"/>
                      <a:pt x="7" y="1"/>
                    </a:cubicBezTo>
                    <a:cubicBezTo>
                      <a:pt x="9" y="2"/>
                      <a:pt x="9" y="5"/>
                      <a:pt x="8" y="7"/>
                    </a:cubicBezTo>
                    <a:cubicBezTo>
                      <a:pt x="7" y="9"/>
                      <a:pt x="5" y="9"/>
                      <a:pt x="3" y="8"/>
                    </a:cubicBezTo>
                    <a:cubicBezTo>
                      <a:pt x="0" y="7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46" name="Freeform 15"/>
              <p:cNvSpPr/>
              <p:nvPr/>
            </p:nvSpPr>
            <p:spPr bwMode="auto">
              <a:xfrm>
                <a:off x="10265304" y="3515353"/>
                <a:ext cx="119457" cy="121164"/>
              </a:xfrm>
              <a:custGeom>
                <a:avLst/>
                <a:gdLst>
                  <a:gd name="T0" fmla="*/ 1 w 10"/>
                  <a:gd name="T1" fmla="*/ 4 h 10"/>
                  <a:gd name="T2" fmla="*/ 6 w 10"/>
                  <a:gd name="T3" fmla="*/ 1 h 10"/>
                  <a:gd name="T4" fmla="*/ 9 w 10"/>
                  <a:gd name="T5" fmla="*/ 6 h 10"/>
                  <a:gd name="T6" fmla="*/ 4 w 10"/>
                  <a:gd name="T7" fmla="*/ 9 h 10"/>
                  <a:gd name="T8" fmla="*/ 1 w 10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" y="4"/>
                    </a:moveTo>
                    <a:cubicBezTo>
                      <a:pt x="1" y="2"/>
                      <a:pt x="4" y="0"/>
                      <a:pt x="6" y="1"/>
                    </a:cubicBezTo>
                    <a:cubicBezTo>
                      <a:pt x="8" y="1"/>
                      <a:pt x="10" y="3"/>
                      <a:pt x="9" y="6"/>
                    </a:cubicBezTo>
                    <a:cubicBezTo>
                      <a:pt x="9" y="8"/>
                      <a:pt x="7" y="10"/>
                      <a:pt x="4" y="9"/>
                    </a:cubicBezTo>
                    <a:cubicBezTo>
                      <a:pt x="2" y="9"/>
                      <a:pt x="0" y="6"/>
                      <a:pt x="1" y="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47" name="Freeform 16"/>
              <p:cNvSpPr/>
              <p:nvPr/>
            </p:nvSpPr>
            <p:spPr bwMode="auto">
              <a:xfrm>
                <a:off x="10516164" y="3489756"/>
                <a:ext cx="107511" cy="109218"/>
              </a:xfrm>
              <a:custGeom>
                <a:avLst/>
                <a:gdLst>
                  <a:gd name="T0" fmla="*/ 1 w 9"/>
                  <a:gd name="T1" fmla="*/ 5 h 9"/>
                  <a:gd name="T2" fmla="*/ 4 w 9"/>
                  <a:gd name="T3" fmla="*/ 0 h 9"/>
                  <a:gd name="T4" fmla="*/ 9 w 9"/>
                  <a:gd name="T5" fmla="*/ 4 h 9"/>
                  <a:gd name="T6" fmla="*/ 5 w 9"/>
                  <a:gd name="T7" fmla="*/ 9 h 9"/>
                  <a:gd name="T8" fmla="*/ 1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5"/>
                    </a:moveTo>
                    <a:cubicBezTo>
                      <a:pt x="0" y="3"/>
                      <a:pt x="2" y="1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8" y="9"/>
                      <a:pt x="5" y="9"/>
                    </a:cubicBezTo>
                    <a:cubicBezTo>
                      <a:pt x="3" y="9"/>
                      <a:pt x="1" y="8"/>
                      <a:pt x="1" y="5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48" name="Freeform 17"/>
              <p:cNvSpPr/>
              <p:nvPr/>
            </p:nvSpPr>
            <p:spPr bwMode="auto">
              <a:xfrm>
                <a:off x="10743132" y="3380538"/>
                <a:ext cx="119457" cy="121164"/>
              </a:xfrm>
              <a:custGeom>
                <a:avLst/>
                <a:gdLst>
                  <a:gd name="T0" fmla="*/ 1 w 10"/>
                  <a:gd name="T1" fmla="*/ 7 h 10"/>
                  <a:gd name="T2" fmla="*/ 3 w 10"/>
                  <a:gd name="T3" fmla="*/ 1 h 10"/>
                  <a:gd name="T4" fmla="*/ 9 w 10"/>
                  <a:gd name="T5" fmla="*/ 3 h 10"/>
                  <a:gd name="T6" fmla="*/ 7 w 10"/>
                  <a:gd name="T7" fmla="*/ 9 h 10"/>
                  <a:gd name="T8" fmla="*/ 1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" y="7"/>
                    </a:move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10" y="5"/>
                      <a:pt x="9" y="8"/>
                      <a:pt x="7" y="9"/>
                    </a:cubicBezTo>
                    <a:cubicBezTo>
                      <a:pt x="5" y="10"/>
                      <a:pt x="2" y="9"/>
                      <a:pt x="1" y="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49" name="Freeform 18"/>
              <p:cNvSpPr/>
              <p:nvPr/>
            </p:nvSpPr>
            <p:spPr bwMode="auto">
              <a:xfrm>
                <a:off x="10934263" y="3211590"/>
                <a:ext cx="107511" cy="121164"/>
              </a:xfrm>
              <a:custGeom>
                <a:avLst/>
                <a:gdLst>
                  <a:gd name="T0" fmla="*/ 1 w 9"/>
                  <a:gd name="T1" fmla="*/ 8 h 10"/>
                  <a:gd name="T2" fmla="*/ 2 w 9"/>
                  <a:gd name="T3" fmla="*/ 2 h 10"/>
                  <a:gd name="T4" fmla="*/ 8 w 9"/>
                  <a:gd name="T5" fmla="*/ 2 h 10"/>
                  <a:gd name="T6" fmla="*/ 8 w 9"/>
                  <a:gd name="T7" fmla="*/ 8 h 10"/>
                  <a:gd name="T8" fmla="*/ 1 w 9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8"/>
                    </a:move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8" y="2"/>
                    </a:cubicBezTo>
                    <a:cubicBezTo>
                      <a:pt x="9" y="4"/>
                      <a:pt x="9" y="6"/>
                      <a:pt x="8" y="8"/>
                    </a:cubicBezTo>
                    <a:cubicBezTo>
                      <a:pt x="6" y="10"/>
                      <a:pt x="3" y="10"/>
                      <a:pt x="1" y="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50" name="Freeform 19"/>
              <p:cNvSpPr/>
              <p:nvPr/>
            </p:nvSpPr>
            <p:spPr bwMode="auto">
              <a:xfrm>
                <a:off x="11053720" y="2993155"/>
                <a:ext cx="121163" cy="121164"/>
              </a:xfrm>
              <a:custGeom>
                <a:avLst/>
                <a:gdLst>
                  <a:gd name="T0" fmla="*/ 3 w 10"/>
                  <a:gd name="T1" fmla="*/ 9 h 10"/>
                  <a:gd name="T2" fmla="*/ 1 w 10"/>
                  <a:gd name="T3" fmla="*/ 3 h 10"/>
                  <a:gd name="T4" fmla="*/ 7 w 10"/>
                  <a:gd name="T5" fmla="*/ 1 h 10"/>
                  <a:gd name="T6" fmla="*/ 9 w 10"/>
                  <a:gd name="T7" fmla="*/ 7 h 10"/>
                  <a:gd name="T8" fmla="*/ 3 w 10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3" y="9"/>
                    </a:move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7"/>
                    </a:cubicBezTo>
                    <a:cubicBezTo>
                      <a:pt x="8" y="9"/>
                      <a:pt x="5" y="10"/>
                      <a:pt x="3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51" name="Freeform 20"/>
              <p:cNvSpPr/>
              <p:nvPr/>
            </p:nvSpPr>
            <p:spPr bwMode="auto">
              <a:xfrm>
                <a:off x="11115154" y="2749122"/>
                <a:ext cx="107511" cy="109218"/>
              </a:xfrm>
              <a:custGeom>
                <a:avLst/>
                <a:gdLst>
                  <a:gd name="T0" fmla="*/ 4 w 9"/>
                  <a:gd name="T1" fmla="*/ 9 h 9"/>
                  <a:gd name="T2" fmla="*/ 0 w 9"/>
                  <a:gd name="T3" fmla="*/ 4 h 9"/>
                  <a:gd name="T4" fmla="*/ 5 w 9"/>
                  <a:gd name="T5" fmla="*/ 0 h 9"/>
                  <a:gd name="T6" fmla="*/ 9 w 9"/>
                  <a:gd name="T7" fmla="*/ 5 h 9"/>
                  <a:gd name="T8" fmla="*/ 4 w 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9" y="3"/>
                      <a:pt x="9" y="5"/>
                    </a:cubicBezTo>
                    <a:cubicBezTo>
                      <a:pt x="8" y="7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52" name="Freeform 21"/>
              <p:cNvSpPr/>
              <p:nvPr/>
            </p:nvSpPr>
            <p:spPr bwMode="auto">
              <a:xfrm>
                <a:off x="11091264" y="2494849"/>
                <a:ext cx="107511" cy="109218"/>
              </a:xfrm>
              <a:custGeom>
                <a:avLst/>
                <a:gdLst>
                  <a:gd name="T0" fmla="*/ 5 w 9"/>
                  <a:gd name="T1" fmla="*/ 9 h 9"/>
                  <a:gd name="T2" fmla="*/ 0 w 9"/>
                  <a:gd name="T3" fmla="*/ 5 h 9"/>
                  <a:gd name="T4" fmla="*/ 3 w 9"/>
                  <a:gd name="T5" fmla="*/ 0 h 9"/>
                  <a:gd name="T6" fmla="*/ 8 w 9"/>
                  <a:gd name="T7" fmla="*/ 4 h 9"/>
                  <a:gd name="T8" fmla="*/ 5 w 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9" y="6"/>
                      <a:pt x="7" y="8"/>
                      <a:pt x="5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53" name="Freeform 22"/>
              <p:cNvSpPr/>
              <p:nvPr/>
            </p:nvSpPr>
            <p:spPr bwMode="auto">
              <a:xfrm>
                <a:off x="10982046" y="2250817"/>
                <a:ext cx="109218" cy="122870"/>
              </a:xfrm>
              <a:custGeom>
                <a:avLst/>
                <a:gdLst>
                  <a:gd name="T0" fmla="*/ 6 w 9"/>
                  <a:gd name="T1" fmla="*/ 9 h 10"/>
                  <a:gd name="T2" fmla="*/ 1 w 9"/>
                  <a:gd name="T3" fmla="*/ 7 h 10"/>
                  <a:gd name="T4" fmla="*/ 3 w 9"/>
                  <a:gd name="T5" fmla="*/ 1 h 10"/>
                  <a:gd name="T6" fmla="*/ 8 w 9"/>
                  <a:gd name="T7" fmla="*/ 3 h 10"/>
                  <a:gd name="T8" fmla="*/ 6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6" y="9"/>
                    </a:moveTo>
                    <a:cubicBezTo>
                      <a:pt x="4" y="10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6"/>
                      <a:pt x="8" y="8"/>
                      <a:pt x="6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54" name="Freeform 23"/>
              <p:cNvSpPr/>
              <p:nvPr/>
            </p:nvSpPr>
            <p:spPr bwMode="auto">
              <a:xfrm>
                <a:off x="10814806" y="2069924"/>
                <a:ext cx="107511" cy="121164"/>
              </a:xfrm>
              <a:custGeom>
                <a:avLst/>
                <a:gdLst>
                  <a:gd name="T0" fmla="*/ 7 w 9"/>
                  <a:gd name="T1" fmla="*/ 8 h 10"/>
                  <a:gd name="T2" fmla="*/ 1 w 9"/>
                  <a:gd name="T3" fmla="*/ 8 h 10"/>
                  <a:gd name="T4" fmla="*/ 1 w 9"/>
                  <a:gd name="T5" fmla="*/ 2 h 10"/>
                  <a:gd name="T6" fmla="*/ 8 w 9"/>
                  <a:gd name="T7" fmla="*/ 2 h 10"/>
                  <a:gd name="T8" fmla="*/ 7 w 9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8"/>
                    </a:moveTo>
                    <a:cubicBezTo>
                      <a:pt x="6" y="10"/>
                      <a:pt x="3" y="9"/>
                      <a:pt x="1" y="8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6" y="0"/>
                      <a:pt x="8" y="2"/>
                    </a:cubicBezTo>
                    <a:cubicBezTo>
                      <a:pt x="9" y="4"/>
                      <a:pt x="9" y="6"/>
                      <a:pt x="7" y="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55" name="Freeform 24"/>
              <p:cNvSpPr/>
              <p:nvPr/>
            </p:nvSpPr>
            <p:spPr bwMode="auto">
              <a:xfrm>
                <a:off x="10587838" y="1935107"/>
                <a:ext cx="119457" cy="12287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2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9" y="3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</p:grpSp>
        <p:sp>
          <p:nvSpPr>
            <p:cNvPr id="200" name="文字方塊 199"/>
            <p:cNvSpPr txBox="1"/>
            <p:nvPr/>
          </p:nvSpPr>
          <p:spPr>
            <a:xfrm>
              <a:off x="5718955" y="2493972"/>
              <a:ext cx="730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A06843"/>
                  </a:solidFill>
                </a:rPr>
                <a:t>60%</a:t>
              </a:r>
              <a:endParaRPr lang="zh-TW" altLang="en-US" sz="2400" b="1" dirty="0">
                <a:solidFill>
                  <a:srgbClr val="A06843"/>
                </a:solidFill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7815376" y="2272360"/>
            <a:ext cx="1711647" cy="1749192"/>
            <a:chOff x="7671663" y="1825076"/>
            <a:chExt cx="1711647" cy="1749192"/>
          </a:xfrm>
        </p:grpSpPr>
        <p:grpSp>
          <p:nvGrpSpPr>
            <p:cNvPr id="156" name="群組 155"/>
            <p:cNvGrpSpPr/>
            <p:nvPr/>
          </p:nvGrpSpPr>
          <p:grpSpPr>
            <a:xfrm>
              <a:off x="7671663" y="1825076"/>
              <a:ext cx="1711647" cy="1749192"/>
              <a:chOff x="9511018" y="1887325"/>
              <a:chExt cx="1711647" cy="1749192"/>
            </a:xfrm>
          </p:grpSpPr>
          <p:sp>
            <p:nvSpPr>
              <p:cNvPr id="157" name="Freeform 5"/>
              <p:cNvSpPr/>
              <p:nvPr/>
            </p:nvSpPr>
            <p:spPr bwMode="auto">
              <a:xfrm>
                <a:off x="10348924" y="1887325"/>
                <a:ext cx="107511" cy="121164"/>
              </a:xfrm>
              <a:custGeom>
                <a:avLst/>
                <a:gdLst>
                  <a:gd name="T0" fmla="*/ 9 w 9"/>
                  <a:gd name="T1" fmla="*/ 6 h 10"/>
                  <a:gd name="T2" fmla="*/ 4 w 9"/>
                  <a:gd name="T3" fmla="*/ 9 h 10"/>
                  <a:gd name="T4" fmla="*/ 1 w 9"/>
                  <a:gd name="T5" fmla="*/ 4 h 10"/>
                  <a:gd name="T6" fmla="*/ 5 w 9"/>
                  <a:gd name="T7" fmla="*/ 1 h 10"/>
                  <a:gd name="T8" fmla="*/ 9 w 9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9" y="6"/>
                    </a:moveTo>
                    <a:cubicBezTo>
                      <a:pt x="9" y="8"/>
                      <a:pt x="6" y="10"/>
                      <a:pt x="4" y="9"/>
                    </a:cubicBezTo>
                    <a:cubicBezTo>
                      <a:pt x="2" y="9"/>
                      <a:pt x="0" y="7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8" y="1"/>
                      <a:pt x="9" y="3"/>
                      <a:pt x="9" y="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62" name="Freeform 10"/>
              <p:cNvSpPr/>
              <p:nvPr/>
            </p:nvSpPr>
            <p:spPr bwMode="auto">
              <a:xfrm>
                <a:off x="9511018" y="2663796"/>
                <a:ext cx="107511" cy="109218"/>
              </a:xfrm>
              <a:custGeom>
                <a:avLst/>
                <a:gdLst>
                  <a:gd name="T0" fmla="*/ 5 w 9"/>
                  <a:gd name="T1" fmla="*/ 0 h 9"/>
                  <a:gd name="T2" fmla="*/ 9 w 9"/>
                  <a:gd name="T3" fmla="*/ 5 h 9"/>
                  <a:gd name="T4" fmla="*/ 4 w 9"/>
                  <a:gd name="T5" fmla="*/ 9 h 9"/>
                  <a:gd name="T6" fmla="*/ 0 w 9"/>
                  <a:gd name="T7" fmla="*/ 4 h 9"/>
                  <a:gd name="T8" fmla="*/ 5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8" y="1"/>
                      <a:pt x="9" y="3"/>
                      <a:pt x="9" y="5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2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63" name="Freeform 11"/>
              <p:cNvSpPr/>
              <p:nvPr/>
            </p:nvSpPr>
            <p:spPr bwMode="auto">
              <a:xfrm>
                <a:off x="9534908" y="2919775"/>
                <a:ext cx="107511" cy="109218"/>
              </a:xfrm>
              <a:custGeom>
                <a:avLst/>
                <a:gdLst>
                  <a:gd name="T0" fmla="*/ 4 w 9"/>
                  <a:gd name="T1" fmla="*/ 0 h 9"/>
                  <a:gd name="T2" fmla="*/ 9 w 9"/>
                  <a:gd name="T3" fmla="*/ 4 h 9"/>
                  <a:gd name="T4" fmla="*/ 5 w 9"/>
                  <a:gd name="T5" fmla="*/ 9 h 9"/>
                  <a:gd name="T6" fmla="*/ 0 w 9"/>
                  <a:gd name="T7" fmla="*/ 5 h 9"/>
                  <a:gd name="T8" fmla="*/ 4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cubicBezTo>
                      <a:pt x="6" y="0"/>
                      <a:pt x="9" y="2"/>
                      <a:pt x="9" y="4"/>
                    </a:cubicBezTo>
                    <a:cubicBezTo>
                      <a:pt x="9" y="6"/>
                      <a:pt x="8" y="8"/>
                      <a:pt x="5" y="9"/>
                    </a:cubicBezTo>
                    <a:cubicBezTo>
                      <a:pt x="3" y="9"/>
                      <a:pt x="1" y="7"/>
                      <a:pt x="0" y="5"/>
                    </a:cubicBezTo>
                    <a:cubicBezTo>
                      <a:pt x="0" y="3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64" name="Freeform 12"/>
              <p:cNvSpPr/>
              <p:nvPr/>
            </p:nvSpPr>
            <p:spPr bwMode="auto">
              <a:xfrm>
                <a:off x="9630475" y="3150156"/>
                <a:ext cx="119457" cy="109218"/>
              </a:xfrm>
              <a:custGeom>
                <a:avLst/>
                <a:gdLst>
                  <a:gd name="T0" fmla="*/ 3 w 10"/>
                  <a:gd name="T1" fmla="*/ 1 h 9"/>
                  <a:gd name="T2" fmla="*/ 9 w 10"/>
                  <a:gd name="T3" fmla="*/ 3 h 9"/>
                  <a:gd name="T4" fmla="*/ 7 w 10"/>
                  <a:gd name="T5" fmla="*/ 8 h 9"/>
                  <a:gd name="T6" fmla="*/ 1 w 10"/>
                  <a:gd name="T7" fmla="*/ 6 h 9"/>
                  <a:gd name="T8" fmla="*/ 3 w 1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3" y="1"/>
                    </a:moveTo>
                    <a:cubicBezTo>
                      <a:pt x="6" y="0"/>
                      <a:pt x="8" y="1"/>
                      <a:pt x="9" y="3"/>
                    </a:cubicBezTo>
                    <a:cubicBezTo>
                      <a:pt x="10" y="5"/>
                      <a:pt x="9" y="7"/>
                      <a:pt x="7" y="8"/>
                    </a:cubicBezTo>
                    <a:cubicBezTo>
                      <a:pt x="5" y="9"/>
                      <a:pt x="2" y="9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65" name="Freeform 13"/>
              <p:cNvSpPr/>
              <p:nvPr/>
            </p:nvSpPr>
            <p:spPr bwMode="auto">
              <a:xfrm>
                <a:off x="9809661" y="3332755"/>
                <a:ext cx="107511" cy="121164"/>
              </a:xfrm>
              <a:custGeom>
                <a:avLst/>
                <a:gdLst>
                  <a:gd name="T0" fmla="*/ 1 w 9"/>
                  <a:gd name="T1" fmla="*/ 2 h 10"/>
                  <a:gd name="T2" fmla="*/ 7 w 9"/>
                  <a:gd name="T3" fmla="*/ 2 h 10"/>
                  <a:gd name="T4" fmla="*/ 7 w 9"/>
                  <a:gd name="T5" fmla="*/ 8 h 10"/>
                  <a:gd name="T6" fmla="*/ 1 w 9"/>
                  <a:gd name="T7" fmla="*/ 8 h 10"/>
                  <a:gd name="T8" fmla="*/ 1 w 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2"/>
                    </a:move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9" y="7"/>
                      <a:pt x="7" y="8"/>
                    </a:cubicBezTo>
                    <a:cubicBezTo>
                      <a:pt x="6" y="10"/>
                      <a:pt x="3" y="10"/>
                      <a:pt x="1" y="8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66" name="Freeform 14"/>
              <p:cNvSpPr/>
              <p:nvPr/>
            </p:nvSpPr>
            <p:spPr bwMode="auto">
              <a:xfrm>
                <a:off x="10024684" y="3465864"/>
                <a:ext cx="109218" cy="109218"/>
              </a:xfrm>
              <a:custGeom>
                <a:avLst/>
                <a:gdLst>
                  <a:gd name="T0" fmla="*/ 1 w 9"/>
                  <a:gd name="T1" fmla="*/ 3 h 9"/>
                  <a:gd name="T2" fmla="*/ 7 w 9"/>
                  <a:gd name="T3" fmla="*/ 1 h 9"/>
                  <a:gd name="T4" fmla="*/ 8 w 9"/>
                  <a:gd name="T5" fmla="*/ 7 h 9"/>
                  <a:gd name="T6" fmla="*/ 3 w 9"/>
                  <a:gd name="T7" fmla="*/ 8 h 9"/>
                  <a:gd name="T8" fmla="*/ 1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3"/>
                    </a:moveTo>
                    <a:cubicBezTo>
                      <a:pt x="2" y="0"/>
                      <a:pt x="4" y="0"/>
                      <a:pt x="7" y="1"/>
                    </a:cubicBezTo>
                    <a:cubicBezTo>
                      <a:pt x="9" y="2"/>
                      <a:pt x="9" y="5"/>
                      <a:pt x="8" y="7"/>
                    </a:cubicBezTo>
                    <a:cubicBezTo>
                      <a:pt x="7" y="9"/>
                      <a:pt x="5" y="9"/>
                      <a:pt x="3" y="8"/>
                    </a:cubicBezTo>
                    <a:cubicBezTo>
                      <a:pt x="0" y="7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67" name="Freeform 15"/>
              <p:cNvSpPr/>
              <p:nvPr/>
            </p:nvSpPr>
            <p:spPr bwMode="auto">
              <a:xfrm>
                <a:off x="10265304" y="3515353"/>
                <a:ext cx="119457" cy="121164"/>
              </a:xfrm>
              <a:custGeom>
                <a:avLst/>
                <a:gdLst>
                  <a:gd name="T0" fmla="*/ 1 w 10"/>
                  <a:gd name="T1" fmla="*/ 4 h 10"/>
                  <a:gd name="T2" fmla="*/ 6 w 10"/>
                  <a:gd name="T3" fmla="*/ 1 h 10"/>
                  <a:gd name="T4" fmla="*/ 9 w 10"/>
                  <a:gd name="T5" fmla="*/ 6 h 10"/>
                  <a:gd name="T6" fmla="*/ 4 w 10"/>
                  <a:gd name="T7" fmla="*/ 9 h 10"/>
                  <a:gd name="T8" fmla="*/ 1 w 10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" y="4"/>
                    </a:moveTo>
                    <a:cubicBezTo>
                      <a:pt x="1" y="2"/>
                      <a:pt x="4" y="0"/>
                      <a:pt x="6" y="1"/>
                    </a:cubicBezTo>
                    <a:cubicBezTo>
                      <a:pt x="8" y="1"/>
                      <a:pt x="10" y="3"/>
                      <a:pt x="9" y="6"/>
                    </a:cubicBezTo>
                    <a:cubicBezTo>
                      <a:pt x="9" y="8"/>
                      <a:pt x="7" y="10"/>
                      <a:pt x="4" y="9"/>
                    </a:cubicBezTo>
                    <a:cubicBezTo>
                      <a:pt x="2" y="9"/>
                      <a:pt x="0" y="6"/>
                      <a:pt x="1" y="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68" name="Freeform 16"/>
              <p:cNvSpPr/>
              <p:nvPr/>
            </p:nvSpPr>
            <p:spPr bwMode="auto">
              <a:xfrm>
                <a:off x="10516164" y="3489756"/>
                <a:ext cx="107511" cy="109218"/>
              </a:xfrm>
              <a:custGeom>
                <a:avLst/>
                <a:gdLst>
                  <a:gd name="T0" fmla="*/ 1 w 9"/>
                  <a:gd name="T1" fmla="*/ 5 h 9"/>
                  <a:gd name="T2" fmla="*/ 4 w 9"/>
                  <a:gd name="T3" fmla="*/ 0 h 9"/>
                  <a:gd name="T4" fmla="*/ 9 w 9"/>
                  <a:gd name="T5" fmla="*/ 4 h 9"/>
                  <a:gd name="T6" fmla="*/ 5 w 9"/>
                  <a:gd name="T7" fmla="*/ 9 h 9"/>
                  <a:gd name="T8" fmla="*/ 1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5"/>
                    </a:moveTo>
                    <a:cubicBezTo>
                      <a:pt x="0" y="3"/>
                      <a:pt x="2" y="1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8" y="9"/>
                      <a:pt x="5" y="9"/>
                    </a:cubicBezTo>
                    <a:cubicBezTo>
                      <a:pt x="3" y="9"/>
                      <a:pt x="1" y="8"/>
                      <a:pt x="1" y="5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69" name="Freeform 17"/>
              <p:cNvSpPr/>
              <p:nvPr/>
            </p:nvSpPr>
            <p:spPr bwMode="auto">
              <a:xfrm>
                <a:off x="10743132" y="3380538"/>
                <a:ext cx="119457" cy="121164"/>
              </a:xfrm>
              <a:custGeom>
                <a:avLst/>
                <a:gdLst>
                  <a:gd name="T0" fmla="*/ 1 w 10"/>
                  <a:gd name="T1" fmla="*/ 7 h 10"/>
                  <a:gd name="T2" fmla="*/ 3 w 10"/>
                  <a:gd name="T3" fmla="*/ 1 h 10"/>
                  <a:gd name="T4" fmla="*/ 9 w 10"/>
                  <a:gd name="T5" fmla="*/ 3 h 10"/>
                  <a:gd name="T6" fmla="*/ 7 w 10"/>
                  <a:gd name="T7" fmla="*/ 9 h 10"/>
                  <a:gd name="T8" fmla="*/ 1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" y="7"/>
                    </a:move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10" y="5"/>
                      <a:pt x="9" y="8"/>
                      <a:pt x="7" y="9"/>
                    </a:cubicBezTo>
                    <a:cubicBezTo>
                      <a:pt x="5" y="10"/>
                      <a:pt x="2" y="9"/>
                      <a:pt x="1" y="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70" name="Freeform 18"/>
              <p:cNvSpPr/>
              <p:nvPr/>
            </p:nvSpPr>
            <p:spPr bwMode="auto">
              <a:xfrm>
                <a:off x="10934263" y="3211590"/>
                <a:ext cx="107511" cy="121164"/>
              </a:xfrm>
              <a:custGeom>
                <a:avLst/>
                <a:gdLst>
                  <a:gd name="T0" fmla="*/ 1 w 9"/>
                  <a:gd name="T1" fmla="*/ 8 h 10"/>
                  <a:gd name="T2" fmla="*/ 2 w 9"/>
                  <a:gd name="T3" fmla="*/ 2 h 10"/>
                  <a:gd name="T4" fmla="*/ 8 w 9"/>
                  <a:gd name="T5" fmla="*/ 2 h 10"/>
                  <a:gd name="T6" fmla="*/ 8 w 9"/>
                  <a:gd name="T7" fmla="*/ 8 h 10"/>
                  <a:gd name="T8" fmla="*/ 1 w 9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8"/>
                    </a:move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8" y="2"/>
                    </a:cubicBezTo>
                    <a:cubicBezTo>
                      <a:pt x="9" y="4"/>
                      <a:pt x="9" y="6"/>
                      <a:pt x="8" y="8"/>
                    </a:cubicBezTo>
                    <a:cubicBezTo>
                      <a:pt x="6" y="10"/>
                      <a:pt x="3" y="10"/>
                      <a:pt x="1" y="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71" name="Freeform 19"/>
              <p:cNvSpPr/>
              <p:nvPr/>
            </p:nvSpPr>
            <p:spPr bwMode="auto">
              <a:xfrm>
                <a:off x="11053720" y="2993155"/>
                <a:ext cx="121163" cy="121164"/>
              </a:xfrm>
              <a:custGeom>
                <a:avLst/>
                <a:gdLst>
                  <a:gd name="T0" fmla="*/ 3 w 10"/>
                  <a:gd name="T1" fmla="*/ 9 h 10"/>
                  <a:gd name="T2" fmla="*/ 1 w 10"/>
                  <a:gd name="T3" fmla="*/ 3 h 10"/>
                  <a:gd name="T4" fmla="*/ 7 w 10"/>
                  <a:gd name="T5" fmla="*/ 1 h 10"/>
                  <a:gd name="T6" fmla="*/ 9 w 10"/>
                  <a:gd name="T7" fmla="*/ 7 h 10"/>
                  <a:gd name="T8" fmla="*/ 3 w 10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3" y="9"/>
                    </a:move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7"/>
                    </a:cubicBezTo>
                    <a:cubicBezTo>
                      <a:pt x="8" y="9"/>
                      <a:pt x="5" y="10"/>
                      <a:pt x="3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72" name="Freeform 20"/>
              <p:cNvSpPr/>
              <p:nvPr/>
            </p:nvSpPr>
            <p:spPr bwMode="auto">
              <a:xfrm>
                <a:off x="11115154" y="2749122"/>
                <a:ext cx="107511" cy="109218"/>
              </a:xfrm>
              <a:custGeom>
                <a:avLst/>
                <a:gdLst>
                  <a:gd name="T0" fmla="*/ 4 w 9"/>
                  <a:gd name="T1" fmla="*/ 9 h 9"/>
                  <a:gd name="T2" fmla="*/ 0 w 9"/>
                  <a:gd name="T3" fmla="*/ 4 h 9"/>
                  <a:gd name="T4" fmla="*/ 5 w 9"/>
                  <a:gd name="T5" fmla="*/ 0 h 9"/>
                  <a:gd name="T6" fmla="*/ 9 w 9"/>
                  <a:gd name="T7" fmla="*/ 5 h 9"/>
                  <a:gd name="T8" fmla="*/ 4 w 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9" y="3"/>
                      <a:pt x="9" y="5"/>
                    </a:cubicBezTo>
                    <a:cubicBezTo>
                      <a:pt x="8" y="7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73" name="Freeform 21"/>
              <p:cNvSpPr/>
              <p:nvPr/>
            </p:nvSpPr>
            <p:spPr bwMode="auto">
              <a:xfrm>
                <a:off x="11091264" y="2494849"/>
                <a:ext cx="107511" cy="109218"/>
              </a:xfrm>
              <a:custGeom>
                <a:avLst/>
                <a:gdLst>
                  <a:gd name="T0" fmla="*/ 5 w 9"/>
                  <a:gd name="T1" fmla="*/ 9 h 9"/>
                  <a:gd name="T2" fmla="*/ 0 w 9"/>
                  <a:gd name="T3" fmla="*/ 5 h 9"/>
                  <a:gd name="T4" fmla="*/ 3 w 9"/>
                  <a:gd name="T5" fmla="*/ 0 h 9"/>
                  <a:gd name="T6" fmla="*/ 8 w 9"/>
                  <a:gd name="T7" fmla="*/ 4 h 9"/>
                  <a:gd name="T8" fmla="*/ 5 w 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9" y="6"/>
                      <a:pt x="7" y="8"/>
                      <a:pt x="5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74" name="Freeform 22"/>
              <p:cNvSpPr/>
              <p:nvPr/>
            </p:nvSpPr>
            <p:spPr bwMode="auto">
              <a:xfrm>
                <a:off x="10982046" y="2250817"/>
                <a:ext cx="109218" cy="122870"/>
              </a:xfrm>
              <a:custGeom>
                <a:avLst/>
                <a:gdLst>
                  <a:gd name="T0" fmla="*/ 6 w 9"/>
                  <a:gd name="T1" fmla="*/ 9 h 10"/>
                  <a:gd name="T2" fmla="*/ 1 w 9"/>
                  <a:gd name="T3" fmla="*/ 7 h 10"/>
                  <a:gd name="T4" fmla="*/ 3 w 9"/>
                  <a:gd name="T5" fmla="*/ 1 h 10"/>
                  <a:gd name="T6" fmla="*/ 8 w 9"/>
                  <a:gd name="T7" fmla="*/ 3 h 10"/>
                  <a:gd name="T8" fmla="*/ 6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6" y="9"/>
                    </a:moveTo>
                    <a:cubicBezTo>
                      <a:pt x="4" y="10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6"/>
                      <a:pt x="8" y="8"/>
                      <a:pt x="6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75" name="Freeform 23"/>
              <p:cNvSpPr/>
              <p:nvPr/>
            </p:nvSpPr>
            <p:spPr bwMode="auto">
              <a:xfrm>
                <a:off x="10814806" y="2069924"/>
                <a:ext cx="107511" cy="121164"/>
              </a:xfrm>
              <a:custGeom>
                <a:avLst/>
                <a:gdLst>
                  <a:gd name="T0" fmla="*/ 7 w 9"/>
                  <a:gd name="T1" fmla="*/ 8 h 10"/>
                  <a:gd name="T2" fmla="*/ 1 w 9"/>
                  <a:gd name="T3" fmla="*/ 8 h 10"/>
                  <a:gd name="T4" fmla="*/ 1 w 9"/>
                  <a:gd name="T5" fmla="*/ 2 h 10"/>
                  <a:gd name="T6" fmla="*/ 8 w 9"/>
                  <a:gd name="T7" fmla="*/ 2 h 10"/>
                  <a:gd name="T8" fmla="*/ 7 w 9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8"/>
                    </a:moveTo>
                    <a:cubicBezTo>
                      <a:pt x="6" y="10"/>
                      <a:pt x="3" y="9"/>
                      <a:pt x="1" y="8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6" y="0"/>
                      <a:pt x="8" y="2"/>
                    </a:cubicBezTo>
                    <a:cubicBezTo>
                      <a:pt x="9" y="4"/>
                      <a:pt x="9" y="6"/>
                      <a:pt x="7" y="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76" name="Freeform 24"/>
              <p:cNvSpPr/>
              <p:nvPr/>
            </p:nvSpPr>
            <p:spPr bwMode="auto">
              <a:xfrm>
                <a:off x="10587838" y="1935107"/>
                <a:ext cx="119457" cy="12287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2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9" y="3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</p:grpSp>
        <p:sp>
          <p:nvSpPr>
            <p:cNvPr id="201" name="文字方塊 200"/>
            <p:cNvSpPr txBox="1"/>
            <p:nvPr/>
          </p:nvSpPr>
          <p:spPr>
            <a:xfrm>
              <a:off x="8197964" y="2472953"/>
              <a:ext cx="730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A06843"/>
                  </a:solidFill>
                </a:rPr>
                <a:t>80%</a:t>
              </a:r>
              <a:endParaRPr lang="zh-TW" altLang="en-US" sz="2400" b="1" dirty="0">
                <a:solidFill>
                  <a:srgbClr val="A06843"/>
                </a:solidFill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10231598" y="2623681"/>
            <a:ext cx="1711647" cy="1749192"/>
            <a:chOff x="10129724" y="1768113"/>
            <a:chExt cx="1711647" cy="1749192"/>
          </a:xfrm>
        </p:grpSpPr>
        <p:grpSp>
          <p:nvGrpSpPr>
            <p:cNvPr id="111" name="群組 110"/>
            <p:cNvGrpSpPr/>
            <p:nvPr/>
          </p:nvGrpSpPr>
          <p:grpSpPr>
            <a:xfrm>
              <a:off x="10129724" y="1768113"/>
              <a:ext cx="1711647" cy="1749192"/>
              <a:chOff x="9511018" y="1887325"/>
              <a:chExt cx="1711647" cy="1749192"/>
            </a:xfrm>
          </p:grpSpPr>
          <p:sp>
            <p:nvSpPr>
              <p:cNvPr id="7" name="Freeform 5"/>
              <p:cNvSpPr/>
              <p:nvPr/>
            </p:nvSpPr>
            <p:spPr bwMode="auto">
              <a:xfrm>
                <a:off x="10348924" y="1887325"/>
                <a:ext cx="107511" cy="121164"/>
              </a:xfrm>
              <a:custGeom>
                <a:avLst/>
                <a:gdLst>
                  <a:gd name="T0" fmla="*/ 9 w 9"/>
                  <a:gd name="T1" fmla="*/ 6 h 10"/>
                  <a:gd name="T2" fmla="*/ 4 w 9"/>
                  <a:gd name="T3" fmla="*/ 9 h 10"/>
                  <a:gd name="T4" fmla="*/ 1 w 9"/>
                  <a:gd name="T5" fmla="*/ 4 h 10"/>
                  <a:gd name="T6" fmla="*/ 5 w 9"/>
                  <a:gd name="T7" fmla="*/ 1 h 10"/>
                  <a:gd name="T8" fmla="*/ 9 w 9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9" y="6"/>
                    </a:moveTo>
                    <a:cubicBezTo>
                      <a:pt x="9" y="8"/>
                      <a:pt x="6" y="10"/>
                      <a:pt x="4" y="9"/>
                    </a:cubicBezTo>
                    <a:cubicBezTo>
                      <a:pt x="2" y="9"/>
                      <a:pt x="0" y="7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8" y="1"/>
                      <a:pt x="9" y="3"/>
                      <a:pt x="9" y="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10096358" y="1923162"/>
                <a:ext cx="109218" cy="109218"/>
              </a:xfrm>
              <a:custGeom>
                <a:avLst/>
                <a:gdLst>
                  <a:gd name="T0" fmla="*/ 9 w 9"/>
                  <a:gd name="T1" fmla="*/ 4 h 9"/>
                  <a:gd name="T2" fmla="*/ 5 w 9"/>
                  <a:gd name="T3" fmla="*/ 9 h 9"/>
                  <a:gd name="T4" fmla="*/ 1 w 9"/>
                  <a:gd name="T5" fmla="*/ 5 h 9"/>
                  <a:gd name="T6" fmla="*/ 4 w 9"/>
                  <a:gd name="T7" fmla="*/ 0 h 9"/>
                  <a:gd name="T8" fmla="*/ 9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cubicBezTo>
                      <a:pt x="9" y="6"/>
                      <a:pt x="8" y="8"/>
                      <a:pt x="5" y="9"/>
                    </a:cubicBezTo>
                    <a:cubicBezTo>
                      <a:pt x="3" y="9"/>
                      <a:pt x="1" y="7"/>
                      <a:pt x="1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9869389" y="2020434"/>
                <a:ext cx="119457" cy="121164"/>
              </a:xfrm>
              <a:custGeom>
                <a:avLst/>
                <a:gdLst>
                  <a:gd name="T0" fmla="*/ 9 w 10"/>
                  <a:gd name="T1" fmla="*/ 3 h 10"/>
                  <a:gd name="T2" fmla="*/ 7 w 10"/>
                  <a:gd name="T3" fmla="*/ 9 h 10"/>
                  <a:gd name="T4" fmla="*/ 1 w 10"/>
                  <a:gd name="T5" fmla="*/ 7 h 10"/>
                  <a:gd name="T6" fmla="*/ 3 w 10"/>
                  <a:gd name="T7" fmla="*/ 1 h 10"/>
                  <a:gd name="T8" fmla="*/ 9 w 10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3"/>
                    </a:moveTo>
                    <a:cubicBezTo>
                      <a:pt x="10" y="5"/>
                      <a:pt x="9" y="8"/>
                      <a:pt x="7" y="9"/>
                    </a:cubicBezTo>
                    <a:cubicBezTo>
                      <a:pt x="4" y="10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9678258" y="2191087"/>
                <a:ext cx="119457" cy="121164"/>
              </a:xfrm>
              <a:custGeom>
                <a:avLst/>
                <a:gdLst>
                  <a:gd name="T0" fmla="*/ 8 w 10"/>
                  <a:gd name="T1" fmla="*/ 2 h 10"/>
                  <a:gd name="T2" fmla="*/ 8 w 10"/>
                  <a:gd name="T3" fmla="*/ 8 h 10"/>
                  <a:gd name="T4" fmla="*/ 2 w 10"/>
                  <a:gd name="T5" fmla="*/ 8 h 10"/>
                  <a:gd name="T6" fmla="*/ 2 w 10"/>
                  <a:gd name="T7" fmla="*/ 2 h 10"/>
                  <a:gd name="T8" fmla="*/ 8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8" y="2"/>
                    </a:moveTo>
                    <a:cubicBezTo>
                      <a:pt x="10" y="4"/>
                      <a:pt x="10" y="6"/>
                      <a:pt x="8" y="8"/>
                    </a:cubicBezTo>
                    <a:cubicBezTo>
                      <a:pt x="6" y="10"/>
                      <a:pt x="4" y="10"/>
                      <a:pt x="2" y="8"/>
                    </a:cubicBezTo>
                    <a:cubicBezTo>
                      <a:pt x="0" y="6"/>
                      <a:pt x="1" y="3"/>
                      <a:pt x="2" y="2"/>
                    </a:cubicBezTo>
                    <a:cubicBezTo>
                      <a:pt x="4" y="0"/>
                      <a:pt x="7" y="0"/>
                      <a:pt x="8" y="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9558801" y="2409522"/>
                <a:ext cx="119457" cy="121164"/>
              </a:xfrm>
              <a:custGeom>
                <a:avLst/>
                <a:gdLst>
                  <a:gd name="T0" fmla="*/ 7 w 10"/>
                  <a:gd name="T1" fmla="*/ 1 h 10"/>
                  <a:gd name="T2" fmla="*/ 9 w 10"/>
                  <a:gd name="T3" fmla="*/ 7 h 10"/>
                  <a:gd name="T4" fmla="*/ 3 w 10"/>
                  <a:gd name="T5" fmla="*/ 9 h 10"/>
                  <a:gd name="T6" fmla="*/ 1 w 10"/>
                  <a:gd name="T7" fmla="*/ 3 h 10"/>
                  <a:gd name="T8" fmla="*/ 7 w 1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7" y="1"/>
                    </a:moveTo>
                    <a:cubicBezTo>
                      <a:pt x="9" y="2"/>
                      <a:pt x="10" y="5"/>
                      <a:pt x="9" y="7"/>
                    </a:cubicBezTo>
                    <a:cubicBezTo>
                      <a:pt x="7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9511018" y="2663796"/>
                <a:ext cx="107511" cy="109218"/>
              </a:xfrm>
              <a:custGeom>
                <a:avLst/>
                <a:gdLst>
                  <a:gd name="T0" fmla="*/ 5 w 9"/>
                  <a:gd name="T1" fmla="*/ 0 h 9"/>
                  <a:gd name="T2" fmla="*/ 9 w 9"/>
                  <a:gd name="T3" fmla="*/ 5 h 9"/>
                  <a:gd name="T4" fmla="*/ 4 w 9"/>
                  <a:gd name="T5" fmla="*/ 9 h 9"/>
                  <a:gd name="T6" fmla="*/ 0 w 9"/>
                  <a:gd name="T7" fmla="*/ 4 h 9"/>
                  <a:gd name="T8" fmla="*/ 5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8" y="1"/>
                      <a:pt x="9" y="3"/>
                      <a:pt x="9" y="5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2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9534908" y="2919775"/>
                <a:ext cx="107511" cy="109218"/>
              </a:xfrm>
              <a:custGeom>
                <a:avLst/>
                <a:gdLst>
                  <a:gd name="T0" fmla="*/ 4 w 9"/>
                  <a:gd name="T1" fmla="*/ 0 h 9"/>
                  <a:gd name="T2" fmla="*/ 9 w 9"/>
                  <a:gd name="T3" fmla="*/ 4 h 9"/>
                  <a:gd name="T4" fmla="*/ 5 w 9"/>
                  <a:gd name="T5" fmla="*/ 9 h 9"/>
                  <a:gd name="T6" fmla="*/ 0 w 9"/>
                  <a:gd name="T7" fmla="*/ 5 h 9"/>
                  <a:gd name="T8" fmla="*/ 4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cubicBezTo>
                      <a:pt x="6" y="0"/>
                      <a:pt x="9" y="2"/>
                      <a:pt x="9" y="4"/>
                    </a:cubicBezTo>
                    <a:cubicBezTo>
                      <a:pt x="9" y="6"/>
                      <a:pt x="8" y="8"/>
                      <a:pt x="5" y="9"/>
                    </a:cubicBezTo>
                    <a:cubicBezTo>
                      <a:pt x="3" y="9"/>
                      <a:pt x="1" y="7"/>
                      <a:pt x="0" y="5"/>
                    </a:cubicBezTo>
                    <a:cubicBezTo>
                      <a:pt x="0" y="3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9630475" y="3150156"/>
                <a:ext cx="119457" cy="109218"/>
              </a:xfrm>
              <a:custGeom>
                <a:avLst/>
                <a:gdLst>
                  <a:gd name="T0" fmla="*/ 3 w 10"/>
                  <a:gd name="T1" fmla="*/ 1 h 9"/>
                  <a:gd name="T2" fmla="*/ 9 w 10"/>
                  <a:gd name="T3" fmla="*/ 3 h 9"/>
                  <a:gd name="T4" fmla="*/ 7 w 10"/>
                  <a:gd name="T5" fmla="*/ 8 h 9"/>
                  <a:gd name="T6" fmla="*/ 1 w 10"/>
                  <a:gd name="T7" fmla="*/ 6 h 9"/>
                  <a:gd name="T8" fmla="*/ 3 w 1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3" y="1"/>
                    </a:moveTo>
                    <a:cubicBezTo>
                      <a:pt x="6" y="0"/>
                      <a:pt x="8" y="1"/>
                      <a:pt x="9" y="3"/>
                    </a:cubicBezTo>
                    <a:cubicBezTo>
                      <a:pt x="10" y="5"/>
                      <a:pt x="9" y="7"/>
                      <a:pt x="7" y="8"/>
                    </a:cubicBezTo>
                    <a:cubicBezTo>
                      <a:pt x="5" y="9"/>
                      <a:pt x="2" y="9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9809661" y="3332755"/>
                <a:ext cx="107511" cy="121164"/>
              </a:xfrm>
              <a:custGeom>
                <a:avLst/>
                <a:gdLst>
                  <a:gd name="T0" fmla="*/ 1 w 9"/>
                  <a:gd name="T1" fmla="*/ 2 h 10"/>
                  <a:gd name="T2" fmla="*/ 7 w 9"/>
                  <a:gd name="T3" fmla="*/ 2 h 10"/>
                  <a:gd name="T4" fmla="*/ 7 w 9"/>
                  <a:gd name="T5" fmla="*/ 8 h 10"/>
                  <a:gd name="T6" fmla="*/ 1 w 9"/>
                  <a:gd name="T7" fmla="*/ 8 h 10"/>
                  <a:gd name="T8" fmla="*/ 1 w 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2"/>
                    </a:move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9" y="7"/>
                      <a:pt x="7" y="8"/>
                    </a:cubicBezTo>
                    <a:cubicBezTo>
                      <a:pt x="6" y="10"/>
                      <a:pt x="3" y="10"/>
                      <a:pt x="1" y="8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10024684" y="3465864"/>
                <a:ext cx="109218" cy="109218"/>
              </a:xfrm>
              <a:custGeom>
                <a:avLst/>
                <a:gdLst>
                  <a:gd name="T0" fmla="*/ 1 w 9"/>
                  <a:gd name="T1" fmla="*/ 3 h 9"/>
                  <a:gd name="T2" fmla="*/ 7 w 9"/>
                  <a:gd name="T3" fmla="*/ 1 h 9"/>
                  <a:gd name="T4" fmla="*/ 8 w 9"/>
                  <a:gd name="T5" fmla="*/ 7 h 9"/>
                  <a:gd name="T6" fmla="*/ 3 w 9"/>
                  <a:gd name="T7" fmla="*/ 8 h 9"/>
                  <a:gd name="T8" fmla="*/ 1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3"/>
                    </a:moveTo>
                    <a:cubicBezTo>
                      <a:pt x="2" y="0"/>
                      <a:pt x="4" y="0"/>
                      <a:pt x="7" y="1"/>
                    </a:cubicBezTo>
                    <a:cubicBezTo>
                      <a:pt x="9" y="2"/>
                      <a:pt x="9" y="5"/>
                      <a:pt x="8" y="7"/>
                    </a:cubicBezTo>
                    <a:cubicBezTo>
                      <a:pt x="7" y="9"/>
                      <a:pt x="5" y="9"/>
                      <a:pt x="3" y="8"/>
                    </a:cubicBezTo>
                    <a:cubicBezTo>
                      <a:pt x="0" y="7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10265304" y="3515353"/>
                <a:ext cx="119457" cy="121164"/>
              </a:xfrm>
              <a:custGeom>
                <a:avLst/>
                <a:gdLst>
                  <a:gd name="T0" fmla="*/ 1 w 10"/>
                  <a:gd name="T1" fmla="*/ 4 h 10"/>
                  <a:gd name="T2" fmla="*/ 6 w 10"/>
                  <a:gd name="T3" fmla="*/ 1 h 10"/>
                  <a:gd name="T4" fmla="*/ 9 w 10"/>
                  <a:gd name="T5" fmla="*/ 6 h 10"/>
                  <a:gd name="T6" fmla="*/ 4 w 10"/>
                  <a:gd name="T7" fmla="*/ 9 h 10"/>
                  <a:gd name="T8" fmla="*/ 1 w 10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" y="4"/>
                    </a:moveTo>
                    <a:cubicBezTo>
                      <a:pt x="1" y="2"/>
                      <a:pt x="4" y="0"/>
                      <a:pt x="6" y="1"/>
                    </a:cubicBezTo>
                    <a:cubicBezTo>
                      <a:pt x="8" y="1"/>
                      <a:pt x="10" y="3"/>
                      <a:pt x="9" y="6"/>
                    </a:cubicBezTo>
                    <a:cubicBezTo>
                      <a:pt x="9" y="8"/>
                      <a:pt x="7" y="10"/>
                      <a:pt x="4" y="9"/>
                    </a:cubicBezTo>
                    <a:cubicBezTo>
                      <a:pt x="2" y="9"/>
                      <a:pt x="0" y="6"/>
                      <a:pt x="1" y="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 bwMode="auto">
              <a:xfrm>
                <a:off x="10516164" y="3489756"/>
                <a:ext cx="107511" cy="109218"/>
              </a:xfrm>
              <a:custGeom>
                <a:avLst/>
                <a:gdLst>
                  <a:gd name="T0" fmla="*/ 1 w 9"/>
                  <a:gd name="T1" fmla="*/ 5 h 9"/>
                  <a:gd name="T2" fmla="*/ 4 w 9"/>
                  <a:gd name="T3" fmla="*/ 0 h 9"/>
                  <a:gd name="T4" fmla="*/ 9 w 9"/>
                  <a:gd name="T5" fmla="*/ 4 h 9"/>
                  <a:gd name="T6" fmla="*/ 5 w 9"/>
                  <a:gd name="T7" fmla="*/ 9 h 9"/>
                  <a:gd name="T8" fmla="*/ 1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5"/>
                    </a:moveTo>
                    <a:cubicBezTo>
                      <a:pt x="0" y="3"/>
                      <a:pt x="2" y="1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8" y="9"/>
                      <a:pt x="5" y="9"/>
                    </a:cubicBezTo>
                    <a:cubicBezTo>
                      <a:pt x="3" y="9"/>
                      <a:pt x="1" y="8"/>
                      <a:pt x="1" y="5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 bwMode="auto">
              <a:xfrm>
                <a:off x="10743132" y="3380538"/>
                <a:ext cx="119457" cy="121164"/>
              </a:xfrm>
              <a:custGeom>
                <a:avLst/>
                <a:gdLst>
                  <a:gd name="T0" fmla="*/ 1 w 10"/>
                  <a:gd name="T1" fmla="*/ 7 h 10"/>
                  <a:gd name="T2" fmla="*/ 3 w 10"/>
                  <a:gd name="T3" fmla="*/ 1 h 10"/>
                  <a:gd name="T4" fmla="*/ 9 w 10"/>
                  <a:gd name="T5" fmla="*/ 3 h 10"/>
                  <a:gd name="T6" fmla="*/ 7 w 10"/>
                  <a:gd name="T7" fmla="*/ 9 h 10"/>
                  <a:gd name="T8" fmla="*/ 1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" y="7"/>
                    </a:move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10" y="5"/>
                      <a:pt x="9" y="8"/>
                      <a:pt x="7" y="9"/>
                    </a:cubicBezTo>
                    <a:cubicBezTo>
                      <a:pt x="5" y="10"/>
                      <a:pt x="2" y="9"/>
                      <a:pt x="1" y="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 bwMode="auto">
              <a:xfrm>
                <a:off x="10934263" y="3211590"/>
                <a:ext cx="107511" cy="121164"/>
              </a:xfrm>
              <a:custGeom>
                <a:avLst/>
                <a:gdLst>
                  <a:gd name="T0" fmla="*/ 1 w 9"/>
                  <a:gd name="T1" fmla="*/ 8 h 10"/>
                  <a:gd name="T2" fmla="*/ 2 w 9"/>
                  <a:gd name="T3" fmla="*/ 2 h 10"/>
                  <a:gd name="T4" fmla="*/ 8 w 9"/>
                  <a:gd name="T5" fmla="*/ 2 h 10"/>
                  <a:gd name="T6" fmla="*/ 8 w 9"/>
                  <a:gd name="T7" fmla="*/ 8 h 10"/>
                  <a:gd name="T8" fmla="*/ 1 w 9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8"/>
                    </a:move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8" y="2"/>
                    </a:cubicBezTo>
                    <a:cubicBezTo>
                      <a:pt x="9" y="4"/>
                      <a:pt x="9" y="6"/>
                      <a:pt x="8" y="8"/>
                    </a:cubicBezTo>
                    <a:cubicBezTo>
                      <a:pt x="6" y="10"/>
                      <a:pt x="3" y="10"/>
                      <a:pt x="1" y="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 bwMode="auto">
              <a:xfrm>
                <a:off x="11053720" y="2993155"/>
                <a:ext cx="121163" cy="121164"/>
              </a:xfrm>
              <a:custGeom>
                <a:avLst/>
                <a:gdLst>
                  <a:gd name="T0" fmla="*/ 3 w 10"/>
                  <a:gd name="T1" fmla="*/ 9 h 10"/>
                  <a:gd name="T2" fmla="*/ 1 w 10"/>
                  <a:gd name="T3" fmla="*/ 3 h 10"/>
                  <a:gd name="T4" fmla="*/ 7 w 10"/>
                  <a:gd name="T5" fmla="*/ 1 h 10"/>
                  <a:gd name="T6" fmla="*/ 9 w 10"/>
                  <a:gd name="T7" fmla="*/ 7 h 10"/>
                  <a:gd name="T8" fmla="*/ 3 w 10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3" y="9"/>
                    </a:move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7"/>
                    </a:cubicBezTo>
                    <a:cubicBezTo>
                      <a:pt x="8" y="9"/>
                      <a:pt x="5" y="10"/>
                      <a:pt x="3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 bwMode="auto">
              <a:xfrm>
                <a:off x="11115154" y="2749122"/>
                <a:ext cx="107511" cy="109218"/>
              </a:xfrm>
              <a:custGeom>
                <a:avLst/>
                <a:gdLst>
                  <a:gd name="T0" fmla="*/ 4 w 9"/>
                  <a:gd name="T1" fmla="*/ 9 h 9"/>
                  <a:gd name="T2" fmla="*/ 0 w 9"/>
                  <a:gd name="T3" fmla="*/ 4 h 9"/>
                  <a:gd name="T4" fmla="*/ 5 w 9"/>
                  <a:gd name="T5" fmla="*/ 0 h 9"/>
                  <a:gd name="T6" fmla="*/ 9 w 9"/>
                  <a:gd name="T7" fmla="*/ 5 h 9"/>
                  <a:gd name="T8" fmla="*/ 4 w 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9" y="3"/>
                      <a:pt x="9" y="5"/>
                    </a:cubicBezTo>
                    <a:cubicBezTo>
                      <a:pt x="8" y="7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 bwMode="auto">
              <a:xfrm>
                <a:off x="11091264" y="2494849"/>
                <a:ext cx="107511" cy="109218"/>
              </a:xfrm>
              <a:custGeom>
                <a:avLst/>
                <a:gdLst>
                  <a:gd name="T0" fmla="*/ 5 w 9"/>
                  <a:gd name="T1" fmla="*/ 9 h 9"/>
                  <a:gd name="T2" fmla="*/ 0 w 9"/>
                  <a:gd name="T3" fmla="*/ 5 h 9"/>
                  <a:gd name="T4" fmla="*/ 3 w 9"/>
                  <a:gd name="T5" fmla="*/ 0 h 9"/>
                  <a:gd name="T6" fmla="*/ 8 w 9"/>
                  <a:gd name="T7" fmla="*/ 4 h 9"/>
                  <a:gd name="T8" fmla="*/ 5 w 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9" y="6"/>
                      <a:pt x="7" y="8"/>
                      <a:pt x="5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 bwMode="auto">
              <a:xfrm>
                <a:off x="10982046" y="2250817"/>
                <a:ext cx="109218" cy="122870"/>
              </a:xfrm>
              <a:custGeom>
                <a:avLst/>
                <a:gdLst>
                  <a:gd name="T0" fmla="*/ 6 w 9"/>
                  <a:gd name="T1" fmla="*/ 9 h 10"/>
                  <a:gd name="T2" fmla="*/ 1 w 9"/>
                  <a:gd name="T3" fmla="*/ 7 h 10"/>
                  <a:gd name="T4" fmla="*/ 3 w 9"/>
                  <a:gd name="T5" fmla="*/ 1 h 10"/>
                  <a:gd name="T6" fmla="*/ 8 w 9"/>
                  <a:gd name="T7" fmla="*/ 3 h 10"/>
                  <a:gd name="T8" fmla="*/ 6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6" y="9"/>
                    </a:moveTo>
                    <a:cubicBezTo>
                      <a:pt x="4" y="10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6"/>
                      <a:pt x="8" y="8"/>
                      <a:pt x="6" y="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 bwMode="auto">
              <a:xfrm>
                <a:off x="10814806" y="2069924"/>
                <a:ext cx="107511" cy="121164"/>
              </a:xfrm>
              <a:custGeom>
                <a:avLst/>
                <a:gdLst>
                  <a:gd name="T0" fmla="*/ 7 w 9"/>
                  <a:gd name="T1" fmla="*/ 8 h 10"/>
                  <a:gd name="T2" fmla="*/ 1 w 9"/>
                  <a:gd name="T3" fmla="*/ 8 h 10"/>
                  <a:gd name="T4" fmla="*/ 1 w 9"/>
                  <a:gd name="T5" fmla="*/ 2 h 10"/>
                  <a:gd name="T6" fmla="*/ 8 w 9"/>
                  <a:gd name="T7" fmla="*/ 2 h 10"/>
                  <a:gd name="T8" fmla="*/ 7 w 9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8"/>
                    </a:moveTo>
                    <a:cubicBezTo>
                      <a:pt x="6" y="10"/>
                      <a:pt x="3" y="9"/>
                      <a:pt x="1" y="8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6" y="0"/>
                      <a:pt x="8" y="2"/>
                    </a:cubicBezTo>
                    <a:cubicBezTo>
                      <a:pt x="9" y="4"/>
                      <a:pt x="9" y="6"/>
                      <a:pt x="7" y="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 bwMode="auto">
              <a:xfrm>
                <a:off x="10587838" y="1935107"/>
                <a:ext cx="119457" cy="12287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2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9" y="3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A06843"/>
                  </a:solidFill>
                </a:endParaRPr>
              </a:p>
            </p:txBody>
          </p:sp>
        </p:grpSp>
        <p:sp>
          <p:nvSpPr>
            <p:cNvPr id="202" name="文字方塊 201"/>
            <p:cNvSpPr txBox="1"/>
            <p:nvPr/>
          </p:nvSpPr>
          <p:spPr>
            <a:xfrm>
              <a:off x="10582646" y="2423822"/>
              <a:ext cx="938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A06843"/>
                  </a:solidFill>
                </a:rPr>
                <a:t>100%</a:t>
              </a:r>
              <a:endParaRPr lang="zh-TW" altLang="en-US" sz="2400" b="1" dirty="0">
                <a:solidFill>
                  <a:srgbClr val="A06843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9913974" y="4645778"/>
            <a:ext cx="2526082" cy="1393259"/>
            <a:chOff x="9885969" y="4151291"/>
            <a:chExt cx="2156308" cy="1393259"/>
          </a:xfrm>
        </p:grpSpPr>
        <p:sp>
          <p:nvSpPr>
            <p:cNvPr id="87" name="矩形 86"/>
            <p:cNvSpPr/>
            <p:nvPr/>
          </p:nvSpPr>
          <p:spPr>
            <a:xfrm>
              <a:off x="10086049" y="4713553"/>
              <a:ext cx="19562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內容統整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結果撰寫</a:t>
              </a:r>
            </a:p>
          </p:txBody>
        </p:sp>
        <p:sp>
          <p:nvSpPr>
            <p:cNvPr id="88" name="文本框 82"/>
            <p:cNvSpPr txBox="1"/>
            <p:nvPr/>
          </p:nvSpPr>
          <p:spPr>
            <a:xfrm>
              <a:off x="9885969" y="4151291"/>
              <a:ext cx="2046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solidFill>
                    <a:srgbClr val="80808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TW" altLang="en-US" sz="2800" dirty="0">
                  <a:solidFill>
                    <a:srgbClr val="A0684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結果討論</a:t>
              </a:r>
            </a:p>
          </p:txBody>
        </p:sp>
        <p:cxnSp>
          <p:nvCxnSpPr>
            <p:cNvPr id="89" name="直接连接符 83"/>
            <p:cNvCxnSpPr/>
            <p:nvPr/>
          </p:nvCxnSpPr>
          <p:spPr>
            <a:xfrm>
              <a:off x="10161979" y="4616970"/>
              <a:ext cx="1615657" cy="0"/>
            </a:xfrm>
            <a:prstGeom prst="line">
              <a:avLst/>
            </a:prstGeom>
            <a:ln>
              <a:solidFill>
                <a:srgbClr val="A068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1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102" name="文本框 1"/>
          <p:cNvSpPr txBox="1"/>
          <p:nvPr/>
        </p:nvSpPr>
        <p:spPr>
          <a:xfrm>
            <a:off x="779678" y="276106"/>
            <a:ext cx="251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研究流程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1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23082406-3D82-40F1-AEEC-69AD5FF5F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6DBA8E16-5056-4B04-8AF8-B97D064AF8E4}"/>
              </a:ext>
            </a:extLst>
          </p:cNvPr>
          <p:cNvSpPr txBox="1"/>
          <p:nvPr/>
        </p:nvSpPr>
        <p:spPr>
          <a:xfrm>
            <a:off x="779678" y="276106"/>
            <a:ext cx="5002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刻板印象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偏見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歧視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="" xmlns:a16="http://schemas.microsoft.com/office/drawing/2014/main" id="{8E59ECB3-586C-487E-9555-28D86942D6E9}"/>
              </a:ext>
            </a:extLst>
          </p:cNvPr>
          <p:cNvGrpSpPr/>
          <p:nvPr/>
        </p:nvGrpSpPr>
        <p:grpSpPr>
          <a:xfrm>
            <a:off x="1174895" y="1501232"/>
            <a:ext cx="2187073" cy="2671354"/>
            <a:chOff x="1849218" y="1501232"/>
            <a:chExt cx="2187073" cy="267135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1849218" y="1501232"/>
              <a:ext cx="1925339" cy="2671354"/>
            </a:xfrm>
            <a:prstGeom prst="rect">
              <a:avLst/>
            </a:prstGeom>
          </p:spPr>
        </p:pic>
        <p:sp>
          <p:nvSpPr>
            <p:cNvPr id="24" name="文字方塊 23">
              <a:extLst>
                <a:ext uri="{FF2B5EF4-FFF2-40B4-BE49-F238E27FC236}">
                  <a16:creationId xmlns="" xmlns:a16="http://schemas.microsoft.com/office/drawing/2014/main" id="{8F0F1480-D3D8-4B5D-91B6-CF29D8F9A891}"/>
                </a:ext>
              </a:extLst>
            </p:cNvPr>
            <p:cNvSpPr txBox="1"/>
            <p:nvPr/>
          </p:nvSpPr>
          <p:spPr>
            <a:xfrm>
              <a:off x="2013095" y="2045021"/>
              <a:ext cx="202319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刻板印象</a:t>
              </a: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="" xmlns:a16="http://schemas.microsoft.com/office/drawing/2014/main" id="{5BF78E2F-66D9-4279-9D4B-3CA58CCB1C82}"/>
              </a:ext>
            </a:extLst>
          </p:cNvPr>
          <p:cNvGrpSpPr/>
          <p:nvPr/>
        </p:nvGrpSpPr>
        <p:grpSpPr>
          <a:xfrm>
            <a:off x="4967106" y="1501232"/>
            <a:ext cx="2184762" cy="2671354"/>
            <a:chOff x="5096266" y="1501232"/>
            <a:chExt cx="2184762" cy="267135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5096266" y="1501232"/>
              <a:ext cx="1926443" cy="2671354"/>
            </a:xfrm>
            <a:prstGeom prst="rect">
              <a:avLst/>
            </a:prstGeom>
          </p:spPr>
        </p:pic>
        <p:sp>
          <p:nvSpPr>
            <p:cNvPr id="26" name="文字方塊 25">
              <a:extLst>
                <a:ext uri="{FF2B5EF4-FFF2-40B4-BE49-F238E27FC236}">
                  <a16:creationId xmlns="" xmlns:a16="http://schemas.microsoft.com/office/drawing/2014/main" id="{A0A4C6CF-4427-4720-A233-3F49C29E04FA}"/>
                </a:ext>
              </a:extLst>
            </p:cNvPr>
            <p:cNvSpPr txBox="1"/>
            <p:nvPr/>
          </p:nvSpPr>
          <p:spPr>
            <a:xfrm>
              <a:off x="5257832" y="2460519"/>
              <a:ext cx="20231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偏見</a:t>
              </a: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="" xmlns:a16="http://schemas.microsoft.com/office/drawing/2014/main" id="{D6B7C340-51FD-4700-980D-74F3FDA1FBA4}"/>
              </a:ext>
            </a:extLst>
          </p:cNvPr>
          <p:cNvGrpSpPr/>
          <p:nvPr/>
        </p:nvGrpSpPr>
        <p:grpSpPr>
          <a:xfrm>
            <a:off x="9091768" y="1586507"/>
            <a:ext cx="2194715" cy="2671354"/>
            <a:chOff x="8344418" y="1501232"/>
            <a:chExt cx="2194715" cy="267135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8344418" y="1501232"/>
              <a:ext cx="1893129" cy="2671354"/>
            </a:xfrm>
            <a:prstGeom prst="rect">
              <a:avLst/>
            </a:prstGeom>
          </p:spPr>
        </p:pic>
        <p:sp>
          <p:nvSpPr>
            <p:cNvPr id="28" name="文字方塊 27">
              <a:extLst>
                <a:ext uri="{FF2B5EF4-FFF2-40B4-BE49-F238E27FC236}">
                  <a16:creationId xmlns="" xmlns:a16="http://schemas.microsoft.com/office/drawing/2014/main" id="{F479A4E3-9CAD-4FC7-9730-01E42C2505CA}"/>
                </a:ext>
              </a:extLst>
            </p:cNvPr>
            <p:cNvSpPr txBox="1"/>
            <p:nvPr/>
          </p:nvSpPr>
          <p:spPr>
            <a:xfrm>
              <a:off x="8515937" y="2448001"/>
              <a:ext cx="20231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歧視</a:t>
              </a: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50D6AB3-5B17-436A-8AAB-588EA0ED37B5}"/>
              </a:ext>
            </a:extLst>
          </p:cNvPr>
          <p:cNvSpPr/>
          <p:nvPr/>
        </p:nvSpPr>
        <p:spPr>
          <a:xfrm>
            <a:off x="532947" y="4449650"/>
            <a:ext cx="32092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人對於特定團體的特質有特定的</a:t>
            </a:r>
            <a:r>
              <a:rPr lang="zh-TW" altLang="en-US" sz="36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信念</a:t>
            </a:r>
            <a:endParaRPr lang="zh-CN" altLang="en-US" sz="4000" u="sng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C30FF513-A5C1-42CF-A1BC-A2E9299AF5DF}"/>
              </a:ext>
            </a:extLst>
          </p:cNvPr>
          <p:cNvSpPr/>
          <p:nvPr/>
        </p:nvSpPr>
        <p:spPr>
          <a:xfrm>
            <a:off x="4454870" y="4449650"/>
            <a:ext cx="32092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對特定族群或團體的人有</a:t>
            </a:r>
            <a:r>
              <a:rPr lang="zh-TW" altLang="en-US" sz="36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負面情緒</a:t>
            </a:r>
            <a:endParaRPr lang="zh-CN" altLang="en-US" sz="4000" u="sng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FAB9EEA5-D7C2-46B6-8334-438623725EE4}"/>
              </a:ext>
            </a:extLst>
          </p:cNvPr>
          <p:cNvSpPr/>
          <p:nvPr/>
        </p:nvSpPr>
        <p:spPr>
          <a:xfrm>
            <a:off x="8376793" y="4449650"/>
            <a:ext cx="3209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針對特定團體做出</a:t>
            </a:r>
            <a:r>
              <a:rPr lang="zh-TW" altLang="en-US" sz="3600" b="1" u="sng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負向行為</a:t>
            </a:r>
            <a:endParaRPr lang="zh-CN" altLang="en-US" sz="4000" u="sng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26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992800" y="538035"/>
            <a:ext cx="4535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性別刻板印象</a:t>
            </a:r>
            <a:endParaRPr lang="zh-CN" altLang="en-US" sz="4000" b="1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92801" y="1477993"/>
            <a:ext cx="6655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地區或種族刻板印象</a:t>
            </a:r>
            <a:endParaRPr lang="zh-CN" altLang="en-US" sz="4000" b="1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992800" y="2417951"/>
            <a:ext cx="4535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外表刻板印象</a:t>
            </a:r>
            <a:endParaRPr lang="zh-CN" altLang="en-US" sz="4000" b="1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992800" y="3357909"/>
            <a:ext cx="4535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0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喜好刻板印象</a:t>
            </a:r>
            <a:endParaRPr lang="zh-CN" altLang="en-US" sz="4000" b="1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992800" y="4297867"/>
            <a:ext cx="4535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0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年齡刻板印象</a:t>
            </a:r>
            <a:endParaRPr lang="zh-CN" altLang="en-US" sz="4000" b="1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992801" y="5237825"/>
            <a:ext cx="733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0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身分或社經地位</a:t>
            </a:r>
            <a:endParaRPr lang="zh-CN" altLang="en-US" sz="4000" b="1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9C32C2E0-161A-4CFD-92D3-D6A00AAA6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9135939A-684A-4664-84D6-31080FC90FE1}"/>
              </a:ext>
            </a:extLst>
          </p:cNvPr>
          <p:cNvSpPr txBox="1"/>
          <p:nvPr/>
        </p:nvSpPr>
        <p:spPr>
          <a:xfrm>
            <a:off x="779678" y="276106"/>
            <a:ext cx="3924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常見的刻板印象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1" name="组合 4">
            <a:extLst>
              <a:ext uri="{FF2B5EF4-FFF2-40B4-BE49-F238E27FC236}">
                <a16:creationId xmlns="" xmlns:a16="http://schemas.microsoft.com/office/drawing/2014/main" id="{1E832DF9-A91C-426B-A262-71D65DC569CF}"/>
              </a:ext>
            </a:extLst>
          </p:cNvPr>
          <p:cNvGrpSpPr/>
          <p:nvPr/>
        </p:nvGrpSpPr>
        <p:grpSpPr>
          <a:xfrm>
            <a:off x="2108338" y="1673545"/>
            <a:ext cx="1411288" cy="1411287"/>
            <a:chOff x="4927947" y="1556792"/>
            <a:chExt cx="1411288" cy="1411287"/>
          </a:xfrm>
        </p:grpSpPr>
        <p:sp>
          <p:nvSpPr>
            <p:cNvPr id="42" name="Oval 5">
              <a:extLst>
                <a:ext uri="{FF2B5EF4-FFF2-40B4-BE49-F238E27FC236}">
                  <a16:creationId xmlns="" xmlns:a16="http://schemas.microsoft.com/office/drawing/2014/main" id="{68230959-946B-45A9-9488-2472E11C07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00842">
              <a:off x="4927947" y="1556792"/>
              <a:ext cx="1411287" cy="1411288"/>
            </a:xfrm>
            <a:prstGeom prst="teardrop">
              <a:avLst/>
            </a:prstGeom>
            <a:solidFill>
              <a:srgbClr val="EAC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文本框 7">
              <a:extLst>
                <a:ext uri="{FF2B5EF4-FFF2-40B4-BE49-F238E27FC236}">
                  <a16:creationId xmlns="" xmlns:a16="http://schemas.microsoft.com/office/drawing/2014/main" id="{1B3BD144-40A5-4103-A787-D52A4D5CE132}"/>
                </a:ext>
              </a:extLst>
            </p:cNvPr>
            <p:cNvSpPr txBox="1"/>
            <p:nvPr/>
          </p:nvSpPr>
          <p:spPr>
            <a:xfrm>
              <a:off x="5234336" y="1828474"/>
              <a:ext cx="735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8">
            <a:extLst>
              <a:ext uri="{FF2B5EF4-FFF2-40B4-BE49-F238E27FC236}">
                <a16:creationId xmlns="" xmlns:a16="http://schemas.microsoft.com/office/drawing/2014/main" id="{A990BB27-A230-43C5-BBF7-02B6EFAF8B06}"/>
              </a:ext>
            </a:extLst>
          </p:cNvPr>
          <p:cNvGrpSpPr/>
          <p:nvPr/>
        </p:nvGrpSpPr>
        <p:grpSpPr>
          <a:xfrm>
            <a:off x="3470413" y="2043433"/>
            <a:ext cx="1406525" cy="1404938"/>
            <a:chOff x="6290022" y="1926680"/>
            <a:chExt cx="1406525" cy="1404938"/>
          </a:xfrm>
        </p:grpSpPr>
        <p:sp>
          <p:nvSpPr>
            <p:cNvPr id="45" name="Oval 6">
              <a:extLst>
                <a:ext uri="{FF2B5EF4-FFF2-40B4-BE49-F238E27FC236}">
                  <a16:creationId xmlns="" xmlns:a16="http://schemas.microsoft.com/office/drawing/2014/main" id="{05A7580D-2394-420B-B39F-1124CB207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0022" y="1926680"/>
              <a:ext cx="1406525" cy="1404938"/>
            </a:xfrm>
            <a:prstGeom prst="teardrop">
              <a:avLst>
                <a:gd name="adj" fmla="val 104334"/>
              </a:avLst>
            </a:prstGeom>
            <a:solidFill>
              <a:srgbClr val="FF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文本框 10">
              <a:extLst>
                <a:ext uri="{FF2B5EF4-FFF2-40B4-BE49-F238E27FC236}">
                  <a16:creationId xmlns="" xmlns:a16="http://schemas.microsoft.com/office/drawing/2014/main" id="{DF774C8C-70FD-4864-9A42-CC98E58C5620}"/>
                </a:ext>
              </a:extLst>
            </p:cNvPr>
            <p:cNvSpPr txBox="1"/>
            <p:nvPr/>
          </p:nvSpPr>
          <p:spPr>
            <a:xfrm>
              <a:off x="6766189" y="2243605"/>
              <a:ext cx="735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7" name="组合 11">
            <a:extLst>
              <a:ext uri="{FF2B5EF4-FFF2-40B4-BE49-F238E27FC236}">
                <a16:creationId xmlns="" xmlns:a16="http://schemas.microsoft.com/office/drawing/2014/main" id="{3853D90F-1DB7-406C-8B90-41EE94B4BBD6}"/>
              </a:ext>
            </a:extLst>
          </p:cNvPr>
          <p:cNvGrpSpPr/>
          <p:nvPr/>
        </p:nvGrpSpPr>
        <p:grpSpPr>
          <a:xfrm>
            <a:off x="3788707" y="3434877"/>
            <a:ext cx="1409700" cy="1408112"/>
            <a:chOff x="6608316" y="3318124"/>
            <a:chExt cx="1409700" cy="1408112"/>
          </a:xfrm>
        </p:grpSpPr>
        <p:sp>
          <p:nvSpPr>
            <p:cNvPr id="48" name="Oval 10">
              <a:extLst>
                <a:ext uri="{FF2B5EF4-FFF2-40B4-BE49-F238E27FC236}">
                  <a16:creationId xmlns="" xmlns:a16="http://schemas.microsoft.com/office/drawing/2014/main" id="{2B497E01-F17F-491D-B969-D31FF93E8A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09528">
              <a:off x="6609110" y="3317330"/>
              <a:ext cx="1408112" cy="1409700"/>
            </a:xfrm>
            <a:prstGeom prst="teardrop">
              <a:avLst>
                <a:gd name="adj" fmla="val 104329"/>
              </a:avLst>
            </a:prstGeom>
            <a:solidFill>
              <a:srgbClr val="EAC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文本框 14">
              <a:extLst>
                <a:ext uri="{FF2B5EF4-FFF2-40B4-BE49-F238E27FC236}">
                  <a16:creationId xmlns="" xmlns:a16="http://schemas.microsoft.com/office/drawing/2014/main" id="{5191076B-A8C6-43D1-BE80-338B2B61E87C}"/>
                </a:ext>
              </a:extLst>
            </p:cNvPr>
            <p:cNvSpPr txBox="1"/>
            <p:nvPr/>
          </p:nvSpPr>
          <p:spPr>
            <a:xfrm>
              <a:off x="7155210" y="3724742"/>
              <a:ext cx="735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0" name="组合 15">
            <a:extLst>
              <a:ext uri="{FF2B5EF4-FFF2-40B4-BE49-F238E27FC236}">
                <a16:creationId xmlns="" xmlns:a16="http://schemas.microsoft.com/office/drawing/2014/main" id="{BCE074CE-DE1C-4733-8486-CF26C5E7BEA2}"/>
              </a:ext>
            </a:extLst>
          </p:cNvPr>
          <p:cNvGrpSpPr/>
          <p:nvPr/>
        </p:nvGrpSpPr>
        <p:grpSpPr>
          <a:xfrm>
            <a:off x="2781439" y="4427857"/>
            <a:ext cx="1409700" cy="1406525"/>
            <a:chOff x="5601048" y="4311104"/>
            <a:chExt cx="1409700" cy="1406525"/>
          </a:xfrm>
        </p:grpSpPr>
        <p:sp>
          <p:nvSpPr>
            <p:cNvPr id="51" name="Oval 9">
              <a:extLst>
                <a:ext uri="{FF2B5EF4-FFF2-40B4-BE49-F238E27FC236}">
                  <a16:creationId xmlns="" xmlns:a16="http://schemas.microsoft.com/office/drawing/2014/main" id="{1AC4B15D-87E4-4CF0-AB37-334D49DF67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62887">
              <a:off x="5602635" y="4309517"/>
              <a:ext cx="1406525" cy="1409700"/>
            </a:xfrm>
            <a:prstGeom prst="teardrop">
              <a:avLst>
                <a:gd name="adj" fmla="val 97318"/>
              </a:avLst>
            </a:prstGeom>
            <a:solidFill>
              <a:srgbClr val="FF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A06843"/>
                </a:solidFill>
              </a:endParaRPr>
            </a:p>
          </p:txBody>
        </p:sp>
        <p:sp>
          <p:nvSpPr>
            <p:cNvPr id="52" name="文本框 17">
              <a:extLst>
                <a:ext uri="{FF2B5EF4-FFF2-40B4-BE49-F238E27FC236}">
                  <a16:creationId xmlns="" xmlns:a16="http://schemas.microsoft.com/office/drawing/2014/main" id="{9564CAB1-8665-4FD3-A457-32665C02E878}"/>
                </a:ext>
              </a:extLst>
            </p:cNvPr>
            <p:cNvSpPr txBox="1"/>
            <p:nvPr/>
          </p:nvSpPr>
          <p:spPr>
            <a:xfrm>
              <a:off x="5955060" y="4862761"/>
              <a:ext cx="735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3" name="组合 18">
            <a:extLst>
              <a:ext uri="{FF2B5EF4-FFF2-40B4-BE49-F238E27FC236}">
                <a16:creationId xmlns="" xmlns:a16="http://schemas.microsoft.com/office/drawing/2014/main" id="{9E389BDB-D6C0-4FFB-8DB1-9EE9966C4D4E}"/>
              </a:ext>
            </a:extLst>
          </p:cNvPr>
          <p:cNvGrpSpPr/>
          <p:nvPr/>
        </p:nvGrpSpPr>
        <p:grpSpPr>
          <a:xfrm>
            <a:off x="1420951" y="4091308"/>
            <a:ext cx="1409700" cy="1406525"/>
            <a:chOff x="4240560" y="3974555"/>
            <a:chExt cx="1409700" cy="1406525"/>
          </a:xfrm>
          <a:solidFill>
            <a:srgbClr val="F19879"/>
          </a:solidFill>
        </p:grpSpPr>
        <p:sp>
          <p:nvSpPr>
            <p:cNvPr id="54" name="Oval 8">
              <a:extLst>
                <a:ext uri="{FF2B5EF4-FFF2-40B4-BE49-F238E27FC236}">
                  <a16:creationId xmlns="" xmlns:a16="http://schemas.microsoft.com/office/drawing/2014/main" id="{38E2B4F1-8A09-45E3-92A8-A427D88F17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06262">
              <a:off x="4240560" y="3974555"/>
              <a:ext cx="1409700" cy="1406525"/>
            </a:xfrm>
            <a:prstGeom prst="teardrop">
              <a:avLst>
                <a:gd name="adj" fmla="val 102185"/>
              </a:avLst>
            </a:prstGeom>
            <a:solidFill>
              <a:srgbClr val="EAC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文本框 20">
              <a:extLst>
                <a:ext uri="{FF2B5EF4-FFF2-40B4-BE49-F238E27FC236}">
                  <a16:creationId xmlns="" xmlns:a16="http://schemas.microsoft.com/office/drawing/2014/main" id="{E65F5819-3E6F-4463-A718-32ED6FE36634}"/>
                </a:ext>
              </a:extLst>
            </p:cNvPr>
            <p:cNvSpPr txBox="1"/>
            <p:nvPr/>
          </p:nvSpPr>
          <p:spPr>
            <a:xfrm>
              <a:off x="4500118" y="4429592"/>
              <a:ext cx="735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05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6" name="组合 21">
            <a:extLst>
              <a:ext uri="{FF2B5EF4-FFF2-40B4-BE49-F238E27FC236}">
                <a16:creationId xmlns="" xmlns:a16="http://schemas.microsoft.com/office/drawing/2014/main" id="{38D1B46C-14D8-48FF-A533-E43AE6F6E07D}"/>
              </a:ext>
            </a:extLst>
          </p:cNvPr>
          <p:cNvGrpSpPr/>
          <p:nvPr/>
        </p:nvGrpSpPr>
        <p:grpSpPr>
          <a:xfrm>
            <a:off x="1116151" y="2697483"/>
            <a:ext cx="1409700" cy="1409700"/>
            <a:chOff x="3935760" y="2580730"/>
            <a:chExt cx="1409700" cy="1409700"/>
          </a:xfrm>
        </p:grpSpPr>
        <p:sp>
          <p:nvSpPr>
            <p:cNvPr id="57" name="Oval 7">
              <a:extLst>
                <a:ext uri="{FF2B5EF4-FFF2-40B4-BE49-F238E27FC236}">
                  <a16:creationId xmlns="" xmlns:a16="http://schemas.microsoft.com/office/drawing/2014/main" id="{7A241F7E-4DCC-4F09-9734-DDE969B7F7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063084">
              <a:off x="3935760" y="2580730"/>
              <a:ext cx="1409700" cy="1409700"/>
            </a:xfrm>
            <a:prstGeom prst="teardrop">
              <a:avLst>
                <a:gd name="adj" fmla="val 104324"/>
              </a:avLst>
            </a:prstGeom>
            <a:solidFill>
              <a:srgbClr val="FF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文本框 23">
              <a:extLst>
                <a:ext uri="{FF2B5EF4-FFF2-40B4-BE49-F238E27FC236}">
                  <a16:creationId xmlns="" xmlns:a16="http://schemas.microsoft.com/office/drawing/2014/main" id="{71E945F0-7819-46F7-88AD-736964B9F241}"/>
                </a:ext>
              </a:extLst>
            </p:cNvPr>
            <p:cNvSpPr txBox="1"/>
            <p:nvPr/>
          </p:nvSpPr>
          <p:spPr>
            <a:xfrm>
              <a:off x="4138758" y="2985255"/>
              <a:ext cx="735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06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9" name="Oval 11">
            <a:extLst>
              <a:ext uri="{FF2B5EF4-FFF2-40B4-BE49-F238E27FC236}">
                <a16:creationId xmlns="" xmlns:a16="http://schemas.microsoft.com/office/drawing/2014/main" id="{2038C58A-94EA-4FE7-BB92-0EC026C0B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551" y="2602233"/>
            <a:ext cx="2305050" cy="2305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0" name="图片 25">
            <a:extLst>
              <a:ext uri="{FF2B5EF4-FFF2-40B4-BE49-F238E27FC236}">
                <a16:creationId xmlns="" xmlns:a16="http://schemas.microsoft.com/office/drawing/2014/main" id="{97F32E17-E59E-4BB1-88E7-A416B9C74A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524" y="3142770"/>
            <a:ext cx="1170879" cy="11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sp>
        <p:nvSpPr>
          <p:cNvPr id="7" name="TextBox 35"/>
          <p:cNvSpPr txBox="1"/>
          <p:nvPr/>
        </p:nvSpPr>
        <p:spPr>
          <a:xfrm>
            <a:off x="140750" y="1675065"/>
            <a:ext cx="508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清潔</a:t>
            </a:r>
            <a:r>
              <a:rPr lang="zh-TW" altLang="en-US" sz="2800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用品多以女性為</a:t>
            </a:r>
            <a:r>
              <a:rPr lang="zh-TW" altLang="en-US" sz="2800" dirty="0" smtClean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形象</a:t>
            </a:r>
            <a:endParaRPr lang="en-US" altLang="zh-TW" sz="2800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9767DB56-73D3-4D51-A786-28CE68B81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D886CC23-73F2-4464-A5E3-5FC3CEB9082E}"/>
              </a:ext>
            </a:extLst>
          </p:cNvPr>
          <p:cNvSpPr txBox="1"/>
          <p:nvPr/>
        </p:nvSpPr>
        <p:spPr>
          <a:xfrm>
            <a:off x="779678" y="276106"/>
            <a:ext cx="5872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隱藏在生活中的刻板印象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 descr="投書】追求性別平等，何不從廣告開始？ ｜ 鄭舒筠／ 多元發聲．讀者投書｜ 獨立評論">
            <a:extLst>
              <a:ext uri="{FF2B5EF4-FFF2-40B4-BE49-F238E27FC236}">
                <a16:creationId xmlns="" xmlns:a16="http://schemas.microsoft.com/office/drawing/2014/main" id="{7CC3340F-7998-4251-9D37-030C1377259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99" y="2431156"/>
            <a:ext cx="3564703" cy="24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文本框 7">
            <a:extLst>
              <a:ext uri="{FF2B5EF4-FFF2-40B4-BE49-F238E27FC236}">
                <a16:creationId xmlns="" xmlns:a16="http://schemas.microsoft.com/office/drawing/2014/main" id="{4399EFBC-0FAD-4169-8C09-204A6624FF1C}"/>
              </a:ext>
            </a:extLst>
          </p:cNvPr>
          <p:cNvSpPr txBox="1"/>
          <p:nvPr/>
        </p:nvSpPr>
        <p:spPr>
          <a:xfrm>
            <a:off x="264336" y="1028734"/>
            <a:ext cx="119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廣告</a:t>
            </a:r>
            <a:endParaRPr lang="zh-CN" altLang="en-US" sz="3600" b="1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 descr="許淑淨必須「把裙子穿回來」？ 性別刻板印象要荼毒台灣到何時？｜WB @ 臺大學生會性別工作坊| Ｇ點電視">
            <a:extLst>
              <a:ext uri="{FF2B5EF4-FFF2-40B4-BE49-F238E27FC236}">
                <a16:creationId xmlns="" xmlns:a16="http://schemas.microsoft.com/office/drawing/2014/main" id="{55D2AA04-4121-4BDB-8CE8-68976FDDBC0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89" y="1496544"/>
            <a:ext cx="3823450" cy="2416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35"/>
          <p:cNvSpPr txBox="1"/>
          <p:nvPr/>
        </p:nvSpPr>
        <p:spPr>
          <a:xfrm>
            <a:off x="6016473" y="901995"/>
            <a:ext cx="646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標題易造成「女性應有形象」的誤導</a:t>
            </a:r>
            <a:endParaRPr lang="zh-CN" altLang="en-US" sz="4400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本框 7">
            <a:extLst>
              <a:ext uri="{FF2B5EF4-FFF2-40B4-BE49-F238E27FC236}">
                <a16:creationId xmlns="" xmlns:a16="http://schemas.microsoft.com/office/drawing/2014/main" id="{4399EFBC-0FAD-4169-8C09-204A6624FF1C}"/>
              </a:ext>
            </a:extLst>
          </p:cNvPr>
          <p:cNvSpPr txBox="1"/>
          <p:nvPr/>
        </p:nvSpPr>
        <p:spPr>
          <a:xfrm>
            <a:off x="8878649" y="259140"/>
            <a:ext cx="240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新聞媒體</a:t>
            </a:r>
            <a:endParaRPr lang="zh-CN" altLang="en-US" sz="3600" b="1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4122580" y="3490947"/>
            <a:ext cx="382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肥胖</a:t>
            </a:r>
            <a:r>
              <a:rPr lang="zh-TW" altLang="en-US" sz="2800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者都</a:t>
            </a:r>
            <a:r>
              <a:rPr lang="zh-TW" altLang="en-US" sz="2800" dirty="0" smtClean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貪吃、笨拙</a:t>
            </a:r>
            <a:endParaRPr lang="en-US" altLang="zh-TW" sz="2800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本框 7">
            <a:extLst>
              <a:ext uri="{FF2B5EF4-FFF2-40B4-BE49-F238E27FC236}">
                <a16:creationId xmlns="" xmlns:a16="http://schemas.microsoft.com/office/drawing/2014/main" id="{4399EFBC-0FAD-4169-8C09-204A6624FF1C}"/>
              </a:ext>
            </a:extLst>
          </p:cNvPr>
          <p:cNvSpPr txBox="1"/>
          <p:nvPr/>
        </p:nvSpPr>
        <p:spPr>
          <a:xfrm>
            <a:off x="4246165" y="2844616"/>
            <a:ext cx="205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A068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影視作品</a:t>
            </a:r>
            <a:endParaRPr lang="zh-CN" altLang="en-US" sz="3600" b="1" dirty="0">
              <a:solidFill>
                <a:srgbClr val="A068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圖片 21" descr="Así luce el actor que interpretó a Bruce Bolaños en la película de Matilda">
            <a:extLst>
              <a:ext uri="{FF2B5EF4-FFF2-40B4-BE49-F238E27FC236}">
                <a16:creationId xmlns="" xmlns:a16="http://schemas.microsoft.com/office/drawing/2014/main" id="{5FD3AB0C-FC2A-44CB-BAC5-CA0D23AAB4E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48" y="4060139"/>
            <a:ext cx="4017041" cy="267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7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樱花树免抠PNG素材图片_装饰图案_设计元素-图行天下素材网">
            <a:extLst>
              <a:ext uri="{FF2B5EF4-FFF2-40B4-BE49-F238E27FC236}">
                <a16:creationId xmlns="" xmlns:a16="http://schemas.microsoft.com/office/drawing/2014/main" id="{37D7A40C-7BF7-4E7B-BBA3-544A32F95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" t="13677" r="4698" b="5032"/>
          <a:stretch/>
        </p:blipFill>
        <p:spPr bwMode="auto">
          <a:xfrm>
            <a:off x="0" y="2357718"/>
            <a:ext cx="5157767" cy="450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9AE5D175-EB61-4348-B514-87B81CB1356D}"/>
              </a:ext>
            </a:extLst>
          </p:cNvPr>
          <p:cNvGrpSpPr/>
          <p:nvPr/>
        </p:nvGrpSpPr>
        <p:grpSpPr>
          <a:xfrm>
            <a:off x="2606323" y="401401"/>
            <a:ext cx="5102888" cy="4233524"/>
            <a:chOff x="1944626" y="1111036"/>
            <a:chExt cx="5102888" cy="4233524"/>
          </a:xfrm>
        </p:grpSpPr>
        <p:sp>
          <p:nvSpPr>
            <p:cNvPr id="12" name="六边形 9"/>
            <p:cNvSpPr>
              <a:spLocks noChangeArrowheads="1"/>
            </p:cNvSpPr>
            <p:nvPr/>
          </p:nvSpPr>
          <p:spPr bwMode="auto">
            <a:xfrm rot="21226347">
              <a:off x="1944626" y="1111036"/>
              <a:ext cx="5102888" cy="4233524"/>
            </a:xfrm>
            <a:prstGeom prst="hexagon">
              <a:avLst>
                <a:gd name="adj" fmla="val 24990"/>
                <a:gd name="vf" fmla="val 115470"/>
              </a:avLst>
            </a:prstGeom>
            <a:noFill/>
            <a:ln w="38100">
              <a:solidFill>
                <a:srgbClr val="A06843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sz="1800" dirty="0">
                <a:solidFill>
                  <a:srgbClr val="5E5E5E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13" name="文本框 10"/>
            <p:cNvSpPr>
              <a:spLocks noChangeArrowheads="1"/>
            </p:cNvSpPr>
            <p:nvPr/>
          </p:nvSpPr>
          <p:spPr bwMode="auto">
            <a:xfrm rot="21204312">
              <a:off x="2816194" y="1382392"/>
              <a:ext cx="30987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Roboto Th" pitchFamily="2" charset="0"/>
                </a:rPr>
                <a:t>研究對象</a:t>
              </a:r>
              <a:endParaRPr lang="en-US" altLang="zh-CN" sz="32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Roboto Th" pitchFamily="2" charset="0"/>
              </a:endParaRPr>
            </a:p>
          </p:txBody>
        </p:sp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 rot="21204312">
              <a:off x="2767691" y="2234185"/>
              <a:ext cx="3730791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以花蓮縣海星國小一、三、六年級學生為研究範圍，</a:t>
              </a:r>
              <a:r>
                <a:rPr lang="zh-TW" altLang="en-US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每年級各</a:t>
              </a:r>
              <a:r>
                <a:rPr lang="en-US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</a:t>
              </a:r>
              <a:r>
                <a:rPr lang="zh-TW" altLang="en-US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班</a:t>
              </a:r>
              <a:r>
                <a:rPr lang="zh-TW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，共</a:t>
              </a:r>
              <a:r>
                <a:rPr lang="en-US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9</a:t>
              </a:r>
              <a:r>
                <a:rPr lang="zh-TW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班學生，約計</a:t>
              </a:r>
              <a:r>
                <a:rPr lang="en-US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272</a:t>
              </a:r>
              <a:r>
                <a:rPr lang="zh-TW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 </a:t>
              </a:r>
            </a:p>
          </p:txBody>
        </p:sp>
      </p:grpSp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92676F69-4F62-4920-AEC7-64955F216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70" y="96496"/>
            <a:ext cx="657708" cy="60981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EB24110C-3B75-4997-928C-2409438510F3}"/>
              </a:ext>
            </a:extLst>
          </p:cNvPr>
          <p:cNvSpPr txBox="1"/>
          <p:nvPr/>
        </p:nvSpPr>
        <p:spPr>
          <a:xfrm>
            <a:off x="779678" y="276106"/>
            <a:ext cx="251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問卷調查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="" xmlns:a16="http://schemas.microsoft.com/office/drawing/2014/main" id="{E4D6665F-01F6-4C29-9E72-AB2C6A32D59A}"/>
              </a:ext>
            </a:extLst>
          </p:cNvPr>
          <p:cNvGrpSpPr/>
          <p:nvPr/>
        </p:nvGrpSpPr>
        <p:grpSpPr>
          <a:xfrm>
            <a:off x="6984412" y="2262497"/>
            <a:ext cx="5102888" cy="4233524"/>
            <a:chOff x="1944626" y="1111036"/>
            <a:chExt cx="5102888" cy="4233524"/>
          </a:xfrm>
        </p:grpSpPr>
        <p:sp>
          <p:nvSpPr>
            <p:cNvPr id="25" name="六边形 9">
              <a:extLst>
                <a:ext uri="{FF2B5EF4-FFF2-40B4-BE49-F238E27FC236}">
                  <a16:creationId xmlns="" xmlns:a16="http://schemas.microsoft.com/office/drawing/2014/main" id="{7482AB8C-F965-4ACC-AE21-EE357A317D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26347">
              <a:off x="1944626" y="1111036"/>
              <a:ext cx="5102888" cy="4233524"/>
            </a:xfrm>
            <a:prstGeom prst="hexagon">
              <a:avLst>
                <a:gd name="adj" fmla="val 24990"/>
                <a:gd name="vf" fmla="val 115470"/>
              </a:avLst>
            </a:prstGeom>
            <a:noFill/>
            <a:ln w="38100">
              <a:solidFill>
                <a:srgbClr val="A06843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sz="1800" dirty="0">
                <a:solidFill>
                  <a:srgbClr val="5E5E5E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  <p:sp>
          <p:nvSpPr>
            <p:cNvPr id="26" name="文本框 10">
              <a:extLst>
                <a:ext uri="{FF2B5EF4-FFF2-40B4-BE49-F238E27FC236}">
                  <a16:creationId xmlns="" xmlns:a16="http://schemas.microsoft.com/office/drawing/2014/main" id="{FD2DC7EF-0D4D-480C-95F3-0464F4B27D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04312">
              <a:off x="2825159" y="1512209"/>
              <a:ext cx="30987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Roboto Th" pitchFamily="2" charset="0"/>
                </a:rPr>
                <a:t>研究結果與分析</a:t>
              </a:r>
              <a:endParaRPr lang="en-US" altLang="zh-CN" sz="32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Roboto Th" pitchFamily="2" charset="0"/>
              </a:endParaRPr>
            </a:p>
          </p:txBody>
        </p:sp>
        <p:sp>
          <p:nvSpPr>
            <p:cNvPr id="27" name="矩形 1">
              <a:extLst>
                <a:ext uri="{FF2B5EF4-FFF2-40B4-BE49-F238E27FC236}">
                  <a16:creationId xmlns="" xmlns:a16="http://schemas.microsoft.com/office/drawing/2014/main" id="{EDB360F4-8133-46AB-A146-5FE68D7B1B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04312">
              <a:off x="2767691" y="2480406"/>
              <a:ext cx="3730791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一共發出</a:t>
              </a:r>
              <a:r>
                <a:rPr lang="en-US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272</a:t>
              </a:r>
              <a:r>
                <a:rPr lang="zh-TW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張問卷，收回</a:t>
              </a:r>
              <a:r>
                <a:rPr lang="en-US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272</a:t>
              </a:r>
              <a:r>
                <a:rPr lang="zh-TW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張，其中</a:t>
              </a:r>
              <a:r>
                <a:rPr lang="en-US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269</a:t>
              </a:r>
              <a:r>
                <a:rPr lang="zh-TW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張為有效問卷，其中</a:t>
              </a:r>
              <a:r>
                <a:rPr lang="en-US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</a:t>
              </a:r>
              <a:r>
                <a:rPr lang="zh-TW" altLang="zh-TW" sz="3200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張為無效問卷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65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1299</Words>
  <Application>Microsoft Office PowerPoint</Application>
  <PresentationFormat>自訂</PresentationFormat>
  <Paragraphs>140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芝榆 許</dc:creator>
  <cp:lastModifiedBy>user</cp:lastModifiedBy>
  <cp:revision>64</cp:revision>
  <dcterms:created xsi:type="dcterms:W3CDTF">2020-11-06T13:49:02Z</dcterms:created>
  <dcterms:modified xsi:type="dcterms:W3CDTF">2020-11-13T03:42:41Z</dcterms:modified>
</cp:coreProperties>
</file>