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0CF-2EB3-4328-AF52-B19636A39A44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2ED337C-1B24-4888-9E9E-D0E07832769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0CF-2EB3-4328-AF52-B19636A39A44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D337C-1B24-4888-9E9E-D0E0783276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0CF-2EB3-4328-AF52-B19636A39A44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D337C-1B24-4888-9E9E-D0E0783276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0CF-2EB3-4328-AF52-B19636A39A44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D337C-1B24-4888-9E9E-D0E07832769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0CF-2EB3-4328-AF52-B19636A39A44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2ED337C-1B24-4888-9E9E-D0E0783276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0CF-2EB3-4328-AF52-B19636A39A44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D337C-1B24-4888-9E9E-D0E07832769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0CF-2EB3-4328-AF52-B19636A39A44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D337C-1B24-4888-9E9E-D0E07832769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0CF-2EB3-4328-AF52-B19636A39A44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D337C-1B24-4888-9E9E-D0E0783276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0CF-2EB3-4328-AF52-B19636A39A44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D337C-1B24-4888-9E9E-D0E0783276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0CF-2EB3-4328-AF52-B19636A39A44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D337C-1B24-4888-9E9E-D0E07832769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0CF-2EB3-4328-AF52-B19636A39A44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2ED337C-1B24-4888-9E9E-D0E07832769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1D920CF-2EB3-4328-AF52-B19636A39A44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2ED337C-1B24-4888-9E9E-D0E07832769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七腳</a:t>
            </a:r>
            <a:r>
              <a:rPr lang="zh-TW" altLang="en-US" dirty="0" smtClean="0"/>
              <a:t>川事件起因探原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省思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防守隘勇線，是否是社人自願？</a:t>
            </a:r>
          </a:p>
          <a:p>
            <a:r>
              <a:rPr lang="zh-TW" altLang="en-US" dirty="0" smtClean="0"/>
              <a:t>防守隘勇線，是否是等價交換關係？</a:t>
            </a:r>
          </a:p>
          <a:p>
            <a:r>
              <a:rPr lang="zh-TW" altLang="en-US" dirty="0" smtClean="0"/>
              <a:t>逃亡與反抗的隘勇社人，動機為何？</a:t>
            </a:r>
          </a:p>
          <a:p>
            <a:r>
              <a:rPr lang="en-US" altLang="zh-TW" dirty="0" smtClean="0"/>
              <a:t>15</a:t>
            </a:r>
            <a:r>
              <a:rPr lang="zh-TW" altLang="en-US" dirty="0" smtClean="0"/>
              <a:t>歲的社人，為何殺日本人？事後被同社人處決，是否合理？</a:t>
            </a:r>
          </a:p>
          <a:p>
            <a:r>
              <a:rPr lang="zh-TW" altLang="en-US" dirty="0" smtClean="0"/>
              <a:t>日人是否應該因為</a:t>
            </a:r>
            <a:r>
              <a:rPr lang="en-US" altLang="zh-TW" dirty="0" smtClean="0"/>
              <a:t>1</a:t>
            </a:r>
            <a:r>
              <a:rPr lang="zh-TW" altLang="en-US" dirty="0" smtClean="0"/>
              <a:t>名日人死亡，而剝奪七腳川社人生存領域？此行為是否等價？</a:t>
            </a:r>
          </a:p>
          <a:p>
            <a:r>
              <a:rPr lang="zh-TW" altLang="en-US" dirty="0" smtClean="0"/>
              <a:t>七腳川社人，是否「貪得無厭」？全社被遷移與殺害，是否「罪有應得」？</a:t>
            </a:r>
          </a:p>
          <a:p>
            <a:r>
              <a:rPr lang="zh-TW" altLang="en-US" dirty="0" smtClean="0"/>
              <a:t>如果七腳川社後人，主張原地奉還，是否可行？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七腳川社地理位置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本社在太昌，有友好關係者北至北埔，南至平和。</a:t>
            </a:r>
            <a:endParaRPr lang="zh-TW" altLang="en-US" dirty="0"/>
          </a:p>
        </p:txBody>
      </p:sp>
      <p:pic>
        <p:nvPicPr>
          <p:cNvPr id="4" name="圖片 3" descr="七腳川社範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5" y="2709209"/>
            <a:ext cx="5256584" cy="39750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七腳川社人口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zh-TW" dirty="0"/>
              <a:t>七腳川社人數</a:t>
            </a:r>
            <a:r>
              <a:rPr lang="en-US" altLang="zh-TW" dirty="0"/>
              <a:t>1474</a:t>
            </a:r>
            <a:r>
              <a:rPr lang="zh-TW" altLang="zh-TW" dirty="0"/>
              <a:t>人，占當時南勢阿美總人口</a:t>
            </a:r>
            <a:r>
              <a:rPr lang="en-US" altLang="zh-TW" dirty="0"/>
              <a:t>(5628</a:t>
            </a:r>
            <a:r>
              <a:rPr lang="zh-TW" altLang="zh-TW" dirty="0"/>
              <a:t>人</a:t>
            </a:r>
            <a:r>
              <a:rPr lang="en-US" altLang="zh-TW" dirty="0"/>
              <a:t>)</a:t>
            </a:r>
            <a:r>
              <a:rPr lang="zh-TW" altLang="zh-TW" dirty="0"/>
              <a:t>的</a:t>
            </a:r>
            <a:r>
              <a:rPr lang="en-US" altLang="zh-TW" dirty="0"/>
              <a:t>26</a:t>
            </a:r>
            <a:r>
              <a:rPr lang="en-US" altLang="zh-TW" dirty="0" smtClean="0"/>
              <a:t>%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zh-TW" dirty="0" smtClean="0"/>
              <a:t>是</a:t>
            </a:r>
            <a:r>
              <a:rPr lang="zh-TW" altLang="zh-TW" dirty="0"/>
              <a:t>當時七腳川附近南勢阿美</a:t>
            </a:r>
            <a:r>
              <a:rPr lang="en-US" altLang="zh-TW" dirty="0"/>
              <a:t>(</a:t>
            </a:r>
            <a:r>
              <a:rPr lang="zh-TW" altLang="zh-TW" dirty="0"/>
              <a:t>屘屘、飽幹、薄薄、裏留、荳蘭、七腳川、歸化</a:t>
            </a:r>
            <a:r>
              <a:rPr lang="en-US" altLang="zh-TW" dirty="0" smtClean="0"/>
              <a:t>)</a:t>
            </a:r>
            <a:r>
              <a:rPr lang="zh-TW" altLang="en-US" dirty="0" smtClean="0"/>
              <a:t>七</a:t>
            </a:r>
            <a:r>
              <a:rPr lang="zh-TW" altLang="zh-TW" dirty="0" smtClean="0"/>
              <a:t>社</a:t>
            </a:r>
            <a:r>
              <a:rPr lang="zh-TW" altLang="zh-TW" dirty="0"/>
              <a:t>中人口最多的。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七腳川事件重要相關事件時序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sz="quarter" idx="1"/>
          </p:nvPr>
        </p:nvGraphicFramePr>
        <p:xfrm>
          <a:off x="1547665" y="1628802"/>
          <a:ext cx="6192688" cy="4464494"/>
        </p:xfrm>
        <a:graphic>
          <a:graphicData uri="http://schemas.openxmlformats.org/drawingml/2006/table">
            <a:tbl>
              <a:tblPr/>
              <a:tblGrid>
                <a:gridCol w="1484792"/>
                <a:gridCol w="4707896"/>
              </a:tblGrid>
              <a:tr h="231244">
                <a:tc>
                  <a:txBody>
                    <a:bodyPr/>
                    <a:lstStyle/>
                    <a:p>
                      <a:pPr marL="306070" indent="-306070"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時間</a:t>
                      </a: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西元</a:t>
                      </a: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6070" indent="-306070"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重大事件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487">
                <a:tc>
                  <a:txBody>
                    <a:bodyPr/>
                    <a:lstStyle/>
                    <a:p>
                      <a:pPr marL="306070" indent="-306070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新細明體"/>
                          <a:ea typeface="新細明體"/>
                          <a:cs typeface="Times New Roman"/>
                        </a:rPr>
                        <a:t>1907</a:t>
                      </a: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年</a:t>
                      </a: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5</a:t>
                      </a: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月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新設花蓮港北方之「維李隘勇線」，至新城北方海岸</a:t>
                      </a:r>
                      <a:r>
                        <a:rPr lang="zh-TW" sz="1200" kern="100" dirty="0" smtClean="0">
                          <a:latin typeface="Calibri"/>
                          <a:ea typeface="新細明體"/>
                          <a:cs typeface="Times New Roman"/>
                        </a:rPr>
                        <a:t>，七</a:t>
                      </a: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腳川社被日人命令防守，人數最多。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244">
                <a:tc>
                  <a:txBody>
                    <a:bodyPr/>
                    <a:lstStyle/>
                    <a:p>
                      <a:pPr marL="306070" indent="-306070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新細明體"/>
                          <a:ea typeface="新細明體"/>
                          <a:cs typeface="Times New Roman"/>
                        </a:rPr>
                        <a:t>1908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年</a:t>
                      </a:r>
                      <a:r>
                        <a:rPr lang="en-US" sz="1200" kern="100">
                          <a:latin typeface="Calibri"/>
                          <a:ea typeface="新細明體"/>
                          <a:cs typeface="Times New Roman"/>
                        </a:rPr>
                        <a:t>5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月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6070" indent="-306070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新設巴托蘭隘勇</a:t>
                      </a:r>
                      <a:r>
                        <a:rPr lang="zh-TW" sz="1200" kern="100" dirty="0" smtClean="0">
                          <a:latin typeface="Calibri"/>
                          <a:ea typeface="新細明體"/>
                          <a:cs typeface="Times New Roman"/>
                        </a:rPr>
                        <a:t>線，</a:t>
                      </a: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加重了社丁出勤的勞役。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487">
                <a:tc>
                  <a:txBody>
                    <a:bodyPr/>
                    <a:lstStyle/>
                    <a:p>
                      <a:pPr marL="306070" indent="-306070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新細明體"/>
                          <a:ea typeface="新細明體"/>
                          <a:cs typeface="Times New Roman"/>
                        </a:rPr>
                        <a:t>1908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年</a:t>
                      </a:r>
                      <a:r>
                        <a:rPr lang="en-US" sz="1200" kern="100">
                          <a:latin typeface="Calibri"/>
                          <a:ea typeface="新細明體"/>
                          <a:cs typeface="Times New Roman"/>
                        </a:rPr>
                        <a:t>12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月</a:t>
                      </a:r>
                      <a:r>
                        <a:rPr lang="en-US" sz="1200" kern="100">
                          <a:latin typeface="Calibri"/>
                          <a:ea typeface="新細明體"/>
                          <a:cs typeface="Times New Roman"/>
                        </a:rPr>
                        <a:t>13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日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於維李隘勇線執勤之</a:t>
                      </a: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19</a:t>
                      </a: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名七腳川社隘勇不滿頭目，逃到七腳川社山區，形成日人討伐七腳川社藉口。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487">
                <a:tc>
                  <a:txBody>
                    <a:bodyPr/>
                    <a:lstStyle/>
                    <a:p>
                      <a:pPr marL="306070" indent="-306070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新細明體"/>
                          <a:ea typeface="新細明體"/>
                          <a:cs typeface="Times New Roman"/>
                        </a:rPr>
                        <a:t>1908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年</a:t>
                      </a:r>
                      <a:r>
                        <a:rPr lang="en-US" sz="1200" kern="100">
                          <a:latin typeface="Calibri"/>
                          <a:ea typeface="新細明體"/>
                          <a:cs typeface="Times New Roman"/>
                        </a:rPr>
                        <a:t>12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月</a:t>
                      </a:r>
                      <a:r>
                        <a:rPr lang="en-US" sz="1200" kern="100">
                          <a:latin typeface="Calibri"/>
                          <a:ea typeface="新細明體"/>
                          <a:cs typeface="Times New Roman"/>
                        </a:rPr>
                        <a:t>14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日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巴托蘭隘勇線</a:t>
                      </a: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4</a:t>
                      </a: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名七腳川社隘勇逃走，襲擊赤水分駐所，一名日本巡察受傷，於</a:t>
                      </a: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15</a:t>
                      </a: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日死亡。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731">
                <a:tc>
                  <a:txBody>
                    <a:bodyPr/>
                    <a:lstStyle/>
                    <a:p>
                      <a:pPr marL="306070" indent="-306070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新細明體"/>
                          <a:ea typeface="新細明體"/>
                          <a:cs typeface="Times New Roman"/>
                        </a:rPr>
                        <a:t>1908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年</a:t>
                      </a:r>
                      <a:r>
                        <a:rPr lang="en-US" sz="1200" kern="100">
                          <a:latin typeface="Calibri"/>
                          <a:ea typeface="新細明體"/>
                          <a:cs typeface="Times New Roman"/>
                        </a:rPr>
                        <a:t>12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月</a:t>
                      </a:r>
                      <a:r>
                        <a:rPr lang="en-US" sz="1200" kern="100">
                          <a:latin typeface="Calibri"/>
                          <a:ea typeface="新細明體"/>
                          <a:cs typeface="Times New Roman"/>
                        </a:rPr>
                        <a:t>15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日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巴托蘭隘勇線與維李隘勇線共</a:t>
                      </a: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31</a:t>
                      </a: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七腳川社人逃走，另</a:t>
                      </a: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14</a:t>
                      </a: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人似乎欲反抗，七腳川派出所遭到包圍，頭目無法勸阻社人離去，日人與七腳川社全面武力對抗，七腳川社事件開始。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972">
                <a:tc>
                  <a:txBody>
                    <a:bodyPr/>
                    <a:lstStyle/>
                    <a:p>
                      <a:pPr marL="306070" indent="-306070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新細明體"/>
                          <a:ea typeface="新細明體"/>
                          <a:cs typeface="Times New Roman"/>
                        </a:rPr>
                        <a:t>1908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年</a:t>
                      </a:r>
                      <a:r>
                        <a:rPr lang="en-US" sz="1200" kern="100">
                          <a:latin typeface="Calibri"/>
                          <a:ea typeface="新細明體"/>
                          <a:cs typeface="Times New Roman"/>
                        </a:rPr>
                        <a:t>12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月</a:t>
                      </a:r>
                      <a:r>
                        <a:rPr lang="en-US" sz="1200" kern="100">
                          <a:latin typeface="Calibri"/>
                          <a:ea typeface="新細明體"/>
                          <a:cs typeface="Times New Roman"/>
                        </a:rPr>
                        <a:t>16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日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七腳川社人向木瓜山方向逃逸，日人帶領荳蘭、薄薄、里漏、飽幹、屘屘五社搜括七腳川社內糧食、生活用品，並燒毀七腳川社建築。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244">
                <a:tc>
                  <a:txBody>
                    <a:bodyPr/>
                    <a:lstStyle/>
                    <a:p>
                      <a:pPr marL="306070" indent="-306070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新細明體"/>
                          <a:ea typeface="新細明體"/>
                          <a:cs typeface="Times New Roman"/>
                        </a:rPr>
                        <a:t>1908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年</a:t>
                      </a:r>
                      <a:r>
                        <a:rPr lang="en-US" sz="1200" kern="100">
                          <a:latin typeface="Calibri"/>
                          <a:ea typeface="新細明體"/>
                          <a:cs typeface="Times New Roman"/>
                        </a:rPr>
                        <a:t>12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月</a:t>
                      </a:r>
                      <a:r>
                        <a:rPr lang="en-US" sz="1200" kern="100">
                          <a:latin typeface="Calibri"/>
                          <a:ea typeface="新細明體"/>
                          <a:cs typeface="Times New Roman"/>
                        </a:rPr>
                        <a:t>17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日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6070" indent="-306070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日人再次焚燒七腳川社建築。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244">
                <a:tc>
                  <a:txBody>
                    <a:bodyPr/>
                    <a:lstStyle/>
                    <a:p>
                      <a:pPr marL="306070" indent="-306070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新細明體"/>
                          <a:ea typeface="新細明體"/>
                          <a:cs typeface="Times New Roman"/>
                        </a:rPr>
                        <a:t>1908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年</a:t>
                      </a:r>
                      <a:r>
                        <a:rPr lang="en-US" sz="1200" kern="100">
                          <a:latin typeface="Calibri"/>
                          <a:ea typeface="新細明體"/>
                          <a:cs typeface="Times New Roman"/>
                        </a:rPr>
                        <a:t>12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月</a:t>
                      </a:r>
                      <a:r>
                        <a:rPr lang="en-US" sz="1200" kern="100">
                          <a:latin typeface="Calibri"/>
                          <a:ea typeface="新細明體"/>
                          <a:cs typeface="Times New Roman"/>
                        </a:rPr>
                        <a:t>20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日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6070" indent="-306070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日軍殺害七腳川社頭目與一名長老。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244">
                <a:tc>
                  <a:txBody>
                    <a:bodyPr/>
                    <a:lstStyle/>
                    <a:p>
                      <a:pPr marL="306070" indent="-306070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新細明體"/>
                          <a:ea typeface="新細明體"/>
                          <a:cs typeface="Times New Roman"/>
                        </a:rPr>
                        <a:t>1908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年</a:t>
                      </a:r>
                      <a:r>
                        <a:rPr lang="en-US" sz="1200" kern="100">
                          <a:latin typeface="Calibri"/>
                          <a:ea typeface="新細明體"/>
                          <a:cs typeface="Times New Roman"/>
                        </a:rPr>
                        <a:t>12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月</a:t>
                      </a:r>
                      <a:r>
                        <a:rPr lang="en-US" sz="1200" kern="100">
                          <a:latin typeface="Calibri"/>
                          <a:ea typeface="新細明體"/>
                          <a:cs typeface="Times New Roman"/>
                        </a:rPr>
                        <a:t>23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日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6070" indent="-306070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日軍押解俘虜之隊伍遭襲。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244">
                <a:tc>
                  <a:txBody>
                    <a:bodyPr/>
                    <a:lstStyle/>
                    <a:p>
                      <a:pPr marL="306070" indent="-306070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新細明體"/>
                          <a:ea typeface="新細明體"/>
                          <a:cs typeface="Times New Roman"/>
                        </a:rPr>
                        <a:t>1908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年</a:t>
                      </a:r>
                      <a:r>
                        <a:rPr lang="en-US" sz="1200" kern="100">
                          <a:latin typeface="Calibri"/>
                          <a:ea typeface="新細明體"/>
                          <a:cs typeface="Times New Roman"/>
                        </a:rPr>
                        <a:t>12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月</a:t>
                      </a:r>
                      <a:r>
                        <a:rPr lang="en-US" sz="1200" kern="100">
                          <a:latin typeface="Calibri"/>
                          <a:ea typeface="新細明體"/>
                          <a:cs typeface="Times New Roman"/>
                        </a:rPr>
                        <a:t>24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日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6070" indent="-306070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荳蘭、薄薄社目睹七腳川社遭遇，全面臣服日本。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244">
                <a:tc>
                  <a:txBody>
                    <a:bodyPr/>
                    <a:lstStyle/>
                    <a:p>
                      <a:pPr marL="306070" indent="-306070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新細明體"/>
                          <a:ea typeface="新細明體"/>
                          <a:cs typeface="Times New Roman"/>
                        </a:rPr>
                        <a:t>1908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年</a:t>
                      </a:r>
                      <a:r>
                        <a:rPr lang="en-US" sz="1200" kern="100">
                          <a:latin typeface="Calibri"/>
                          <a:ea typeface="新細明體"/>
                          <a:cs typeface="Times New Roman"/>
                        </a:rPr>
                        <a:t>12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月</a:t>
                      </a:r>
                      <a:r>
                        <a:rPr lang="en-US" sz="1200" kern="100">
                          <a:latin typeface="Calibri"/>
                          <a:ea typeface="新細明體"/>
                          <a:cs typeface="Times New Roman"/>
                        </a:rPr>
                        <a:t>26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日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6070" indent="-306070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日人全面討伐木瓜番，將七腳川社人逃亡居住的房屋燒毀。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22">
                <a:tc>
                  <a:txBody>
                    <a:bodyPr/>
                    <a:lstStyle/>
                    <a:p>
                      <a:pPr marL="306070" indent="-306070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新細明體"/>
                          <a:ea typeface="新細明體"/>
                          <a:cs typeface="Times New Roman"/>
                        </a:rPr>
                        <a:t>1909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年</a:t>
                      </a:r>
                      <a:r>
                        <a:rPr lang="en-US" sz="1200" kern="100">
                          <a:latin typeface="Calibri"/>
                          <a:ea typeface="新細明體"/>
                          <a:cs typeface="Times New Roman"/>
                        </a:rPr>
                        <a:t>3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月</a:t>
                      </a:r>
                      <a:r>
                        <a:rPr lang="en-US" sz="1200" kern="100">
                          <a:latin typeface="Calibri"/>
                          <a:ea typeface="新細明體"/>
                          <a:cs typeface="Times New Roman"/>
                        </a:rPr>
                        <a:t>16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日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6070" indent="-306070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七腳川社人因食物缺乏歸順，人數共</a:t>
                      </a: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1051</a:t>
                      </a: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人</a:t>
                      </a:r>
                      <a:r>
                        <a:rPr lang="zh-TW" sz="1200" kern="100" dirty="0" smtClean="0">
                          <a:latin typeface="Calibri"/>
                          <a:ea typeface="新細明體"/>
                          <a:cs typeface="Times New Roman"/>
                        </a:rPr>
                        <a:t>。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七腳川社事件結果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zh-TW" dirty="0"/>
              <a:t>自</a:t>
            </a:r>
            <a:r>
              <a:rPr lang="en-US" altLang="zh-TW" dirty="0"/>
              <a:t>1908</a:t>
            </a:r>
            <a:r>
              <a:rPr lang="zh-TW" altLang="zh-TW" dirty="0"/>
              <a:t>年</a:t>
            </a:r>
            <a:r>
              <a:rPr lang="en-US" altLang="zh-TW" dirty="0"/>
              <a:t>12</a:t>
            </a:r>
            <a:r>
              <a:rPr lang="zh-TW" altLang="zh-TW" dirty="0"/>
              <a:t>月</a:t>
            </a:r>
            <a:r>
              <a:rPr lang="en-US" altLang="zh-TW" dirty="0"/>
              <a:t>14</a:t>
            </a:r>
            <a:r>
              <a:rPr lang="zh-TW" altLang="zh-TW" dirty="0"/>
              <a:t>日至</a:t>
            </a:r>
            <a:r>
              <a:rPr lang="en-US" altLang="zh-TW" dirty="0"/>
              <a:t>1909</a:t>
            </a:r>
            <a:r>
              <a:rPr lang="zh-TW" altLang="zh-TW" dirty="0"/>
              <a:t>年</a:t>
            </a:r>
            <a:r>
              <a:rPr lang="en-US" altLang="zh-TW" dirty="0"/>
              <a:t>3</a:t>
            </a:r>
            <a:r>
              <a:rPr lang="zh-TW" altLang="zh-TW" dirty="0"/>
              <a:t>月</a:t>
            </a:r>
            <a:r>
              <a:rPr lang="en-US" altLang="zh-TW" dirty="0"/>
              <a:t>16</a:t>
            </a:r>
            <a:r>
              <a:rPr lang="zh-TW" altLang="zh-TW" dirty="0"/>
              <a:t>日，日人共計</a:t>
            </a:r>
            <a:r>
              <a:rPr lang="en-US" altLang="zh-TW" dirty="0"/>
              <a:t>8</a:t>
            </a:r>
            <a:r>
              <a:rPr lang="zh-TW" altLang="zh-TW" dirty="0"/>
              <a:t>人死亡，七腳川社人</a:t>
            </a:r>
            <a:r>
              <a:rPr lang="en-US" altLang="zh-TW" dirty="0"/>
              <a:t>33</a:t>
            </a:r>
            <a:r>
              <a:rPr lang="zh-TW" altLang="zh-TW" dirty="0"/>
              <a:t>人死亡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zh-TW" altLang="en-US" kern="100" dirty="0" smtClean="0">
                <a:cs typeface="Times New Roman"/>
              </a:rPr>
              <a:t>歸順之</a:t>
            </a:r>
            <a:r>
              <a:rPr lang="zh-TW" altLang="zh-TW" kern="100" dirty="0" smtClean="0">
                <a:cs typeface="Times New Roman"/>
              </a:rPr>
              <a:t>七</a:t>
            </a:r>
            <a:r>
              <a:rPr lang="zh-TW" altLang="zh-TW" kern="100" dirty="0">
                <a:cs typeface="Times New Roman"/>
              </a:rPr>
              <a:t>腳川</a:t>
            </a:r>
            <a:r>
              <a:rPr lang="zh-TW" altLang="zh-TW" kern="100" dirty="0" smtClean="0">
                <a:cs typeface="Times New Roman"/>
              </a:rPr>
              <a:t>社</a:t>
            </a:r>
            <a:r>
              <a:rPr lang="zh-TW" altLang="en-US" kern="100" dirty="0" smtClean="0">
                <a:cs typeface="Times New Roman"/>
              </a:rPr>
              <a:t>人，</a:t>
            </a:r>
            <a:r>
              <a:rPr lang="zh-TW" altLang="zh-TW" kern="100" dirty="0" smtClean="0">
                <a:cs typeface="Times New Roman"/>
              </a:rPr>
              <a:t>被</a:t>
            </a:r>
            <a:r>
              <a:rPr lang="zh-TW" altLang="zh-TW" kern="100" dirty="0">
                <a:cs typeface="Times New Roman"/>
              </a:rPr>
              <a:t>遷移至今日之花蓮池南、月眉、溪口及臺東縣海</a:t>
            </a:r>
            <a:r>
              <a:rPr lang="zh-TW" altLang="zh-TW" kern="100" dirty="0" smtClean="0">
                <a:cs typeface="Times New Roman"/>
              </a:rPr>
              <a:t>端</a:t>
            </a:r>
            <a:r>
              <a:rPr lang="zh-TW" altLang="en-US" kern="100" dirty="0" smtClean="0">
                <a:cs typeface="Times New Roman"/>
              </a:rPr>
              <a:t>，原地成為日本移民村─吉野村。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七腳川社事件相關隘勇線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zh-TW" dirty="0"/>
              <a:t>維李隘勇</a:t>
            </a:r>
            <a:r>
              <a:rPr lang="zh-TW" altLang="zh-TW" dirty="0" smtClean="0"/>
              <a:t>線</a:t>
            </a:r>
            <a:r>
              <a:rPr lang="zh-TW" altLang="en-US" dirty="0" smtClean="0"/>
              <a:t>全長約</a:t>
            </a:r>
            <a:r>
              <a:rPr lang="en-US" altLang="zh-TW" dirty="0" smtClean="0"/>
              <a:t>13.4</a:t>
            </a:r>
            <a:r>
              <a:rPr lang="zh-TW" altLang="en-US" dirty="0" smtClean="0"/>
              <a:t>公里。</a:t>
            </a:r>
            <a:endParaRPr lang="en-US" altLang="zh-TW" dirty="0" smtClean="0"/>
          </a:p>
          <a:p>
            <a:r>
              <a:rPr lang="zh-TW" altLang="zh-TW" dirty="0"/>
              <a:t>巴托蘭隘勇線，全長約</a:t>
            </a:r>
            <a:r>
              <a:rPr lang="en-US" altLang="zh-TW" dirty="0"/>
              <a:t>12</a:t>
            </a:r>
            <a:r>
              <a:rPr lang="zh-TW" altLang="zh-TW" dirty="0" smtClean="0"/>
              <a:t>公里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</p:txBody>
      </p:sp>
      <p:pic>
        <p:nvPicPr>
          <p:cNvPr id="6" name="圖片 5" descr="1024x76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2852936"/>
            <a:ext cx="5277971" cy="37450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起因─七腳川社人觀點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2000" dirty="0" smtClean="0">
                <a:latin typeface="+mj-ea"/>
                <a:ea typeface="+mj-ea"/>
              </a:rPr>
              <a:t>日本政府未善待我們七腳川的人，又給的不夠，部落年輕人被叫去工作，為日本人站哨，可能積怨太久而殺了日本大人。</a:t>
            </a:r>
            <a:r>
              <a:rPr lang="en-US" altLang="zh-TW" sz="2000" dirty="0" smtClean="0">
                <a:latin typeface="+mj-ea"/>
                <a:ea typeface="+mj-ea"/>
              </a:rPr>
              <a:t>15 </a:t>
            </a:r>
            <a:r>
              <a:rPr lang="zh-TW" altLang="en-US" sz="2000" dirty="0" smtClean="0">
                <a:latin typeface="+mj-ea"/>
                <a:ea typeface="+mj-ea"/>
              </a:rPr>
              <a:t>歲的年輕人就被徵召去工作，不給吃的，也不給工資，全部要自己負責，所以那些人才會殺了日本警察。</a:t>
            </a:r>
            <a:endParaRPr lang="en-US" altLang="zh-TW" sz="2000" dirty="0" smtClean="0">
              <a:latin typeface="+mj-ea"/>
              <a:ea typeface="+mj-ea"/>
            </a:endParaRPr>
          </a:p>
          <a:p>
            <a:r>
              <a:rPr lang="zh-TW" altLang="zh-TW" sz="2000" dirty="0">
                <a:latin typeface="+mj-ea"/>
                <a:ea typeface="+mj-ea"/>
              </a:rPr>
              <a:t>轉調至遠方海岸之隘勇伍長</a:t>
            </a:r>
            <a:r>
              <a:rPr lang="en-US" altLang="zh-TW" sz="2000" dirty="0" err="1">
                <a:latin typeface="+mj-ea"/>
                <a:ea typeface="+mj-ea"/>
              </a:rPr>
              <a:t>Ciluuh</a:t>
            </a:r>
            <a:r>
              <a:rPr lang="zh-TW" altLang="zh-TW" sz="2000" dirty="0">
                <a:latin typeface="+mj-ea"/>
                <a:ea typeface="+mj-ea"/>
              </a:rPr>
              <a:t>‧</a:t>
            </a:r>
            <a:r>
              <a:rPr lang="en-US" altLang="zh-TW" sz="2000" dirty="0" err="1">
                <a:latin typeface="+mj-ea"/>
                <a:ea typeface="+mj-ea"/>
              </a:rPr>
              <a:t>Vuting</a:t>
            </a:r>
            <a:r>
              <a:rPr lang="zh-TW" altLang="zh-TW" sz="2000" dirty="0">
                <a:latin typeface="+mj-ea"/>
                <a:ea typeface="+mj-ea"/>
              </a:rPr>
              <a:t>及隘勇十八人非常憤慨…他們認為不僅警察方面有所偏袒，頭目也有所不公…</a:t>
            </a:r>
            <a:r>
              <a:rPr lang="zh-TW" altLang="zh-TW" sz="2000" dirty="0" smtClean="0">
                <a:latin typeface="+mj-ea"/>
                <a:ea typeface="+mj-ea"/>
              </a:rPr>
              <a:t>」</a:t>
            </a:r>
            <a:endParaRPr lang="en-US" altLang="zh-TW" sz="2000" dirty="0" smtClean="0">
              <a:latin typeface="+mj-ea"/>
              <a:ea typeface="+mj-ea"/>
            </a:endParaRPr>
          </a:p>
          <a:p>
            <a:r>
              <a:rPr lang="zh-TW" altLang="zh-TW" sz="2000" dirty="0">
                <a:latin typeface="+mj-ea"/>
                <a:ea typeface="+mj-ea"/>
              </a:rPr>
              <a:t>當時的隘</a:t>
            </a:r>
            <a:r>
              <a:rPr lang="zh-TW" altLang="zh-TW" sz="2000" dirty="0" smtClean="0">
                <a:latin typeface="+mj-ea"/>
                <a:ea typeface="+mj-ea"/>
              </a:rPr>
              <a:t>勇</a:t>
            </a:r>
            <a:r>
              <a:rPr lang="zh-TW" altLang="en-US" sz="2000" dirty="0">
                <a:latin typeface="+mj-ea"/>
                <a:ea typeface="+mj-ea"/>
              </a:rPr>
              <a:t>確實</a:t>
            </a:r>
            <a:r>
              <a:rPr lang="zh-TW" altLang="zh-TW" sz="2000" dirty="0" smtClean="0">
                <a:latin typeface="+mj-ea"/>
                <a:ea typeface="+mj-ea"/>
              </a:rPr>
              <a:t>是</a:t>
            </a:r>
            <a:r>
              <a:rPr lang="zh-TW" altLang="zh-TW" sz="2000" dirty="0">
                <a:latin typeface="+mj-ea"/>
                <a:ea typeface="+mj-ea"/>
              </a:rPr>
              <a:t>因為沒有拿到薪資而非常氣憤</a:t>
            </a:r>
            <a:r>
              <a:rPr lang="zh-TW" altLang="zh-TW" sz="2000" dirty="0" smtClean="0">
                <a:latin typeface="+mj-ea"/>
                <a:ea typeface="+mj-ea"/>
              </a:rPr>
              <a:t>。</a:t>
            </a:r>
            <a:endParaRPr lang="en-US" altLang="zh-TW" sz="2000" dirty="0" smtClean="0">
              <a:latin typeface="+mj-ea"/>
              <a:ea typeface="+mj-ea"/>
            </a:endParaRPr>
          </a:p>
          <a:p>
            <a:r>
              <a:rPr lang="zh-TW" altLang="en-US" sz="2000" dirty="0" smtClean="0">
                <a:latin typeface="+mj-ea"/>
                <a:ea typeface="+mj-ea"/>
              </a:rPr>
              <a:t>因薪資微薄，無法養其妻兒，七腳川社人乃請頭目</a:t>
            </a:r>
            <a:r>
              <a:rPr lang="en-US" altLang="zh-TW" sz="2000" dirty="0" err="1" smtClean="0">
                <a:latin typeface="+mj-ea"/>
                <a:ea typeface="+mj-ea"/>
              </a:rPr>
              <a:t>Komod-congaw</a:t>
            </a:r>
            <a:r>
              <a:rPr lang="zh-TW" altLang="en-US" sz="2000" dirty="0" smtClean="0">
                <a:latin typeface="+mj-ea"/>
                <a:ea typeface="+mj-ea"/>
              </a:rPr>
              <a:t>建議日人提高薪資以改善其生活，但不為日人接受。社民誤以為頭目勾結日人，心生不滿</a:t>
            </a:r>
            <a:r>
              <a:rPr lang="en-US" altLang="zh-TW" sz="2000" dirty="0" smtClean="0">
                <a:latin typeface="+mj-ea"/>
                <a:ea typeface="+mj-ea"/>
              </a:rPr>
              <a:t>…</a:t>
            </a:r>
          </a:p>
          <a:p>
            <a:r>
              <a:rPr lang="zh-TW" altLang="en-US" sz="2000" dirty="0" smtClean="0">
                <a:latin typeface="+mj-ea"/>
                <a:ea typeface="+mj-ea"/>
              </a:rPr>
              <a:t>有</a:t>
            </a:r>
            <a:r>
              <a:rPr lang="en-US" altLang="zh-TW" sz="2000" dirty="0" smtClean="0">
                <a:latin typeface="+mj-ea"/>
                <a:ea typeface="+mj-ea"/>
              </a:rPr>
              <a:t>15</a:t>
            </a:r>
            <a:r>
              <a:rPr lang="zh-TW" altLang="en-US" sz="2000" dirty="0" smtClean="0">
                <a:latin typeface="+mj-ea"/>
                <a:ea typeface="+mj-ea"/>
              </a:rPr>
              <a:t>歲年輕人</a:t>
            </a:r>
            <a:r>
              <a:rPr lang="en-US" altLang="zh-TW" sz="2000" dirty="0" err="1" smtClean="0">
                <a:latin typeface="+mj-ea"/>
                <a:ea typeface="+mj-ea"/>
              </a:rPr>
              <a:t>Koho</a:t>
            </a:r>
            <a:r>
              <a:rPr lang="en-US" altLang="zh-TW" sz="2000" dirty="0" smtClean="0">
                <a:latin typeface="+mj-ea"/>
                <a:ea typeface="+mj-ea"/>
              </a:rPr>
              <a:t>' </a:t>
            </a:r>
            <a:r>
              <a:rPr lang="en-US" altLang="zh-TW" sz="2000" dirty="0" err="1" smtClean="0">
                <a:latin typeface="+mj-ea"/>
                <a:ea typeface="+mj-ea"/>
              </a:rPr>
              <a:t>Fokeh</a:t>
            </a:r>
            <a:r>
              <a:rPr lang="zh-TW" altLang="en-US" sz="2000" dirty="0" smtClean="0">
                <a:latin typeface="+mj-ea"/>
                <a:ea typeface="+mj-ea"/>
              </a:rPr>
              <a:t>和同伴殺了兩個日本大人</a:t>
            </a:r>
            <a:r>
              <a:rPr lang="en-US" altLang="zh-TW" sz="2000" dirty="0" smtClean="0">
                <a:latin typeface="+mj-ea"/>
                <a:ea typeface="+mj-ea"/>
              </a:rPr>
              <a:t>…</a:t>
            </a:r>
            <a:r>
              <a:rPr lang="zh-TW" altLang="en-US" sz="2000" dirty="0" smtClean="0">
                <a:latin typeface="+mj-ea"/>
                <a:ea typeface="+mj-ea"/>
              </a:rPr>
              <a:t>為防止事態擴大，最後將其交給該年齡層處決肇事者</a:t>
            </a:r>
            <a:r>
              <a:rPr lang="en-US" altLang="zh-TW" sz="2000" dirty="0" err="1" smtClean="0">
                <a:latin typeface="+mj-ea"/>
                <a:ea typeface="+mj-ea"/>
              </a:rPr>
              <a:t>Koho</a:t>
            </a:r>
            <a:r>
              <a:rPr lang="en-US" altLang="zh-TW" sz="2000" dirty="0" smtClean="0">
                <a:latin typeface="+mj-ea"/>
                <a:ea typeface="+mj-ea"/>
              </a:rPr>
              <a:t>' </a:t>
            </a:r>
            <a:r>
              <a:rPr lang="en-US" altLang="zh-TW" sz="2000" dirty="0" err="1" smtClean="0">
                <a:latin typeface="+mj-ea"/>
                <a:ea typeface="+mj-ea"/>
              </a:rPr>
              <a:t>Fokeh</a:t>
            </a:r>
            <a:r>
              <a:rPr lang="zh-TW" altLang="en-US" sz="2000" dirty="0" smtClean="0">
                <a:latin typeface="+mj-ea"/>
                <a:ea typeface="+mj-ea"/>
              </a:rPr>
              <a:t>。</a:t>
            </a:r>
            <a:endParaRPr lang="en-US" altLang="zh-TW" sz="2000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起因─日本觀點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隘勇們擅自離開崗位，以及抱怨</a:t>
            </a:r>
            <a:r>
              <a:rPr lang="en-US" altLang="zh-TW" dirty="0" err="1" smtClean="0"/>
              <a:t>Komod-congaw</a:t>
            </a:r>
            <a:r>
              <a:rPr lang="zh-TW" altLang="en-US" dirty="0" smtClean="0"/>
              <a:t>頭目和警察對於勞役分配不公平，共謀逃脫引發的。</a:t>
            </a:r>
            <a:endParaRPr lang="en-US" altLang="zh-TW" dirty="0" smtClean="0"/>
          </a:p>
          <a:p>
            <a:r>
              <a:rPr lang="zh-TW" altLang="en-US" dirty="0" smtClean="0"/>
              <a:t>七腳川社人隘勇常在勤務中怠惰，監督之巡查未加以鞭撻或捆縛，僅加以懲戒亦頗為憤慨。又他們住家接鄰近隘勇線，屢屢擅離職守回家，監督之巡查將他們之薪資不和其他勤勉之隘勇同時發給，而以需用時發給為由保管，因而亦抱不滿。七腳川社人在南勢阿美七社中最有勢力，不僅對他社人頗為倨傲，而且不睦，對政府亦稍微倨傲之態度，尤其去年利用他們討伐維李社人以來更甚。不滿受同於他社人之待遇，以後發生此種事情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起因─現今學者觀點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TW" altLang="en-US" dirty="0" smtClean="0"/>
              <a:t>掠奪山地資源的需要：</a:t>
            </a:r>
            <a:r>
              <a:rPr lang="en-US" altLang="zh-TW" dirty="0" smtClean="0"/>
              <a:t>1904</a:t>
            </a:r>
            <a:r>
              <a:rPr lang="zh-TW" altLang="en-US" dirty="0" smtClean="0"/>
              <a:t>年日俄戰爭後，國際樟腦價格暴漲，山區的原住民成為經濟發展一大障礙，日本政府下決心以武力威逼方式開發山地，獲取財富。</a:t>
            </a:r>
            <a:endParaRPr lang="en-US" altLang="zh-TW" dirty="0" smtClean="0"/>
          </a:p>
          <a:p>
            <a:r>
              <a:rPr lang="zh-TW" altLang="en-US" dirty="0" smtClean="0"/>
              <a:t>交通路線土地的需要：規劃中的「能高越嶺道」，預定從木瓜溪連接東部，與</a:t>
            </a:r>
            <a:r>
              <a:rPr lang="en-US" altLang="zh-TW" dirty="0" smtClean="0"/>
              <a:t>1908</a:t>
            </a:r>
            <a:r>
              <a:rPr lang="zh-TW" altLang="en-US" dirty="0" smtClean="0"/>
              <a:t>年開始的東部台灣鐵路相連接，其連接地正是七腳川社的勢力範圍，若七腳川社人不願讓出土地，該計畫無法實施。</a:t>
            </a:r>
            <a:endParaRPr lang="en-US" altLang="zh-TW" dirty="0" smtClean="0"/>
          </a:p>
          <a:p>
            <a:r>
              <a:rPr lang="zh-TW" altLang="en-US" dirty="0" smtClean="0"/>
              <a:t>日人移民的需要：</a:t>
            </a:r>
            <a:r>
              <a:rPr lang="en-US" altLang="zh-TW" dirty="0" smtClean="0"/>
              <a:t>1908</a:t>
            </a:r>
            <a:r>
              <a:rPr lang="zh-TW" altLang="en-US" dirty="0" smtClean="0"/>
              <a:t>年，台灣總督府參事官鹿子木小五郎，提出調查報告，認為日本人到台灣移民不順，與私人難以獲得土地有關。這問題需要由日本政府出面解決，以東部來說，如何向阿美族徵收土地與收繳武器，是開發的大問題。</a:t>
            </a:r>
            <a:endParaRPr lang="en-US" altLang="zh-TW" dirty="0" smtClean="0"/>
          </a:p>
          <a:p>
            <a:r>
              <a:rPr lang="zh-TW" altLang="en-US" dirty="0" smtClean="0"/>
              <a:t>威嚇原住民的需要：維李事件，七腳川社決議後，未經日本政府同意，逕自討伐太魯閣族，因此大津麟平提出「理番優先順序應先鎮壓倨傲之平地原住民」見解。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</TotalTime>
  <Words>1308</Words>
  <Application>Microsoft Office PowerPoint</Application>
  <PresentationFormat>如螢幕大小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公正</vt:lpstr>
      <vt:lpstr>七腳川事件起因探原</vt:lpstr>
      <vt:lpstr>七腳川社地理位置</vt:lpstr>
      <vt:lpstr>七腳川社人口</vt:lpstr>
      <vt:lpstr>七腳川事件重要相關事件時序</vt:lpstr>
      <vt:lpstr>七腳川社事件結果</vt:lpstr>
      <vt:lpstr>七腳川社事件相關隘勇線</vt:lpstr>
      <vt:lpstr>起因─七腳川社人觀點</vt:lpstr>
      <vt:lpstr>起因─日本觀點</vt:lpstr>
      <vt:lpstr>起因─現今學者觀點</vt:lpstr>
      <vt:lpstr>省思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七腳川事件起因探原</dc:title>
  <dc:creator>ZUH</dc:creator>
  <cp:lastModifiedBy>Erin</cp:lastModifiedBy>
  <cp:revision>4</cp:revision>
  <dcterms:created xsi:type="dcterms:W3CDTF">2020-10-03T15:27:52Z</dcterms:created>
  <dcterms:modified xsi:type="dcterms:W3CDTF">2020-11-12T14:26:31Z</dcterms:modified>
</cp:coreProperties>
</file>