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3"/>
  </p:notesMasterIdLst>
  <p:sldIdLst>
    <p:sldId id="256" r:id="rId2"/>
    <p:sldId id="266" r:id="rId3"/>
    <p:sldId id="257" r:id="rId4"/>
    <p:sldId id="259" r:id="rId5"/>
    <p:sldId id="270" r:id="rId6"/>
    <p:sldId id="273" r:id="rId7"/>
    <p:sldId id="264" r:id="rId8"/>
    <p:sldId id="261" r:id="rId9"/>
    <p:sldId id="267" r:id="rId10"/>
    <p:sldId id="269" r:id="rId11"/>
    <p:sldId id="287" r:id="rId12"/>
    <p:sldId id="258" r:id="rId13"/>
    <p:sldId id="288" r:id="rId14"/>
    <p:sldId id="289" r:id="rId15"/>
    <p:sldId id="290" r:id="rId16"/>
    <p:sldId id="291" r:id="rId17"/>
    <p:sldId id="292" r:id="rId18"/>
    <p:sldId id="293" r:id="rId19"/>
    <p:sldId id="276" r:id="rId20"/>
    <p:sldId id="294" r:id="rId21"/>
    <p:sldId id="280"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5AC26C8-5F62-4487-B1AE-DF8E835D5FDC}">
  <a:tblStyle styleId="{15AC26C8-5F62-4487-B1AE-DF8E835D5FD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9659735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547664" y="1491630"/>
            <a:ext cx="5832648" cy="1159800"/>
          </a:xfrm>
          <a:prstGeom prst="rect">
            <a:avLst/>
          </a:prstGeom>
        </p:spPr>
        <p:txBody>
          <a:bodyPr spcFirstLastPara="1" wrap="square" lIns="91425" tIns="91425" rIns="91425" bIns="91425" anchor="ctr" anchorCtr="0">
            <a:noAutofit/>
          </a:bodyPr>
          <a:lstStyle/>
          <a:p>
            <a:pPr lvl="0"/>
            <a:r>
              <a:rPr lang="zh-TW" altLang="en-US" sz="3600" b="1" dirty="0" smtClean="0">
                <a:solidFill>
                  <a:schemeClr val="accent4">
                    <a:lumMod val="50000"/>
                  </a:schemeClr>
                </a:solidFill>
                <a:latin typeface="微軟正黑體" pitchFamily="34" charset="-120"/>
                <a:ea typeface="微軟正黑體" pitchFamily="34" charset="-120"/>
                <a:cs typeface="Ultra"/>
                <a:sym typeface="Ultra"/>
              </a:rPr>
              <a:t>探索七腳川社事件起因，建立族群認同</a:t>
            </a:r>
            <a:endParaRPr sz="3600" b="1" dirty="0">
              <a:solidFill>
                <a:schemeClr val="accent4">
                  <a:lumMod val="50000"/>
                </a:schemeClr>
              </a:solidFill>
              <a:latin typeface="微軟正黑體" pitchFamily="34" charset="-120"/>
              <a:ea typeface="微軟正黑體" pitchFamily="34" charset="-120"/>
            </a:endParaRPr>
          </a:p>
        </p:txBody>
      </p:sp>
      <p:sp>
        <p:nvSpPr>
          <p:cNvPr id="3" name="矩形 2"/>
          <p:cNvSpPr/>
          <p:nvPr/>
        </p:nvSpPr>
        <p:spPr>
          <a:xfrm>
            <a:off x="2987824" y="3075806"/>
            <a:ext cx="4752528" cy="584775"/>
          </a:xfrm>
          <a:prstGeom prst="rect">
            <a:avLst/>
          </a:prstGeom>
        </p:spPr>
        <p:txBody>
          <a:bodyPr wrap="square">
            <a:spAutoFit/>
          </a:bodyPr>
          <a:lstStyle/>
          <a:p>
            <a:pPr lvl="0">
              <a:buSzPts val="2860"/>
            </a:pPr>
            <a:r>
              <a:rPr lang="zh-TW" altLang="zh-TW" sz="1600" b="1" dirty="0" smtClean="0">
                <a:solidFill>
                  <a:schemeClr val="accent3">
                    <a:lumMod val="60000"/>
                    <a:lumOff val="40000"/>
                  </a:schemeClr>
                </a:solidFill>
              </a:rPr>
              <a:t>研究者</a:t>
            </a:r>
            <a:r>
              <a:rPr lang="zh-TW" altLang="en-US" sz="1600" b="1" dirty="0" smtClean="0">
                <a:solidFill>
                  <a:schemeClr val="accent3">
                    <a:lumMod val="60000"/>
                    <a:lumOff val="40000"/>
                  </a:schemeClr>
                </a:solidFill>
              </a:rPr>
              <a:t>：張珉睿  汪淨維  江祐賢  妲瓦</a:t>
            </a:r>
            <a:r>
              <a:rPr lang="en-US" altLang="zh-TW" sz="1600" b="1" dirty="0" smtClean="0">
                <a:solidFill>
                  <a:schemeClr val="accent3">
                    <a:lumMod val="60000"/>
                    <a:lumOff val="40000"/>
                  </a:schemeClr>
                </a:solidFill>
              </a:rPr>
              <a:t>·</a:t>
            </a:r>
            <a:r>
              <a:rPr lang="zh-TW" altLang="en-US" sz="1600" b="1" dirty="0" smtClean="0">
                <a:solidFill>
                  <a:schemeClr val="accent3">
                    <a:lumMod val="60000"/>
                    <a:lumOff val="40000"/>
                  </a:schemeClr>
                </a:solidFill>
              </a:rPr>
              <a:t>谷穆</a:t>
            </a:r>
            <a:endParaRPr lang="en-US" altLang="zh-TW" sz="1600" b="1" dirty="0" smtClean="0">
              <a:solidFill>
                <a:schemeClr val="accent3">
                  <a:lumMod val="60000"/>
                  <a:lumOff val="40000"/>
                </a:schemeClr>
              </a:solidFill>
            </a:endParaRPr>
          </a:p>
          <a:p>
            <a:pPr lvl="0">
              <a:buSzPts val="2860"/>
            </a:pPr>
            <a:r>
              <a:rPr lang="zh-TW" altLang="en-US" sz="1600" b="1" dirty="0" smtClean="0">
                <a:solidFill>
                  <a:schemeClr val="accent3">
                    <a:lumMod val="60000"/>
                    <a:lumOff val="40000"/>
                  </a:schemeClr>
                </a:solidFill>
              </a:rPr>
              <a:t>指導老師：馮舜鈺  朱惟庸</a:t>
            </a:r>
            <a:endParaRPr lang="en-US" altLang="zh-TW" sz="1600" b="1" dirty="0" smtClean="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2843808" y="26749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前測結果</a:t>
            </a:r>
            <a:endParaRPr sz="4000" b="1" dirty="0">
              <a:latin typeface="微軟正黑體" pitchFamily="34" charset="-120"/>
              <a:ea typeface="微軟正黑體" pitchFamily="34" charset="-120"/>
            </a:endParaRPr>
          </a:p>
        </p:txBody>
      </p:sp>
      <p:graphicFrame>
        <p:nvGraphicFramePr>
          <p:cNvPr id="328" name="Google Shape;328;p26"/>
          <p:cNvGraphicFramePr/>
          <p:nvPr>
            <p:extLst>
              <p:ext uri="{D42A27DB-BD31-4B8C-83A1-F6EECF244321}">
                <p14:modId xmlns:p14="http://schemas.microsoft.com/office/powerpoint/2010/main" val="3551992062"/>
              </p:ext>
            </p:extLst>
          </p:nvPr>
        </p:nvGraphicFramePr>
        <p:xfrm>
          <a:off x="2987824" y="1995686"/>
          <a:ext cx="5256585" cy="2577430"/>
        </p:xfrm>
        <a:graphic>
          <a:graphicData uri="http://schemas.openxmlformats.org/drawingml/2006/table">
            <a:tbl>
              <a:tblPr>
                <a:noFill/>
                <a:tableStyleId>{15AC26C8-5F62-4487-B1AE-DF8E835D5FDC}</a:tableStyleId>
              </a:tblPr>
              <a:tblGrid>
                <a:gridCol w="504056"/>
                <a:gridCol w="2376264"/>
                <a:gridCol w="2376265"/>
              </a:tblGrid>
              <a:tr h="685575">
                <a:tc>
                  <a:txBody>
                    <a:bodyPr/>
                    <a:lstStyle/>
                    <a:p>
                      <a:pPr marL="0" lvl="0" indent="0" algn="l" rtl="0">
                        <a:spcBef>
                          <a:spcPts val="0"/>
                        </a:spcBef>
                        <a:spcAft>
                          <a:spcPts val="0"/>
                        </a:spcAft>
                        <a:buNone/>
                      </a:pPr>
                      <a:endParaRPr dirty="0">
                        <a:solidFill>
                          <a:srgbClr val="617A86"/>
                        </a:solidFill>
                        <a:latin typeface="Varela Round"/>
                        <a:ea typeface="Varela Round"/>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800" b="1" dirty="0" smtClean="0">
                          <a:solidFill>
                            <a:srgbClr val="617A86"/>
                          </a:solidFill>
                          <a:latin typeface="標楷體" pitchFamily="65" charset="-120"/>
                          <a:ea typeface="標楷體" pitchFamily="65" charset="-120"/>
                          <a:cs typeface="Varela Round"/>
                          <a:sym typeface="Varela Round"/>
                        </a:rPr>
                        <a:t>知道七腳川社事件</a:t>
                      </a:r>
                      <a:endParaRPr sz="1800" b="1"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800" b="1" dirty="0" smtClean="0">
                          <a:solidFill>
                            <a:srgbClr val="617A86"/>
                          </a:solidFill>
                          <a:latin typeface="標楷體" pitchFamily="65" charset="-120"/>
                          <a:ea typeface="標楷體" pitchFamily="65" charset="-120"/>
                          <a:cs typeface="Varela Round"/>
                          <a:sym typeface="Varela Round"/>
                        </a:rPr>
                        <a:t>不知道七腳川社事件</a:t>
                      </a:r>
                      <a:endParaRPr sz="1800" b="1"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lgn="ctr">
                      <a:solidFill>
                        <a:srgbClr val="A1BECC"/>
                      </a:solidFill>
                      <a:prstDash val="solid"/>
                      <a:round/>
                      <a:headEnd type="none" w="sm" len="sm"/>
                      <a:tailEnd type="none" w="sm" len="sm"/>
                    </a:lnB>
                  </a:tcPr>
                </a:tc>
              </a:tr>
              <a:tr h="1114625">
                <a:tc>
                  <a:txBody>
                    <a:bodyPr/>
                    <a:lstStyle/>
                    <a:p>
                      <a:pPr marL="0" lvl="0" indent="0" algn="r" rtl="0">
                        <a:spcBef>
                          <a:spcPts val="0"/>
                        </a:spcBef>
                        <a:spcAft>
                          <a:spcPts val="0"/>
                        </a:spcAft>
                        <a:buNone/>
                      </a:pPr>
                      <a:r>
                        <a:rPr lang="zh-TW" altLang="en-US" sz="1800" b="1" dirty="0" smtClean="0">
                          <a:solidFill>
                            <a:srgbClr val="617A86"/>
                          </a:solidFill>
                          <a:latin typeface="微軟正黑體" pitchFamily="34" charset="-120"/>
                          <a:ea typeface="微軟正黑體" pitchFamily="34" charset="-120"/>
                          <a:cs typeface="Varela Round"/>
                          <a:sym typeface="Varela Round"/>
                        </a:rPr>
                        <a:t>認知</a:t>
                      </a:r>
                      <a:endParaRPr sz="1800" b="1" dirty="0">
                        <a:solidFill>
                          <a:srgbClr val="617A86"/>
                        </a:solidFill>
                        <a:latin typeface="微軟正黑體" pitchFamily="34" charset="-120"/>
                        <a:ea typeface="微軟正黑體" pitchFamily="34"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超過一半認同</a:t>
                      </a:r>
                      <a:endParaRPr lang="en-US" altLang="zh-TW" sz="14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「不服日本人管教」</a:t>
                      </a:r>
                      <a:endParaRPr lang="en-US" altLang="zh-TW" sz="14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「日本人需要土地」</a:t>
                      </a:r>
                      <a:endParaRPr lang="en-US" altLang="zh-TW" sz="14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「七腳川人驕傲」</a:t>
                      </a:r>
                      <a:endParaRPr sz="14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600" dirty="0" smtClean="0">
                          <a:solidFill>
                            <a:srgbClr val="617A86"/>
                          </a:solidFill>
                          <a:latin typeface="標楷體" pitchFamily="65" charset="-120"/>
                          <a:ea typeface="標楷體" pitchFamily="65" charset="-120"/>
                          <a:cs typeface="Varela Round"/>
                          <a:sym typeface="Varela Round"/>
                        </a:rPr>
                        <a:t>沒有任一項認同超過</a:t>
                      </a:r>
                      <a:r>
                        <a:rPr lang="en-US" altLang="zh-TW" sz="1600" dirty="0" smtClean="0">
                          <a:solidFill>
                            <a:srgbClr val="617A86"/>
                          </a:solidFill>
                          <a:latin typeface="標楷體" pitchFamily="65" charset="-120"/>
                          <a:ea typeface="標楷體" pitchFamily="65" charset="-120"/>
                          <a:cs typeface="Varela Round"/>
                          <a:sym typeface="Varela Round"/>
                        </a:rPr>
                        <a:t>50%</a:t>
                      </a:r>
                      <a:endParaRPr sz="16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lgn="ctr">
                      <a:solidFill>
                        <a:srgbClr val="A1BECC"/>
                      </a:solidFill>
                      <a:prstDash val="solid"/>
                      <a:round/>
                      <a:headEnd type="none" w="sm" len="sm"/>
                      <a:tailEnd type="none" w="sm" len="sm"/>
                    </a:lnT>
                    <a:lnB w="9525" cap="flat" cmpd="sng" algn="ctr">
                      <a:solidFill>
                        <a:srgbClr val="A1BECC">
                          <a:alpha val="0"/>
                        </a:srgbClr>
                      </a:solidFill>
                      <a:prstDash val="solid"/>
                      <a:round/>
                      <a:headEnd type="none" w="sm" len="sm"/>
                      <a:tailEnd type="none" w="sm" len="sm"/>
                    </a:lnB>
                  </a:tcPr>
                </a:tc>
              </a:tr>
              <a:tr h="685575">
                <a:tc>
                  <a:txBody>
                    <a:bodyPr/>
                    <a:lstStyle/>
                    <a:p>
                      <a:pPr marL="0" lvl="0" indent="0" algn="r" rtl="0">
                        <a:spcBef>
                          <a:spcPts val="0"/>
                        </a:spcBef>
                        <a:spcAft>
                          <a:spcPts val="0"/>
                        </a:spcAft>
                        <a:buNone/>
                      </a:pPr>
                      <a:r>
                        <a:rPr lang="zh-TW" altLang="en-US" sz="1800" b="1" dirty="0" smtClean="0">
                          <a:solidFill>
                            <a:srgbClr val="617A86"/>
                          </a:solidFill>
                          <a:latin typeface="微軟正黑體" pitchFamily="34" charset="-120"/>
                          <a:ea typeface="微軟正黑體" pitchFamily="34" charset="-120"/>
                          <a:cs typeface="Varela Round"/>
                          <a:sym typeface="Varela Round"/>
                        </a:rPr>
                        <a:t>評價</a:t>
                      </a:r>
                      <a:endParaRPr sz="1800" b="1" dirty="0">
                        <a:solidFill>
                          <a:srgbClr val="617A86"/>
                        </a:solidFill>
                        <a:latin typeface="微軟正黑體" pitchFamily="34" charset="-120"/>
                        <a:ea typeface="微軟正黑體" pitchFamily="34"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lgn="ctr">
                      <a:solidFill>
                        <a:srgbClr val="A1BECC">
                          <a:alpha val="0"/>
                        </a:srgbClr>
                      </a:solidFill>
                      <a:prstDash val="solid"/>
                      <a:round/>
                      <a:headEnd type="none" w="sm" len="sm"/>
                      <a:tailEnd type="none" w="sm" len="sm"/>
                    </a:lnT>
                    <a:lnB w="9525" cap="flat" cmpd="sng">
                      <a:solidFill>
                        <a:srgbClr val="A1BECC"/>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超過一半認同</a:t>
                      </a:r>
                      <a:endParaRPr lang="en-US" altLang="zh-TW" sz="14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「感謝七腳川社人犧牲」</a:t>
                      </a:r>
                      <a:endParaRPr lang="en-US" altLang="zh-TW" sz="14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400" dirty="0" smtClean="0">
                          <a:solidFill>
                            <a:srgbClr val="617A86"/>
                          </a:solidFill>
                          <a:latin typeface="標楷體" pitchFamily="65" charset="-120"/>
                          <a:ea typeface="標楷體" pitchFamily="65" charset="-120"/>
                          <a:cs typeface="Varela Round"/>
                          <a:sym typeface="Varela Round"/>
                        </a:rPr>
                        <a:t>「七腳川社人得到文明教化」</a:t>
                      </a:r>
                      <a:endParaRPr sz="14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lgn="ctr">
                      <a:solidFill>
                        <a:srgbClr val="A1BECC">
                          <a:alpha val="0"/>
                        </a:srgbClr>
                      </a:solidFill>
                      <a:prstDash val="solid"/>
                      <a:round/>
                      <a:headEnd type="none" w="sm" len="sm"/>
                      <a:tailEnd type="none" w="sm" len="sm"/>
                    </a:lnT>
                    <a:lnB w="9525" cap="flat" cmpd="sng">
                      <a:solidFill>
                        <a:srgbClr val="A1BECC"/>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1600" dirty="0" smtClean="0">
                          <a:solidFill>
                            <a:srgbClr val="617A86"/>
                          </a:solidFill>
                          <a:latin typeface="標楷體" pitchFamily="65" charset="-120"/>
                          <a:ea typeface="標楷體" pitchFamily="65" charset="-120"/>
                          <a:cs typeface="Varela Round"/>
                          <a:sym typeface="Varela Round"/>
                        </a:rPr>
                        <a:t>沒有任一項認同超過</a:t>
                      </a:r>
                      <a:r>
                        <a:rPr lang="en-US" altLang="zh-TW" sz="1600" dirty="0" smtClean="0">
                          <a:solidFill>
                            <a:srgbClr val="617A86"/>
                          </a:solidFill>
                          <a:latin typeface="標楷體" pitchFamily="65" charset="-120"/>
                          <a:ea typeface="標楷體" pitchFamily="65" charset="-120"/>
                          <a:cs typeface="Varela Round"/>
                          <a:sym typeface="Varela Round"/>
                        </a:rPr>
                        <a:t>50%</a:t>
                      </a:r>
                      <a:endParaRPr lang="zh-TW" altLang="en-US" sz="16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solidFill>
                        <a:srgbClr val="A1BECC"/>
                      </a:solidFill>
                      <a:prstDash val="solid"/>
                      <a:round/>
                      <a:headEnd type="none" w="sm" len="sm"/>
                      <a:tailEnd type="none" w="sm" len="sm"/>
                    </a:lnR>
                    <a:lnT w="9525" cap="flat" cmpd="sng" algn="ctr">
                      <a:solidFill>
                        <a:srgbClr val="A1BECC">
                          <a:alpha val="0"/>
                        </a:srgbClr>
                      </a:solidFill>
                      <a:prstDash val="solid"/>
                      <a:round/>
                      <a:headEnd type="none" w="sm" len="sm"/>
                      <a:tailEnd type="none" w="sm" len="sm"/>
                    </a:lnT>
                    <a:lnB w="9525" cap="flat" cmpd="sng">
                      <a:solidFill>
                        <a:srgbClr val="A1BECC"/>
                      </a:solidFill>
                      <a:prstDash val="solid"/>
                      <a:round/>
                      <a:headEnd type="none" w="sm" len="sm"/>
                      <a:tailEnd type="none" w="sm" len="sm"/>
                    </a:lnB>
                  </a:tcPr>
                </a:tc>
              </a:tr>
            </a:tbl>
          </a:graphicData>
        </a:graphic>
      </p:graphicFrame>
      <p:sp>
        <p:nvSpPr>
          <p:cNvPr id="329" name="Google Shape;329;p2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5" name="文字方塊 4"/>
          <p:cNvSpPr txBox="1"/>
          <p:nvPr/>
        </p:nvSpPr>
        <p:spPr>
          <a:xfrm>
            <a:off x="2699792" y="1131590"/>
            <a:ext cx="4469813" cy="861774"/>
          </a:xfrm>
          <a:prstGeom prst="rect">
            <a:avLst/>
          </a:prstGeom>
          <a:noFill/>
        </p:spPr>
        <p:txBody>
          <a:bodyPr wrap="none" rtlCol="0">
            <a:spAutoFit/>
          </a:bodyPr>
          <a:lstStyle/>
          <a:p>
            <a:pPr marL="179388" indent="-179388">
              <a:spcAft>
                <a:spcPts val="1200"/>
              </a:spcAft>
              <a:buFont typeface="Arial" pitchFamily="34" charset="0"/>
              <a:buChar char="•"/>
            </a:pPr>
            <a:r>
              <a:rPr lang="en-US" altLang="zh-TW" sz="2000" dirty="0" smtClean="0">
                <a:solidFill>
                  <a:schemeClr val="accent2">
                    <a:lumMod val="50000"/>
                  </a:schemeClr>
                </a:solidFill>
                <a:latin typeface="標楷體" pitchFamily="65" charset="-120"/>
                <a:ea typeface="標楷體" pitchFamily="65" charset="-120"/>
              </a:rPr>
              <a:t>53.3</a:t>
            </a:r>
            <a:r>
              <a:rPr lang="zh-TW" altLang="en-US" sz="2000" dirty="0" smtClean="0">
                <a:solidFill>
                  <a:schemeClr val="accent2">
                    <a:lumMod val="50000"/>
                  </a:schemeClr>
                </a:solidFill>
                <a:latin typeface="標楷體" pitchFamily="65" charset="-120"/>
                <a:ea typeface="標楷體" pitchFamily="65" charset="-120"/>
              </a:rPr>
              <a:t>％學生沒有聽說過七腳川事件。</a:t>
            </a:r>
            <a:endParaRPr lang="en-US" altLang="zh-TW" sz="2000" dirty="0" smtClean="0">
              <a:solidFill>
                <a:schemeClr val="accent2">
                  <a:lumMod val="50000"/>
                </a:schemeClr>
              </a:solidFill>
              <a:latin typeface="標楷體" pitchFamily="65" charset="-120"/>
              <a:ea typeface="標楷體" pitchFamily="65" charset="-120"/>
            </a:endParaRPr>
          </a:p>
          <a:p>
            <a:pPr marL="179388" indent="-179388">
              <a:spcAft>
                <a:spcPts val="1200"/>
              </a:spcAft>
              <a:buFont typeface="Arial" pitchFamily="34" charset="0"/>
              <a:buChar char="•"/>
            </a:pPr>
            <a:r>
              <a:rPr lang="zh-TW" altLang="en-US" sz="2000" dirty="0" smtClean="0">
                <a:solidFill>
                  <a:schemeClr val="accent2">
                    <a:lumMod val="50000"/>
                  </a:schemeClr>
                </a:solidFill>
                <a:latin typeface="標楷體" pitchFamily="65" charset="-120"/>
                <a:ea typeface="標楷體" pitchFamily="65" charset="-120"/>
              </a:rPr>
              <a:t>對事件認知與評價整理如下表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2843808" y="26749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後測結果</a:t>
            </a:r>
            <a:endParaRPr sz="4000" b="1" dirty="0">
              <a:latin typeface="微軟正黑體" pitchFamily="34" charset="-120"/>
              <a:ea typeface="微軟正黑體" pitchFamily="34" charset="-120"/>
            </a:endParaRPr>
          </a:p>
        </p:txBody>
      </p:sp>
      <p:graphicFrame>
        <p:nvGraphicFramePr>
          <p:cNvPr id="328" name="Google Shape;328;p26"/>
          <p:cNvGraphicFramePr/>
          <p:nvPr>
            <p:extLst>
              <p:ext uri="{D42A27DB-BD31-4B8C-83A1-F6EECF244321}">
                <p14:modId xmlns:p14="http://schemas.microsoft.com/office/powerpoint/2010/main" val="3664149099"/>
              </p:ext>
            </p:extLst>
          </p:nvPr>
        </p:nvGraphicFramePr>
        <p:xfrm>
          <a:off x="2699792" y="1779662"/>
          <a:ext cx="5400600" cy="2712700"/>
        </p:xfrm>
        <a:graphic>
          <a:graphicData uri="http://schemas.openxmlformats.org/drawingml/2006/table">
            <a:tbl>
              <a:tblPr>
                <a:noFill/>
                <a:tableStyleId>{15AC26C8-5F62-4487-B1AE-DF8E835D5FDC}</a:tableStyleId>
              </a:tblPr>
              <a:tblGrid>
                <a:gridCol w="945105"/>
                <a:gridCol w="4455495"/>
              </a:tblGrid>
              <a:tr h="1114625">
                <a:tc>
                  <a:txBody>
                    <a:bodyPr/>
                    <a:lstStyle/>
                    <a:p>
                      <a:pPr marL="0" lvl="0" indent="0" algn="r" rtl="0">
                        <a:spcBef>
                          <a:spcPts val="0"/>
                        </a:spcBef>
                        <a:spcAft>
                          <a:spcPts val="0"/>
                        </a:spcAft>
                        <a:buNone/>
                      </a:pPr>
                      <a:r>
                        <a:rPr lang="zh-TW" altLang="en-US" sz="2800" dirty="0" smtClean="0">
                          <a:solidFill>
                            <a:srgbClr val="617A86"/>
                          </a:solidFill>
                          <a:latin typeface="微軟正黑體" pitchFamily="34" charset="-120"/>
                          <a:ea typeface="微軟正黑體" pitchFamily="34" charset="-120"/>
                          <a:cs typeface="Varela Round"/>
                          <a:sym typeface="Varela Round"/>
                        </a:rPr>
                        <a:t>認知</a:t>
                      </a:r>
                      <a:endParaRPr sz="2800" dirty="0">
                        <a:solidFill>
                          <a:srgbClr val="617A86"/>
                        </a:solidFill>
                        <a:latin typeface="微軟正黑體" pitchFamily="34" charset="-120"/>
                        <a:ea typeface="微軟正黑體" pitchFamily="34"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超過一半認同</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「不服日本人管教」</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「日本需要七腳川社人的土地」</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「七腳川社人薪資太低」</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「七腳川社人倨傲」。</a:t>
                      </a:r>
                      <a:endParaRPr sz="20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solidFill>
                        <a:srgbClr val="A1BECC"/>
                      </a:solidFill>
                      <a:prstDash val="solid"/>
                      <a:round/>
                      <a:headEnd type="none" w="sm" len="sm"/>
                      <a:tailEnd type="none" w="sm" len="sm"/>
                    </a:lnT>
                    <a:lnB w="9525" cap="flat" cmpd="sng">
                      <a:solidFill>
                        <a:srgbClr val="A1BECC">
                          <a:alpha val="0"/>
                        </a:srgbClr>
                      </a:solidFill>
                      <a:prstDash val="solid"/>
                      <a:round/>
                      <a:headEnd type="none" w="sm" len="sm"/>
                      <a:tailEnd type="none" w="sm" len="sm"/>
                    </a:lnB>
                  </a:tcPr>
                </a:tc>
              </a:tr>
              <a:tr h="685575">
                <a:tc>
                  <a:txBody>
                    <a:bodyPr/>
                    <a:lstStyle/>
                    <a:p>
                      <a:pPr marL="0" lvl="0" indent="0" algn="r" rtl="0">
                        <a:spcBef>
                          <a:spcPts val="0"/>
                        </a:spcBef>
                        <a:spcAft>
                          <a:spcPts val="0"/>
                        </a:spcAft>
                        <a:buNone/>
                      </a:pPr>
                      <a:r>
                        <a:rPr lang="zh-TW" altLang="en-US" sz="2800" dirty="0" smtClean="0">
                          <a:solidFill>
                            <a:srgbClr val="617A86"/>
                          </a:solidFill>
                          <a:latin typeface="微軟正黑體" pitchFamily="34" charset="-120"/>
                          <a:ea typeface="微軟正黑體" pitchFamily="34" charset="-120"/>
                          <a:cs typeface="Varela Round"/>
                          <a:sym typeface="Varela Round"/>
                        </a:rPr>
                        <a:t>評價</a:t>
                      </a:r>
                      <a:endParaRPr sz="2800" dirty="0">
                        <a:solidFill>
                          <a:srgbClr val="617A86"/>
                        </a:solidFill>
                        <a:latin typeface="微軟正黑體" pitchFamily="34" charset="-120"/>
                        <a:ea typeface="微軟正黑體" pitchFamily="34" charset="-120"/>
                        <a:cs typeface="Varela Round"/>
                        <a:sym typeface="Varela Round"/>
                      </a:endParaRPr>
                    </a:p>
                  </a:txBody>
                  <a:tcPr marL="91425" marR="91425" marT="68575" marB="68575" anchor="ctr">
                    <a:lnL w="9525" cap="flat" cmpd="sng">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lgn="ctr">
                      <a:solidFill>
                        <a:srgbClr val="A1BECC">
                          <a:alpha val="0"/>
                        </a:srgbClr>
                      </a:solidFill>
                      <a:prstDash val="solid"/>
                      <a:round/>
                      <a:headEnd type="none" w="sm" len="sm"/>
                      <a:tailEnd type="none" w="sm" len="sm"/>
                    </a:lnT>
                    <a:lnB w="9525" cap="flat" cmpd="sng">
                      <a:solidFill>
                        <a:srgbClr val="A1BECC"/>
                      </a:solidFill>
                      <a:prstDash val="solid"/>
                      <a:round/>
                      <a:headEnd type="none" w="sm" len="sm"/>
                      <a:tailEnd type="none" w="sm" len="sm"/>
                    </a:lnB>
                  </a:tcPr>
                </a:tc>
                <a:tc>
                  <a:txBody>
                    <a:bodyPr/>
                    <a:lstStyle/>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超過一半認同</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「感謝七腳川社人犧牲」</a:t>
                      </a:r>
                      <a:endParaRPr lang="en-US" altLang="zh-TW" sz="2000"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000" dirty="0" smtClean="0">
                          <a:solidFill>
                            <a:srgbClr val="617A86"/>
                          </a:solidFill>
                          <a:latin typeface="標楷體" pitchFamily="65" charset="-120"/>
                          <a:ea typeface="標楷體" pitchFamily="65" charset="-120"/>
                          <a:cs typeface="Varela Round"/>
                          <a:sym typeface="Varela Round"/>
                        </a:rPr>
                        <a:t>「七腳川社人得到文明教化」</a:t>
                      </a:r>
                      <a:endParaRPr sz="2000" dirty="0">
                        <a:solidFill>
                          <a:srgbClr val="617A86"/>
                        </a:solidFill>
                        <a:latin typeface="標楷體" pitchFamily="65" charset="-120"/>
                        <a:ea typeface="標楷體" pitchFamily="65" charset="-120"/>
                        <a:cs typeface="Varela Round"/>
                        <a:sym typeface="Varela Round"/>
                      </a:endParaRPr>
                    </a:p>
                  </a:txBody>
                  <a:tcPr marL="91425" marR="91425" marT="68575" marB="68575" anchor="ctr">
                    <a:lnL w="9525" cap="flat" cmpd="sng" algn="ctr">
                      <a:solidFill>
                        <a:srgbClr val="A1BECC"/>
                      </a:solidFill>
                      <a:prstDash val="solid"/>
                      <a:round/>
                      <a:headEnd type="none" w="sm" len="sm"/>
                      <a:tailEnd type="none" w="sm" len="sm"/>
                    </a:lnL>
                    <a:lnR w="9525" cap="flat" cmpd="sng" algn="ctr">
                      <a:solidFill>
                        <a:srgbClr val="A1BECC"/>
                      </a:solidFill>
                      <a:prstDash val="solid"/>
                      <a:round/>
                      <a:headEnd type="none" w="sm" len="sm"/>
                      <a:tailEnd type="none" w="sm" len="sm"/>
                    </a:lnR>
                    <a:lnT w="9525" cap="flat" cmpd="sng" algn="ctr">
                      <a:solidFill>
                        <a:srgbClr val="A1BECC">
                          <a:alpha val="0"/>
                        </a:srgbClr>
                      </a:solidFill>
                      <a:prstDash val="solid"/>
                      <a:round/>
                      <a:headEnd type="none" w="sm" len="sm"/>
                      <a:tailEnd type="none" w="sm" len="sm"/>
                    </a:lnT>
                    <a:lnB w="9525" cap="flat" cmpd="sng">
                      <a:solidFill>
                        <a:srgbClr val="A1BECC"/>
                      </a:solidFill>
                      <a:prstDash val="solid"/>
                      <a:round/>
                      <a:headEnd type="none" w="sm" len="sm"/>
                      <a:tailEnd type="none" w="sm" len="sm"/>
                    </a:lnB>
                  </a:tcPr>
                </a:tc>
              </a:tr>
            </a:tbl>
          </a:graphicData>
        </a:graphic>
      </p:graphicFrame>
      <p:sp>
        <p:nvSpPr>
          <p:cNvPr id="329" name="Google Shape;329;p2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5" name="文字方塊 4"/>
          <p:cNvSpPr txBox="1"/>
          <p:nvPr/>
        </p:nvSpPr>
        <p:spPr>
          <a:xfrm>
            <a:off x="2699792" y="1131590"/>
            <a:ext cx="5752216" cy="400110"/>
          </a:xfrm>
          <a:prstGeom prst="rect">
            <a:avLst/>
          </a:prstGeom>
          <a:noFill/>
        </p:spPr>
        <p:txBody>
          <a:bodyPr wrap="none" rtlCol="0">
            <a:spAutoFit/>
          </a:bodyPr>
          <a:lstStyle/>
          <a:p>
            <a:pPr marL="179388" indent="-179388">
              <a:spcAft>
                <a:spcPts val="1200"/>
              </a:spcAft>
              <a:buFont typeface="Arial" pitchFamily="34" charset="0"/>
              <a:buChar char="•"/>
            </a:pPr>
            <a:r>
              <a:rPr lang="zh-TW" altLang="en-US" sz="2000" dirty="0" smtClean="0">
                <a:solidFill>
                  <a:schemeClr val="accent2">
                    <a:lumMod val="50000"/>
                  </a:schemeClr>
                </a:solidFill>
                <a:latin typeface="標楷體" pitchFamily="65" charset="-120"/>
                <a:ea typeface="標楷體" pitchFamily="65" charset="-120"/>
              </a:rPr>
              <a:t>後測全體學生對事件的認知與評價，整理如下表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683568" y="380910"/>
            <a:ext cx="7772400" cy="53465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4000" b="1" dirty="0" smtClean="0">
                <a:latin typeface="微軟正黑體" pitchFamily="34" charset="-120"/>
                <a:ea typeface="微軟正黑體" pitchFamily="34" charset="-120"/>
              </a:rPr>
              <a:t>前後測比較結果</a:t>
            </a:r>
            <a:endParaRPr sz="4000" b="1" dirty="0">
              <a:latin typeface="微軟正黑體" pitchFamily="34" charset="-120"/>
              <a:ea typeface="微軟正黑體" pitchFamily="34" charset="-120"/>
            </a:endParaRPr>
          </a:p>
        </p:txBody>
      </p:sp>
      <p:sp>
        <p:nvSpPr>
          <p:cNvPr id="213" name="Google Shape;213;p1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9" name="文字方塊 8"/>
          <p:cNvSpPr txBox="1"/>
          <p:nvPr/>
        </p:nvSpPr>
        <p:spPr>
          <a:xfrm>
            <a:off x="1187624" y="843558"/>
            <a:ext cx="1224136" cy="2395721"/>
          </a:xfrm>
          <a:prstGeom prst="rect">
            <a:avLst/>
          </a:prstGeom>
          <a:noFill/>
        </p:spPr>
        <p:txBody>
          <a:bodyPr wrap="square" rtlCol="0">
            <a:spAutoFit/>
          </a:bodyPr>
          <a:lstStyle/>
          <a:p>
            <a:pPr marL="179388" indent="-179388">
              <a:spcAft>
                <a:spcPts val="600"/>
              </a:spcAft>
              <a:buFont typeface="Arial" pitchFamily="34" charset="0"/>
              <a:buChar char="•"/>
            </a:pPr>
            <a:r>
              <a:rPr lang="zh-TW" altLang="en-US" sz="2400" dirty="0" smtClean="0"/>
              <a:t>認知</a:t>
            </a:r>
            <a:endParaRPr lang="en-US" altLang="zh-TW" sz="2400" dirty="0" smtClean="0"/>
          </a:p>
          <a:p>
            <a:pPr marL="179388" indent="-179388">
              <a:spcAft>
                <a:spcPts val="600"/>
              </a:spcAft>
            </a:pPr>
            <a:endParaRPr lang="en-US" altLang="zh-TW" sz="1800" dirty="0" smtClean="0"/>
          </a:p>
          <a:p>
            <a:pPr marL="179388" indent="-179388">
              <a:spcAft>
                <a:spcPts val="600"/>
              </a:spcAft>
              <a:buFont typeface="Arial" pitchFamily="34" charset="0"/>
              <a:buChar char="•"/>
            </a:pPr>
            <a:endParaRPr lang="en-US" altLang="zh-TW" sz="1800" dirty="0" smtClean="0"/>
          </a:p>
          <a:p>
            <a:pPr marL="179388" indent="-179388">
              <a:spcAft>
                <a:spcPts val="600"/>
              </a:spcAft>
              <a:buFont typeface="Arial" pitchFamily="34" charset="0"/>
              <a:buChar char="•"/>
            </a:pPr>
            <a:endParaRPr lang="en-US" altLang="zh-TW" sz="1800" dirty="0" smtClean="0"/>
          </a:p>
          <a:p>
            <a:pPr marL="179388" indent="-179388">
              <a:spcAft>
                <a:spcPts val="600"/>
              </a:spcAft>
              <a:buFont typeface="Arial" pitchFamily="34" charset="0"/>
              <a:buChar char="•"/>
            </a:pPr>
            <a:endParaRPr lang="en-US" altLang="zh-TW" sz="1800" dirty="0" smtClean="0"/>
          </a:p>
          <a:p>
            <a:pPr marL="179388" indent="-179388">
              <a:spcAft>
                <a:spcPts val="600"/>
              </a:spcAft>
              <a:buFont typeface="Arial" pitchFamily="34" charset="0"/>
              <a:buChar char="•"/>
            </a:pPr>
            <a:r>
              <a:rPr lang="zh-TW" altLang="en-US" sz="2400" dirty="0" smtClean="0"/>
              <a:t>評價</a:t>
            </a:r>
            <a:endParaRPr lang="zh-TW" altLang="en-US" sz="2400" dirty="0"/>
          </a:p>
        </p:txBody>
      </p:sp>
      <p:graphicFrame>
        <p:nvGraphicFramePr>
          <p:cNvPr id="10" name="表格 9"/>
          <p:cNvGraphicFramePr>
            <a:graphicFrameLocks noGrp="1"/>
          </p:cNvGraphicFramePr>
          <p:nvPr>
            <p:extLst>
              <p:ext uri="{D42A27DB-BD31-4B8C-83A1-F6EECF244321}">
                <p14:modId xmlns:p14="http://schemas.microsoft.com/office/powerpoint/2010/main" val="2036940607"/>
              </p:ext>
            </p:extLst>
          </p:nvPr>
        </p:nvGraphicFramePr>
        <p:xfrm>
          <a:off x="611560" y="1347614"/>
          <a:ext cx="7847216" cy="1224136"/>
        </p:xfrm>
        <a:graphic>
          <a:graphicData uri="http://schemas.openxmlformats.org/drawingml/2006/table">
            <a:tbl>
              <a:tblPr firstRow="1" bandRow="1">
                <a:tableStyleId>{5C22544A-7EE6-4342-B048-85BDC9FD1C3A}</a:tableStyleId>
              </a:tblPr>
              <a:tblGrid>
                <a:gridCol w="1371603"/>
                <a:gridCol w="922713"/>
                <a:gridCol w="914400"/>
                <a:gridCol w="964276"/>
                <a:gridCol w="922713"/>
                <a:gridCol w="955963"/>
                <a:gridCol w="847898"/>
                <a:gridCol w="947650"/>
              </a:tblGrid>
              <a:tr h="306034">
                <a:tc>
                  <a:txBody>
                    <a:bodyPr/>
                    <a:lstStyle/>
                    <a:p>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1</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2</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3</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4</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5</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6</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7</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r>
              <a:tr h="306034">
                <a:tc>
                  <a:txBody>
                    <a:bodyPr/>
                    <a:lstStyle/>
                    <a:p>
                      <a:r>
                        <a:rPr lang="zh-TW" altLang="en-US" sz="1200" dirty="0" smtClean="0">
                          <a:latin typeface="微軟正黑體" pitchFamily="34" charset="-120"/>
                          <a:ea typeface="微軟正黑體" pitchFamily="34" charset="-120"/>
                        </a:rPr>
                        <a:t>前測答是</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13.64</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34.09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53.49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22.73</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44.19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34.88</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20.93</a:t>
                      </a:r>
                      <a:endParaRPr lang="zh-TW" sz="1200" kern="100" dirty="0">
                        <a:latin typeface="微軟正黑體" pitchFamily="34" charset="-120"/>
                        <a:ea typeface="微軟正黑體" pitchFamily="34" charset="-120"/>
                        <a:cs typeface="Times New Roman"/>
                      </a:endParaRPr>
                    </a:p>
                  </a:txBody>
                  <a:tcPr marL="17780" marR="17780" marT="0" marB="0" anchor="ctr"/>
                </a:tc>
              </a:tr>
              <a:tr h="306034">
                <a:tc>
                  <a:txBody>
                    <a:bodyPr/>
                    <a:lstStyle/>
                    <a:p>
                      <a:r>
                        <a:rPr lang="zh-TW" altLang="en-US" sz="1200" dirty="0" smtClean="0">
                          <a:latin typeface="微軟正黑體" pitchFamily="34" charset="-120"/>
                          <a:ea typeface="微軟正黑體" pitchFamily="34" charset="-120"/>
                        </a:rPr>
                        <a:t>後測答是</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38.46</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74.36</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87.18</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23.08</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82.05</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a:solidFill>
                            <a:srgbClr val="000000"/>
                          </a:solidFill>
                          <a:latin typeface="微軟正黑體" pitchFamily="34" charset="-120"/>
                          <a:ea typeface="微軟正黑體" pitchFamily="34" charset="-120"/>
                          <a:cs typeface="新細明體"/>
                        </a:rPr>
                        <a:t>56.41</a:t>
                      </a:r>
                      <a:endParaRPr lang="zh-TW" sz="1200" kern="10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33.33</a:t>
                      </a:r>
                      <a:endParaRPr lang="zh-TW" sz="1200" kern="100" dirty="0">
                        <a:latin typeface="微軟正黑體" pitchFamily="34" charset="-120"/>
                        <a:ea typeface="微軟正黑體" pitchFamily="34" charset="-120"/>
                        <a:cs typeface="Times New Roman"/>
                      </a:endParaRPr>
                    </a:p>
                  </a:txBody>
                  <a:tcPr marL="17780" marR="17780" marT="0" marB="0" anchor="ctr"/>
                </a:tc>
              </a:tr>
              <a:tr h="306034">
                <a:tc>
                  <a:txBody>
                    <a:bodyPr/>
                    <a:lstStyle/>
                    <a:p>
                      <a:r>
                        <a:rPr lang="zh-TW" altLang="en-US" sz="1200" dirty="0" smtClean="0">
                          <a:latin typeface="微軟正黑體" pitchFamily="34" charset="-120"/>
                          <a:ea typeface="微軟正黑體" pitchFamily="34" charset="-120"/>
                        </a:rPr>
                        <a:t>後測增加</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24.82</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40.27</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33.69</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0.35</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37.86</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21.53</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12.4</a:t>
                      </a:r>
                      <a:endParaRPr lang="zh-TW" altLang="en-US" sz="1200" dirty="0">
                        <a:latin typeface="微軟正黑體" pitchFamily="34" charset="-120"/>
                        <a:ea typeface="微軟正黑體" pitchFamily="34" charset="-120"/>
                      </a:endParaRPr>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644248398"/>
              </p:ext>
            </p:extLst>
          </p:nvPr>
        </p:nvGraphicFramePr>
        <p:xfrm>
          <a:off x="1403648" y="3147814"/>
          <a:ext cx="6414654" cy="1224136"/>
        </p:xfrm>
        <a:graphic>
          <a:graphicData uri="http://schemas.openxmlformats.org/drawingml/2006/table">
            <a:tbl>
              <a:tblPr firstRow="1" bandRow="1">
                <a:tableStyleId>{5C22544A-7EE6-4342-B048-85BDC9FD1C3A}</a:tableStyleId>
              </a:tblPr>
              <a:tblGrid>
                <a:gridCol w="1221971"/>
                <a:gridCol w="1064029"/>
                <a:gridCol w="1064029"/>
                <a:gridCol w="1005840"/>
                <a:gridCol w="989676"/>
                <a:gridCol w="1069109"/>
              </a:tblGrid>
              <a:tr h="306034">
                <a:tc>
                  <a:txBody>
                    <a:bodyPr/>
                    <a:lstStyle/>
                    <a:p>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8</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9</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10</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11</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c>
                  <a:txBody>
                    <a:bodyPr/>
                    <a:lstStyle/>
                    <a:p>
                      <a:r>
                        <a:rPr lang="zh-TW" altLang="en-US" sz="1200" dirty="0" smtClean="0">
                          <a:latin typeface="微軟正黑體" pitchFamily="34" charset="-120"/>
                          <a:ea typeface="微軟正黑體" pitchFamily="34" charset="-120"/>
                        </a:rPr>
                        <a:t>第</a:t>
                      </a:r>
                      <a:r>
                        <a:rPr lang="en-US" altLang="zh-TW" sz="1200" dirty="0" smtClean="0">
                          <a:latin typeface="微軟正黑體" pitchFamily="34" charset="-120"/>
                          <a:ea typeface="微軟正黑體" pitchFamily="34" charset="-120"/>
                        </a:rPr>
                        <a:t>12</a:t>
                      </a:r>
                      <a:r>
                        <a:rPr lang="zh-TW" altLang="en-US" sz="1200" dirty="0" smtClean="0">
                          <a:latin typeface="微軟正黑體" pitchFamily="34" charset="-120"/>
                          <a:ea typeface="微軟正黑體" pitchFamily="34" charset="-120"/>
                        </a:rPr>
                        <a:t>題</a:t>
                      </a:r>
                      <a:endParaRPr lang="zh-TW" altLang="en-US" sz="1200" dirty="0">
                        <a:latin typeface="微軟正黑體" pitchFamily="34" charset="-120"/>
                        <a:ea typeface="微軟正黑體" pitchFamily="34" charset="-120"/>
                      </a:endParaRPr>
                    </a:p>
                  </a:txBody>
                  <a:tcPr/>
                </a:tc>
              </a:tr>
              <a:tr h="306034">
                <a:tc>
                  <a:txBody>
                    <a:bodyPr/>
                    <a:lstStyle/>
                    <a:p>
                      <a:r>
                        <a:rPr lang="zh-TW" altLang="en-US" sz="1200" dirty="0" smtClean="0">
                          <a:latin typeface="微軟正黑體" pitchFamily="34" charset="-120"/>
                          <a:ea typeface="微軟正黑體" pitchFamily="34" charset="-120"/>
                        </a:rPr>
                        <a:t>前測答是</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13.64</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50</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29.55</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22.73</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47.73</a:t>
                      </a:r>
                      <a:endParaRPr lang="zh-TW" sz="1200" kern="100" dirty="0">
                        <a:latin typeface="微軟正黑體" pitchFamily="34" charset="-120"/>
                        <a:ea typeface="微軟正黑體" pitchFamily="34" charset="-120"/>
                        <a:cs typeface="Times New Roman"/>
                      </a:endParaRPr>
                    </a:p>
                  </a:txBody>
                  <a:tcPr marL="17780" marR="17780" marT="0" marB="0" anchor="ctr"/>
                </a:tc>
              </a:tr>
              <a:tr h="306034">
                <a:tc>
                  <a:txBody>
                    <a:bodyPr/>
                    <a:lstStyle/>
                    <a:p>
                      <a:r>
                        <a:rPr lang="zh-TW" altLang="en-US" sz="1200" dirty="0" smtClean="0">
                          <a:latin typeface="微軟正黑體" pitchFamily="34" charset="-120"/>
                          <a:ea typeface="微軟正黑體" pitchFamily="34" charset="-120"/>
                        </a:rPr>
                        <a:t>後測答是</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11.9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61.9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26.19</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35.71</a:t>
                      </a:r>
                      <a:endParaRPr lang="zh-TW" sz="1200" kern="100" dirty="0">
                        <a:latin typeface="微軟正黑體" pitchFamily="34" charset="-120"/>
                        <a:ea typeface="微軟正黑體" pitchFamily="34" charset="-120"/>
                        <a:cs typeface="Times New Roman"/>
                      </a:endParaRPr>
                    </a:p>
                  </a:txBody>
                  <a:tcPr marL="17780" marR="17780" marT="0" marB="0" anchor="ctr"/>
                </a:tc>
                <a:tc>
                  <a:txBody>
                    <a:bodyPr/>
                    <a:lstStyle/>
                    <a:p>
                      <a:pPr marL="306070" indent="-306070" algn="ctr">
                        <a:spcAft>
                          <a:spcPts val="0"/>
                        </a:spcAft>
                      </a:pPr>
                      <a:r>
                        <a:rPr lang="en-US" sz="1200" kern="0" dirty="0">
                          <a:solidFill>
                            <a:srgbClr val="000000"/>
                          </a:solidFill>
                          <a:latin typeface="微軟正黑體" pitchFamily="34" charset="-120"/>
                          <a:ea typeface="微軟正黑體" pitchFamily="34" charset="-120"/>
                          <a:cs typeface="新細明體"/>
                        </a:rPr>
                        <a:t>64.29</a:t>
                      </a:r>
                      <a:endParaRPr lang="zh-TW" sz="1200" kern="100" dirty="0">
                        <a:latin typeface="微軟正黑體" pitchFamily="34" charset="-120"/>
                        <a:ea typeface="微軟正黑體" pitchFamily="34" charset="-120"/>
                        <a:cs typeface="Times New Roman"/>
                      </a:endParaRPr>
                    </a:p>
                  </a:txBody>
                  <a:tcPr marL="17780" marR="17780" marT="0" marB="0" anchor="ctr"/>
                </a:tc>
              </a:tr>
              <a:tr h="306034">
                <a:tc>
                  <a:txBody>
                    <a:bodyPr/>
                    <a:lstStyle/>
                    <a:p>
                      <a:r>
                        <a:rPr lang="zh-TW" altLang="en-US" sz="1200" dirty="0" smtClean="0">
                          <a:latin typeface="微軟正黑體" pitchFamily="34" charset="-120"/>
                          <a:ea typeface="微軟正黑體" pitchFamily="34" charset="-120"/>
                        </a:rPr>
                        <a:t>後測增加</a:t>
                      </a:r>
                      <a:r>
                        <a:rPr lang="en-US" altLang="zh-TW" sz="1200" dirty="0" smtClean="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-1.74</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11.9</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-3.36</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12.98</a:t>
                      </a:r>
                      <a:endParaRPr lang="zh-TW" altLang="en-US" sz="1200" dirty="0">
                        <a:latin typeface="微軟正黑體" pitchFamily="34" charset="-120"/>
                        <a:ea typeface="微軟正黑體" pitchFamily="34" charset="-120"/>
                      </a:endParaRPr>
                    </a:p>
                  </a:txBody>
                  <a:tcPr/>
                </a:tc>
                <a:tc>
                  <a:txBody>
                    <a:bodyPr/>
                    <a:lstStyle/>
                    <a:p>
                      <a:pPr algn="ctr"/>
                      <a:r>
                        <a:rPr lang="en-US" altLang="zh-TW" sz="1200" dirty="0" smtClean="0">
                          <a:latin typeface="微軟正黑體" pitchFamily="34" charset="-120"/>
                          <a:ea typeface="微軟正黑體" pitchFamily="34" charset="-120"/>
                        </a:rPr>
                        <a:t>16.56</a:t>
                      </a:r>
                      <a:endParaRPr lang="zh-TW" altLang="en-US" sz="1200" dirty="0">
                        <a:latin typeface="微軟正黑體" pitchFamily="34" charset="-120"/>
                        <a:ea typeface="微軟正黑體" pitchFamily="34" charset="-120"/>
                      </a:endParaRPr>
                    </a:p>
                  </a:txBody>
                  <a:tcPr/>
                </a:tc>
              </a:tr>
            </a:tbl>
          </a:graphicData>
        </a:graphic>
      </p:graphicFrame>
      <p:sp>
        <p:nvSpPr>
          <p:cNvPr id="2" name="橢圓 1"/>
          <p:cNvSpPr/>
          <p:nvPr/>
        </p:nvSpPr>
        <p:spPr>
          <a:xfrm>
            <a:off x="2051720" y="1275606"/>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5724128" y="128343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3875704" y="128442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7596336" y="1285408"/>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單箭頭接點 3"/>
          <p:cNvCxnSpPr/>
          <p:nvPr/>
        </p:nvCxnSpPr>
        <p:spPr>
          <a:xfrm flipV="1">
            <a:off x="2411760" y="1059582"/>
            <a:ext cx="864096" cy="21602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3491880" y="761677"/>
            <a:ext cx="1080120" cy="338554"/>
          </a:xfrm>
          <a:prstGeom prst="rect">
            <a:avLst/>
          </a:prstGeom>
          <a:noFill/>
        </p:spPr>
        <p:txBody>
          <a:bodyPr wrap="square" rtlCol="0">
            <a:spAutoFit/>
          </a:bodyPr>
          <a:lstStyle/>
          <a:p>
            <a:r>
              <a:rPr lang="zh-TW" altLang="en-US" dirty="0" smtClean="0">
                <a:solidFill>
                  <a:srgbClr val="C00000"/>
                </a:solidFill>
                <a:latin typeface="標楷體" pitchFamily="65" charset="-120"/>
                <a:ea typeface="標楷體" pitchFamily="65" charset="-120"/>
              </a:rPr>
              <a:t>顯著</a:t>
            </a:r>
            <a:r>
              <a:rPr lang="zh-TW" altLang="en-US" sz="1600" dirty="0" smtClean="0">
                <a:solidFill>
                  <a:srgbClr val="C00000"/>
                </a:solidFill>
                <a:latin typeface="標楷體" pitchFamily="65" charset="-120"/>
                <a:ea typeface="標楷體" pitchFamily="65" charset="-120"/>
              </a:rPr>
              <a:t>相關</a:t>
            </a:r>
            <a:endParaRPr lang="zh-TW" altLang="en-US" sz="1600" dirty="0">
              <a:solidFill>
                <a:srgbClr val="C00000"/>
              </a:solidFill>
              <a:latin typeface="標楷體" pitchFamily="65" charset="-120"/>
              <a:ea typeface="標楷體" pitchFamily="65" charset="-120"/>
            </a:endParaRPr>
          </a:p>
        </p:txBody>
      </p:sp>
      <p:cxnSp>
        <p:nvCxnSpPr>
          <p:cNvPr id="7" name="直線單箭頭接點 6"/>
          <p:cNvCxnSpPr>
            <a:stCxn id="12" idx="0"/>
            <a:endCxn id="5" idx="2"/>
          </p:cNvCxnSpPr>
          <p:nvPr/>
        </p:nvCxnSpPr>
        <p:spPr>
          <a:xfrm flipH="1" flipV="1">
            <a:off x="4031940" y="1100231"/>
            <a:ext cx="95792" cy="18418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flipV="1">
            <a:off x="4283968" y="1029008"/>
            <a:ext cx="1512168" cy="42661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13" idx="2"/>
          </p:cNvCxnSpPr>
          <p:nvPr/>
        </p:nvCxnSpPr>
        <p:spPr>
          <a:xfrm flipH="1" flipV="1">
            <a:off x="4379760" y="925368"/>
            <a:ext cx="3216576" cy="54006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707904" y="2643758"/>
            <a:ext cx="671856" cy="338554"/>
          </a:xfrm>
          <a:prstGeom prst="rect">
            <a:avLst/>
          </a:prstGeom>
          <a:noFill/>
        </p:spPr>
        <p:txBody>
          <a:bodyPr wrap="square" rtlCol="0">
            <a:spAutoFit/>
          </a:bodyPr>
          <a:lstStyle/>
          <a:p>
            <a:r>
              <a:rPr lang="zh-TW" altLang="en-US" sz="1600" dirty="0" smtClean="0">
                <a:solidFill>
                  <a:srgbClr val="C00000"/>
                </a:solidFill>
                <a:latin typeface="標楷體" pitchFamily="65" charset="-120"/>
                <a:ea typeface="標楷體" pitchFamily="65" charset="-120"/>
              </a:rPr>
              <a:t>相關</a:t>
            </a:r>
            <a:endParaRPr lang="zh-TW" altLang="en-US" sz="1600" dirty="0">
              <a:solidFill>
                <a:srgbClr val="C00000"/>
              </a:solidFill>
              <a:latin typeface="標楷體" pitchFamily="65" charset="-120"/>
              <a:ea typeface="標楷體" pitchFamily="65" charset="-120"/>
            </a:endParaRPr>
          </a:p>
        </p:txBody>
      </p:sp>
      <p:sp>
        <p:nvSpPr>
          <p:cNvPr id="23" name="橢圓 22"/>
          <p:cNvSpPr/>
          <p:nvPr/>
        </p:nvSpPr>
        <p:spPr>
          <a:xfrm>
            <a:off x="2915816" y="1283432"/>
            <a:ext cx="648072" cy="3620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5796136" y="3033061"/>
            <a:ext cx="648072"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p:nvPr/>
        </p:nvCxnSpPr>
        <p:spPr>
          <a:xfrm>
            <a:off x="3275856" y="1645448"/>
            <a:ext cx="599848" cy="107031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24" idx="2"/>
          </p:cNvCxnSpPr>
          <p:nvPr/>
        </p:nvCxnSpPr>
        <p:spPr>
          <a:xfrm flipH="1" flipV="1">
            <a:off x="4283968" y="2931791"/>
            <a:ext cx="1512168" cy="31729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123728" y="339502"/>
            <a:ext cx="5832648" cy="1152128"/>
          </a:xfrm>
          <a:prstGeom prst="rect">
            <a:avLst/>
          </a:prstGeom>
        </p:spPr>
        <p:txBody>
          <a:bodyPr spcFirstLastPara="1" wrap="square" lIns="91425" tIns="91425" rIns="91425" bIns="91425" anchor="b" anchorCtr="0">
            <a:noAutofit/>
          </a:bodyPr>
          <a:lstStyle/>
          <a:p>
            <a:pPr lvl="0"/>
            <a:r>
              <a:rPr lang="zh-TW" altLang="en-US" sz="4000" dirty="0" smtClean="0">
                <a:latin typeface="微軟正黑體" pitchFamily="34" charset="-120"/>
                <a:ea typeface="微軟正黑體" pitchFamily="34" charset="-120"/>
              </a:rPr>
              <a:t>全體學生前後測比較結果</a:t>
            </a:r>
            <a:endParaRPr sz="4000" dirty="0">
              <a:latin typeface="微軟正黑體" pitchFamily="34" charset="-120"/>
              <a:ea typeface="微軟正黑體" pitchFamily="34" charset="-120"/>
            </a:endParaRPr>
          </a:p>
        </p:txBody>
      </p:sp>
      <p:sp>
        <p:nvSpPr>
          <p:cNvPr id="201" name="Google Shape;201;p14"/>
          <p:cNvSpPr txBox="1"/>
          <p:nvPr/>
        </p:nvSpPr>
        <p:spPr>
          <a:xfrm>
            <a:off x="2953325" y="1730550"/>
            <a:ext cx="23823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7" name="Google Shape;126;p3"/>
          <p:cNvSpPr txBox="1">
            <a:spLocks/>
          </p:cNvSpPr>
          <p:nvPr/>
        </p:nvSpPr>
        <p:spPr>
          <a:xfrm>
            <a:off x="1331640" y="1779662"/>
            <a:ext cx="7488832" cy="1872208"/>
          </a:xfrm>
          <a:prstGeom prst="rect">
            <a:avLst/>
          </a:prstGeom>
          <a:noFill/>
          <a:ln>
            <a:noFill/>
          </a:ln>
        </p:spPr>
        <p:txBody>
          <a:bodyPr spcFirstLastPara="1" wrap="square" lIns="91425" tIns="45700" rIns="91425" bIns="45700" anchor="t" anchorCtr="0">
            <a:normAutofit/>
          </a:bodyPr>
          <a:lstStyle/>
          <a:p>
            <a:pPr marL="457200" lvl="0" indent="-342900">
              <a:spcAft>
                <a:spcPts val="1200"/>
              </a:spcAft>
              <a:buClr>
                <a:schemeClr val="tx1"/>
              </a:buClr>
              <a:buSzPct val="100000"/>
              <a:buFont typeface="Arial" pitchFamily="34" charset="0"/>
              <a:buChar char="•"/>
            </a:pP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獨立樣本</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T</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檢定方式統計。</a:t>
            </a:r>
            <a:endParaRPr lang="en-US" altLang="zh-TW" sz="2400" dirty="0" smtClean="0">
              <a:solidFill>
                <a:schemeClr val="accent2">
                  <a:lumMod val="50000"/>
                </a:schemeClr>
              </a:solidFill>
              <a:latin typeface="標楷體" pitchFamily="65" charset="-120"/>
              <a:ea typeface="標楷體" pitchFamily="65" charset="-120"/>
              <a:cs typeface="Varela Round"/>
              <a:sym typeface="Varela Round"/>
            </a:endParaRPr>
          </a:p>
          <a:p>
            <a:pPr marL="457200" lvl="0" indent="-342900">
              <a:spcAft>
                <a:spcPts val="1200"/>
              </a:spcAft>
              <a:buClr>
                <a:schemeClr val="tx1"/>
              </a:buClr>
              <a:buSzPct val="100000"/>
              <a:buFont typeface="Arial" pitchFamily="34" charset="0"/>
              <a:buChar char="•"/>
            </a:pP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第</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1</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3</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5</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7</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題達到顯著相關，第</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2</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a:t>
            </a:r>
            <a:r>
              <a:rPr lang="en-US" altLang="zh-TW" sz="2400" dirty="0" smtClean="0">
                <a:solidFill>
                  <a:schemeClr val="accent2">
                    <a:lumMod val="50000"/>
                  </a:schemeClr>
                </a:solidFill>
                <a:latin typeface="標楷體" pitchFamily="65" charset="-120"/>
                <a:ea typeface="標楷體" pitchFamily="65" charset="-120"/>
                <a:cs typeface="Varela Round"/>
                <a:sym typeface="Varela Round"/>
              </a:rPr>
              <a:t>11</a:t>
            </a:r>
            <a:r>
              <a:rPr lang="zh-TW" altLang="en-US" sz="2400" dirty="0" smtClean="0">
                <a:solidFill>
                  <a:schemeClr val="accent2">
                    <a:lumMod val="50000"/>
                  </a:schemeClr>
                </a:solidFill>
                <a:latin typeface="標楷體" pitchFamily="65" charset="-120"/>
                <a:ea typeface="標楷體" pitchFamily="65" charset="-120"/>
                <a:cs typeface="Varela Round"/>
                <a:sym typeface="Varela Round"/>
              </a:rPr>
              <a:t>題達到相關，對這些題目的態度都轉向為肯定。</a:t>
            </a:r>
            <a:endParaRPr kumimoji="0" lang="zh-TW" altLang="en-US" sz="24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endParaRPr>
          </a:p>
          <a:p>
            <a:pPr marL="45720" marR="0" lvl="0" indent="0" algn="l" defTabSz="914400" rtl="0" eaLnBrk="1" fontAlgn="auto" latinLnBrk="0" hangingPunct="1">
              <a:lnSpc>
                <a:spcPct val="100000"/>
              </a:lnSpc>
              <a:spcBef>
                <a:spcPts val="0"/>
              </a:spcBef>
              <a:spcAft>
                <a:spcPts val="0"/>
              </a:spcAft>
              <a:buClr>
                <a:srgbClr val="A1BECC"/>
              </a:buClr>
              <a:buSzPts val="2860"/>
              <a:buFont typeface="Wingdings" pitchFamily="2" charset="2"/>
              <a:buChar char="l"/>
              <a:tabLst/>
              <a:defRPr/>
            </a:pPr>
            <a:endParaRPr kumimoji="0" lang="zh-TW" altLang="en-US" sz="2400" b="0" i="0" u="none" strike="noStrike" kern="0" cap="none" spc="0" normalizeH="0" baseline="0" noProof="0" dirty="0">
              <a:ln>
                <a:noFill/>
              </a:ln>
              <a:solidFill>
                <a:srgbClr val="617A86"/>
              </a:solidFill>
              <a:effectLst/>
              <a:uLnTx/>
              <a:uFillTx/>
              <a:latin typeface="標楷體" pitchFamily="65" charset="-120"/>
              <a:ea typeface="標楷體" pitchFamily="65" charset="-120"/>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3275856" y="41151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族別比較結果</a:t>
            </a:r>
            <a:endParaRPr sz="4000" b="1" dirty="0">
              <a:latin typeface="微軟正黑體" pitchFamily="34" charset="-120"/>
              <a:ea typeface="微軟正黑體" pitchFamily="34" charset="-120"/>
            </a:endParaRPr>
          </a:p>
        </p:txBody>
      </p:sp>
      <p:sp>
        <p:nvSpPr>
          <p:cNvPr id="233" name="Google Shape;233;p18"/>
          <p:cNvSpPr txBox="1">
            <a:spLocks noGrp="1"/>
          </p:cNvSpPr>
          <p:nvPr>
            <p:ph type="body" idx="1"/>
          </p:nvPr>
        </p:nvSpPr>
        <p:spPr>
          <a:xfrm>
            <a:off x="2987824" y="1275606"/>
            <a:ext cx="5275500" cy="2786100"/>
          </a:xfrm>
          <a:prstGeom prst="rect">
            <a:avLst/>
          </a:prstGeom>
        </p:spPr>
        <p:txBody>
          <a:bodyPr spcFirstLastPara="1" wrap="square" lIns="91425" tIns="91425" rIns="91425" bIns="91425" anchor="t" anchorCtr="0">
            <a:noAutofit/>
          </a:bodyPr>
          <a:lstStyle/>
          <a:p>
            <a:pPr lvl="0">
              <a:spcAft>
                <a:spcPts val="1200"/>
              </a:spcAft>
            </a:pPr>
            <a:r>
              <a:rPr lang="zh-TW" altLang="en-US" sz="1600" dirty="0" smtClean="0">
                <a:latin typeface="標楷體" pitchFamily="65" charset="-120"/>
                <a:ea typeface="標楷體" pitchFamily="65" charset="-120"/>
              </a:rPr>
              <a:t>阿美族有</a:t>
            </a:r>
            <a:r>
              <a:rPr lang="en-US" altLang="zh-TW" sz="1600" dirty="0" smtClean="0">
                <a:latin typeface="標楷體" pitchFamily="65" charset="-120"/>
                <a:ea typeface="標楷體" pitchFamily="65" charset="-120"/>
              </a:rPr>
              <a:t>12</a:t>
            </a:r>
            <a:r>
              <a:rPr lang="zh-TW" altLang="en-US" sz="1600" dirty="0" smtClean="0">
                <a:latin typeface="標楷體" pitchFamily="65" charset="-120"/>
                <a:ea typeface="標楷體" pitchFamily="65" charset="-120"/>
              </a:rPr>
              <a:t>人，太魯閣族</a:t>
            </a:r>
            <a:r>
              <a:rPr lang="en-US" altLang="zh-TW" sz="1600" dirty="0" smtClean="0">
                <a:latin typeface="標楷體" pitchFamily="65" charset="-120"/>
                <a:ea typeface="標楷體" pitchFamily="65" charset="-120"/>
              </a:rPr>
              <a:t>11</a:t>
            </a:r>
            <a:r>
              <a:rPr lang="zh-TW" altLang="en-US" sz="1600" dirty="0" smtClean="0">
                <a:latin typeface="標楷體" pitchFamily="65" charset="-120"/>
                <a:ea typeface="標楷體" pitchFamily="65" charset="-120"/>
              </a:rPr>
              <a:t>人，排灣族</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人，泰雅族</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人，漢族</a:t>
            </a:r>
            <a:r>
              <a:rPr lang="en-US" altLang="zh-TW" sz="1600" dirty="0" smtClean="0">
                <a:latin typeface="標楷體" pitchFamily="65" charset="-120"/>
                <a:ea typeface="標楷體" pitchFamily="65" charset="-120"/>
              </a:rPr>
              <a:t>17</a:t>
            </a:r>
            <a:r>
              <a:rPr lang="zh-TW" altLang="en-US" sz="1600" dirty="0" smtClean="0">
                <a:latin typeface="標楷體" pitchFamily="65" charset="-120"/>
                <a:ea typeface="標楷體" pitchFamily="65" charset="-120"/>
              </a:rPr>
              <a:t>人。</a:t>
            </a:r>
            <a:endParaRPr lang="en-US" altLang="zh-TW" sz="1600" dirty="0" smtClean="0">
              <a:latin typeface="標楷體" pitchFamily="65" charset="-120"/>
              <a:ea typeface="標楷體" pitchFamily="65" charset="-120"/>
            </a:endParaRPr>
          </a:p>
          <a:p>
            <a:pPr lvl="0"/>
            <a:r>
              <a:rPr lang="zh-TW" altLang="en-US" sz="1600" dirty="0" smtClean="0">
                <a:latin typeface="標楷體" pitchFamily="65" charset="-120"/>
                <a:ea typeface="標楷體" pitchFamily="65" charset="-120"/>
              </a:rPr>
              <a:t>各族群對事件觀感，作答狀況如下表。</a:t>
            </a:r>
          </a:p>
          <a:p>
            <a:pPr lvl="0"/>
            <a:endParaRPr lang="en-US" altLang="zh-TW" sz="1600" dirty="0" smtClean="0"/>
          </a:p>
        </p:txBody>
      </p:sp>
      <p:sp>
        <p:nvSpPr>
          <p:cNvPr id="234" name="Google Shape;234;p1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graphicFrame>
        <p:nvGraphicFramePr>
          <p:cNvPr id="5" name="表格 4"/>
          <p:cNvGraphicFramePr>
            <a:graphicFrameLocks noGrp="1"/>
          </p:cNvGraphicFramePr>
          <p:nvPr>
            <p:extLst>
              <p:ext uri="{D42A27DB-BD31-4B8C-83A1-F6EECF244321}">
                <p14:modId xmlns:p14="http://schemas.microsoft.com/office/powerpoint/2010/main" val="424268534"/>
              </p:ext>
            </p:extLst>
          </p:nvPr>
        </p:nvGraphicFramePr>
        <p:xfrm>
          <a:off x="2123728" y="2499742"/>
          <a:ext cx="6552728" cy="1645920"/>
        </p:xfrm>
        <a:graphic>
          <a:graphicData uri="http://schemas.openxmlformats.org/drawingml/2006/table">
            <a:tbl>
              <a:tblPr firstRow="1" bandRow="1">
                <a:tableStyleId>{5C22544A-7EE6-4342-B048-85BDC9FD1C3A}</a:tableStyleId>
              </a:tblPr>
              <a:tblGrid>
                <a:gridCol w="1368152"/>
                <a:gridCol w="936105"/>
                <a:gridCol w="1008112"/>
                <a:gridCol w="1008112"/>
                <a:gridCol w="1008112"/>
                <a:gridCol w="1224135"/>
              </a:tblGrid>
              <a:tr h="237269">
                <a:tc>
                  <a:txBody>
                    <a:bodyPr/>
                    <a:lstStyle/>
                    <a:p>
                      <a:endParaRPr lang="zh-TW" altLang="en-US" sz="1200" dirty="0"/>
                    </a:p>
                  </a:txBody>
                  <a:tcPr/>
                </a:tc>
                <a:tc>
                  <a:txBody>
                    <a:bodyPr/>
                    <a:lstStyle/>
                    <a:p>
                      <a:r>
                        <a:rPr lang="zh-TW" altLang="en-US" sz="1200" dirty="0" smtClean="0"/>
                        <a:t>第</a:t>
                      </a:r>
                      <a:r>
                        <a:rPr lang="en-US" altLang="zh-TW" sz="1200" dirty="0" smtClean="0"/>
                        <a:t>13</a:t>
                      </a:r>
                      <a:r>
                        <a:rPr lang="zh-TW" altLang="en-US" sz="1200" dirty="0" smtClean="0"/>
                        <a:t>題</a:t>
                      </a:r>
                      <a:endParaRPr lang="zh-TW" altLang="en-US" sz="1200" dirty="0"/>
                    </a:p>
                  </a:txBody>
                  <a:tcPr/>
                </a:tc>
                <a:tc>
                  <a:txBody>
                    <a:bodyPr/>
                    <a:lstStyle/>
                    <a:p>
                      <a:r>
                        <a:rPr lang="zh-TW" altLang="en-US" sz="1200" dirty="0" smtClean="0"/>
                        <a:t>第</a:t>
                      </a:r>
                      <a:r>
                        <a:rPr lang="en-US" altLang="zh-TW" sz="1200" dirty="0" smtClean="0"/>
                        <a:t>14</a:t>
                      </a:r>
                      <a:r>
                        <a:rPr lang="zh-TW" altLang="en-US" sz="1200" dirty="0" smtClean="0"/>
                        <a:t>題</a:t>
                      </a:r>
                      <a:endParaRPr lang="zh-TW" altLang="en-US" sz="1200" dirty="0"/>
                    </a:p>
                  </a:txBody>
                  <a:tcPr/>
                </a:tc>
                <a:tc>
                  <a:txBody>
                    <a:bodyPr/>
                    <a:lstStyle/>
                    <a:p>
                      <a:r>
                        <a:rPr lang="zh-TW" altLang="en-US" sz="1200" dirty="0" smtClean="0"/>
                        <a:t>第</a:t>
                      </a:r>
                      <a:r>
                        <a:rPr lang="en-US" altLang="zh-TW" sz="1200" dirty="0" smtClean="0"/>
                        <a:t>15</a:t>
                      </a:r>
                      <a:r>
                        <a:rPr lang="zh-TW" altLang="en-US" sz="1200" dirty="0" smtClean="0"/>
                        <a:t>題</a:t>
                      </a:r>
                      <a:endParaRPr lang="zh-TW" altLang="en-US" sz="1200" dirty="0"/>
                    </a:p>
                  </a:txBody>
                  <a:tcPr/>
                </a:tc>
                <a:tc>
                  <a:txBody>
                    <a:bodyPr/>
                    <a:lstStyle/>
                    <a:p>
                      <a:r>
                        <a:rPr lang="zh-TW" altLang="en-US" sz="1200" dirty="0" smtClean="0"/>
                        <a:t>第</a:t>
                      </a:r>
                      <a:r>
                        <a:rPr lang="en-US" altLang="zh-TW" sz="1200" dirty="0" smtClean="0"/>
                        <a:t>16</a:t>
                      </a:r>
                      <a:r>
                        <a:rPr lang="zh-TW" altLang="en-US" sz="1200" dirty="0" smtClean="0"/>
                        <a:t>題</a:t>
                      </a:r>
                      <a:endParaRPr lang="zh-TW" altLang="en-US" sz="1200" dirty="0"/>
                    </a:p>
                  </a:txBody>
                  <a:tcPr/>
                </a:tc>
                <a:tc>
                  <a:txBody>
                    <a:bodyPr/>
                    <a:lstStyle/>
                    <a:p>
                      <a:r>
                        <a:rPr lang="zh-TW" altLang="en-US" sz="1200" dirty="0" smtClean="0"/>
                        <a:t>第</a:t>
                      </a:r>
                      <a:r>
                        <a:rPr lang="en-US" altLang="zh-TW" sz="1200" dirty="0" smtClean="0"/>
                        <a:t>17</a:t>
                      </a:r>
                      <a:r>
                        <a:rPr lang="zh-TW" altLang="en-US" sz="1200" dirty="0" smtClean="0"/>
                        <a:t>題</a:t>
                      </a:r>
                      <a:endParaRPr lang="zh-TW" altLang="en-US" sz="1200" dirty="0"/>
                    </a:p>
                  </a:txBody>
                  <a:tcPr/>
                </a:tc>
              </a:tr>
              <a:tr h="237269">
                <a:tc>
                  <a:txBody>
                    <a:bodyPr/>
                    <a:lstStyle/>
                    <a:p>
                      <a:r>
                        <a:rPr lang="zh-TW" altLang="en-US" sz="1200" dirty="0" smtClean="0">
                          <a:latin typeface="標楷體" pitchFamily="65" charset="-120"/>
                          <a:ea typeface="標楷體" pitchFamily="65" charset="-120"/>
                        </a:rPr>
                        <a:t>阿美族答是</a:t>
                      </a:r>
                      <a:r>
                        <a:rPr lang="en-US" altLang="zh-TW" sz="1200" dirty="0" smtClean="0">
                          <a:latin typeface="標楷體" pitchFamily="65" charset="-120"/>
                          <a:ea typeface="標楷體" pitchFamily="65" charset="-120"/>
                        </a:rPr>
                        <a:t>(%)</a:t>
                      </a:r>
                      <a:endParaRPr lang="zh-TW" altLang="en-US" sz="1200" dirty="0">
                        <a:latin typeface="標楷體" pitchFamily="65" charset="-120"/>
                        <a:ea typeface="標楷體" pitchFamily="65" charset="-120"/>
                      </a:endParaRPr>
                    </a:p>
                  </a:txBody>
                  <a:tcPr/>
                </a:tc>
                <a:tc>
                  <a:txBody>
                    <a:bodyPr/>
                    <a:lstStyle/>
                    <a:p>
                      <a:pPr algn="ctr"/>
                      <a:r>
                        <a:rPr lang="en-US" altLang="zh-TW" sz="1200" dirty="0" smtClean="0">
                          <a:latin typeface="Times New Roman" pitchFamily="18" charset="0"/>
                          <a:cs typeface="Times New Roman" pitchFamily="18" charset="0"/>
                        </a:rPr>
                        <a:t>50.0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41.7</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58.3</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66.7</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66.7</a:t>
                      </a:r>
                      <a:endParaRPr lang="zh-TW" altLang="en-US" sz="1200" dirty="0">
                        <a:latin typeface="Times New Roman" pitchFamily="18" charset="0"/>
                        <a:cs typeface="Times New Roman" pitchFamily="18" charset="0"/>
                      </a:endParaRPr>
                    </a:p>
                  </a:txBody>
                  <a:tcPr/>
                </a:tc>
              </a:tr>
              <a:tr h="25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itchFamily="65" charset="-120"/>
                          <a:ea typeface="標楷體" pitchFamily="65" charset="-120"/>
                        </a:rPr>
                        <a:t>太魯閣族答是</a:t>
                      </a:r>
                      <a:r>
                        <a:rPr lang="en-US" altLang="zh-TW" sz="1200" dirty="0" smtClean="0">
                          <a:latin typeface="標楷體" pitchFamily="65" charset="-120"/>
                          <a:ea typeface="標楷體" pitchFamily="65" charset="-120"/>
                        </a:rPr>
                        <a:t>(%)</a:t>
                      </a:r>
                      <a:endParaRPr lang="zh-TW" altLang="en-US" sz="1200" dirty="0" smtClean="0">
                        <a:latin typeface="標楷體" pitchFamily="65" charset="-120"/>
                        <a:ea typeface="標楷體" pitchFamily="65" charset="-120"/>
                      </a:endParaRPr>
                    </a:p>
                  </a:txBody>
                  <a:tcPr/>
                </a:tc>
                <a:tc>
                  <a:txBody>
                    <a:bodyPr/>
                    <a:lstStyle/>
                    <a:p>
                      <a:pPr algn="ctr"/>
                      <a:r>
                        <a:rPr lang="en-US" altLang="zh-TW" sz="1200" dirty="0" smtClean="0">
                          <a:latin typeface="Times New Roman" pitchFamily="18" charset="0"/>
                          <a:cs typeface="Times New Roman" pitchFamily="18" charset="0"/>
                        </a:rPr>
                        <a:t>9.1</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9.1</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90.9</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72.7</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100.0</a:t>
                      </a:r>
                      <a:endParaRPr lang="zh-TW" altLang="en-US" sz="1200" dirty="0">
                        <a:latin typeface="Times New Roman" pitchFamily="18" charset="0"/>
                        <a:cs typeface="Times New Roman" pitchFamily="18" charset="0"/>
                      </a:endParaRPr>
                    </a:p>
                  </a:txBody>
                  <a:tcPr/>
                </a:tc>
              </a:tr>
              <a:tr h="237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itchFamily="65" charset="-120"/>
                          <a:ea typeface="標楷體" pitchFamily="65" charset="-120"/>
                        </a:rPr>
                        <a:t>排灣族答是</a:t>
                      </a:r>
                      <a:r>
                        <a:rPr lang="en-US" altLang="zh-TW" sz="1200" dirty="0" smtClean="0">
                          <a:latin typeface="標楷體" pitchFamily="65" charset="-120"/>
                          <a:ea typeface="標楷體" pitchFamily="65" charset="-120"/>
                        </a:rPr>
                        <a:t>(%)</a:t>
                      </a:r>
                      <a:endParaRPr lang="zh-TW" altLang="en-US" sz="1200" dirty="0" smtClean="0">
                        <a:latin typeface="標楷體" pitchFamily="65" charset="-120"/>
                        <a:ea typeface="標楷體" pitchFamily="65" charset="-12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100.0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100.0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100.0</a:t>
                      </a:r>
                      <a:endParaRPr lang="zh-TW" altLang="en-US" sz="1200" dirty="0">
                        <a:latin typeface="Times New Roman" pitchFamily="18" charset="0"/>
                        <a:cs typeface="Times New Roman" pitchFamily="18" charset="0"/>
                      </a:endParaRPr>
                    </a:p>
                  </a:txBody>
                  <a:tcPr/>
                </a:tc>
              </a:tr>
              <a:tr h="237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itchFamily="65" charset="-120"/>
                          <a:ea typeface="標楷體" pitchFamily="65" charset="-120"/>
                        </a:rPr>
                        <a:t>泰雅族答是</a:t>
                      </a:r>
                      <a:r>
                        <a:rPr lang="en-US" altLang="zh-TW" sz="1200" dirty="0" smtClean="0">
                          <a:latin typeface="標楷體" pitchFamily="65" charset="-120"/>
                          <a:ea typeface="標楷體" pitchFamily="65" charset="-120"/>
                        </a:rPr>
                        <a:t>(%)</a:t>
                      </a:r>
                      <a:endParaRPr lang="zh-TW" altLang="en-US" sz="1200" dirty="0" smtClean="0">
                        <a:latin typeface="標楷體" pitchFamily="65" charset="-120"/>
                        <a:ea typeface="標楷體" pitchFamily="65" charset="-12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0.0</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0</a:t>
                      </a:r>
                      <a:endParaRPr lang="zh-TW" altLang="en-US" sz="1200" dirty="0">
                        <a:latin typeface="Times New Roman" pitchFamily="18" charset="0"/>
                        <a:cs typeface="Times New Roman" pitchFamily="18" charset="0"/>
                      </a:endParaRPr>
                    </a:p>
                  </a:txBody>
                  <a:tcPr/>
                </a:tc>
              </a:tr>
              <a:tr h="237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itchFamily="65" charset="-120"/>
                          <a:ea typeface="標楷體" pitchFamily="65" charset="-120"/>
                        </a:rPr>
                        <a:t>漢族答是</a:t>
                      </a:r>
                      <a:r>
                        <a:rPr lang="en-US" altLang="zh-TW" sz="1200" dirty="0" smtClean="0">
                          <a:latin typeface="標楷體" pitchFamily="65" charset="-120"/>
                          <a:ea typeface="標楷體" pitchFamily="65" charset="-120"/>
                        </a:rPr>
                        <a:t>(%)</a:t>
                      </a:r>
                      <a:endParaRPr lang="zh-TW" altLang="en-US" sz="1200" dirty="0" smtClean="0">
                        <a:latin typeface="標楷體" pitchFamily="65" charset="-120"/>
                        <a:ea typeface="標楷體" pitchFamily="65" charset="-120"/>
                      </a:endParaRPr>
                    </a:p>
                  </a:txBody>
                  <a:tcPr/>
                </a:tc>
                <a:tc>
                  <a:txBody>
                    <a:bodyPr/>
                    <a:lstStyle/>
                    <a:p>
                      <a:pPr algn="ctr"/>
                      <a:r>
                        <a:rPr lang="en-US" altLang="zh-TW" sz="1200" dirty="0" smtClean="0">
                          <a:latin typeface="Times New Roman" pitchFamily="18" charset="0"/>
                          <a:cs typeface="Times New Roman" pitchFamily="18" charset="0"/>
                        </a:rPr>
                        <a:t>35.3</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17.6</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82.4</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52.9</a:t>
                      </a:r>
                      <a:endParaRPr lang="zh-TW" altLang="en-US" sz="1200" dirty="0">
                        <a:latin typeface="Times New Roman" pitchFamily="18" charset="0"/>
                        <a:cs typeface="Times New Roman" pitchFamily="18" charset="0"/>
                      </a:endParaRPr>
                    </a:p>
                  </a:txBody>
                  <a:tcPr/>
                </a:tc>
                <a:tc>
                  <a:txBody>
                    <a:bodyPr/>
                    <a:lstStyle/>
                    <a:p>
                      <a:pPr algn="ctr"/>
                      <a:r>
                        <a:rPr lang="en-US" altLang="zh-TW" sz="1200" dirty="0" smtClean="0">
                          <a:latin typeface="Times New Roman" pitchFamily="18" charset="0"/>
                          <a:cs typeface="Times New Roman" pitchFamily="18" charset="0"/>
                        </a:rPr>
                        <a:t>64.7</a:t>
                      </a:r>
                      <a:endParaRPr lang="zh-TW" altLang="en-US" sz="1200" dirty="0">
                        <a:latin typeface="Times New Roman" pitchFamily="18" charset="0"/>
                        <a:cs typeface="Times New Roman" pitchFamily="18" charset="0"/>
                      </a:endParaRPr>
                    </a:p>
                  </a:txBody>
                  <a:tcPr/>
                </a:tc>
              </a:tr>
            </a:tbl>
          </a:graphicData>
        </a:graphic>
      </p:graphicFrame>
      <p:sp>
        <p:nvSpPr>
          <p:cNvPr id="2" name="文字方塊 1"/>
          <p:cNvSpPr txBox="1"/>
          <p:nvPr/>
        </p:nvSpPr>
        <p:spPr>
          <a:xfrm>
            <a:off x="1751845" y="1779662"/>
            <a:ext cx="1408867" cy="738664"/>
          </a:xfrm>
          <a:prstGeom prst="rect">
            <a:avLst/>
          </a:prstGeom>
          <a:noFill/>
        </p:spPr>
        <p:txBody>
          <a:bodyPr wrap="square" rtlCol="0">
            <a:spAutoFit/>
          </a:bodyPr>
          <a:lstStyle/>
          <a:p>
            <a:r>
              <a:rPr lang="zh-TW" altLang="en-US" dirty="0" smtClean="0">
                <a:latin typeface="標楷體" pitchFamily="65" charset="-120"/>
                <a:ea typeface="標楷體" pitchFamily="65" charset="-120"/>
              </a:rPr>
              <a:t>七腳川社後人應該為先人得貪心感到羞愧</a:t>
            </a:r>
            <a:endParaRPr lang="zh-TW" altLang="en-US" dirty="0">
              <a:latin typeface="標楷體" pitchFamily="65" charset="-120"/>
              <a:ea typeface="標楷體" pitchFamily="65" charset="-120"/>
            </a:endParaRPr>
          </a:p>
        </p:txBody>
      </p:sp>
      <p:sp>
        <p:nvSpPr>
          <p:cNvPr id="3" name="圓角矩形 2"/>
          <p:cNvSpPr/>
          <p:nvPr/>
        </p:nvSpPr>
        <p:spPr>
          <a:xfrm>
            <a:off x="1835696" y="1779662"/>
            <a:ext cx="1296144" cy="7386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p:nvPr/>
        </p:nvCxnSpPr>
        <p:spPr>
          <a:xfrm>
            <a:off x="3167844" y="2437026"/>
            <a:ext cx="396044" cy="144016"/>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9" name="文字方塊 8"/>
          <p:cNvSpPr txBox="1"/>
          <p:nvPr/>
        </p:nvSpPr>
        <p:spPr>
          <a:xfrm>
            <a:off x="5076056" y="1779662"/>
            <a:ext cx="2232248" cy="338554"/>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被驅離家園，罪有應得</a:t>
            </a:r>
            <a:endParaRPr lang="zh-TW" altLang="en-US" sz="1600" dirty="0">
              <a:latin typeface="標楷體" pitchFamily="65" charset="-120"/>
              <a:ea typeface="標楷體" pitchFamily="65" charset="-120"/>
            </a:endParaRPr>
          </a:p>
        </p:txBody>
      </p:sp>
      <p:sp>
        <p:nvSpPr>
          <p:cNvPr id="10" name="圓角矩形 9"/>
          <p:cNvSpPr/>
          <p:nvPr/>
        </p:nvSpPr>
        <p:spPr>
          <a:xfrm>
            <a:off x="5004048" y="1779662"/>
            <a:ext cx="2232248" cy="307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H="1">
            <a:off x="4932040" y="2087439"/>
            <a:ext cx="360040" cy="48431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36274" y="4323073"/>
            <a:ext cx="2232248" cy="584775"/>
          </a:xfrm>
          <a:prstGeom prst="rect">
            <a:avLst/>
          </a:prstGeom>
          <a:noFill/>
        </p:spPr>
        <p:txBody>
          <a:bodyPr wrap="square" rtlCol="0">
            <a:spAutoFit/>
          </a:bodyPr>
          <a:lstStyle/>
          <a:p>
            <a:r>
              <a:rPr lang="zh-TW" altLang="en-US" sz="1600" dirty="0" smtClean="0">
                <a:latin typeface="標楷體" pitchFamily="65" charset="-120"/>
                <a:ea typeface="標楷體" pitchFamily="65" charset="-120"/>
              </a:rPr>
              <a:t>七腳川社人應該以這樣的歷史為榮</a:t>
            </a:r>
            <a:endParaRPr lang="zh-TW" altLang="en-US" sz="1600" dirty="0">
              <a:latin typeface="標楷體" pitchFamily="65" charset="-120"/>
              <a:ea typeface="標楷體" pitchFamily="65" charset="-120"/>
            </a:endParaRPr>
          </a:p>
        </p:txBody>
      </p:sp>
      <p:sp>
        <p:nvSpPr>
          <p:cNvPr id="14" name="圓角矩形 13"/>
          <p:cNvSpPr/>
          <p:nvPr/>
        </p:nvSpPr>
        <p:spPr>
          <a:xfrm>
            <a:off x="5960965" y="4255421"/>
            <a:ext cx="230425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flipH="1">
            <a:off x="7308304" y="2715766"/>
            <a:ext cx="360040" cy="151216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P spid="10" grpId="0" animBg="1"/>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843808" y="62753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結論與建議</a:t>
            </a:r>
            <a:endParaRPr sz="4000" b="1" dirty="0">
              <a:latin typeface="微軟正黑體" pitchFamily="34" charset="-120"/>
              <a:ea typeface="微軟正黑體" pitchFamily="34" charset="-120"/>
            </a:endParaRPr>
          </a:p>
        </p:txBody>
      </p:sp>
      <p:sp>
        <p:nvSpPr>
          <p:cNvPr id="383" name="Google Shape;383;p31"/>
          <p:cNvSpPr txBox="1">
            <a:spLocks noGrp="1"/>
          </p:cNvSpPr>
          <p:nvPr>
            <p:ph type="body" idx="1"/>
          </p:nvPr>
        </p:nvSpPr>
        <p:spPr>
          <a:xfrm>
            <a:off x="2935875"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dirty="0" smtClean="0">
                <a:latin typeface="標楷體" pitchFamily="65" charset="-120"/>
                <a:ea typeface="標楷體" pitchFamily="65" charset="-120"/>
              </a:rPr>
              <a:t>前測時</a:t>
            </a:r>
            <a:r>
              <a:rPr lang="zh-TW" altLang="en-US" sz="1600" u="sng" dirty="0" smtClean="0">
                <a:latin typeface="標楷體" pitchFamily="65" charset="-120"/>
                <a:ea typeface="標楷體" pitchFamily="65" charset="-120"/>
              </a:rPr>
              <a:t>了解</a:t>
            </a:r>
            <a:r>
              <a:rPr lang="zh-TW" altLang="en-US" sz="1600" dirty="0" smtClean="0">
                <a:latin typeface="標楷體" pitchFamily="65" charset="-120"/>
                <a:ea typeface="標楷體" pitchFamily="65" charset="-120"/>
              </a:rPr>
              <a:t>家鄉七腳川社事件的學生</a:t>
            </a:r>
            <a:r>
              <a:rPr lang="zh-TW" altLang="en-US" sz="1600" u="sng" dirty="0" smtClean="0">
                <a:latin typeface="標楷體" pitchFamily="65" charset="-120"/>
                <a:ea typeface="標楷體" pitchFamily="65" charset="-120"/>
              </a:rPr>
              <a:t>僅占</a:t>
            </a:r>
            <a:r>
              <a:rPr lang="en-US" altLang="zh-TW" sz="1600" u="sng" dirty="0" smtClean="0">
                <a:latin typeface="標楷體" pitchFamily="65" charset="-120"/>
                <a:ea typeface="標楷體" pitchFamily="65" charset="-120"/>
              </a:rPr>
              <a:t>46.7%</a:t>
            </a:r>
            <a:endParaRPr sz="1600" u="sng" dirty="0">
              <a:latin typeface="標楷體" pitchFamily="65" charset="-120"/>
              <a:ea typeface="標楷體" pitchFamily="65" charset="-120"/>
            </a:endParaRPr>
          </a:p>
        </p:txBody>
      </p:sp>
      <p:sp>
        <p:nvSpPr>
          <p:cNvPr id="384" name="Google Shape;384;p31"/>
          <p:cNvSpPr txBox="1">
            <a:spLocks noGrp="1"/>
          </p:cNvSpPr>
          <p:nvPr>
            <p:ph type="body" idx="2"/>
          </p:nvPr>
        </p:nvSpPr>
        <p:spPr>
          <a:xfrm>
            <a:off x="4862768"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可能原因</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dirty="0" smtClean="0">
                <a:latin typeface="標楷體" pitchFamily="65" charset="-120"/>
                <a:ea typeface="標楷體" pitchFamily="65" charset="-120"/>
              </a:rPr>
              <a:t>國民教育</a:t>
            </a:r>
            <a:r>
              <a:rPr lang="zh-TW" altLang="en-US" sz="1600" u="sng" dirty="0" smtClean="0">
                <a:latin typeface="標楷體" pitchFamily="65" charset="-120"/>
                <a:ea typeface="標楷體" pitchFamily="65" charset="-120"/>
              </a:rPr>
              <a:t>不重視</a:t>
            </a:r>
            <a:r>
              <a:rPr lang="zh-TW" altLang="en-US" sz="1600" dirty="0" smtClean="0">
                <a:latin typeface="標楷體" pitchFamily="65" charset="-120"/>
                <a:ea typeface="標楷體" pitchFamily="65" charset="-120"/>
              </a:rPr>
              <a:t>原住民歷史事件。</a:t>
            </a:r>
            <a:endParaRPr sz="1600" dirty="0">
              <a:latin typeface="標楷體" pitchFamily="65" charset="-120"/>
              <a:ea typeface="標楷體" pitchFamily="65" charset="-120"/>
            </a:endParaRPr>
          </a:p>
        </p:txBody>
      </p:sp>
      <p:sp>
        <p:nvSpPr>
          <p:cNvPr id="385" name="Google Shape;385;p31"/>
          <p:cNvSpPr txBox="1">
            <a:spLocks noGrp="1"/>
          </p:cNvSpPr>
          <p:nvPr>
            <p:ph type="body" idx="3"/>
          </p:nvPr>
        </p:nvSpPr>
        <p:spPr>
          <a:xfrm>
            <a:off x="6789660" y="1587856"/>
            <a:ext cx="1958803" cy="105590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還原歷史真相</a:t>
            </a:r>
            <a:r>
              <a:rPr lang="zh-TW" altLang="en-US" sz="1600" dirty="0" smtClean="0">
                <a:latin typeface="標楷體" pitchFamily="65" charset="-120"/>
                <a:ea typeface="標楷體" pitchFamily="65" charset="-120"/>
              </a:rPr>
              <a:t>，</a:t>
            </a:r>
            <a:r>
              <a:rPr lang="zh-TW" altLang="en-US" sz="1600" u="sng" dirty="0" smtClean="0">
                <a:latin typeface="標楷體" pitchFamily="65" charset="-120"/>
                <a:ea typeface="標楷體" pitchFamily="65" charset="-120"/>
              </a:rPr>
              <a:t>正視原民歷史教育</a:t>
            </a:r>
            <a:r>
              <a:rPr lang="zh-TW" altLang="en-US" sz="1600" dirty="0" smtClean="0">
                <a:latin typeface="標楷體" pitchFamily="65" charset="-120"/>
                <a:ea typeface="標楷體" pitchFamily="65" charset="-120"/>
              </a:rPr>
              <a:t>。</a:t>
            </a:r>
            <a:r>
              <a:rPr lang="en" sz="1600" dirty="0" smtClean="0">
                <a:latin typeface="標楷體" pitchFamily="65" charset="-120"/>
                <a:ea typeface="標楷體" pitchFamily="65" charset="-120"/>
              </a:rPr>
              <a:t> </a:t>
            </a:r>
            <a:endParaRPr sz="1600" dirty="0">
              <a:latin typeface="標楷體" pitchFamily="65" charset="-120"/>
              <a:ea typeface="標楷體" pitchFamily="65" charset="-120"/>
            </a:endParaRPr>
          </a:p>
          <a:p>
            <a:pPr marL="0" lvl="0" indent="0" algn="l" rtl="0">
              <a:spcBef>
                <a:spcPts val="600"/>
              </a:spcBef>
              <a:spcAft>
                <a:spcPts val="0"/>
              </a:spcAft>
              <a:buNone/>
            </a:pPr>
            <a:endParaRPr sz="1600" dirty="0">
              <a:latin typeface="標楷體" pitchFamily="65" charset="-120"/>
              <a:ea typeface="標楷體" pitchFamily="65" charset="-120"/>
            </a:endParaRPr>
          </a:p>
        </p:txBody>
      </p:sp>
      <p:sp>
        <p:nvSpPr>
          <p:cNvPr id="386" name="Google Shape;386;p31"/>
          <p:cNvSpPr txBox="1">
            <a:spLocks noGrp="1"/>
          </p:cNvSpPr>
          <p:nvPr>
            <p:ph type="body" idx="1"/>
          </p:nvPr>
        </p:nvSpPr>
        <p:spPr>
          <a:xfrm>
            <a:off x="2935875"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u="sng" dirty="0" smtClean="0">
                <a:latin typeface="標楷體" pitchFamily="65" charset="-120"/>
                <a:ea typeface="標楷體" pitchFamily="65" charset="-120"/>
              </a:rPr>
              <a:t>後測贊同</a:t>
            </a:r>
            <a:r>
              <a:rPr lang="zh-TW" altLang="en-US" sz="1600" dirty="0" smtClean="0">
                <a:latin typeface="標楷體" pitchFamily="65" charset="-120"/>
                <a:ea typeface="標楷體" pitchFamily="65" charset="-120"/>
              </a:rPr>
              <a:t>「日本人認為七腳川社人文化低落，需要被淘汰」</a:t>
            </a:r>
            <a:r>
              <a:rPr lang="zh-TW" altLang="en-US" sz="1600" u="sng" dirty="0" smtClean="0">
                <a:latin typeface="標楷體" pitchFamily="65" charset="-120"/>
                <a:ea typeface="標楷體" pitchFamily="65" charset="-120"/>
              </a:rPr>
              <a:t>的錯誤認知比例升高</a:t>
            </a:r>
            <a:r>
              <a:rPr lang="zh-TW" altLang="en-US" sz="1600" dirty="0" smtClean="0">
                <a:latin typeface="標楷體" pitchFamily="65" charset="-120"/>
                <a:ea typeface="標楷體" pitchFamily="65" charset="-120"/>
              </a:rPr>
              <a:t>。</a:t>
            </a:r>
            <a:endParaRPr sz="1600" dirty="0">
              <a:latin typeface="標楷體" pitchFamily="65" charset="-120"/>
              <a:ea typeface="標楷體" pitchFamily="65" charset="-120"/>
            </a:endParaRPr>
          </a:p>
        </p:txBody>
      </p:sp>
      <p:sp>
        <p:nvSpPr>
          <p:cNvPr id="387" name="Google Shape;387;p31"/>
          <p:cNvSpPr txBox="1">
            <a:spLocks noGrp="1"/>
          </p:cNvSpPr>
          <p:nvPr>
            <p:ph type="body" idx="2"/>
          </p:nvPr>
        </p:nvSpPr>
        <p:spPr>
          <a:xfrm>
            <a:off x="4862768"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b="1" dirty="0" smtClean="0">
                <a:latin typeface="標楷體" pitchFamily="65" charset="-120"/>
                <a:ea typeface="標楷體" pitchFamily="65" charset="-120"/>
              </a:rPr>
              <a:t>可能原因</a:t>
            </a:r>
          </a:p>
          <a:p>
            <a:pPr marL="179388" indent="-179388"/>
            <a:r>
              <a:rPr lang="zh-TW" altLang="en-US" dirty="0" smtClean="0">
                <a:latin typeface="標楷體" pitchFamily="65" charset="-120"/>
                <a:ea typeface="標楷體" pitchFamily="65" charset="-120"/>
              </a:rPr>
              <a:t>受測者認為</a:t>
            </a:r>
            <a:r>
              <a:rPr lang="zh-TW" altLang="en-US" u="sng" dirty="0" smtClean="0">
                <a:latin typeface="標楷體" pitchFamily="65" charset="-120"/>
                <a:ea typeface="標楷體" pitchFamily="65" charset="-120"/>
              </a:rPr>
              <a:t>日本人高尚，原住民低落</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179388" indent="-179388"/>
            <a:r>
              <a:rPr lang="zh-TW" altLang="en-US" u="sng" dirty="0" smtClean="0">
                <a:latin typeface="標楷體" pitchFamily="65" charset="-120"/>
                <a:ea typeface="標楷體" pitchFamily="65" charset="-120"/>
              </a:rPr>
              <a:t>介紹語氣</a:t>
            </a:r>
            <a:r>
              <a:rPr lang="zh-TW" altLang="en-US" dirty="0" smtClean="0">
                <a:latin typeface="標楷體" pitchFamily="65" charset="-120"/>
                <a:ea typeface="標楷體" pitchFamily="65" charset="-120"/>
              </a:rPr>
              <a:t>或</a:t>
            </a:r>
            <a:r>
              <a:rPr lang="zh-TW" altLang="en-US" u="sng" dirty="0" smtClean="0">
                <a:latin typeface="標楷體" pitchFamily="65" charset="-120"/>
                <a:ea typeface="標楷體" pitchFamily="65" charset="-120"/>
              </a:rPr>
              <a:t>題目設計上</a:t>
            </a:r>
            <a:r>
              <a:rPr lang="zh-TW" altLang="en-US" dirty="0" smtClean="0">
                <a:latin typeface="標楷體" pitchFamily="65" charset="-120"/>
                <a:ea typeface="標楷體" pitchFamily="65" charset="-120"/>
              </a:rPr>
              <a:t>，讓接受者產生</a:t>
            </a:r>
            <a:r>
              <a:rPr lang="zh-TW" altLang="en-US" u="sng" dirty="0" smtClean="0">
                <a:latin typeface="標楷體" pitchFamily="65" charset="-120"/>
                <a:ea typeface="標楷體" pitchFamily="65" charset="-120"/>
              </a:rPr>
              <a:t>誤解</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endParaRPr sz="1100" dirty="0"/>
          </a:p>
        </p:txBody>
      </p:sp>
      <p:sp>
        <p:nvSpPr>
          <p:cNvPr id="388" name="Google Shape;388;p31"/>
          <p:cNvSpPr txBox="1">
            <a:spLocks noGrp="1"/>
          </p:cNvSpPr>
          <p:nvPr>
            <p:ph type="body" idx="3"/>
          </p:nvPr>
        </p:nvSpPr>
        <p:spPr>
          <a:xfrm>
            <a:off x="6789661" y="3206110"/>
            <a:ext cx="1832700" cy="908700"/>
          </a:xfrm>
          <a:prstGeom prst="rect">
            <a:avLst/>
          </a:prstGeom>
        </p:spPr>
        <p:txBody>
          <a:bodyPr spcFirstLastPara="1" wrap="square" lIns="91425" tIns="91425" rIns="91425" bIns="91425" anchor="t" anchorCtr="0">
            <a:noAutofit/>
          </a:bodyPr>
          <a:lstStyle/>
          <a:p>
            <a:pPr marL="179388" lvl="0" indent="-179388" algn="l" rtl="0">
              <a:spcBef>
                <a:spcPts val="600"/>
              </a:spcBef>
              <a:spcAft>
                <a:spcPts val="0"/>
              </a:spcAft>
              <a:buNone/>
            </a:pPr>
            <a:r>
              <a:rPr lang="zh-TW" altLang="en-US" b="1" dirty="0" smtClean="0">
                <a:latin typeface="標楷體" pitchFamily="65" charset="-120"/>
                <a:ea typeface="標楷體" pitchFamily="65" charset="-120"/>
              </a:rPr>
              <a:t>建議</a:t>
            </a:r>
            <a:endParaRPr b="1" dirty="0">
              <a:latin typeface="標楷體" pitchFamily="65" charset="-120"/>
              <a:ea typeface="標楷體" pitchFamily="65" charset="-120"/>
            </a:endParaRPr>
          </a:p>
          <a:p>
            <a:pPr marL="179388" indent="-179388"/>
            <a:r>
              <a:rPr lang="zh-TW" altLang="en-US" u="sng" dirty="0" smtClean="0">
                <a:latin typeface="標楷體" pitchFamily="65" charset="-120"/>
                <a:ea typeface="標楷體" pitchFamily="65" charset="-120"/>
              </a:rPr>
              <a:t>教育上避免貶抑民族以歌頌另一民族</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179388" indent="-179388"/>
            <a:r>
              <a:rPr lang="zh-TW" altLang="en-US" u="sng" dirty="0" smtClean="0">
                <a:latin typeface="標楷體" pitchFamily="65" charset="-120"/>
                <a:ea typeface="標楷體" pitchFamily="65" charset="-120"/>
              </a:rPr>
              <a:t>介紹歷史事件或設計題目</a:t>
            </a:r>
            <a:r>
              <a:rPr lang="zh-TW" altLang="en-US" dirty="0" smtClean="0">
                <a:latin typeface="標楷體" pitchFamily="65" charset="-120"/>
                <a:ea typeface="標楷體" pitchFamily="65" charset="-120"/>
              </a:rPr>
              <a:t>時，要</a:t>
            </a:r>
            <a:r>
              <a:rPr lang="zh-TW" altLang="en-US" u="sng" dirty="0" smtClean="0">
                <a:latin typeface="標楷體" pitchFamily="65" charset="-120"/>
                <a:ea typeface="標楷體" pitchFamily="65" charset="-120"/>
              </a:rPr>
              <a:t>更注意</a:t>
            </a:r>
            <a:r>
              <a:rPr lang="zh-TW" altLang="en-US" dirty="0" smtClean="0">
                <a:latin typeface="標楷體" pitchFamily="65" charset="-120"/>
                <a:ea typeface="標楷體" pitchFamily="65" charset="-120"/>
              </a:rPr>
              <a:t>。</a:t>
            </a:r>
            <a:endParaRPr dirty="0">
              <a:latin typeface="標楷體" pitchFamily="65" charset="-120"/>
              <a:ea typeface="標楷體" pitchFamily="65" charset="-120"/>
            </a:endParaRPr>
          </a:p>
          <a:p>
            <a:pPr marL="0" lvl="0" indent="0" algn="l" rtl="0">
              <a:spcBef>
                <a:spcPts val="600"/>
              </a:spcBef>
              <a:spcAft>
                <a:spcPts val="0"/>
              </a:spcAft>
              <a:buNone/>
            </a:pPr>
            <a:endParaRPr sz="1100" dirty="0"/>
          </a:p>
        </p:txBody>
      </p:sp>
      <p:sp>
        <p:nvSpPr>
          <p:cNvPr id="389" name="Google Shape;389;p3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8">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uiExpand="1" build="p"/>
      <p:bldP spid="384" grpId="0" uiExpand="1" build="p"/>
      <p:bldP spid="385" grpId="0" uiExpand="1" build="p"/>
      <p:bldP spid="386" grpId="0" uiExpand="1" build="p"/>
      <p:bldP spid="38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843808" y="62753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結論與建議</a:t>
            </a:r>
            <a:endParaRPr sz="4000" b="1" dirty="0">
              <a:latin typeface="微軟正黑體" pitchFamily="34" charset="-120"/>
              <a:ea typeface="微軟正黑體" pitchFamily="34" charset="-120"/>
            </a:endParaRPr>
          </a:p>
        </p:txBody>
      </p:sp>
      <p:sp>
        <p:nvSpPr>
          <p:cNvPr id="383" name="Google Shape;383;p31"/>
          <p:cNvSpPr txBox="1">
            <a:spLocks noGrp="1"/>
          </p:cNvSpPr>
          <p:nvPr>
            <p:ph type="body" idx="1"/>
          </p:nvPr>
        </p:nvSpPr>
        <p:spPr>
          <a:xfrm>
            <a:off x="2935875"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dirty="0" smtClean="0">
                <a:latin typeface="標楷體" pitchFamily="65" charset="-120"/>
                <a:ea typeface="標楷體" pitchFamily="65" charset="-120"/>
              </a:rPr>
              <a:t>根據</a:t>
            </a:r>
            <a:r>
              <a:rPr lang="zh-TW" altLang="en-US" sz="1600" u="sng" dirty="0" smtClean="0">
                <a:latin typeface="標楷體" pitchFamily="65" charset="-120"/>
                <a:ea typeface="標楷體" pitchFamily="65" charset="-120"/>
              </a:rPr>
              <a:t>史實編寫</a:t>
            </a:r>
            <a:r>
              <a:rPr lang="zh-TW" altLang="en-US" sz="1600" dirty="0" smtClean="0">
                <a:latin typeface="標楷體" pitchFamily="65" charset="-120"/>
                <a:ea typeface="標楷體" pitchFamily="65" charset="-120"/>
              </a:rPr>
              <a:t>的第</a:t>
            </a:r>
            <a:r>
              <a:rPr lang="en-US" altLang="zh-TW" sz="1600" dirty="0" smtClean="0">
                <a:latin typeface="標楷體" pitchFamily="65" charset="-120"/>
                <a:ea typeface="標楷體" pitchFamily="65" charset="-120"/>
              </a:rPr>
              <a:t>1</a:t>
            </a:r>
            <a:r>
              <a:rPr lang="zh-TW" altLang="en-US"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2</a:t>
            </a:r>
            <a:r>
              <a:rPr lang="zh-TW" altLang="en-US"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3</a:t>
            </a:r>
            <a:r>
              <a:rPr lang="zh-TW" altLang="en-US"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5</a:t>
            </a:r>
            <a:r>
              <a:rPr lang="zh-TW" altLang="en-US" sz="1600" dirty="0" smtClean="0">
                <a:latin typeface="標楷體" pitchFamily="65" charset="-120"/>
                <a:ea typeface="標楷體" pitchFamily="65" charset="-120"/>
              </a:rPr>
              <a:t>題，</a:t>
            </a:r>
            <a:r>
              <a:rPr lang="zh-TW" altLang="en-US" sz="1600" u="sng" dirty="0" smtClean="0">
                <a:latin typeface="標楷體" pitchFamily="65" charset="-120"/>
                <a:ea typeface="標楷體" pitchFamily="65" charset="-120"/>
              </a:rPr>
              <a:t>前後測結果顯示有顯著差異</a:t>
            </a:r>
            <a:r>
              <a:rPr lang="zh-TW" altLang="en-US" sz="1600" dirty="0" smtClean="0">
                <a:latin typeface="標楷體" pitchFamily="65" charset="-120"/>
                <a:ea typeface="標楷體" pitchFamily="65" charset="-120"/>
              </a:rPr>
              <a:t>。</a:t>
            </a:r>
            <a:endParaRPr sz="1600" dirty="0">
              <a:latin typeface="標楷體" pitchFamily="65" charset="-120"/>
              <a:ea typeface="標楷體" pitchFamily="65" charset="-120"/>
            </a:endParaRPr>
          </a:p>
        </p:txBody>
      </p:sp>
      <p:sp>
        <p:nvSpPr>
          <p:cNvPr id="384" name="Google Shape;384;p31"/>
          <p:cNvSpPr txBox="1">
            <a:spLocks noGrp="1"/>
          </p:cNvSpPr>
          <p:nvPr>
            <p:ph type="body" idx="2"/>
          </p:nvPr>
        </p:nvSpPr>
        <p:spPr>
          <a:xfrm>
            <a:off x="4862768"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可能原因</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歷史教育</a:t>
            </a:r>
            <a:r>
              <a:rPr lang="zh-TW" altLang="en-US" sz="1600" dirty="0" smtClean="0">
                <a:latin typeface="標楷體" pitchFamily="65" charset="-120"/>
                <a:ea typeface="標楷體" pitchFamily="65" charset="-120"/>
              </a:rPr>
              <a:t>有用。</a:t>
            </a:r>
            <a:endParaRPr sz="1600" dirty="0">
              <a:latin typeface="標楷體" pitchFamily="65" charset="-120"/>
              <a:ea typeface="標楷體" pitchFamily="65" charset="-120"/>
            </a:endParaRPr>
          </a:p>
        </p:txBody>
      </p:sp>
      <p:sp>
        <p:nvSpPr>
          <p:cNvPr id="385" name="Google Shape;385;p31"/>
          <p:cNvSpPr txBox="1">
            <a:spLocks noGrp="1"/>
          </p:cNvSpPr>
          <p:nvPr>
            <p:ph type="body" idx="3"/>
          </p:nvPr>
        </p:nvSpPr>
        <p:spPr>
          <a:xfrm>
            <a:off x="6789661"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正確的歷史事實</a:t>
            </a:r>
            <a:r>
              <a:rPr lang="zh-TW" altLang="en-US" sz="1600" dirty="0" smtClean="0">
                <a:latin typeface="標楷體" pitchFamily="65" charset="-120"/>
                <a:ea typeface="標楷體" pitchFamily="65" charset="-120"/>
              </a:rPr>
              <a:t>呈現，</a:t>
            </a:r>
            <a:r>
              <a:rPr lang="zh-TW" altLang="en-US" sz="1600" u="sng" dirty="0" smtClean="0">
                <a:latin typeface="標楷體" pitchFamily="65" charset="-120"/>
                <a:ea typeface="標楷體" pitchFamily="65" charset="-120"/>
              </a:rPr>
              <a:t>投入時間不多，但效果很顯著</a:t>
            </a:r>
            <a:r>
              <a:rPr lang="zh-TW" altLang="en-US" sz="1600" dirty="0" smtClean="0">
                <a:latin typeface="標楷體" pitchFamily="65" charset="-120"/>
                <a:ea typeface="標楷體" pitchFamily="65" charset="-120"/>
              </a:rPr>
              <a:t>，</a:t>
            </a:r>
            <a:r>
              <a:rPr lang="zh-TW" altLang="en-US" sz="1600" u="sng" dirty="0" smtClean="0">
                <a:latin typeface="標楷體" pitchFamily="65" charset="-120"/>
                <a:ea typeface="標楷體" pitchFamily="65" charset="-120"/>
              </a:rPr>
              <a:t>值得教育單位投入</a:t>
            </a:r>
            <a:r>
              <a:rPr lang="zh-TW" altLang="en-US" sz="1600" dirty="0" smtClean="0">
                <a:latin typeface="標楷體" pitchFamily="65" charset="-120"/>
                <a:ea typeface="標楷體" pitchFamily="65" charset="-120"/>
              </a:rPr>
              <a:t>。</a:t>
            </a:r>
            <a:r>
              <a:rPr lang="en" sz="1600" dirty="0" smtClean="0">
                <a:latin typeface="標楷體" pitchFamily="65" charset="-120"/>
                <a:ea typeface="標楷體" pitchFamily="65" charset="-120"/>
              </a:rPr>
              <a:t> </a:t>
            </a:r>
            <a:endParaRPr sz="1600" dirty="0">
              <a:latin typeface="標楷體" pitchFamily="65" charset="-120"/>
              <a:ea typeface="標楷體" pitchFamily="65" charset="-120"/>
            </a:endParaRPr>
          </a:p>
          <a:p>
            <a:pPr marL="0" lvl="0" indent="0" algn="l" rtl="0">
              <a:spcBef>
                <a:spcPts val="600"/>
              </a:spcBef>
              <a:spcAft>
                <a:spcPts val="0"/>
              </a:spcAft>
              <a:buNone/>
            </a:pPr>
            <a:endParaRPr sz="1100" dirty="0"/>
          </a:p>
        </p:txBody>
      </p:sp>
      <p:sp>
        <p:nvSpPr>
          <p:cNvPr id="386" name="Google Shape;386;p31"/>
          <p:cNvSpPr txBox="1">
            <a:spLocks noGrp="1"/>
          </p:cNvSpPr>
          <p:nvPr>
            <p:ph type="body" idx="1"/>
          </p:nvPr>
        </p:nvSpPr>
        <p:spPr>
          <a:xfrm>
            <a:off x="2987824" y="3147814"/>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u="sng" dirty="0" smtClean="0">
                <a:latin typeface="標楷體" pitchFamily="65" charset="-120"/>
                <a:ea typeface="標楷體" pitchFamily="65" charset="-120"/>
              </a:rPr>
              <a:t>後測</a:t>
            </a:r>
            <a:r>
              <a:rPr lang="zh-TW" altLang="en-US" sz="1600" dirty="0" smtClean="0">
                <a:latin typeface="標楷體" pitchFamily="65" charset="-120"/>
                <a:ea typeface="標楷體" pitchFamily="65" charset="-120"/>
              </a:rPr>
              <a:t>「日本人沒有將七腳川社人趕盡殺絕，是文明的象徵」」</a:t>
            </a:r>
            <a:r>
              <a:rPr lang="zh-TW" altLang="en-US" sz="1600" u="sng" dirty="0" smtClean="0">
                <a:latin typeface="標楷體" pitchFamily="65" charset="-120"/>
                <a:ea typeface="標楷體" pitchFamily="65" charset="-120"/>
              </a:rPr>
              <a:t>的錯誤認知比例升高</a:t>
            </a:r>
            <a:r>
              <a:rPr lang="zh-TW" altLang="en-US" sz="1600" dirty="0" smtClean="0">
                <a:latin typeface="標楷體" pitchFamily="65" charset="-120"/>
                <a:ea typeface="標楷體" pitchFamily="65" charset="-120"/>
              </a:rPr>
              <a:t>。</a:t>
            </a:r>
            <a:endParaRPr sz="1600" dirty="0">
              <a:latin typeface="標楷體" pitchFamily="65" charset="-120"/>
              <a:ea typeface="標楷體" pitchFamily="65" charset="-120"/>
            </a:endParaRPr>
          </a:p>
        </p:txBody>
      </p:sp>
      <p:sp>
        <p:nvSpPr>
          <p:cNvPr id="387" name="Google Shape;387;p31"/>
          <p:cNvSpPr txBox="1">
            <a:spLocks noGrp="1"/>
          </p:cNvSpPr>
          <p:nvPr>
            <p:ph type="body" idx="2"/>
          </p:nvPr>
        </p:nvSpPr>
        <p:spPr>
          <a:xfrm>
            <a:off x="4862768"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b="1" dirty="0" smtClean="0">
                <a:latin typeface="標楷體" pitchFamily="65" charset="-120"/>
                <a:ea typeface="標楷體" pitchFamily="65" charset="-120"/>
              </a:rPr>
              <a:t>可能原因</a:t>
            </a:r>
          </a:p>
          <a:p>
            <a:pPr marL="179388" indent="-179388"/>
            <a:r>
              <a:rPr lang="zh-TW" altLang="en-US" dirty="0" smtClean="0">
                <a:latin typeface="標楷體" pitchFamily="65" charset="-120"/>
                <a:ea typeface="標楷體" pitchFamily="65" charset="-120"/>
              </a:rPr>
              <a:t>受測者認為日本人高尚，原住民低落。</a:t>
            </a:r>
            <a:endParaRPr lang="en-US" altLang="zh-TW" dirty="0" smtClean="0">
              <a:latin typeface="標楷體" pitchFamily="65" charset="-120"/>
              <a:ea typeface="標楷體" pitchFamily="65" charset="-120"/>
            </a:endParaRPr>
          </a:p>
          <a:p>
            <a:pPr marL="179388" indent="-179388"/>
            <a:r>
              <a:rPr lang="zh-TW" altLang="en-US" u="sng" dirty="0" smtClean="0">
                <a:latin typeface="標楷體" pitchFamily="65" charset="-120"/>
                <a:ea typeface="標楷體" pitchFamily="65" charset="-120"/>
              </a:rPr>
              <a:t>非七腳川社學生，無法對七腳川社的被不公平對待產生共鳴</a:t>
            </a:r>
            <a:r>
              <a:rPr lang="zh-TW" altLang="en-US" dirty="0" smtClean="0">
                <a:latin typeface="標楷體" pitchFamily="65" charset="-120"/>
                <a:ea typeface="標楷體" pitchFamily="65" charset="-120"/>
              </a:rPr>
              <a:t>。</a:t>
            </a:r>
            <a:endParaRPr dirty="0">
              <a:latin typeface="標楷體" pitchFamily="65" charset="-120"/>
              <a:ea typeface="標楷體" pitchFamily="65" charset="-120"/>
            </a:endParaRPr>
          </a:p>
        </p:txBody>
      </p:sp>
      <p:sp>
        <p:nvSpPr>
          <p:cNvPr id="388" name="Google Shape;388;p31"/>
          <p:cNvSpPr txBox="1">
            <a:spLocks noGrp="1"/>
          </p:cNvSpPr>
          <p:nvPr>
            <p:ph type="body" idx="3"/>
          </p:nvPr>
        </p:nvSpPr>
        <p:spPr>
          <a:xfrm>
            <a:off x="6789661" y="3206110"/>
            <a:ext cx="1832700" cy="908700"/>
          </a:xfrm>
          <a:prstGeom prst="rect">
            <a:avLst/>
          </a:prstGeom>
        </p:spPr>
        <p:txBody>
          <a:bodyPr spcFirstLastPara="1" wrap="square" lIns="91425" tIns="91425" rIns="91425" bIns="91425" anchor="t" anchorCtr="0">
            <a:noAutofit/>
          </a:bodyPr>
          <a:lstStyle/>
          <a:p>
            <a:pPr marL="179388" lvl="0" indent="-179388"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indent="0">
              <a:buNone/>
            </a:pPr>
            <a:r>
              <a:rPr lang="zh-TW" altLang="en-US" sz="1600" dirty="0" smtClean="0">
                <a:latin typeface="標楷體" pitchFamily="65" charset="-120"/>
                <a:ea typeface="標楷體" pitchFamily="65" charset="-120"/>
              </a:rPr>
              <a:t>國中教育可能需要</a:t>
            </a:r>
            <a:r>
              <a:rPr lang="zh-TW" altLang="en-US" sz="1600" u="sng" dirty="0" smtClean="0">
                <a:latin typeface="標楷體" pitchFamily="65" charset="-120"/>
                <a:ea typeface="標楷體" pitchFamily="65" charset="-120"/>
              </a:rPr>
              <a:t>加強同理心</a:t>
            </a:r>
            <a:r>
              <a:rPr lang="zh-TW" altLang="en-US" sz="1600" dirty="0" smtClean="0">
                <a:latin typeface="標楷體" pitchFamily="65" charset="-120"/>
                <a:ea typeface="標楷體" pitchFamily="65" charset="-120"/>
              </a:rPr>
              <a:t>的培養。</a:t>
            </a:r>
            <a:endParaRPr lang="en-US" altLang="zh-TW" sz="1600" dirty="0" smtClean="0">
              <a:latin typeface="標楷體" pitchFamily="65" charset="-120"/>
              <a:ea typeface="標楷體" pitchFamily="65" charset="-120"/>
            </a:endParaRPr>
          </a:p>
        </p:txBody>
      </p:sp>
      <p:sp>
        <p:nvSpPr>
          <p:cNvPr id="389" name="Google Shape;389;p3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8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build="p"/>
      <p:bldP spid="383" grpId="1" uiExpand="1" build="p"/>
      <p:bldP spid="384" grpId="0" build="p"/>
      <p:bldP spid="385" grpId="0" build="p"/>
      <p:bldP spid="386" grpId="0" build="p"/>
      <p:bldP spid="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843808" y="62753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結論與建議</a:t>
            </a:r>
            <a:endParaRPr sz="4000" b="1" dirty="0">
              <a:latin typeface="微軟正黑體" pitchFamily="34" charset="-120"/>
              <a:ea typeface="微軟正黑體" pitchFamily="34" charset="-120"/>
            </a:endParaRPr>
          </a:p>
        </p:txBody>
      </p:sp>
      <p:sp>
        <p:nvSpPr>
          <p:cNvPr id="383" name="Google Shape;383;p31"/>
          <p:cNvSpPr txBox="1">
            <a:spLocks noGrp="1"/>
          </p:cNvSpPr>
          <p:nvPr>
            <p:ph type="body" idx="1"/>
          </p:nvPr>
        </p:nvSpPr>
        <p:spPr>
          <a:xfrm>
            <a:off x="2935875"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dirty="0" smtClean="0">
                <a:latin typeface="標楷體" pitchFamily="65" charset="-120"/>
                <a:ea typeface="標楷體" pitchFamily="65" charset="-120"/>
              </a:rPr>
              <a:t>有</a:t>
            </a:r>
            <a:r>
              <a:rPr lang="en-US" altLang="zh-TW" sz="1600" u="sng" dirty="0" smtClean="0">
                <a:latin typeface="標楷體" pitchFamily="65" charset="-120"/>
                <a:ea typeface="標楷體" pitchFamily="65" charset="-120"/>
              </a:rPr>
              <a:t>31%</a:t>
            </a:r>
            <a:r>
              <a:rPr lang="zh-TW" altLang="en-US" sz="1600" u="sng" dirty="0" smtClean="0">
                <a:latin typeface="標楷體" pitchFamily="65" charset="-120"/>
                <a:ea typeface="標楷體" pitchFamily="65" charset="-120"/>
              </a:rPr>
              <a:t>、</a:t>
            </a:r>
            <a:r>
              <a:rPr lang="en-US" altLang="zh-TW" sz="1600" u="sng" dirty="0" smtClean="0">
                <a:latin typeface="標楷體" pitchFamily="65" charset="-120"/>
                <a:ea typeface="標楷體" pitchFamily="65" charset="-120"/>
              </a:rPr>
              <a:t>21%</a:t>
            </a:r>
            <a:r>
              <a:rPr lang="zh-TW" altLang="en-US" sz="1600" dirty="0" smtClean="0">
                <a:latin typeface="標楷體" pitchFamily="65" charset="-120"/>
                <a:ea typeface="標楷體" pitchFamily="65" charset="-120"/>
              </a:rPr>
              <a:t>的受測者認為應該對當年的祖先行為感到羞愧、被驅離家園是罪有應得。</a:t>
            </a:r>
            <a:endParaRPr sz="1600" dirty="0">
              <a:latin typeface="標楷體" pitchFamily="65" charset="-120"/>
              <a:ea typeface="標楷體" pitchFamily="65" charset="-120"/>
            </a:endParaRPr>
          </a:p>
        </p:txBody>
      </p:sp>
      <p:sp>
        <p:nvSpPr>
          <p:cNvPr id="384" name="Google Shape;384;p31"/>
          <p:cNvSpPr txBox="1">
            <a:spLocks noGrp="1"/>
          </p:cNvSpPr>
          <p:nvPr>
            <p:ph type="body" idx="2"/>
          </p:nvPr>
        </p:nvSpPr>
        <p:spPr>
          <a:xfrm>
            <a:off x="4862768"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可能原因</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族群自我認同感不足</a:t>
            </a:r>
            <a:r>
              <a:rPr lang="zh-TW" altLang="en-US" sz="1600" dirty="0" smtClean="0">
                <a:latin typeface="標楷體" pitchFamily="65" charset="-120"/>
                <a:ea typeface="標楷體" pitchFamily="65" charset="-120"/>
              </a:rPr>
              <a:t>。</a:t>
            </a:r>
            <a:endParaRPr sz="1600" dirty="0">
              <a:latin typeface="標楷體" pitchFamily="65" charset="-120"/>
              <a:ea typeface="標楷體" pitchFamily="65" charset="-120"/>
            </a:endParaRPr>
          </a:p>
        </p:txBody>
      </p:sp>
      <p:sp>
        <p:nvSpPr>
          <p:cNvPr id="385" name="Google Shape;385;p31"/>
          <p:cNvSpPr txBox="1">
            <a:spLocks noGrp="1"/>
          </p:cNvSpPr>
          <p:nvPr>
            <p:ph type="body" idx="3"/>
          </p:nvPr>
        </p:nvSpPr>
        <p:spPr>
          <a:xfrm>
            <a:off x="6789661"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有待教育單位日後努力</a:t>
            </a:r>
            <a:r>
              <a:rPr lang="zh-TW" altLang="en-US" sz="1600" dirty="0" smtClean="0">
                <a:latin typeface="標楷體" pitchFamily="65" charset="-120"/>
                <a:ea typeface="標楷體" pitchFamily="65" charset="-120"/>
              </a:rPr>
              <a:t>。</a:t>
            </a:r>
            <a:r>
              <a:rPr lang="en" sz="1600" dirty="0" smtClean="0">
                <a:latin typeface="標楷體" pitchFamily="65" charset="-120"/>
                <a:ea typeface="標楷體" pitchFamily="65" charset="-120"/>
              </a:rPr>
              <a:t> </a:t>
            </a:r>
            <a:endParaRPr sz="1600" dirty="0">
              <a:latin typeface="標楷體" pitchFamily="65" charset="-120"/>
              <a:ea typeface="標楷體" pitchFamily="65" charset="-120"/>
            </a:endParaRPr>
          </a:p>
          <a:p>
            <a:pPr marL="0" lvl="0" indent="0" algn="l" rtl="0">
              <a:spcBef>
                <a:spcPts val="600"/>
              </a:spcBef>
              <a:spcAft>
                <a:spcPts val="0"/>
              </a:spcAft>
              <a:buNone/>
            </a:pPr>
            <a:endParaRPr sz="1100" dirty="0"/>
          </a:p>
        </p:txBody>
      </p:sp>
      <p:sp>
        <p:nvSpPr>
          <p:cNvPr id="386" name="Google Shape;386;p31"/>
          <p:cNvSpPr txBox="1">
            <a:spLocks noGrp="1"/>
          </p:cNvSpPr>
          <p:nvPr>
            <p:ph type="body" idx="1"/>
          </p:nvPr>
        </p:nvSpPr>
        <p:spPr>
          <a:xfrm>
            <a:off x="2935875"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200" b="1" dirty="0" smtClean="0">
                <a:latin typeface="標楷體" pitchFamily="65" charset="-120"/>
                <a:ea typeface="標楷體" pitchFamily="65" charset="-120"/>
              </a:rPr>
              <a:t>結果</a:t>
            </a:r>
            <a:endParaRPr sz="1200" b="1" dirty="0">
              <a:latin typeface="標楷體" pitchFamily="65" charset="-120"/>
              <a:ea typeface="標楷體" pitchFamily="65" charset="-120"/>
            </a:endParaRPr>
          </a:p>
          <a:p>
            <a:pPr marL="0" lvl="0" indent="0">
              <a:buNone/>
            </a:pPr>
            <a:r>
              <a:rPr lang="zh-TW" altLang="en-US" sz="1200" u="sng" dirty="0" smtClean="0">
                <a:latin typeface="標楷體" pitchFamily="65" charset="-120"/>
                <a:ea typeface="標楷體" pitchFamily="65" charset="-120"/>
              </a:rPr>
              <a:t>阿美族</a:t>
            </a:r>
            <a:r>
              <a:rPr lang="zh-TW" altLang="en-US" sz="1200" dirty="0" smtClean="0">
                <a:latin typeface="標楷體" pitchFamily="65" charset="-120"/>
                <a:ea typeface="標楷體" pitchFamily="65" charset="-120"/>
              </a:rPr>
              <a:t>認為「要以七腳川社事件感到羞愧」，與「七腳川社人罪有應得」的比例，</a:t>
            </a:r>
            <a:r>
              <a:rPr lang="zh-TW" altLang="en-US" sz="1200" u="sng" dirty="0" smtClean="0">
                <a:latin typeface="標楷體" pitchFamily="65" charset="-120"/>
                <a:ea typeface="標楷體" pitchFamily="65" charset="-120"/>
              </a:rPr>
              <a:t>明顯高於其他族群</a:t>
            </a:r>
            <a:r>
              <a:rPr lang="zh-TW" altLang="en-US" sz="1200" dirty="0" smtClean="0">
                <a:latin typeface="標楷體" pitchFamily="65" charset="-120"/>
                <a:ea typeface="標楷體" pitchFamily="65" charset="-120"/>
              </a:rPr>
              <a:t>，也</a:t>
            </a:r>
            <a:r>
              <a:rPr lang="zh-TW" altLang="en-US" sz="1200" u="sng" dirty="0" smtClean="0">
                <a:latin typeface="標楷體" pitchFamily="65" charset="-120"/>
                <a:ea typeface="標楷體" pitchFamily="65" charset="-120"/>
              </a:rPr>
              <a:t>較不認同</a:t>
            </a:r>
            <a:r>
              <a:rPr lang="zh-TW" altLang="en-US" sz="1200" dirty="0" smtClean="0">
                <a:latin typeface="標楷體" pitchFamily="65" charset="-120"/>
                <a:ea typeface="標楷體" pitchFamily="65" charset="-120"/>
              </a:rPr>
              <a:t>「七腳川社後人應該由政府協助回到故土」。</a:t>
            </a:r>
            <a:endParaRPr sz="1200" dirty="0">
              <a:latin typeface="標楷體" pitchFamily="65" charset="-120"/>
              <a:ea typeface="標楷體" pitchFamily="65" charset="-120"/>
            </a:endParaRPr>
          </a:p>
        </p:txBody>
      </p:sp>
      <p:sp>
        <p:nvSpPr>
          <p:cNvPr id="387" name="Google Shape;387;p31"/>
          <p:cNvSpPr txBox="1">
            <a:spLocks noGrp="1"/>
          </p:cNvSpPr>
          <p:nvPr>
            <p:ph type="body" idx="2"/>
          </p:nvPr>
        </p:nvSpPr>
        <p:spPr>
          <a:xfrm>
            <a:off x="4862768"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可能原因</a:t>
            </a:r>
          </a:p>
          <a:p>
            <a:pPr marL="0" indent="0">
              <a:buNone/>
            </a:pPr>
            <a:r>
              <a:rPr lang="zh-TW" altLang="en-US" sz="1600" u="sng" dirty="0" smtClean="0">
                <a:latin typeface="標楷體" pitchFamily="65" charset="-120"/>
                <a:ea typeface="標楷體" pitchFamily="65" charset="-120"/>
              </a:rPr>
              <a:t>阿美族人較溫馴</a:t>
            </a:r>
            <a:r>
              <a:rPr lang="zh-TW" altLang="en-US" sz="1600" dirty="0" smtClean="0">
                <a:latin typeface="標楷體" pitchFamily="65" charset="-120"/>
                <a:ea typeface="標楷體" pitchFamily="65" charset="-120"/>
              </a:rPr>
              <a:t>，靠著否定自己過去行為</a:t>
            </a:r>
            <a:r>
              <a:rPr lang="zh-TW" altLang="en-US" sz="1600" u="sng" dirty="0" smtClean="0">
                <a:latin typeface="標楷體" pitchFamily="65" charset="-120"/>
                <a:ea typeface="標楷體" pitchFamily="65" charset="-120"/>
              </a:rPr>
              <a:t>尋求生存空間</a:t>
            </a:r>
            <a:r>
              <a:rPr lang="zh-TW" altLang="en-US" sz="1600" dirty="0" smtClean="0">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p:txBody>
      </p:sp>
      <p:sp>
        <p:nvSpPr>
          <p:cNvPr id="388" name="Google Shape;388;p31"/>
          <p:cNvSpPr txBox="1">
            <a:spLocks noGrp="1"/>
          </p:cNvSpPr>
          <p:nvPr>
            <p:ph type="body" idx="3"/>
          </p:nvPr>
        </p:nvSpPr>
        <p:spPr>
          <a:xfrm>
            <a:off x="6789661" y="3206110"/>
            <a:ext cx="1832700" cy="908700"/>
          </a:xfrm>
          <a:prstGeom prst="rect">
            <a:avLst/>
          </a:prstGeom>
        </p:spPr>
        <p:txBody>
          <a:bodyPr spcFirstLastPara="1" wrap="square" lIns="91425" tIns="91425" rIns="91425" bIns="91425" anchor="t" anchorCtr="0">
            <a:noAutofit/>
          </a:bodyPr>
          <a:lstStyle/>
          <a:p>
            <a:pPr marL="179388" lvl="0" indent="-179388"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indent="0">
              <a:buNone/>
            </a:pPr>
            <a:r>
              <a:rPr lang="zh-TW" altLang="en-US" sz="1600" u="sng" dirty="0" smtClean="0">
                <a:latin typeface="標楷體" pitchFamily="65" charset="-120"/>
                <a:ea typeface="標楷體" pitchFamily="65" charset="-120"/>
              </a:rPr>
              <a:t>教育上</a:t>
            </a:r>
            <a:r>
              <a:rPr lang="zh-TW" altLang="en-US" sz="1600" dirty="0" smtClean="0">
                <a:latin typeface="標楷體" pitchFamily="65" charset="-120"/>
                <a:ea typeface="標楷體" pitchFamily="65" charset="-120"/>
              </a:rPr>
              <a:t>，</a:t>
            </a:r>
            <a:r>
              <a:rPr lang="zh-TW" altLang="en-US" sz="1600" u="sng" dirty="0" smtClean="0">
                <a:latin typeface="標楷體" pitchFamily="65" charset="-120"/>
                <a:ea typeface="標楷體" pitchFamily="65" charset="-120"/>
              </a:rPr>
              <a:t>正視過去歷史，強化阿美族對過去祖先行為的認知與諒解</a:t>
            </a:r>
            <a:r>
              <a:rPr lang="zh-TW" altLang="en-US" sz="1600" dirty="0" smtClean="0">
                <a:latin typeface="標楷體" pitchFamily="65" charset="-120"/>
                <a:ea typeface="標楷體" pitchFamily="65" charset="-120"/>
              </a:rPr>
              <a:t>。</a:t>
            </a:r>
            <a:endParaRPr lang="en-US" altLang="zh-TW" sz="1600" dirty="0" smtClean="0">
              <a:latin typeface="標楷體" pitchFamily="65" charset="-120"/>
              <a:ea typeface="標楷體" pitchFamily="65" charset="-120"/>
            </a:endParaRPr>
          </a:p>
        </p:txBody>
      </p:sp>
      <p:sp>
        <p:nvSpPr>
          <p:cNvPr id="389" name="Google Shape;389;p3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8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build="p"/>
      <p:bldP spid="383" grpId="1" uiExpand="1" build="p"/>
      <p:bldP spid="384" grpId="0" build="p"/>
      <p:bldP spid="385" grpId="0" build="p"/>
      <p:bldP spid="386" grpId="0" build="p"/>
      <p:bldP spid="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txBox="1">
            <a:spLocks noGrp="1"/>
          </p:cNvSpPr>
          <p:nvPr>
            <p:ph type="title"/>
          </p:nvPr>
        </p:nvSpPr>
        <p:spPr>
          <a:xfrm>
            <a:off x="2843808" y="627534"/>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結論與建議</a:t>
            </a:r>
            <a:endParaRPr sz="4000" b="1" dirty="0">
              <a:latin typeface="微軟正黑體" pitchFamily="34" charset="-120"/>
              <a:ea typeface="微軟正黑體" pitchFamily="34" charset="-120"/>
            </a:endParaRPr>
          </a:p>
        </p:txBody>
      </p:sp>
      <p:sp>
        <p:nvSpPr>
          <p:cNvPr id="383" name="Google Shape;383;p31"/>
          <p:cNvSpPr txBox="1">
            <a:spLocks noGrp="1"/>
          </p:cNvSpPr>
          <p:nvPr>
            <p:ph type="body" idx="1"/>
          </p:nvPr>
        </p:nvSpPr>
        <p:spPr>
          <a:xfrm>
            <a:off x="2935875"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b="1" dirty="0" smtClean="0">
                <a:latin typeface="標楷體" pitchFamily="65" charset="-120"/>
                <a:ea typeface="標楷體" pitchFamily="65" charset="-120"/>
              </a:rPr>
              <a:t>結果</a:t>
            </a:r>
            <a:endParaRPr b="1" dirty="0">
              <a:latin typeface="標楷體" pitchFamily="65" charset="-120"/>
              <a:ea typeface="標楷體" pitchFamily="65" charset="-120"/>
            </a:endParaRPr>
          </a:p>
          <a:p>
            <a:pPr marL="0" lvl="0" indent="0">
              <a:buNone/>
            </a:pPr>
            <a:r>
              <a:rPr lang="zh-TW" altLang="en-US" sz="1600" dirty="0" smtClean="0">
                <a:latin typeface="標楷體" pitchFamily="65" charset="-120"/>
                <a:ea typeface="標楷體" pitchFamily="65" charset="-120"/>
              </a:rPr>
              <a:t>強迫出售自己的家園，讓七腳川社人回歸故土的假設問題上，</a:t>
            </a:r>
            <a:r>
              <a:rPr lang="zh-TW" altLang="en-US" sz="1600" u="sng" dirty="0" smtClean="0">
                <a:latin typeface="標楷體" pitchFamily="65" charset="-120"/>
                <a:ea typeface="標楷體" pitchFamily="65" charset="-120"/>
              </a:rPr>
              <a:t>漢族抗拒的比例高</a:t>
            </a:r>
            <a:r>
              <a:rPr lang="zh-TW" altLang="en-US" sz="1600" dirty="0" smtClean="0">
                <a:latin typeface="標楷體" pitchFamily="65" charset="-120"/>
                <a:ea typeface="標楷體" pitchFamily="65" charset="-120"/>
              </a:rPr>
              <a:t>。</a:t>
            </a:r>
            <a:endParaRPr sz="1600" dirty="0">
              <a:latin typeface="標楷體" pitchFamily="65" charset="-120"/>
              <a:ea typeface="標楷體" pitchFamily="65" charset="-120"/>
            </a:endParaRPr>
          </a:p>
        </p:txBody>
      </p:sp>
      <p:sp>
        <p:nvSpPr>
          <p:cNvPr id="384" name="Google Shape;384;p31"/>
          <p:cNvSpPr txBox="1">
            <a:spLocks noGrp="1"/>
          </p:cNvSpPr>
          <p:nvPr>
            <p:ph type="body" idx="2"/>
          </p:nvPr>
        </p:nvSpPr>
        <p:spPr>
          <a:xfrm>
            <a:off x="4862768"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可能原因</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漢人「有土斯有財」傳統觀念較其他族群重</a:t>
            </a:r>
            <a:r>
              <a:rPr lang="zh-TW" altLang="en-US" sz="1600" dirty="0" smtClean="0">
                <a:latin typeface="標楷體" pitchFamily="65" charset="-120"/>
                <a:ea typeface="標楷體" pitchFamily="65" charset="-120"/>
              </a:rPr>
              <a:t>，不願放棄土地。</a:t>
            </a:r>
            <a:endParaRPr sz="1600" dirty="0">
              <a:latin typeface="標楷體" pitchFamily="65" charset="-120"/>
              <a:ea typeface="標楷體" pitchFamily="65" charset="-120"/>
            </a:endParaRPr>
          </a:p>
        </p:txBody>
      </p:sp>
      <p:sp>
        <p:nvSpPr>
          <p:cNvPr id="385" name="Google Shape;385;p31"/>
          <p:cNvSpPr txBox="1">
            <a:spLocks noGrp="1"/>
          </p:cNvSpPr>
          <p:nvPr>
            <p:ph type="body" idx="3"/>
          </p:nvPr>
        </p:nvSpPr>
        <p:spPr>
          <a:xfrm>
            <a:off x="6789661" y="1587856"/>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建議</a:t>
            </a:r>
            <a:endParaRPr sz="1600" b="1" dirty="0">
              <a:latin typeface="標楷體" pitchFamily="65" charset="-120"/>
              <a:ea typeface="標楷體" pitchFamily="65" charset="-120"/>
            </a:endParaRPr>
          </a:p>
          <a:p>
            <a:pPr marL="0" lvl="0" indent="0" algn="l" rtl="0">
              <a:spcBef>
                <a:spcPts val="600"/>
              </a:spcBef>
              <a:spcAft>
                <a:spcPts val="0"/>
              </a:spcAft>
              <a:buNone/>
            </a:pPr>
            <a:r>
              <a:rPr lang="zh-TW" altLang="en-US" sz="1600" u="sng" dirty="0" smtClean="0">
                <a:latin typeface="標楷體" pitchFamily="65" charset="-120"/>
                <a:ea typeface="標楷體" pitchFamily="65" charset="-120"/>
              </a:rPr>
              <a:t>土地正義觀念</a:t>
            </a:r>
            <a:r>
              <a:rPr lang="zh-TW" altLang="en-US" sz="1600" dirty="0" smtClean="0">
                <a:latin typeface="標楷體" pitchFamily="65" charset="-120"/>
                <a:ea typeface="標楷體" pitchFamily="65" charset="-120"/>
              </a:rPr>
              <a:t>仍須大力推動。</a:t>
            </a:r>
            <a:r>
              <a:rPr lang="en" sz="1600" dirty="0" smtClean="0">
                <a:latin typeface="標楷體" pitchFamily="65" charset="-120"/>
                <a:ea typeface="標楷體" pitchFamily="65" charset="-120"/>
              </a:rPr>
              <a:t> </a:t>
            </a:r>
            <a:endParaRPr sz="1600" dirty="0">
              <a:latin typeface="標楷體" pitchFamily="65" charset="-120"/>
              <a:ea typeface="標楷體" pitchFamily="65" charset="-120"/>
            </a:endParaRPr>
          </a:p>
          <a:p>
            <a:pPr marL="0" lvl="0" indent="0" algn="l" rtl="0">
              <a:spcBef>
                <a:spcPts val="600"/>
              </a:spcBef>
              <a:spcAft>
                <a:spcPts val="0"/>
              </a:spcAft>
              <a:buNone/>
            </a:pPr>
            <a:endParaRPr sz="1600" dirty="0">
              <a:latin typeface="標楷體" pitchFamily="65" charset="-120"/>
              <a:ea typeface="標楷體" pitchFamily="65" charset="-120"/>
            </a:endParaRPr>
          </a:p>
        </p:txBody>
      </p:sp>
      <p:sp>
        <p:nvSpPr>
          <p:cNvPr id="386" name="Google Shape;386;p31"/>
          <p:cNvSpPr txBox="1">
            <a:spLocks noGrp="1"/>
          </p:cNvSpPr>
          <p:nvPr>
            <p:ph type="body" idx="1"/>
          </p:nvPr>
        </p:nvSpPr>
        <p:spPr>
          <a:xfrm>
            <a:off x="2935875"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600" b="1" dirty="0" smtClean="0">
                <a:latin typeface="標楷體" pitchFamily="65" charset="-120"/>
                <a:ea typeface="標楷體" pitchFamily="65" charset="-120"/>
              </a:rPr>
              <a:t>結果</a:t>
            </a:r>
            <a:endParaRPr sz="1600" b="1" dirty="0">
              <a:latin typeface="標楷體" pitchFamily="65" charset="-120"/>
              <a:ea typeface="標楷體" pitchFamily="65" charset="-120"/>
            </a:endParaRPr>
          </a:p>
          <a:p>
            <a:pPr marL="0" lvl="0" indent="0">
              <a:buNone/>
            </a:pPr>
            <a:r>
              <a:rPr lang="zh-TW" altLang="en-US" sz="1600" u="sng" dirty="0" smtClean="0">
                <a:latin typeface="標楷體" pitchFamily="65" charset="-120"/>
                <a:ea typeface="標楷體" pitchFamily="65" charset="-120"/>
              </a:rPr>
              <a:t>阿美、漢族學生</a:t>
            </a:r>
            <a:r>
              <a:rPr lang="zh-TW" altLang="en-US" sz="1600" dirty="0" smtClean="0">
                <a:latin typeface="標楷體" pitchFamily="65" charset="-120"/>
                <a:ea typeface="標楷體" pitchFamily="65" charset="-120"/>
              </a:rPr>
              <a:t>較其他族群學生不認同七腳川社人應該以七腳川社當年抗日的歷史為榮。</a:t>
            </a:r>
            <a:endParaRPr sz="1600" dirty="0">
              <a:latin typeface="標楷體" pitchFamily="65" charset="-120"/>
              <a:ea typeface="標楷體" pitchFamily="65" charset="-120"/>
            </a:endParaRPr>
          </a:p>
        </p:txBody>
      </p:sp>
      <p:sp>
        <p:nvSpPr>
          <p:cNvPr id="387" name="Google Shape;387;p31"/>
          <p:cNvSpPr txBox="1">
            <a:spLocks noGrp="1"/>
          </p:cNvSpPr>
          <p:nvPr>
            <p:ph type="body" idx="2"/>
          </p:nvPr>
        </p:nvSpPr>
        <p:spPr>
          <a:xfrm>
            <a:off x="4862768" y="3206110"/>
            <a:ext cx="1832700" cy="9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1800" b="1" dirty="0" smtClean="0">
                <a:latin typeface="標楷體" pitchFamily="65" charset="-120"/>
                <a:ea typeface="標楷體" pitchFamily="65" charset="-120"/>
              </a:rPr>
              <a:t>可能原因</a:t>
            </a:r>
          </a:p>
          <a:p>
            <a:pPr marL="0" indent="0">
              <a:buNone/>
            </a:pPr>
            <a:r>
              <a:rPr lang="zh-TW" altLang="en-US" sz="1800" u="sng" dirty="0" smtClean="0">
                <a:latin typeface="標楷體" pitchFamily="65" charset="-120"/>
                <a:ea typeface="標楷體" pitchFamily="65" charset="-120"/>
              </a:rPr>
              <a:t>認同日本過去殖民統治</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p:txBody>
      </p:sp>
      <p:sp>
        <p:nvSpPr>
          <p:cNvPr id="388" name="Google Shape;388;p31"/>
          <p:cNvSpPr txBox="1">
            <a:spLocks noGrp="1"/>
          </p:cNvSpPr>
          <p:nvPr>
            <p:ph type="body" idx="3"/>
          </p:nvPr>
        </p:nvSpPr>
        <p:spPr>
          <a:xfrm>
            <a:off x="6789661" y="3206110"/>
            <a:ext cx="1832700" cy="908700"/>
          </a:xfrm>
          <a:prstGeom prst="rect">
            <a:avLst/>
          </a:prstGeom>
        </p:spPr>
        <p:txBody>
          <a:bodyPr spcFirstLastPara="1" wrap="square" lIns="91425" tIns="91425" rIns="91425" bIns="91425" anchor="t" anchorCtr="0">
            <a:noAutofit/>
          </a:bodyPr>
          <a:lstStyle/>
          <a:p>
            <a:pPr marL="179388" lvl="0" indent="-179388" algn="l" rtl="0">
              <a:spcBef>
                <a:spcPts val="600"/>
              </a:spcBef>
              <a:spcAft>
                <a:spcPts val="0"/>
              </a:spcAft>
              <a:buNone/>
            </a:pPr>
            <a:r>
              <a:rPr lang="zh-TW" altLang="en-US" sz="1800" b="1" dirty="0" smtClean="0">
                <a:latin typeface="標楷體" pitchFamily="65" charset="-120"/>
                <a:ea typeface="標楷體" pitchFamily="65" charset="-120"/>
              </a:rPr>
              <a:t>建議</a:t>
            </a:r>
            <a:endParaRPr sz="1800" b="1" dirty="0">
              <a:latin typeface="標楷體" pitchFamily="65" charset="-120"/>
              <a:ea typeface="標楷體" pitchFamily="65" charset="-120"/>
            </a:endParaRPr>
          </a:p>
          <a:p>
            <a:pPr marL="0" indent="0">
              <a:buNone/>
            </a:pPr>
            <a:r>
              <a:rPr lang="zh-TW" altLang="en-US" sz="1800" dirty="0" smtClean="0">
                <a:latin typeface="標楷體" pitchFamily="65" charset="-120"/>
                <a:ea typeface="標楷體" pitchFamily="65" charset="-120"/>
              </a:rPr>
              <a:t>可以</a:t>
            </a:r>
            <a:r>
              <a:rPr lang="zh-TW" altLang="en-US" sz="1800" u="sng" dirty="0" smtClean="0">
                <a:latin typeface="標楷體" pitchFamily="65" charset="-120"/>
                <a:ea typeface="標楷體" pitchFamily="65" charset="-120"/>
              </a:rPr>
              <a:t>用這段歷史，協助其他族群和阿美族學生建立族群自尊</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p:txBody>
      </p:sp>
      <p:sp>
        <p:nvSpPr>
          <p:cNvPr id="389" name="Google Shape;389;p3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83">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build="p"/>
      <p:bldP spid="383" grpId="1" build="p"/>
      <p:bldP spid="384" grpId="0" build="p"/>
      <p:bldP spid="385" grpId="0" build="p"/>
      <p:bldP spid="386" grpId="0" build="p"/>
      <p:bldP spid="3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4" name="Google Shape;404;p3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13" name="文字方塊 12"/>
          <p:cNvSpPr txBox="1"/>
          <p:nvPr/>
        </p:nvSpPr>
        <p:spPr>
          <a:xfrm>
            <a:off x="1691680" y="411510"/>
            <a:ext cx="2664296" cy="707886"/>
          </a:xfrm>
          <a:prstGeom prst="rect">
            <a:avLst/>
          </a:prstGeom>
          <a:noFill/>
        </p:spPr>
        <p:txBody>
          <a:bodyPr wrap="square" rtlCol="0">
            <a:spAutoFit/>
          </a:bodyPr>
          <a:lstStyle/>
          <a:p>
            <a:r>
              <a:rPr lang="zh-TW" altLang="en-US" sz="4000" b="1" dirty="0" smtClean="0">
                <a:solidFill>
                  <a:schemeClr val="accent4">
                    <a:lumMod val="50000"/>
                  </a:schemeClr>
                </a:solidFill>
                <a:latin typeface="微軟正黑體" pitchFamily="34" charset="-120"/>
                <a:ea typeface="微軟正黑體" pitchFamily="34" charset="-120"/>
              </a:rPr>
              <a:t>研究貢獻</a:t>
            </a:r>
            <a:endParaRPr lang="zh-TW" altLang="en-US" sz="4000" b="1" dirty="0">
              <a:solidFill>
                <a:schemeClr val="accent4">
                  <a:lumMod val="50000"/>
                </a:schemeClr>
              </a:solidFill>
              <a:latin typeface="微軟正黑體" pitchFamily="34" charset="-120"/>
              <a:ea typeface="微軟正黑體" pitchFamily="34" charset="-120"/>
            </a:endParaRPr>
          </a:p>
        </p:txBody>
      </p:sp>
      <p:grpSp>
        <p:nvGrpSpPr>
          <p:cNvPr id="14" name="Google Shape;762;p41"/>
          <p:cNvGrpSpPr/>
          <p:nvPr/>
        </p:nvGrpSpPr>
        <p:grpSpPr>
          <a:xfrm>
            <a:off x="683568" y="1419622"/>
            <a:ext cx="2376264" cy="2376264"/>
            <a:chOff x="1301750" y="920750"/>
            <a:chExt cx="5095875" cy="5100637"/>
          </a:xfrm>
        </p:grpSpPr>
        <p:sp>
          <p:nvSpPr>
            <p:cNvPr id="15" name="Google Shape;763;p41"/>
            <p:cNvSpPr/>
            <p:nvPr/>
          </p:nvSpPr>
          <p:spPr>
            <a:xfrm>
              <a:off x="1301750" y="2546350"/>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764;p41"/>
            <p:cNvSpPr/>
            <p:nvPr/>
          </p:nvSpPr>
          <p:spPr>
            <a:xfrm>
              <a:off x="2387600" y="4403725"/>
              <a:ext cx="2865436"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765;p41"/>
            <p:cNvSpPr/>
            <p:nvPr/>
          </p:nvSpPr>
          <p:spPr>
            <a:xfrm>
              <a:off x="4546600" y="2790825"/>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 name="Google Shape;766;p41"/>
            <p:cNvSpPr/>
            <p:nvPr/>
          </p:nvSpPr>
          <p:spPr>
            <a:xfrm>
              <a:off x="3962400" y="925512"/>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9" name="Google Shape;767;p41"/>
            <p:cNvSpPr/>
            <p:nvPr/>
          </p:nvSpPr>
          <p:spPr>
            <a:xfrm>
              <a:off x="1466850" y="920750"/>
              <a:ext cx="2759074"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20" name="文字方塊 19"/>
          <p:cNvSpPr txBox="1"/>
          <p:nvPr/>
        </p:nvSpPr>
        <p:spPr>
          <a:xfrm>
            <a:off x="1403648" y="2427734"/>
            <a:ext cx="902811" cy="307777"/>
          </a:xfrm>
          <a:prstGeom prst="rect">
            <a:avLst/>
          </a:prstGeom>
          <a:noFill/>
        </p:spPr>
        <p:txBody>
          <a:bodyPr wrap="none" rtlCol="0">
            <a:spAutoFit/>
          </a:bodyPr>
          <a:lstStyle/>
          <a:p>
            <a:r>
              <a:rPr lang="zh-TW" altLang="en-US" dirty="0" smtClean="0">
                <a:solidFill>
                  <a:schemeClr val="accent4">
                    <a:lumMod val="50000"/>
                  </a:schemeClr>
                </a:solidFill>
                <a:latin typeface="微軟正黑體" pitchFamily="34" charset="-120"/>
                <a:ea typeface="微軟正黑體" pitchFamily="34" charset="-120"/>
              </a:rPr>
              <a:t>自尊五感</a:t>
            </a:r>
            <a:endParaRPr lang="zh-TW" altLang="en-US" dirty="0">
              <a:solidFill>
                <a:schemeClr val="accent4">
                  <a:lumMod val="50000"/>
                </a:schemeClr>
              </a:solidFill>
              <a:latin typeface="微軟正黑體" pitchFamily="34" charset="-120"/>
              <a:ea typeface="微軟正黑體" pitchFamily="34" charset="-120"/>
            </a:endParaRPr>
          </a:p>
        </p:txBody>
      </p:sp>
      <p:sp>
        <p:nvSpPr>
          <p:cNvPr id="21" name="文字方塊 20"/>
          <p:cNvSpPr txBox="1"/>
          <p:nvPr/>
        </p:nvSpPr>
        <p:spPr>
          <a:xfrm>
            <a:off x="3275856" y="1563638"/>
            <a:ext cx="5040560" cy="2616101"/>
          </a:xfrm>
          <a:prstGeom prst="rect">
            <a:avLst/>
          </a:prstGeom>
          <a:noFill/>
        </p:spPr>
        <p:txBody>
          <a:bodyPr wrap="square" rtlCol="0">
            <a:spAutoFit/>
          </a:bodyPr>
          <a:lstStyle/>
          <a:p>
            <a:pPr marL="177800" indent="-177800">
              <a:spcAft>
                <a:spcPts val="1200"/>
              </a:spcAft>
              <a:buFont typeface="Arial" pitchFamily="34" charset="0"/>
              <a:buChar char="•"/>
            </a:pPr>
            <a:r>
              <a:rPr lang="zh-TW" altLang="en-US" sz="1800" u="sng" dirty="0" smtClean="0">
                <a:solidFill>
                  <a:schemeClr val="accent4">
                    <a:lumMod val="50000"/>
                  </a:schemeClr>
                </a:solidFill>
                <a:latin typeface="標楷體" pitchFamily="65" charset="-120"/>
                <a:ea typeface="標楷體" pitchFamily="65" charset="-120"/>
              </a:rPr>
              <a:t>族群認同</a:t>
            </a:r>
            <a:r>
              <a:rPr lang="zh-TW" altLang="en-US" sz="1800" dirty="0" smtClean="0">
                <a:solidFill>
                  <a:schemeClr val="accent4">
                    <a:lumMod val="50000"/>
                  </a:schemeClr>
                </a:solidFill>
                <a:latin typeface="標楷體" pitchFamily="65" charset="-120"/>
                <a:ea typeface="標楷體" pitchFamily="65" charset="-120"/>
              </a:rPr>
              <a:t>建構在</a:t>
            </a:r>
            <a:r>
              <a:rPr lang="zh-TW" altLang="en-US" sz="1800" u="sng" dirty="0" smtClean="0">
                <a:solidFill>
                  <a:schemeClr val="accent4">
                    <a:lumMod val="50000"/>
                  </a:schemeClr>
                </a:solidFill>
                <a:latin typeface="標楷體" pitchFamily="65" charset="-120"/>
                <a:ea typeface="標楷體" pitchFamily="65" charset="-120"/>
              </a:rPr>
              <a:t>自我認同</a:t>
            </a:r>
            <a:r>
              <a:rPr lang="zh-TW" altLang="en-US" sz="1800" dirty="0" smtClean="0">
                <a:solidFill>
                  <a:schemeClr val="accent4">
                    <a:lumMod val="50000"/>
                  </a:schemeClr>
                </a:solidFill>
                <a:latin typeface="標楷體" pitchFamily="65" charset="-120"/>
                <a:ea typeface="標楷體" pitchFamily="65" charset="-120"/>
              </a:rPr>
              <a:t>上，</a:t>
            </a:r>
            <a:r>
              <a:rPr lang="zh-TW" altLang="en-US" sz="1800" u="sng" dirty="0" smtClean="0">
                <a:solidFill>
                  <a:schemeClr val="accent4">
                    <a:lumMod val="50000"/>
                  </a:schemeClr>
                </a:solidFill>
                <a:latin typeface="標楷體" pitchFamily="65" charset="-120"/>
                <a:ea typeface="標楷體" pitchFamily="65" charset="-120"/>
              </a:rPr>
              <a:t>自我認同表現</a:t>
            </a:r>
            <a:r>
              <a:rPr lang="zh-TW" altLang="en-US" sz="1800" dirty="0" smtClean="0">
                <a:solidFill>
                  <a:schemeClr val="accent4">
                    <a:lumMod val="50000"/>
                  </a:schemeClr>
                </a:solidFill>
                <a:latin typeface="標楷體" pitchFamily="65" charset="-120"/>
                <a:ea typeface="標楷體" pitchFamily="65" charset="-120"/>
              </a:rPr>
              <a:t>在於左圖的</a:t>
            </a:r>
            <a:r>
              <a:rPr lang="zh-TW" altLang="en-US" sz="1800" u="sng" dirty="0" smtClean="0">
                <a:solidFill>
                  <a:schemeClr val="accent4">
                    <a:lumMod val="50000"/>
                  </a:schemeClr>
                </a:solidFill>
                <a:latin typeface="標楷體" pitchFamily="65" charset="-120"/>
                <a:ea typeface="標楷體" pitchFamily="65" charset="-120"/>
              </a:rPr>
              <a:t>自尊五感</a:t>
            </a:r>
            <a:r>
              <a:rPr lang="zh-TW" altLang="en-US" sz="1800" dirty="0" smtClean="0">
                <a:solidFill>
                  <a:schemeClr val="accent4">
                    <a:lumMod val="50000"/>
                  </a:schemeClr>
                </a:solidFill>
                <a:latin typeface="標楷體" pitchFamily="65" charset="-120"/>
                <a:ea typeface="標楷體" pitchFamily="65" charset="-120"/>
              </a:rPr>
              <a:t>是否滿足。</a:t>
            </a:r>
            <a:endParaRPr lang="en-US" altLang="zh-TW" sz="1800" dirty="0" smtClean="0">
              <a:solidFill>
                <a:schemeClr val="accent4">
                  <a:lumMod val="50000"/>
                </a:schemeClr>
              </a:solidFill>
              <a:latin typeface="標楷體" pitchFamily="65" charset="-120"/>
              <a:ea typeface="標楷體" pitchFamily="65" charset="-120"/>
            </a:endParaRPr>
          </a:p>
          <a:p>
            <a:pPr marL="177800" indent="-177800">
              <a:spcAft>
                <a:spcPts val="1200"/>
              </a:spcAft>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能以</a:t>
            </a:r>
            <a:r>
              <a:rPr lang="zh-TW" altLang="en-US" sz="1800" u="sng" dirty="0" smtClean="0">
                <a:solidFill>
                  <a:schemeClr val="accent4">
                    <a:lumMod val="50000"/>
                  </a:schemeClr>
                </a:solidFill>
                <a:latin typeface="標楷體" pitchFamily="65" charset="-120"/>
                <a:ea typeface="標楷體" pitchFamily="65" charset="-120"/>
              </a:rPr>
              <a:t>正向的態度</a:t>
            </a:r>
            <a:r>
              <a:rPr lang="zh-TW" altLang="en-US" sz="1800" dirty="0" smtClean="0">
                <a:solidFill>
                  <a:schemeClr val="accent4">
                    <a:lumMod val="50000"/>
                  </a:schemeClr>
                </a:solidFill>
                <a:latin typeface="標楷體" pitchFamily="65" charset="-120"/>
                <a:ea typeface="標楷體" pitchFamily="65" charset="-120"/>
              </a:rPr>
              <a:t>面對自己族群的歷史，就能讓</a:t>
            </a:r>
            <a:r>
              <a:rPr lang="zh-TW" altLang="en-US" sz="1800" u="sng" dirty="0" smtClean="0">
                <a:solidFill>
                  <a:schemeClr val="accent4">
                    <a:lumMod val="50000"/>
                  </a:schemeClr>
                </a:solidFill>
                <a:latin typeface="標楷體" pitchFamily="65" charset="-120"/>
                <a:ea typeface="標楷體" pitchFamily="65" charset="-120"/>
              </a:rPr>
              <a:t>自尊五感</a:t>
            </a:r>
            <a:r>
              <a:rPr lang="zh-TW" altLang="en-US" sz="1800" dirty="0" smtClean="0">
                <a:solidFill>
                  <a:schemeClr val="accent4">
                    <a:lumMod val="50000"/>
                  </a:schemeClr>
                </a:solidFill>
                <a:latin typeface="標楷體" pitchFamily="65" charset="-120"/>
                <a:ea typeface="標楷體" pitchFamily="65" charset="-120"/>
              </a:rPr>
              <a:t>得到一定程度的滿足，進而</a:t>
            </a:r>
            <a:r>
              <a:rPr lang="zh-TW" altLang="en-US" sz="1800" u="sng" dirty="0" smtClean="0">
                <a:solidFill>
                  <a:schemeClr val="accent4">
                    <a:lumMod val="50000"/>
                  </a:schemeClr>
                </a:solidFill>
                <a:latin typeface="標楷體" pitchFamily="65" charset="-120"/>
                <a:ea typeface="標楷體" pitchFamily="65" charset="-120"/>
              </a:rPr>
              <a:t>認同自己族群</a:t>
            </a:r>
            <a:r>
              <a:rPr lang="zh-TW" altLang="en-US" sz="1800" dirty="0" smtClean="0">
                <a:solidFill>
                  <a:schemeClr val="accent4">
                    <a:lumMod val="50000"/>
                  </a:schemeClr>
                </a:solidFill>
                <a:latin typeface="標楷體" pitchFamily="65" charset="-120"/>
                <a:ea typeface="標楷體" pitchFamily="65" charset="-120"/>
              </a:rPr>
              <a:t>，</a:t>
            </a:r>
            <a:r>
              <a:rPr lang="zh-TW" altLang="en-US" sz="1800" u="sng" dirty="0" smtClean="0">
                <a:solidFill>
                  <a:schemeClr val="accent4">
                    <a:lumMod val="50000"/>
                  </a:schemeClr>
                </a:solidFill>
                <a:latin typeface="標楷體" pitchFamily="65" charset="-120"/>
                <a:ea typeface="標楷體" pitchFamily="65" charset="-120"/>
              </a:rPr>
              <a:t>能為了族群的未來努力</a:t>
            </a:r>
            <a:r>
              <a:rPr lang="zh-TW" altLang="en-US" sz="1800" dirty="0" smtClean="0">
                <a:solidFill>
                  <a:schemeClr val="accent4">
                    <a:lumMod val="50000"/>
                  </a:schemeClr>
                </a:solidFill>
                <a:latin typeface="標楷體" pitchFamily="65" charset="-120"/>
                <a:ea typeface="標楷體" pitchFamily="65" charset="-120"/>
              </a:rPr>
              <a:t>。</a:t>
            </a:r>
            <a:endParaRPr lang="en-US" altLang="zh-TW" sz="1800" dirty="0" smtClean="0">
              <a:solidFill>
                <a:schemeClr val="accent4">
                  <a:lumMod val="50000"/>
                </a:schemeClr>
              </a:solidFill>
              <a:latin typeface="標楷體" pitchFamily="65" charset="-120"/>
              <a:ea typeface="標楷體" pitchFamily="65" charset="-120"/>
            </a:endParaRPr>
          </a:p>
          <a:p>
            <a:pPr marL="177800" indent="-177800">
              <a:spcAft>
                <a:spcPts val="1200"/>
              </a:spcAft>
              <a:buFont typeface="Arial" pitchFamily="34" charset="0"/>
              <a:buChar char="•"/>
            </a:pPr>
            <a:r>
              <a:rPr lang="zh-TW" altLang="en-US" sz="1800" dirty="0" smtClean="0">
                <a:solidFill>
                  <a:schemeClr val="accent4">
                    <a:lumMod val="50000"/>
                  </a:schemeClr>
                </a:solidFill>
                <a:latin typeface="標楷體" pitchFamily="65" charset="-120"/>
                <a:ea typeface="標楷體" pitchFamily="65" charset="-120"/>
              </a:rPr>
              <a:t>我們的</a:t>
            </a:r>
            <a:r>
              <a:rPr lang="zh-TW" altLang="en-US" sz="1800" u="sng" dirty="0" smtClean="0">
                <a:solidFill>
                  <a:schemeClr val="accent4">
                    <a:lumMod val="50000"/>
                  </a:schemeClr>
                </a:solidFill>
                <a:latin typeface="標楷體" pitchFamily="65" charset="-120"/>
                <a:ea typeface="標楷體" pitchFamily="65" charset="-120"/>
              </a:rPr>
              <a:t>研究證明</a:t>
            </a:r>
            <a:r>
              <a:rPr lang="zh-TW" altLang="en-US" sz="1800" dirty="0" smtClean="0">
                <a:solidFill>
                  <a:schemeClr val="accent4">
                    <a:lumMod val="50000"/>
                  </a:schemeClr>
                </a:solidFill>
                <a:latin typeface="標楷體" pitchFamily="65" charset="-120"/>
                <a:ea typeface="標楷體" pitchFamily="65" charset="-120"/>
              </a:rPr>
              <a:t>了，只要</a:t>
            </a:r>
            <a:r>
              <a:rPr lang="zh-TW" altLang="en-US" sz="1800" u="sng" dirty="0" smtClean="0">
                <a:solidFill>
                  <a:schemeClr val="accent4">
                    <a:lumMod val="50000"/>
                  </a:schemeClr>
                </a:solidFill>
                <a:latin typeface="標楷體" pitchFamily="65" charset="-120"/>
                <a:ea typeface="標楷體" pitchFamily="65" charset="-120"/>
              </a:rPr>
              <a:t>不以輕忽或曲解的態度呈現歷史事件</a:t>
            </a:r>
            <a:r>
              <a:rPr lang="zh-TW" altLang="en-US" sz="1800" dirty="0" smtClean="0">
                <a:solidFill>
                  <a:schemeClr val="accent4">
                    <a:lumMod val="50000"/>
                  </a:schemeClr>
                </a:solidFill>
                <a:latin typeface="標楷體" pitchFamily="65" charset="-120"/>
                <a:ea typeface="標楷體" pitchFamily="65" charset="-120"/>
              </a:rPr>
              <a:t>，可以讓閱聽者產生</a:t>
            </a:r>
            <a:r>
              <a:rPr lang="zh-TW" altLang="en-US" sz="1800" u="sng" dirty="0" smtClean="0">
                <a:solidFill>
                  <a:schemeClr val="accent4">
                    <a:lumMod val="50000"/>
                  </a:schemeClr>
                </a:solidFill>
                <a:latin typeface="標楷體" pitchFamily="65" charset="-120"/>
                <a:ea typeface="標楷體" pitchFamily="65" charset="-120"/>
              </a:rPr>
              <a:t>正確的認知，</a:t>
            </a:r>
            <a:r>
              <a:rPr lang="zh-TW" altLang="en-US" sz="1800" dirty="0" smtClean="0">
                <a:solidFill>
                  <a:schemeClr val="accent4">
                    <a:lumMod val="50000"/>
                  </a:schemeClr>
                </a:solidFill>
                <a:latin typeface="標楷體" pitchFamily="65" charset="-120"/>
                <a:ea typeface="標楷體" pitchFamily="65" charset="-120"/>
              </a:rPr>
              <a:t>寄望未來教育單位努力。</a:t>
            </a:r>
            <a:endParaRPr lang="zh-TW" altLang="en-US" sz="1800" dirty="0">
              <a:solidFill>
                <a:schemeClr val="accent4">
                  <a:lumMod val="50000"/>
                </a:schemeClr>
              </a:solidFill>
              <a:latin typeface="標楷體" pitchFamily="65" charset="-120"/>
              <a:ea typeface="標楷體" pitchFamily="65" charset="-120"/>
            </a:endParaRPr>
          </a:p>
        </p:txBody>
      </p:sp>
      <p:sp>
        <p:nvSpPr>
          <p:cNvPr id="25" name="文字方塊 24"/>
          <p:cNvSpPr txBox="1"/>
          <p:nvPr/>
        </p:nvSpPr>
        <p:spPr>
          <a:xfrm>
            <a:off x="1115616" y="1707654"/>
            <a:ext cx="723275" cy="307777"/>
          </a:xfrm>
          <a:prstGeom prst="rect">
            <a:avLst/>
          </a:prstGeom>
          <a:noFill/>
        </p:spPr>
        <p:txBody>
          <a:bodyPr wrap="none" rtlCol="0">
            <a:spAutoFit/>
          </a:bodyPr>
          <a:lstStyle/>
          <a:p>
            <a:r>
              <a:rPr lang="zh-TW" altLang="en-US" dirty="0" smtClean="0">
                <a:solidFill>
                  <a:schemeClr val="bg1"/>
                </a:solidFill>
                <a:latin typeface="微軟正黑體" pitchFamily="34" charset="-120"/>
                <a:ea typeface="微軟正黑體" pitchFamily="34" charset="-120"/>
              </a:rPr>
              <a:t>安全感</a:t>
            </a:r>
            <a:endParaRPr lang="zh-TW" altLang="en-US" dirty="0">
              <a:solidFill>
                <a:schemeClr val="bg1"/>
              </a:solidFill>
              <a:latin typeface="微軟正黑體" pitchFamily="34" charset="-120"/>
              <a:ea typeface="微軟正黑體" pitchFamily="34" charset="-120"/>
            </a:endParaRPr>
          </a:p>
        </p:txBody>
      </p:sp>
      <p:sp>
        <p:nvSpPr>
          <p:cNvPr id="26" name="文字方塊 25"/>
          <p:cNvSpPr txBox="1"/>
          <p:nvPr/>
        </p:nvSpPr>
        <p:spPr>
          <a:xfrm>
            <a:off x="2123728" y="1851670"/>
            <a:ext cx="723275" cy="307777"/>
          </a:xfrm>
          <a:prstGeom prst="rect">
            <a:avLst/>
          </a:prstGeom>
          <a:noFill/>
        </p:spPr>
        <p:txBody>
          <a:bodyPr wrap="none" rtlCol="0">
            <a:spAutoFit/>
          </a:bodyPr>
          <a:lstStyle/>
          <a:p>
            <a:r>
              <a:rPr lang="zh-TW" altLang="en-US" dirty="0" smtClean="0">
                <a:solidFill>
                  <a:schemeClr val="bg1"/>
                </a:solidFill>
                <a:latin typeface="微軟正黑體" pitchFamily="34" charset="-120"/>
                <a:ea typeface="微軟正黑體" pitchFamily="34" charset="-120"/>
              </a:rPr>
              <a:t>獨特感</a:t>
            </a:r>
            <a:endParaRPr lang="zh-TW" altLang="en-US" dirty="0">
              <a:solidFill>
                <a:schemeClr val="bg1"/>
              </a:solidFill>
              <a:latin typeface="微軟正黑體" pitchFamily="34" charset="-120"/>
              <a:ea typeface="微軟正黑體" pitchFamily="34" charset="-120"/>
            </a:endParaRPr>
          </a:p>
        </p:txBody>
      </p:sp>
      <p:sp>
        <p:nvSpPr>
          <p:cNvPr id="27" name="文字方塊 26"/>
          <p:cNvSpPr txBox="1"/>
          <p:nvPr/>
        </p:nvSpPr>
        <p:spPr>
          <a:xfrm>
            <a:off x="2267744" y="2859782"/>
            <a:ext cx="723275" cy="307777"/>
          </a:xfrm>
          <a:prstGeom prst="rect">
            <a:avLst/>
          </a:prstGeom>
          <a:noFill/>
        </p:spPr>
        <p:txBody>
          <a:bodyPr wrap="none" rtlCol="0">
            <a:spAutoFit/>
          </a:bodyPr>
          <a:lstStyle/>
          <a:p>
            <a:r>
              <a:rPr lang="zh-TW" altLang="en-US" dirty="0" smtClean="0">
                <a:solidFill>
                  <a:schemeClr val="bg1"/>
                </a:solidFill>
                <a:latin typeface="微軟正黑體" pitchFamily="34" charset="-120"/>
                <a:ea typeface="微軟正黑體" pitchFamily="34" charset="-120"/>
              </a:rPr>
              <a:t>連繫感</a:t>
            </a:r>
            <a:endParaRPr lang="zh-TW" altLang="en-US" dirty="0">
              <a:solidFill>
                <a:schemeClr val="bg1"/>
              </a:solidFill>
              <a:latin typeface="微軟正黑體" pitchFamily="34" charset="-120"/>
              <a:ea typeface="微軟正黑體" pitchFamily="34" charset="-120"/>
            </a:endParaRPr>
          </a:p>
        </p:txBody>
      </p:sp>
      <p:sp>
        <p:nvSpPr>
          <p:cNvPr id="28" name="文字方塊 27"/>
          <p:cNvSpPr txBox="1"/>
          <p:nvPr/>
        </p:nvSpPr>
        <p:spPr>
          <a:xfrm>
            <a:off x="1403648" y="3291830"/>
            <a:ext cx="723275" cy="307777"/>
          </a:xfrm>
          <a:prstGeom prst="rect">
            <a:avLst/>
          </a:prstGeom>
          <a:noFill/>
        </p:spPr>
        <p:txBody>
          <a:bodyPr wrap="none" rtlCol="0">
            <a:spAutoFit/>
          </a:bodyPr>
          <a:lstStyle/>
          <a:p>
            <a:r>
              <a:rPr lang="zh-TW" altLang="en-US" dirty="0" smtClean="0">
                <a:solidFill>
                  <a:schemeClr val="bg1"/>
                </a:solidFill>
                <a:latin typeface="微軟正黑體" pitchFamily="34" charset="-120"/>
                <a:ea typeface="微軟正黑體" pitchFamily="34" charset="-120"/>
              </a:rPr>
              <a:t>能力感</a:t>
            </a:r>
            <a:endParaRPr lang="zh-TW" altLang="en-US" dirty="0">
              <a:solidFill>
                <a:schemeClr val="bg1"/>
              </a:solidFill>
              <a:latin typeface="微軟正黑體" pitchFamily="34" charset="-120"/>
              <a:ea typeface="微軟正黑體" pitchFamily="34" charset="-120"/>
            </a:endParaRPr>
          </a:p>
        </p:txBody>
      </p:sp>
      <p:sp>
        <p:nvSpPr>
          <p:cNvPr id="29" name="文字方塊 28"/>
          <p:cNvSpPr txBox="1"/>
          <p:nvPr/>
        </p:nvSpPr>
        <p:spPr>
          <a:xfrm>
            <a:off x="683568" y="2643758"/>
            <a:ext cx="723275" cy="307777"/>
          </a:xfrm>
          <a:prstGeom prst="rect">
            <a:avLst/>
          </a:prstGeom>
          <a:noFill/>
        </p:spPr>
        <p:txBody>
          <a:bodyPr wrap="none" rtlCol="0">
            <a:spAutoFit/>
          </a:bodyPr>
          <a:lstStyle/>
          <a:p>
            <a:r>
              <a:rPr lang="zh-TW" altLang="en-US" dirty="0" smtClean="0">
                <a:solidFill>
                  <a:schemeClr val="bg1"/>
                </a:solidFill>
                <a:latin typeface="微軟正黑體" pitchFamily="34" charset="-120"/>
                <a:ea typeface="微軟正黑體" pitchFamily="34" charset="-120"/>
              </a:rPr>
              <a:t>方向感</a:t>
            </a:r>
            <a:endParaRPr lang="zh-TW" altLang="en-US" dirty="0">
              <a:solidFill>
                <a:schemeClr val="bg1"/>
              </a:solidFill>
              <a:latin typeface="微軟正黑體" pitchFamily="34" charset="-120"/>
              <a:ea typeface="微軟正黑體" pitchFamily="34" charset="-120"/>
            </a:endParaRPr>
          </a:p>
        </p:txBody>
      </p:sp>
      <p:sp>
        <p:nvSpPr>
          <p:cNvPr id="2" name="文字方塊 1"/>
          <p:cNvSpPr txBox="1"/>
          <p:nvPr/>
        </p:nvSpPr>
        <p:spPr>
          <a:xfrm>
            <a:off x="611560" y="3789978"/>
            <a:ext cx="2664296" cy="707886"/>
          </a:xfrm>
          <a:prstGeom prst="rect">
            <a:avLst/>
          </a:prstGeom>
          <a:noFill/>
        </p:spPr>
        <p:txBody>
          <a:bodyPr wrap="square" rtlCol="0">
            <a:spAutoFit/>
          </a:bodyPr>
          <a:lstStyle/>
          <a:p>
            <a:r>
              <a:rPr lang="zh-TW" altLang="en-US" sz="2000" b="1" u="sng" dirty="0" smtClean="0">
                <a:solidFill>
                  <a:srgbClr val="7030A0"/>
                </a:solidFill>
                <a:latin typeface="標楷體" pitchFamily="65" charset="-120"/>
                <a:ea typeface="標楷體" pitchFamily="65" charset="-120"/>
              </a:rPr>
              <a:t>圓餅圖的顏色代表各族群的認同與融合</a:t>
            </a:r>
            <a:endParaRPr lang="zh-TW" altLang="en-US" sz="2000" b="1" u="sng" dirty="0">
              <a:solidFill>
                <a:srgbClr val="7030A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Shape 279"/>
        <p:cNvGrpSpPr/>
        <p:nvPr/>
      </p:nvGrpSpPr>
      <p:grpSpPr>
        <a:xfrm>
          <a:off x="0" y="0"/>
          <a:ext cx="0" cy="0"/>
          <a:chOff x="0" y="0"/>
          <a:chExt cx="0" cy="0"/>
        </a:xfrm>
      </p:grpSpPr>
      <p:sp>
        <p:nvSpPr>
          <p:cNvPr id="280" name="Google Shape;280;p23"/>
          <p:cNvSpPr txBox="1">
            <a:spLocks noGrp="1"/>
          </p:cNvSpPr>
          <p:nvPr>
            <p:ph type="title" idx="4294967295"/>
          </p:nvPr>
        </p:nvSpPr>
        <p:spPr>
          <a:xfrm>
            <a:off x="723900" y="247650"/>
            <a:ext cx="7696200" cy="790500"/>
          </a:xfrm>
          <a:prstGeom prst="rect">
            <a:avLst/>
          </a:prstGeom>
        </p:spPr>
        <p:txBody>
          <a:bodyPr spcFirstLastPara="1" wrap="square" lIns="91425" tIns="91425" rIns="91425" bIns="91425" anchor="b" anchorCtr="0">
            <a:noAutofit/>
          </a:bodyPr>
          <a:lstStyle/>
          <a:p>
            <a:pPr lvl="0" algn="ctr"/>
            <a:r>
              <a:rPr lang="zh-TW" altLang="zh-TW" sz="4000" b="1" dirty="0" smtClean="0">
                <a:solidFill>
                  <a:schemeClr val="accent2">
                    <a:lumMod val="50000"/>
                  </a:schemeClr>
                </a:solidFill>
                <a:latin typeface="微軟正黑體" pitchFamily="34" charset="-120"/>
                <a:ea typeface="微軟正黑體" pitchFamily="34" charset="-120"/>
              </a:rPr>
              <a:t>研究動機</a:t>
            </a:r>
            <a:endParaRPr sz="4000" b="1" dirty="0">
              <a:solidFill>
                <a:schemeClr val="accent2">
                  <a:lumMod val="50000"/>
                </a:schemeClr>
              </a:solidFill>
              <a:latin typeface="微軟正黑體" pitchFamily="34" charset="-120"/>
              <a:ea typeface="微軟正黑體" pitchFamily="34" charset="-120"/>
            </a:endParaRPr>
          </a:p>
        </p:txBody>
      </p:sp>
      <p:sp>
        <p:nvSpPr>
          <p:cNvPr id="281" name="Google Shape;281;p2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4" name="矩形 3"/>
          <p:cNvSpPr/>
          <p:nvPr/>
        </p:nvSpPr>
        <p:spPr>
          <a:xfrm>
            <a:off x="1259632" y="1059582"/>
            <a:ext cx="6912768" cy="3816429"/>
          </a:xfrm>
          <a:prstGeom prst="rect">
            <a:avLst/>
          </a:prstGeom>
        </p:spPr>
        <p:txBody>
          <a:bodyPr wrap="square">
            <a:spAutoFit/>
          </a:bodyPr>
          <a:lstStyle/>
          <a:p>
            <a:pPr marL="266700" indent="-266700">
              <a:spcAft>
                <a:spcPts val="1200"/>
              </a:spcAft>
              <a:buFont typeface="Arial" pitchFamily="34" charset="0"/>
              <a:buChar char="•"/>
            </a:pPr>
            <a:r>
              <a:rPr lang="zh-TW" altLang="en-US" sz="2800" dirty="0">
                <a:solidFill>
                  <a:srgbClr val="002060"/>
                </a:solidFill>
                <a:latin typeface="標楷體" pitchFamily="65" charset="-120"/>
                <a:ea typeface="標楷體" pitchFamily="65" charset="-120"/>
              </a:rPr>
              <a:t>每天上學經過，位在學校旁邊的</a:t>
            </a:r>
            <a:r>
              <a:rPr lang="zh-TW" altLang="en-US" sz="2800" u="sng" dirty="0">
                <a:solidFill>
                  <a:srgbClr val="002060"/>
                </a:solidFill>
                <a:latin typeface="標楷體" pitchFamily="65" charset="-120"/>
                <a:ea typeface="標楷體" pitchFamily="65" charset="-120"/>
              </a:rPr>
              <a:t>七腳川事件紀念碑</a:t>
            </a:r>
            <a:r>
              <a:rPr lang="zh-TW" altLang="en-US" sz="2800" dirty="0">
                <a:solidFill>
                  <a:srgbClr val="002060"/>
                </a:solidFill>
                <a:latin typeface="標楷體" pitchFamily="65" charset="-120"/>
                <a:ea typeface="標楷體" pitchFamily="65" charset="-120"/>
              </a:rPr>
              <a:t>引發我們的好奇，讓我們想瞭解七腳川事件。</a:t>
            </a:r>
            <a:endParaRPr lang="en-US" altLang="zh-TW" sz="2800" dirty="0">
              <a:solidFill>
                <a:srgbClr val="002060"/>
              </a:solidFill>
              <a:latin typeface="標楷體" pitchFamily="65" charset="-120"/>
              <a:ea typeface="標楷體" pitchFamily="65" charset="-120"/>
            </a:endParaRPr>
          </a:p>
          <a:p>
            <a:pPr marL="266700" indent="-266700">
              <a:spcAft>
                <a:spcPts val="1200"/>
              </a:spcAft>
              <a:buFont typeface="Arial" pitchFamily="34" charset="0"/>
              <a:buChar char="•"/>
            </a:pPr>
            <a:r>
              <a:rPr lang="zh-TW" altLang="en-US" sz="2800" dirty="0">
                <a:solidFill>
                  <a:srgbClr val="002060"/>
                </a:solidFill>
                <a:latin typeface="標楷體" pitchFamily="65" charset="-120"/>
                <a:ea typeface="標楷體" pitchFamily="65" charset="-120"/>
              </a:rPr>
              <a:t>我們學校是</a:t>
            </a:r>
            <a:r>
              <a:rPr lang="zh-TW" altLang="en-US" sz="2800" u="sng" dirty="0">
                <a:solidFill>
                  <a:srgbClr val="002060"/>
                </a:solidFill>
                <a:latin typeface="標楷體" pitchFamily="65" charset="-120"/>
                <a:ea typeface="標楷體" pitchFamily="65" charset="-120"/>
              </a:rPr>
              <a:t>原住民重點學校</a:t>
            </a:r>
            <a:r>
              <a:rPr lang="zh-TW" altLang="en-US" sz="2800" dirty="0">
                <a:solidFill>
                  <a:srgbClr val="002060"/>
                </a:solidFill>
                <a:latin typeface="標楷體" pitchFamily="65" charset="-120"/>
                <a:ea typeface="標楷體" pitchFamily="65" charset="-120"/>
              </a:rPr>
              <a:t>，所以想藉著這個研究知道同學們對七腳川事件的看法。</a:t>
            </a:r>
            <a:endParaRPr lang="en-US" altLang="zh-TW" sz="2800" dirty="0">
              <a:solidFill>
                <a:srgbClr val="002060"/>
              </a:solidFill>
              <a:latin typeface="標楷體" pitchFamily="65" charset="-120"/>
              <a:ea typeface="標楷體" pitchFamily="65" charset="-120"/>
            </a:endParaRPr>
          </a:p>
          <a:p>
            <a:pPr marL="266700" indent="-266700">
              <a:spcAft>
                <a:spcPts val="1200"/>
              </a:spcAft>
              <a:buFont typeface="Arial" pitchFamily="34" charset="0"/>
              <a:buChar char="•"/>
            </a:pPr>
            <a:r>
              <a:rPr lang="zh-TW" altLang="en-US" sz="2800" dirty="0">
                <a:solidFill>
                  <a:srgbClr val="002060"/>
                </a:solidFill>
                <a:latin typeface="標楷體" pitchFamily="65" charset="-120"/>
                <a:ea typeface="標楷體" pitchFamily="65" charset="-120"/>
              </a:rPr>
              <a:t>除了原住民同學外，也想知道</a:t>
            </a:r>
            <a:r>
              <a:rPr lang="zh-TW" altLang="en-US" sz="2800" u="sng" dirty="0">
                <a:solidFill>
                  <a:srgbClr val="002060"/>
                </a:solidFill>
                <a:latin typeface="標楷體" pitchFamily="65" charset="-120"/>
                <a:ea typeface="標楷體" pitchFamily="65" charset="-120"/>
              </a:rPr>
              <a:t>不同族群對原民歷史</a:t>
            </a:r>
            <a:r>
              <a:rPr lang="zh-TW" altLang="en-US" sz="2800" dirty="0">
                <a:solidFill>
                  <a:srgbClr val="002060"/>
                </a:solidFill>
                <a:latin typeface="標楷體" pitchFamily="65" charset="-120"/>
                <a:ea typeface="標楷體" pitchFamily="65" charset="-120"/>
              </a:rPr>
              <a:t>的看法。</a:t>
            </a:r>
            <a:endParaRPr lang="en-US" altLang="zh-TW" sz="2800" dirty="0">
              <a:solidFill>
                <a:srgbClr val="002060"/>
              </a:solidFill>
              <a:latin typeface="標楷體" pitchFamily="65" charset="-120"/>
              <a:ea typeface="標楷體" pitchFamily="65" charset="-120"/>
            </a:endParaRPr>
          </a:p>
          <a:p>
            <a:pPr marL="266700" indent="-266700"/>
            <a:endParaRPr lang="en-US" altLang="zh-TW" sz="1600" dirty="0" smtClean="0">
              <a:solidFill>
                <a:srgbClr val="0070C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339752" y="771550"/>
            <a:ext cx="5275500" cy="641100"/>
          </a:xfrm>
          <a:prstGeom prst="rect">
            <a:avLst/>
          </a:prstGeom>
        </p:spPr>
        <p:txBody>
          <a:bodyPr spcFirstLastPara="1" wrap="square" lIns="91425" tIns="91425" rIns="91425" bIns="91425" anchor="b" anchorCtr="0">
            <a:noAutofit/>
          </a:bodyPr>
          <a:lstStyle/>
          <a:p>
            <a:pPr lvl="0"/>
            <a:r>
              <a:rPr lang="zh-TW" altLang="en-US" sz="4000" dirty="0" smtClean="0">
                <a:latin typeface="微軟正黑體" pitchFamily="34" charset="-120"/>
                <a:ea typeface="微軟正黑體" pitchFamily="34" charset="-120"/>
              </a:rPr>
              <a:t>參考文獻</a:t>
            </a:r>
            <a:endParaRPr sz="4000" dirty="0">
              <a:latin typeface="微軟正黑體" pitchFamily="34" charset="-120"/>
              <a:ea typeface="微軟正黑體" pitchFamily="34" charset="-120"/>
            </a:endParaRPr>
          </a:p>
        </p:txBody>
      </p:sp>
      <p:sp>
        <p:nvSpPr>
          <p:cNvPr id="201" name="Google Shape;201;p14"/>
          <p:cNvSpPr txBox="1"/>
          <p:nvPr/>
        </p:nvSpPr>
        <p:spPr>
          <a:xfrm>
            <a:off x="2953325" y="1730550"/>
            <a:ext cx="23823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
        <p:nvSpPr>
          <p:cNvPr id="7" name="Google Shape;126;p3"/>
          <p:cNvSpPr txBox="1">
            <a:spLocks/>
          </p:cNvSpPr>
          <p:nvPr/>
        </p:nvSpPr>
        <p:spPr>
          <a:xfrm>
            <a:off x="1331640" y="1635646"/>
            <a:ext cx="7488832" cy="2952328"/>
          </a:xfrm>
          <a:prstGeom prst="rect">
            <a:avLst/>
          </a:prstGeom>
          <a:noFill/>
          <a:ln>
            <a:noFill/>
          </a:ln>
        </p:spPr>
        <p:txBody>
          <a:bodyPr spcFirstLastPara="1" wrap="square" lIns="91425" tIns="45700" rIns="91425" bIns="45700" anchor="t" anchorCtr="0">
            <a:normAutofit fontScale="55000" lnSpcReduction="20000"/>
          </a:bodyPr>
          <a:lstStyle/>
          <a:p>
            <a:pPr marL="457200" lvl="0" indent="-342900">
              <a:spcBef>
                <a:spcPts val="600"/>
              </a:spcBef>
              <a:spcAft>
                <a:spcPts val="1200"/>
              </a:spcAft>
              <a:buClr>
                <a:schemeClr val="tx1"/>
              </a:buClr>
              <a:buSzPct val="100000"/>
            </a:pP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林素珍，林春至，陳耀方</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(2005)</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。原住民重大歷史事件─七腳川事件。北市：行政院原住民委員會。</a:t>
            </a:r>
          </a:p>
          <a:p>
            <a:pPr marL="457200" lvl="0" indent="-342900">
              <a:spcBef>
                <a:spcPts val="600"/>
              </a:spcBef>
              <a:spcAft>
                <a:spcPts val="1200"/>
              </a:spcAft>
              <a:buClr>
                <a:schemeClr val="tx1"/>
              </a:buClr>
              <a:buSzPct val="100000"/>
            </a:pP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花蓮在地文化記錄庫，七腳川隘勇線（此地點為隘勇線為最南端）。</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2020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年</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9</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月</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10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日。取自</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https://</a:t>
            </a:r>
            <a:r>
              <a:rPr lang="en-US" altLang="zh-TW" sz="2400" dirty="0" err="1" smtClean="0">
                <a:solidFill>
                  <a:schemeClr val="accent2">
                    <a:lumMod val="50000"/>
                  </a:schemeClr>
                </a:solidFill>
                <a:latin typeface="微軟正黑體" pitchFamily="34" charset="-120"/>
                <a:ea typeface="微軟正黑體" pitchFamily="34" charset="-120"/>
                <a:cs typeface="Varela Round"/>
                <a:sym typeface="Varela Round"/>
              </a:rPr>
              <a:t>culture.hccc.gov.tw</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a:t>
            </a:r>
            <a:r>
              <a:rPr lang="en-US" altLang="zh-TW" sz="2400" dirty="0" err="1" smtClean="0">
                <a:solidFill>
                  <a:schemeClr val="accent2">
                    <a:lumMod val="50000"/>
                  </a:schemeClr>
                </a:solidFill>
                <a:latin typeface="微軟正黑體" pitchFamily="34" charset="-120"/>
                <a:ea typeface="微軟正黑體" pitchFamily="34" charset="-120"/>
                <a:cs typeface="Varela Round"/>
                <a:sym typeface="Varela Round"/>
              </a:rPr>
              <a:t>zh-tw</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/archives/detail/space-1283</a:t>
            </a:r>
          </a:p>
          <a:p>
            <a:pPr marL="457200" lvl="0" indent="-342900">
              <a:spcBef>
                <a:spcPts val="600"/>
              </a:spcBef>
              <a:spcAft>
                <a:spcPts val="1200"/>
              </a:spcAft>
              <a:buClr>
                <a:schemeClr val="tx1"/>
              </a:buClr>
              <a:buSzPct val="100000"/>
            </a:pP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紀念七腳川事件，阿美族</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11</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部落聯合祭祖：「我們有責任讓每個族群，還原歷史正義」</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2020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年</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9</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月</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10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日。</a:t>
            </a:r>
            <a:r>
              <a:rPr lang="en-US" altLang="zh-TW" sz="2400" dirty="0" err="1" smtClean="0">
                <a:solidFill>
                  <a:schemeClr val="accent2">
                    <a:lumMod val="50000"/>
                  </a:schemeClr>
                </a:solidFill>
                <a:latin typeface="微軟正黑體" pitchFamily="34" charset="-120"/>
                <a:ea typeface="微軟正黑體" pitchFamily="34" charset="-120"/>
                <a:cs typeface="Varela Round"/>
                <a:sym typeface="Varela Round"/>
              </a:rPr>
              <a:t>https://www.thenewslens.com/article/19540</a:t>
            </a:r>
            <a:endPar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endParaRPr>
          </a:p>
          <a:p>
            <a:pPr marL="457200" lvl="0" indent="-342900">
              <a:spcBef>
                <a:spcPts val="600"/>
              </a:spcBef>
              <a:spcAft>
                <a:spcPts val="1200"/>
              </a:spcAft>
              <a:buClr>
                <a:schemeClr val="tx1"/>
              </a:buClr>
              <a:buSzPct val="100000"/>
            </a:pP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樹洞香港。自尊五感</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如何理解和建立自尊。</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2020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年</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9</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月</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15</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日。取自</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https://treehole.hk/psychology/%e8%87%aa%e5%b0%8a%e4%ba%94%e6%84%9f/</a:t>
            </a:r>
          </a:p>
          <a:p>
            <a:pPr marL="457200" lvl="0" indent="-342900">
              <a:spcBef>
                <a:spcPts val="600"/>
              </a:spcBef>
              <a:spcAft>
                <a:spcPts val="1200"/>
              </a:spcAft>
              <a:buClr>
                <a:schemeClr val="tx1"/>
              </a:buClr>
              <a:buSzPct val="100000"/>
            </a:pP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被遺忘的戰役 阿美族「七腳川事件」。</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2020</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年</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9</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月</a:t>
            </a:r>
            <a:r>
              <a:rPr lang="en-US" altLang="zh-TW" sz="2400" dirty="0" smtClean="0">
                <a:solidFill>
                  <a:schemeClr val="accent2">
                    <a:lumMod val="50000"/>
                  </a:schemeClr>
                </a:solidFill>
                <a:latin typeface="微軟正黑體" pitchFamily="34" charset="-120"/>
                <a:ea typeface="微軟正黑體" pitchFamily="34" charset="-120"/>
                <a:cs typeface="Varela Round"/>
                <a:sym typeface="Varela Round"/>
              </a:rPr>
              <a:t>11</a:t>
            </a:r>
            <a:r>
              <a:rPr lang="zh-TW" altLang="en-US" sz="2400" dirty="0" smtClean="0">
                <a:solidFill>
                  <a:schemeClr val="accent2">
                    <a:lumMod val="50000"/>
                  </a:schemeClr>
                </a:solidFill>
                <a:latin typeface="微軟正黑體" pitchFamily="34" charset="-120"/>
                <a:ea typeface="微軟正黑體" pitchFamily="34" charset="-120"/>
                <a:cs typeface="Varela Round"/>
                <a:sym typeface="Varela Round"/>
              </a:rPr>
              <a:t>日</a:t>
            </a:r>
            <a:r>
              <a:rPr lang="en-US" altLang="zh-TW" sz="2400" dirty="0" err="1" smtClean="0">
                <a:solidFill>
                  <a:schemeClr val="accent2">
                    <a:lumMod val="50000"/>
                  </a:schemeClr>
                </a:solidFill>
                <a:latin typeface="微軟正黑體" pitchFamily="34" charset="-120"/>
                <a:ea typeface="微軟正黑體" pitchFamily="34" charset="-120"/>
                <a:cs typeface="Varela Round"/>
                <a:sym typeface="Varela Round"/>
              </a:rPr>
              <a:t>http://www.tipp.org.tw/news_article.asp?F_ID=27539</a:t>
            </a:r>
            <a:endParaRPr kumimoji="0" lang="zh-TW" altLang="en-US" sz="2400" b="0" i="0" u="none" strike="noStrike" kern="0" cap="none" spc="0" normalizeH="0" baseline="0" noProof="0" dirty="0" smtClean="0">
              <a:ln>
                <a:noFill/>
              </a:ln>
              <a:solidFill>
                <a:schemeClr val="accent2">
                  <a:lumMod val="50000"/>
                </a:schemeClr>
              </a:solidFill>
              <a:effectLst/>
              <a:uLnTx/>
              <a:uFillTx/>
              <a:latin typeface="微軟正黑體" pitchFamily="34" charset="-120"/>
              <a:ea typeface="微軟正黑體" pitchFamily="34" charset="-120"/>
              <a:cs typeface="Varela Round"/>
              <a:sym typeface="Varela Round"/>
            </a:endParaRPr>
          </a:p>
          <a:p>
            <a:pPr marL="45720" marR="0" lvl="0" indent="0" algn="l" defTabSz="914400" rtl="0" eaLnBrk="1" fontAlgn="auto" latinLnBrk="0" hangingPunct="1">
              <a:lnSpc>
                <a:spcPct val="100000"/>
              </a:lnSpc>
              <a:spcBef>
                <a:spcPts val="0"/>
              </a:spcBef>
              <a:spcAft>
                <a:spcPts val="0"/>
              </a:spcAft>
              <a:buClr>
                <a:srgbClr val="A1BECC"/>
              </a:buClr>
              <a:buSzPts val="2860"/>
              <a:buFont typeface="Wingdings" pitchFamily="2" charset="2"/>
              <a:buChar char="l"/>
              <a:tabLst/>
              <a:defRPr/>
            </a:pPr>
            <a:endParaRPr kumimoji="0" lang="zh-TW" altLang="en-US" sz="2400" b="0" i="0" u="none" strike="noStrike" kern="0" cap="none" spc="0" normalizeH="0" baseline="0" noProof="0" dirty="0">
              <a:ln>
                <a:noFill/>
              </a:ln>
              <a:solidFill>
                <a:srgbClr val="617A86"/>
              </a:solidFill>
              <a:effectLst/>
              <a:uLnTx/>
              <a:uFillTx/>
              <a:latin typeface="Varela Round"/>
              <a:ea typeface="Varela Round"/>
              <a:cs typeface="Varela Round"/>
              <a:sym typeface="Varela Roun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a:stretch>
        </a:blipFill>
        <a:effectLst/>
      </p:bgPr>
    </p:bg>
    <p:spTree>
      <p:nvGrpSpPr>
        <p:cNvPr id="1" name="Shape 432"/>
        <p:cNvGrpSpPr/>
        <p:nvPr/>
      </p:nvGrpSpPr>
      <p:grpSpPr>
        <a:xfrm>
          <a:off x="0" y="0"/>
          <a:ext cx="0" cy="0"/>
          <a:chOff x="0" y="0"/>
          <a:chExt cx="0" cy="0"/>
        </a:xfrm>
      </p:grpSpPr>
      <p:sp>
        <p:nvSpPr>
          <p:cNvPr id="433" name="Google Shape;433;p37"/>
          <p:cNvSpPr txBox="1">
            <a:spLocks noGrp="1"/>
          </p:cNvSpPr>
          <p:nvPr>
            <p:ph type="ctrTitle" idx="4294967295"/>
          </p:nvPr>
        </p:nvSpPr>
        <p:spPr>
          <a:xfrm>
            <a:off x="685800" y="6689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4800" dirty="0" smtClean="0">
                <a:solidFill>
                  <a:schemeClr val="accent3">
                    <a:lumMod val="60000"/>
                    <a:lumOff val="40000"/>
                  </a:schemeClr>
                </a:solidFill>
                <a:effectLst>
                  <a:outerShdw blurRad="38100" dist="38100" dir="2700000" algn="tl">
                    <a:srgbClr val="000000">
                      <a:alpha val="43137"/>
                    </a:srgbClr>
                  </a:outerShdw>
                </a:effectLst>
                <a:latin typeface="微軟正黑體" pitchFamily="34" charset="-120"/>
                <a:ea typeface="微軟正黑體" pitchFamily="34" charset="-120"/>
              </a:rPr>
              <a:t>多謝聆聽</a:t>
            </a:r>
            <a:endParaRPr sz="4800" dirty="0">
              <a:solidFill>
                <a:schemeClr val="accent3">
                  <a:lumMod val="60000"/>
                  <a:lumOff val="4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34" name="Google Shape;434;p37"/>
          <p:cNvSpPr txBox="1">
            <a:spLocks noGrp="1"/>
          </p:cNvSpPr>
          <p:nvPr>
            <p:ph type="subTitle" idx="4294967295"/>
          </p:nvPr>
        </p:nvSpPr>
        <p:spPr>
          <a:xfrm>
            <a:off x="1275150" y="3229400"/>
            <a:ext cx="6593700" cy="752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zh-TW" altLang="en-US" sz="4000" b="1" dirty="0" smtClean="0">
                <a:solidFill>
                  <a:srgbClr val="00ACC3"/>
                </a:solidFill>
                <a:latin typeface="微軟正黑體" pitchFamily="34" charset="-120"/>
                <a:ea typeface="微軟正黑體" pitchFamily="34" charset="-120"/>
              </a:rPr>
              <a:t>歡迎指教</a:t>
            </a:r>
            <a:endParaRPr sz="4000" b="1" dirty="0">
              <a:solidFill>
                <a:srgbClr val="00ACC3"/>
              </a:solidFill>
              <a:latin typeface="微軟正黑體" pitchFamily="34" charset="-120"/>
              <a:ea typeface="微軟正黑體" pitchFamily="34" charset="-120"/>
            </a:endParaRPr>
          </a:p>
        </p:txBody>
      </p:sp>
      <p:sp>
        <p:nvSpPr>
          <p:cNvPr id="436" name="Google Shape;436;p37"/>
          <p:cNvSpPr/>
          <p:nvPr/>
        </p:nvSpPr>
        <p:spPr>
          <a:xfrm>
            <a:off x="4067944" y="1923678"/>
            <a:ext cx="996143" cy="99614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907704" y="699542"/>
            <a:ext cx="5275500" cy="641100"/>
          </a:xfrm>
          <a:prstGeom prst="rect">
            <a:avLst/>
          </a:prstGeom>
        </p:spPr>
        <p:txBody>
          <a:bodyPr spcFirstLastPara="1" wrap="square" lIns="91425" tIns="91425" rIns="91425" bIns="91425" anchor="b" anchorCtr="0">
            <a:noAutofit/>
          </a:bodyPr>
          <a:lstStyle/>
          <a:p>
            <a:pPr lvl="0" algn="ctr"/>
            <a:r>
              <a:rPr lang="zh-TW" altLang="zh-TW" sz="4000" b="1" dirty="0" smtClean="0">
                <a:solidFill>
                  <a:schemeClr val="accent2">
                    <a:lumMod val="50000"/>
                  </a:schemeClr>
                </a:solidFill>
                <a:latin typeface="微軟正黑體" pitchFamily="34" charset="-120"/>
                <a:ea typeface="微軟正黑體" pitchFamily="34" charset="-120"/>
              </a:rPr>
              <a:t>研究目的</a:t>
            </a:r>
            <a:endParaRPr sz="4000" b="1" dirty="0">
              <a:solidFill>
                <a:schemeClr val="accent2">
                  <a:lumMod val="50000"/>
                </a:schemeClr>
              </a:solidFill>
              <a:latin typeface="微軟正黑體" pitchFamily="34" charset="-120"/>
              <a:ea typeface="微軟正黑體" pitchFamily="34" charset="-120"/>
            </a:endParaRPr>
          </a:p>
        </p:txBody>
      </p:sp>
      <p:sp>
        <p:nvSpPr>
          <p:cNvPr id="201" name="Google Shape;201;p14"/>
          <p:cNvSpPr txBox="1"/>
          <p:nvPr/>
        </p:nvSpPr>
        <p:spPr>
          <a:xfrm>
            <a:off x="2953325" y="1730550"/>
            <a:ext cx="23823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7" name="Google Shape;126;p3"/>
          <p:cNvSpPr txBox="1">
            <a:spLocks/>
          </p:cNvSpPr>
          <p:nvPr/>
        </p:nvSpPr>
        <p:spPr>
          <a:xfrm>
            <a:off x="1331640" y="1779662"/>
            <a:ext cx="7488832" cy="2736304"/>
          </a:xfrm>
          <a:prstGeom prst="rect">
            <a:avLst/>
          </a:prstGeom>
          <a:noFill/>
          <a:ln>
            <a:noFill/>
          </a:ln>
        </p:spPr>
        <p:txBody>
          <a:bodyPr spcFirstLastPara="1" wrap="square" lIns="91425" tIns="45700" rIns="91425" bIns="45700" anchor="t" anchorCtr="0">
            <a:noAutofit/>
          </a:bodyPr>
          <a:lstStyle/>
          <a:p>
            <a:pPr marL="457200" marR="0" lvl="0" indent="-342900" algn="l" defTabSz="914400" rtl="0" eaLnBrk="1" fontAlgn="auto" latinLnBrk="0" hangingPunct="1">
              <a:lnSpc>
                <a:spcPct val="100000"/>
              </a:lnSpc>
              <a:spcBef>
                <a:spcPts val="0"/>
              </a:spcBef>
              <a:spcAft>
                <a:spcPts val="1200"/>
              </a:spcAft>
              <a:buClr>
                <a:schemeClr val="tx1"/>
              </a:buClr>
              <a:buSzPct val="100000"/>
              <a:buFont typeface="Arial" pitchFamily="34" charset="0"/>
              <a:buChar char="•"/>
              <a:tabLst/>
              <a:defRPr/>
            </a:pPr>
            <a:r>
              <a:rPr kumimoji="0" lang="zh-TW" altLang="en-US" sz="28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分析國中生對於七腳川事件的</a:t>
            </a:r>
            <a:r>
              <a:rPr kumimoji="0" lang="zh-TW" altLang="en-US" sz="2800" b="0" i="0" u="sng"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認知</a:t>
            </a:r>
            <a:r>
              <a:rPr kumimoji="0" lang="zh-TW" altLang="en-US" sz="28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情況。</a:t>
            </a:r>
          </a:p>
          <a:p>
            <a:pPr marL="457200" marR="0" lvl="0" indent="-342900" algn="l" defTabSz="914400" rtl="0" eaLnBrk="1" fontAlgn="auto" latinLnBrk="0" hangingPunct="1">
              <a:lnSpc>
                <a:spcPct val="100000"/>
              </a:lnSpc>
              <a:spcBef>
                <a:spcPts val="0"/>
              </a:spcBef>
              <a:spcAft>
                <a:spcPts val="1200"/>
              </a:spcAft>
              <a:buClr>
                <a:schemeClr val="tx1"/>
              </a:buClr>
              <a:buSzPct val="100000"/>
              <a:buFont typeface="Arial" pitchFamily="34" charset="0"/>
              <a:buChar char="•"/>
              <a:tabLst/>
              <a:defRPr/>
            </a:pPr>
            <a:r>
              <a:rPr kumimoji="0" lang="zh-TW" altLang="en-US" sz="28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分析國中生對七腳川事件的觀感在</a:t>
            </a:r>
            <a:r>
              <a:rPr kumimoji="0" lang="zh-TW" altLang="en-US" sz="2800" b="0" i="0" u="sng"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介紹後差異狀況。</a:t>
            </a:r>
          </a:p>
          <a:p>
            <a:pPr marL="457200" marR="0" lvl="0" indent="-342900" algn="l" defTabSz="914400" rtl="0" eaLnBrk="1" fontAlgn="auto" latinLnBrk="0" hangingPunct="1">
              <a:lnSpc>
                <a:spcPct val="100000"/>
              </a:lnSpc>
              <a:spcBef>
                <a:spcPts val="0"/>
              </a:spcBef>
              <a:spcAft>
                <a:spcPts val="1200"/>
              </a:spcAft>
              <a:buClr>
                <a:schemeClr val="tx1"/>
              </a:buClr>
              <a:buSzPct val="100000"/>
              <a:buFont typeface="Arial" pitchFamily="34" charset="0"/>
              <a:buChar char="•"/>
              <a:tabLst/>
              <a:defRPr/>
            </a:pPr>
            <a:r>
              <a:rPr kumimoji="0" lang="zh-TW" altLang="en-US" sz="28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分析</a:t>
            </a:r>
            <a:r>
              <a:rPr kumimoji="0" lang="zh-TW" altLang="en-US" sz="2800" b="0" i="0" u="sng"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不同族群</a:t>
            </a:r>
            <a:r>
              <a:rPr kumimoji="0" lang="zh-TW" altLang="en-US" sz="2800" b="0" i="0"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看待七腳川事件</a:t>
            </a:r>
            <a:r>
              <a:rPr kumimoji="0" lang="zh-TW" altLang="en-US" sz="2800" b="0" i="0" u="none" strike="noStrike" kern="0" cap="none" spc="0" normalizeH="0" baseline="0" noProof="0" dirty="0" smtClean="0">
                <a:ln>
                  <a:noFill/>
                </a:ln>
                <a:solidFill>
                  <a:schemeClr val="accent2">
                    <a:lumMod val="50000"/>
                  </a:schemeClr>
                </a:solidFill>
                <a:effectLst/>
                <a:uLnTx/>
                <a:uFillTx/>
                <a:latin typeface="標楷體" pitchFamily="65" charset="-120"/>
                <a:ea typeface="標楷體" pitchFamily="65" charset="-120"/>
                <a:cs typeface="Varela Round"/>
                <a:sym typeface="Varela Round"/>
              </a:rPr>
              <a:t>的差異。</a:t>
            </a:r>
          </a:p>
          <a:p>
            <a:pPr marL="45720" marR="0" lvl="0" indent="0" algn="l" defTabSz="914400" rtl="0" eaLnBrk="1" fontAlgn="auto" latinLnBrk="0" hangingPunct="1">
              <a:lnSpc>
                <a:spcPct val="100000"/>
              </a:lnSpc>
              <a:spcBef>
                <a:spcPts val="0"/>
              </a:spcBef>
              <a:spcAft>
                <a:spcPts val="0"/>
              </a:spcAft>
              <a:buClr>
                <a:srgbClr val="A1BECC"/>
              </a:buClr>
              <a:buSzPts val="2860"/>
              <a:buFont typeface="Wingdings" pitchFamily="2" charset="2"/>
              <a:buChar char="l"/>
              <a:tabLst/>
              <a:defRPr/>
            </a:pPr>
            <a:endParaRPr kumimoji="0" lang="zh-TW" altLang="en-US" sz="2800" b="0" i="0" u="none" strike="noStrike" kern="0" cap="none" spc="0" normalizeH="0" baseline="0" noProof="0" dirty="0">
              <a:ln>
                <a:noFill/>
              </a:ln>
              <a:solidFill>
                <a:srgbClr val="617A86"/>
              </a:solidFill>
              <a:effectLst/>
              <a:uLnTx/>
              <a:uFillTx/>
              <a:latin typeface="標楷體" pitchFamily="65" charset="-120"/>
              <a:ea typeface="標楷體" pitchFamily="65" charset="-120"/>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Google Shape;220;p16"/>
          <p:cNvSpPr txBox="1"/>
          <p:nvPr/>
        </p:nvSpPr>
        <p:spPr>
          <a:xfrm>
            <a:off x="2267744" y="699542"/>
            <a:ext cx="3744416" cy="1008112"/>
          </a:xfrm>
          <a:prstGeom prst="rect">
            <a:avLst/>
          </a:prstGeom>
          <a:noFill/>
          <a:ln>
            <a:noFill/>
          </a:ln>
        </p:spPr>
        <p:txBody>
          <a:bodyPr spcFirstLastPara="1" wrap="square" lIns="91425" tIns="91425" rIns="91425" bIns="91425" anchor="b" anchorCtr="0">
            <a:noAutofit/>
          </a:bodyPr>
          <a:lstStyle/>
          <a:p>
            <a:pPr lvl="0" algn="ctr"/>
            <a:r>
              <a:rPr lang="zh-TW" altLang="zh-TW" sz="4000" b="1" dirty="0" smtClean="0">
                <a:solidFill>
                  <a:schemeClr val="accent2">
                    <a:lumMod val="50000"/>
                  </a:schemeClr>
                </a:solidFill>
                <a:latin typeface="微軟正黑體" pitchFamily="34" charset="-120"/>
                <a:ea typeface="微軟正黑體" pitchFamily="34" charset="-120"/>
              </a:rPr>
              <a:t>研究流程</a:t>
            </a:r>
            <a:r>
              <a:rPr lang="zh-TW" altLang="en-US" sz="4000" b="1" dirty="0" smtClean="0">
                <a:solidFill>
                  <a:schemeClr val="accent2">
                    <a:lumMod val="50000"/>
                  </a:schemeClr>
                </a:solidFill>
                <a:latin typeface="微軟正黑體" pitchFamily="34" charset="-120"/>
                <a:ea typeface="微軟正黑體" pitchFamily="34" charset="-120"/>
              </a:rPr>
              <a:t>與</a:t>
            </a:r>
            <a:endParaRPr lang="en-US" altLang="zh-TW" sz="4000" b="1" dirty="0" smtClean="0">
              <a:solidFill>
                <a:schemeClr val="accent2">
                  <a:lumMod val="50000"/>
                </a:schemeClr>
              </a:solidFill>
              <a:latin typeface="微軟正黑體" pitchFamily="34" charset="-120"/>
              <a:ea typeface="微軟正黑體" pitchFamily="34" charset="-120"/>
            </a:endParaRPr>
          </a:p>
          <a:p>
            <a:pPr lvl="0" algn="r"/>
            <a:r>
              <a:rPr lang="zh-TW" altLang="en-US" sz="4000" b="1" dirty="0" smtClean="0">
                <a:solidFill>
                  <a:schemeClr val="accent2">
                    <a:lumMod val="50000"/>
                  </a:schemeClr>
                </a:solidFill>
                <a:latin typeface="微軟正黑體" pitchFamily="34" charset="-120"/>
                <a:ea typeface="微軟正黑體" pitchFamily="34" charset="-120"/>
              </a:rPr>
              <a:t>研究對象</a:t>
            </a:r>
            <a:endParaRPr sz="4000" b="1" dirty="0">
              <a:solidFill>
                <a:schemeClr val="accent2">
                  <a:lumMod val="50000"/>
                </a:schemeClr>
              </a:solidFill>
              <a:latin typeface="微軟正黑體" pitchFamily="34" charset="-120"/>
              <a:ea typeface="微軟正黑體" pitchFamily="34" charset="-120"/>
              <a:cs typeface="Varela Round"/>
              <a:sym typeface="Varela Round"/>
            </a:endParaRPr>
          </a:p>
        </p:txBody>
      </p:sp>
      <p:sp>
        <p:nvSpPr>
          <p:cNvPr id="221" name="Google Shape;221;p1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dirty="0"/>
          </a:p>
        </p:txBody>
      </p:sp>
      <p:sp>
        <p:nvSpPr>
          <p:cNvPr id="46" name="矩形 45"/>
          <p:cNvSpPr/>
          <p:nvPr/>
        </p:nvSpPr>
        <p:spPr>
          <a:xfrm>
            <a:off x="1691680" y="1663808"/>
            <a:ext cx="5688632" cy="2985433"/>
          </a:xfrm>
          <a:prstGeom prst="rect">
            <a:avLst/>
          </a:prstGeom>
        </p:spPr>
        <p:txBody>
          <a:bodyPr wrap="square">
            <a:spAutoFit/>
          </a:bodyPr>
          <a:lstStyle/>
          <a:p>
            <a:pPr lvl="0" fontAlgn="base">
              <a:spcBef>
                <a:spcPct val="0"/>
              </a:spcBef>
              <a:spcAft>
                <a:spcPct val="0"/>
              </a:spcAft>
              <a:buClrTx/>
              <a:buFontTx/>
              <a:buChar char="•"/>
            </a:pPr>
            <a:r>
              <a:rPr kumimoji="1" lang="zh-TW" altLang="zh-TW" sz="2400" dirty="0" smtClean="0">
                <a:solidFill>
                  <a:schemeClr val="accent2">
                    <a:lumMod val="50000"/>
                  </a:schemeClr>
                </a:solidFill>
                <a:latin typeface="微軟正黑體" pitchFamily="34" charset="-120"/>
                <a:ea typeface="微軟正黑體" pitchFamily="34" charset="-120"/>
                <a:cs typeface="Calibri" pitchFamily="34" charset="0"/>
              </a:rPr>
              <a:t>研究流程</a:t>
            </a:r>
            <a:endParaRPr kumimoji="1" lang="en-US" altLang="zh-TW" sz="2400" dirty="0" smtClean="0">
              <a:solidFill>
                <a:schemeClr val="accent2">
                  <a:lumMod val="50000"/>
                </a:schemeClr>
              </a:solidFill>
              <a:latin typeface="微軟正黑體" pitchFamily="34" charset="-120"/>
              <a:ea typeface="微軟正黑體" pitchFamily="34" charset="-120"/>
              <a:cs typeface="Calibri" pitchFamily="34" charset="0"/>
            </a:endParaRPr>
          </a:p>
          <a:p>
            <a:pPr lvl="0" fontAlgn="base">
              <a:spcBef>
                <a:spcPct val="0"/>
              </a:spcBef>
              <a:spcAft>
                <a:spcPct val="0"/>
              </a:spcAft>
              <a:buClrTx/>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lvl="0" fontAlgn="base">
              <a:spcBef>
                <a:spcPct val="0"/>
              </a:spcBef>
              <a:spcAft>
                <a:spcPct val="0"/>
              </a:spcAft>
              <a:buClrTx/>
              <a:buFontTx/>
              <a:buChar char="•"/>
            </a:pPr>
            <a:endParaRPr kumimoji="1" lang="en-US" altLang="zh-TW" sz="2000" dirty="0" smtClean="0">
              <a:solidFill>
                <a:schemeClr val="tx1"/>
              </a:solidFill>
              <a:latin typeface="標楷體" pitchFamily="65" charset="-120"/>
              <a:ea typeface="標楷體" pitchFamily="65" charset="-120"/>
              <a:cs typeface="Calibri" pitchFamily="34" charset="0"/>
            </a:endParaRPr>
          </a:p>
          <a:p>
            <a:pPr fontAlgn="base">
              <a:spcBef>
                <a:spcPct val="0"/>
              </a:spcBef>
              <a:spcAft>
                <a:spcPct val="0"/>
              </a:spcAft>
              <a:buClrTx/>
              <a:buFontTx/>
              <a:buChar char="•"/>
            </a:pPr>
            <a:r>
              <a:rPr kumimoji="1" lang="zh-TW" altLang="zh-TW" sz="2400" dirty="0" smtClean="0">
                <a:solidFill>
                  <a:schemeClr val="accent2">
                    <a:lumMod val="50000"/>
                  </a:schemeClr>
                </a:solidFill>
                <a:latin typeface="微軟正黑體" pitchFamily="34" charset="-120"/>
                <a:ea typeface="微軟正黑體" pitchFamily="34" charset="-120"/>
                <a:cs typeface="Calibri" pitchFamily="34" charset="0"/>
              </a:rPr>
              <a:t>研究對象</a:t>
            </a:r>
            <a:r>
              <a:rPr kumimoji="1" lang="en-US" altLang="zh-TW" sz="2400" dirty="0" smtClean="0">
                <a:solidFill>
                  <a:schemeClr val="accent2">
                    <a:lumMod val="50000"/>
                  </a:schemeClr>
                </a:solidFill>
                <a:latin typeface="微軟正黑體" pitchFamily="34" charset="-120"/>
                <a:ea typeface="微軟正黑體" pitchFamily="34" charset="-120"/>
                <a:cs typeface="Calibri" pitchFamily="34" charset="0"/>
              </a:rPr>
              <a:t>:</a:t>
            </a:r>
            <a:r>
              <a:rPr kumimoji="1" lang="zh-TW" altLang="zh-TW" sz="2400" dirty="0" smtClean="0">
                <a:solidFill>
                  <a:schemeClr val="accent2">
                    <a:lumMod val="50000"/>
                  </a:schemeClr>
                </a:solidFill>
                <a:latin typeface="微軟正黑體" pitchFamily="34" charset="-120"/>
                <a:ea typeface="微軟正黑體" pitchFamily="34" charset="-120"/>
                <a:cs typeface="Calibri" pitchFamily="34" charset="0"/>
              </a:rPr>
              <a:t>在校國中生。</a:t>
            </a:r>
            <a:endParaRPr kumimoji="1" lang="zh-TW" altLang="zh-TW" sz="2400" dirty="0" smtClean="0">
              <a:solidFill>
                <a:schemeClr val="accent2">
                  <a:lumMod val="50000"/>
                </a:schemeClr>
              </a:solidFill>
              <a:latin typeface="微軟正黑體" pitchFamily="34" charset="-120"/>
              <a:ea typeface="微軟正黑體" pitchFamily="34" charset="-120"/>
              <a:cs typeface="新細明體" pitchFamily="18" charset="-120"/>
            </a:endParaRPr>
          </a:p>
        </p:txBody>
      </p:sp>
      <p:sp>
        <p:nvSpPr>
          <p:cNvPr id="47" name="Google Shape;135;p4"/>
          <p:cNvSpPr txBox="1"/>
          <p:nvPr/>
        </p:nvSpPr>
        <p:spPr>
          <a:xfrm>
            <a:off x="4042407" y="2800034"/>
            <a:ext cx="1223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dirty="0">
              <a:solidFill>
                <a:schemeClr val="accent5">
                  <a:lumMod val="75000"/>
                </a:schemeClr>
              </a:solidFill>
              <a:latin typeface="Trebuchet MS"/>
              <a:ea typeface="Trebuchet MS"/>
              <a:cs typeface="Trebuchet MS"/>
              <a:sym typeface="Trebuchet MS"/>
            </a:endParaRPr>
          </a:p>
        </p:txBody>
      </p:sp>
      <p:sp>
        <p:nvSpPr>
          <p:cNvPr id="48" name="Google Shape;138;p4"/>
          <p:cNvSpPr txBox="1"/>
          <p:nvPr/>
        </p:nvSpPr>
        <p:spPr>
          <a:xfrm>
            <a:off x="5958782" y="2800034"/>
            <a:ext cx="1223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dirty="0">
              <a:solidFill>
                <a:schemeClr val="accent5">
                  <a:lumMod val="75000"/>
                </a:schemeClr>
              </a:solidFill>
              <a:latin typeface="Trebuchet MS"/>
              <a:ea typeface="Trebuchet MS"/>
              <a:cs typeface="Trebuchet MS"/>
              <a:sym typeface="Trebuchet MS"/>
            </a:endParaRPr>
          </a:p>
        </p:txBody>
      </p:sp>
      <p:sp>
        <p:nvSpPr>
          <p:cNvPr id="49" name="文字方塊 48"/>
          <p:cNvSpPr txBox="1"/>
          <p:nvPr/>
        </p:nvSpPr>
        <p:spPr>
          <a:xfrm>
            <a:off x="1170920" y="2538498"/>
            <a:ext cx="492443" cy="1163782"/>
          </a:xfrm>
          <a:prstGeom prst="rect">
            <a:avLst/>
          </a:prstGeom>
          <a:solidFill>
            <a:schemeClr val="bg1"/>
          </a:solidFill>
          <a:ln w="19050">
            <a:solidFill>
              <a:schemeClr val="tx1"/>
            </a:solidFill>
          </a:ln>
        </p:spPr>
        <p:txBody>
          <a:bodyPr vert="eaVert" wrap="square" rtlCol="0">
            <a:spAutoFit/>
          </a:bodyPr>
          <a:lstStyle/>
          <a:p>
            <a:r>
              <a:rPr lang="zh-TW" altLang="en-US" sz="2000" dirty="0" smtClean="0">
                <a:solidFill>
                  <a:schemeClr val="accent5">
                    <a:lumMod val="75000"/>
                  </a:schemeClr>
                </a:solidFill>
                <a:latin typeface="標楷體" pitchFamily="65" charset="-120"/>
                <a:ea typeface="標楷體" pitchFamily="65" charset="-120"/>
              </a:rPr>
              <a:t>決定題目</a:t>
            </a:r>
            <a:endParaRPr lang="zh-TW" altLang="en-US" sz="2000" dirty="0">
              <a:solidFill>
                <a:schemeClr val="accent5">
                  <a:lumMod val="75000"/>
                </a:schemeClr>
              </a:solidFill>
              <a:latin typeface="標楷體" pitchFamily="65" charset="-120"/>
              <a:ea typeface="標楷體" pitchFamily="65" charset="-120"/>
            </a:endParaRPr>
          </a:p>
        </p:txBody>
      </p:sp>
      <p:sp>
        <p:nvSpPr>
          <p:cNvPr id="50" name="文字方塊 49"/>
          <p:cNvSpPr txBox="1"/>
          <p:nvPr/>
        </p:nvSpPr>
        <p:spPr>
          <a:xfrm>
            <a:off x="2309744" y="2305740"/>
            <a:ext cx="492443" cy="1629296"/>
          </a:xfrm>
          <a:prstGeom prst="rect">
            <a:avLst/>
          </a:prstGeom>
          <a:solidFill>
            <a:schemeClr val="bg1"/>
          </a:solidFill>
          <a:ln w="19050">
            <a:solidFill>
              <a:schemeClr val="tx1"/>
            </a:solidFill>
          </a:ln>
        </p:spPr>
        <p:txBody>
          <a:bodyPr vert="eaVert" wrap="square" rtlCol="0">
            <a:spAutoFit/>
          </a:bodyPr>
          <a:lstStyle/>
          <a:p>
            <a:r>
              <a:rPr lang="zh-TW" altLang="en-US" sz="2000" dirty="0" smtClean="0">
                <a:solidFill>
                  <a:schemeClr val="accent5">
                    <a:lumMod val="75000"/>
                  </a:schemeClr>
                </a:solidFill>
                <a:latin typeface="標楷體" pitchFamily="65" charset="-120"/>
                <a:ea typeface="標楷體" pitchFamily="65" charset="-120"/>
              </a:rPr>
              <a:t>決定研究目的</a:t>
            </a:r>
            <a:endParaRPr lang="zh-TW" altLang="en-US" sz="2000" dirty="0">
              <a:solidFill>
                <a:schemeClr val="accent5">
                  <a:lumMod val="75000"/>
                </a:schemeClr>
              </a:solidFill>
              <a:latin typeface="標楷體" pitchFamily="65" charset="-120"/>
              <a:ea typeface="標楷體" pitchFamily="65" charset="-120"/>
            </a:endParaRPr>
          </a:p>
        </p:txBody>
      </p:sp>
      <p:sp>
        <p:nvSpPr>
          <p:cNvPr id="51" name="文字方塊 50"/>
          <p:cNvSpPr txBox="1"/>
          <p:nvPr/>
        </p:nvSpPr>
        <p:spPr>
          <a:xfrm>
            <a:off x="3415358" y="2505247"/>
            <a:ext cx="492443" cy="1221972"/>
          </a:xfrm>
          <a:prstGeom prst="rect">
            <a:avLst/>
          </a:prstGeom>
          <a:solidFill>
            <a:schemeClr val="bg1"/>
          </a:solidFill>
          <a:ln w="19050">
            <a:solidFill>
              <a:schemeClr val="tx1"/>
            </a:solidFill>
          </a:ln>
        </p:spPr>
        <p:txBody>
          <a:bodyPr vert="eaVert" wrap="square" rtlCol="0">
            <a:spAutoFit/>
          </a:bodyPr>
          <a:lstStyle/>
          <a:p>
            <a:r>
              <a:rPr lang="zh-TW" altLang="en-US" sz="2000" dirty="0" smtClean="0">
                <a:solidFill>
                  <a:schemeClr val="accent5">
                    <a:lumMod val="75000"/>
                  </a:schemeClr>
                </a:solidFill>
                <a:latin typeface="標楷體" pitchFamily="65" charset="-120"/>
                <a:ea typeface="標楷體" pitchFamily="65" charset="-120"/>
              </a:rPr>
              <a:t>文獻探討</a:t>
            </a:r>
            <a:endParaRPr lang="zh-TW" altLang="en-US" sz="2000" dirty="0">
              <a:solidFill>
                <a:schemeClr val="accent5">
                  <a:lumMod val="75000"/>
                </a:schemeClr>
              </a:solidFill>
              <a:latin typeface="標楷體" pitchFamily="65" charset="-120"/>
              <a:ea typeface="標楷體" pitchFamily="65" charset="-120"/>
            </a:endParaRPr>
          </a:p>
        </p:txBody>
      </p:sp>
      <p:sp>
        <p:nvSpPr>
          <p:cNvPr id="52" name="文字方塊 51"/>
          <p:cNvSpPr txBox="1"/>
          <p:nvPr/>
        </p:nvSpPr>
        <p:spPr>
          <a:xfrm>
            <a:off x="4570805" y="2305743"/>
            <a:ext cx="492443" cy="1631216"/>
          </a:xfrm>
          <a:prstGeom prst="rect">
            <a:avLst/>
          </a:prstGeom>
          <a:solidFill>
            <a:schemeClr val="bg1"/>
          </a:solidFill>
          <a:ln w="19050">
            <a:solidFill>
              <a:schemeClr val="tx1"/>
            </a:solidFill>
          </a:ln>
        </p:spPr>
        <p:txBody>
          <a:bodyPr vert="eaVert" wrap="none" rtlCol="0">
            <a:spAutoFit/>
          </a:bodyPr>
          <a:lstStyle/>
          <a:p>
            <a:r>
              <a:rPr lang="zh-TW" altLang="en-US" sz="2000" dirty="0" smtClean="0">
                <a:solidFill>
                  <a:schemeClr val="accent5">
                    <a:lumMod val="75000"/>
                  </a:schemeClr>
                </a:solidFill>
                <a:latin typeface="標楷體" pitchFamily="65" charset="-120"/>
                <a:ea typeface="標楷體" pitchFamily="65" charset="-120"/>
              </a:rPr>
              <a:t>決定研究方法</a:t>
            </a:r>
            <a:endParaRPr lang="zh-TW" altLang="en-US" sz="2000" dirty="0">
              <a:solidFill>
                <a:schemeClr val="accent5">
                  <a:lumMod val="75000"/>
                </a:schemeClr>
              </a:solidFill>
              <a:latin typeface="標楷體" pitchFamily="65" charset="-120"/>
              <a:ea typeface="標楷體" pitchFamily="65" charset="-120"/>
            </a:endParaRPr>
          </a:p>
        </p:txBody>
      </p:sp>
      <p:sp>
        <p:nvSpPr>
          <p:cNvPr id="53" name="文字方塊 52"/>
          <p:cNvSpPr txBox="1"/>
          <p:nvPr/>
        </p:nvSpPr>
        <p:spPr>
          <a:xfrm>
            <a:off x="5759554" y="2322367"/>
            <a:ext cx="492443" cy="1631216"/>
          </a:xfrm>
          <a:prstGeom prst="rect">
            <a:avLst/>
          </a:prstGeom>
          <a:solidFill>
            <a:schemeClr val="bg1"/>
          </a:solidFill>
          <a:ln w="19050">
            <a:solidFill>
              <a:schemeClr val="tx1"/>
            </a:solidFill>
          </a:ln>
        </p:spPr>
        <p:txBody>
          <a:bodyPr vert="eaVert" wrap="none" rtlCol="0">
            <a:spAutoFit/>
          </a:bodyPr>
          <a:lstStyle/>
          <a:p>
            <a:r>
              <a:rPr lang="zh-TW" altLang="en-US" sz="2000" dirty="0" smtClean="0">
                <a:solidFill>
                  <a:schemeClr val="accent5">
                    <a:lumMod val="75000"/>
                  </a:schemeClr>
                </a:solidFill>
                <a:latin typeface="標楷體" pitchFamily="65" charset="-120"/>
                <a:ea typeface="標楷體" pitchFamily="65" charset="-120"/>
              </a:rPr>
              <a:t>實施問卷調查</a:t>
            </a:r>
            <a:endParaRPr lang="zh-TW" altLang="en-US" sz="2000" dirty="0">
              <a:solidFill>
                <a:schemeClr val="accent5">
                  <a:lumMod val="75000"/>
                </a:schemeClr>
              </a:solidFill>
              <a:latin typeface="標楷體" pitchFamily="65" charset="-120"/>
              <a:ea typeface="標楷體" pitchFamily="65" charset="-120"/>
            </a:endParaRPr>
          </a:p>
        </p:txBody>
      </p:sp>
      <p:sp>
        <p:nvSpPr>
          <p:cNvPr id="54" name="文字方塊 53"/>
          <p:cNvSpPr txBox="1"/>
          <p:nvPr/>
        </p:nvSpPr>
        <p:spPr>
          <a:xfrm>
            <a:off x="6948265" y="2571750"/>
            <a:ext cx="492443" cy="1118255"/>
          </a:xfrm>
          <a:prstGeom prst="rect">
            <a:avLst/>
          </a:prstGeom>
          <a:solidFill>
            <a:schemeClr val="bg1"/>
          </a:solidFill>
          <a:ln w="19050">
            <a:solidFill>
              <a:schemeClr val="tx1"/>
            </a:solidFill>
          </a:ln>
        </p:spPr>
        <p:txBody>
          <a:bodyPr vert="eaVert" wrap="none" rtlCol="0">
            <a:spAutoFit/>
          </a:bodyPr>
          <a:lstStyle/>
          <a:p>
            <a:r>
              <a:rPr lang="zh-TW" altLang="en-US" sz="2000" dirty="0" smtClean="0">
                <a:solidFill>
                  <a:schemeClr val="accent5">
                    <a:lumMod val="75000"/>
                  </a:schemeClr>
                </a:solidFill>
                <a:latin typeface="標楷體" pitchFamily="65" charset="-120"/>
                <a:ea typeface="標楷體" pitchFamily="65" charset="-120"/>
              </a:rPr>
              <a:t>統計結果</a:t>
            </a:r>
            <a:endParaRPr lang="zh-TW" altLang="en-US" sz="2000" dirty="0">
              <a:solidFill>
                <a:schemeClr val="accent5">
                  <a:lumMod val="75000"/>
                </a:schemeClr>
              </a:solidFill>
              <a:latin typeface="標楷體" pitchFamily="65" charset="-120"/>
              <a:ea typeface="標楷體" pitchFamily="65" charset="-120"/>
            </a:endParaRPr>
          </a:p>
        </p:txBody>
      </p:sp>
      <p:sp>
        <p:nvSpPr>
          <p:cNvPr id="55" name="文字方塊 54"/>
          <p:cNvSpPr txBox="1"/>
          <p:nvPr/>
        </p:nvSpPr>
        <p:spPr>
          <a:xfrm>
            <a:off x="7987356" y="2563436"/>
            <a:ext cx="492443" cy="1118255"/>
          </a:xfrm>
          <a:prstGeom prst="rect">
            <a:avLst/>
          </a:prstGeom>
          <a:solidFill>
            <a:schemeClr val="bg1"/>
          </a:solidFill>
          <a:ln w="19050">
            <a:solidFill>
              <a:schemeClr val="tx1"/>
            </a:solidFill>
          </a:ln>
        </p:spPr>
        <p:txBody>
          <a:bodyPr vert="eaVert" wrap="none" rtlCol="0">
            <a:spAutoFit/>
          </a:bodyPr>
          <a:lstStyle/>
          <a:p>
            <a:r>
              <a:rPr lang="zh-TW" altLang="en-US" sz="2000" dirty="0" smtClean="0">
                <a:solidFill>
                  <a:schemeClr val="accent5">
                    <a:lumMod val="75000"/>
                  </a:schemeClr>
                </a:solidFill>
                <a:latin typeface="標楷體" pitchFamily="65" charset="-120"/>
                <a:ea typeface="標楷體" pitchFamily="65" charset="-120"/>
              </a:rPr>
              <a:t>提出結論</a:t>
            </a:r>
            <a:endParaRPr lang="zh-TW" altLang="en-US" sz="2000" dirty="0">
              <a:solidFill>
                <a:schemeClr val="accent5">
                  <a:lumMod val="75000"/>
                </a:schemeClr>
              </a:solidFill>
              <a:latin typeface="標楷體" pitchFamily="65" charset="-120"/>
              <a:ea typeface="標楷體" pitchFamily="65" charset="-120"/>
            </a:endParaRPr>
          </a:p>
        </p:txBody>
      </p:sp>
      <p:cxnSp>
        <p:nvCxnSpPr>
          <p:cNvPr id="56" name="直線單箭頭接點 55"/>
          <p:cNvCxnSpPr>
            <a:stCxn id="49" idx="3"/>
            <a:endCxn id="50" idx="1"/>
          </p:cNvCxnSpPr>
          <p:nvPr/>
        </p:nvCxnSpPr>
        <p:spPr>
          <a:xfrm flipV="1">
            <a:off x="1663363" y="3120388"/>
            <a:ext cx="64638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stCxn id="50" idx="3"/>
            <a:endCxn id="51" idx="1"/>
          </p:cNvCxnSpPr>
          <p:nvPr/>
        </p:nvCxnSpPr>
        <p:spPr>
          <a:xfrm flipV="1">
            <a:off x="2802187" y="3116233"/>
            <a:ext cx="613171" cy="41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stCxn id="51" idx="3"/>
            <a:endCxn id="52" idx="1"/>
          </p:cNvCxnSpPr>
          <p:nvPr/>
        </p:nvCxnSpPr>
        <p:spPr>
          <a:xfrm>
            <a:off x="3907801" y="3116233"/>
            <a:ext cx="663004" cy="51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stCxn id="52" idx="3"/>
            <a:endCxn id="53" idx="1"/>
          </p:cNvCxnSpPr>
          <p:nvPr/>
        </p:nvCxnSpPr>
        <p:spPr>
          <a:xfrm>
            <a:off x="5063248" y="3121351"/>
            <a:ext cx="696306" cy="166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53" idx="3"/>
            <a:endCxn id="54" idx="1"/>
          </p:cNvCxnSpPr>
          <p:nvPr/>
        </p:nvCxnSpPr>
        <p:spPr>
          <a:xfrm flipV="1">
            <a:off x="6251997" y="3130878"/>
            <a:ext cx="696268" cy="7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stCxn id="54" idx="3"/>
            <a:endCxn id="55" idx="1"/>
          </p:cNvCxnSpPr>
          <p:nvPr/>
        </p:nvCxnSpPr>
        <p:spPr>
          <a:xfrm flipV="1">
            <a:off x="7440708" y="3122564"/>
            <a:ext cx="546648" cy="83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12" name="圖片 11" descr="七腳川社範圍.jpg"/>
          <p:cNvPicPr>
            <a:picLocks noChangeAspect="1"/>
          </p:cNvPicPr>
          <p:nvPr/>
        </p:nvPicPr>
        <p:blipFill>
          <a:blip r:embed="rId3"/>
          <a:stretch>
            <a:fillRect/>
          </a:stretch>
        </p:blipFill>
        <p:spPr>
          <a:xfrm>
            <a:off x="1979712" y="1347614"/>
            <a:ext cx="4896544" cy="3744416"/>
          </a:xfrm>
          <a:prstGeom prst="rect">
            <a:avLst/>
          </a:prstGeom>
        </p:spPr>
      </p:pic>
      <p:sp>
        <p:nvSpPr>
          <p:cNvPr id="335" name="Google Shape;335;p27"/>
          <p:cNvSpPr txBox="1">
            <a:spLocks noGrp="1"/>
          </p:cNvSpPr>
          <p:nvPr>
            <p:ph type="title" idx="4294967295"/>
          </p:nvPr>
        </p:nvSpPr>
        <p:spPr>
          <a:xfrm>
            <a:off x="1934250" y="154550"/>
            <a:ext cx="5275500" cy="641100"/>
          </a:xfrm>
          <a:prstGeom prst="rect">
            <a:avLst/>
          </a:prstGeom>
        </p:spPr>
        <p:txBody>
          <a:bodyPr spcFirstLastPara="1" wrap="square" lIns="91425" tIns="91425" rIns="91425" bIns="91425" anchor="b" anchorCtr="0">
            <a:noAutofit/>
          </a:bodyPr>
          <a:lstStyle/>
          <a:p>
            <a:pPr lvl="0" algn="ctr"/>
            <a:r>
              <a:rPr lang="zh-TW" altLang="zh-TW" sz="4000" b="1" dirty="0" smtClean="0">
                <a:solidFill>
                  <a:schemeClr val="accent2">
                    <a:lumMod val="50000"/>
                  </a:schemeClr>
                </a:solidFill>
                <a:latin typeface="微軟正黑體" pitchFamily="34" charset="-120"/>
                <a:ea typeface="微軟正黑體" pitchFamily="34" charset="-120"/>
              </a:rPr>
              <a:t>文獻探討</a:t>
            </a:r>
            <a:r>
              <a:rPr lang="zh-TW" altLang="en-US" sz="4000" b="1" dirty="0" smtClean="0">
                <a:solidFill>
                  <a:schemeClr val="accent2">
                    <a:lumMod val="50000"/>
                  </a:schemeClr>
                </a:solidFill>
                <a:latin typeface="微軟正黑體" pitchFamily="34" charset="-120"/>
                <a:ea typeface="微軟正黑體" pitchFamily="34" charset="-120"/>
              </a:rPr>
              <a:t>  地理位置</a:t>
            </a:r>
            <a:endParaRPr sz="4000" b="1" dirty="0">
              <a:solidFill>
                <a:schemeClr val="accent2">
                  <a:lumMod val="50000"/>
                </a:schemeClr>
              </a:solidFill>
              <a:latin typeface="微軟正黑體" pitchFamily="34" charset="-120"/>
              <a:ea typeface="微軟正黑體" pitchFamily="34" charset="-120"/>
            </a:endParaRPr>
          </a:p>
        </p:txBody>
      </p:sp>
      <p:sp>
        <p:nvSpPr>
          <p:cNvPr id="336" name="Google Shape;336;p27"/>
          <p:cNvSpPr/>
          <p:nvPr/>
        </p:nvSpPr>
        <p:spPr>
          <a:xfrm>
            <a:off x="4499992" y="1851670"/>
            <a:ext cx="936104" cy="498268"/>
          </a:xfrm>
          <a:prstGeom prst="wedgeEllipseCallout">
            <a:avLst>
              <a:gd name="adj1" fmla="val -2492"/>
              <a:gd name="adj2" fmla="val 79295"/>
            </a:avLst>
          </a:prstGeom>
          <a:solidFill>
            <a:srgbClr val="E8004C">
              <a:alpha val="866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800" b="1" dirty="0" smtClean="0">
                <a:solidFill>
                  <a:srgbClr val="FFFFFF"/>
                </a:solidFill>
                <a:latin typeface="Varela Round"/>
                <a:ea typeface="Varela Round"/>
                <a:cs typeface="Varela Round"/>
                <a:sym typeface="Varela Round"/>
              </a:rPr>
              <a:t>七腳川社</a:t>
            </a:r>
            <a:endParaRPr sz="800" b="1" dirty="0">
              <a:solidFill>
                <a:srgbClr val="FFFFFF"/>
              </a:solidFill>
              <a:latin typeface="Varela Round"/>
              <a:ea typeface="Varela Round"/>
              <a:cs typeface="Varela Round"/>
              <a:sym typeface="Varela Round"/>
            </a:endParaRPr>
          </a:p>
        </p:txBody>
      </p:sp>
      <p:sp>
        <p:nvSpPr>
          <p:cNvPr id="343" name="Google Shape;343;p2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13" name="矩形 12"/>
          <p:cNvSpPr/>
          <p:nvPr/>
        </p:nvSpPr>
        <p:spPr>
          <a:xfrm>
            <a:off x="1763688" y="915566"/>
            <a:ext cx="5583580" cy="400110"/>
          </a:xfrm>
          <a:prstGeom prst="rect">
            <a:avLst/>
          </a:prstGeom>
        </p:spPr>
        <p:txBody>
          <a:bodyPr wrap="none">
            <a:spAutoFit/>
          </a:bodyPr>
          <a:lstStyle/>
          <a:p>
            <a:pPr marL="266700" lvl="0" indent="-187325">
              <a:buClrTx/>
              <a:buSzPct val="100000"/>
              <a:buFont typeface="Arial" pitchFamily="34" charset="0"/>
              <a:buChar char="•"/>
            </a:pPr>
            <a:r>
              <a:rPr lang="zh-TW" altLang="en-US" sz="2000" dirty="0" smtClean="0">
                <a:solidFill>
                  <a:schemeClr val="accent2">
                    <a:lumMod val="50000"/>
                  </a:schemeClr>
                </a:solidFill>
                <a:latin typeface="微軟正黑體" pitchFamily="34" charset="-120"/>
                <a:ea typeface="微軟正黑體" pitchFamily="34" charset="-120"/>
              </a:rPr>
              <a:t>七腳川社主要的社群位置在吉安太昌村附近。</a:t>
            </a:r>
            <a:endParaRPr lang="zh-TW" altLang="zh-TW" sz="2000" dirty="0">
              <a:solidFill>
                <a:schemeClr val="accent2">
                  <a:lumMod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cxnSp>
        <p:nvCxnSpPr>
          <p:cNvPr id="366" name="Google Shape;366;p30"/>
          <p:cNvCxnSpPr/>
          <p:nvPr/>
        </p:nvCxnSpPr>
        <p:spPr>
          <a:xfrm>
            <a:off x="-4800" y="2571750"/>
            <a:ext cx="9153600" cy="0"/>
          </a:xfrm>
          <a:prstGeom prst="straightConnector1">
            <a:avLst/>
          </a:prstGeom>
          <a:noFill/>
          <a:ln w="9525" cap="flat" cmpd="sng">
            <a:solidFill>
              <a:srgbClr val="617A86"/>
            </a:solidFill>
            <a:prstDash val="dash"/>
            <a:round/>
            <a:headEnd type="none" w="med" len="med"/>
            <a:tailEnd type="none" w="med" len="med"/>
          </a:ln>
        </p:spPr>
      </p:cxnSp>
      <p:sp>
        <p:nvSpPr>
          <p:cNvPr id="367" name="Google Shape;367;p30"/>
          <p:cNvSpPr txBox="1">
            <a:spLocks noGrp="1"/>
          </p:cNvSpPr>
          <p:nvPr>
            <p:ph type="title" idx="4294967295"/>
          </p:nvPr>
        </p:nvSpPr>
        <p:spPr>
          <a:xfrm>
            <a:off x="1934250" y="154550"/>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4000" b="1" dirty="0" smtClean="0">
                <a:latin typeface="微軟正黑體" pitchFamily="34" charset="-120"/>
                <a:ea typeface="微軟正黑體" pitchFamily="34" charset="-120"/>
              </a:rPr>
              <a:t>事件時序</a:t>
            </a:r>
            <a:endParaRPr sz="4000" b="1" dirty="0">
              <a:latin typeface="微軟正黑體" pitchFamily="34" charset="-120"/>
              <a:ea typeface="微軟正黑體" pitchFamily="34" charset="-120"/>
            </a:endParaRPr>
          </a:p>
        </p:txBody>
      </p:sp>
      <p:sp>
        <p:nvSpPr>
          <p:cNvPr id="368" name="Google Shape;368;p30"/>
          <p:cNvSpPr/>
          <p:nvPr/>
        </p:nvSpPr>
        <p:spPr>
          <a:xfrm>
            <a:off x="1691680" y="2355726"/>
            <a:ext cx="419100" cy="419400"/>
          </a:xfrm>
          <a:prstGeom prst="donut">
            <a:avLst>
              <a:gd name="adj" fmla="val 241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9" name="Google Shape;369;p30"/>
          <p:cNvCxnSpPr/>
          <p:nvPr/>
        </p:nvCxnSpPr>
        <p:spPr>
          <a:xfrm rot="10800000">
            <a:off x="1901380" y="1727226"/>
            <a:ext cx="0" cy="876300"/>
          </a:xfrm>
          <a:prstGeom prst="straightConnector1">
            <a:avLst/>
          </a:prstGeom>
          <a:noFill/>
          <a:ln w="19050" cap="flat" cmpd="sng">
            <a:solidFill>
              <a:srgbClr val="617A86"/>
            </a:solidFill>
            <a:prstDash val="solid"/>
            <a:round/>
            <a:headEnd type="oval" w="med" len="med"/>
            <a:tailEnd type="oval" w="med" len="med"/>
          </a:ln>
        </p:spPr>
      </p:cxnSp>
      <p:sp>
        <p:nvSpPr>
          <p:cNvPr id="370" name="Google Shape;370;p30"/>
          <p:cNvSpPr/>
          <p:nvPr/>
        </p:nvSpPr>
        <p:spPr>
          <a:xfrm>
            <a:off x="2483768" y="2355726"/>
            <a:ext cx="419100" cy="419400"/>
          </a:xfrm>
          <a:prstGeom prst="donut">
            <a:avLst>
              <a:gd name="adj" fmla="val 24108"/>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4741043" y="2362050"/>
            <a:ext cx="419100" cy="419400"/>
          </a:xfrm>
          <a:prstGeom prst="donut">
            <a:avLst>
              <a:gd name="adj" fmla="val 2410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 name="Google Shape;372;p30"/>
          <p:cNvCxnSpPr/>
          <p:nvPr/>
        </p:nvCxnSpPr>
        <p:spPr>
          <a:xfrm>
            <a:off x="2693318" y="2517801"/>
            <a:ext cx="0" cy="876300"/>
          </a:xfrm>
          <a:prstGeom prst="straightConnector1">
            <a:avLst/>
          </a:prstGeom>
          <a:noFill/>
          <a:ln w="19050" cap="flat" cmpd="sng">
            <a:solidFill>
              <a:srgbClr val="617A86"/>
            </a:solidFill>
            <a:prstDash val="solid"/>
            <a:round/>
            <a:headEnd type="oval" w="med" len="med"/>
            <a:tailEnd type="oval" w="med" len="med"/>
          </a:ln>
        </p:spPr>
      </p:cxnSp>
      <p:cxnSp>
        <p:nvCxnSpPr>
          <p:cNvPr id="373" name="Google Shape;373;p30"/>
          <p:cNvCxnSpPr/>
          <p:nvPr/>
        </p:nvCxnSpPr>
        <p:spPr>
          <a:xfrm rot="10800000">
            <a:off x="4950743" y="1733550"/>
            <a:ext cx="0" cy="876300"/>
          </a:xfrm>
          <a:prstGeom prst="straightConnector1">
            <a:avLst/>
          </a:prstGeom>
          <a:noFill/>
          <a:ln w="19050" cap="flat" cmpd="sng">
            <a:solidFill>
              <a:srgbClr val="617A86"/>
            </a:solidFill>
            <a:prstDash val="solid"/>
            <a:round/>
            <a:headEnd type="oval" w="med" len="med"/>
            <a:tailEnd type="oval" w="med" len="med"/>
          </a:ln>
        </p:spPr>
      </p:cxnSp>
      <p:sp>
        <p:nvSpPr>
          <p:cNvPr id="374" name="Google Shape;374;p30"/>
          <p:cNvSpPr txBox="1"/>
          <p:nvPr/>
        </p:nvSpPr>
        <p:spPr>
          <a:xfrm>
            <a:off x="611425" y="399084"/>
            <a:ext cx="2579909" cy="13344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600" b="1" dirty="0" smtClean="0">
                <a:solidFill>
                  <a:srgbClr val="617A86"/>
                </a:solidFill>
                <a:latin typeface="標楷體" pitchFamily="65" charset="-120"/>
                <a:ea typeface="標楷體" pitchFamily="65" charset="-120"/>
                <a:cs typeface="Varela Round"/>
                <a:sym typeface="Varela Round"/>
              </a:rPr>
              <a:t>1908</a:t>
            </a:r>
            <a:r>
              <a:rPr lang="zh-TW" altLang="en-US" sz="1600" b="1" dirty="0" smtClean="0">
                <a:solidFill>
                  <a:srgbClr val="617A86"/>
                </a:solidFill>
                <a:latin typeface="標楷體" pitchFamily="65" charset="-120"/>
                <a:ea typeface="標楷體" pitchFamily="65" charset="-120"/>
                <a:cs typeface="Varela Round"/>
                <a:sym typeface="Varela Round"/>
              </a:rPr>
              <a:t>年</a:t>
            </a:r>
            <a:r>
              <a:rPr lang="en-US" altLang="zh-TW" sz="1600" b="1" dirty="0" smtClean="0">
                <a:solidFill>
                  <a:srgbClr val="617A86"/>
                </a:solidFill>
                <a:latin typeface="標楷體" pitchFamily="65" charset="-120"/>
                <a:ea typeface="標楷體" pitchFamily="65" charset="-120"/>
                <a:cs typeface="Varela Round"/>
                <a:sym typeface="Varela Round"/>
              </a:rPr>
              <a:t>12</a:t>
            </a:r>
            <a:r>
              <a:rPr lang="zh-TW" altLang="en-US" sz="1600" b="1" dirty="0" smtClean="0">
                <a:solidFill>
                  <a:srgbClr val="617A86"/>
                </a:solidFill>
                <a:latin typeface="標楷體" pitchFamily="65" charset="-120"/>
                <a:ea typeface="標楷體" pitchFamily="65" charset="-120"/>
                <a:cs typeface="Varela Round"/>
                <a:sym typeface="Varela Round"/>
              </a:rPr>
              <a:t>月</a:t>
            </a:r>
            <a:r>
              <a:rPr lang="en-US" altLang="zh-TW" sz="1600" b="1" dirty="0" smtClean="0">
                <a:solidFill>
                  <a:srgbClr val="617A86"/>
                </a:solidFill>
                <a:latin typeface="標楷體" pitchFamily="65" charset="-120"/>
                <a:ea typeface="標楷體" pitchFamily="65" charset="-120"/>
                <a:cs typeface="Varela Round"/>
                <a:sym typeface="Varela Round"/>
              </a:rPr>
              <a:t>14</a:t>
            </a:r>
            <a:r>
              <a:rPr lang="zh-TW" altLang="en-US" sz="1600" b="1" dirty="0" smtClean="0">
                <a:solidFill>
                  <a:srgbClr val="617A86"/>
                </a:solidFill>
                <a:latin typeface="標楷體" pitchFamily="65" charset="-120"/>
                <a:ea typeface="標楷體" pitchFamily="65" charset="-120"/>
                <a:cs typeface="Varela Round"/>
                <a:sym typeface="Varela Round"/>
              </a:rPr>
              <a:t>日</a:t>
            </a:r>
            <a:endParaRPr lang="en-US" altLang="zh-TW" sz="1600" b="1" dirty="0" smtClean="0">
              <a:solidFill>
                <a:srgbClr val="617A86"/>
              </a:solidFill>
              <a:latin typeface="標楷體" pitchFamily="65" charset="-120"/>
              <a:ea typeface="標楷體" pitchFamily="65" charset="-120"/>
              <a:cs typeface="Varela Round"/>
              <a:sym typeface="Varela Round"/>
            </a:endParaRPr>
          </a:p>
          <a:p>
            <a:pPr lvl="0" algn="ctr"/>
            <a:r>
              <a:rPr lang="zh-TW" altLang="en-US" sz="1600" b="1" dirty="0" smtClean="0">
                <a:solidFill>
                  <a:srgbClr val="617A86"/>
                </a:solidFill>
                <a:latin typeface="標楷體" pitchFamily="65" charset="-120"/>
                <a:ea typeface="標楷體" pitchFamily="65" charset="-120"/>
                <a:cs typeface="Varela Round"/>
                <a:sym typeface="Varela Round"/>
              </a:rPr>
              <a:t>巴托蘭隘勇線</a:t>
            </a:r>
            <a:r>
              <a:rPr lang="en-US" altLang="zh-TW" sz="1600" b="1" dirty="0" smtClean="0">
                <a:solidFill>
                  <a:srgbClr val="617A86"/>
                </a:solidFill>
                <a:latin typeface="標楷體" pitchFamily="65" charset="-120"/>
                <a:ea typeface="標楷體" pitchFamily="65" charset="-120"/>
                <a:cs typeface="Varela Round"/>
                <a:sym typeface="Varela Round"/>
              </a:rPr>
              <a:t>4</a:t>
            </a:r>
            <a:r>
              <a:rPr lang="zh-TW" altLang="en-US" sz="1600" b="1" dirty="0" smtClean="0">
                <a:solidFill>
                  <a:srgbClr val="617A86"/>
                </a:solidFill>
                <a:latin typeface="標楷體" pitchFamily="65" charset="-120"/>
                <a:ea typeface="標楷體" pitchFamily="65" charset="-120"/>
                <a:cs typeface="Varela Round"/>
                <a:sym typeface="Varela Round"/>
              </a:rPr>
              <a:t>名七腳川社隘勇逃走，襲擊赤水分駐所，一名日本巡察受傷，於</a:t>
            </a:r>
            <a:r>
              <a:rPr lang="en-US" altLang="zh-TW" sz="1600" b="1" dirty="0" smtClean="0">
                <a:solidFill>
                  <a:srgbClr val="617A86"/>
                </a:solidFill>
                <a:latin typeface="標楷體" pitchFamily="65" charset="-120"/>
                <a:ea typeface="標楷體" pitchFamily="65" charset="-120"/>
                <a:cs typeface="Varela Round"/>
                <a:sym typeface="Varela Round"/>
              </a:rPr>
              <a:t>15</a:t>
            </a:r>
            <a:r>
              <a:rPr lang="zh-TW" altLang="en-US" sz="1600" b="1" dirty="0" smtClean="0">
                <a:solidFill>
                  <a:srgbClr val="617A86"/>
                </a:solidFill>
                <a:latin typeface="標楷體" pitchFamily="65" charset="-120"/>
                <a:ea typeface="標楷體" pitchFamily="65" charset="-120"/>
                <a:cs typeface="Varela Round"/>
                <a:sym typeface="Varela Round"/>
              </a:rPr>
              <a:t>日死亡。</a:t>
            </a:r>
            <a:endParaRPr sz="1600" b="1" dirty="0">
              <a:solidFill>
                <a:srgbClr val="617A86"/>
              </a:solidFill>
              <a:latin typeface="標楷體" pitchFamily="65" charset="-120"/>
              <a:ea typeface="標楷體" pitchFamily="65" charset="-120"/>
              <a:cs typeface="Varela Round"/>
              <a:sym typeface="Varela Round"/>
            </a:endParaRPr>
          </a:p>
        </p:txBody>
      </p:sp>
      <p:sp>
        <p:nvSpPr>
          <p:cNvPr id="375" name="Google Shape;375;p30"/>
          <p:cNvSpPr txBox="1"/>
          <p:nvPr/>
        </p:nvSpPr>
        <p:spPr>
          <a:xfrm>
            <a:off x="1691680" y="3357514"/>
            <a:ext cx="2448272" cy="8704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600" b="1" dirty="0" smtClean="0">
                <a:solidFill>
                  <a:srgbClr val="617A86"/>
                </a:solidFill>
                <a:latin typeface="標楷體" pitchFamily="65" charset="-120"/>
                <a:ea typeface="標楷體" pitchFamily="65" charset="-120"/>
                <a:cs typeface="Varela Round"/>
                <a:sym typeface="Varela Round"/>
              </a:rPr>
              <a:t>1908</a:t>
            </a:r>
            <a:r>
              <a:rPr lang="zh-TW" altLang="en-US" sz="1600" b="1" dirty="0" smtClean="0">
                <a:solidFill>
                  <a:srgbClr val="617A86"/>
                </a:solidFill>
                <a:latin typeface="標楷體" pitchFamily="65" charset="-120"/>
                <a:ea typeface="標楷體" pitchFamily="65" charset="-120"/>
                <a:cs typeface="Varela Round"/>
                <a:sym typeface="Varela Round"/>
              </a:rPr>
              <a:t>年</a:t>
            </a:r>
            <a:r>
              <a:rPr lang="en-US" altLang="zh-TW" sz="1600" b="1" dirty="0" smtClean="0">
                <a:solidFill>
                  <a:srgbClr val="617A86"/>
                </a:solidFill>
                <a:latin typeface="標楷體" pitchFamily="65" charset="-120"/>
                <a:ea typeface="標楷體" pitchFamily="65" charset="-120"/>
                <a:cs typeface="Varela Round"/>
                <a:sym typeface="Varela Round"/>
              </a:rPr>
              <a:t>12</a:t>
            </a:r>
            <a:r>
              <a:rPr lang="zh-TW" altLang="en-US" sz="1600" b="1" dirty="0" smtClean="0">
                <a:solidFill>
                  <a:srgbClr val="617A86"/>
                </a:solidFill>
                <a:latin typeface="標楷體" pitchFamily="65" charset="-120"/>
                <a:ea typeface="標楷體" pitchFamily="65" charset="-120"/>
                <a:cs typeface="Varela Round"/>
                <a:sym typeface="Varela Round"/>
              </a:rPr>
              <a:t>月</a:t>
            </a:r>
            <a:r>
              <a:rPr lang="en-US" altLang="zh-TW" sz="1600" b="1" dirty="0" smtClean="0">
                <a:solidFill>
                  <a:srgbClr val="617A86"/>
                </a:solidFill>
                <a:latin typeface="標楷體" pitchFamily="65" charset="-120"/>
                <a:ea typeface="標楷體" pitchFamily="65" charset="-120"/>
                <a:cs typeface="Varela Round"/>
                <a:sym typeface="Varela Round"/>
              </a:rPr>
              <a:t>15</a:t>
            </a:r>
            <a:r>
              <a:rPr lang="zh-TW" altLang="en-US" sz="1600" b="1" dirty="0" smtClean="0">
                <a:solidFill>
                  <a:srgbClr val="617A86"/>
                </a:solidFill>
                <a:latin typeface="標楷體" pitchFamily="65" charset="-120"/>
                <a:ea typeface="標楷體" pitchFamily="65" charset="-120"/>
                <a:cs typeface="Varela Round"/>
                <a:sym typeface="Varela Round"/>
              </a:rPr>
              <a:t>日</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600" b="1" dirty="0" smtClean="0">
                <a:solidFill>
                  <a:srgbClr val="617A86"/>
                </a:solidFill>
                <a:latin typeface="標楷體" pitchFamily="65" charset="-120"/>
                <a:ea typeface="標楷體" pitchFamily="65" charset="-120"/>
                <a:cs typeface="Varela Round"/>
                <a:sym typeface="Varela Round"/>
              </a:rPr>
              <a:t>日人與七腳川社全面衝突</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endParaRPr sz="1600" b="1" dirty="0">
              <a:solidFill>
                <a:srgbClr val="617A86"/>
              </a:solidFill>
              <a:latin typeface="標楷體" pitchFamily="65" charset="-120"/>
              <a:ea typeface="標楷體" pitchFamily="65" charset="-120"/>
              <a:cs typeface="Varela Round"/>
              <a:sym typeface="Varela Round"/>
            </a:endParaRPr>
          </a:p>
        </p:txBody>
      </p:sp>
      <p:sp>
        <p:nvSpPr>
          <p:cNvPr id="376" name="Google Shape;376;p30"/>
          <p:cNvSpPr txBox="1"/>
          <p:nvPr/>
        </p:nvSpPr>
        <p:spPr>
          <a:xfrm>
            <a:off x="3707904" y="843557"/>
            <a:ext cx="2736304" cy="100811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600" b="1" dirty="0" smtClean="0">
                <a:solidFill>
                  <a:srgbClr val="617A86"/>
                </a:solidFill>
                <a:latin typeface="標楷體" pitchFamily="65" charset="-120"/>
                <a:ea typeface="標楷體" pitchFamily="65" charset="-120"/>
                <a:cs typeface="Varela Round"/>
                <a:sym typeface="Varela Round"/>
              </a:rPr>
              <a:t>1908</a:t>
            </a:r>
            <a:r>
              <a:rPr lang="zh-TW" altLang="en-US" sz="1600" b="1" dirty="0" smtClean="0">
                <a:solidFill>
                  <a:srgbClr val="617A86"/>
                </a:solidFill>
                <a:latin typeface="標楷體" pitchFamily="65" charset="-120"/>
                <a:ea typeface="標楷體" pitchFamily="65" charset="-120"/>
                <a:cs typeface="Varela Round"/>
                <a:sym typeface="Varela Round"/>
              </a:rPr>
              <a:t>年</a:t>
            </a:r>
            <a:r>
              <a:rPr lang="en-US" altLang="zh-TW" sz="1600" b="1" dirty="0" smtClean="0">
                <a:solidFill>
                  <a:srgbClr val="617A86"/>
                </a:solidFill>
                <a:latin typeface="標楷體" pitchFamily="65" charset="-120"/>
                <a:ea typeface="標楷體" pitchFamily="65" charset="-120"/>
                <a:cs typeface="Varela Round"/>
                <a:sym typeface="Varela Round"/>
              </a:rPr>
              <a:t>12</a:t>
            </a:r>
            <a:r>
              <a:rPr lang="zh-TW" altLang="en-US" sz="1600" b="1" dirty="0" smtClean="0">
                <a:solidFill>
                  <a:srgbClr val="617A86"/>
                </a:solidFill>
                <a:latin typeface="標楷體" pitchFamily="65" charset="-120"/>
                <a:ea typeface="標楷體" pitchFamily="65" charset="-120"/>
                <a:cs typeface="Varela Round"/>
                <a:sym typeface="Varela Round"/>
              </a:rPr>
              <a:t>月</a:t>
            </a:r>
            <a:r>
              <a:rPr lang="en-US" altLang="zh-TW" sz="1600" b="1" dirty="0" smtClean="0">
                <a:solidFill>
                  <a:srgbClr val="617A86"/>
                </a:solidFill>
                <a:latin typeface="標楷體" pitchFamily="65" charset="-120"/>
                <a:ea typeface="標楷體" pitchFamily="65" charset="-120"/>
                <a:cs typeface="Varela Round"/>
                <a:sym typeface="Varela Round"/>
              </a:rPr>
              <a:t>26</a:t>
            </a:r>
            <a:r>
              <a:rPr lang="zh-TW" altLang="en-US" sz="1600" b="1" dirty="0" smtClean="0">
                <a:solidFill>
                  <a:srgbClr val="617A86"/>
                </a:solidFill>
                <a:latin typeface="標楷體" pitchFamily="65" charset="-120"/>
                <a:ea typeface="標楷體" pitchFamily="65" charset="-120"/>
                <a:cs typeface="Varela Round"/>
                <a:sym typeface="Varela Round"/>
              </a:rPr>
              <a:t>日</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600" b="1" dirty="0" smtClean="0">
                <a:solidFill>
                  <a:srgbClr val="617A86"/>
                </a:solidFill>
                <a:latin typeface="標楷體" pitchFamily="65" charset="-120"/>
                <a:ea typeface="標楷體" pitchFamily="65" charset="-120"/>
                <a:cs typeface="Varela Round"/>
                <a:sym typeface="Varela Round"/>
              </a:rPr>
              <a:t>日人全面討伐幫助七腳川社的木瓜番</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endParaRPr sz="1600" b="1" dirty="0">
              <a:solidFill>
                <a:srgbClr val="617A86"/>
              </a:solidFill>
              <a:latin typeface="標楷體" pitchFamily="65" charset="-120"/>
              <a:ea typeface="標楷體" pitchFamily="65" charset="-120"/>
              <a:cs typeface="Varela Round"/>
              <a:sym typeface="Varela Round"/>
            </a:endParaRPr>
          </a:p>
        </p:txBody>
      </p:sp>
      <p:sp>
        <p:nvSpPr>
          <p:cNvPr id="377" name="Google Shape;377;p3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17" name="Google Shape;370;p30"/>
          <p:cNvSpPr/>
          <p:nvPr/>
        </p:nvSpPr>
        <p:spPr>
          <a:xfrm>
            <a:off x="7596336" y="2355726"/>
            <a:ext cx="419100" cy="419400"/>
          </a:xfrm>
          <a:prstGeom prst="donut">
            <a:avLst>
              <a:gd name="adj" fmla="val 24108"/>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Google Shape;372;p30"/>
          <p:cNvCxnSpPr/>
          <p:nvPr/>
        </p:nvCxnSpPr>
        <p:spPr>
          <a:xfrm>
            <a:off x="7805886" y="2517801"/>
            <a:ext cx="0" cy="876300"/>
          </a:xfrm>
          <a:prstGeom prst="straightConnector1">
            <a:avLst/>
          </a:prstGeom>
          <a:noFill/>
          <a:ln w="19050" cap="flat" cmpd="sng">
            <a:solidFill>
              <a:srgbClr val="617A86"/>
            </a:solidFill>
            <a:prstDash val="solid"/>
            <a:round/>
            <a:headEnd type="oval" w="med" len="med"/>
            <a:tailEnd type="oval" w="med" len="med"/>
          </a:ln>
        </p:spPr>
      </p:cxnSp>
      <p:sp>
        <p:nvSpPr>
          <p:cNvPr id="21" name="Google Shape;375;p30"/>
          <p:cNvSpPr txBox="1"/>
          <p:nvPr/>
        </p:nvSpPr>
        <p:spPr>
          <a:xfrm>
            <a:off x="6660232" y="3435846"/>
            <a:ext cx="1992002" cy="7920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600" b="1" dirty="0" smtClean="0">
                <a:solidFill>
                  <a:srgbClr val="617A86"/>
                </a:solidFill>
                <a:latin typeface="標楷體" pitchFamily="65" charset="-120"/>
                <a:ea typeface="標楷體" pitchFamily="65" charset="-120"/>
                <a:cs typeface="Varela Round"/>
                <a:sym typeface="Varela Round"/>
              </a:rPr>
              <a:t>1909</a:t>
            </a:r>
            <a:r>
              <a:rPr lang="zh-TW" altLang="en-US" sz="1600" b="1" dirty="0" smtClean="0">
                <a:solidFill>
                  <a:srgbClr val="617A86"/>
                </a:solidFill>
                <a:latin typeface="標楷體" pitchFamily="65" charset="-120"/>
                <a:ea typeface="標楷體" pitchFamily="65" charset="-120"/>
                <a:cs typeface="Varela Round"/>
                <a:sym typeface="Varela Round"/>
              </a:rPr>
              <a:t>年</a:t>
            </a:r>
            <a:r>
              <a:rPr lang="en-US" altLang="zh-TW" sz="1600" b="1" dirty="0" smtClean="0">
                <a:solidFill>
                  <a:srgbClr val="617A86"/>
                </a:solidFill>
                <a:latin typeface="標楷體" pitchFamily="65" charset="-120"/>
                <a:ea typeface="標楷體" pitchFamily="65" charset="-120"/>
                <a:cs typeface="Varela Round"/>
                <a:sym typeface="Varela Round"/>
              </a:rPr>
              <a:t>3</a:t>
            </a:r>
            <a:r>
              <a:rPr lang="zh-TW" altLang="en-US" sz="1600" b="1" dirty="0" smtClean="0">
                <a:solidFill>
                  <a:srgbClr val="617A86"/>
                </a:solidFill>
                <a:latin typeface="標楷體" pitchFamily="65" charset="-120"/>
                <a:ea typeface="標楷體" pitchFamily="65" charset="-120"/>
                <a:cs typeface="Varela Round"/>
                <a:sym typeface="Varela Round"/>
              </a:rPr>
              <a:t>月</a:t>
            </a:r>
            <a:r>
              <a:rPr lang="en-US" altLang="zh-TW" sz="1600" b="1" dirty="0" smtClean="0">
                <a:solidFill>
                  <a:srgbClr val="617A86"/>
                </a:solidFill>
                <a:latin typeface="標楷體" pitchFamily="65" charset="-120"/>
                <a:ea typeface="標楷體" pitchFamily="65" charset="-120"/>
                <a:cs typeface="Varela Round"/>
                <a:sym typeface="Varela Round"/>
              </a:rPr>
              <a:t>16</a:t>
            </a:r>
            <a:r>
              <a:rPr lang="zh-TW" altLang="en-US" sz="1600" b="1" dirty="0" smtClean="0">
                <a:solidFill>
                  <a:srgbClr val="617A86"/>
                </a:solidFill>
                <a:latin typeface="標楷體" pitchFamily="65" charset="-120"/>
                <a:ea typeface="標楷體" pitchFamily="65" charset="-120"/>
                <a:cs typeface="Varela Round"/>
                <a:sym typeface="Varela Round"/>
              </a:rPr>
              <a:t>日</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1600" b="1" dirty="0" smtClean="0">
                <a:solidFill>
                  <a:srgbClr val="617A86"/>
                </a:solidFill>
                <a:latin typeface="標楷體" pitchFamily="65" charset="-120"/>
                <a:ea typeface="標楷體" pitchFamily="65" charset="-120"/>
                <a:cs typeface="Varela Round"/>
                <a:sym typeface="Varela Round"/>
              </a:rPr>
              <a:t>七腳川社投降，被強迫遷離原生地</a:t>
            </a:r>
            <a:endParaRPr lang="en-US" altLang="zh-TW" sz="1600" b="1" dirty="0" smtClean="0">
              <a:solidFill>
                <a:srgbClr val="617A86"/>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endParaRPr sz="1600" b="1" dirty="0">
              <a:solidFill>
                <a:srgbClr val="617A86"/>
              </a:solidFill>
              <a:latin typeface="標楷體" pitchFamily="65" charset="-120"/>
              <a:ea typeface="標楷體" pitchFamily="65" charset="-120"/>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animBg="1"/>
      <p:bldP spid="370" grpId="0" animBg="1"/>
      <p:bldP spid="370" grpId="1" animBg="1"/>
      <p:bldP spid="371" grpId="0" animBg="1"/>
      <p:bldP spid="374" grpId="0"/>
      <p:bldP spid="375" grpId="0"/>
      <p:bldP spid="375" grpId="1"/>
      <p:bldP spid="376" grpId="0"/>
      <p:bldP spid="1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事件起因的各方說法</a:t>
            </a:r>
            <a:endParaRPr sz="4000" b="1" dirty="0">
              <a:latin typeface="微軟正黑體" pitchFamily="34" charset="-120"/>
              <a:ea typeface="微軟正黑體" pitchFamily="34" charset="-120"/>
            </a:endParaRPr>
          </a:p>
        </p:txBody>
      </p:sp>
      <p:sp>
        <p:nvSpPr>
          <p:cNvPr id="264" name="Google Shape;264;p21"/>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2800" b="1" dirty="0" smtClean="0"/>
              <a:t>七腳川社</a:t>
            </a:r>
          </a:p>
          <a:p>
            <a:pPr marL="0" lvl="0" indent="0">
              <a:buNone/>
            </a:pPr>
            <a:r>
              <a:rPr lang="zh-TW" altLang="en-US" sz="2400" dirty="0" smtClean="0">
                <a:latin typeface="標楷體" pitchFamily="65" charset="-120"/>
                <a:ea typeface="標楷體" pitchFamily="65" charset="-120"/>
              </a:rPr>
              <a:t>日本政府付給</a:t>
            </a:r>
            <a:r>
              <a:rPr lang="zh-TW" altLang="en-US" sz="2400" u="sng" dirty="0" smtClean="0">
                <a:latin typeface="標楷體" pitchFamily="65" charset="-120"/>
                <a:ea typeface="標楷體" pitchFamily="65" charset="-120"/>
              </a:rPr>
              <a:t>薪資與</a:t>
            </a:r>
            <a:r>
              <a:rPr lang="zh-TW" altLang="en-US" sz="2400" dirty="0" smtClean="0">
                <a:latin typeface="標楷體" pitchFamily="65" charset="-120"/>
                <a:ea typeface="標楷體" pitchFamily="65" charset="-120"/>
              </a:rPr>
              <a:t>七腳川社人</a:t>
            </a:r>
            <a:r>
              <a:rPr lang="zh-TW" altLang="en-US" sz="2400" u="sng" dirty="0" smtClean="0">
                <a:latin typeface="標楷體" pitchFamily="65" charset="-120"/>
                <a:ea typeface="標楷體" pitchFamily="65" charset="-120"/>
              </a:rPr>
              <a:t>付出勞力不成比例</a:t>
            </a:r>
            <a:r>
              <a:rPr lang="zh-TW" altLang="en-US" sz="2400" dirty="0" smtClean="0">
                <a:latin typeface="標楷體" pitchFamily="65" charset="-120"/>
                <a:ea typeface="標楷體" pitchFamily="65" charset="-120"/>
              </a:rPr>
              <a:t>。</a:t>
            </a:r>
            <a:endParaRPr sz="2400" dirty="0">
              <a:latin typeface="標楷體" pitchFamily="65" charset="-120"/>
              <a:ea typeface="標楷體" pitchFamily="65" charset="-120"/>
            </a:endParaRPr>
          </a:p>
        </p:txBody>
      </p:sp>
      <p:sp>
        <p:nvSpPr>
          <p:cNvPr id="265" name="Google Shape;265;p21"/>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2800" b="1" dirty="0" smtClean="0"/>
              <a:t>日本</a:t>
            </a:r>
            <a:endParaRPr sz="2800" b="1" dirty="0"/>
          </a:p>
          <a:p>
            <a:pPr marL="0" lvl="0" indent="0">
              <a:buNone/>
            </a:pPr>
            <a:r>
              <a:rPr lang="zh-TW" altLang="en-US" sz="2400" dirty="0" smtClean="0">
                <a:latin typeface="標楷體" pitchFamily="65" charset="-120"/>
                <a:ea typeface="標楷體" pitchFamily="65" charset="-120"/>
              </a:rPr>
              <a:t>七腳川社人隘勇常在</a:t>
            </a:r>
            <a:r>
              <a:rPr lang="zh-TW" altLang="en-US" sz="2400" u="sng" dirty="0" smtClean="0">
                <a:latin typeface="標楷體" pitchFamily="65" charset="-120"/>
                <a:ea typeface="標楷體" pitchFamily="65" charset="-120"/>
              </a:rPr>
              <a:t>勤務中怠惰</a:t>
            </a:r>
            <a:r>
              <a:rPr lang="zh-TW" altLang="en-US" sz="2400" dirty="0" smtClean="0">
                <a:latin typeface="標楷體" pitchFamily="65" charset="-120"/>
                <a:ea typeface="標楷體" pitchFamily="65" charset="-120"/>
              </a:rPr>
              <a:t>，又仗著</a:t>
            </a:r>
            <a:r>
              <a:rPr lang="zh-TW" altLang="en-US" sz="2400" u="sng" dirty="0" smtClean="0">
                <a:latin typeface="標楷體" pitchFamily="65" charset="-120"/>
                <a:ea typeface="標楷體" pitchFamily="65" charset="-120"/>
              </a:rPr>
              <a:t>人多勢眾</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態度倨傲</a:t>
            </a:r>
            <a:r>
              <a:rPr lang="zh-TW" altLang="en-US" sz="2400" dirty="0" smtClean="0">
                <a:latin typeface="標楷體" pitchFamily="65" charset="-120"/>
                <a:ea typeface="標楷體" pitchFamily="65" charset="-120"/>
              </a:rPr>
              <a:t>。</a:t>
            </a:r>
            <a:r>
              <a:rPr lang="en" sz="2400" dirty="0" smtClean="0">
                <a:latin typeface="標楷體" pitchFamily="65" charset="-120"/>
                <a:ea typeface="標楷體" pitchFamily="65" charset="-120"/>
              </a:rPr>
              <a:t> </a:t>
            </a:r>
            <a:endParaRPr sz="2400" dirty="0">
              <a:latin typeface="標楷體" pitchFamily="65" charset="-120"/>
              <a:ea typeface="標楷體" pitchFamily="65" charset="-120"/>
            </a:endParaRPr>
          </a:p>
        </p:txBody>
      </p:sp>
      <p:sp>
        <p:nvSpPr>
          <p:cNvPr id="266" name="Google Shape;266;p21"/>
          <p:cNvSpPr txBox="1">
            <a:spLocks noGrp="1"/>
          </p:cNvSpPr>
          <p:nvPr>
            <p:ph type="body" idx="3"/>
          </p:nvPr>
        </p:nvSpPr>
        <p:spPr>
          <a:xfrm>
            <a:off x="6510870" y="1550150"/>
            <a:ext cx="1949561"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TW" altLang="en-US" sz="2800" b="1" dirty="0" smtClean="0"/>
              <a:t>現今學者</a:t>
            </a:r>
            <a:endParaRPr sz="2800" b="1" dirty="0"/>
          </a:p>
          <a:p>
            <a:pPr marL="0" lvl="0" indent="0">
              <a:buNone/>
            </a:pPr>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為</a:t>
            </a:r>
            <a:r>
              <a:rPr lang="zh-TW" altLang="en-US" sz="1800" u="sng" dirty="0" smtClean="0">
                <a:latin typeface="標楷體" pitchFamily="65" charset="-120"/>
                <a:ea typeface="標楷體" pitchFamily="65" charset="-120"/>
              </a:rPr>
              <a:t>獲取財富</a:t>
            </a:r>
            <a:r>
              <a:rPr lang="zh-TW" altLang="en-US" sz="1800" dirty="0" smtClean="0">
                <a:latin typeface="標楷體" pitchFamily="65" charset="-120"/>
                <a:ea typeface="標楷體" pitchFamily="65" charset="-120"/>
              </a:rPr>
              <a:t>，</a:t>
            </a:r>
            <a:r>
              <a:rPr lang="zh-TW" altLang="en-US" sz="1800" u="sng" dirty="0" smtClean="0">
                <a:latin typeface="標楷體" pitchFamily="65" charset="-120"/>
                <a:ea typeface="標楷體" pitchFamily="65" charset="-120"/>
              </a:rPr>
              <a:t>奪取山地資源</a:t>
            </a:r>
            <a:r>
              <a:rPr lang="zh-TW" altLang="en-US" sz="1800" dirty="0" smtClean="0">
                <a:latin typeface="標楷體" pitchFamily="65" charset="-120"/>
                <a:ea typeface="標楷體" pitchFamily="65" charset="-120"/>
              </a:rPr>
              <a:t>。</a:t>
            </a:r>
          </a:p>
          <a:p>
            <a:pPr marL="0" lvl="0" indent="0">
              <a:buNone/>
            </a:pPr>
            <a:r>
              <a:rPr lang="en-US" altLang="zh-TW" sz="1800" dirty="0" smtClean="0">
                <a:latin typeface="標楷體" pitchFamily="65" charset="-120"/>
                <a:ea typeface="標楷體" pitchFamily="65" charset="-120"/>
              </a:rPr>
              <a:t>(2)</a:t>
            </a:r>
            <a:r>
              <a:rPr lang="zh-TW" altLang="en-US" sz="1800" dirty="0" smtClean="0">
                <a:latin typeface="標楷體" pitchFamily="65" charset="-120"/>
                <a:ea typeface="標楷體" pitchFamily="65" charset="-120"/>
              </a:rPr>
              <a:t>規劃中的「能高越嶺道」與花東鐵路交會處，是七腳川社的勢力範圍，有</a:t>
            </a:r>
            <a:r>
              <a:rPr lang="zh-TW" altLang="en-US" sz="1800" u="sng" dirty="0" smtClean="0">
                <a:latin typeface="標楷體" pitchFamily="65" charset="-120"/>
                <a:ea typeface="標楷體" pitchFamily="65" charset="-120"/>
              </a:rPr>
              <a:t>占領土地需要</a:t>
            </a:r>
            <a:r>
              <a:rPr lang="zh-TW" altLang="en-US" sz="1800" dirty="0" smtClean="0">
                <a:latin typeface="標楷體" pitchFamily="65" charset="-120"/>
                <a:ea typeface="標楷體" pitchFamily="65" charset="-120"/>
              </a:rPr>
              <a:t>。</a:t>
            </a:r>
          </a:p>
        </p:txBody>
      </p:sp>
      <p:sp>
        <p:nvSpPr>
          <p:cNvPr id="267" name="Google Shape;267;p2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build="p"/>
      <p:bldP spid="265" grpId="0" build="p"/>
      <p:bldP spid="2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4000" b="1" dirty="0" smtClean="0">
                <a:latin typeface="微軟正黑體" pitchFamily="34" charset="-120"/>
                <a:ea typeface="微軟正黑體" pitchFamily="34" charset="-120"/>
              </a:rPr>
              <a:t>需要深思的核心問題</a:t>
            </a:r>
            <a:endParaRPr sz="4000" b="1" dirty="0">
              <a:latin typeface="微軟正黑體" pitchFamily="34" charset="-120"/>
              <a:ea typeface="微軟正黑體" pitchFamily="34" charset="-120"/>
            </a:endParaRPr>
          </a:p>
        </p:txBody>
      </p:sp>
      <p:sp>
        <p:nvSpPr>
          <p:cNvPr id="233" name="Google Shape;233;p18"/>
          <p:cNvSpPr txBox="1">
            <a:spLocks noGrp="1"/>
          </p:cNvSpPr>
          <p:nvPr>
            <p:ph type="body" idx="1"/>
          </p:nvPr>
        </p:nvSpPr>
        <p:spPr>
          <a:xfrm>
            <a:off x="2935874" y="1525758"/>
            <a:ext cx="5452550" cy="3494264"/>
          </a:xfrm>
          <a:prstGeom prst="rect">
            <a:avLst/>
          </a:prstGeom>
        </p:spPr>
        <p:txBody>
          <a:bodyPr spcFirstLastPara="1" wrap="square" lIns="91425" tIns="91425" rIns="91425" bIns="91425" anchor="t" anchorCtr="0">
            <a:noAutofit/>
          </a:bodyPr>
          <a:lstStyle/>
          <a:p>
            <a:pPr lvl="0"/>
            <a:r>
              <a:rPr lang="zh-TW" altLang="en-US" sz="1800" dirty="0" smtClean="0">
                <a:latin typeface="標楷體" pitchFamily="65" charset="-120"/>
                <a:ea typeface="標楷體" pitchFamily="65" charset="-120"/>
              </a:rPr>
              <a:t>防守隘勇線，是否是社人自願？</a:t>
            </a:r>
            <a:endParaRPr lang="en-US" altLang="zh-TW" sz="1800" dirty="0" smtClean="0">
              <a:latin typeface="標楷體" pitchFamily="65" charset="-120"/>
              <a:ea typeface="標楷體" pitchFamily="65" charset="-120"/>
            </a:endParaRPr>
          </a:p>
          <a:p>
            <a:pPr lvl="0"/>
            <a:r>
              <a:rPr lang="zh-TW" altLang="en-US" sz="1800" dirty="0" smtClean="0">
                <a:latin typeface="標楷體" pitchFamily="65" charset="-120"/>
                <a:ea typeface="標楷體" pitchFamily="65" charset="-120"/>
              </a:rPr>
              <a:t>防守隘勇線，是否是等價交換關係？</a:t>
            </a:r>
          </a:p>
          <a:p>
            <a:pPr lvl="0"/>
            <a:r>
              <a:rPr lang="zh-TW" altLang="en-US" sz="1800" dirty="0" smtClean="0">
                <a:latin typeface="標楷體" pitchFamily="65" charset="-120"/>
                <a:ea typeface="標楷體" pitchFamily="65" charset="-120"/>
              </a:rPr>
              <a:t>逃亡與反抗的隘勇社人，動機為何？</a:t>
            </a:r>
          </a:p>
          <a:p>
            <a:pPr lvl="0"/>
            <a:r>
              <a:rPr lang="en-US" altLang="zh-TW" sz="1800" dirty="0" smtClean="0">
                <a:latin typeface="標楷體" pitchFamily="65" charset="-120"/>
                <a:ea typeface="標楷體" pitchFamily="65" charset="-120"/>
              </a:rPr>
              <a:t>15</a:t>
            </a:r>
            <a:r>
              <a:rPr lang="zh-TW" altLang="en-US" sz="1800" dirty="0" smtClean="0">
                <a:latin typeface="標楷體" pitchFamily="65" charset="-120"/>
                <a:ea typeface="標楷體" pitchFamily="65" charset="-120"/>
              </a:rPr>
              <a:t>歲的社人，為何殺日本人？事後被同社人處決，是否合理？</a:t>
            </a:r>
          </a:p>
          <a:p>
            <a:pPr lvl="0"/>
            <a:r>
              <a:rPr lang="zh-TW" altLang="en-US" sz="1800" dirty="0" smtClean="0">
                <a:latin typeface="標楷體" pitchFamily="65" charset="-120"/>
                <a:ea typeface="標楷體" pitchFamily="65" charset="-120"/>
              </a:rPr>
              <a:t>日人是否應該因為</a:t>
            </a:r>
            <a:r>
              <a:rPr lang="en-US" altLang="zh-TW" sz="1800" dirty="0" smtClean="0">
                <a:latin typeface="標楷體" pitchFamily="65" charset="-120"/>
                <a:ea typeface="標楷體" pitchFamily="65" charset="-120"/>
              </a:rPr>
              <a:t>1</a:t>
            </a:r>
            <a:r>
              <a:rPr lang="zh-TW" altLang="en-US" sz="1800" dirty="0" smtClean="0">
                <a:latin typeface="標楷體" pitchFamily="65" charset="-120"/>
                <a:ea typeface="標楷體" pitchFamily="65" charset="-120"/>
              </a:rPr>
              <a:t>名日人死亡，而剝奪七腳川社人生存領域？此行為是否等價？</a:t>
            </a:r>
          </a:p>
          <a:p>
            <a:pPr lvl="0"/>
            <a:r>
              <a:rPr lang="zh-TW" altLang="en-US" sz="1800" dirty="0" smtClean="0">
                <a:latin typeface="標楷體" pitchFamily="65" charset="-120"/>
                <a:ea typeface="標楷體" pitchFamily="65" charset="-120"/>
              </a:rPr>
              <a:t>七腳川社人，是否「貪得無厭」？全社被遷移與殺害，是否「罪有應得」？</a:t>
            </a:r>
          </a:p>
          <a:p>
            <a:pPr lvl="0"/>
            <a:r>
              <a:rPr lang="zh-TW" altLang="en-US" sz="1800" dirty="0" smtClean="0">
                <a:latin typeface="標楷體" pitchFamily="65" charset="-120"/>
                <a:ea typeface="標楷體" pitchFamily="65" charset="-120"/>
              </a:rPr>
              <a:t>如果七腳川社後人，主張原地奉還，是否可行？</a:t>
            </a:r>
            <a:endParaRPr sz="1800" dirty="0" smtClean="0">
              <a:latin typeface="標楷體" pitchFamily="65" charset="-120"/>
              <a:ea typeface="標楷體" pitchFamily="65" charset="-120"/>
            </a:endParaRPr>
          </a:p>
        </p:txBody>
      </p:sp>
      <p:sp>
        <p:nvSpPr>
          <p:cNvPr id="234" name="Google Shape;234;p1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7" name="Google Shape;286;p24"/>
          <p:cNvSpPr/>
          <p:nvPr/>
        </p:nvSpPr>
        <p:spPr>
          <a:xfrm>
            <a:off x="611560" y="1491630"/>
            <a:ext cx="2128200" cy="2128200"/>
          </a:xfrm>
          <a:prstGeom prst="ellipse">
            <a:avLst/>
          </a:prstGeom>
          <a:solidFill>
            <a:srgbClr val="F4E304">
              <a:alpha val="86667"/>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smtClean="0">
                <a:solidFill>
                  <a:srgbClr val="FFFFFF"/>
                </a:solidFill>
                <a:latin typeface="標楷體" pitchFamily="65" charset="-120"/>
                <a:ea typeface="標楷體" pitchFamily="65" charset="-120"/>
                <a:cs typeface="Varela Round"/>
                <a:sym typeface="Varela Round"/>
              </a:rPr>
              <a:t>量化研究，</a:t>
            </a:r>
            <a:endParaRPr lang="en-US" altLang="zh-TW" sz="2400" b="1" dirty="0" smtClean="0">
              <a:solidFill>
                <a:srgbClr val="FFFFFF"/>
              </a:solidFill>
              <a:latin typeface="標楷體" pitchFamily="65" charset="-120"/>
              <a:ea typeface="標楷體" pitchFamily="65" charset="-120"/>
              <a:cs typeface="Varela Round"/>
              <a:sym typeface="Varela Round"/>
            </a:endParaRPr>
          </a:p>
          <a:p>
            <a:pPr marL="0" lvl="0" indent="0" algn="ctr" rtl="0">
              <a:spcBef>
                <a:spcPts val="0"/>
              </a:spcBef>
              <a:spcAft>
                <a:spcPts val="0"/>
              </a:spcAft>
              <a:buNone/>
            </a:pPr>
            <a:r>
              <a:rPr lang="zh-TW" altLang="en-US" sz="2400" b="1" dirty="0" smtClean="0">
                <a:solidFill>
                  <a:srgbClr val="FFFFFF"/>
                </a:solidFill>
                <a:latin typeface="標楷體" pitchFamily="65" charset="-120"/>
                <a:ea typeface="標楷體" pitchFamily="65" charset="-120"/>
                <a:cs typeface="Varela Round"/>
                <a:sym typeface="Varela Round"/>
              </a:rPr>
              <a:t>立意取樣</a:t>
            </a:r>
            <a:endParaRPr sz="2400" b="1" dirty="0">
              <a:solidFill>
                <a:srgbClr val="FFFFFF"/>
              </a:solidFill>
              <a:latin typeface="標楷體" pitchFamily="65" charset="-120"/>
              <a:ea typeface="標楷體" pitchFamily="65" charset="-120"/>
              <a:cs typeface="Varela Round"/>
              <a:sym typeface="Varela Round"/>
            </a:endParaRPr>
          </a:p>
        </p:txBody>
      </p:sp>
      <p:sp>
        <p:nvSpPr>
          <p:cNvPr id="286" name="Google Shape;286;p24"/>
          <p:cNvSpPr/>
          <p:nvPr/>
        </p:nvSpPr>
        <p:spPr>
          <a:xfrm>
            <a:off x="2555776" y="1491630"/>
            <a:ext cx="2128200" cy="2128200"/>
          </a:xfrm>
          <a:prstGeom prst="ellipse">
            <a:avLst/>
          </a:prstGeom>
          <a:solidFill>
            <a:srgbClr val="F8BB00">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000" b="1" dirty="0" smtClean="0">
                <a:solidFill>
                  <a:srgbClr val="FFFFFF"/>
                </a:solidFill>
                <a:latin typeface="標楷體" pitchFamily="65" charset="-120"/>
                <a:ea typeface="標楷體" pitchFamily="65" charset="-120"/>
                <a:cs typeface="Varela Round"/>
                <a:sym typeface="Varela Round"/>
              </a:rPr>
              <a:t>前測根據核心問題設計的</a:t>
            </a:r>
            <a:r>
              <a:rPr lang="en-US" altLang="zh-TW" sz="2000" b="1" dirty="0" smtClean="0">
                <a:solidFill>
                  <a:srgbClr val="FFFFFF"/>
                </a:solidFill>
                <a:latin typeface="標楷體" pitchFamily="65" charset="-120"/>
                <a:ea typeface="標楷體" pitchFamily="65" charset="-120"/>
                <a:cs typeface="Varela Round"/>
                <a:sym typeface="Varela Round"/>
              </a:rPr>
              <a:t>12</a:t>
            </a:r>
            <a:r>
              <a:rPr lang="zh-TW" altLang="en-US" sz="2000" b="1" dirty="0" smtClean="0">
                <a:solidFill>
                  <a:srgbClr val="FFFFFF"/>
                </a:solidFill>
                <a:latin typeface="標楷體" pitchFamily="65" charset="-120"/>
                <a:ea typeface="標楷體" pitchFamily="65" charset="-120"/>
                <a:cs typeface="Varela Round"/>
                <a:sym typeface="Varela Round"/>
              </a:rPr>
              <a:t>題</a:t>
            </a:r>
            <a:endParaRPr sz="2000" b="1" dirty="0">
              <a:solidFill>
                <a:srgbClr val="FFFFFF"/>
              </a:solidFill>
              <a:latin typeface="標楷體" pitchFamily="65" charset="-120"/>
              <a:ea typeface="標楷體" pitchFamily="65" charset="-120"/>
              <a:cs typeface="Varela Round"/>
              <a:sym typeface="Varela Round"/>
            </a:endParaRPr>
          </a:p>
        </p:txBody>
      </p:sp>
      <p:sp>
        <p:nvSpPr>
          <p:cNvPr id="288" name="Google Shape;288;p24"/>
          <p:cNvSpPr txBox="1">
            <a:spLocks noGrp="1"/>
          </p:cNvSpPr>
          <p:nvPr>
            <p:ph type="title" idx="4294967295"/>
          </p:nvPr>
        </p:nvSpPr>
        <p:spPr>
          <a:xfrm>
            <a:off x="1547664" y="339502"/>
            <a:ext cx="52755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4000" b="1" dirty="0" smtClean="0">
                <a:latin typeface="微軟正黑體" pitchFamily="34" charset="-120"/>
                <a:ea typeface="微軟正黑體" pitchFamily="34" charset="-120"/>
              </a:rPr>
              <a:t>研究方法</a:t>
            </a:r>
            <a:endParaRPr sz="4000" b="1" dirty="0">
              <a:latin typeface="微軟正黑體" pitchFamily="34" charset="-120"/>
              <a:ea typeface="微軟正黑體" pitchFamily="34" charset="-120"/>
            </a:endParaRPr>
          </a:p>
        </p:txBody>
      </p:sp>
      <p:sp>
        <p:nvSpPr>
          <p:cNvPr id="289" name="Google Shape;289;p24"/>
          <p:cNvSpPr/>
          <p:nvPr/>
        </p:nvSpPr>
        <p:spPr>
          <a:xfrm>
            <a:off x="4427984" y="1491630"/>
            <a:ext cx="2128200" cy="2128200"/>
          </a:xfrm>
          <a:prstGeom prst="ellipse">
            <a:avLst/>
          </a:prstGeom>
          <a:solidFill>
            <a:srgbClr val="ED4A00">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TW" sz="2000" b="1" dirty="0" smtClean="0">
                <a:solidFill>
                  <a:srgbClr val="FFFFFF"/>
                </a:solidFill>
                <a:latin typeface="標楷體" pitchFamily="65" charset="-120"/>
                <a:ea typeface="標楷體" pitchFamily="65" charset="-120"/>
                <a:cs typeface="Varela Round"/>
                <a:sym typeface="Varela Round"/>
              </a:rPr>
              <a:t>20</a:t>
            </a:r>
            <a:r>
              <a:rPr lang="zh-TW" altLang="en-US" sz="2000" b="1" dirty="0" smtClean="0">
                <a:solidFill>
                  <a:srgbClr val="FFFFFF"/>
                </a:solidFill>
                <a:latin typeface="標楷體" pitchFamily="65" charset="-120"/>
                <a:ea typeface="標楷體" pitchFamily="65" charset="-120"/>
                <a:cs typeface="Varela Round"/>
                <a:sym typeface="Varela Round"/>
              </a:rPr>
              <a:t>分鐘對受測者解說事件</a:t>
            </a:r>
            <a:endParaRPr sz="2000" b="1" dirty="0">
              <a:solidFill>
                <a:srgbClr val="FFFFFF"/>
              </a:solidFill>
              <a:latin typeface="標楷體" pitchFamily="65" charset="-120"/>
              <a:ea typeface="標楷體" pitchFamily="65" charset="-120"/>
              <a:cs typeface="Varela Round"/>
              <a:sym typeface="Varela Round"/>
            </a:endParaRPr>
          </a:p>
        </p:txBody>
      </p:sp>
      <p:sp>
        <p:nvSpPr>
          <p:cNvPr id="290" name="Google Shape;290;p2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287" name="Google Shape;287;p24"/>
          <p:cNvSpPr/>
          <p:nvPr/>
        </p:nvSpPr>
        <p:spPr>
          <a:xfrm>
            <a:off x="6300192" y="1491630"/>
            <a:ext cx="2128200" cy="2128200"/>
          </a:xfrm>
          <a:prstGeom prst="ellipse">
            <a:avLst/>
          </a:prstGeom>
          <a:solidFill>
            <a:srgbClr val="E8004C">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000" b="1" dirty="0" smtClean="0">
                <a:solidFill>
                  <a:srgbClr val="FFFFFF"/>
                </a:solidFill>
                <a:latin typeface="標楷體" pitchFamily="65" charset="-120"/>
                <a:ea typeface="標楷體" pitchFamily="65" charset="-120"/>
                <a:cs typeface="Varela Round"/>
                <a:sym typeface="Varela Round"/>
              </a:rPr>
              <a:t>後測，增加</a:t>
            </a:r>
            <a:r>
              <a:rPr lang="en-US" altLang="zh-TW" sz="2000" b="1" dirty="0" smtClean="0">
                <a:solidFill>
                  <a:srgbClr val="FFFFFF"/>
                </a:solidFill>
                <a:latin typeface="標楷體" pitchFamily="65" charset="-120"/>
                <a:ea typeface="標楷體" pitchFamily="65" charset="-120"/>
                <a:cs typeface="Varela Round"/>
                <a:sym typeface="Varela Round"/>
              </a:rPr>
              <a:t>6</a:t>
            </a:r>
            <a:r>
              <a:rPr lang="zh-TW" altLang="en-US" sz="2000" b="1" dirty="0" smtClean="0">
                <a:solidFill>
                  <a:srgbClr val="FFFFFF"/>
                </a:solidFill>
                <a:latin typeface="標楷體" pitchFamily="65" charset="-120"/>
                <a:ea typeface="標楷體" pitchFamily="65" charset="-120"/>
                <a:cs typeface="Varela Round"/>
                <a:sym typeface="Varela Round"/>
              </a:rPr>
              <a:t>題調查觀感</a:t>
            </a:r>
            <a:endParaRPr sz="2000" b="1" dirty="0">
              <a:solidFill>
                <a:srgbClr val="FFFFFF"/>
              </a:solidFill>
              <a:latin typeface="標楷體" pitchFamily="65" charset="-120"/>
              <a:ea typeface="標楷體" pitchFamily="65" charset="-120"/>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6" grpId="0" animBg="1"/>
      <p:bldP spid="289" grpId="0" animBg="1"/>
      <p:bldP spid="287" grpId="0" animBg="1"/>
    </p:bld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1793</Words>
  <Application>Microsoft Office PowerPoint</Application>
  <PresentationFormat>如螢幕大小 (16:9)</PresentationFormat>
  <Paragraphs>292</Paragraphs>
  <Slides>21</Slides>
  <Notes>21</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Puck template</vt:lpstr>
      <vt:lpstr>探索七腳川社事件起因，建立族群認同</vt:lpstr>
      <vt:lpstr>研究動機</vt:lpstr>
      <vt:lpstr>研究目的</vt:lpstr>
      <vt:lpstr>PowerPoint 簡報</vt:lpstr>
      <vt:lpstr>文獻探討  地理位置</vt:lpstr>
      <vt:lpstr>事件時序</vt:lpstr>
      <vt:lpstr>事件起因的各方說法</vt:lpstr>
      <vt:lpstr>需要深思的核心問題</vt:lpstr>
      <vt:lpstr>研究方法</vt:lpstr>
      <vt:lpstr>前測結果</vt:lpstr>
      <vt:lpstr>後測結果</vt:lpstr>
      <vt:lpstr>前後測比較結果</vt:lpstr>
      <vt:lpstr>全體學生前後測比較結果</vt:lpstr>
      <vt:lpstr>族別比較結果</vt:lpstr>
      <vt:lpstr>結論與建議</vt:lpstr>
      <vt:lpstr>結論與建議</vt:lpstr>
      <vt:lpstr>結論與建議</vt:lpstr>
      <vt:lpstr>結論與建議</vt:lpstr>
      <vt:lpstr>PowerPoint 簡報</vt:lpstr>
      <vt:lpstr>參考文獻</vt:lpstr>
      <vt:lpstr>多謝聆聽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探索七腳川社事件起因，建立族群認同</dc:title>
  <dc:creator>ZUH</dc:creator>
  <cp:lastModifiedBy>USER</cp:lastModifiedBy>
  <cp:revision>47</cp:revision>
  <dcterms:modified xsi:type="dcterms:W3CDTF">2020-11-13T03:10:25Z</dcterms:modified>
</cp:coreProperties>
</file>