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62" r:id="rId3"/>
    <p:sldId id="257" r:id="rId4"/>
    <p:sldId id="258" r:id="rId5"/>
    <p:sldId id="259" r:id="rId6"/>
    <p:sldId id="260" r:id="rId7"/>
    <p:sldId id="264" r:id="rId8"/>
    <p:sldId id="261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5" r:id="rId28"/>
    <p:sldId id="284" r:id="rId29"/>
    <p:sldId id="286" r:id="rId30"/>
    <p:sldId id="287" r:id="rId31"/>
    <p:sldId id="288" r:id="rId32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2" autoAdjust="0"/>
    <p:restoredTop sz="94660"/>
  </p:normalViewPr>
  <p:slideViewPr>
    <p:cSldViewPr>
      <p:cViewPr>
        <p:scale>
          <a:sx n="72" d="100"/>
          <a:sy n="72" d="100"/>
        </p:scale>
        <p:origin x="-109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9C3624-FF4B-490C-B3AB-0EF5BFCECF6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7628F51-97B3-4659-9DA0-29DFE090CD3C}">
      <dgm:prSet phldrT="[文字]" custT="1"/>
      <dgm:spPr/>
      <dgm:t>
        <a:bodyPr/>
        <a:lstStyle/>
        <a:p>
          <a:r>
            <a:rPr lang="zh-TW" altLang="en-US" sz="2800" dirty="0" smtClean="0">
              <a:ea typeface="文鼎中特黑" panose="02010609010101010101" pitchFamily="49" charset="-120"/>
            </a:rPr>
            <a:t>問卷統計</a:t>
          </a:r>
          <a:endParaRPr lang="zh-TW" altLang="en-US" sz="2800" dirty="0">
            <a:ea typeface="文鼎中特黑" panose="02010609010101010101" pitchFamily="49" charset="-120"/>
          </a:endParaRPr>
        </a:p>
      </dgm:t>
    </dgm:pt>
    <dgm:pt modelId="{5E5BE781-7D62-432E-AA69-469B23FB3114}" type="parTrans" cxnId="{8591A6B8-9A7E-430A-BE87-19A3896688BE}">
      <dgm:prSet/>
      <dgm:spPr/>
      <dgm:t>
        <a:bodyPr/>
        <a:lstStyle/>
        <a:p>
          <a:endParaRPr lang="zh-TW" altLang="en-US"/>
        </a:p>
      </dgm:t>
    </dgm:pt>
    <dgm:pt modelId="{04BAB1C1-C096-45DC-9BD3-DB93CC495FF6}" type="sibTrans" cxnId="{8591A6B8-9A7E-430A-BE87-19A3896688BE}">
      <dgm:prSet/>
      <dgm:spPr/>
      <dgm:t>
        <a:bodyPr/>
        <a:lstStyle/>
        <a:p>
          <a:endParaRPr lang="zh-TW" altLang="en-US"/>
        </a:p>
      </dgm:t>
    </dgm:pt>
    <dgm:pt modelId="{249B47BA-FBCB-49CF-BDC8-D8513CAA2BCC}">
      <dgm:prSet phldrT="[文字]" custT="1"/>
      <dgm:spPr/>
      <dgm:t>
        <a:bodyPr/>
        <a:lstStyle/>
        <a:p>
          <a:pPr>
            <a:lnSpc>
              <a:spcPts val="3000"/>
            </a:lnSpc>
          </a:pPr>
          <a:r>
            <a:rPr lang="zh-TW" altLang="en-US" sz="2400" dirty="0" smtClean="0"/>
            <a:t>比較原住民</a:t>
          </a:r>
          <a:r>
            <a:rPr lang="zh-TW" altLang="en-US" sz="2400" dirty="0" smtClean="0"/>
            <a:t>青少年的喝酒態度與族群、家庭背景的關係</a:t>
          </a:r>
          <a:endParaRPr lang="zh-TW" altLang="en-US" sz="2400" dirty="0"/>
        </a:p>
      </dgm:t>
    </dgm:pt>
    <dgm:pt modelId="{8C7052B8-C1F3-4077-BF1A-006C1B9686CC}" type="parTrans" cxnId="{D0C7BAA8-A879-4F96-B55C-ABBE5C20A275}">
      <dgm:prSet/>
      <dgm:spPr/>
      <dgm:t>
        <a:bodyPr/>
        <a:lstStyle/>
        <a:p>
          <a:endParaRPr lang="zh-TW" altLang="en-US"/>
        </a:p>
      </dgm:t>
    </dgm:pt>
    <dgm:pt modelId="{0F68FFAF-0C9E-4C47-B5AE-3A02086954C2}" type="sibTrans" cxnId="{D0C7BAA8-A879-4F96-B55C-ABBE5C20A275}">
      <dgm:prSet/>
      <dgm:spPr/>
      <dgm:t>
        <a:bodyPr/>
        <a:lstStyle/>
        <a:p>
          <a:endParaRPr lang="zh-TW" altLang="en-US"/>
        </a:p>
      </dgm:t>
    </dgm:pt>
    <dgm:pt modelId="{B7B0AEF2-CEFE-42C8-8553-2790E3FD25D6}">
      <dgm:prSet phldrT="[文字]" custT="1"/>
      <dgm:spPr/>
      <dgm:t>
        <a:bodyPr/>
        <a:lstStyle/>
        <a:p>
          <a:r>
            <a:rPr lang="en-US" altLang="zh-TW" sz="2800" dirty="0" smtClean="0">
              <a:ea typeface="文鼎中特黑" panose="02010609010101010101" pitchFamily="49" charset="-120"/>
            </a:rPr>
            <a:t>Google</a:t>
          </a:r>
          <a:r>
            <a:rPr lang="zh-TW" altLang="en-US" sz="2800" dirty="0" smtClean="0">
              <a:ea typeface="文鼎中特黑" panose="02010609010101010101" pitchFamily="49" charset="-120"/>
            </a:rPr>
            <a:t>表單</a:t>
          </a:r>
          <a:endParaRPr lang="zh-TW" altLang="en-US" sz="2800" dirty="0">
            <a:ea typeface="文鼎中特黑" panose="02010609010101010101" pitchFamily="49" charset="-120"/>
          </a:endParaRPr>
        </a:p>
      </dgm:t>
    </dgm:pt>
    <dgm:pt modelId="{1915268F-7A6E-46DE-A61C-E7651ACC1528}" type="parTrans" cxnId="{2F0D1589-5BBE-4A19-B16F-AFD4632498F0}">
      <dgm:prSet/>
      <dgm:spPr/>
      <dgm:t>
        <a:bodyPr/>
        <a:lstStyle/>
        <a:p>
          <a:endParaRPr lang="zh-TW" altLang="en-US"/>
        </a:p>
      </dgm:t>
    </dgm:pt>
    <dgm:pt modelId="{23046D42-5874-4042-805F-1F4B8D10C1A7}" type="sibTrans" cxnId="{2F0D1589-5BBE-4A19-B16F-AFD4632498F0}">
      <dgm:prSet/>
      <dgm:spPr/>
      <dgm:t>
        <a:bodyPr/>
        <a:lstStyle/>
        <a:p>
          <a:endParaRPr lang="zh-TW" altLang="en-US"/>
        </a:p>
      </dgm:t>
    </dgm:pt>
    <dgm:pt modelId="{8F60713F-9435-4CAB-B267-F6E0D3A83CBD}">
      <dgm:prSet phldrT="[文字]" custT="1"/>
      <dgm:spPr/>
      <dgm:t>
        <a:bodyPr/>
        <a:lstStyle/>
        <a:p>
          <a:pPr>
            <a:lnSpc>
              <a:spcPts val="3000"/>
            </a:lnSpc>
          </a:pPr>
          <a:r>
            <a:rPr lang="zh-TW" altLang="en-US" sz="2400" dirty="0" smtClean="0"/>
            <a:t>探究原住民青少年對喝酒的自我意識與族群認同</a:t>
          </a:r>
          <a:endParaRPr lang="zh-TW" altLang="en-US" sz="2400" dirty="0"/>
        </a:p>
      </dgm:t>
    </dgm:pt>
    <dgm:pt modelId="{17BB76FE-989B-4704-8586-5E84940FD633}" type="parTrans" cxnId="{35DCB8C5-CF8E-4C3A-8BCA-ADC2DFF245E5}">
      <dgm:prSet/>
      <dgm:spPr/>
      <dgm:t>
        <a:bodyPr/>
        <a:lstStyle/>
        <a:p>
          <a:endParaRPr lang="zh-TW" altLang="en-US"/>
        </a:p>
      </dgm:t>
    </dgm:pt>
    <dgm:pt modelId="{A2DD27C8-5D2C-47BB-A9B6-ECF5ADDEEDD4}" type="sibTrans" cxnId="{35DCB8C5-CF8E-4C3A-8BCA-ADC2DFF245E5}">
      <dgm:prSet/>
      <dgm:spPr/>
      <dgm:t>
        <a:bodyPr/>
        <a:lstStyle/>
        <a:p>
          <a:endParaRPr lang="zh-TW" altLang="en-US"/>
        </a:p>
      </dgm:t>
    </dgm:pt>
    <dgm:pt modelId="{20F3B626-EE99-466E-9563-5B60F4CB5F5C}">
      <dgm:prSet phldrT="[文字]" custT="1"/>
      <dgm:spPr/>
      <dgm:t>
        <a:bodyPr/>
        <a:lstStyle/>
        <a:p>
          <a:r>
            <a:rPr lang="zh-TW" altLang="en-US" sz="2800" dirty="0" smtClean="0">
              <a:ea typeface="文鼎中特黑" panose="02010609010101010101" pitchFamily="49" charset="-120"/>
            </a:rPr>
            <a:t>質性訪談</a:t>
          </a:r>
          <a:endParaRPr lang="zh-TW" altLang="en-US" sz="2800" dirty="0">
            <a:ea typeface="文鼎中特黑" panose="02010609010101010101" pitchFamily="49" charset="-120"/>
          </a:endParaRPr>
        </a:p>
      </dgm:t>
    </dgm:pt>
    <dgm:pt modelId="{D6943100-C423-4826-9216-7556A15B18B6}" type="parTrans" cxnId="{4C31614D-BAC0-4265-BC24-43BB26FDFCB5}">
      <dgm:prSet/>
      <dgm:spPr/>
      <dgm:t>
        <a:bodyPr/>
        <a:lstStyle/>
        <a:p>
          <a:endParaRPr lang="zh-TW" altLang="en-US"/>
        </a:p>
      </dgm:t>
    </dgm:pt>
    <dgm:pt modelId="{D5ADC647-83F8-405D-8A9E-5B16D2349EC0}" type="sibTrans" cxnId="{4C31614D-BAC0-4265-BC24-43BB26FDFCB5}">
      <dgm:prSet/>
      <dgm:spPr/>
      <dgm:t>
        <a:bodyPr/>
        <a:lstStyle/>
        <a:p>
          <a:endParaRPr lang="zh-TW" altLang="en-US"/>
        </a:p>
      </dgm:t>
    </dgm:pt>
    <dgm:pt modelId="{898476E9-F66D-434E-8F3C-4C419FEF3333}">
      <dgm:prSet phldrT="[文字]" custT="1"/>
      <dgm:spPr/>
      <dgm:t>
        <a:bodyPr/>
        <a:lstStyle/>
        <a:p>
          <a:pPr>
            <a:lnSpc>
              <a:spcPts val="3000"/>
            </a:lnSpc>
          </a:pPr>
          <a:r>
            <a:rPr lang="zh-TW" altLang="en-US" sz="2400" dirty="0" smtClean="0"/>
            <a:t>對原住民學生</a:t>
          </a:r>
          <a:endParaRPr lang="zh-TW" altLang="en-US" sz="2400" dirty="0"/>
        </a:p>
      </dgm:t>
    </dgm:pt>
    <dgm:pt modelId="{E82C6AC3-A0DF-459B-A964-2C7D48FB3EE5}" type="parTrans" cxnId="{27208599-51F8-4136-BC12-1EA9507A9EA7}">
      <dgm:prSet/>
      <dgm:spPr/>
      <dgm:t>
        <a:bodyPr/>
        <a:lstStyle/>
        <a:p>
          <a:endParaRPr lang="zh-TW" altLang="en-US"/>
        </a:p>
      </dgm:t>
    </dgm:pt>
    <dgm:pt modelId="{862C9856-3DF2-4440-BD8E-A761C7CB94E8}" type="sibTrans" cxnId="{27208599-51F8-4136-BC12-1EA9507A9EA7}">
      <dgm:prSet/>
      <dgm:spPr/>
      <dgm:t>
        <a:bodyPr/>
        <a:lstStyle/>
        <a:p>
          <a:endParaRPr lang="zh-TW" altLang="en-US"/>
        </a:p>
      </dgm:t>
    </dgm:pt>
    <dgm:pt modelId="{CEC61869-3D83-4058-A40B-FFE12DE0F6DB}">
      <dgm:prSet phldrT="[文字]" custT="1"/>
      <dgm:spPr/>
      <dgm:t>
        <a:bodyPr/>
        <a:lstStyle/>
        <a:p>
          <a:pPr>
            <a:lnSpc>
              <a:spcPts val="3000"/>
            </a:lnSpc>
          </a:pPr>
          <a:r>
            <a:rPr lang="zh-TW" altLang="en-US" sz="2400" dirty="0" smtClean="0"/>
            <a:t>對學校主任</a:t>
          </a:r>
          <a:endParaRPr lang="zh-TW" altLang="en-US" sz="2400" dirty="0"/>
        </a:p>
      </dgm:t>
    </dgm:pt>
    <dgm:pt modelId="{46FB99F5-9495-409C-890B-C8546C6FC515}" type="parTrans" cxnId="{1A8945DC-8166-4F71-A0B9-5781E612EFE9}">
      <dgm:prSet/>
      <dgm:spPr/>
      <dgm:t>
        <a:bodyPr/>
        <a:lstStyle/>
        <a:p>
          <a:endParaRPr lang="zh-TW" altLang="en-US"/>
        </a:p>
      </dgm:t>
    </dgm:pt>
    <dgm:pt modelId="{1BBAC1EB-182E-4922-B49F-429F768CD5AB}" type="sibTrans" cxnId="{1A8945DC-8166-4F71-A0B9-5781E612EFE9}">
      <dgm:prSet/>
      <dgm:spPr/>
      <dgm:t>
        <a:bodyPr/>
        <a:lstStyle/>
        <a:p>
          <a:endParaRPr lang="zh-TW" altLang="en-US"/>
        </a:p>
      </dgm:t>
    </dgm:pt>
    <dgm:pt modelId="{9697A7E3-C2C1-4E6E-97B9-C4A153F42FC8}">
      <dgm:prSet phldrT="[文字]"/>
      <dgm:spPr/>
      <dgm:t>
        <a:bodyPr/>
        <a:lstStyle/>
        <a:p>
          <a:pPr>
            <a:lnSpc>
              <a:spcPct val="90000"/>
            </a:lnSpc>
          </a:pPr>
          <a:endParaRPr lang="zh-TW" altLang="en-US" sz="500" dirty="0"/>
        </a:p>
      </dgm:t>
    </dgm:pt>
    <dgm:pt modelId="{7A14009D-1017-49F2-AAE6-7DEC79F0F8E8}" type="parTrans" cxnId="{C50C365B-049A-4AC3-B399-FA4078AC0243}">
      <dgm:prSet/>
      <dgm:spPr/>
      <dgm:t>
        <a:bodyPr/>
        <a:lstStyle/>
        <a:p>
          <a:endParaRPr lang="zh-TW" altLang="en-US"/>
        </a:p>
      </dgm:t>
    </dgm:pt>
    <dgm:pt modelId="{67B038C3-3044-413C-901B-32597210AB5E}" type="sibTrans" cxnId="{C50C365B-049A-4AC3-B399-FA4078AC0243}">
      <dgm:prSet/>
      <dgm:spPr/>
      <dgm:t>
        <a:bodyPr/>
        <a:lstStyle/>
        <a:p>
          <a:endParaRPr lang="zh-TW" altLang="en-US"/>
        </a:p>
      </dgm:t>
    </dgm:pt>
    <dgm:pt modelId="{71A513CA-E395-4DAB-9B76-329AA9F35CE9}" type="pres">
      <dgm:prSet presAssocID="{D29C3624-FF4B-490C-B3AB-0EF5BFCECF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70C8144-805A-42B0-8443-86E97BFB9C71}" type="pres">
      <dgm:prSet presAssocID="{47628F51-97B3-4659-9DA0-29DFE090CD3C}" presName="composite" presStyleCnt="0"/>
      <dgm:spPr/>
    </dgm:pt>
    <dgm:pt modelId="{24EC570E-098B-4A96-AE44-81FEF5A0E39C}" type="pres">
      <dgm:prSet presAssocID="{47628F51-97B3-4659-9DA0-29DFE090CD3C}" presName="parTx" presStyleLbl="alignNode1" presStyleIdx="0" presStyleCnt="3" custScaleX="109841" custScaleY="2000000" custLinFactNeighborX="5612" custLinFactNeighborY="-247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F5E214-BDC5-40DB-9176-A0FF97BDF69F}" type="pres">
      <dgm:prSet presAssocID="{47628F51-97B3-4659-9DA0-29DFE090CD3C}" presName="desTx" presStyleLbl="alignAccFollowNode1" presStyleIdx="0" presStyleCnt="3" custLinFactNeighborX="7169" custLinFactNeighborY="164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AE222B-8A9D-4E31-AFA5-18D366BC86A4}" type="pres">
      <dgm:prSet presAssocID="{04BAB1C1-C096-45DC-9BD3-DB93CC495FF6}" presName="space" presStyleCnt="0"/>
      <dgm:spPr/>
    </dgm:pt>
    <dgm:pt modelId="{73E1567A-40AC-44B2-A7BF-44BEB01C21FA}" type="pres">
      <dgm:prSet presAssocID="{B7B0AEF2-CEFE-42C8-8553-2790E3FD25D6}" presName="composite" presStyleCnt="0"/>
      <dgm:spPr/>
    </dgm:pt>
    <dgm:pt modelId="{C8BC0DCC-BEB9-41C4-B282-BC92CC3071A2}" type="pres">
      <dgm:prSet presAssocID="{B7B0AEF2-CEFE-42C8-8553-2790E3FD25D6}" presName="parTx" presStyleLbl="alignNode1" presStyleIdx="1" presStyleCnt="3" custScaleX="122961" custScaleY="7880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5A0718-F865-4A98-A6A1-D61F4D998D7C}" type="pres">
      <dgm:prSet presAssocID="{B7B0AEF2-CEFE-42C8-8553-2790E3FD25D6}" presName="desTx" presStyleLbl="alignAccFollowNode1" presStyleIdx="1" presStyleCnt="3" custScaleX="113264" custLinFactNeighborX="992" custLinFactNeighborY="168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2EA5E9-2B39-4545-B29A-9E5932801A29}" type="pres">
      <dgm:prSet presAssocID="{23046D42-5874-4042-805F-1F4B8D10C1A7}" presName="space" presStyleCnt="0"/>
      <dgm:spPr/>
    </dgm:pt>
    <dgm:pt modelId="{2ECF20DB-3DFF-463C-851F-A6D603991A6F}" type="pres">
      <dgm:prSet presAssocID="{20F3B626-EE99-466E-9563-5B60F4CB5F5C}" presName="composite" presStyleCnt="0"/>
      <dgm:spPr/>
    </dgm:pt>
    <dgm:pt modelId="{8A01833E-48CE-4DDC-B3B6-57B20C5D38EA}" type="pres">
      <dgm:prSet presAssocID="{20F3B626-EE99-466E-9563-5B60F4CB5F5C}" presName="parTx" presStyleLbl="alignNode1" presStyleIdx="2" presStyleCnt="3" custScaleX="111652" custScaleY="519706" custLinFactNeighborX="-5912" custLinFactNeighborY="352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AD9644-356D-411E-8AA3-2091117368F6}" type="pres">
      <dgm:prSet presAssocID="{20F3B626-EE99-466E-9563-5B60F4CB5F5C}" presName="desTx" presStyleLbl="alignAccFollowNode1" presStyleIdx="2" presStyleCnt="3" custScaleX="110731" custLinFactNeighborX="-7608" custLinFactNeighborY="171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50C365B-049A-4AC3-B399-FA4078AC0243}" srcId="{20F3B626-EE99-466E-9563-5B60F4CB5F5C}" destId="{9697A7E3-C2C1-4E6E-97B9-C4A153F42FC8}" srcOrd="2" destOrd="0" parTransId="{7A14009D-1017-49F2-AAE6-7DEC79F0F8E8}" sibTransId="{67B038C3-3044-413C-901B-32597210AB5E}"/>
    <dgm:cxn modelId="{D0C7BAA8-A879-4F96-B55C-ABBE5C20A275}" srcId="{47628F51-97B3-4659-9DA0-29DFE090CD3C}" destId="{249B47BA-FBCB-49CF-BDC8-D8513CAA2BCC}" srcOrd="0" destOrd="0" parTransId="{8C7052B8-C1F3-4077-BF1A-006C1B9686CC}" sibTransId="{0F68FFAF-0C9E-4C47-B5AE-3A02086954C2}"/>
    <dgm:cxn modelId="{27208599-51F8-4136-BC12-1EA9507A9EA7}" srcId="{20F3B626-EE99-466E-9563-5B60F4CB5F5C}" destId="{898476E9-F66D-434E-8F3C-4C419FEF3333}" srcOrd="0" destOrd="0" parTransId="{E82C6AC3-A0DF-459B-A964-2C7D48FB3EE5}" sibTransId="{862C9856-3DF2-4440-BD8E-A761C7CB94E8}"/>
    <dgm:cxn modelId="{6A5683D3-B586-4278-BFA9-D0D6830481D6}" type="presOf" srcId="{47628F51-97B3-4659-9DA0-29DFE090CD3C}" destId="{24EC570E-098B-4A96-AE44-81FEF5A0E39C}" srcOrd="0" destOrd="0" presId="urn:microsoft.com/office/officeart/2005/8/layout/hList1"/>
    <dgm:cxn modelId="{24DEB3ED-246F-445A-A004-4075A37069AC}" type="presOf" srcId="{9697A7E3-C2C1-4E6E-97B9-C4A153F42FC8}" destId="{07AD9644-356D-411E-8AA3-2091117368F6}" srcOrd="0" destOrd="2" presId="urn:microsoft.com/office/officeart/2005/8/layout/hList1"/>
    <dgm:cxn modelId="{8362C69D-87A8-48F5-BC41-F02420125AA4}" type="presOf" srcId="{8F60713F-9435-4CAB-B267-F6E0D3A83CBD}" destId="{945A0718-F865-4A98-A6A1-D61F4D998D7C}" srcOrd="0" destOrd="0" presId="urn:microsoft.com/office/officeart/2005/8/layout/hList1"/>
    <dgm:cxn modelId="{32BF7D99-9D51-4148-B8F4-09916704E4A3}" type="presOf" srcId="{249B47BA-FBCB-49CF-BDC8-D8513CAA2BCC}" destId="{62F5E214-BDC5-40DB-9176-A0FF97BDF69F}" srcOrd="0" destOrd="0" presId="urn:microsoft.com/office/officeart/2005/8/layout/hList1"/>
    <dgm:cxn modelId="{8591A6B8-9A7E-430A-BE87-19A3896688BE}" srcId="{D29C3624-FF4B-490C-B3AB-0EF5BFCECF67}" destId="{47628F51-97B3-4659-9DA0-29DFE090CD3C}" srcOrd="0" destOrd="0" parTransId="{5E5BE781-7D62-432E-AA69-469B23FB3114}" sibTransId="{04BAB1C1-C096-45DC-9BD3-DB93CC495FF6}"/>
    <dgm:cxn modelId="{B6863814-8500-45C4-BBD6-37A912CCC453}" type="presOf" srcId="{898476E9-F66D-434E-8F3C-4C419FEF3333}" destId="{07AD9644-356D-411E-8AA3-2091117368F6}" srcOrd="0" destOrd="0" presId="urn:microsoft.com/office/officeart/2005/8/layout/hList1"/>
    <dgm:cxn modelId="{08DD3EBB-FB62-4478-9C6D-CD203648C66C}" type="presOf" srcId="{CEC61869-3D83-4058-A40B-FFE12DE0F6DB}" destId="{07AD9644-356D-411E-8AA3-2091117368F6}" srcOrd="0" destOrd="1" presId="urn:microsoft.com/office/officeart/2005/8/layout/hList1"/>
    <dgm:cxn modelId="{35DCB8C5-CF8E-4C3A-8BCA-ADC2DFF245E5}" srcId="{B7B0AEF2-CEFE-42C8-8553-2790E3FD25D6}" destId="{8F60713F-9435-4CAB-B267-F6E0D3A83CBD}" srcOrd="0" destOrd="0" parTransId="{17BB76FE-989B-4704-8586-5E84940FD633}" sibTransId="{A2DD27C8-5D2C-47BB-A9B6-ECF5ADDEEDD4}"/>
    <dgm:cxn modelId="{2F0D1589-5BBE-4A19-B16F-AFD4632498F0}" srcId="{D29C3624-FF4B-490C-B3AB-0EF5BFCECF67}" destId="{B7B0AEF2-CEFE-42C8-8553-2790E3FD25D6}" srcOrd="1" destOrd="0" parTransId="{1915268F-7A6E-46DE-A61C-E7651ACC1528}" sibTransId="{23046D42-5874-4042-805F-1F4B8D10C1A7}"/>
    <dgm:cxn modelId="{4C31614D-BAC0-4265-BC24-43BB26FDFCB5}" srcId="{D29C3624-FF4B-490C-B3AB-0EF5BFCECF67}" destId="{20F3B626-EE99-466E-9563-5B60F4CB5F5C}" srcOrd="2" destOrd="0" parTransId="{D6943100-C423-4826-9216-7556A15B18B6}" sibTransId="{D5ADC647-83F8-405D-8A9E-5B16D2349EC0}"/>
    <dgm:cxn modelId="{2F5508D5-38FD-40A8-B723-29B5D747441E}" type="presOf" srcId="{20F3B626-EE99-466E-9563-5B60F4CB5F5C}" destId="{8A01833E-48CE-4DDC-B3B6-57B20C5D38EA}" srcOrd="0" destOrd="0" presId="urn:microsoft.com/office/officeart/2005/8/layout/hList1"/>
    <dgm:cxn modelId="{EA419DC5-7886-4210-83C1-D27E468CB573}" type="presOf" srcId="{B7B0AEF2-CEFE-42C8-8553-2790E3FD25D6}" destId="{C8BC0DCC-BEB9-41C4-B282-BC92CC3071A2}" srcOrd="0" destOrd="0" presId="urn:microsoft.com/office/officeart/2005/8/layout/hList1"/>
    <dgm:cxn modelId="{1A8945DC-8166-4F71-A0B9-5781E612EFE9}" srcId="{20F3B626-EE99-466E-9563-5B60F4CB5F5C}" destId="{CEC61869-3D83-4058-A40B-FFE12DE0F6DB}" srcOrd="1" destOrd="0" parTransId="{46FB99F5-9495-409C-890B-C8546C6FC515}" sibTransId="{1BBAC1EB-182E-4922-B49F-429F768CD5AB}"/>
    <dgm:cxn modelId="{B61C9022-BF21-44BA-9072-CBC5D0955A70}" type="presOf" srcId="{D29C3624-FF4B-490C-B3AB-0EF5BFCECF67}" destId="{71A513CA-E395-4DAB-9B76-329AA9F35CE9}" srcOrd="0" destOrd="0" presId="urn:microsoft.com/office/officeart/2005/8/layout/hList1"/>
    <dgm:cxn modelId="{1CE1C091-1304-43E9-AB1D-23D27656D3B7}" type="presParOf" srcId="{71A513CA-E395-4DAB-9B76-329AA9F35CE9}" destId="{770C8144-805A-42B0-8443-86E97BFB9C71}" srcOrd="0" destOrd="0" presId="urn:microsoft.com/office/officeart/2005/8/layout/hList1"/>
    <dgm:cxn modelId="{3F1AC8F3-98FE-43FB-93FE-C072CF4F3494}" type="presParOf" srcId="{770C8144-805A-42B0-8443-86E97BFB9C71}" destId="{24EC570E-098B-4A96-AE44-81FEF5A0E39C}" srcOrd="0" destOrd="0" presId="urn:microsoft.com/office/officeart/2005/8/layout/hList1"/>
    <dgm:cxn modelId="{4CCD5CB7-CB1F-4078-A747-9BD7C4B1F93D}" type="presParOf" srcId="{770C8144-805A-42B0-8443-86E97BFB9C71}" destId="{62F5E214-BDC5-40DB-9176-A0FF97BDF69F}" srcOrd="1" destOrd="0" presId="urn:microsoft.com/office/officeart/2005/8/layout/hList1"/>
    <dgm:cxn modelId="{2AAD936B-7724-42ED-9463-6B81B7E54415}" type="presParOf" srcId="{71A513CA-E395-4DAB-9B76-329AA9F35CE9}" destId="{0DAE222B-8A9D-4E31-AFA5-18D366BC86A4}" srcOrd="1" destOrd="0" presId="urn:microsoft.com/office/officeart/2005/8/layout/hList1"/>
    <dgm:cxn modelId="{F2395549-781A-4729-A956-8C3FFDB02D67}" type="presParOf" srcId="{71A513CA-E395-4DAB-9B76-329AA9F35CE9}" destId="{73E1567A-40AC-44B2-A7BF-44BEB01C21FA}" srcOrd="2" destOrd="0" presId="urn:microsoft.com/office/officeart/2005/8/layout/hList1"/>
    <dgm:cxn modelId="{16FF9B32-83FB-44F1-8C68-A30C6B2C19F5}" type="presParOf" srcId="{73E1567A-40AC-44B2-A7BF-44BEB01C21FA}" destId="{C8BC0DCC-BEB9-41C4-B282-BC92CC3071A2}" srcOrd="0" destOrd="0" presId="urn:microsoft.com/office/officeart/2005/8/layout/hList1"/>
    <dgm:cxn modelId="{690FEF4F-D6FA-4C34-ABD3-6B80700262BB}" type="presParOf" srcId="{73E1567A-40AC-44B2-A7BF-44BEB01C21FA}" destId="{945A0718-F865-4A98-A6A1-D61F4D998D7C}" srcOrd="1" destOrd="0" presId="urn:microsoft.com/office/officeart/2005/8/layout/hList1"/>
    <dgm:cxn modelId="{1E5E61D9-ABCB-4163-AEB6-CF3FB8F6696A}" type="presParOf" srcId="{71A513CA-E395-4DAB-9B76-329AA9F35CE9}" destId="{132EA5E9-2B39-4545-B29A-9E5932801A29}" srcOrd="3" destOrd="0" presId="urn:microsoft.com/office/officeart/2005/8/layout/hList1"/>
    <dgm:cxn modelId="{0E35E35F-76B4-48D5-80AA-1D03BDCA1FBF}" type="presParOf" srcId="{71A513CA-E395-4DAB-9B76-329AA9F35CE9}" destId="{2ECF20DB-3DFF-463C-851F-A6D603991A6F}" srcOrd="4" destOrd="0" presId="urn:microsoft.com/office/officeart/2005/8/layout/hList1"/>
    <dgm:cxn modelId="{F7E2BB5F-CA53-40AC-8331-0F90047AF2D1}" type="presParOf" srcId="{2ECF20DB-3DFF-463C-851F-A6D603991A6F}" destId="{8A01833E-48CE-4DDC-B3B6-57B20C5D38EA}" srcOrd="0" destOrd="0" presId="urn:microsoft.com/office/officeart/2005/8/layout/hList1"/>
    <dgm:cxn modelId="{6AEC09DA-208F-4427-B640-CE0B2DF9FBE1}" type="presParOf" srcId="{2ECF20DB-3DFF-463C-851F-A6D603991A6F}" destId="{07AD9644-356D-411E-8AA3-2091117368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47EC0D-1271-46C4-B859-1037233A5AF4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3352CA7-0F5A-4053-80E6-F81193B68649}">
      <dgm:prSet phldrT="[文字]"/>
      <dgm:spPr/>
      <dgm:t>
        <a:bodyPr/>
        <a:lstStyle/>
        <a:p>
          <a:r>
            <a:rPr lang="zh-TW" altLang="en-US" dirty="0" smtClean="0">
              <a:ea typeface="文鼎中特黑" panose="02010609010101010101" pitchFamily="49" charset="-120"/>
            </a:rPr>
            <a:t>涵化說</a:t>
          </a:r>
          <a:endParaRPr lang="zh-TW" altLang="en-US" dirty="0">
            <a:ea typeface="文鼎中特黑" panose="02010609010101010101" pitchFamily="49" charset="-120"/>
          </a:endParaRPr>
        </a:p>
      </dgm:t>
    </dgm:pt>
    <dgm:pt modelId="{94168655-F509-4553-AC19-B784C74B2224}" type="parTrans" cxnId="{4392A767-B436-4E37-8F53-D55879A59CB3}">
      <dgm:prSet/>
      <dgm:spPr/>
      <dgm:t>
        <a:bodyPr/>
        <a:lstStyle/>
        <a:p>
          <a:endParaRPr lang="zh-TW" altLang="en-US"/>
        </a:p>
      </dgm:t>
    </dgm:pt>
    <dgm:pt modelId="{F9823D69-07F3-4C05-B46A-2421326593B8}" type="sibTrans" cxnId="{4392A767-B436-4E37-8F53-D55879A59CB3}">
      <dgm:prSet/>
      <dgm:spPr/>
      <dgm:t>
        <a:bodyPr/>
        <a:lstStyle/>
        <a:p>
          <a:endParaRPr lang="zh-TW" altLang="en-US"/>
        </a:p>
      </dgm:t>
    </dgm:pt>
    <dgm:pt modelId="{1B94F0CD-60B0-4FB2-9918-8690415D33AC}">
      <dgm:prSet phldrT="[文字]" custT="1"/>
      <dgm:spPr/>
      <dgm:t>
        <a:bodyPr/>
        <a:lstStyle/>
        <a:p>
          <a:r>
            <a:rPr lang="zh-TW" altLang="en-US" sz="2800" b="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在適應主流社會下的「涵化過程」，引發心理的焦慮。</a:t>
          </a:r>
          <a:endParaRPr lang="zh-TW" altLang="en-US" sz="2800" b="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9A4C964-DF54-4083-B87B-B4EF184116A3}" type="parTrans" cxnId="{D0D51DFC-2488-4497-8720-B787B9204025}">
      <dgm:prSet/>
      <dgm:spPr/>
      <dgm:t>
        <a:bodyPr/>
        <a:lstStyle/>
        <a:p>
          <a:endParaRPr lang="zh-TW" altLang="en-US"/>
        </a:p>
      </dgm:t>
    </dgm:pt>
    <dgm:pt modelId="{867FE673-B489-47C9-8ACC-9B18707EAA02}" type="sibTrans" cxnId="{D0D51DFC-2488-4497-8720-B787B9204025}">
      <dgm:prSet/>
      <dgm:spPr/>
      <dgm:t>
        <a:bodyPr/>
        <a:lstStyle/>
        <a:p>
          <a:endParaRPr lang="zh-TW" altLang="en-US"/>
        </a:p>
      </dgm:t>
    </dgm:pt>
    <dgm:pt modelId="{150C7AE8-09AD-4308-8A73-579BD0581DCD}">
      <dgm:prSet phldrT="[文字]" custT="1"/>
      <dgm:spPr/>
      <dgm:t>
        <a:bodyPr/>
        <a:lstStyle/>
        <a:p>
          <a:r>
            <a:rPr lang="zh-TW" altLang="en-US" sz="2800" b="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「歷史創傷」的壓力會透過個人、家庭跟部落，代代傳遞。</a:t>
          </a:r>
          <a:endParaRPr lang="zh-TW" altLang="en-US" sz="2800" b="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F93FE59-AB60-4493-88C0-512F0895B08C}" type="parTrans" cxnId="{DDB92757-FBDA-4094-9C1F-E00AC132EBE5}">
      <dgm:prSet/>
      <dgm:spPr/>
      <dgm:t>
        <a:bodyPr/>
        <a:lstStyle/>
        <a:p>
          <a:endParaRPr lang="zh-TW" altLang="en-US"/>
        </a:p>
      </dgm:t>
    </dgm:pt>
    <dgm:pt modelId="{A05035A2-4C52-439A-8317-1087CEE172C3}" type="sibTrans" cxnId="{DDB92757-FBDA-4094-9C1F-E00AC132EBE5}">
      <dgm:prSet/>
      <dgm:spPr/>
      <dgm:t>
        <a:bodyPr/>
        <a:lstStyle/>
        <a:p>
          <a:endParaRPr lang="zh-TW" altLang="en-US"/>
        </a:p>
      </dgm:t>
    </dgm:pt>
    <dgm:pt modelId="{3F0669A8-04E0-4F91-B9AC-EAAC6A0BF7D2}">
      <dgm:prSet phldrT="[文字]"/>
      <dgm:spPr/>
      <dgm:t>
        <a:bodyPr/>
        <a:lstStyle/>
        <a:p>
          <a:r>
            <a:rPr lang="zh-TW" altLang="en-US" dirty="0" smtClean="0">
              <a:ea typeface="文鼎中特黑" panose="02010609010101010101" pitchFamily="49" charset="-120"/>
            </a:rPr>
            <a:t>文化說</a:t>
          </a:r>
          <a:endParaRPr lang="zh-TW" altLang="en-US" dirty="0">
            <a:ea typeface="文鼎中特黑" panose="02010609010101010101" pitchFamily="49" charset="-120"/>
          </a:endParaRPr>
        </a:p>
      </dgm:t>
    </dgm:pt>
    <dgm:pt modelId="{6814BFED-2FBC-48F0-A5C1-BFE791A8EC0A}" type="parTrans" cxnId="{835ABB40-3DB7-4793-919C-DDC788F14A0D}">
      <dgm:prSet/>
      <dgm:spPr/>
      <dgm:t>
        <a:bodyPr/>
        <a:lstStyle/>
        <a:p>
          <a:endParaRPr lang="zh-TW" altLang="en-US"/>
        </a:p>
      </dgm:t>
    </dgm:pt>
    <dgm:pt modelId="{99CC5AB2-E82E-4613-919A-F3DD10BEA01F}" type="sibTrans" cxnId="{835ABB40-3DB7-4793-919C-DDC788F14A0D}">
      <dgm:prSet/>
      <dgm:spPr/>
      <dgm:t>
        <a:bodyPr/>
        <a:lstStyle/>
        <a:p>
          <a:endParaRPr lang="zh-TW" altLang="en-US"/>
        </a:p>
      </dgm:t>
    </dgm:pt>
    <dgm:pt modelId="{DCCD4D74-02AD-45F6-8BFA-0AE70DDF7F90}">
      <dgm:prSet phldrT="[文字]" custT="1"/>
      <dgm:spPr/>
      <dgm:t>
        <a:bodyPr/>
        <a:lstStyle/>
        <a:p>
          <a:r>
            <a:rPr lang="zh-TW" altLang="en-US" sz="2800" b="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原住民飲酒本有他的宗教、社會和集體活動的豐富意涵</a:t>
          </a:r>
          <a:endParaRPr lang="zh-TW" altLang="en-US" sz="2800" b="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9960689-ADD2-4B9B-B620-817171CC261E}" type="parTrans" cxnId="{1D687EF2-F966-4EE0-8C5F-36B6ED995343}">
      <dgm:prSet/>
      <dgm:spPr/>
      <dgm:t>
        <a:bodyPr/>
        <a:lstStyle/>
        <a:p>
          <a:endParaRPr lang="zh-TW" altLang="en-US"/>
        </a:p>
      </dgm:t>
    </dgm:pt>
    <dgm:pt modelId="{6258E7C1-CD5C-425F-AAE0-6401A8F83686}" type="sibTrans" cxnId="{1D687EF2-F966-4EE0-8C5F-36B6ED995343}">
      <dgm:prSet/>
      <dgm:spPr/>
      <dgm:t>
        <a:bodyPr/>
        <a:lstStyle/>
        <a:p>
          <a:endParaRPr lang="zh-TW" altLang="en-US"/>
        </a:p>
      </dgm:t>
    </dgm:pt>
    <dgm:pt modelId="{317FCA64-4499-4FB8-9C2B-E004B6294C15}">
      <dgm:prSet phldrT="[文字]"/>
      <dgm:spPr/>
      <dgm:t>
        <a:bodyPr/>
        <a:lstStyle/>
        <a:p>
          <a:endParaRPr lang="zh-TW" altLang="en-US" sz="1800" dirty="0"/>
        </a:p>
      </dgm:t>
    </dgm:pt>
    <dgm:pt modelId="{0D439E99-36AE-4BBD-8E3A-36EFF802D112}" type="parTrans" cxnId="{ACE045C7-9207-4846-AACE-2576D301C5E7}">
      <dgm:prSet/>
      <dgm:spPr/>
      <dgm:t>
        <a:bodyPr/>
        <a:lstStyle/>
        <a:p>
          <a:endParaRPr lang="zh-TW" altLang="en-US"/>
        </a:p>
      </dgm:t>
    </dgm:pt>
    <dgm:pt modelId="{F1D5A587-D137-43E2-AB0B-0E69A66BD8D0}" type="sibTrans" cxnId="{ACE045C7-9207-4846-AACE-2576D301C5E7}">
      <dgm:prSet/>
      <dgm:spPr/>
      <dgm:t>
        <a:bodyPr/>
        <a:lstStyle/>
        <a:p>
          <a:endParaRPr lang="zh-TW" altLang="en-US"/>
        </a:p>
      </dgm:t>
    </dgm:pt>
    <dgm:pt modelId="{BE2FA74E-0110-48EC-9E57-8A01DC46399A}">
      <dgm:prSet phldrT="[文字]" custT="1"/>
      <dgm:spPr/>
      <dgm:t>
        <a:bodyPr/>
        <a:lstStyle/>
        <a:p>
          <a:r>
            <a:rPr lang="zh-TW" altLang="en-US" sz="2800" b="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恢復酒神在田園、藝術和宗教上的意義和地位</a:t>
          </a:r>
          <a:endParaRPr lang="zh-TW" altLang="en-US" sz="2800" b="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944C526-7611-4409-88E4-AC5239C49586}" type="parTrans" cxnId="{B9F214E6-08F9-4D7E-98F6-86FF4A69F9E5}">
      <dgm:prSet/>
      <dgm:spPr/>
      <dgm:t>
        <a:bodyPr/>
        <a:lstStyle/>
        <a:p>
          <a:endParaRPr lang="zh-TW" altLang="en-US"/>
        </a:p>
      </dgm:t>
    </dgm:pt>
    <dgm:pt modelId="{59C9B3BB-AA81-4CA1-8003-057037F8C601}" type="sibTrans" cxnId="{B9F214E6-08F9-4D7E-98F6-86FF4A69F9E5}">
      <dgm:prSet/>
      <dgm:spPr/>
      <dgm:t>
        <a:bodyPr/>
        <a:lstStyle/>
        <a:p>
          <a:endParaRPr lang="zh-TW" altLang="en-US"/>
        </a:p>
      </dgm:t>
    </dgm:pt>
    <dgm:pt modelId="{592BB61A-A905-4C8F-943F-01245FE41682}" type="pres">
      <dgm:prSet presAssocID="{EA47EC0D-1271-46C4-B859-1037233A5AF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6DA3AAD-74FF-4CD4-B87C-1D86A0EF11D4}" type="pres">
      <dgm:prSet presAssocID="{73352CA7-0F5A-4053-80E6-F81193B68649}" presName="linNode" presStyleCnt="0"/>
      <dgm:spPr/>
    </dgm:pt>
    <dgm:pt modelId="{B1E7F228-55F6-42EC-A766-DEB43954EB5F}" type="pres">
      <dgm:prSet presAssocID="{73352CA7-0F5A-4053-80E6-F81193B68649}" presName="parentShp" presStyleLbl="node1" presStyleIdx="0" presStyleCnt="2" custScaleX="652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FAC064-0DE2-43C8-8FFE-8940C6A6B5D5}" type="pres">
      <dgm:prSet presAssocID="{73352CA7-0F5A-4053-80E6-F81193B68649}" presName="childShp" presStyleLbl="bgAccFollowNode1" presStyleIdx="0" presStyleCnt="2" custScaleX="157070" custScaleY="1956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EA333F-D650-4AB2-98BD-EC11B6F53805}" type="pres">
      <dgm:prSet presAssocID="{F9823D69-07F3-4C05-B46A-2421326593B8}" presName="spacing" presStyleCnt="0"/>
      <dgm:spPr/>
    </dgm:pt>
    <dgm:pt modelId="{34840D10-3B92-4AC9-A223-A96FC4501C67}" type="pres">
      <dgm:prSet presAssocID="{3F0669A8-04E0-4F91-B9AC-EAAC6A0BF7D2}" presName="linNode" presStyleCnt="0"/>
      <dgm:spPr/>
    </dgm:pt>
    <dgm:pt modelId="{D38FC261-544C-4390-9E64-ED5101327327}" type="pres">
      <dgm:prSet presAssocID="{3F0669A8-04E0-4F91-B9AC-EAAC6A0BF7D2}" presName="parentShp" presStyleLbl="node1" presStyleIdx="1" presStyleCnt="2" custScaleX="89290" custScaleY="100051" custLinFactNeighborX="-7246" custLinFactNeighborY="-30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9E9316-D81A-4AF7-A987-1A4906829C10}" type="pres">
      <dgm:prSet presAssocID="{3F0669A8-04E0-4F91-B9AC-EAAC6A0BF7D2}" presName="childShp" presStyleLbl="bgAccFollowNode1" presStyleIdx="1" presStyleCnt="2" custScaleX="200875" custScaleY="187689" custLinFactNeighborX="-819" custLinFactNeighborY="26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FBC28FB-8165-4C03-AB64-BCBFBFBBF625}" type="presOf" srcId="{3F0669A8-04E0-4F91-B9AC-EAAC6A0BF7D2}" destId="{D38FC261-544C-4390-9E64-ED5101327327}" srcOrd="0" destOrd="0" presId="urn:microsoft.com/office/officeart/2005/8/layout/vList6"/>
    <dgm:cxn modelId="{1D687EF2-F966-4EE0-8C5F-36B6ED995343}" srcId="{3F0669A8-04E0-4F91-B9AC-EAAC6A0BF7D2}" destId="{DCCD4D74-02AD-45F6-8BFA-0AE70DDF7F90}" srcOrd="0" destOrd="0" parTransId="{D9960689-ADD2-4B9B-B620-817171CC261E}" sibTransId="{6258E7C1-CD5C-425F-AAE0-6401A8F83686}"/>
    <dgm:cxn modelId="{A5F13500-02DC-4980-8AAA-5A8C2BCBA59A}" type="presOf" srcId="{DCCD4D74-02AD-45F6-8BFA-0AE70DDF7F90}" destId="{049E9316-D81A-4AF7-A987-1A4906829C10}" srcOrd="0" destOrd="0" presId="urn:microsoft.com/office/officeart/2005/8/layout/vList6"/>
    <dgm:cxn modelId="{ACE045C7-9207-4846-AACE-2576D301C5E7}" srcId="{3F0669A8-04E0-4F91-B9AC-EAAC6A0BF7D2}" destId="{317FCA64-4499-4FB8-9C2B-E004B6294C15}" srcOrd="2" destOrd="0" parTransId="{0D439E99-36AE-4BBD-8E3A-36EFF802D112}" sibTransId="{F1D5A587-D137-43E2-AB0B-0E69A66BD8D0}"/>
    <dgm:cxn modelId="{D15CD4EB-737B-4697-9CC9-9AA5D2FB3864}" type="presOf" srcId="{1B94F0CD-60B0-4FB2-9918-8690415D33AC}" destId="{6EFAC064-0DE2-43C8-8FFE-8940C6A6B5D5}" srcOrd="0" destOrd="0" presId="urn:microsoft.com/office/officeart/2005/8/layout/vList6"/>
    <dgm:cxn modelId="{DDB92757-FBDA-4094-9C1F-E00AC132EBE5}" srcId="{73352CA7-0F5A-4053-80E6-F81193B68649}" destId="{150C7AE8-09AD-4308-8A73-579BD0581DCD}" srcOrd="1" destOrd="0" parTransId="{2F93FE59-AB60-4493-88C0-512F0895B08C}" sibTransId="{A05035A2-4C52-439A-8317-1087CEE172C3}"/>
    <dgm:cxn modelId="{3CF895BF-0A42-4C10-A5B1-4E902451B0B9}" type="presOf" srcId="{BE2FA74E-0110-48EC-9E57-8A01DC46399A}" destId="{049E9316-D81A-4AF7-A987-1A4906829C10}" srcOrd="0" destOrd="1" presId="urn:microsoft.com/office/officeart/2005/8/layout/vList6"/>
    <dgm:cxn modelId="{B9F214E6-08F9-4D7E-98F6-86FF4A69F9E5}" srcId="{3F0669A8-04E0-4F91-B9AC-EAAC6A0BF7D2}" destId="{BE2FA74E-0110-48EC-9E57-8A01DC46399A}" srcOrd="1" destOrd="0" parTransId="{6944C526-7611-4409-88E4-AC5239C49586}" sibTransId="{59C9B3BB-AA81-4CA1-8003-057037F8C601}"/>
    <dgm:cxn modelId="{1312AE41-6F84-41AA-890E-AD9E74D64C84}" type="presOf" srcId="{317FCA64-4499-4FB8-9C2B-E004B6294C15}" destId="{049E9316-D81A-4AF7-A987-1A4906829C10}" srcOrd="0" destOrd="2" presId="urn:microsoft.com/office/officeart/2005/8/layout/vList6"/>
    <dgm:cxn modelId="{D0D51DFC-2488-4497-8720-B787B9204025}" srcId="{73352CA7-0F5A-4053-80E6-F81193B68649}" destId="{1B94F0CD-60B0-4FB2-9918-8690415D33AC}" srcOrd="0" destOrd="0" parTransId="{79A4C964-DF54-4083-B87B-B4EF184116A3}" sibTransId="{867FE673-B489-47C9-8ACC-9B18707EAA02}"/>
    <dgm:cxn modelId="{9A0DF415-EFE0-4CCA-8F72-1EA234A37DCF}" type="presOf" srcId="{EA47EC0D-1271-46C4-B859-1037233A5AF4}" destId="{592BB61A-A905-4C8F-943F-01245FE41682}" srcOrd="0" destOrd="0" presId="urn:microsoft.com/office/officeart/2005/8/layout/vList6"/>
    <dgm:cxn modelId="{4392A767-B436-4E37-8F53-D55879A59CB3}" srcId="{EA47EC0D-1271-46C4-B859-1037233A5AF4}" destId="{73352CA7-0F5A-4053-80E6-F81193B68649}" srcOrd="0" destOrd="0" parTransId="{94168655-F509-4553-AC19-B784C74B2224}" sibTransId="{F9823D69-07F3-4C05-B46A-2421326593B8}"/>
    <dgm:cxn modelId="{835ABB40-3DB7-4793-919C-DDC788F14A0D}" srcId="{EA47EC0D-1271-46C4-B859-1037233A5AF4}" destId="{3F0669A8-04E0-4F91-B9AC-EAAC6A0BF7D2}" srcOrd="1" destOrd="0" parTransId="{6814BFED-2FBC-48F0-A5C1-BFE791A8EC0A}" sibTransId="{99CC5AB2-E82E-4613-919A-F3DD10BEA01F}"/>
    <dgm:cxn modelId="{02617723-0EAE-437E-9EDF-41F5134C1519}" type="presOf" srcId="{150C7AE8-09AD-4308-8A73-579BD0581DCD}" destId="{6EFAC064-0DE2-43C8-8FFE-8940C6A6B5D5}" srcOrd="0" destOrd="1" presId="urn:microsoft.com/office/officeart/2005/8/layout/vList6"/>
    <dgm:cxn modelId="{51F05823-C5F9-4D39-9B24-3C01F2EE410B}" type="presOf" srcId="{73352CA7-0F5A-4053-80E6-F81193B68649}" destId="{B1E7F228-55F6-42EC-A766-DEB43954EB5F}" srcOrd="0" destOrd="0" presId="urn:microsoft.com/office/officeart/2005/8/layout/vList6"/>
    <dgm:cxn modelId="{C7713E76-00E9-4230-85C6-6335CF5BA757}" type="presParOf" srcId="{592BB61A-A905-4C8F-943F-01245FE41682}" destId="{F6DA3AAD-74FF-4CD4-B87C-1D86A0EF11D4}" srcOrd="0" destOrd="0" presId="urn:microsoft.com/office/officeart/2005/8/layout/vList6"/>
    <dgm:cxn modelId="{765BE07B-7FB4-47B4-993F-945D244DECBF}" type="presParOf" srcId="{F6DA3AAD-74FF-4CD4-B87C-1D86A0EF11D4}" destId="{B1E7F228-55F6-42EC-A766-DEB43954EB5F}" srcOrd="0" destOrd="0" presId="urn:microsoft.com/office/officeart/2005/8/layout/vList6"/>
    <dgm:cxn modelId="{D920FD0C-A30D-4283-94E1-5AACE19B3CEB}" type="presParOf" srcId="{F6DA3AAD-74FF-4CD4-B87C-1D86A0EF11D4}" destId="{6EFAC064-0DE2-43C8-8FFE-8940C6A6B5D5}" srcOrd="1" destOrd="0" presId="urn:microsoft.com/office/officeart/2005/8/layout/vList6"/>
    <dgm:cxn modelId="{A5F9D41E-321B-4F92-8387-879C371DD91B}" type="presParOf" srcId="{592BB61A-A905-4C8F-943F-01245FE41682}" destId="{43EA333F-D650-4AB2-98BD-EC11B6F53805}" srcOrd="1" destOrd="0" presId="urn:microsoft.com/office/officeart/2005/8/layout/vList6"/>
    <dgm:cxn modelId="{A2193CB1-8835-4E4B-87CF-24408D6DD387}" type="presParOf" srcId="{592BB61A-A905-4C8F-943F-01245FE41682}" destId="{34840D10-3B92-4AC9-A223-A96FC4501C67}" srcOrd="2" destOrd="0" presId="urn:microsoft.com/office/officeart/2005/8/layout/vList6"/>
    <dgm:cxn modelId="{E086D673-ECD3-44FA-A176-5A881ABDB0A7}" type="presParOf" srcId="{34840D10-3B92-4AC9-A223-A96FC4501C67}" destId="{D38FC261-544C-4390-9E64-ED5101327327}" srcOrd="0" destOrd="0" presId="urn:microsoft.com/office/officeart/2005/8/layout/vList6"/>
    <dgm:cxn modelId="{3E8BA638-59DD-496A-868D-28DEB2416DDE}" type="presParOf" srcId="{34840D10-3B92-4AC9-A223-A96FC4501C67}" destId="{049E9316-D81A-4AF7-A987-1A4906829C1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C570E-098B-4A96-AE44-81FEF5A0E39C}">
      <dsp:nvSpPr>
        <dsp:cNvPr id="0" name=""/>
        <dsp:cNvSpPr/>
      </dsp:nvSpPr>
      <dsp:spPr>
        <a:xfrm>
          <a:off x="137364" y="845049"/>
          <a:ext cx="2554754" cy="9303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ea typeface="文鼎中特黑" panose="02010609010101010101" pitchFamily="49" charset="-120"/>
            </a:rPr>
            <a:t>問卷統計</a:t>
          </a:r>
          <a:endParaRPr lang="zh-TW" altLang="en-US" sz="2800" kern="1200" dirty="0">
            <a:ea typeface="文鼎中特黑" panose="02010609010101010101" pitchFamily="49" charset="-120"/>
          </a:endParaRPr>
        </a:p>
      </dsp:txBody>
      <dsp:txXfrm>
        <a:off x="137364" y="845049"/>
        <a:ext cx="2554754" cy="930346"/>
      </dsp:txXfrm>
    </dsp:sp>
    <dsp:sp modelId="{62F5E214-BDC5-40DB-9176-A0FF97BDF69F}">
      <dsp:nvSpPr>
        <dsp:cNvPr id="0" name=""/>
        <dsp:cNvSpPr/>
      </dsp:nvSpPr>
      <dsp:spPr>
        <a:xfrm>
          <a:off x="288022" y="1815968"/>
          <a:ext cx="2325866" cy="2854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ts val="3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比較原住民</a:t>
          </a:r>
          <a:r>
            <a:rPr lang="zh-TW" altLang="en-US" sz="2400" kern="1200" dirty="0" smtClean="0"/>
            <a:t>青少年的喝酒態度與族群、家庭背景的關係</a:t>
          </a:r>
          <a:endParaRPr lang="zh-TW" altLang="en-US" sz="2400" kern="1200" dirty="0"/>
        </a:p>
      </dsp:txBody>
      <dsp:txXfrm>
        <a:off x="288022" y="1815968"/>
        <a:ext cx="2325866" cy="2854800"/>
      </dsp:txXfrm>
    </dsp:sp>
    <dsp:sp modelId="{C8BC0DCC-BEB9-41C4-B282-BC92CC3071A2}">
      <dsp:nvSpPr>
        <dsp:cNvPr id="0" name=""/>
        <dsp:cNvSpPr/>
      </dsp:nvSpPr>
      <dsp:spPr>
        <a:xfrm>
          <a:off x="2887213" y="838668"/>
          <a:ext cx="2859908" cy="930346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ea typeface="文鼎中特黑" panose="02010609010101010101" pitchFamily="49" charset="-120"/>
            </a:rPr>
            <a:t>Google</a:t>
          </a:r>
          <a:r>
            <a:rPr lang="zh-TW" altLang="en-US" sz="2800" kern="1200" dirty="0" smtClean="0">
              <a:ea typeface="文鼎中特黑" panose="02010609010101010101" pitchFamily="49" charset="-120"/>
            </a:rPr>
            <a:t>表單</a:t>
          </a:r>
          <a:endParaRPr lang="zh-TW" altLang="en-US" sz="2800" kern="1200" dirty="0">
            <a:ea typeface="文鼎中特黑" panose="02010609010101010101" pitchFamily="49" charset="-120"/>
          </a:endParaRPr>
        </a:p>
      </dsp:txBody>
      <dsp:txXfrm>
        <a:off x="2887213" y="838668"/>
        <a:ext cx="2859908" cy="930346"/>
      </dsp:txXfrm>
    </dsp:sp>
    <dsp:sp modelId="{945A0718-F865-4A98-A6A1-D61F4D998D7C}">
      <dsp:nvSpPr>
        <dsp:cNvPr id="0" name=""/>
        <dsp:cNvSpPr/>
      </dsp:nvSpPr>
      <dsp:spPr>
        <a:xfrm>
          <a:off x="3023055" y="1843958"/>
          <a:ext cx="2634369" cy="2854800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ts val="3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探究原住民青少年對喝酒的自我意識與族群認同</a:t>
          </a:r>
          <a:endParaRPr lang="zh-TW" altLang="en-US" sz="2400" kern="1200" dirty="0"/>
        </a:p>
      </dsp:txBody>
      <dsp:txXfrm>
        <a:off x="3023055" y="1843958"/>
        <a:ext cx="2634369" cy="2854800"/>
      </dsp:txXfrm>
    </dsp:sp>
    <dsp:sp modelId="{8A01833E-48CE-4DDC-B3B6-57B20C5D38EA}">
      <dsp:nvSpPr>
        <dsp:cNvPr id="0" name=""/>
        <dsp:cNvSpPr/>
      </dsp:nvSpPr>
      <dsp:spPr>
        <a:xfrm>
          <a:off x="5935237" y="893080"/>
          <a:ext cx="2596876" cy="901841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ea typeface="文鼎中特黑" panose="02010609010101010101" pitchFamily="49" charset="-120"/>
            </a:rPr>
            <a:t>質性訪談</a:t>
          </a:r>
          <a:endParaRPr lang="zh-TW" altLang="en-US" sz="2800" kern="1200" dirty="0">
            <a:ea typeface="文鼎中特黑" panose="02010609010101010101" pitchFamily="49" charset="-120"/>
          </a:endParaRPr>
        </a:p>
      </dsp:txBody>
      <dsp:txXfrm>
        <a:off x="5935237" y="893080"/>
        <a:ext cx="2596876" cy="901841"/>
      </dsp:txXfrm>
    </dsp:sp>
    <dsp:sp modelId="{07AD9644-356D-411E-8AA3-2091117368F6}">
      <dsp:nvSpPr>
        <dsp:cNvPr id="0" name=""/>
        <dsp:cNvSpPr/>
      </dsp:nvSpPr>
      <dsp:spPr>
        <a:xfrm>
          <a:off x="5906501" y="1858095"/>
          <a:ext cx="2575455" cy="285480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ts val="3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對原住民學生</a:t>
          </a:r>
          <a:endParaRPr lang="zh-TW" altLang="en-US" sz="2400" kern="1200" dirty="0"/>
        </a:p>
        <a:p>
          <a:pPr marL="228600" lvl="1" indent="-228600" algn="l" defTabSz="1066800">
            <a:lnSpc>
              <a:spcPts val="3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對學校主任</a:t>
          </a:r>
          <a:endParaRPr lang="zh-TW" altLang="en-US" sz="24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500" kern="1200" dirty="0"/>
        </a:p>
      </dsp:txBody>
      <dsp:txXfrm>
        <a:off x="5906501" y="1858095"/>
        <a:ext cx="2575455" cy="285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AC064-0DE2-43C8-8FFE-8940C6A6B5D5}">
      <dsp:nvSpPr>
        <dsp:cNvPr id="0" name=""/>
        <dsp:cNvSpPr/>
      </dsp:nvSpPr>
      <dsp:spPr>
        <a:xfrm>
          <a:off x="1795274" y="2978"/>
          <a:ext cx="6485637" cy="24686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在適應主流社會下的「涵化過程」，引發心理的焦慮。</a:t>
          </a:r>
          <a:endParaRPr lang="zh-TW" altLang="en-US" sz="2800" b="0" kern="120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「歷史創傷」的壓力會透過個人、家庭跟部落，代代傳遞。</a:t>
          </a:r>
          <a:endParaRPr lang="zh-TW" altLang="en-US" sz="2800" b="0" kern="120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795274" y="311560"/>
        <a:ext cx="5559891" cy="1851493"/>
      </dsp:txXfrm>
    </dsp:sp>
    <dsp:sp modelId="{B1E7F228-55F6-42EC-A766-DEB43954EB5F}">
      <dsp:nvSpPr>
        <dsp:cNvPr id="0" name=""/>
        <dsp:cNvSpPr/>
      </dsp:nvSpPr>
      <dsp:spPr>
        <a:xfrm>
          <a:off x="7" y="606533"/>
          <a:ext cx="1795266" cy="12615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ea typeface="文鼎中特黑" panose="02010609010101010101" pitchFamily="49" charset="-120"/>
            </a:rPr>
            <a:t>涵化說</a:t>
          </a:r>
          <a:endParaRPr lang="zh-TW" altLang="en-US" sz="3600" kern="1200" dirty="0">
            <a:ea typeface="文鼎中特黑" panose="02010609010101010101" pitchFamily="49" charset="-120"/>
          </a:endParaRPr>
        </a:p>
      </dsp:txBody>
      <dsp:txXfrm>
        <a:off x="61591" y="668117"/>
        <a:ext cx="1672098" cy="1138378"/>
      </dsp:txXfrm>
    </dsp:sp>
    <dsp:sp modelId="{049E9316-D81A-4AF7-A987-1A4906829C10}">
      <dsp:nvSpPr>
        <dsp:cNvPr id="0" name=""/>
        <dsp:cNvSpPr/>
      </dsp:nvSpPr>
      <dsp:spPr>
        <a:xfrm>
          <a:off x="1876992" y="2600768"/>
          <a:ext cx="6384061" cy="23677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原住民飲酒本有他的宗教、社會和集體活動的豐富意涵</a:t>
          </a:r>
          <a:endParaRPr lang="zh-TW" altLang="en-US" sz="2800" b="0" kern="120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0" kern="12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恢復酒神在田園、藝術和宗教上的意義和地位</a:t>
          </a:r>
          <a:endParaRPr lang="zh-TW" altLang="en-US" sz="2800" b="0" kern="1200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800" kern="1200" dirty="0"/>
        </a:p>
      </dsp:txBody>
      <dsp:txXfrm>
        <a:off x="1876992" y="2896741"/>
        <a:ext cx="5496142" cy="1775837"/>
      </dsp:txXfrm>
    </dsp:sp>
    <dsp:sp modelId="{D38FC261-544C-4390-9E64-ED5101327327}">
      <dsp:nvSpPr>
        <dsp:cNvPr id="0" name=""/>
        <dsp:cNvSpPr/>
      </dsp:nvSpPr>
      <dsp:spPr>
        <a:xfrm>
          <a:off x="0" y="3112185"/>
          <a:ext cx="1891832" cy="1262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ea typeface="文鼎中特黑" panose="02010609010101010101" pitchFamily="49" charset="-120"/>
            </a:rPr>
            <a:t>文化說</a:t>
          </a:r>
          <a:endParaRPr lang="zh-TW" altLang="en-US" sz="3600" kern="1200" dirty="0">
            <a:ea typeface="文鼎中特黑" panose="02010609010101010101" pitchFamily="49" charset="-120"/>
          </a:endParaRPr>
        </a:p>
      </dsp:txBody>
      <dsp:txXfrm>
        <a:off x="61615" y="3173800"/>
        <a:ext cx="1768602" cy="1138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6B324-9986-4A00-9727-2823B9F859DC}" type="datetimeFigureOut">
              <a:rPr lang="zh-TW" altLang="en-US" smtClean="0"/>
              <a:t>2020/11/12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9E191-2500-4DB7-80DF-FF21C20838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670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F92E-3DE6-4A78-B973-72D7B1D0550C}" type="datetimeFigureOut">
              <a:rPr lang="zh-TW" altLang="en-US" smtClean="0"/>
              <a:t>2020/11/12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D41E-69AB-4FED-971B-454BFCD49E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18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F92E-3DE6-4A78-B973-72D7B1D0550C}" type="datetimeFigureOut">
              <a:rPr lang="zh-TW" altLang="en-US" smtClean="0"/>
              <a:t>2020/11/12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D41E-69AB-4FED-971B-454BFCD49E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737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F92E-3DE6-4A78-B973-72D7B1D0550C}" type="datetimeFigureOut">
              <a:rPr lang="zh-TW" altLang="en-US" smtClean="0"/>
              <a:t>2020/11/12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D41E-69AB-4FED-971B-454BFCD49E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440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F92E-3DE6-4A78-B973-72D7B1D0550C}" type="datetimeFigureOut">
              <a:rPr lang="zh-TW" altLang="en-US" smtClean="0"/>
              <a:t>2020/11/12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D41E-69AB-4FED-971B-454BFCD49E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51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F92E-3DE6-4A78-B973-72D7B1D0550C}" type="datetimeFigureOut">
              <a:rPr lang="zh-TW" altLang="en-US" smtClean="0"/>
              <a:t>2020/11/12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D41E-69AB-4FED-971B-454BFCD49E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18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F92E-3DE6-4A78-B973-72D7B1D0550C}" type="datetimeFigureOut">
              <a:rPr lang="zh-TW" altLang="en-US" smtClean="0"/>
              <a:t>2020/11/12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D41E-69AB-4FED-971B-454BFCD49E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229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F92E-3DE6-4A78-B973-72D7B1D0550C}" type="datetimeFigureOut">
              <a:rPr lang="zh-TW" altLang="en-US" smtClean="0"/>
              <a:t>2020/11/12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D41E-69AB-4FED-971B-454BFCD49E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4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F92E-3DE6-4A78-B973-72D7B1D0550C}" type="datetimeFigureOut">
              <a:rPr lang="zh-TW" altLang="en-US" smtClean="0"/>
              <a:t>2020/11/12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D41E-69AB-4FED-971B-454BFCD49E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63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F92E-3DE6-4A78-B973-72D7B1D0550C}" type="datetimeFigureOut">
              <a:rPr lang="zh-TW" altLang="en-US" smtClean="0"/>
              <a:t>2020/11/12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D41E-69AB-4FED-971B-454BFCD49E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25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F92E-3DE6-4A78-B973-72D7B1D0550C}" type="datetimeFigureOut">
              <a:rPr lang="zh-TW" altLang="en-US" smtClean="0"/>
              <a:t>2020/11/12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D41E-69AB-4FED-971B-454BFCD49E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49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F92E-3DE6-4A78-B973-72D7B1D0550C}" type="datetimeFigureOut">
              <a:rPr lang="zh-TW" altLang="en-US" smtClean="0"/>
              <a:t>2020/11/12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D41E-69AB-4FED-971B-454BFCD49E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11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3F92E-3DE6-4A78-B973-72D7B1D0550C}" type="datetimeFigureOut">
              <a:rPr lang="zh-TW" altLang="en-US" smtClean="0"/>
              <a:t>2020/11/12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D41E-69AB-4FED-971B-454BFCD49E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37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&#21407;&#38899;&#37325;&#29694;.mp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nhu.edu.tw/~society/e-j/38/38-07.htm" TargetMode="External"/><Relationship Id="rId2" Type="http://schemas.openxmlformats.org/officeDocument/2006/relationships/hyperlink" Target="https://news.ltn.com.tw/news/life/paper/3801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aw.moj.gov.tw/LawClass/LawAll.aspx?pcode=H0020047" TargetMode="External"/><Relationship Id="rId4" Type="http://schemas.openxmlformats.org/officeDocument/2006/relationships/hyperlink" Target="https://www.twreporter.org/a/urban-indigenous-peoples-microaggression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colorTemperature colorTemp="5668"/>
                    </a14:imgEffect>
                    <a14:imgEffect>
                      <a14:saturation sat="1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11" y="2636912"/>
            <a:ext cx="5559456" cy="38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352928" cy="2448271"/>
          </a:xfrm>
        </p:spPr>
        <p:txBody>
          <a:bodyPr>
            <a:normAutofit/>
          </a:bodyPr>
          <a:lstStyle/>
          <a:p>
            <a:r>
              <a:rPr lang="zh-TW" altLang="zh-TW" dirty="0">
                <a:solidFill>
                  <a:srgbClr val="C00000"/>
                </a:solidFill>
                <a:ea typeface="文鼎中特黑" panose="02010609010101010101" pitchFamily="49" charset="-120"/>
              </a:rPr>
              <a:t>原住民青少年的飲酒行為與自我認知之變與不變</a:t>
            </a:r>
            <a:r>
              <a:rPr lang="zh-TW" altLang="zh-TW" dirty="0">
                <a:ea typeface="文鼎中特黑" panose="02010609010101010101" pitchFamily="49" charset="-120"/>
              </a:rPr>
              <a:t/>
            </a:r>
            <a:br>
              <a:rPr lang="zh-TW" altLang="zh-TW" dirty="0">
                <a:ea typeface="文鼎中特黑" panose="02010609010101010101" pitchFamily="49" charset="-120"/>
              </a:rPr>
            </a:br>
            <a:r>
              <a:rPr lang="zh-TW" altLang="zh-TW" dirty="0">
                <a:ea typeface="文鼎粗魏碑" panose="02010609010101010101" pitchFamily="49" charset="-120"/>
              </a:rPr>
              <a:t>—</a:t>
            </a:r>
            <a:r>
              <a:rPr lang="zh-TW" altLang="zh-TW" sz="3100" dirty="0">
                <a:ea typeface="文鼎粗魏碑" panose="02010609010101010101" pitchFamily="49" charset="-120"/>
              </a:rPr>
              <a:t>以花蓮縣原住民重點學校吉安國中為例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60382" y="5301208"/>
            <a:ext cx="7366068" cy="172819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TW" altLang="en-US" sz="2400" b="1" dirty="0" smtClean="0">
                <a:solidFill>
                  <a:schemeClr val="tx1"/>
                </a:solidFill>
                <a:ea typeface="文鼎中粗隸" panose="02010609010101010101" pitchFamily="49" charset="-120"/>
              </a:rPr>
              <a:t>研究學生：</a:t>
            </a:r>
            <a:r>
              <a:rPr lang="zh-TW" altLang="zh-TW" sz="2400" b="1" dirty="0" smtClean="0">
                <a:solidFill>
                  <a:schemeClr val="tx1"/>
                </a:solidFill>
                <a:ea typeface="文鼎中粗隸" panose="02010609010101010101" pitchFamily="49" charset="-120"/>
              </a:rPr>
              <a:t>洪秀美</a:t>
            </a:r>
            <a:r>
              <a:rPr lang="zh-TW" altLang="en-US" sz="2400" b="1" dirty="0" smtClean="0">
                <a:solidFill>
                  <a:schemeClr val="tx1"/>
                </a:solidFill>
                <a:ea typeface="文鼎中粗隸" panose="02010609010101010101" pitchFamily="49" charset="-120"/>
              </a:rPr>
              <a:t>、林千鴻、陽珈愉、洪玉青</a:t>
            </a:r>
            <a:endParaRPr lang="en-US" altLang="zh-TW" sz="2400" b="1" dirty="0" smtClean="0">
              <a:solidFill>
                <a:schemeClr val="tx1"/>
              </a:solidFill>
              <a:ea typeface="文鼎中粗隸" panose="02010609010101010101" pitchFamily="49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400" b="1" dirty="0">
                <a:solidFill>
                  <a:schemeClr val="tx1"/>
                </a:solidFill>
                <a:ea typeface="文鼎中粗隸" panose="02010609010101010101" pitchFamily="49" charset="-120"/>
              </a:rPr>
              <a:t>指導</a:t>
            </a:r>
            <a:r>
              <a:rPr lang="zh-TW" altLang="en-US" sz="2400" b="1" dirty="0" smtClean="0">
                <a:solidFill>
                  <a:schemeClr val="tx1"/>
                </a:solidFill>
                <a:ea typeface="文鼎中粗隸" panose="02010609010101010101" pitchFamily="49" charset="-120"/>
              </a:rPr>
              <a:t>老師：官妍湘、劉文平</a:t>
            </a:r>
            <a:endParaRPr lang="zh-TW" altLang="en-US" sz="2400" b="1" dirty="0">
              <a:solidFill>
                <a:schemeClr val="tx1"/>
              </a:solidFill>
              <a:ea typeface="文鼎中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18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文鼎中特黑" panose="02010609010101010101" pitchFamily="49" charset="-120"/>
              </a:rPr>
              <a:t>二、問卷探究結果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共有</a:t>
            </a:r>
            <a:r>
              <a:rPr lang="en-US" altLang="zh-TW" dirty="0"/>
              <a:t>33</a:t>
            </a:r>
            <a:r>
              <a:rPr lang="zh-TW" altLang="zh-TW" dirty="0"/>
              <a:t>位學生表示自己有喝酒的</a:t>
            </a:r>
            <a:r>
              <a:rPr lang="zh-TW" altLang="zh-TW" dirty="0" smtClean="0"/>
              <a:t>經驗</a:t>
            </a:r>
            <a:endParaRPr lang="en-US" altLang="zh-TW" dirty="0" smtClean="0"/>
          </a:p>
          <a:p>
            <a:r>
              <a:rPr lang="zh-TW" altLang="zh-TW" dirty="0"/>
              <a:t>有喝酒經驗的學生家庭經濟狀況為低收與中低收入戶者占</a:t>
            </a:r>
            <a:r>
              <a:rPr lang="en-US" altLang="zh-TW" dirty="0"/>
              <a:t>60.6</a:t>
            </a:r>
            <a:r>
              <a:rPr lang="en-US" altLang="zh-TW" dirty="0" smtClean="0"/>
              <a:t>%</a:t>
            </a:r>
          </a:p>
          <a:p>
            <a:r>
              <a:rPr lang="zh-TW" altLang="zh-TW" dirty="0"/>
              <a:t>有喝酒經驗的</a:t>
            </a:r>
            <a:r>
              <a:rPr lang="zh-TW" altLang="zh-TW" dirty="0" smtClean="0"/>
              <a:t>學生</a:t>
            </a:r>
            <a:r>
              <a:rPr lang="zh-TW" altLang="zh-TW" dirty="0"/>
              <a:t>與父母同住佔</a:t>
            </a:r>
            <a:r>
              <a:rPr lang="en-US" altLang="zh-TW" dirty="0"/>
              <a:t>54.5%</a:t>
            </a:r>
            <a:r>
              <a:rPr lang="zh-TW" altLang="zh-TW" dirty="0"/>
              <a:t>，其餘皆為單親家庭、隔代教養與依</a:t>
            </a:r>
            <a:r>
              <a:rPr lang="zh-TW" altLang="zh-TW" dirty="0" smtClean="0"/>
              <a:t>親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家中長輩會喝酒的比例佔高達</a:t>
            </a:r>
            <a:r>
              <a:rPr lang="en-US" altLang="zh-TW" dirty="0"/>
              <a:t>84.9%</a:t>
            </a:r>
            <a:endParaRPr lang="zh-TW" altLang="en-US" dirty="0"/>
          </a:p>
        </p:txBody>
      </p:sp>
      <p:sp>
        <p:nvSpPr>
          <p:cNvPr id="4" name="流程圖: 決策 3"/>
          <p:cNvSpPr/>
          <p:nvPr/>
        </p:nvSpPr>
        <p:spPr>
          <a:xfrm>
            <a:off x="395536" y="476672"/>
            <a:ext cx="1296144" cy="662322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流程圖: 決策 5"/>
          <p:cNvSpPr/>
          <p:nvPr/>
        </p:nvSpPr>
        <p:spPr>
          <a:xfrm>
            <a:off x="565106" y="602401"/>
            <a:ext cx="982558" cy="410864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ea typeface="文鼎中特黑" panose="02010609010101010101" pitchFamily="49" charset="-120"/>
              </a:rPr>
              <a:t>第一次喝酒的年齡</a:t>
            </a:r>
            <a:endParaRPr lang="zh-TW" altLang="en-US" dirty="0">
              <a:ea typeface="文鼎中特黑" panose="02010609010101010101" pitchFamily="49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605153"/>
              </p:ext>
            </p:extLst>
          </p:nvPr>
        </p:nvGraphicFramePr>
        <p:xfrm>
          <a:off x="539552" y="1844822"/>
          <a:ext cx="8064897" cy="4700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0728"/>
                <a:gridCol w="1025243"/>
                <a:gridCol w="1250479"/>
                <a:gridCol w="1842252"/>
                <a:gridCol w="1756195"/>
              </a:tblGrid>
              <a:tr h="761869">
                <a:tc>
                  <a:txBody>
                    <a:bodyPr/>
                    <a:lstStyle/>
                    <a:p>
                      <a:pPr marL="306070" indent="-306070"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+mj-ea"/>
                          <a:ea typeface="+mj-ea"/>
                        </a:rPr>
                        <a:t>年齡</a:t>
                      </a:r>
                      <a:endParaRPr lang="zh-TW" sz="2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6070" indent="-306070"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+mj-ea"/>
                          <a:ea typeface="+mj-ea"/>
                        </a:rPr>
                        <a:t>次數</a:t>
                      </a:r>
                      <a:endParaRPr lang="zh-TW" sz="2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6070" indent="-306070"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+mj-ea"/>
                          <a:ea typeface="+mj-ea"/>
                        </a:rPr>
                        <a:t>百分比</a:t>
                      </a:r>
                      <a:endParaRPr lang="zh-TW" sz="2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6070" indent="-306070"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+mj-ea"/>
                          <a:ea typeface="+mj-ea"/>
                        </a:rPr>
                        <a:t>有效百分比</a:t>
                      </a:r>
                      <a:endParaRPr lang="zh-TW" sz="2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6070" indent="-306070"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+mj-ea"/>
                          <a:ea typeface="+mj-ea"/>
                        </a:rPr>
                        <a:t>累積百分比</a:t>
                      </a:r>
                      <a:endParaRPr lang="zh-TW" sz="2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9169">
                <a:tc>
                  <a:txBody>
                    <a:bodyPr/>
                    <a:lstStyle/>
                    <a:p>
                      <a:pPr marL="38100" marR="38100" indent="-30607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j-ea"/>
                          <a:ea typeface="+mj-ea"/>
                        </a:rPr>
                        <a:t>8~10</a:t>
                      </a:r>
                      <a:r>
                        <a:rPr lang="zh-TW" sz="2800" kern="100" dirty="0"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6070" indent="-306070" algn="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7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6070" indent="-306070" algn="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21.2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6070" indent="-306070" algn="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21.2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6070" indent="-306070" algn="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21.2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1869">
                <a:tc>
                  <a:txBody>
                    <a:bodyPr/>
                    <a:lstStyle/>
                    <a:p>
                      <a:pPr marL="306070" marR="152400" indent="-306070"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j-ea"/>
                          <a:ea typeface="+mj-ea"/>
                        </a:rPr>
                        <a:t>10~12</a:t>
                      </a:r>
                      <a:r>
                        <a:rPr lang="zh-TW" sz="2800" kern="100" dirty="0"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6070" indent="-306070" algn="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11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6070" indent="-306070" algn="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33.3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6070" indent="-306070" algn="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33.3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6070" indent="-306070" algn="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54.5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1869">
                <a:tc>
                  <a:txBody>
                    <a:bodyPr/>
                    <a:lstStyle/>
                    <a:p>
                      <a:pPr marL="306070" marR="152400" indent="-306070"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j-ea"/>
                          <a:ea typeface="+mj-ea"/>
                        </a:rPr>
                        <a:t>12~14</a:t>
                      </a:r>
                      <a:r>
                        <a:rPr lang="zh-TW" sz="2800" kern="100" dirty="0">
                          <a:effectLst/>
                          <a:latin typeface="+mj-ea"/>
                          <a:ea typeface="+mj-ea"/>
                        </a:rPr>
                        <a:t>歲</a:t>
                      </a:r>
                      <a:endParaRPr lang="zh-TW" sz="2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6070" indent="-306070" algn="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11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6070" indent="-306070" algn="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33.3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6070" indent="-306070" algn="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33.3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6070" indent="-306070" algn="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87.9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1869">
                <a:tc>
                  <a:txBody>
                    <a:bodyPr/>
                    <a:lstStyle/>
                    <a:p>
                      <a:pPr marL="306070" marR="152400" indent="-306070"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j-ea"/>
                          <a:ea typeface="+mj-ea"/>
                        </a:rPr>
                        <a:t>14</a:t>
                      </a:r>
                      <a:r>
                        <a:rPr lang="zh-TW" sz="2800" kern="100" dirty="0">
                          <a:effectLst/>
                          <a:latin typeface="+mj-ea"/>
                          <a:ea typeface="+mj-ea"/>
                        </a:rPr>
                        <a:t>以後</a:t>
                      </a:r>
                      <a:endParaRPr lang="zh-TW" sz="2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6070" indent="-306070" algn="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4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6070" indent="-306070" algn="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12.1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6070" indent="-306070" algn="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12.1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6070" indent="-306070" algn="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100.0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1869">
                <a:tc>
                  <a:txBody>
                    <a:bodyPr/>
                    <a:lstStyle/>
                    <a:p>
                      <a:pPr marL="306070" indent="-306070" algn="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+mj-ea"/>
                          <a:ea typeface="+mj-ea"/>
                        </a:rPr>
                        <a:t>總和</a:t>
                      </a:r>
                      <a:endParaRPr lang="zh-TW" sz="2800" kern="100" dirty="0"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6070" indent="-306070" algn="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33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6070" indent="-306070" algn="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100.0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6070" indent="-306070" algn="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100.0</a:t>
                      </a:r>
                      <a:endParaRPr lang="zh-TW" sz="2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6070" indent="-306070" algn="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 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流程圖: 決策 6"/>
          <p:cNvSpPr/>
          <p:nvPr/>
        </p:nvSpPr>
        <p:spPr>
          <a:xfrm>
            <a:off x="611560" y="451830"/>
            <a:ext cx="1296144" cy="662322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流程圖: 決策 5"/>
          <p:cNvSpPr/>
          <p:nvPr/>
        </p:nvSpPr>
        <p:spPr>
          <a:xfrm>
            <a:off x="768353" y="577559"/>
            <a:ext cx="982558" cy="410864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文鼎中特黑" panose="02010609010101010101" pitchFamily="49" charset="-120"/>
              </a:rPr>
              <a:t>聽</a:t>
            </a:r>
            <a:r>
              <a:rPr lang="zh-TW" altLang="en-US" dirty="0" smtClean="0">
                <a:ea typeface="文鼎中特黑" panose="02010609010101010101" pitchFamily="49" charset="-120"/>
              </a:rPr>
              <a:t>數目字說話</a:t>
            </a:r>
            <a:endParaRPr lang="zh-TW" altLang="en-US" dirty="0">
              <a:ea typeface="文鼎中特黑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53136"/>
          </a:xfrm>
        </p:spPr>
        <p:txBody>
          <a:bodyPr>
            <a:normAutofit lnSpcReduction="1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第一次喝酒，</a:t>
            </a:r>
            <a:r>
              <a:rPr lang="zh-TW" altLang="zh-TW" b="1" dirty="0" smtClean="0">
                <a:solidFill>
                  <a:srgbClr val="FF0000"/>
                </a:solidFill>
              </a:rPr>
              <a:t>與</a:t>
            </a:r>
            <a:r>
              <a:rPr lang="zh-TW" altLang="zh-TW" b="1" dirty="0">
                <a:solidFill>
                  <a:srgbClr val="FF0000"/>
                </a:solidFill>
              </a:rPr>
              <a:t>父母長輩一起喝的佔了</a:t>
            </a:r>
            <a:r>
              <a:rPr lang="en-US" altLang="zh-TW" b="1" dirty="0">
                <a:solidFill>
                  <a:srgbClr val="FF0000"/>
                </a:solidFill>
              </a:rPr>
              <a:t>57.6%</a:t>
            </a:r>
            <a:r>
              <a:rPr lang="zh-TW" altLang="zh-TW" b="1" dirty="0">
                <a:solidFill>
                  <a:srgbClr val="FF0000"/>
                </a:solidFill>
              </a:rPr>
              <a:t>，</a:t>
            </a:r>
            <a:r>
              <a:rPr lang="zh-TW" altLang="zh-TW" dirty="0"/>
              <a:t>其餘</a:t>
            </a:r>
            <a:r>
              <a:rPr lang="zh-TW" altLang="zh-TW" dirty="0" smtClean="0"/>
              <a:t>為同學</a:t>
            </a:r>
            <a:r>
              <a:rPr lang="zh-TW" altLang="zh-TW" dirty="0"/>
              <a:t>與校外的</a:t>
            </a:r>
            <a:r>
              <a:rPr lang="zh-TW" altLang="zh-TW" dirty="0" smtClean="0"/>
              <a:t>朋友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b="1" dirty="0" smtClean="0">
                <a:solidFill>
                  <a:srgbClr val="FF0000"/>
                </a:solidFill>
              </a:rPr>
              <a:t>喝酒的場所</a:t>
            </a:r>
            <a:r>
              <a:rPr lang="zh-TW" altLang="en-US" b="1" dirty="0" smtClean="0">
                <a:solidFill>
                  <a:srgbClr val="FF0000"/>
                </a:solidFill>
              </a:rPr>
              <a:t>：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zh-TW" altLang="zh-TW" dirty="0" smtClean="0"/>
              <a:t>在</a:t>
            </a:r>
            <a:r>
              <a:rPr lang="zh-TW" altLang="zh-TW" dirty="0"/>
              <a:t>祭典或喜宴上喝的</a:t>
            </a:r>
            <a:r>
              <a:rPr lang="zh-TW" altLang="zh-TW" dirty="0" smtClean="0"/>
              <a:t>佔</a:t>
            </a:r>
            <a:r>
              <a:rPr lang="en-US" altLang="zh-TW" dirty="0" smtClean="0"/>
              <a:t>42.4%</a:t>
            </a:r>
          </a:p>
          <a:p>
            <a:pPr marL="0" indent="0">
              <a:buNone/>
            </a:pPr>
            <a:r>
              <a:rPr lang="zh-TW" altLang="en-US" dirty="0" smtClean="0"/>
              <a:t>   </a:t>
            </a:r>
            <a:r>
              <a:rPr lang="zh-TW" altLang="zh-TW" dirty="0" smtClean="0"/>
              <a:t>在家</a:t>
            </a:r>
            <a:r>
              <a:rPr lang="zh-TW" altLang="zh-TW" dirty="0"/>
              <a:t>中喝的</a:t>
            </a:r>
            <a:r>
              <a:rPr lang="zh-TW" altLang="zh-TW" dirty="0" smtClean="0"/>
              <a:t>佔</a:t>
            </a:r>
            <a:r>
              <a:rPr lang="en-US" altLang="zh-TW" dirty="0" smtClean="0"/>
              <a:t>42.4%</a:t>
            </a:r>
          </a:p>
          <a:p>
            <a:pPr marL="0" indent="0">
              <a:buNone/>
            </a:pPr>
            <a:r>
              <a:rPr lang="zh-TW" altLang="en-US" dirty="0" smtClean="0"/>
              <a:t>   </a:t>
            </a:r>
            <a:r>
              <a:rPr lang="zh-TW" altLang="zh-TW" dirty="0" smtClean="0"/>
              <a:t>在</a:t>
            </a:r>
            <a:r>
              <a:rPr lang="en-US" altLang="zh-TW" dirty="0" err="1"/>
              <a:t>KTV33.3</a:t>
            </a:r>
            <a:r>
              <a:rPr lang="en-US" altLang="zh-TW" dirty="0" smtClean="0"/>
              <a:t>%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  </a:t>
            </a:r>
            <a:r>
              <a:rPr lang="zh-TW" altLang="zh-TW" dirty="0" smtClean="0"/>
              <a:t>在</a:t>
            </a:r>
            <a:r>
              <a:rPr lang="zh-TW" altLang="zh-TW" dirty="0"/>
              <a:t>部落卡拉</a:t>
            </a:r>
            <a:r>
              <a:rPr lang="en-US" altLang="zh-TW" dirty="0" err="1" smtClean="0"/>
              <a:t>OK30.3</a:t>
            </a:r>
            <a:r>
              <a:rPr lang="en-US" altLang="zh-TW" dirty="0" smtClean="0"/>
              <a:t>%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zh-TW" altLang="zh-TW" dirty="0" smtClean="0"/>
              <a:t>在</a:t>
            </a:r>
            <a:r>
              <a:rPr lang="zh-TW" altLang="zh-TW" dirty="0"/>
              <a:t>朋友</a:t>
            </a:r>
            <a:r>
              <a:rPr lang="zh-TW" altLang="zh-TW" dirty="0" smtClean="0"/>
              <a:t>家</a:t>
            </a:r>
            <a:r>
              <a:rPr lang="en-US" altLang="zh-TW" dirty="0" smtClean="0"/>
              <a:t>30.3%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   </a:t>
            </a:r>
            <a:r>
              <a:rPr lang="zh-TW" altLang="zh-TW" dirty="0" smtClean="0"/>
              <a:t>在公園</a:t>
            </a:r>
            <a:r>
              <a:rPr lang="en-US" altLang="zh-TW" dirty="0" smtClean="0"/>
              <a:t>21.2%</a:t>
            </a:r>
            <a:r>
              <a:rPr lang="zh-TW" altLang="zh-TW" dirty="0" smtClean="0"/>
              <a:t>、</a:t>
            </a:r>
            <a:r>
              <a:rPr lang="zh-TW" altLang="zh-TW" dirty="0"/>
              <a:t>在學校</a:t>
            </a:r>
            <a:r>
              <a:rPr lang="en-US" altLang="zh-TW" dirty="0"/>
              <a:t>9.1%</a:t>
            </a:r>
            <a:r>
              <a:rPr lang="zh-TW" altLang="zh-TW" dirty="0" smtClean="0"/>
              <a:t>、其他</a:t>
            </a:r>
            <a:r>
              <a:rPr lang="en-US" altLang="zh-TW" dirty="0"/>
              <a:t>6.1%</a:t>
            </a:r>
            <a:r>
              <a:rPr lang="zh-TW" altLang="zh-TW" dirty="0"/>
              <a:t>。</a:t>
            </a:r>
            <a:endParaRPr lang="zh-TW" altLang="en-US" dirty="0"/>
          </a:p>
        </p:txBody>
      </p:sp>
      <p:sp>
        <p:nvSpPr>
          <p:cNvPr id="4" name="流程圖: 決策 3"/>
          <p:cNvSpPr/>
          <p:nvPr/>
        </p:nvSpPr>
        <p:spPr>
          <a:xfrm>
            <a:off x="1115616" y="602401"/>
            <a:ext cx="1296144" cy="662322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流程圖: 決策 4"/>
          <p:cNvSpPr/>
          <p:nvPr/>
        </p:nvSpPr>
        <p:spPr>
          <a:xfrm>
            <a:off x="1272409" y="728130"/>
            <a:ext cx="982558" cy="410864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3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文鼎中特黑" panose="02010609010101010101" pitchFamily="49" charset="-120"/>
              </a:rPr>
              <a:t> 喝酒與族群、部落的關係</a:t>
            </a:r>
            <a:endParaRPr lang="zh-TW" altLang="en-US" dirty="0">
              <a:ea typeface="文鼎中特黑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阿</a:t>
            </a:r>
            <a:r>
              <a:rPr lang="zh-TW" altLang="zh-TW" dirty="0">
                <a:solidFill>
                  <a:srgbClr val="FF0000"/>
                </a:solidFill>
                <a:ea typeface="文鼎中特黑" panose="02010609010101010101" pitchFamily="49" charset="-120"/>
              </a:rPr>
              <a:t>美族與太魯閣</a:t>
            </a:r>
            <a:r>
              <a:rPr lang="zh-TW" altLang="zh-TW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族</a:t>
            </a:r>
            <a:r>
              <a:rPr lang="zh-TW" altLang="en-US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誰比較會喝？</a:t>
            </a:r>
            <a:endParaRPr lang="en-US" altLang="zh-TW" dirty="0" smtClean="0">
              <a:solidFill>
                <a:srgbClr val="FF0000"/>
              </a:solidFill>
              <a:ea typeface="文鼎中特黑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阿美族</a:t>
            </a:r>
            <a:r>
              <a:rPr lang="en-US" altLang="zh-TW" dirty="0" smtClean="0"/>
              <a:t>16</a:t>
            </a:r>
            <a:r>
              <a:rPr lang="zh-TW" altLang="en-US" dirty="0" smtClean="0"/>
              <a:t>位，太魯閣族</a:t>
            </a:r>
            <a:r>
              <a:rPr lang="en-US" altLang="zh-TW" dirty="0" smtClean="0"/>
              <a:t>15</a:t>
            </a:r>
            <a:r>
              <a:rPr lang="zh-TW" altLang="en-US" dirty="0" smtClean="0"/>
              <a:t>位，</a:t>
            </a:r>
            <a:r>
              <a:rPr lang="zh-TW" altLang="zh-TW" dirty="0" smtClean="0"/>
              <a:t>比例</a:t>
            </a:r>
            <a:r>
              <a:rPr lang="zh-TW" altLang="zh-TW" dirty="0"/>
              <a:t>接近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原住民部落</a:t>
            </a:r>
            <a:r>
              <a:rPr lang="en-US" altLang="zh-TW" dirty="0" err="1" smtClean="0">
                <a:solidFill>
                  <a:srgbClr val="FF0000"/>
                </a:solidFill>
                <a:ea typeface="文鼎中特黑" panose="02010609010101010101" pitchFamily="49" charset="-120"/>
              </a:rPr>
              <a:t>PK</a:t>
            </a:r>
            <a:r>
              <a:rPr lang="zh-TW" altLang="en-US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原漢混居部落？</a:t>
            </a:r>
            <a:endParaRPr lang="en-US" altLang="zh-TW" dirty="0" smtClean="0">
              <a:solidFill>
                <a:srgbClr val="FF0000"/>
              </a:solidFill>
              <a:ea typeface="文鼎中特黑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zh-TW" altLang="zh-TW" dirty="0" smtClean="0"/>
              <a:t>以</a:t>
            </a:r>
            <a:r>
              <a:rPr lang="en-US" altLang="zh-TW" dirty="0"/>
              <a:t>ANOVA</a:t>
            </a:r>
            <a:r>
              <a:rPr lang="zh-TW" altLang="zh-TW" dirty="0"/>
              <a:t>分析，有喝酒經驗的原住民</a:t>
            </a:r>
            <a:r>
              <a:rPr lang="zh-TW" altLang="zh-TW" dirty="0" smtClean="0"/>
              <a:t>學生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</a:t>
            </a:r>
            <a:r>
              <a:rPr lang="zh-TW" altLang="zh-TW" dirty="0" smtClean="0">
                <a:solidFill>
                  <a:srgbClr val="0070C0"/>
                </a:solidFill>
              </a:rPr>
              <a:t>居住</a:t>
            </a:r>
            <a:r>
              <a:rPr lang="zh-TW" altLang="zh-TW" dirty="0">
                <a:solidFill>
                  <a:srgbClr val="0070C0"/>
                </a:solidFill>
              </a:rPr>
              <a:t>地</a:t>
            </a:r>
            <a:r>
              <a:rPr lang="zh-TW" altLang="zh-TW" dirty="0" smtClean="0">
                <a:solidFill>
                  <a:srgbClr val="0070C0"/>
                </a:solidFill>
              </a:rPr>
              <a:t>與多久</a:t>
            </a:r>
            <a:r>
              <a:rPr lang="zh-TW" altLang="zh-TW" dirty="0">
                <a:solidFill>
                  <a:srgbClr val="0070C0"/>
                </a:solidFill>
              </a:rPr>
              <a:t>沒飲酒</a:t>
            </a:r>
            <a:r>
              <a:rPr lang="zh-TW" altLang="zh-TW" dirty="0"/>
              <a:t>顯著</a:t>
            </a:r>
            <a:r>
              <a:rPr lang="zh-TW" altLang="zh-TW" dirty="0" smtClean="0"/>
              <a:t>相關</a:t>
            </a:r>
            <a:r>
              <a:rPr lang="zh-TW" altLang="en-US" dirty="0" smtClean="0"/>
              <a:t>，</a:t>
            </a:r>
            <a:r>
              <a:rPr lang="zh-TW" altLang="zh-TW" dirty="0"/>
              <a:t>在吉安</a:t>
            </a:r>
            <a:r>
              <a:rPr lang="zh-TW" altLang="zh-TW" dirty="0" smtClean="0"/>
              <a:t>國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zh-TW" altLang="zh-TW" dirty="0" smtClean="0"/>
              <a:t>中</a:t>
            </a:r>
            <a:r>
              <a:rPr lang="zh-TW" altLang="zh-TW" dirty="0"/>
              <a:t>學區原漢混居的村落飲酒的節制性比</a:t>
            </a:r>
            <a:r>
              <a:rPr lang="zh-TW" altLang="zh-TW" dirty="0" smtClean="0"/>
              <a:t>原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zh-TW" altLang="zh-TW" dirty="0" smtClean="0"/>
              <a:t>住</a:t>
            </a:r>
            <a:r>
              <a:rPr lang="zh-TW" altLang="zh-TW" dirty="0"/>
              <a:t>民集中居住的原住民部落為高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流程圖: 決策 3"/>
          <p:cNvSpPr/>
          <p:nvPr/>
        </p:nvSpPr>
        <p:spPr>
          <a:xfrm>
            <a:off x="179512" y="594287"/>
            <a:ext cx="1296144" cy="662322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流程圖: 決策 4"/>
          <p:cNvSpPr/>
          <p:nvPr/>
        </p:nvSpPr>
        <p:spPr>
          <a:xfrm>
            <a:off x="336305" y="728130"/>
            <a:ext cx="982558" cy="410864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文鼎中特黑" panose="02010609010101010101" pitchFamily="49" charset="-120"/>
              </a:rPr>
              <a:t>喝酒會影響學業嗎？</a:t>
            </a:r>
            <a:endParaRPr lang="zh-TW" altLang="en-US" dirty="0">
              <a:ea typeface="文鼎中特黑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3800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多久喝一次？多久沒喝了我？</a:t>
            </a:r>
            <a:endParaRPr lang="en-US" altLang="zh-TW" sz="3800" dirty="0" smtClean="0">
              <a:solidFill>
                <a:srgbClr val="FF0000"/>
              </a:solidFill>
              <a:ea typeface="文鼎中特黑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3600" dirty="0" smtClean="0"/>
              <a:t>    </a:t>
            </a:r>
            <a:r>
              <a:rPr lang="en-US" altLang="zh-TW" sz="3600" dirty="0"/>
              <a:t>81.8%</a:t>
            </a:r>
            <a:r>
              <a:rPr lang="zh-TW" altLang="zh-TW" sz="3600" dirty="0" smtClean="0"/>
              <a:t>都</a:t>
            </a:r>
            <a:r>
              <a:rPr lang="zh-TW" altLang="zh-TW" sz="3600" dirty="0"/>
              <a:t>表示</a:t>
            </a:r>
            <a:r>
              <a:rPr lang="zh-TW" altLang="zh-TW" sz="3600" dirty="0" smtClean="0"/>
              <a:t>喝酒看心情</a:t>
            </a:r>
            <a:r>
              <a:rPr lang="en-US" altLang="zh-TW" sz="3600" dirty="0" smtClean="0"/>
              <a:t>(27</a:t>
            </a:r>
            <a:r>
              <a:rPr lang="zh-TW" altLang="en-US" sz="3600" dirty="0" smtClean="0"/>
              <a:t>位</a:t>
            </a:r>
            <a:r>
              <a:rPr lang="en-US" altLang="zh-TW" sz="3600" dirty="0" smtClean="0"/>
              <a:t>)</a:t>
            </a:r>
            <a:r>
              <a:rPr lang="zh-TW" altLang="en-US" sz="3600" dirty="0" smtClean="0"/>
              <a:t>    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  </a:t>
            </a:r>
            <a:r>
              <a:rPr lang="en-US" altLang="zh-TW" sz="3600" dirty="0" smtClean="0"/>
              <a:t>27.3%(9</a:t>
            </a:r>
            <a:r>
              <a:rPr lang="zh-TW" altLang="zh-TW" sz="3600" dirty="0" smtClean="0"/>
              <a:t>位</a:t>
            </a:r>
            <a:r>
              <a:rPr lang="en-US" altLang="zh-TW" sz="3600" dirty="0"/>
              <a:t>)</a:t>
            </a:r>
            <a:r>
              <a:rPr lang="zh-TW" altLang="zh-TW" sz="3600" dirty="0"/>
              <a:t>表示都沒再喝</a:t>
            </a:r>
            <a:r>
              <a:rPr lang="zh-TW" altLang="zh-TW" sz="3600" dirty="0" smtClean="0"/>
              <a:t>了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  </a:t>
            </a:r>
            <a:r>
              <a:rPr lang="zh-TW" altLang="zh-TW" sz="3600" dirty="0" smtClean="0"/>
              <a:t>最近</a:t>
            </a:r>
            <a:r>
              <a:rPr lang="zh-TW" altLang="zh-TW" sz="3600" dirty="0"/>
              <a:t>一週內仍有喝酒的只佔</a:t>
            </a:r>
            <a:r>
              <a:rPr lang="en-US" altLang="zh-TW" sz="3600" dirty="0"/>
              <a:t>12.1</a:t>
            </a:r>
            <a:r>
              <a:rPr lang="en-US" altLang="zh-TW" sz="3600" dirty="0" smtClean="0"/>
              <a:t>%(4</a:t>
            </a:r>
            <a:r>
              <a:rPr lang="zh-TW" altLang="zh-TW" sz="3600" dirty="0" smtClean="0"/>
              <a:t>位</a:t>
            </a:r>
            <a:r>
              <a:rPr lang="en-US" altLang="zh-TW" sz="3600" dirty="0"/>
              <a:t>)</a:t>
            </a:r>
          </a:p>
          <a:p>
            <a:r>
              <a:rPr lang="zh-TW" altLang="zh-TW" sz="3800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什麼</a:t>
            </a:r>
            <a:r>
              <a:rPr lang="zh-TW" altLang="zh-TW" sz="3800" dirty="0">
                <a:solidFill>
                  <a:srgbClr val="FF0000"/>
                </a:solidFill>
                <a:ea typeface="文鼎中特黑" panose="02010609010101010101" pitchFamily="49" charset="-120"/>
              </a:rPr>
              <a:t>樣的心情</a:t>
            </a:r>
            <a:r>
              <a:rPr lang="zh-TW" altLang="zh-TW" sz="3800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會想</a:t>
            </a:r>
            <a:r>
              <a:rPr lang="zh-TW" altLang="zh-TW" sz="3800" dirty="0">
                <a:solidFill>
                  <a:srgbClr val="FF0000"/>
                </a:solidFill>
                <a:ea typeface="文鼎中特黑" panose="02010609010101010101" pitchFamily="49" charset="-120"/>
              </a:rPr>
              <a:t>喝酒</a:t>
            </a:r>
            <a:r>
              <a:rPr lang="zh-TW" altLang="zh-TW" sz="3800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？</a:t>
            </a:r>
            <a:endParaRPr lang="en-US" altLang="zh-TW" sz="3800" dirty="0" smtClean="0">
              <a:solidFill>
                <a:srgbClr val="FF0000"/>
              </a:solidFill>
              <a:ea typeface="文鼎中特黑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3300" dirty="0"/>
              <a:t> </a:t>
            </a:r>
            <a:r>
              <a:rPr lang="zh-TW" altLang="en-US" sz="3300" dirty="0" smtClean="0"/>
              <a:t>    </a:t>
            </a:r>
            <a:r>
              <a:rPr lang="zh-TW" altLang="zh-TW" sz="3300" dirty="0" smtClean="0"/>
              <a:t>「</a:t>
            </a:r>
            <a:r>
              <a:rPr lang="zh-TW" altLang="zh-TW" sz="3300" dirty="0"/>
              <a:t>考試考不好」</a:t>
            </a:r>
            <a:r>
              <a:rPr lang="en-US" altLang="zh-TW" sz="3300" dirty="0"/>
              <a:t>9.1</a:t>
            </a:r>
            <a:r>
              <a:rPr lang="en-US" altLang="zh-TW" sz="3300" dirty="0" smtClean="0"/>
              <a:t>%</a:t>
            </a:r>
            <a:endParaRPr lang="en-US" altLang="zh-TW" sz="3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300" dirty="0"/>
              <a:t>     </a:t>
            </a:r>
            <a:r>
              <a:rPr lang="zh-TW" altLang="zh-TW" sz="3300" dirty="0"/>
              <a:t>「被父母或師長責備」</a:t>
            </a:r>
            <a:r>
              <a:rPr lang="en-US" altLang="zh-TW" sz="3300" dirty="0"/>
              <a:t>15.2%</a:t>
            </a:r>
            <a:endParaRPr lang="en-US" altLang="zh-TW" sz="3300" dirty="0" smtClean="0"/>
          </a:p>
          <a:p>
            <a:r>
              <a:rPr lang="zh-TW" altLang="zh-TW" sz="3800" dirty="0">
                <a:solidFill>
                  <a:srgbClr val="FF0000"/>
                </a:solidFill>
                <a:ea typeface="文鼎中特黑" panose="02010609010101010101" pitchFamily="49" charset="-120"/>
              </a:rPr>
              <a:t>喝酒的</a:t>
            </a:r>
            <a:r>
              <a:rPr lang="zh-TW" altLang="zh-TW" sz="3800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學生</a:t>
            </a:r>
            <a:r>
              <a:rPr lang="zh-TW" altLang="zh-TW" sz="3800" dirty="0">
                <a:solidFill>
                  <a:srgbClr val="FF0000"/>
                </a:solidFill>
                <a:ea typeface="文鼎中特黑" panose="02010609010101010101" pitchFamily="49" charset="-120"/>
              </a:rPr>
              <a:t>在班級的學業</a:t>
            </a:r>
            <a:r>
              <a:rPr lang="zh-TW" altLang="zh-TW" sz="3800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表現</a:t>
            </a:r>
            <a:r>
              <a:rPr lang="zh-TW" altLang="en-US" sz="3800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？</a:t>
            </a:r>
            <a:endParaRPr lang="en-US" altLang="zh-TW" sz="3800" dirty="0" smtClean="0">
              <a:solidFill>
                <a:srgbClr val="FF0000"/>
              </a:solidFill>
              <a:ea typeface="文鼎中特黑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</a:t>
            </a:r>
            <a:r>
              <a:rPr lang="zh-TW" altLang="zh-TW" sz="3300" dirty="0" smtClean="0"/>
              <a:t>自認</a:t>
            </a:r>
            <a:r>
              <a:rPr lang="zh-TW" altLang="zh-TW" sz="3300" dirty="0"/>
              <a:t>為自己的成績在班級後段</a:t>
            </a:r>
            <a:r>
              <a:rPr lang="zh-TW" altLang="zh-TW" sz="3300" dirty="0" smtClean="0"/>
              <a:t>的佔</a:t>
            </a:r>
            <a:r>
              <a:rPr lang="en-US" altLang="zh-TW" sz="3300" dirty="0"/>
              <a:t>27.3</a:t>
            </a:r>
            <a:r>
              <a:rPr lang="en-US" altLang="zh-TW" sz="3300" dirty="0" smtClean="0"/>
              <a:t>%</a:t>
            </a:r>
          </a:p>
          <a:p>
            <a:r>
              <a:rPr lang="zh-TW" altLang="zh-TW" sz="3800" dirty="0">
                <a:solidFill>
                  <a:srgbClr val="FF0000"/>
                </a:solidFill>
                <a:ea typeface="文鼎中特黑" panose="02010609010101010101" pitchFamily="49" charset="-120"/>
              </a:rPr>
              <a:t>喝了酒會影響我準時上學嗎</a:t>
            </a:r>
            <a:r>
              <a:rPr lang="zh-TW" altLang="zh-TW" sz="3800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？</a:t>
            </a:r>
            <a:endParaRPr lang="en-US" altLang="zh-TW" sz="3800" dirty="0" smtClean="0">
              <a:solidFill>
                <a:srgbClr val="FF0000"/>
              </a:solidFill>
              <a:ea typeface="文鼎中特黑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dirty="0" smtClean="0"/>
              <a:t>     </a:t>
            </a:r>
            <a:r>
              <a:rPr lang="en-US" altLang="zh-TW" sz="3300" dirty="0"/>
              <a:t>3</a:t>
            </a:r>
            <a:r>
              <a:rPr lang="zh-TW" altLang="zh-TW" sz="3300" dirty="0" smtClean="0"/>
              <a:t>位</a:t>
            </a:r>
            <a:r>
              <a:rPr lang="zh-TW" altLang="zh-TW" sz="3300" dirty="0"/>
              <a:t>未作答</a:t>
            </a:r>
            <a:r>
              <a:rPr lang="zh-TW" altLang="zh-TW" sz="3300" dirty="0" smtClean="0"/>
              <a:t>，</a:t>
            </a:r>
            <a:r>
              <a:rPr lang="en-US" altLang="zh-TW" sz="3300" dirty="0" smtClean="0"/>
              <a:t>27</a:t>
            </a:r>
            <a:r>
              <a:rPr lang="zh-TW" altLang="zh-TW" sz="3300" dirty="0" smtClean="0"/>
              <a:t>位認為</a:t>
            </a:r>
            <a:r>
              <a:rPr lang="zh-TW" altLang="en-US" sz="3300" dirty="0"/>
              <a:t>不會</a:t>
            </a:r>
            <a:r>
              <a:rPr lang="zh-TW" altLang="zh-TW" sz="3300" dirty="0" smtClean="0"/>
              <a:t>影響</a:t>
            </a:r>
            <a:r>
              <a:rPr lang="zh-TW" altLang="zh-TW" sz="3300" dirty="0"/>
              <a:t>上學</a:t>
            </a:r>
            <a:r>
              <a:rPr lang="zh-TW" altLang="zh-TW" sz="3300" dirty="0" smtClean="0"/>
              <a:t>。</a:t>
            </a:r>
            <a:endParaRPr lang="en-US" altLang="zh-TW" sz="3300" dirty="0" smtClean="0"/>
          </a:p>
          <a:p>
            <a:pPr marL="0" indent="0">
              <a:buNone/>
            </a:pPr>
            <a:endParaRPr lang="zh-TW" altLang="en-US" dirty="0"/>
          </a:p>
          <a:p>
            <a:endParaRPr lang="en-US" altLang="zh-TW" dirty="0" smtClean="0"/>
          </a:p>
        </p:txBody>
      </p:sp>
      <p:sp>
        <p:nvSpPr>
          <p:cNvPr id="4" name="流程圖: 決策 3"/>
          <p:cNvSpPr/>
          <p:nvPr/>
        </p:nvSpPr>
        <p:spPr>
          <a:xfrm>
            <a:off x="395536" y="476672"/>
            <a:ext cx="1296144" cy="662322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流程圖: 決策 4"/>
          <p:cNvSpPr/>
          <p:nvPr/>
        </p:nvSpPr>
        <p:spPr>
          <a:xfrm>
            <a:off x="552329" y="602401"/>
            <a:ext cx="982558" cy="410864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64088" y="3645024"/>
            <a:ext cx="2880320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/>
              <a:t> </a:t>
            </a:r>
            <a:r>
              <a:rPr lang="zh-TW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←主流適應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548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ea typeface="文鼎中特黑" panose="02010609010101010101" pitchFamily="49" charset="-120"/>
              </a:rPr>
              <a:t>三、</a:t>
            </a:r>
            <a:r>
              <a:rPr lang="en-US" altLang="zh-TW" dirty="0" smtClean="0">
                <a:ea typeface="文鼎中特黑" panose="02010609010101010101" pitchFamily="49" charset="-120"/>
              </a:rPr>
              <a:t>Google</a:t>
            </a:r>
            <a:r>
              <a:rPr lang="zh-TW" altLang="zh-TW" dirty="0">
                <a:ea typeface="文鼎中特黑" panose="02010609010101010101" pitchFamily="49" charset="-120"/>
              </a:rPr>
              <a:t>表單問卷</a:t>
            </a:r>
            <a:endParaRPr lang="zh-TW" altLang="en-US" dirty="0">
              <a:ea typeface="文鼎中特黑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b="1" dirty="0" smtClean="0">
                <a:solidFill>
                  <a:srgbClr val="0070C0"/>
                </a:solidFill>
              </a:rPr>
              <a:t>有效問卷</a:t>
            </a:r>
            <a:r>
              <a:rPr lang="en-US" altLang="zh-TW" b="1" dirty="0">
                <a:solidFill>
                  <a:srgbClr val="0070C0"/>
                </a:solidFill>
              </a:rPr>
              <a:t>136</a:t>
            </a:r>
            <a:r>
              <a:rPr lang="zh-TW" altLang="zh-TW" b="1" dirty="0" smtClean="0">
                <a:solidFill>
                  <a:srgbClr val="0070C0"/>
                </a:solidFill>
              </a:rPr>
              <a:t>份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r>
              <a:rPr lang="zh-TW" altLang="zh-TW" dirty="0" smtClean="0">
                <a:solidFill>
                  <a:srgbClr val="C00000"/>
                </a:solidFill>
                <a:ea typeface="文鼎中特黑" panose="02010609010101010101" pitchFamily="49" charset="-120"/>
              </a:rPr>
              <a:t>族群比例</a:t>
            </a:r>
            <a:r>
              <a:rPr lang="zh-TW" altLang="en-US" dirty="0" smtClean="0">
                <a:solidFill>
                  <a:srgbClr val="C00000"/>
                </a:solidFill>
                <a:ea typeface="文鼎中特黑" panose="02010609010101010101" pitchFamily="49" charset="-120"/>
              </a:rPr>
              <a:t>：</a:t>
            </a:r>
            <a:endParaRPr lang="en-US" altLang="zh-TW" dirty="0" smtClean="0">
              <a:solidFill>
                <a:srgbClr val="C00000"/>
              </a:solidFill>
              <a:ea typeface="文鼎中特黑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zh-TW" altLang="zh-TW" dirty="0" smtClean="0"/>
              <a:t>阿</a:t>
            </a:r>
            <a:r>
              <a:rPr lang="zh-TW" altLang="zh-TW" dirty="0"/>
              <a:t>美族佔</a:t>
            </a:r>
            <a:r>
              <a:rPr lang="en-US" altLang="zh-TW" dirty="0"/>
              <a:t>28.7%</a:t>
            </a:r>
            <a:r>
              <a:rPr lang="zh-TW" altLang="zh-TW" dirty="0"/>
              <a:t>、太魯閣族佔</a:t>
            </a:r>
            <a:r>
              <a:rPr lang="en-US" altLang="zh-TW" dirty="0"/>
              <a:t>58.1</a:t>
            </a:r>
            <a:r>
              <a:rPr lang="zh-TW" altLang="zh-TW" dirty="0" smtClean="0"/>
              <a:t>、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zh-TW" altLang="zh-TW" dirty="0" smtClean="0"/>
              <a:t>其他族</a:t>
            </a:r>
            <a:r>
              <a:rPr lang="zh-TW" altLang="en-US" dirty="0" smtClean="0"/>
              <a:t> </a:t>
            </a:r>
            <a:r>
              <a:rPr lang="zh-TW" altLang="zh-TW" dirty="0" smtClean="0"/>
              <a:t>佔</a:t>
            </a:r>
            <a:r>
              <a:rPr lang="en-US" altLang="zh-TW" dirty="0"/>
              <a:t>13.2</a:t>
            </a:r>
            <a:r>
              <a:rPr lang="en-US" altLang="zh-TW" dirty="0" smtClean="0"/>
              <a:t>%</a:t>
            </a:r>
            <a:endParaRPr lang="en-US" altLang="zh-TW" dirty="0"/>
          </a:p>
          <a:p>
            <a:r>
              <a:rPr lang="zh-TW" altLang="zh-TW" dirty="0" smtClean="0">
                <a:solidFill>
                  <a:srgbClr val="C00000"/>
                </a:solidFill>
                <a:ea typeface="文鼎中特黑" panose="02010609010101010101" pitchFamily="49" charset="-120"/>
              </a:rPr>
              <a:t>居住</a:t>
            </a:r>
            <a:r>
              <a:rPr lang="zh-TW" altLang="en-US" dirty="0" smtClean="0">
                <a:solidFill>
                  <a:srgbClr val="C00000"/>
                </a:solidFill>
                <a:ea typeface="文鼎中特黑" panose="02010609010101010101" pitchFamily="49" charset="-120"/>
              </a:rPr>
              <a:t>型態：</a:t>
            </a:r>
            <a:endParaRPr lang="en-US" altLang="zh-TW" dirty="0" smtClean="0">
              <a:solidFill>
                <a:srgbClr val="C00000"/>
              </a:solidFill>
              <a:ea typeface="文鼎中特黑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zh-TW" altLang="zh-TW" dirty="0" smtClean="0"/>
              <a:t>在</a:t>
            </a:r>
            <a:r>
              <a:rPr lang="zh-TW" altLang="zh-TW" dirty="0"/>
              <a:t>原漢混居的村落類型佔</a:t>
            </a:r>
            <a:r>
              <a:rPr lang="en-US" altLang="zh-TW" dirty="0"/>
              <a:t>49.3</a:t>
            </a:r>
            <a:r>
              <a:rPr lang="en-US" altLang="zh-TW" dirty="0" smtClean="0"/>
              <a:t>%</a:t>
            </a:r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zh-TW" altLang="zh-TW" dirty="0" smtClean="0"/>
              <a:t>有</a:t>
            </a:r>
            <a:r>
              <a:rPr lang="zh-TW" altLang="zh-TW" dirty="0"/>
              <a:t>族群聚集的部落生活型態佔</a:t>
            </a:r>
            <a:r>
              <a:rPr lang="en-US" altLang="zh-TW" dirty="0"/>
              <a:t>50.7%</a:t>
            </a:r>
            <a:r>
              <a:rPr lang="zh-TW" altLang="zh-TW" dirty="0"/>
              <a:t>。</a:t>
            </a:r>
            <a:endParaRPr lang="zh-TW" altLang="en-US" dirty="0"/>
          </a:p>
        </p:txBody>
      </p:sp>
      <p:sp>
        <p:nvSpPr>
          <p:cNvPr id="4" name="流程圖: 決策 3"/>
          <p:cNvSpPr/>
          <p:nvPr/>
        </p:nvSpPr>
        <p:spPr>
          <a:xfrm>
            <a:off x="827584" y="476672"/>
            <a:ext cx="1296144" cy="662322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流程圖: 決策 4"/>
          <p:cNvSpPr/>
          <p:nvPr/>
        </p:nvSpPr>
        <p:spPr>
          <a:xfrm>
            <a:off x="984377" y="602401"/>
            <a:ext cx="982558" cy="410864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文鼎中特黑" panose="02010609010101010101" pitchFamily="49" charset="-120"/>
              </a:rPr>
              <a:t>家庭經濟狀況與結構</a:t>
            </a:r>
            <a:endParaRPr lang="zh-TW" altLang="en-US" dirty="0">
              <a:ea typeface="文鼎中特黑" panose="02010609010101010101" pitchFamily="49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84650"/>
              </p:ext>
            </p:extLst>
          </p:nvPr>
        </p:nvGraphicFramePr>
        <p:xfrm>
          <a:off x="477089" y="1412776"/>
          <a:ext cx="8496944" cy="5313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6830"/>
                <a:gridCol w="4260114"/>
              </a:tblGrid>
              <a:tr h="4858048">
                <a:tc>
                  <a:txBody>
                    <a:bodyPr/>
                    <a:lstStyle/>
                    <a:p>
                      <a:pPr marL="306070" indent="-306070"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新細明體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6070" indent="-306070"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新細明體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5656">
                <a:tc>
                  <a:txBody>
                    <a:bodyPr/>
                    <a:lstStyle/>
                    <a:p>
                      <a:pPr marL="306070" indent="-306070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圖</a:t>
                      </a:r>
                      <a:r>
                        <a:rPr lang="en-US" sz="2800" kern="100" dirty="0">
                          <a:effectLst/>
                        </a:rPr>
                        <a:t>(</a:t>
                      </a:r>
                      <a:r>
                        <a:rPr lang="zh-TW" sz="2800" kern="100" dirty="0">
                          <a:effectLst/>
                        </a:rPr>
                        <a:t>一</a:t>
                      </a:r>
                      <a:r>
                        <a:rPr lang="en-US" sz="2800" kern="100" dirty="0">
                          <a:effectLst/>
                        </a:rPr>
                        <a:t>)</a:t>
                      </a:r>
                      <a:r>
                        <a:rPr lang="zh-TW" sz="2800" kern="100" dirty="0">
                          <a:effectLst/>
                        </a:rPr>
                        <a:t>家庭經濟狀況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06070" indent="-306070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chemeClr val="bg1"/>
                          </a:solidFill>
                          <a:effectLst/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圖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(</a:t>
                      </a:r>
                      <a:r>
                        <a:rPr lang="zh-TW" sz="2800" kern="100" dirty="0">
                          <a:solidFill>
                            <a:schemeClr val="bg1"/>
                          </a:solidFill>
                          <a:effectLst/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二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)</a:t>
                      </a:r>
                      <a:r>
                        <a:rPr lang="zh-TW" sz="2800" kern="100" dirty="0">
                          <a:solidFill>
                            <a:schemeClr val="bg1"/>
                          </a:solidFill>
                          <a:effectLst/>
                          <a:latin typeface="華康中黑體" panose="020B0509000000000000" pitchFamily="49" charset="-120"/>
                          <a:ea typeface="華康中黑體" panose="020B0509000000000000" pitchFamily="49" charset="-120"/>
                        </a:rPr>
                        <a:t>家庭結構</a:t>
                      </a:r>
                      <a:endParaRPr lang="zh-TW" sz="2800" kern="100" dirty="0">
                        <a:solidFill>
                          <a:schemeClr val="bg1"/>
                        </a:solidFill>
                        <a:effectLst/>
                        <a:latin typeface="華康中黑體" panose="020B0509000000000000" pitchFamily="49" charset="-120"/>
                        <a:ea typeface="華康中黑體" panose="020B0509000000000000" pitchFamily="49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家庭經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1044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家庭結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72" y="1556792"/>
            <a:ext cx="411309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文鼎中特黑" panose="02010609010101010101" pitchFamily="49" charset="-120"/>
              </a:rPr>
              <a:t>家中長輩喝酒的狀況</a:t>
            </a:r>
            <a:endParaRPr lang="zh-TW" altLang="en-US" dirty="0">
              <a:ea typeface="文鼎中特黑" panose="02010609010101010101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9" y="1340768"/>
            <a:ext cx="9153900" cy="5181674"/>
          </a:xfrm>
        </p:spPr>
      </p:pic>
      <p:sp>
        <p:nvSpPr>
          <p:cNvPr id="5" name="文字方塊 4"/>
          <p:cNvSpPr txBox="1"/>
          <p:nvPr/>
        </p:nvSpPr>
        <p:spPr>
          <a:xfrm>
            <a:off x="3707904" y="5445224"/>
            <a:ext cx="5328592" cy="107721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zh-TW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rPr>
              <a:t>家中長輩不會喝和只有喜慶或祭典才喝的加起來佔</a:t>
            </a:r>
            <a:r>
              <a:rPr lang="en-US" altLang="zh-TW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黑體" panose="020B0509000000000000" pitchFamily="49" charset="-120"/>
                <a:ea typeface="華康中黑體" panose="020B0509000000000000" pitchFamily="49" charset="-120"/>
              </a:rPr>
              <a:t>40.5%</a:t>
            </a:r>
            <a:endParaRPr lang="zh-TW" alt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91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文鼎中特黑" panose="02010609010101010101" pitchFamily="49" charset="-120"/>
              </a:rPr>
              <a:t>我有拒酒的能力</a:t>
            </a:r>
            <a:endParaRPr lang="zh-TW" altLang="en-US" dirty="0">
              <a:ea typeface="文鼎中特黑" panose="02010609010101010101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410348" cy="5400600"/>
          </a:xfrm>
        </p:spPr>
      </p:pic>
      <p:sp>
        <p:nvSpPr>
          <p:cNvPr id="5" name="文字方塊 4"/>
          <p:cNvSpPr txBox="1"/>
          <p:nvPr/>
        </p:nvSpPr>
        <p:spPr>
          <a:xfrm>
            <a:off x="2627784" y="1696452"/>
            <a:ext cx="5328592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/>
              <a:t> </a:t>
            </a:r>
            <a:r>
              <a:rPr lang="en-US" altLang="zh-TW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是相信自己能完全拒絕</a:t>
            </a:r>
            <a:endParaRPr lang="zh-TW" altLang="en-US" sz="3200" dirty="0"/>
          </a:p>
        </p:txBody>
      </p:sp>
      <p:sp>
        <p:nvSpPr>
          <p:cNvPr id="7" name="向下箭號 6"/>
          <p:cNvSpPr/>
          <p:nvPr/>
        </p:nvSpPr>
        <p:spPr>
          <a:xfrm rot="2928737">
            <a:off x="1757501" y="2086786"/>
            <a:ext cx="704894" cy="979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860032" y="3111615"/>
            <a:ext cx="3384376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/>
              <a:t> </a:t>
            </a:r>
            <a:r>
              <a:rPr lang="en-US" altLang="zh-TW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是完全</a:t>
            </a:r>
            <a:r>
              <a:rPr lang="zh-TW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無法</a:t>
            </a:r>
            <a:r>
              <a:rPr lang="zh-TW" alt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拒絕</a:t>
            </a:r>
            <a:endParaRPr lang="zh-TW" altLang="en-US" sz="3200" dirty="0"/>
          </a:p>
        </p:txBody>
      </p:sp>
      <p:sp>
        <p:nvSpPr>
          <p:cNvPr id="8" name="向下箭號 7"/>
          <p:cNvSpPr/>
          <p:nvPr/>
        </p:nvSpPr>
        <p:spPr>
          <a:xfrm rot="19153512">
            <a:off x="6894641" y="3807659"/>
            <a:ext cx="704894" cy="979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zh-TW" sz="3600" dirty="0">
                <a:ea typeface="文鼎中特黑" panose="02010609010101010101" pitchFamily="49" charset="-120"/>
              </a:rPr>
              <a:t>即使會</a:t>
            </a:r>
            <a:r>
              <a:rPr lang="zh-TW" altLang="zh-TW" sz="3600" dirty="0" smtClean="0">
                <a:ea typeface="文鼎中特黑" panose="02010609010101010101" pitchFamily="49" charset="-120"/>
              </a:rPr>
              <a:t>喝、</a:t>
            </a:r>
            <a:r>
              <a:rPr lang="zh-TW" altLang="zh-TW" sz="3600" dirty="0">
                <a:ea typeface="文鼎中特黑" panose="02010609010101010101" pitchFamily="49" charset="-120"/>
              </a:rPr>
              <a:t>能</a:t>
            </a:r>
            <a:r>
              <a:rPr lang="zh-TW" altLang="zh-TW" sz="3600" dirty="0" smtClean="0">
                <a:ea typeface="文鼎中特黑" panose="02010609010101010101" pitchFamily="49" charset="-120"/>
              </a:rPr>
              <a:t>喝，但</a:t>
            </a:r>
            <a:r>
              <a:rPr lang="zh-TW" altLang="en-US" sz="3600" dirty="0" smtClean="0">
                <a:ea typeface="文鼎中特黑" panose="02010609010101010101" pitchFamily="49" charset="-120"/>
              </a:rPr>
              <a:t>喜歡喝酒</a:t>
            </a:r>
            <a:r>
              <a:rPr lang="zh-TW" altLang="zh-TW" sz="3600" dirty="0" smtClean="0">
                <a:ea typeface="文鼎中特黑" panose="02010609010101010101" pitchFamily="49" charset="-120"/>
              </a:rPr>
              <a:t>嗎</a:t>
            </a:r>
            <a:r>
              <a:rPr lang="zh-TW" altLang="zh-TW" sz="3600" dirty="0">
                <a:ea typeface="文鼎中特黑" panose="02010609010101010101" pitchFamily="49" charset="-120"/>
              </a:rPr>
              <a:t>？</a:t>
            </a:r>
            <a:endParaRPr lang="zh-TW" altLang="en-US" sz="3600" dirty="0">
              <a:ea typeface="文鼎中特黑" panose="02010609010101010101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7" y="1597151"/>
            <a:ext cx="8837993" cy="4680519"/>
          </a:xfrm>
        </p:spPr>
      </p:pic>
      <p:sp>
        <p:nvSpPr>
          <p:cNvPr id="5" name="文字方塊 4"/>
          <p:cNvSpPr txBox="1"/>
          <p:nvPr/>
        </p:nvSpPr>
        <p:spPr>
          <a:xfrm>
            <a:off x="3851920" y="1916832"/>
            <a:ext cx="3168352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/>
              <a:t> </a:t>
            </a:r>
            <a:r>
              <a:rPr lang="en-US" altLang="zh-TW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是非常不喜歡</a:t>
            </a:r>
            <a:endParaRPr lang="zh-TW" altLang="en-US" sz="3200" dirty="0"/>
          </a:p>
        </p:txBody>
      </p:sp>
      <p:sp>
        <p:nvSpPr>
          <p:cNvPr id="6" name="向下箭號 5"/>
          <p:cNvSpPr/>
          <p:nvPr/>
        </p:nvSpPr>
        <p:spPr>
          <a:xfrm rot="18877491">
            <a:off x="7205362" y="2255367"/>
            <a:ext cx="658905" cy="8704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979712" y="3238061"/>
            <a:ext cx="3168352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/>
              <a:t> </a:t>
            </a:r>
            <a:r>
              <a:rPr lang="en-US" altLang="zh-TW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很</a:t>
            </a:r>
            <a:r>
              <a:rPr lang="zh-TW" alt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喜歡</a:t>
            </a:r>
            <a:endParaRPr lang="zh-TW" altLang="en-US" sz="3200" dirty="0"/>
          </a:p>
        </p:txBody>
      </p:sp>
      <p:sp>
        <p:nvSpPr>
          <p:cNvPr id="8" name="向下箭號 7"/>
          <p:cNvSpPr/>
          <p:nvPr/>
        </p:nvSpPr>
        <p:spPr>
          <a:xfrm rot="2221875">
            <a:off x="1814151" y="3936976"/>
            <a:ext cx="670538" cy="870402"/>
          </a:xfrm>
          <a:prstGeom prst="downArrow">
            <a:avLst>
              <a:gd name="adj1" fmla="val 50000"/>
              <a:gd name="adj2" fmla="val 517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1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文鼎中特黑" panose="02010609010101010101" pitchFamily="49" charset="-120"/>
              </a:rPr>
              <a:t>壹、前言</a:t>
            </a:r>
            <a:endParaRPr lang="zh-TW" altLang="en-US" dirty="0">
              <a:ea typeface="文鼎中特黑" panose="02010609010101010101" pitchFamily="49" charset="-120"/>
            </a:endParaRPr>
          </a:p>
        </p:txBody>
      </p:sp>
      <p:grpSp>
        <p:nvGrpSpPr>
          <p:cNvPr id="5" name="群組 10"/>
          <p:cNvGrpSpPr>
            <a:grpSpLocks/>
          </p:cNvGrpSpPr>
          <p:nvPr/>
        </p:nvGrpSpPr>
        <p:grpSpPr bwMode="auto">
          <a:xfrm>
            <a:off x="683568" y="2132856"/>
            <a:ext cx="7992889" cy="3456384"/>
            <a:chOff x="827584" y="2132565"/>
            <a:chExt cx="6365151" cy="792946"/>
          </a:xfrm>
          <a:solidFill>
            <a:srgbClr val="FFC000"/>
          </a:solidFill>
        </p:grpSpPr>
        <p:sp>
          <p:nvSpPr>
            <p:cNvPr id="6" name="圓角矩形 5"/>
            <p:cNvSpPr/>
            <p:nvPr/>
          </p:nvSpPr>
          <p:spPr>
            <a:xfrm>
              <a:off x="827584" y="2133309"/>
              <a:ext cx="1295563" cy="792202"/>
            </a:xfrm>
            <a:prstGeom prst="roundRect">
              <a:avLst/>
            </a:prstGeom>
            <a:grpFill/>
            <a:ln w="57150"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TW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+mj-ea"/>
                  <a:ea typeface="+mj-ea"/>
                </a:rPr>
                <a:t>研</a:t>
              </a:r>
              <a:endPara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ea"/>
                <a:ea typeface="+mj-ea"/>
              </a:endParaRPr>
            </a:p>
            <a:p>
              <a:pPr algn="ctr" eaLnBrk="1" hangingPunct="1">
                <a:defRPr/>
              </a:pPr>
              <a:r>
                <a:rPr lang="zh-TW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+mj-ea"/>
                  <a:ea typeface="+mj-ea"/>
                </a:rPr>
                <a:t>究</a:t>
              </a:r>
              <a:endPara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ea"/>
                <a:ea typeface="+mj-ea"/>
              </a:endParaRPr>
            </a:p>
            <a:p>
              <a:pPr algn="ctr" eaLnBrk="1" hangingPunct="1">
                <a:defRPr/>
              </a:pPr>
              <a:r>
                <a:rPr lang="zh-TW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+mj-ea"/>
                  <a:ea typeface="+mj-ea"/>
                </a:rPr>
                <a:t>動</a:t>
              </a:r>
              <a:endPara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ea"/>
                <a:ea typeface="+mj-ea"/>
              </a:endParaRPr>
            </a:p>
            <a:p>
              <a:pPr algn="ctr" eaLnBrk="1" hangingPunct="1">
                <a:defRPr/>
              </a:pPr>
              <a:r>
                <a:rPr lang="zh-TW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+mj-ea"/>
                  <a:ea typeface="+mj-ea"/>
                </a:rPr>
                <a:t>機</a:t>
              </a:r>
              <a:endParaRPr lang="en-US" altLang="zh-TW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2411193" y="2132565"/>
              <a:ext cx="1398263" cy="79220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TW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+mj-ea"/>
                  <a:ea typeface="+mj-ea"/>
                </a:rPr>
                <a:t>研</a:t>
              </a:r>
              <a:endPara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ea"/>
                <a:ea typeface="+mj-ea"/>
              </a:endParaRPr>
            </a:p>
            <a:p>
              <a:pPr algn="ctr" eaLnBrk="1" hangingPunct="1">
                <a:defRPr/>
              </a:pPr>
              <a:r>
                <a:rPr lang="zh-TW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+mj-ea"/>
                  <a:ea typeface="+mj-ea"/>
                </a:rPr>
                <a:t>究</a:t>
              </a:r>
              <a:endPara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ea"/>
                <a:ea typeface="+mj-ea"/>
              </a:endParaRPr>
            </a:p>
            <a:p>
              <a:pPr algn="ctr" eaLnBrk="1" hangingPunct="1">
                <a:defRPr/>
              </a:pPr>
              <a:r>
                <a:rPr lang="zh-TW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+mj-ea"/>
                  <a:ea typeface="+mj-ea"/>
                </a:rPr>
                <a:t>目</a:t>
              </a:r>
              <a:endPara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ea"/>
                <a:ea typeface="+mj-ea"/>
              </a:endParaRPr>
            </a:p>
            <a:p>
              <a:pPr algn="ctr" eaLnBrk="1" hangingPunct="1">
                <a:defRPr/>
              </a:pPr>
              <a:r>
                <a:rPr lang="zh-TW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+mj-ea"/>
                  <a:ea typeface="+mj-ea"/>
                </a:rPr>
                <a:t>的</a:t>
              </a:r>
              <a:endParaRPr lang="zh-TW" alt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5853627" y="2133309"/>
              <a:ext cx="1339108" cy="79220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TW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+mj-ea"/>
                  <a:ea typeface="+mj-ea"/>
                </a:rPr>
                <a:t>研</a:t>
              </a:r>
              <a:endPara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ea"/>
                <a:ea typeface="+mj-ea"/>
              </a:endParaRPr>
            </a:p>
            <a:p>
              <a:pPr algn="ctr" eaLnBrk="1" hangingPunct="1">
                <a:defRPr/>
              </a:pPr>
              <a:r>
                <a:rPr lang="zh-TW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+mj-ea"/>
                  <a:ea typeface="+mj-ea"/>
                </a:rPr>
                <a:t>究</a:t>
              </a:r>
              <a:endPara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ea"/>
                <a:ea typeface="+mj-ea"/>
              </a:endParaRPr>
            </a:p>
            <a:p>
              <a:pPr algn="ctr" eaLnBrk="1" hangingPunct="1">
                <a:defRPr/>
              </a:pPr>
              <a:r>
                <a:rPr lang="zh-TW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+mj-ea"/>
                  <a:ea typeface="+mj-ea"/>
                </a:rPr>
                <a:t>對</a:t>
              </a:r>
              <a:endPara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ea"/>
                <a:ea typeface="+mj-ea"/>
              </a:endParaRPr>
            </a:p>
            <a:p>
              <a:pPr algn="ctr" eaLnBrk="1" hangingPunct="1">
                <a:defRPr/>
              </a:pPr>
              <a:r>
                <a:rPr lang="zh-TW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+mj-ea"/>
                  <a:ea typeface="+mj-ea"/>
                </a:rPr>
                <a:t>象</a:t>
              </a:r>
              <a:endParaRPr lang="zh-TW" alt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10" name="向右箭號 9"/>
            <p:cNvSpPr/>
            <p:nvPr/>
          </p:nvSpPr>
          <p:spPr>
            <a:xfrm>
              <a:off x="2195158" y="2420611"/>
              <a:ext cx="215911" cy="144469"/>
            </a:xfrm>
            <a:prstGeom prst="rightArrow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向右箭號 10"/>
            <p:cNvSpPr/>
            <p:nvPr/>
          </p:nvSpPr>
          <p:spPr>
            <a:xfrm>
              <a:off x="5004501" y="2420661"/>
              <a:ext cx="215911" cy="144469"/>
            </a:xfrm>
            <a:prstGeom prst="rightArrow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4139470" y="2132565"/>
              <a:ext cx="1390297" cy="792202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extrusionH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TW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latin typeface="+mj-ea"/>
                  <a:ea typeface="+mj-ea"/>
                </a:rPr>
                <a:t>研</a:t>
              </a:r>
              <a:endPara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+mj-ea"/>
                <a:ea typeface="+mj-ea"/>
              </a:endParaRPr>
            </a:p>
            <a:p>
              <a:pPr algn="ctr" eaLnBrk="1" hangingPunct="1">
                <a:defRPr/>
              </a:pPr>
              <a:r>
                <a:rPr lang="zh-TW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latin typeface="+mj-ea"/>
                  <a:ea typeface="+mj-ea"/>
                </a:rPr>
                <a:t>究</a:t>
              </a:r>
              <a:endPara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+mj-ea"/>
                <a:ea typeface="+mj-ea"/>
              </a:endParaRPr>
            </a:p>
            <a:p>
              <a:pPr algn="ctr" eaLnBrk="1" hangingPunct="1">
                <a:defRPr/>
              </a:pPr>
              <a:r>
                <a:rPr lang="zh-TW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latin typeface="+mj-ea"/>
                  <a:ea typeface="+mj-ea"/>
                </a:rPr>
                <a:t>方</a:t>
              </a:r>
              <a:endPara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+mj-ea"/>
                <a:ea typeface="+mj-ea"/>
              </a:endParaRPr>
            </a:p>
            <a:p>
              <a:pPr algn="ctr" eaLnBrk="1" hangingPunct="1">
                <a:defRPr/>
              </a:pPr>
              <a:r>
                <a:rPr lang="zh-TW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latin typeface="+mj-ea"/>
                  <a:ea typeface="+mj-ea"/>
                </a:rPr>
                <a:t>法</a:t>
              </a:r>
              <a:endParaRPr lang="zh-TW" altLang="en-US" sz="3600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向右箭號 13"/>
            <p:cNvSpPr/>
            <p:nvPr/>
          </p:nvSpPr>
          <p:spPr>
            <a:xfrm>
              <a:off x="3825488" y="2438530"/>
              <a:ext cx="215911" cy="144469"/>
            </a:xfrm>
            <a:prstGeom prst="rightArrow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向右箭號 14"/>
            <p:cNvSpPr/>
            <p:nvPr/>
          </p:nvSpPr>
          <p:spPr>
            <a:xfrm>
              <a:off x="5566734" y="2438530"/>
              <a:ext cx="215911" cy="142882"/>
            </a:xfrm>
            <a:prstGeom prst="rightArrow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8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文鼎中特黑" panose="02010609010101010101" pitchFamily="49" charset="-120"/>
              </a:rPr>
              <a:t>愛喝酒是原住民的打卡</a:t>
            </a:r>
            <a:r>
              <a:rPr lang="zh-TW" altLang="en-US" dirty="0" smtClean="0">
                <a:ea typeface="文鼎中特黑" panose="02010609010101010101" pitchFamily="49" charset="-120"/>
              </a:rPr>
              <a:t>框</a:t>
            </a:r>
            <a:r>
              <a:rPr lang="zh-TW" altLang="en-US" i="1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？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" y="1412776"/>
            <a:ext cx="8856984" cy="5256584"/>
          </a:xfrm>
        </p:spPr>
      </p:pic>
      <p:sp>
        <p:nvSpPr>
          <p:cNvPr id="5" name="文字方塊 4"/>
          <p:cNvSpPr txBox="1"/>
          <p:nvPr/>
        </p:nvSpPr>
        <p:spPr>
          <a:xfrm>
            <a:off x="5682344" y="5747011"/>
            <a:ext cx="3168352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/>
              <a:t> </a:t>
            </a:r>
            <a:r>
              <a:rPr lang="en-US" altLang="zh-TW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31.6%</a:t>
            </a:r>
            <a:r>
              <a:rPr lang="zh-TW" alt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的人同意</a:t>
            </a:r>
            <a:endParaRPr lang="zh-TW" altLang="en-US" sz="3200" dirty="0"/>
          </a:p>
        </p:txBody>
      </p:sp>
      <p:sp>
        <p:nvSpPr>
          <p:cNvPr id="6" name="向下箭號 5"/>
          <p:cNvSpPr/>
          <p:nvPr/>
        </p:nvSpPr>
        <p:spPr>
          <a:xfrm rot="5400000">
            <a:off x="4743940" y="5561316"/>
            <a:ext cx="670538" cy="870402"/>
          </a:xfrm>
          <a:prstGeom prst="downArrow">
            <a:avLst>
              <a:gd name="adj1" fmla="val 50000"/>
              <a:gd name="adj2" fmla="val 517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7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文鼎中特黑" panose="02010609010101010101" pitchFamily="49" charset="-120"/>
              </a:rPr>
              <a:t>原住民青少年的族群認同</a:t>
            </a:r>
            <a:endParaRPr lang="zh-TW" altLang="en-US" dirty="0">
              <a:ea typeface="文鼎中特黑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3792" y="1628800"/>
            <a:ext cx="8229600" cy="4525963"/>
          </a:xfrm>
        </p:spPr>
        <p:txBody>
          <a:bodyPr/>
          <a:lstStyle/>
          <a:p>
            <a:r>
              <a:rPr lang="zh-TW" altLang="zh-TW" b="1" dirty="0">
                <a:latin typeface="+mn-ea"/>
              </a:rPr>
              <a:t>原住民青少年是否在涵化的過程失去了自己的主體性，對自己的族群認同感到焦慮，甚至進而因為適應挫折而陷入喝酒的泥淖呢？</a:t>
            </a:r>
            <a:endParaRPr lang="zh-TW" altLang="en-US" b="1" dirty="0">
              <a:latin typeface="+mn-ea"/>
            </a:endParaRPr>
          </a:p>
        </p:txBody>
      </p:sp>
      <p:sp>
        <p:nvSpPr>
          <p:cNvPr id="5" name="向右箭號圖說文字 4"/>
          <p:cNvSpPr/>
          <p:nvPr/>
        </p:nvSpPr>
        <p:spPr>
          <a:xfrm>
            <a:off x="539552" y="4077072"/>
            <a:ext cx="3168352" cy="1584176"/>
          </a:xfrm>
          <a:prstGeom prst="rightArrowCallout">
            <a:avLst>
              <a:gd name="adj1" fmla="val 27509"/>
              <a:gd name="adj2" fmla="val 24373"/>
              <a:gd name="adj3" fmla="val 45077"/>
              <a:gd name="adj4" fmla="val 64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83568" y="4365104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C000"/>
                </a:solidFill>
                <a:ea typeface="文鼎中特黑" panose="02010609010101010101" pitchFamily="49" charset="-120"/>
              </a:rPr>
              <a:t>曾參加族群</a:t>
            </a:r>
            <a:endParaRPr lang="en-US" altLang="zh-TW" sz="2800" dirty="0" smtClean="0">
              <a:solidFill>
                <a:srgbClr val="FFC000"/>
              </a:solidFill>
              <a:ea typeface="文鼎中特黑" panose="02010609010101010101" pitchFamily="49" charset="-120"/>
            </a:endParaRPr>
          </a:p>
          <a:p>
            <a:r>
              <a:rPr lang="zh-TW" altLang="en-US" sz="2800" dirty="0" smtClean="0">
                <a:solidFill>
                  <a:srgbClr val="FFC000"/>
                </a:solidFill>
                <a:ea typeface="文鼎中特黑" panose="02010609010101010101" pitchFamily="49" charset="-120"/>
              </a:rPr>
              <a:t>的祭儀活動</a:t>
            </a:r>
            <a:endParaRPr lang="zh-TW" altLang="en-US" sz="2800" dirty="0">
              <a:solidFill>
                <a:srgbClr val="FFC000"/>
              </a:solidFill>
              <a:ea typeface="文鼎中特黑" panose="02010609010101010101" pitchFamily="49" charset="-120"/>
            </a:endParaRPr>
          </a:p>
        </p:txBody>
      </p:sp>
      <p:sp>
        <p:nvSpPr>
          <p:cNvPr id="10" name="向右箭號圖說文字 9"/>
          <p:cNvSpPr/>
          <p:nvPr/>
        </p:nvSpPr>
        <p:spPr>
          <a:xfrm>
            <a:off x="3851920" y="4083360"/>
            <a:ext cx="3524200" cy="1584176"/>
          </a:xfrm>
          <a:prstGeom prst="rightArrowCallout">
            <a:avLst>
              <a:gd name="adj1" fmla="val 23745"/>
              <a:gd name="adj2" fmla="val 25000"/>
              <a:gd name="adj3" fmla="val 53860"/>
              <a:gd name="adj4" fmla="val 68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851920" y="4481853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C000"/>
                </a:solidFill>
                <a:ea typeface="文鼎中特黑" panose="02010609010101010101" pitchFamily="49" charset="-120"/>
              </a:rPr>
              <a:t>喜歡</a:t>
            </a:r>
            <a:r>
              <a:rPr lang="zh-TW" altLang="en-US" sz="2800" dirty="0" smtClean="0">
                <a:solidFill>
                  <a:srgbClr val="FFC000"/>
                </a:solidFill>
                <a:ea typeface="文鼎中特黑" panose="02010609010101010101" pitchFamily="49" charset="-120"/>
              </a:rPr>
              <a:t>參加族群</a:t>
            </a:r>
            <a:endParaRPr lang="en-US" altLang="zh-TW" sz="2800" dirty="0" smtClean="0">
              <a:solidFill>
                <a:srgbClr val="FFC000"/>
              </a:solidFill>
              <a:ea typeface="文鼎中特黑" panose="02010609010101010101" pitchFamily="49" charset="-120"/>
            </a:endParaRPr>
          </a:p>
          <a:p>
            <a:r>
              <a:rPr lang="zh-TW" altLang="en-US" sz="2800" dirty="0" smtClean="0">
                <a:solidFill>
                  <a:srgbClr val="FFC000"/>
                </a:solidFill>
                <a:ea typeface="文鼎中特黑" panose="02010609010101010101" pitchFamily="49" charset="-120"/>
              </a:rPr>
              <a:t>的祭儀活動</a:t>
            </a:r>
            <a:endParaRPr lang="zh-TW" altLang="en-US" sz="2800" dirty="0">
              <a:solidFill>
                <a:srgbClr val="FFC000"/>
              </a:solidFill>
              <a:ea typeface="文鼎中特黑" panose="02010609010101010101" pitchFamily="49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524328" y="3717032"/>
            <a:ext cx="93610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7668129" y="4106281"/>
            <a:ext cx="615553" cy="20590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C000"/>
                </a:solidFill>
                <a:ea typeface="文鼎中特黑" panose="02010609010101010101" pitchFamily="49" charset="-120"/>
              </a:rPr>
              <a:t>族群認同度</a:t>
            </a:r>
            <a:endParaRPr lang="zh-TW" altLang="en-US" sz="2800" dirty="0">
              <a:solidFill>
                <a:srgbClr val="FFC000"/>
              </a:solidFill>
              <a:ea typeface="文鼎中特黑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53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文鼎中特黑" panose="02010609010101010101" pitchFamily="49" charset="-120"/>
              </a:rPr>
              <a:t>我</a:t>
            </a:r>
            <a:r>
              <a:rPr lang="zh-TW" altLang="en-US" dirty="0" smtClean="0">
                <a:ea typeface="文鼎中特黑" panose="02010609010101010101" pitchFamily="49" charset="-120"/>
              </a:rPr>
              <a:t>曾參加過原住民的祭儀活動？</a:t>
            </a:r>
            <a:endParaRPr lang="zh-TW" altLang="en-US" dirty="0">
              <a:ea typeface="文鼎中特黑" panose="02010609010101010101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35014" cy="5184576"/>
          </a:xfrm>
        </p:spPr>
      </p:pic>
      <p:sp>
        <p:nvSpPr>
          <p:cNvPr id="5" name="文字方塊 4"/>
          <p:cNvSpPr txBox="1"/>
          <p:nvPr/>
        </p:nvSpPr>
        <p:spPr>
          <a:xfrm>
            <a:off x="2483768" y="1999793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FFC000"/>
                </a:solidFill>
                <a:ea typeface="文鼎中特黑" panose="02010609010101010101" pitchFamily="49" charset="-120"/>
              </a:rPr>
              <a:t>參與度高達</a:t>
            </a:r>
            <a:r>
              <a:rPr lang="en-US" altLang="zh-TW" sz="3600" dirty="0" smtClean="0">
                <a:solidFill>
                  <a:srgbClr val="FFC000"/>
                </a:solidFill>
                <a:ea typeface="文鼎中特黑" panose="02010609010101010101" pitchFamily="49" charset="-120"/>
              </a:rPr>
              <a:t>86%</a:t>
            </a:r>
            <a:endParaRPr lang="zh-TW" altLang="en-US" sz="3600" dirty="0">
              <a:solidFill>
                <a:srgbClr val="FFC000"/>
              </a:solidFill>
              <a:ea typeface="文鼎中特黑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035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ea typeface="文鼎中特黑" panose="02010609010101010101" pitchFamily="49" charset="-120"/>
              </a:rPr>
              <a:t>喜歡參加原住民的祭儀活動的程度</a:t>
            </a:r>
            <a:endParaRPr lang="zh-TW" altLang="en-US" dirty="0">
              <a:ea typeface="文鼎中特黑" panose="02010609010101010101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712968" cy="5184576"/>
          </a:xfrm>
        </p:spPr>
      </p:pic>
      <p:sp>
        <p:nvSpPr>
          <p:cNvPr id="5" name="文字方塊 4"/>
          <p:cNvSpPr txBox="1"/>
          <p:nvPr/>
        </p:nvSpPr>
        <p:spPr>
          <a:xfrm>
            <a:off x="1193303" y="3762452"/>
            <a:ext cx="3384376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/>
              <a:t> </a:t>
            </a:r>
            <a:r>
              <a:rPr lang="en-US" altLang="zh-TW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代表非常不喜歡</a:t>
            </a:r>
            <a:endParaRPr lang="zh-TW" altLang="en-US" sz="3200" dirty="0"/>
          </a:p>
        </p:txBody>
      </p:sp>
      <p:sp>
        <p:nvSpPr>
          <p:cNvPr id="6" name="向下箭號 5"/>
          <p:cNvSpPr/>
          <p:nvPr/>
        </p:nvSpPr>
        <p:spPr>
          <a:xfrm rot="2221875">
            <a:off x="1382103" y="4486316"/>
            <a:ext cx="670538" cy="870402"/>
          </a:xfrm>
          <a:prstGeom prst="downArrow">
            <a:avLst>
              <a:gd name="adj1" fmla="val 50000"/>
              <a:gd name="adj2" fmla="val 517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283968" y="2276872"/>
            <a:ext cx="3384376" cy="5847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/>
              <a:t> </a:t>
            </a:r>
            <a:r>
              <a:rPr lang="en-US" altLang="zh-TW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代表非常喜歡</a:t>
            </a:r>
            <a:endParaRPr lang="zh-TW" altLang="en-US" sz="3200" dirty="0"/>
          </a:p>
        </p:txBody>
      </p:sp>
      <p:sp>
        <p:nvSpPr>
          <p:cNvPr id="8" name="向下箭號 7"/>
          <p:cNvSpPr/>
          <p:nvPr/>
        </p:nvSpPr>
        <p:spPr>
          <a:xfrm rot="18351779">
            <a:off x="7333075" y="2953010"/>
            <a:ext cx="670538" cy="870402"/>
          </a:xfrm>
          <a:prstGeom prst="downArrow">
            <a:avLst>
              <a:gd name="adj1" fmla="val 50000"/>
              <a:gd name="adj2" fmla="val 517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27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ea typeface="文鼎中特黑" panose="02010609010101010101" pitchFamily="49" charset="-120"/>
              </a:rPr>
              <a:t>我們不一樣</a:t>
            </a:r>
            <a:endParaRPr lang="zh-TW" altLang="en-US" sz="4000" dirty="0">
              <a:ea typeface="文鼎中特黑" panose="02010609010101010101" pitchFamily="49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942006"/>
              </p:ext>
            </p:extLst>
          </p:nvPr>
        </p:nvGraphicFramePr>
        <p:xfrm>
          <a:off x="611559" y="980729"/>
          <a:ext cx="8280921" cy="521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0307"/>
                <a:gridCol w="2760307"/>
                <a:gridCol w="2760307"/>
              </a:tblGrid>
              <a:tr h="504055">
                <a:tc>
                  <a:txBody>
                    <a:bodyPr/>
                    <a:lstStyle/>
                    <a:p>
                      <a:r>
                        <a:rPr lang="zh-TW" altLang="zh-TW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原住民很熱情很熱鬧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一種有儀式一種沒有儀式</a:t>
                      </a:r>
                      <a:endParaRPr lang="zh-TW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原住民喜歡</a:t>
                      </a:r>
                      <a:r>
                        <a:rPr lang="zh-TW" alt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混</a:t>
                      </a:r>
                      <a:r>
                        <a:rPr lang="zh-TW" altLang="zh-TW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酒</a:t>
                      </a:r>
                      <a:r>
                        <a:rPr lang="zh-TW" altLang="en-US" sz="2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喝</a:t>
                      </a:r>
                      <a:endParaRPr lang="zh-TW" alt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50044">
                <a:tc>
                  <a:txBody>
                    <a:bodyPr/>
                    <a:lstStyle/>
                    <a:p>
                      <a:r>
                        <a:rPr lang="zh-TW" altLang="zh-TW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原住民喝酒會搭配一些飲料</a:t>
                      </a:r>
                      <a:endParaRPr lang="zh-TW" alt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原住民比較</a:t>
                      </a:r>
                      <a:r>
                        <a:rPr lang="en-US" altLang="zh-TW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</a:t>
                      </a:r>
                      <a:r>
                        <a:rPr lang="zh-TW" altLang="zh-TW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比較有原住民氣氛</a:t>
                      </a:r>
                      <a:endParaRPr lang="zh-TW" alt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原住民會比較嗨 漢人就單純喝酒</a:t>
                      </a:r>
                      <a:endParaRPr lang="zh-TW" alt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50044">
                <a:tc>
                  <a:txBody>
                    <a:bodyPr/>
                    <a:lstStyle/>
                    <a:p>
                      <a:r>
                        <a:rPr lang="zh-TW" altLang="zh-TW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原住民喝下去會很吵</a:t>
                      </a:r>
                      <a:endParaRPr lang="zh-TW" alt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祭典不同 喝酒的時機就不同 在酒桌上的禮儀也不同</a:t>
                      </a:r>
                      <a:endParaRPr lang="zh-TW" altLang="en-US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原住民喝酒不會停</a:t>
                      </a:r>
                      <a:endParaRPr lang="zh-TW" alt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50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比較開放</a:t>
                      </a:r>
                      <a:endParaRPr lang="zh-TW" altLang="en-US" sz="2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zh-TW" alt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原住民要喝酒前會有很多儀式</a:t>
                      </a:r>
                      <a:endParaRPr lang="zh-TW" alt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原住民喝酒為了快樂</a:t>
                      </a:r>
                      <a:endParaRPr lang="zh-TW" alt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50044">
                <a:tc>
                  <a:txBody>
                    <a:bodyPr/>
                    <a:lstStyle/>
                    <a:p>
                      <a:r>
                        <a:rPr lang="zh-TW" altLang="zh-TW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喝完還是一樣熱情</a:t>
                      </a:r>
                      <a:endParaRPr lang="zh-TW" alt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在祭典上</a:t>
                      </a:r>
                      <a:r>
                        <a:rPr lang="zh-TW" altLang="en-US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會喝酒</a:t>
                      </a:r>
                      <a:endParaRPr lang="zh-TW" alt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漢人是喝一般的酒</a:t>
                      </a:r>
                      <a:r>
                        <a:rPr lang="zh-TW" altLang="en-US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TW" altLang="zh-TW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原住民是喝米酒</a:t>
                      </a:r>
                      <a:endParaRPr lang="zh-TW" alt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50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有啊，一喝直接乾掉原住民喝酒沒有到胃的拉</a:t>
                      </a:r>
                      <a:endParaRPr lang="zh-TW" altLang="en-US" sz="20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小朋友要先讓長輩喝酒</a:t>
                      </a:r>
                      <a:endParaRPr lang="zh-TW" alt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原住民都</a:t>
                      </a:r>
                      <a:r>
                        <a:rPr lang="zh-TW" altLang="zh-TW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很喜歡叫附近認識的人過來喝酒</a:t>
                      </a:r>
                      <a:endParaRPr lang="zh-TW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50044">
                <a:tc>
                  <a:txBody>
                    <a:bodyPr/>
                    <a:lstStyle/>
                    <a:p>
                      <a:r>
                        <a:rPr lang="zh-TW" altLang="zh-TW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喜歡玩然後很愛開玩笑</a:t>
                      </a:r>
                      <a:endParaRPr lang="zh-TW" alt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原</a:t>
                      </a:r>
                      <a:r>
                        <a:rPr lang="zh-TW" altLang="zh-TW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住民喝太多 漢人喝很少</a:t>
                      </a:r>
                      <a:endParaRPr lang="zh-TW" alt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跟我喝一次就知道了啦</a:t>
                      </a:r>
                      <a:endParaRPr lang="zh-TW" alt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2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zh-TW" altLang="en-US" dirty="0">
                <a:ea typeface="文鼎中特黑" panose="02010609010101010101" pitchFamily="49" charset="-120"/>
              </a:rPr>
              <a:t>四、質性</a:t>
            </a:r>
            <a:r>
              <a:rPr lang="zh-TW" altLang="en-US" dirty="0" smtClean="0">
                <a:ea typeface="文鼎中特黑" panose="02010609010101010101" pitchFamily="49" charset="-120"/>
              </a:rPr>
              <a:t>訪談     </a:t>
            </a:r>
            <a:r>
              <a:rPr lang="zh-TW" altLang="en-US" sz="3200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與九年級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341646"/>
              </p:ext>
            </p:extLst>
          </p:nvPr>
        </p:nvGraphicFramePr>
        <p:xfrm>
          <a:off x="323528" y="1175803"/>
          <a:ext cx="8640960" cy="5136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7"/>
                <a:gridCol w="3024335"/>
                <a:gridCol w="4032448"/>
              </a:tblGrid>
              <a:tr h="620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zh-TW" altLang="en-US" sz="2000" kern="100" dirty="0" smtClean="0">
                          <a:effectLst/>
                        </a:rPr>
                        <a:t> 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4664" marR="446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兔子</a:t>
                      </a:r>
                      <a:r>
                        <a:rPr lang="en-US" sz="2000" kern="100" dirty="0">
                          <a:effectLst/>
                        </a:rPr>
                        <a:t>(</a:t>
                      </a:r>
                      <a:r>
                        <a:rPr lang="zh-TW" sz="2000" kern="100" dirty="0">
                          <a:effectLst/>
                        </a:rPr>
                        <a:t>女</a:t>
                      </a:r>
                      <a:r>
                        <a:rPr lang="en-US" sz="2000" kern="100" dirty="0">
                          <a:effectLst/>
                        </a:rPr>
                        <a:t>)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4664" marR="446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大熊</a:t>
                      </a:r>
                      <a:r>
                        <a:rPr lang="en-US" sz="2000" kern="100" dirty="0">
                          <a:effectLst/>
                        </a:rPr>
                        <a:t>(</a:t>
                      </a:r>
                      <a:r>
                        <a:rPr lang="zh-TW" sz="2000" kern="100" dirty="0">
                          <a:effectLst/>
                        </a:rPr>
                        <a:t>男</a:t>
                      </a:r>
                      <a:r>
                        <a:rPr lang="en-US" sz="2000" kern="100" dirty="0">
                          <a:effectLst/>
                        </a:rPr>
                        <a:t>)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4664" marR="44664" marT="0" marB="0" anchor="ctr"/>
                </a:tc>
              </a:tr>
              <a:tr h="397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家庭結構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4664" marR="446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單親</a:t>
                      </a:r>
                      <a:r>
                        <a:rPr lang="en-US" sz="2000" kern="100" dirty="0">
                          <a:effectLst/>
                        </a:rPr>
                        <a:t>(</a:t>
                      </a:r>
                      <a:r>
                        <a:rPr lang="zh-TW" sz="2000" kern="100" dirty="0">
                          <a:effectLst/>
                        </a:rPr>
                        <a:t>與父同住</a:t>
                      </a:r>
                      <a:r>
                        <a:rPr lang="en-US" sz="2000" kern="100" dirty="0">
                          <a:effectLst/>
                        </a:rPr>
                        <a:t>)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4664" marR="446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單親</a:t>
                      </a:r>
                      <a:r>
                        <a:rPr lang="en-US" sz="2000" kern="100">
                          <a:effectLst/>
                        </a:rPr>
                        <a:t>(</a:t>
                      </a:r>
                      <a:r>
                        <a:rPr lang="zh-TW" sz="2000" kern="100">
                          <a:effectLst/>
                        </a:rPr>
                        <a:t>與父同住</a:t>
                      </a:r>
                      <a:r>
                        <a:rPr lang="en-US" sz="2000" kern="100">
                          <a:effectLst/>
                        </a:rPr>
                        <a:t>)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4664" marR="44664" marT="0" marB="0" anchor="ctr"/>
                </a:tc>
              </a:tr>
              <a:tr h="198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家庭經濟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4664" marR="446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中低收入戶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4664" marR="446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小康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4664" marR="44664" marT="0" marB="0" anchor="ctr"/>
                </a:tc>
              </a:tr>
              <a:tr h="397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長輩喝酒狀況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4664" marR="446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爸爸每個禮拜喝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4664" marR="446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爸爸每個禮拜喝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4664" marR="44664" marT="0" marB="0" anchor="ctr"/>
                </a:tc>
              </a:tr>
              <a:tr h="595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自己的喝酒狀況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4664" marR="446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心情不好會多喝點</a:t>
                      </a:r>
                      <a:r>
                        <a:rPr lang="en-US" sz="2000" kern="0" dirty="0">
                          <a:effectLst/>
                        </a:rPr>
                        <a:t>BAR</a:t>
                      </a:r>
                      <a:endParaRPr lang="zh-TW" sz="20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一次三瓶左右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4664" marR="446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+mn-ea"/>
                          <a:ea typeface="+mn-ea"/>
                        </a:rPr>
                        <a:t>每月</a:t>
                      </a:r>
                      <a:r>
                        <a:rPr lang="en-US" sz="2000" kern="100" dirty="0">
                          <a:effectLst/>
                          <a:latin typeface="+mn-ea"/>
                          <a:ea typeface="+mn-ea"/>
                        </a:rPr>
                        <a:t>1~2</a:t>
                      </a:r>
                      <a:r>
                        <a:rPr lang="zh-TW" sz="2000" kern="100" dirty="0">
                          <a:effectLst/>
                          <a:latin typeface="+mn-ea"/>
                          <a:ea typeface="+mn-ea"/>
                        </a:rPr>
                        <a:t>次</a:t>
                      </a:r>
                    </a:p>
                  </a:txBody>
                  <a:tcPr marL="44664" marR="44664" marT="0" marB="0" anchor="ctr"/>
                </a:tc>
              </a:tr>
              <a:tr h="794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一起喝酒的人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4664" marR="446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部落附近的朋友，以女生為主，也會有人帶朋友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4664" marR="446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部落附近的朋友，都是男生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4664" marR="44664" marT="0" marB="0" anchor="ctr"/>
                </a:tc>
              </a:tr>
              <a:tr h="5955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對喝酒的看法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4664" marR="446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看心情，還是會喝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4664" marR="446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會提醒自己少喝，不要像爸爸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4664" marR="44664" marT="0" marB="0" anchor="ctr"/>
                </a:tc>
              </a:tr>
              <a:tr h="794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酒錢的分攤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4664" marR="446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約的人出錢，自己有錢也會</a:t>
                      </a:r>
                      <a:r>
                        <a:rPr lang="zh-TW" sz="2000" kern="100" dirty="0" smtClean="0">
                          <a:effectLst/>
                        </a:rPr>
                        <a:t>分攤</a:t>
                      </a:r>
                      <a:r>
                        <a:rPr lang="en-US" altLang="zh-TW" sz="2000" kern="100" dirty="0" smtClean="0">
                          <a:effectLst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</a:rPr>
                        <a:t>不會吵架</a:t>
                      </a:r>
                      <a:r>
                        <a:rPr lang="en-US" altLang="zh-TW" sz="2000" kern="100" dirty="0" smtClean="0">
                          <a:effectLst/>
                        </a:rPr>
                        <a:t>)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4664" marR="446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幾乎都是朋友出，有錢會意思</a:t>
                      </a:r>
                      <a:r>
                        <a:rPr lang="zh-TW" sz="2000" kern="100" dirty="0" smtClean="0">
                          <a:effectLst/>
                        </a:rPr>
                        <a:t>一下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Times New Roman"/>
                          <a:ea typeface="新細明體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  <a:latin typeface="Times New Roman"/>
                          <a:ea typeface="新細明體"/>
                        </a:rPr>
                        <a:t>不會吵架</a:t>
                      </a:r>
                      <a:r>
                        <a:rPr lang="en-US" altLang="zh-TW" sz="2000" kern="100" dirty="0" smtClean="0">
                          <a:effectLst/>
                          <a:latin typeface="Times New Roman"/>
                          <a:ea typeface="新細明體"/>
                        </a:rPr>
                        <a:t>)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4664" marR="44664" marT="0" marB="0" anchor="ctr"/>
                </a:tc>
              </a:tr>
              <a:tr h="397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祭典跟喜宴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4664" marR="446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有去就會喝</a:t>
                      </a:r>
                      <a:endParaRPr lang="zh-TW" sz="20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4664" marR="4466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不管喝不喝，一定會去</a:t>
                      </a: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4664" marR="4466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3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提問：</a:t>
            </a:r>
            <a:r>
              <a:rPr lang="zh-TW" altLang="zh-TW" b="1" dirty="0" smtClean="0">
                <a:solidFill>
                  <a:srgbClr val="0070C0"/>
                </a:solidFill>
              </a:rPr>
              <a:t>現在</a:t>
            </a:r>
            <a:r>
              <a:rPr lang="zh-TW" altLang="zh-TW" b="1" dirty="0">
                <a:solidFill>
                  <a:srgbClr val="0070C0"/>
                </a:solidFill>
              </a:rPr>
              <a:t>原住民生喝酒的比例</a:t>
            </a:r>
            <a:r>
              <a:rPr lang="zh-TW" altLang="zh-TW" b="1" dirty="0" smtClean="0">
                <a:solidFill>
                  <a:srgbClr val="0070C0"/>
                </a:solidFill>
              </a:rPr>
              <a:t>和</a:t>
            </a:r>
            <a:r>
              <a:rPr lang="en-US" altLang="zh-TW" b="1" dirty="0" smtClean="0">
                <a:solidFill>
                  <a:srgbClr val="0070C0"/>
                </a:solidFill>
              </a:rPr>
              <a:t>18</a:t>
            </a:r>
            <a:r>
              <a:rPr lang="zh-TW" altLang="en-US" b="1" dirty="0" smtClean="0">
                <a:solidFill>
                  <a:srgbClr val="0070C0"/>
                </a:solidFill>
              </a:rPr>
              <a:t>年</a:t>
            </a:r>
            <a:r>
              <a:rPr lang="zh-TW" altLang="zh-TW" b="1" dirty="0" smtClean="0">
                <a:solidFill>
                  <a:srgbClr val="0070C0"/>
                </a:solidFill>
              </a:rPr>
              <a:t>前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0070C0"/>
                </a:solidFill>
              </a:rPr>
              <a:t>                 </a:t>
            </a:r>
            <a:r>
              <a:rPr lang="zh-TW" altLang="zh-TW" b="1" dirty="0" smtClean="0">
                <a:solidFill>
                  <a:srgbClr val="0070C0"/>
                </a:solidFill>
              </a:rPr>
              <a:t>比例</a:t>
            </a:r>
            <a:r>
              <a:rPr lang="zh-TW" altLang="en-US" b="1" dirty="0" smtClean="0">
                <a:solidFill>
                  <a:srgbClr val="0070C0"/>
                </a:solidFill>
              </a:rPr>
              <a:t>是</a:t>
            </a:r>
            <a:r>
              <a:rPr lang="zh-TW" altLang="zh-TW" b="1" dirty="0" smtClean="0">
                <a:solidFill>
                  <a:srgbClr val="0070C0"/>
                </a:solidFill>
              </a:rPr>
              <a:t>增長</a:t>
            </a:r>
            <a:r>
              <a:rPr lang="zh-TW" altLang="en-US" b="1" dirty="0">
                <a:solidFill>
                  <a:srgbClr val="0070C0"/>
                </a:solidFill>
              </a:rPr>
              <a:t>還是</a:t>
            </a:r>
            <a:r>
              <a:rPr lang="zh-TW" altLang="zh-TW" b="1" dirty="0" smtClean="0">
                <a:solidFill>
                  <a:srgbClr val="0070C0"/>
                </a:solidFill>
              </a:rPr>
              <a:t>降低</a:t>
            </a:r>
            <a:r>
              <a:rPr lang="zh-TW" altLang="en-US" b="1" dirty="0" smtClean="0">
                <a:solidFill>
                  <a:srgbClr val="0070C0"/>
                </a:solidFill>
              </a:rPr>
              <a:t>？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r>
              <a:rPr lang="zh-TW" altLang="en-US" dirty="0" smtClean="0"/>
              <a:t>主任：</a:t>
            </a:r>
            <a:r>
              <a:rPr lang="zh-TW" altLang="zh-TW" b="1" dirty="0" smtClean="0"/>
              <a:t>幾乎是</a:t>
            </a:r>
            <a:r>
              <a:rPr lang="en-US" altLang="zh-TW" b="1" dirty="0" smtClean="0"/>
              <a:t>0</a:t>
            </a:r>
            <a:r>
              <a:rPr lang="zh-TW" altLang="en-US" b="1" dirty="0" smtClean="0"/>
              <a:t>！</a:t>
            </a:r>
            <a:endParaRPr lang="en-US" altLang="zh-TW" b="1" dirty="0" smtClean="0"/>
          </a:p>
          <a:p>
            <a:r>
              <a:rPr lang="zh-TW" altLang="en-US" b="1" dirty="0">
                <a:solidFill>
                  <a:srgbClr val="0070C0"/>
                </a:solidFill>
              </a:rPr>
              <a:t>提問</a:t>
            </a:r>
            <a:r>
              <a:rPr lang="zh-TW" altLang="en-US" b="1" dirty="0" smtClean="0">
                <a:solidFill>
                  <a:srgbClr val="0070C0"/>
                </a:solidFill>
              </a:rPr>
              <a:t>：</a:t>
            </a:r>
            <a:r>
              <a:rPr lang="zh-TW" altLang="zh-TW" b="1" dirty="0">
                <a:solidFill>
                  <a:srgbClr val="0070C0"/>
                </a:solidFill>
              </a:rPr>
              <a:t>為什麼學校會發生這麼大的變化呢</a:t>
            </a:r>
            <a:r>
              <a:rPr lang="zh-TW" altLang="zh-TW" b="1" dirty="0" smtClean="0">
                <a:solidFill>
                  <a:srgbClr val="0070C0"/>
                </a:solidFill>
              </a:rPr>
              <a:t>？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r>
              <a:rPr lang="zh-TW" altLang="en-US" dirty="0"/>
              <a:t>主任</a:t>
            </a:r>
            <a:r>
              <a:rPr lang="zh-TW" altLang="en-US" dirty="0" smtClean="0"/>
              <a:t>：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其實因為學校非常的強調也非常在乎整個教育跟學生的生活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常規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、衛生、秩序，為什麼要要求，那進來吉安國中就讀，學校老師同仁包括我自己都非常希望給大家一個安全的、友善的，是溫馨有溫度的學習環境，不希望因為少數的壞習慣去影響這些孩子。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文鼎中特黑" panose="02010609010101010101" pitchFamily="49" charset="-120"/>
              </a:rPr>
              <a:t>四、質性</a:t>
            </a:r>
            <a:r>
              <a:rPr lang="zh-TW" altLang="en-US" dirty="0" smtClean="0">
                <a:ea typeface="文鼎中特黑" panose="02010609010101010101" pitchFamily="49" charset="-120"/>
              </a:rPr>
              <a:t>訪談     </a:t>
            </a:r>
            <a:r>
              <a:rPr lang="zh-TW" altLang="en-US" sz="3200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與阿美族主任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Autofit/>
          </a:bodyPr>
          <a:lstStyle/>
          <a:p>
            <a:pPr algn="l"/>
            <a:r>
              <a:rPr lang="en-US" altLang="zh-TW" sz="3600" b="1" dirty="0">
                <a:solidFill>
                  <a:srgbClr val="0070C0"/>
                </a:solidFill>
              </a:rPr>
              <a:t/>
            </a:r>
            <a:br>
              <a:rPr lang="en-US" altLang="zh-TW" sz="3600" b="1" dirty="0">
                <a:solidFill>
                  <a:srgbClr val="0070C0"/>
                </a:solidFill>
              </a:rPr>
            </a:br>
            <a:endParaRPr lang="zh-TW" altLang="en-US" sz="36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ea typeface="文鼎中特黑" panose="02010609010101010101" pitchFamily="49" charset="-120"/>
              </a:rPr>
              <a:t>四、質性訪談之</a:t>
            </a:r>
            <a:r>
              <a:rPr lang="zh-TW" altLang="en-US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原音重現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4200" dirty="0" smtClean="0">
                <a:hlinkClick r:id="rId2" action="ppaction://hlinkfile"/>
              </a:rPr>
              <a:t>原音重現</a:t>
            </a:r>
            <a:r>
              <a:rPr lang="en-US" altLang="zh-TW" sz="4200" dirty="0" smtClean="0">
                <a:hlinkClick r:id="rId2" action="ppaction://hlinkfile"/>
              </a:rPr>
              <a:t>.</a:t>
            </a:r>
            <a:r>
              <a:rPr lang="en-US" altLang="zh-TW" sz="4200" dirty="0" err="1" smtClean="0">
                <a:hlinkClick r:id="rId2" action="ppaction://hlinkfile"/>
              </a:rPr>
              <a:t>mp4</a:t>
            </a:r>
            <a:endParaRPr lang="en-US" altLang="zh-TW" sz="4200" dirty="0" smtClean="0"/>
          </a:p>
          <a:p>
            <a:r>
              <a:rPr lang="zh-TW" altLang="en-US" dirty="0">
                <a:solidFill>
                  <a:srgbClr val="FF0000"/>
                </a:solidFill>
                <a:ea typeface="文鼎中特黑" panose="02010609010101010101" pitchFamily="49" charset="-120"/>
              </a:rPr>
              <a:t>請主任以阿美族的角度談談喝酒的儀式與習俗？</a:t>
            </a:r>
            <a:endParaRPr lang="en-US" altLang="zh-TW" dirty="0">
              <a:solidFill>
                <a:srgbClr val="FF0000"/>
              </a:solidFill>
              <a:ea typeface="文鼎中特黑" panose="02010609010101010101" pitchFamily="49" charset="-120"/>
            </a:endParaRPr>
          </a:p>
          <a:p>
            <a:r>
              <a:rPr lang="zh-TW" altLang="en-US" b="1" dirty="0">
                <a:latin typeface="+mn-ea"/>
              </a:rPr>
              <a:t>主任：所謂喝酒可能只是這個儀式的一個環節，</a:t>
            </a:r>
            <a:endParaRPr lang="en-US" altLang="zh-TW" b="1" dirty="0">
              <a:latin typeface="+mn-ea"/>
            </a:endParaRPr>
          </a:p>
          <a:p>
            <a:pPr marL="0" indent="0">
              <a:buNone/>
            </a:pPr>
            <a:r>
              <a:rPr lang="zh-TW" altLang="en-US" b="1" dirty="0">
                <a:latin typeface="+mn-ea"/>
              </a:rPr>
              <a:t>               透過酒杯、酒傳遞一些文化的意義，比如</a:t>
            </a:r>
            <a:endParaRPr lang="en-US" altLang="zh-TW" b="1" dirty="0">
              <a:latin typeface="+mn-ea"/>
            </a:endParaRPr>
          </a:p>
          <a:p>
            <a:pPr marL="0" indent="0">
              <a:buNone/>
            </a:pPr>
            <a:r>
              <a:rPr lang="zh-TW" altLang="en-US" b="1" dirty="0">
                <a:latin typeface="+mn-ea"/>
              </a:rPr>
              <a:t>               說倒酒敬老、敬原住民的長輩</a:t>
            </a:r>
            <a:r>
              <a:rPr lang="en-US" altLang="zh-TW" b="1" dirty="0">
                <a:latin typeface="+mn-ea"/>
              </a:rPr>
              <a:t>……</a:t>
            </a:r>
            <a:r>
              <a:rPr lang="zh-TW" altLang="en-US" b="1" dirty="0">
                <a:latin typeface="+mn-ea"/>
              </a:rPr>
              <a:t>。</a:t>
            </a:r>
            <a:endParaRPr lang="en-US" altLang="zh-TW" b="1" dirty="0">
              <a:latin typeface="+mn-ea"/>
            </a:endParaRPr>
          </a:p>
          <a:p>
            <a:endParaRPr lang="en-US" altLang="zh-TW" dirty="0" smtClean="0">
              <a:solidFill>
                <a:srgbClr val="FF0000"/>
              </a:solidFill>
              <a:ea typeface="文鼎中特黑" panose="02010609010101010101" pitchFamily="49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以</a:t>
            </a:r>
            <a:r>
              <a:rPr lang="zh-TW" altLang="en-US" dirty="0">
                <a:solidFill>
                  <a:srgbClr val="FF0000"/>
                </a:solidFill>
                <a:ea typeface="文鼎中特黑" panose="02010609010101010101" pitchFamily="49" charset="-120"/>
              </a:rPr>
              <a:t>一個原住民學生的長輩身分，主任對「原住民就是愛喝酒」有什麼看法</a:t>
            </a:r>
            <a:r>
              <a:rPr lang="zh-TW" altLang="en-US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？</a:t>
            </a:r>
            <a:endParaRPr lang="en-US" altLang="zh-TW" dirty="0">
              <a:solidFill>
                <a:srgbClr val="FF0000"/>
              </a:solidFill>
              <a:ea typeface="文鼎中特黑" panose="02010609010101010101" pitchFamily="49" charset="-120"/>
            </a:endParaRPr>
          </a:p>
          <a:p>
            <a:r>
              <a:rPr lang="zh-TW" altLang="en-US" b="1" dirty="0">
                <a:latin typeface="+mn-ea"/>
              </a:rPr>
              <a:t>主任：</a:t>
            </a:r>
            <a:r>
              <a:rPr lang="zh-TW" altLang="zh-TW" b="1" dirty="0">
                <a:latin typeface="+mn-ea"/>
              </a:rPr>
              <a:t>愛喝酒並不等於原住民，不需要擴大解釋</a:t>
            </a:r>
            <a:endParaRPr lang="en-US" altLang="zh-TW" b="1" dirty="0">
              <a:latin typeface="+mn-ea"/>
            </a:endParaRPr>
          </a:p>
          <a:p>
            <a:pPr marL="0" indent="0">
              <a:buNone/>
            </a:pPr>
            <a:r>
              <a:rPr lang="zh-TW" altLang="en-US" b="1" dirty="0">
                <a:latin typeface="+mn-ea"/>
              </a:rPr>
              <a:t>                </a:t>
            </a:r>
            <a:r>
              <a:rPr lang="zh-TW" altLang="zh-TW" b="1" dirty="0">
                <a:latin typeface="+mn-ea"/>
              </a:rPr>
              <a:t>變成看到原住民就說：「欸，原住民，你</a:t>
            </a:r>
            <a:endParaRPr lang="en-US" altLang="zh-TW" b="1" dirty="0">
              <a:latin typeface="+mn-ea"/>
            </a:endParaRPr>
          </a:p>
          <a:p>
            <a:pPr marL="0" indent="0">
              <a:buNone/>
            </a:pPr>
            <a:r>
              <a:rPr lang="zh-TW" altLang="en-US" b="1" dirty="0">
                <a:latin typeface="+mn-ea"/>
              </a:rPr>
              <a:t>                </a:t>
            </a:r>
            <a:r>
              <a:rPr lang="zh-TW" altLang="zh-TW" b="1" dirty="0">
                <a:latin typeface="+mn-ea"/>
              </a:rPr>
              <a:t>很會喝！」，</a:t>
            </a:r>
            <a:r>
              <a:rPr lang="en-US" altLang="zh-TW" b="1" dirty="0">
                <a:latin typeface="+mn-ea"/>
              </a:rPr>
              <a:t>……</a:t>
            </a:r>
            <a:r>
              <a:rPr lang="zh-TW" altLang="zh-TW" b="1" dirty="0">
                <a:latin typeface="+mn-ea"/>
              </a:rPr>
              <a:t>部落的確還有人過得很</a:t>
            </a:r>
            <a:endParaRPr lang="en-US" altLang="zh-TW" b="1" dirty="0">
              <a:latin typeface="+mn-ea"/>
            </a:endParaRPr>
          </a:p>
          <a:p>
            <a:pPr marL="0" indent="0">
              <a:buNone/>
            </a:pPr>
            <a:r>
              <a:rPr lang="zh-TW" altLang="en-US" b="1" dirty="0">
                <a:latin typeface="+mn-ea"/>
              </a:rPr>
              <a:t>                </a:t>
            </a:r>
            <a:r>
              <a:rPr lang="zh-TW" altLang="zh-TW" b="1" dirty="0">
                <a:latin typeface="+mn-ea"/>
              </a:rPr>
              <a:t>消極，</a:t>
            </a:r>
            <a:r>
              <a:rPr lang="zh-TW" altLang="zh-TW" b="1" dirty="0" smtClean="0">
                <a:latin typeface="+mn-ea"/>
              </a:rPr>
              <a:t>藉酒</a:t>
            </a:r>
            <a:r>
              <a:rPr lang="zh-TW" altLang="zh-TW" b="1" dirty="0">
                <a:latin typeface="+mn-ea"/>
              </a:rPr>
              <a:t>來麻痺自己，我們還是要自立</a:t>
            </a:r>
            <a:endParaRPr lang="en-US" altLang="zh-TW" b="1" dirty="0">
              <a:latin typeface="+mn-ea"/>
            </a:endParaRPr>
          </a:p>
          <a:p>
            <a:pPr marL="0" indent="0">
              <a:buNone/>
            </a:pPr>
            <a:r>
              <a:rPr lang="zh-TW" altLang="en-US" b="1" dirty="0">
                <a:latin typeface="+mn-ea"/>
              </a:rPr>
              <a:t>                </a:t>
            </a:r>
            <a:r>
              <a:rPr lang="zh-TW" altLang="zh-TW" b="1" dirty="0">
                <a:latin typeface="+mn-ea"/>
              </a:rPr>
              <a:t>自強，明天醒來還是要面對現實！。</a:t>
            </a:r>
            <a:endParaRPr lang="zh-TW" altLang="en-US" b="1" dirty="0">
              <a:latin typeface="+mn-ea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75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文鼎中特黑" panose="02010609010101010101" pitchFamily="49" charset="-120"/>
              </a:rPr>
              <a:t>參、結論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785395"/>
          </a:xfrm>
        </p:spPr>
        <p:txBody>
          <a:bodyPr>
            <a:normAutofit lnSpcReduction="10000"/>
          </a:bodyPr>
          <a:lstStyle/>
          <a:p>
            <a:r>
              <a:rPr lang="zh-TW" altLang="zh-TW" sz="3600" dirty="0">
                <a:solidFill>
                  <a:srgbClr val="FF0000"/>
                </a:solidFill>
                <a:ea typeface="文鼎中特黑" panose="02010609010101010101" pitchFamily="49" charset="-120"/>
              </a:rPr>
              <a:t>原「醉」真的是原「罪」嗎</a:t>
            </a:r>
            <a:r>
              <a:rPr lang="zh-TW" altLang="zh-TW" sz="3600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？</a:t>
            </a:r>
            <a:endParaRPr lang="en-US" altLang="zh-TW" sz="3600" dirty="0" smtClean="0">
              <a:solidFill>
                <a:srgbClr val="FF0000"/>
              </a:solidFill>
              <a:ea typeface="文鼎中特黑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zh-TW" altLang="zh-TW" dirty="0" smtClean="0"/>
              <a:t>身</a:t>
            </a:r>
            <a:r>
              <a:rPr lang="zh-TW" altLang="zh-TW" dirty="0"/>
              <a:t>為</a:t>
            </a:r>
            <a:r>
              <a:rPr lang="zh-TW" altLang="zh-TW" dirty="0" smtClean="0"/>
              <a:t>原住民</a:t>
            </a:r>
            <a:r>
              <a:rPr lang="zh-TW" altLang="en-US" dirty="0" smtClean="0"/>
              <a:t>的</a:t>
            </a:r>
            <a:r>
              <a:rPr lang="zh-TW" altLang="zh-TW" dirty="0" smtClean="0"/>
              <a:t>自己</a:t>
            </a:r>
            <a:r>
              <a:rPr lang="zh-TW" altLang="zh-TW" dirty="0"/>
              <a:t>如何看待族群</a:t>
            </a:r>
            <a:r>
              <a:rPr lang="zh-TW" altLang="zh-TW" dirty="0" smtClean="0"/>
              <a:t>與自己</a:t>
            </a:r>
            <a:r>
              <a:rPr lang="zh-TW" altLang="en-US" dirty="0" smtClean="0"/>
              <a:t>， 才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是</a:t>
            </a:r>
            <a:r>
              <a:rPr lang="zh-TW" altLang="en-US" b="1" dirty="0" smtClean="0">
                <a:solidFill>
                  <a:srgbClr val="0070C0"/>
                </a:solidFill>
              </a:rPr>
              <a:t>原住民真正的圖像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sz="3600" dirty="0">
                <a:solidFill>
                  <a:srgbClr val="FF0000"/>
                </a:solidFill>
                <a:ea typeface="文鼎中特黑" panose="02010609010101010101" pitchFamily="49" charset="-120"/>
              </a:rPr>
              <a:t>原住民青少年所經歷的認同</a:t>
            </a:r>
            <a:r>
              <a:rPr lang="zh-TW" altLang="zh-TW" sz="3600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過程</a:t>
            </a:r>
            <a:r>
              <a:rPr lang="zh-TW" altLang="en-US" sz="3600" dirty="0" smtClean="0">
                <a:solidFill>
                  <a:srgbClr val="FF0000"/>
                </a:solidFill>
                <a:ea typeface="文鼎中特黑" panose="02010609010101010101" pitchFamily="49" charset="-120"/>
              </a:rPr>
              <a:t>？</a:t>
            </a:r>
            <a:endParaRPr lang="en-US" altLang="zh-TW" sz="3600" dirty="0" smtClean="0">
              <a:solidFill>
                <a:srgbClr val="FF0000"/>
              </a:solidFill>
              <a:ea typeface="文鼎中特黑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dirty="0">
                <a:ea typeface="文鼎中特黑" panose="02010609010101010101" pitchFamily="49" charset="-120"/>
              </a:rPr>
              <a:t> </a:t>
            </a:r>
            <a:r>
              <a:rPr lang="zh-TW" altLang="en-US" dirty="0" smtClean="0">
                <a:ea typeface="文鼎中特黑" panose="02010609010101010101" pitchFamily="49" charset="-120"/>
              </a:rPr>
              <a:t>    </a:t>
            </a:r>
            <a:r>
              <a:rPr lang="zh-TW" altLang="en-US" dirty="0" smtClean="0">
                <a:latin typeface="+mn-ea"/>
              </a:rPr>
              <a:t>從</a:t>
            </a:r>
            <a:r>
              <a:rPr lang="zh-TW" altLang="en-US" dirty="0">
                <a:latin typeface="+mn-ea"/>
              </a:rPr>
              <a:t>長輩的身影走</a:t>
            </a:r>
            <a:r>
              <a:rPr lang="zh-TW" altLang="en-US" dirty="0" smtClean="0">
                <a:latin typeface="+mn-ea"/>
              </a:rPr>
              <a:t>來，涵化說與文化說都不再</a:t>
            </a: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 </a:t>
            </a:r>
            <a:r>
              <a:rPr lang="zh-TW" altLang="en-US" dirty="0" smtClean="0">
                <a:latin typeface="+mn-ea"/>
              </a:rPr>
              <a:t>   是原住民青少年接觸酒精的唯一答案，他們</a:t>
            </a: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 </a:t>
            </a:r>
            <a:r>
              <a:rPr lang="zh-TW" altLang="en-US" dirty="0" smtClean="0">
                <a:latin typeface="+mn-ea"/>
              </a:rPr>
              <a:t>   熱愛自己的族群，有自己的</a:t>
            </a: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年齡</a:t>
            </a:r>
            <a:r>
              <a:rPr lang="zh-TW" altLang="en-US" b="1" dirty="0" smtClean="0">
                <a:solidFill>
                  <a:srgbClr val="0070C0"/>
                </a:solidFill>
                <a:latin typeface="+mn-ea"/>
              </a:rPr>
              <a:t>倫理</a:t>
            </a:r>
            <a:r>
              <a:rPr lang="zh-TW" altLang="en-US" dirty="0" smtClean="0">
                <a:latin typeface="+mn-ea"/>
              </a:rPr>
              <a:t>、</a:t>
            </a:r>
            <a:r>
              <a:rPr lang="en-US" altLang="zh-TW" b="1" dirty="0" smtClean="0">
                <a:solidFill>
                  <a:srgbClr val="0070C0"/>
                </a:solidFill>
                <a:latin typeface="+mn-ea"/>
              </a:rPr>
              <a:t>Gaya</a:t>
            </a:r>
          </a:p>
          <a:p>
            <a:pPr marL="0" indent="0">
              <a:buNone/>
            </a:pPr>
            <a:r>
              <a:rPr lang="zh-TW" altLang="en-US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zh-TW" altLang="en-US" b="1" dirty="0" smtClean="0">
                <a:solidFill>
                  <a:srgbClr val="0070C0"/>
                </a:solidFill>
                <a:latin typeface="+mn-ea"/>
              </a:rPr>
              <a:t>   倫理</a:t>
            </a:r>
            <a:r>
              <a:rPr lang="zh-TW" altLang="en-US" dirty="0" smtClean="0">
                <a:latin typeface="+mn-ea"/>
              </a:rPr>
              <a:t>，自覺</a:t>
            </a:r>
            <a:r>
              <a:rPr lang="zh-TW" altLang="en-US" b="1" dirty="0" smtClean="0">
                <a:solidFill>
                  <a:srgbClr val="0070C0"/>
                </a:solidFill>
                <a:latin typeface="+mn-ea"/>
              </a:rPr>
              <a:t>有能力節制</a:t>
            </a:r>
            <a:r>
              <a:rPr lang="zh-TW" altLang="en-US" dirty="0" smtClean="0">
                <a:latin typeface="+mn-ea"/>
              </a:rPr>
              <a:t>與</a:t>
            </a:r>
            <a:r>
              <a:rPr lang="zh-TW" altLang="en-US" b="1" dirty="0" smtClean="0">
                <a:solidFill>
                  <a:srgbClr val="0070C0"/>
                </a:solidFill>
                <a:latin typeface="+mn-ea"/>
              </a:rPr>
              <a:t>感到快樂安頓</a:t>
            </a:r>
            <a:r>
              <a:rPr lang="zh-TW" altLang="en-US" dirty="0" smtClean="0">
                <a:latin typeface="+mn-ea"/>
              </a:rPr>
              <a:t>。</a:t>
            </a:r>
            <a:endParaRPr lang="en-US" altLang="zh-TW" dirty="0">
              <a:latin typeface="+mn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89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64985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ea typeface="文鼎中特黑" panose="02010609010101010101" pitchFamily="49" charset="-120"/>
              </a:rPr>
              <a:t>我沒有醉之幕後花絮</a:t>
            </a:r>
            <a:endParaRPr lang="zh-TW" altLang="en-US" dirty="0">
              <a:ea typeface="文鼎中特黑" panose="02010609010101010101" pitchFamily="49" charset="-12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52650" y="2630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3077"/>
            <a:ext cx="7128792" cy="5661248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835">
            <a:off x="919418" y="1289602"/>
            <a:ext cx="6990318" cy="5243922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9010">
            <a:off x="856563" y="1557132"/>
            <a:ext cx="7133173" cy="5217784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8075">
            <a:off x="1464884" y="1245610"/>
            <a:ext cx="6873107" cy="5155994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9696"/>
            <a:ext cx="7238108" cy="5429806"/>
          </a:xfrm>
          <a:prstGeom prst="rect">
            <a:avLst/>
          </a:prstGeom>
        </p:spPr>
      </p:pic>
      <p:pic>
        <p:nvPicPr>
          <p:cNvPr id="1024" name="圖片 10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333">
            <a:off x="546590" y="1578854"/>
            <a:ext cx="4553715" cy="5535855"/>
          </a:xfrm>
          <a:prstGeom prst="rect">
            <a:avLst/>
          </a:prstGeom>
        </p:spPr>
      </p:pic>
      <p:pic>
        <p:nvPicPr>
          <p:cNvPr id="1025" name="圖片 10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3765">
            <a:off x="1793069" y="1152260"/>
            <a:ext cx="6573731" cy="4931410"/>
          </a:xfrm>
          <a:prstGeom prst="rect">
            <a:avLst/>
          </a:prstGeom>
        </p:spPr>
      </p:pic>
      <p:pic>
        <p:nvPicPr>
          <p:cNvPr id="1028" name="圖片 10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85664"/>
            <a:ext cx="7474855" cy="563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4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dirty="0" smtClean="0">
                <a:ea typeface="文鼎中特黑" panose="02010609010101010101" pitchFamily="49" charset="-120"/>
              </a:rPr>
              <a:t>一、</a:t>
            </a:r>
            <a:r>
              <a:rPr lang="zh-TW" altLang="zh-TW" dirty="0" smtClean="0">
                <a:ea typeface="文鼎中特黑" panose="02010609010101010101" pitchFamily="49" charset="-120"/>
              </a:rPr>
              <a:t>研究動機</a:t>
            </a:r>
            <a:endParaRPr lang="zh-TW" altLang="zh-TW" dirty="0">
              <a:ea typeface="文鼎中特黑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60000"/>
              </a:lnSpc>
              <a:buNone/>
            </a:pPr>
            <a:r>
              <a:rPr lang="zh-TW" altLang="en-US" sz="2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2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</a:t>
            </a:r>
            <a:r>
              <a:rPr lang="zh-TW" altLang="zh-TW" sz="2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就討論酒啊！你們原住民不是都很會</a:t>
            </a:r>
            <a:r>
              <a:rPr lang="zh-TW" altLang="zh-TW" sz="2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zh-TW" altLang="en-US" sz="26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6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zh-TW" altLang="zh-TW" sz="2600" dirty="0" smtClean="0">
                <a:latin typeface="+mn-ea"/>
              </a:rPr>
              <a:t>在</a:t>
            </a:r>
            <a:r>
              <a:rPr lang="zh-TW" altLang="zh-TW" sz="2600" dirty="0">
                <a:latin typeface="+mn-ea"/>
              </a:rPr>
              <a:t>原住民的傳統裡，「酒」是祭品、是儀式的一部份，因為釀造不容易是很珍惜的，現在的我們在便利商店就可以買到各式各樣的酒！當酒來得這麼容易，我們原住民真的忘記了傳統嗎？現在的原住民青少年並不像研究裡為了適應社會，在涵化過程充滿焦慮與壓力，從長輩的身影裡走來，</a:t>
            </a:r>
            <a:r>
              <a:rPr lang="zh-TW" altLang="zh-TW" sz="2600" b="1" dirty="0">
                <a:solidFill>
                  <a:srgbClr val="0070C0"/>
                </a:solidFill>
                <a:latin typeface="+mn-ea"/>
              </a:rPr>
              <a:t>「我們不一樣」</a:t>
            </a:r>
            <a:r>
              <a:rPr lang="zh-TW" altLang="zh-TW" sz="2600" dirty="0">
                <a:latin typeface="+mn-ea"/>
              </a:rPr>
              <a:t>了！</a:t>
            </a:r>
            <a:endParaRPr lang="en-US" altLang="zh-TW" sz="2600" dirty="0" smtClean="0">
              <a:latin typeface="+mn-ea"/>
            </a:endParaRPr>
          </a:p>
          <a:p>
            <a:pPr marL="0" lvl="0" indent="0">
              <a:buNone/>
            </a:pP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6327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itchFamily="34" charset="-120"/>
              </a:rPr>
              <a:t>引註資料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47500" lnSpcReduction="20000"/>
          </a:bodyPr>
          <a:lstStyle/>
          <a:p>
            <a:r>
              <a:rPr lang="zh-TW" altLang="zh-TW" dirty="0"/>
              <a:t>孫大川</a:t>
            </a:r>
            <a:r>
              <a:rPr lang="en-US" altLang="zh-TW" dirty="0"/>
              <a:t>(2010)</a:t>
            </a:r>
            <a:r>
              <a:rPr lang="zh-TW" altLang="zh-TW" dirty="0"/>
              <a:t>。久久酒一次。臺北市：山海文化雜誌社。</a:t>
            </a:r>
          </a:p>
          <a:p>
            <a:r>
              <a:rPr lang="zh-TW" altLang="zh-TW" dirty="0"/>
              <a:t>夏曉鵑。失神的酒</a:t>
            </a:r>
            <a:r>
              <a:rPr lang="en-US" altLang="zh-TW" dirty="0"/>
              <a:t>  </a:t>
            </a:r>
            <a:r>
              <a:rPr lang="zh-TW" altLang="zh-TW" dirty="0"/>
              <a:t>以酒為鑑初探原住民社會資本主義化過程。《台灣社會研究季刊》第</a:t>
            </a:r>
            <a:r>
              <a:rPr lang="en-US" altLang="zh-TW" dirty="0"/>
              <a:t>77</a:t>
            </a:r>
            <a:r>
              <a:rPr lang="zh-TW" altLang="zh-TW" dirty="0"/>
              <a:t>期。</a:t>
            </a:r>
          </a:p>
          <a:p>
            <a:r>
              <a:rPr lang="zh-TW" altLang="zh-TW" dirty="0"/>
              <a:t>林昭光、陳政友、羅文敏、林若蓓</a:t>
            </a:r>
            <a:r>
              <a:rPr lang="en-US" altLang="zh-TW" dirty="0"/>
              <a:t>(2017)</a:t>
            </a:r>
            <a:r>
              <a:rPr lang="zh-TW" altLang="zh-TW" dirty="0"/>
              <a:t>。泰雅族國中生飲酒防制衛生教育介入成效研究。</a:t>
            </a:r>
          </a:p>
          <a:p>
            <a:r>
              <a:rPr lang="zh-TW" altLang="zh-TW" dirty="0"/>
              <a:t>健康促進與衛生教育學報。</a:t>
            </a:r>
            <a:r>
              <a:rPr lang="en-US" altLang="zh-TW" dirty="0"/>
              <a:t>48</a:t>
            </a:r>
            <a:r>
              <a:rPr lang="zh-TW" altLang="zh-TW" dirty="0"/>
              <a:t>，</a:t>
            </a:r>
            <a:r>
              <a:rPr lang="en-US" altLang="zh-TW" dirty="0"/>
              <a:t>95-129</a:t>
            </a:r>
            <a:r>
              <a:rPr lang="zh-TW" altLang="zh-TW" dirty="0"/>
              <a:t>。 </a:t>
            </a:r>
          </a:p>
          <a:p>
            <a:r>
              <a:rPr lang="zh-TW" altLang="zh-TW" dirty="0"/>
              <a:t>陳全成</a:t>
            </a:r>
            <a:r>
              <a:rPr lang="en-US" altLang="zh-TW" dirty="0"/>
              <a:t>(1997)</a:t>
            </a:r>
            <a:r>
              <a:rPr lang="zh-TW" altLang="zh-TW" dirty="0"/>
              <a:t>。台灣原住民飲</a:t>
            </a:r>
            <a:r>
              <a:rPr lang="en-US" altLang="zh-TW" dirty="0"/>
              <a:t>/</a:t>
            </a:r>
            <a:r>
              <a:rPr lang="zh-TW" altLang="zh-TW" dirty="0"/>
              <a:t>酗酒行為及防治策略。原住民教育季刊第七期。</a:t>
            </a:r>
          </a:p>
          <a:p>
            <a:r>
              <a:rPr lang="zh-TW" altLang="zh-TW" dirty="0"/>
              <a:t>姜逸群、黃雅文（</a:t>
            </a:r>
            <a:r>
              <a:rPr lang="en-US" altLang="zh-TW" dirty="0"/>
              <a:t>2000</a:t>
            </a:r>
            <a:r>
              <a:rPr lang="zh-TW" altLang="zh-TW" dirty="0"/>
              <a:t>）：國中生飲酒者與未飲酒者在生活狀況上之比較研究。衛生教育學報，</a:t>
            </a:r>
            <a:r>
              <a:rPr lang="en-US" altLang="zh-TW" dirty="0"/>
              <a:t>14</a:t>
            </a:r>
            <a:r>
              <a:rPr lang="zh-TW" altLang="zh-TW" dirty="0"/>
              <a:t>。</a:t>
            </a:r>
          </a:p>
          <a:p>
            <a:r>
              <a:rPr lang="zh-TW" altLang="zh-TW" dirty="0"/>
              <a:t>葉美玉</a:t>
            </a:r>
            <a:r>
              <a:rPr lang="en-US" altLang="zh-TW" dirty="0"/>
              <a:t>(2001)</a:t>
            </a:r>
            <a:r>
              <a:rPr lang="zh-TW" altLang="zh-TW" dirty="0"/>
              <a:t>。臺灣原住民青少年飲酒行為之心理社會模式研究。國立臺灣師範大學衛生教育研究所博士論文。</a:t>
            </a:r>
          </a:p>
          <a:p>
            <a:r>
              <a:rPr lang="zh-TW" altLang="zh-TW" dirty="0"/>
              <a:t>朱正一、徐嘉芸、黃妍淳、陳奕芝</a:t>
            </a:r>
            <a:r>
              <a:rPr lang="en-US" altLang="zh-TW" dirty="0"/>
              <a:t>(1997)</a:t>
            </a:r>
            <a:r>
              <a:rPr lang="zh-TW" altLang="zh-TW" dirty="0"/>
              <a:t>。山地鄉中學生飲酒認知、態度及行為之初探</a:t>
            </a:r>
            <a:r>
              <a:rPr lang="en-US" altLang="zh-TW" dirty="0"/>
              <a:t>— </a:t>
            </a:r>
            <a:r>
              <a:rPr lang="zh-TW" altLang="zh-TW" dirty="0"/>
              <a:t>以宜蘭縣某山地鄉中學為例。美和技術學院學報。</a:t>
            </a:r>
            <a:r>
              <a:rPr lang="en-US" altLang="zh-TW" dirty="0"/>
              <a:t>26(2), 111~124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/>
              <a:t>謝世忠</a:t>
            </a:r>
            <a:r>
              <a:rPr lang="en-US" altLang="zh-TW" dirty="0"/>
              <a:t>(1987)</a:t>
            </a:r>
            <a:r>
              <a:rPr lang="zh-TW" altLang="zh-TW" dirty="0"/>
              <a:t>。認同的污名。臺北市：玉山社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r>
              <a:rPr lang="zh-TW" altLang="zh-TW" dirty="0"/>
              <a:t>郭怡君</a:t>
            </a:r>
            <a:r>
              <a:rPr lang="en-US" altLang="zh-TW" dirty="0"/>
              <a:t>(2005)</a:t>
            </a:r>
            <a:r>
              <a:rPr lang="zh-TW" altLang="zh-TW" dirty="0"/>
              <a:t>。原住民好酒量 有基可循。取自</a:t>
            </a:r>
            <a:r>
              <a:rPr lang="en-US" altLang="zh-TW" u="sng" dirty="0">
                <a:hlinkClick r:id="rId2"/>
              </a:rPr>
              <a:t>https://</a:t>
            </a:r>
            <a:r>
              <a:rPr lang="en-US" altLang="zh-TW" u="sng" dirty="0" err="1">
                <a:hlinkClick r:id="rId2"/>
              </a:rPr>
              <a:t>news.ltn.com.tw</a:t>
            </a:r>
            <a:r>
              <a:rPr lang="en-US" altLang="zh-TW" u="sng" dirty="0">
                <a:hlinkClick r:id="rId2"/>
              </a:rPr>
              <a:t>/news/life/paper/38017</a:t>
            </a:r>
            <a:endParaRPr lang="zh-TW" altLang="zh-TW" dirty="0"/>
          </a:p>
          <a:p>
            <a:r>
              <a:rPr lang="zh-TW" altLang="zh-TW" dirty="0"/>
              <a:t>劉映晨</a:t>
            </a:r>
            <a:r>
              <a:rPr lang="en-US" altLang="zh-TW" dirty="0"/>
              <a:t>(2004)</a:t>
            </a:r>
            <a:r>
              <a:rPr lang="zh-TW" altLang="zh-TW" dirty="0"/>
              <a:t>。從族群認同危機看原住民青少年社會網路。取自</a:t>
            </a:r>
            <a:r>
              <a:rPr lang="en-US" altLang="zh-TW" u="sng" dirty="0">
                <a:hlinkClick r:id="rId3"/>
              </a:rPr>
              <a:t>https://</a:t>
            </a:r>
            <a:r>
              <a:rPr lang="en-US" altLang="zh-TW" u="sng" dirty="0" err="1">
                <a:hlinkClick r:id="rId3"/>
              </a:rPr>
              <a:t>mail.nhu.edu.tw</a:t>
            </a:r>
            <a:r>
              <a:rPr lang="en-US" altLang="zh-TW" u="sng" dirty="0">
                <a:hlinkClick r:id="rId3"/>
              </a:rPr>
              <a:t>/~society/e-j/38/38-</a:t>
            </a:r>
            <a:r>
              <a:rPr lang="en-US" altLang="zh-TW" u="sng" dirty="0" err="1">
                <a:hlinkClick r:id="rId3"/>
              </a:rPr>
              <a:t>07.htm</a:t>
            </a:r>
            <a:endParaRPr lang="zh-TW" altLang="zh-TW" dirty="0"/>
          </a:p>
          <a:p>
            <a:r>
              <a:rPr lang="zh-TW" altLang="zh-TW" dirty="0"/>
              <a:t>李宜蓁</a:t>
            </a:r>
            <a:r>
              <a:rPr lang="en-US" altLang="zh-TW" dirty="0"/>
              <a:t>(2019)</a:t>
            </a:r>
            <a:r>
              <a:rPr lang="zh-TW" altLang="zh-TW" dirty="0"/>
              <a:t>。刻板「原」罪從哪來？研究微歧視的台大學者盼修復族人創傷。</a:t>
            </a:r>
          </a:p>
          <a:p>
            <a:r>
              <a:rPr lang="zh-TW" altLang="zh-TW" dirty="0"/>
              <a:t>取自</a:t>
            </a:r>
            <a:r>
              <a:rPr lang="en-US" altLang="zh-TW" u="sng" dirty="0">
                <a:hlinkClick r:id="rId4"/>
              </a:rPr>
              <a:t>https://</a:t>
            </a:r>
            <a:r>
              <a:rPr lang="en-US" altLang="zh-TW" u="sng" dirty="0" err="1">
                <a:hlinkClick r:id="rId4"/>
              </a:rPr>
              <a:t>www.twreporter.org</a:t>
            </a:r>
            <a:r>
              <a:rPr lang="en-US" altLang="zh-TW" u="sng" dirty="0">
                <a:hlinkClick r:id="rId4"/>
              </a:rPr>
              <a:t>/a/urban-indigenous-peoples-</a:t>
            </a:r>
            <a:r>
              <a:rPr lang="en-US" altLang="zh-TW" u="sng" dirty="0" err="1">
                <a:hlinkClick r:id="rId4"/>
              </a:rPr>
              <a:t>microaggression</a:t>
            </a:r>
            <a:endParaRPr lang="zh-TW" altLang="zh-TW" dirty="0"/>
          </a:p>
          <a:p>
            <a:r>
              <a:rPr lang="zh-TW" altLang="zh-TW" dirty="0"/>
              <a:t>原民民族教育法施行細則</a:t>
            </a:r>
            <a:r>
              <a:rPr lang="en-US" altLang="zh-TW" dirty="0"/>
              <a:t>(2019)</a:t>
            </a:r>
            <a:r>
              <a:rPr lang="zh-TW" altLang="zh-TW" dirty="0"/>
              <a:t>。取自</a:t>
            </a:r>
            <a:r>
              <a:rPr lang="en-US" altLang="zh-TW" u="sng" dirty="0">
                <a:hlinkClick r:id="rId5"/>
              </a:rPr>
              <a:t>https://</a:t>
            </a:r>
            <a:r>
              <a:rPr lang="en-US" altLang="zh-TW" u="sng" dirty="0" err="1">
                <a:hlinkClick r:id="rId5"/>
              </a:rPr>
              <a:t>law.moj.gov.tw</a:t>
            </a:r>
            <a:r>
              <a:rPr lang="en-US" altLang="zh-TW" u="sng" dirty="0">
                <a:hlinkClick r:id="rId5"/>
              </a:rPr>
              <a:t>/</a:t>
            </a:r>
            <a:r>
              <a:rPr lang="en-US" altLang="zh-TW" u="sng" dirty="0" err="1">
                <a:hlinkClick r:id="rId5"/>
              </a:rPr>
              <a:t>LawClass</a:t>
            </a:r>
            <a:r>
              <a:rPr lang="en-US" altLang="zh-TW" u="sng" dirty="0">
                <a:hlinkClick r:id="rId5"/>
              </a:rPr>
              <a:t>/</a:t>
            </a:r>
            <a:r>
              <a:rPr lang="en-US" altLang="zh-TW" u="sng" dirty="0" err="1">
                <a:hlinkClick r:id="rId5"/>
              </a:rPr>
              <a:t>LawAll.aspx?pcode</a:t>
            </a:r>
            <a:r>
              <a:rPr lang="en-US" altLang="zh-TW" u="sng" dirty="0">
                <a:hlinkClick r:id="rId5"/>
              </a:rPr>
              <a:t>=</a:t>
            </a:r>
            <a:r>
              <a:rPr lang="en-US" altLang="zh-TW" u="sng" dirty="0" err="1">
                <a:hlinkClick r:id="rId5"/>
              </a:rPr>
              <a:t>H0020047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48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B050"/>
                </a:solidFill>
                <a:ea typeface="文鼎中特黑" panose="02010609010101010101" pitchFamily="49" charset="-120"/>
              </a:rPr>
              <a:t>感謝聆聽與指教</a:t>
            </a:r>
            <a:endParaRPr lang="zh-TW" altLang="en-US" dirty="0">
              <a:solidFill>
                <a:srgbClr val="00B050"/>
              </a:solidFill>
              <a:ea typeface="文鼎中特黑" panose="0201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156" y="1922997"/>
            <a:ext cx="4231663" cy="27658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1619672" y="5760304"/>
            <a:ext cx="65527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  <a:latin typeface="+mj-ea"/>
                <a:ea typeface="文鼎中粗隸" panose="02010609010101010101" pitchFamily="49" charset="-120"/>
              </a:rPr>
              <a:t>感謝張本渝</a:t>
            </a:r>
            <a:r>
              <a:rPr lang="zh-TW" altLang="en-US" sz="2400" b="1" dirty="0" smtClean="0">
                <a:solidFill>
                  <a:srgbClr val="0070C0"/>
                </a:solidFill>
                <a:latin typeface="+mj-ea"/>
                <a:ea typeface="文鼎中粗隸" panose="02010609010101010101" pitchFamily="49" charset="-120"/>
              </a:rPr>
              <a:t>同學的協助和潘語柔學姊的插畫</a:t>
            </a:r>
            <a:endParaRPr lang="en-US" altLang="zh-TW" sz="2400" b="1" dirty="0">
              <a:solidFill>
                <a:srgbClr val="0070C0"/>
              </a:solidFill>
              <a:latin typeface="+mj-ea"/>
              <a:ea typeface="文鼎中粗隸" panose="02010609010101010101" pitchFamily="49" charset="-120"/>
            </a:endParaRPr>
          </a:p>
          <a:p>
            <a:r>
              <a:rPr lang="zh-TW" altLang="en-US" sz="2800" b="1" dirty="0">
                <a:solidFill>
                  <a:srgbClr val="0070C0"/>
                </a:solidFill>
                <a:latin typeface="+mj-ea"/>
                <a:ea typeface="文鼎中粗隸" panose="02010609010101010101" pitchFamily="49" charset="-120"/>
              </a:rPr>
              <a:t>感謝官妍湘老師和劉文平老師的</a:t>
            </a:r>
            <a:r>
              <a:rPr lang="zh-TW" altLang="en-US" sz="2800" b="1" dirty="0" smtClean="0">
                <a:solidFill>
                  <a:srgbClr val="0070C0"/>
                </a:solidFill>
                <a:latin typeface="+mj-ea"/>
                <a:ea typeface="文鼎中粗隸" panose="02010609010101010101" pitchFamily="49" charset="-120"/>
              </a:rPr>
              <a:t>指導</a:t>
            </a:r>
            <a:endParaRPr lang="en-US" altLang="zh-TW" sz="2800" b="1" dirty="0">
              <a:solidFill>
                <a:srgbClr val="0070C0"/>
              </a:solidFill>
              <a:latin typeface="+mj-ea"/>
              <a:ea typeface="文鼎中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105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文鼎中特黑" panose="02010609010101010101" pitchFamily="49" charset="-120"/>
              </a:rPr>
              <a:t>二</a:t>
            </a:r>
            <a:r>
              <a:rPr lang="zh-TW" altLang="en-US" dirty="0" smtClean="0">
                <a:ea typeface="文鼎中特黑" panose="02010609010101010101" pitchFamily="49" charset="-120"/>
              </a:rPr>
              <a:t>、</a:t>
            </a:r>
            <a:r>
              <a:rPr lang="zh-TW" altLang="zh-TW" dirty="0" smtClean="0">
                <a:ea typeface="文鼎中特黑" panose="02010609010101010101" pitchFamily="49" charset="-120"/>
              </a:rPr>
              <a:t>研究</a:t>
            </a:r>
            <a:r>
              <a:rPr lang="zh-TW" altLang="en-US" dirty="0" smtClean="0">
                <a:ea typeface="文鼎中特黑" panose="02010609010101010101" pitchFamily="49" charset="-120"/>
              </a:rPr>
              <a:t>目的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了解吉安國中原住民籍學生的飲酒比例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飲酒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經驗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比較分析原住民學生的飲酒經驗與家庭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背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景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和社會同儕的關係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探討在主流社會的角色裡，原住民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青少年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族群與自我的意識的變與不變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74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文鼎中特黑" panose="02010609010101010101" pitchFamily="49" charset="-120"/>
              </a:rPr>
              <a:t>三</a:t>
            </a:r>
            <a:r>
              <a:rPr lang="zh-TW" altLang="en-US" dirty="0" smtClean="0">
                <a:ea typeface="文鼎中特黑" panose="02010609010101010101" pitchFamily="49" charset="-120"/>
              </a:rPr>
              <a:t>、</a:t>
            </a:r>
            <a:r>
              <a:rPr lang="zh-TW" altLang="zh-TW" dirty="0" smtClean="0">
                <a:ea typeface="文鼎中特黑" panose="02010609010101010101" pitchFamily="49" charset="-120"/>
              </a:rPr>
              <a:t>研究</a:t>
            </a:r>
            <a:r>
              <a:rPr lang="zh-TW" altLang="en-US" dirty="0">
                <a:ea typeface="文鼎中特黑" panose="02010609010101010101" pitchFamily="49" charset="-120"/>
              </a:rPr>
              <a:t>方法</a:t>
            </a:r>
            <a:endParaRPr lang="zh-TW" altLang="en-US" dirty="0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765143692"/>
              </p:ext>
            </p:extLst>
          </p:nvPr>
        </p:nvGraphicFramePr>
        <p:xfrm>
          <a:off x="251520" y="1340768"/>
          <a:ext cx="867645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14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ea typeface="文鼎中特黑" panose="02010609010101010101" pitchFamily="49" charset="-120"/>
              </a:rPr>
              <a:t>四、</a:t>
            </a:r>
            <a:r>
              <a:rPr lang="zh-TW" altLang="zh-TW" dirty="0" smtClean="0">
                <a:ea typeface="文鼎中特黑" panose="02010609010101010101" pitchFamily="49" charset="-120"/>
              </a:rPr>
              <a:t>研究</a:t>
            </a:r>
            <a:r>
              <a:rPr lang="zh-TW" altLang="en-US" dirty="0">
                <a:ea typeface="文鼎中特黑" panose="02010609010101010101" pitchFamily="49" charset="-120"/>
              </a:rPr>
              <a:t>對象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936104"/>
          </a:xfrm>
          <a:solidFill>
            <a:srgbClr val="FFC000"/>
          </a:solidFill>
        </p:spPr>
        <p:txBody>
          <a:bodyPr/>
          <a:lstStyle/>
          <a:p>
            <a:pPr indent="-468000"/>
            <a:r>
              <a:rPr lang="zh-TW" altLang="zh-TW" dirty="0">
                <a:ea typeface="文鼎粗隸" panose="02010609010101010101" pitchFamily="49" charset="-120"/>
              </a:rPr>
              <a:t>本研究以吉安國中的原住民族學生為主。</a:t>
            </a:r>
            <a:endParaRPr lang="zh-TW" altLang="en-US" dirty="0">
              <a:ea typeface="文鼎粗隸" panose="02010609010101010101" pitchFamily="49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971600" y="3002226"/>
            <a:ext cx="7139136" cy="3595126"/>
          </a:xfrm>
          <a:prstGeom prst="rect">
            <a:avLst/>
          </a:prstGeom>
          <a:pattFill prst="pct5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68000">
              <a:lnSpc>
                <a:spcPct val="150000"/>
              </a:lnSpc>
            </a:pPr>
            <a:r>
              <a:rPr lang="zh-TW" altLang="zh-TW" dirty="0">
                <a:solidFill>
                  <a:srgbClr val="0070C0"/>
                </a:solidFill>
                <a:ea typeface="文鼎粗隸" panose="02010609010101010101" pitchFamily="49" charset="-120"/>
              </a:rPr>
              <a:t>吉安</a:t>
            </a:r>
            <a:r>
              <a:rPr lang="zh-TW" altLang="zh-TW" dirty="0" smtClean="0">
                <a:solidFill>
                  <a:srgbClr val="0070C0"/>
                </a:solidFill>
                <a:ea typeface="文鼎粗隸" panose="02010609010101010101" pitchFamily="49" charset="-120"/>
              </a:rPr>
              <a:t>國中</a:t>
            </a:r>
            <a:r>
              <a:rPr lang="zh-TW" altLang="en-US" dirty="0" smtClean="0">
                <a:solidFill>
                  <a:srgbClr val="0070C0"/>
                </a:solidFill>
                <a:ea typeface="文鼎粗隸" panose="02010609010101010101" pitchFamily="49" charset="-120"/>
              </a:rPr>
              <a:t>為原住民重點學校：</a:t>
            </a:r>
            <a:endParaRPr lang="en-US" altLang="zh-TW" dirty="0" smtClean="0">
              <a:solidFill>
                <a:srgbClr val="0070C0"/>
              </a:solidFill>
              <a:ea typeface="文鼎粗隸" panose="02010609010101010101" pitchFamily="49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solidFill>
                  <a:srgbClr val="0070C0"/>
                </a:solidFill>
                <a:ea typeface="文鼎粗隸" panose="02010609010101010101" pitchFamily="49" charset="-120"/>
              </a:rPr>
              <a:t> </a:t>
            </a:r>
            <a:r>
              <a:rPr lang="zh-TW" altLang="en-US" dirty="0" smtClean="0">
                <a:solidFill>
                  <a:srgbClr val="0070C0"/>
                </a:solidFill>
                <a:ea typeface="文鼎粗隸" panose="02010609010101010101" pitchFamily="49" charset="-120"/>
              </a:rPr>
              <a:t>     </a:t>
            </a:r>
            <a:r>
              <a:rPr lang="zh-TW" altLang="zh-TW" dirty="0" smtClean="0">
                <a:solidFill>
                  <a:srgbClr val="0070C0"/>
                </a:solidFill>
                <a:ea typeface="文鼎粗隸" panose="02010609010101010101" pitchFamily="49" charset="-120"/>
              </a:rPr>
              <a:t>學生人數</a:t>
            </a:r>
            <a:r>
              <a:rPr lang="zh-TW" altLang="en-US" dirty="0" smtClean="0">
                <a:solidFill>
                  <a:srgbClr val="0070C0"/>
                </a:solidFill>
                <a:ea typeface="文鼎粗隸" panose="02010609010101010101" pitchFamily="49" charset="-120"/>
              </a:rPr>
              <a:t>  </a:t>
            </a:r>
            <a:r>
              <a:rPr lang="en-US" altLang="zh-TW" dirty="0" smtClean="0">
                <a:solidFill>
                  <a:srgbClr val="0070C0"/>
                </a:solidFill>
                <a:ea typeface="文鼎粗隸" panose="02010609010101010101" pitchFamily="49" charset="-120"/>
              </a:rPr>
              <a:t>242</a:t>
            </a:r>
            <a:r>
              <a:rPr lang="zh-TW" altLang="zh-TW" dirty="0">
                <a:solidFill>
                  <a:srgbClr val="0070C0"/>
                </a:solidFill>
                <a:ea typeface="文鼎粗隸" panose="02010609010101010101" pitchFamily="49" charset="-120"/>
              </a:rPr>
              <a:t>人，</a:t>
            </a:r>
            <a:r>
              <a:rPr lang="zh-TW" altLang="zh-TW" dirty="0" smtClean="0">
                <a:solidFill>
                  <a:srgbClr val="0070C0"/>
                </a:solidFill>
                <a:ea typeface="文鼎粗隸" panose="02010609010101010101" pitchFamily="49" charset="-120"/>
              </a:rPr>
              <a:t>原住民族人</a:t>
            </a:r>
            <a:r>
              <a:rPr lang="zh-TW" altLang="zh-TW" dirty="0">
                <a:solidFill>
                  <a:srgbClr val="0070C0"/>
                </a:solidFill>
                <a:ea typeface="文鼎粗隸" panose="02010609010101010101" pitchFamily="49" charset="-120"/>
              </a:rPr>
              <a:t>數為</a:t>
            </a:r>
            <a:r>
              <a:rPr lang="en-US" altLang="zh-TW" dirty="0" smtClean="0">
                <a:solidFill>
                  <a:srgbClr val="0070C0"/>
                </a:solidFill>
                <a:ea typeface="文鼎粗隸" panose="02010609010101010101" pitchFamily="49" charset="-120"/>
              </a:rPr>
              <a:t>152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solidFill>
                  <a:srgbClr val="0070C0"/>
                </a:solidFill>
                <a:ea typeface="文鼎粗隸" panose="02010609010101010101" pitchFamily="49" charset="-120"/>
              </a:rPr>
              <a:t> </a:t>
            </a:r>
            <a:r>
              <a:rPr lang="zh-TW" altLang="en-US" dirty="0" smtClean="0">
                <a:solidFill>
                  <a:srgbClr val="0070C0"/>
                </a:solidFill>
                <a:ea typeface="文鼎粗隸" panose="02010609010101010101" pitchFamily="49" charset="-120"/>
              </a:rPr>
              <a:t>      </a:t>
            </a:r>
            <a:r>
              <a:rPr lang="zh-TW" altLang="zh-TW" dirty="0" smtClean="0">
                <a:solidFill>
                  <a:srgbClr val="0070C0"/>
                </a:solidFill>
                <a:ea typeface="文鼎粗隸" panose="02010609010101010101" pitchFamily="49" charset="-120"/>
              </a:rPr>
              <a:t>人</a:t>
            </a:r>
            <a:r>
              <a:rPr lang="zh-TW" altLang="zh-TW" dirty="0">
                <a:solidFill>
                  <a:srgbClr val="0070C0"/>
                </a:solidFill>
                <a:ea typeface="文鼎粗隸" panose="02010609010101010101" pitchFamily="49" charset="-120"/>
              </a:rPr>
              <a:t>，佔總人數</a:t>
            </a:r>
            <a:r>
              <a:rPr lang="en-US" altLang="zh-TW" dirty="0">
                <a:solidFill>
                  <a:srgbClr val="0070C0"/>
                </a:solidFill>
                <a:ea typeface="文鼎粗隸" panose="02010609010101010101" pitchFamily="49" charset="-120"/>
              </a:rPr>
              <a:t>62.81</a:t>
            </a:r>
            <a:r>
              <a:rPr lang="en-US" altLang="zh-TW" dirty="0" smtClean="0">
                <a:solidFill>
                  <a:srgbClr val="0070C0"/>
                </a:solidFill>
                <a:ea typeface="文鼎粗隸" panose="02010609010101010101" pitchFamily="49" charset="-120"/>
              </a:rPr>
              <a:t>%</a:t>
            </a:r>
            <a:r>
              <a:rPr lang="zh-TW" altLang="en-US" dirty="0" smtClean="0">
                <a:solidFill>
                  <a:srgbClr val="0070C0"/>
                </a:solidFill>
                <a:ea typeface="文鼎粗隸" panose="02010609010101010101" pitchFamily="49" charset="-120"/>
              </a:rPr>
              <a:t>，超過三分之一。</a:t>
            </a:r>
            <a:endParaRPr lang="en-US" altLang="zh-TW" dirty="0" smtClean="0">
              <a:solidFill>
                <a:srgbClr val="0070C0"/>
              </a:solidFill>
              <a:ea typeface="文鼎粗隸" panose="02010609010101010101" pitchFamily="49" charset="-120"/>
            </a:endParaRPr>
          </a:p>
          <a:p>
            <a:pPr indent="-468000">
              <a:lnSpc>
                <a:spcPct val="150000"/>
              </a:lnSpc>
            </a:pPr>
            <a:r>
              <a:rPr lang="zh-TW" altLang="en-US" dirty="0" smtClean="0">
                <a:solidFill>
                  <a:srgbClr val="0070C0"/>
                </a:solidFill>
                <a:ea typeface="文鼎粗隸" panose="02010609010101010101" pitchFamily="49" charset="-120"/>
              </a:rPr>
              <a:t>太魯閣族</a:t>
            </a:r>
            <a:r>
              <a:rPr lang="en-US" altLang="zh-TW" dirty="0" smtClean="0">
                <a:solidFill>
                  <a:srgbClr val="0070C0"/>
                </a:solidFill>
                <a:ea typeface="文鼎粗隸" panose="02010609010101010101" pitchFamily="49" charset="-120"/>
              </a:rPr>
              <a:t>92</a:t>
            </a:r>
            <a:r>
              <a:rPr lang="zh-TW" altLang="en-US" dirty="0" smtClean="0">
                <a:solidFill>
                  <a:srgbClr val="0070C0"/>
                </a:solidFill>
                <a:ea typeface="文鼎粗隸" panose="02010609010101010101" pitchFamily="49" charset="-120"/>
              </a:rPr>
              <a:t>人，阿美族</a:t>
            </a:r>
            <a:r>
              <a:rPr lang="en-US" altLang="zh-TW" dirty="0" smtClean="0">
                <a:solidFill>
                  <a:srgbClr val="0070C0"/>
                </a:solidFill>
                <a:ea typeface="文鼎粗隸" panose="02010609010101010101" pitchFamily="49" charset="-120"/>
              </a:rPr>
              <a:t>43</a:t>
            </a:r>
            <a:r>
              <a:rPr lang="zh-TW" altLang="en-US" dirty="0" smtClean="0">
                <a:solidFill>
                  <a:srgbClr val="0070C0"/>
                </a:solidFill>
                <a:ea typeface="文鼎粗隸" panose="02010609010101010101" pitchFamily="49" charset="-120"/>
              </a:rPr>
              <a:t>人</a:t>
            </a:r>
            <a:endParaRPr lang="en-US" altLang="zh-TW" dirty="0" smtClean="0">
              <a:solidFill>
                <a:srgbClr val="0070C0"/>
              </a:solidFill>
              <a:ea typeface="文鼎粗隸" panose="02010609010101010101" pitchFamily="49" charset="-120"/>
            </a:endParaRPr>
          </a:p>
          <a:p>
            <a:pPr indent="-468000">
              <a:lnSpc>
                <a:spcPct val="150000"/>
              </a:lnSpc>
            </a:pPr>
            <a:r>
              <a:rPr lang="zh-TW" altLang="zh-TW" dirty="0" smtClean="0">
                <a:solidFill>
                  <a:srgbClr val="0070C0"/>
                </a:solidFill>
                <a:ea typeface="文鼎粗隸" panose="02010609010101010101" pitchFamily="49" charset="-120"/>
              </a:rPr>
              <a:t>設籍在山地鄉部落的有</a:t>
            </a:r>
            <a:r>
              <a:rPr lang="en-US" altLang="zh-TW" dirty="0" smtClean="0">
                <a:solidFill>
                  <a:srgbClr val="0070C0"/>
                </a:solidFill>
                <a:ea typeface="文鼎粗隸" panose="02010609010101010101" pitchFamily="49" charset="-120"/>
              </a:rPr>
              <a:t>68</a:t>
            </a:r>
            <a:r>
              <a:rPr lang="zh-TW" altLang="zh-TW" dirty="0" smtClean="0">
                <a:solidFill>
                  <a:srgbClr val="0070C0"/>
                </a:solidFill>
                <a:ea typeface="文鼎粗隸" panose="02010609010101010101" pitchFamily="49" charset="-120"/>
              </a:rPr>
              <a:t>人</a:t>
            </a:r>
            <a:endParaRPr lang="en-US" altLang="zh-TW" dirty="0" smtClean="0">
              <a:solidFill>
                <a:srgbClr val="0070C0"/>
              </a:solidFill>
              <a:ea typeface="文鼎粗隸" panose="02010609010101010101" pitchFamily="49" charset="-120"/>
            </a:endParaRPr>
          </a:p>
          <a:p>
            <a:pPr indent="-468000">
              <a:lnSpc>
                <a:spcPct val="150000"/>
              </a:lnSpc>
            </a:pPr>
            <a:endParaRPr lang="zh-TW" altLang="en-US" dirty="0">
              <a:solidFill>
                <a:srgbClr val="0070C0"/>
              </a:solidFill>
              <a:ea typeface="文鼎粗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039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文鼎中特黑" panose="02010609010101010101" pitchFamily="49" charset="-120"/>
              </a:rPr>
              <a:t>貳</a:t>
            </a:r>
            <a:r>
              <a:rPr lang="zh-TW" altLang="en-US" dirty="0" smtClean="0">
                <a:ea typeface="文鼎中特黑" panose="02010609010101010101" pitchFamily="49" charset="-120"/>
              </a:rPr>
              <a:t>、正文</a:t>
            </a:r>
            <a:endParaRPr lang="zh-TW" altLang="en-US" dirty="0">
              <a:ea typeface="文鼎中特黑" panose="02010609010101010101" pitchFamily="49" charset="-120"/>
            </a:endParaRPr>
          </a:p>
        </p:txBody>
      </p:sp>
      <p:grpSp>
        <p:nvGrpSpPr>
          <p:cNvPr id="5" name="群組 10"/>
          <p:cNvGrpSpPr>
            <a:grpSpLocks/>
          </p:cNvGrpSpPr>
          <p:nvPr/>
        </p:nvGrpSpPr>
        <p:grpSpPr bwMode="auto">
          <a:xfrm>
            <a:off x="683568" y="2132856"/>
            <a:ext cx="7992889" cy="3456384"/>
            <a:chOff x="827584" y="2132565"/>
            <a:chExt cx="6365151" cy="792946"/>
          </a:xfrm>
          <a:solidFill>
            <a:srgbClr val="FFC000"/>
          </a:solidFill>
        </p:grpSpPr>
        <p:sp>
          <p:nvSpPr>
            <p:cNvPr id="6" name="圓角矩形 5"/>
            <p:cNvSpPr/>
            <p:nvPr/>
          </p:nvSpPr>
          <p:spPr>
            <a:xfrm>
              <a:off x="827584" y="2133309"/>
              <a:ext cx="1295563" cy="792202"/>
            </a:xfrm>
            <a:prstGeom prst="roundRect">
              <a:avLst/>
            </a:prstGeom>
            <a:grpFill/>
            <a:ln w="57150">
              <a:solidFill>
                <a:schemeClr val="bg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TW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文</a:t>
              </a:r>
              <a:endPara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eaLnBrk="1" hangingPunct="1">
                <a:defRPr/>
              </a:pPr>
              <a:r>
                <a:rPr lang="zh-TW" altLang="en-US" sz="36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獻</a:t>
              </a:r>
              <a:endPara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eaLnBrk="1" hangingPunct="1">
                <a:defRPr/>
              </a:pPr>
              <a:r>
                <a:rPr lang="zh-TW" altLang="en-US" sz="36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探</a:t>
              </a:r>
              <a:endPara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eaLnBrk="1" hangingPunct="1">
                <a:defRPr/>
              </a:pPr>
              <a:r>
                <a:rPr lang="zh-TW" altLang="en-US" sz="36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討</a:t>
              </a:r>
              <a:endParaRPr lang="en-US" altLang="zh-TW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2411193" y="2132565"/>
              <a:ext cx="1398263" cy="79220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TW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問</a:t>
              </a:r>
              <a:endPara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  <a:p>
              <a:pPr algn="ctr" eaLnBrk="1" hangingPunct="1">
                <a:defRPr/>
              </a:pPr>
              <a:r>
                <a:rPr lang="zh-TW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卷</a:t>
              </a:r>
              <a:endPara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  <a:p>
              <a:pPr algn="ctr" eaLnBrk="1" hangingPunct="1">
                <a:defRPr/>
              </a:pPr>
              <a:r>
                <a:rPr lang="zh-TW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探</a:t>
              </a:r>
              <a:endPara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  <a:p>
              <a:pPr algn="ctr" eaLnBrk="1" hangingPunct="1">
                <a:defRPr/>
              </a:pPr>
              <a:r>
                <a:rPr lang="zh-TW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究</a:t>
              </a:r>
              <a:endParaRPr lang="zh-TW" alt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5853627" y="2133309"/>
              <a:ext cx="1339108" cy="79220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zh-TW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質</a:t>
              </a:r>
              <a:endPara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  <a:p>
              <a:pPr algn="ctr" eaLnBrk="1" hangingPunct="1">
                <a:defRPr/>
              </a:pPr>
              <a:r>
                <a:rPr lang="zh-TW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性</a:t>
              </a:r>
              <a:endPara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  <a:p>
              <a:pPr algn="ctr" eaLnBrk="1" hangingPunct="1">
                <a:defRPr/>
              </a:pPr>
              <a:r>
                <a:rPr lang="zh-TW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訪</a:t>
              </a:r>
              <a:endPara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  <a:p>
              <a:pPr algn="ctr" eaLnBrk="1" hangingPunct="1">
                <a:defRPr/>
              </a:pPr>
              <a:r>
                <a:rPr lang="zh-TW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談</a:t>
              </a:r>
              <a:endPara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向右箭號 9"/>
            <p:cNvSpPr/>
            <p:nvPr/>
          </p:nvSpPr>
          <p:spPr>
            <a:xfrm>
              <a:off x="2195158" y="2420611"/>
              <a:ext cx="215911" cy="144469"/>
            </a:xfrm>
            <a:prstGeom prst="rightArrow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向右箭號 10"/>
            <p:cNvSpPr/>
            <p:nvPr/>
          </p:nvSpPr>
          <p:spPr>
            <a:xfrm>
              <a:off x="5004501" y="2420661"/>
              <a:ext cx="215911" cy="144469"/>
            </a:xfrm>
            <a:prstGeom prst="rightArrow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4139470" y="2132565"/>
              <a:ext cx="1390297" cy="792202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extrusionH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altLang="zh-TW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Google</a:t>
              </a:r>
            </a:p>
            <a:p>
              <a:pPr algn="ctr" eaLnBrk="1" hangingPunct="1">
                <a:defRPr/>
              </a:pPr>
              <a:r>
                <a:rPr lang="zh-TW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表</a:t>
              </a:r>
              <a:endPara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  <a:p>
              <a:pPr algn="ctr" eaLnBrk="1" hangingPunct="1">
                <a:defRPr/>
              </a:pPr>
              <a:r>
                <a:rPr lang="zh-TW" altLang="en-US" sz="3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單</a:t>
              </a:r>
              <a:endParaRPr lang="en-US" altLang="zh-TW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4" name="向右箭號 13"/>
            <p:cNvSpPr/>
            <p:nvPr/>
          </p:nvSpPr>
          <p:spPr>
            <a:xfrm>
              <a:off x="3825488" y="2438530"/>
              <a:ext cx="215911" cy="144469"/>
            </a:xfrm>
            <a:prstGeom prst="rightArrow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向右箭號 14"/>
            <p:cNvSpPr/>
            <p:nvPr/>
          </p:nvSpPr>
          <p:spPr>
            <a:xfrm>
              <a:off x="5566734" y="2438530"/>
              <a:ext cx="215911" cy="142882"/>
            </a:xfrm>
            <a:prstGeom prst="rightArrow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59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文鼎中特黑" panose="02010609010101010101" pitchFamily="49" charset="-120"/>
              </a:rPr>
              <a:t>一、文獻探討</a:t>
            </a:r>
            <a:endParaRPr lang="zh-TW" altLang="en-US" dirty="0">
              <a:ea typeface="文鼎中特黑" panose="02010609010101010101" pitchFamily="49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760531545"/>
              </p:ext>
            </p:extLst>
          </p:nvPr>
        </p:nvGraphicFramePr>
        <p:xfrm>
          <a:off x="323528" y="134076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70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36333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ea typeface="文鼎中特黑" panose="02010609010101010101" pitchFamily="49" charset="-120"/>
              </a:rPr>
              <a:t>          關於原住民青少年飲酒的論述</a:t>
            </a:r>
            <a:endParaRPr lang="zh-TW" altLang="en-US" sz="4000" dirty="0">
              <a:ea typeface="文鼎中特黑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dirty="0"/>
              <a:t>陳全成</a:t>
            </a:r>
            <a:r>
              <a:rPr lang="en-US" altLang="zh-TW" dirty="0"/>
              <a:t>(1998)</a:t>
            </a:r>
            <a:r>
              <a:rPr lang="zh-TW" altLang="zh-TW" dirty="0"/>
              <a:t>調查指出「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原住民青少年有上學前飲酒造成逃學、精神不振、影響學業表現等現象</a:t>
            </a:r>
            <a:r>
              <a:rPr lang="zh-TW" altLang="zh-TW" b="1" dirty="0"/>
              <a:t>」</a:t>
            </a:r>
            <a:r>
              <a:rPr lang="zh-TW" altLang="zh-TW" dirty="0"/>
              <a:t>，他主張原住民青少年犯罪或中輟有高比例都是因為酗酒所影響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朱正一</a:t>
            </a:r>
            <a:r>
              <a:rPr lang="zh-TW" altLang="zh-TW" dirty="0"/>
              <a:t>等</a:t>
            </a:r>
            <a:r>
              <a:rPr lang="en-US" altLang="zh-TW" dirty="0"/>
              <a:t>(2007)</a:t>
            </a:r>
            <a:r>
              <a:rPr lang="zh-TW" altLang="zh-TW" dirty="0"/>
              <a:t>研究宜蘭縣某山地鄉中學生的飲酒比例也高達</a:t>
            </a:r>
            <a:r>
              <a:rPr lang="en-US" altLang="zh-TW" dirty="0"/>
              <a:t>36.40%</a:t>
            </a:r>
            <a:r>
              <a:rPr lang="zh-TW" altLang="zh-TW" dirty="0"/>
              <a:t>，「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原住民學生之飲酒多始自國小五、六年級</a:t>
            </a:r>
            <a:r>
              <a:rPr lang="zh-TW" altLang="zh-TW" dirty="0"/>
              <a:t>」，而原住民學生是否飲酒主要是受到到兄弟姊妹、 朋友</a:t>
            </a:r>
            <a:r>
              <a:rPr lang="en-US" altLang="zh-TW" dirty="0"/>
              <a:t>(</a:t>
            </a:r>
            <a:r>
              <a:rPr lang="zh-TW" altLang="zh-TW" dirty="0"/>
              <a:t>同學</a:t>
            </a:r>
            <a:r>
              <a:rPr lang="en-US" altLang="zh-TW" dirty="0"/>
              <a:t>)</a:t>
            </a:r>
            <a:r>
              <a:rPr lang="zh-TW" altLang="zh-TW" dirty="0"/>
              <a:t>及經常往來的親戚的影響。</a:t>
            </a:r>
            <a:endParaRPr lang="zh-TW" altLang="en-US" dirty="0"/>
          </a:p>
        </p:txBody>
      </p:sp>
      <p:sp>
        <p:nvSpPr>
          <p:cNvPr id="4" name="流程圖: 決策 3"/>
          <p:cNvSpPr/>
          <p:nvPr/>
        </p:nvSpPr>
        <p:spPr>
          <a:xfrm>
            <a:off x="395536" y="476672"/>
            <a:ext cx="1296144" cy="662322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流程圖: 決策 4"/>
          <p:cNvSpPr/>
          <p:nvPr/>
        </p:nvSpPr>
        <p:spPr>
          <a:xfrm>
            <a:off x="565106" y="602401"/>
            <a:ext cx="982558" cy="410864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 rot="2105935">
            <a:off x="131210" y="3387885"/>
            <a:ext cx="7444031" cy="76944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00B0F0"/>
                </a:solidFill>
                <a:ea typeface="文鼎中特黑" panose="02010609010101010101" pitchFamily="49" charset="-120"/>
              </a:rPr>
              <a:t>山地鄉就是「酒鄉」嗎？</a:t>
            </a:r>
            <a:endParaRPr lang="zh-TW" altLang="en-US" sz="4400" dirty="0">
              <a:solidFill>
                <a:srgbClr val="00B0F0"/>
              </a:solidFill>
              <a:ea typeface="文鼎中特黑" panose="02010609010101010101" pitchFamily="49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 rot="2241176">
            <a:off x="3291317" y="220517"/>
            <a:ext cx="1292662" cy="6871007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zh-TW" sz="3600" dirty="0" smtClean="0">
                <a:solidFill>
                  <a:srgbClr val="00B0F0"/>
                </a:solidFill>
                <a:ea typeface="文鼎中特黑" panose="02010609010101010101" pitchFamily="49" charset="-120"/>
              </a:rPr>
              <a:t>代</a:t>
            </a:r>
            <a:r>
              <a:rPr lang="zh-TW" altLang="zh-TW" sz="3600" dirty="0">
                <a:solidFill>
                  <a:srgbClr val="00B0F0"/>
                </a:solidFill>
                <a:ea typeface="文鼎中特黑" panose="02010609010101010101" pitchFamily="49" charset="-120"/>
              </a:rPr>
              <a:t>代相傳藉酒來逃避文化調適失敗的挫折感？</a:t>
            </a:r>
            <a:endParaRPr lang="zh-TW" altLang="en-US" sz="3600" dirty="0">
              <a:solidFill>
                <a:srgbClr val="00B0F0"/>
              </a:solidFill>
              <a:ea typeface="文鼎中特黑" panose="02010609010101010101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 rot="2843440">
            <a:off x="5190503" y="-101861"/>
            <a:ext cx="1415772" cy="699834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zh-TW" sz="4400" dirty="0">
                <a:solidFill>
                  <a:srgbClr val="00B0F0"/>
                </a:solidFill>
                <a:ea typeface="文鼎中特黑" panose="02010609010101010101" pitchFamily="49" charset="-120"/>
              </a:rPr>
              <a:t>「</a:t>
            </a:r>
            <a:r>
              <a:rPr lang="zh-TW" altLang="zh-TW" sz="4000" dirty="0">
                <a:solidFill>
                  <a:srgbClr val="00B0F0"/>
                </a:solidFill>
                <a:ea typeface="文鼎中特黑" panose="02010609010101010101" pitchFamily="49" charset="-120"/>
              </a:rPr>
              <a:t>會喝酒</a:t>
            </a:r>
            <a:r>
              <a:rPr lang="zh-TW" altLang="zh-TW" sz="4000" dirty="0" smtClean="0">
                <a:solidFill>
                  <a:srgbClr val="00B0F0"/>
                </a:solidFill>
                <a:ea typeface="文鼎中特黑" panose="02010609010101010101" pitchFamily="49" charset="-120"/>
              </a:rPr>
              <a:t>」「愛喝酒」</a:t>
            </a:r>
            <a:r>
              <a:rPr lang="zh-TW" altLang="zh-TW" sz="3600" dirty="0" smtClean="0">
                <a:solidFill>
                  <a:srgbClr val="00B0F0"/>
                </a:solidFill>
                <a:ea typeface="文鼎中特黑" panose="02010609010101010101" pitchFamily="49" charset="-120"/>
              </a:rPr>
              <a:t>就是</a:t>
            </a:r>
            <a:r>
              <a:rPr lang="zh-TW" altLang="zh-TW" sz="3600" dirty="0">
                <a:solidFill>
                  <a:srgbClr val="00B0F0"/>
                </a:solidFill>
                <a:ea typeface="文鼎中特黑" panose="02010609010101010101" pitchFamily="49" charset="-120"/>
              </a:rPr>
              <a:t>對自己族群文化的</a:t>
            </a:r>
            <a:r>
              <a:rPr lang="zh-TW" altLang="zh-TW" sz="3600" dirty="0" smtClean="0">
                <a:solidFill>
                  <a:srgbClr val="00B0F0"/>
                </a:solidFill>
                <a:ea typeface="文鼎中特黑" panose="02010609010101010101" pitchFamily="49" charset="-120"/>
              </a:rPr>
              <a:t>背棄</a:t>
            </a:r>
            <a:r>
              <a:rPr lang="zh-TW" altLang="en-US" sz="3600" dirty="0">
                <a:solidFill>
                  <a:srgbClr val="00B0F0"/>
                </a:solidFill>
                <a:ea typeface="文鼎中特黑" panose="02010609010101010101" pitchFamily="49" charset="-120"/>
              </a:rPr>
              <a:t>？</a:t>
            </a:r>
          </a:p>
        </p:txBody>
      </p:sp>
      <p:sp>
        <p:nvSpPr>
          <p:cNvPr id="10" name="文字方塊 9"/>
          <p:cNvSpPr txBox="1"/>
          <p:nvPr/>
        </p:nvSpPr>
        <p:spPr>
          <a:xfrm rot="2105935">
            <a:off x="2213081" y="2749547"/>
            <a:ext cx="7174890" cy="12003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00B0F0"/>
                </a:solidFill>
                <a:ea typeface="文鼎中特黑" panose="02010609010101010101" pitchFamily="49" charset="-120"/>
              </a:rPr>
              <a:t>會喝酒＝</a:t>
            </a:r>
            <a:r>
              <a:rPr lang="zh-TW" altLang="zh-TW" sz="3600" dirty="0" smtClean="0">
                <a:solidFill>
                  <a:srgbClr val="00B0F0"/>
                </a:solidFill>
                <a:ea typeface="文鼎中特黑" panose="02010609010101010101" pitchFamily="49" charset="-120"/>
              </a:rPr>
              <a:t>「</a:t>
            </a:r>
            <a:r>
              <a:rPr lang="zh-TW" altLang="zh-TW" sz="3600" dirty="0">
                <a:solidFill>
                  <a:srgbClr val="00B0F0"/>
                </a:solidFill>
                <a:ea typeface="文鼎中特黑" panose="02010609010101010101" pitchFamily="49" charset="-120"/>
              </a:rPr>
              <a:t>影響學業表現」、「逃學」、「中輟</a:t>
            </a:r>
            <a:r>
              <a:rPr lang="zh-TW" altLang="zh-TW" sz="3600" dirty="0" smtClean="0">
                <a:solidFill>
                  <a:srgbClr val="00B0F0"/>
                </a:solidFill>
                <a:ea typeface="文鼎中特黑" panose="02010609010101010101" pitchFamily="49" charset="-120"/>
              </a:rPr>
              <a:t>」</a:t>
            </a:r>
            <a:r>
              <a:rPr lang="zh-TW" altLang="en-US" sz="3600" dirty="0" smtClean="0">
                <a:solidFill>
                  <a:srgbClr val="00B0F0"/>
                </a:solidFill>
                <a:ea typeface="文鼎中特黑" panose="02010609010101010101" pitchFamily="49" charset="-120"/>
              </a:rPr>
              <a:t>？</a:t>
            </a:r>
            <a:endParaRPr lang="zh-TW" altLang="en-US" sz="3600" dirty="0">
              <a:solidFill>
                <a:srgbClr val="00B0F0"/>
              </a:solidFill>
              <a:ea typeface="文鼎中特黑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998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3" grpId="0" animBg="1"/>
      <p:bldP spid="12" grpId="0" animBg="1"/>
      <p:bldP spid="11" grpId="0" animBg="1"/>
      <p:bldP spid="10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1427</TotalTime>
  <Words>2279</Words>
  <Application>Microsoft Office PowerPoint</Application>
  <PresentationFormat>如螢幕大小 (4:3)</PresentationFormat>
  <Paragraphs>274</Paragraphs>
  <Slides>31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Office 佈景主題</vt:lpstr>
      <vt:lpstr>原住民青少年的飲酒行為與自我認知之變與不變 —以花蓮縣原住民重點學校吉安國中為例</vt:lpstr>
      <vt:lpstr>壹、前言</vt:lpstr>
      <vt:lpstr>一、研究動機</vt:lpstr>
      <vt:lpstr>二、研究目的</vt:lpstr>
      <vt:lpstr>三、研究方法</vt:lpstr>
      <vt:lpstr>四、研究對象</vt:lpstr>
      <vt:lpstr>貳、正文</vt:lpstr>
      <vt:lpstr>一、文獻探討</vt:lpstr>
      <vt:lpstr>          關於原住民青少年飲酒的論述</vt:lpstr>
      <vt:lpstr>二、問卷探究結果</vt:lpstr>
      <vt:lpstr>第一次喝酒的年齡</vt:lpstr>
      <vt:lpstr>聽數目字說話</vt:lpstr>
      <vt:lpstr> 喝酒與族群、部落的關係</vt:lpstr>
      <vt:lpstr>喝酒會影響學業嗎？</vt:lpstr>
      <vt:lpstr>三、Google表單問卷</vt:lpstr>
      <vt:lpstr>家庭經濟狀況與結構</vt:lpstr>
      <vt:lpstr>家中長輩喝酒的狀況</vt:lpstr>
      <vt:lpstr>我有拒酒的能力</vt:lpstr>
      <vt:lpstr>即使會喝、能喝，但喜歡喝酒嗎？</vt:lpstr>
      <vt:lpstr>愛喝酒是原住民的打卡框？</vt:lpstr>
      <vt:lpstr>原住民青少年的族群認同</vt:lpstr>
      <vt:lpstr>我曾參加過原住民的祭儀活動？</vt:lpstr>
      <vt:lpstr>喜歡參加原住民的祭儀活動的程度</vt:lpstr>
      <vt:lpstr>我們不一樣</vt:lpstr>
      <vt:lpstr>四、質性訪談     與九年級</vt:lpstr>
      <vt:lpstr>四、質性訪談     與阿美族主任</vt:lpstr>
      <vt:lpstr> </vt:lpstr>
      <vt:lpstr>參、結論</vt:lpstr>
      <vt:lpstr>我沒有醉之幕後花絮</vt:lpstr>
      <vt:lpstr>引註資料</vt:lpstr>
      <vt:lpstr>感謝聆聽與指教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原住民青少年的飲酒行為與自我認知之變與不變 —以花蓮縣原住民重點學校吉安國中為例</dc:title>
  <dc:creator>官子</dc:creator>
  <cp:lastModifiedBy>官子</cp:lastModifiedBy>
  <cp:revision>78</cp:revision>
  <cp:lastPrinted>2020-11-06T04:17:16Z</cp:lastPrinted>
  <dcterms:created xsi:type="dcterms:W3CDTF">2020-11-04T02:18:51Z</dcterms:created>
  <dcterms:modified xsi:type="dcterms:W3CDTF">2020-11-12T13:19:50Z</dcterms:modified>
</cp:coreProperties>
</file>