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9" r:id="rId4"/>
    <p:sldId id="258" r:id="rId5"/>
    <p:sldId id="260" r:id="rId6"/>
    <p:sldId id="263" r:id="rId7"/>
    <p:sldId id="262" r:id="rId8"/>
    <p:sldId id="265" r:id="rId9"/>
    <p:sldId id="280" r:id="rId10"/>
    <p:sldId id="277" r:id="rId11"/>
    <p:sldId id="264" r:id="rId12"/>
    <p:sldId id="269" r:id="rId13"/>
    <p:sldId id="268" r:id="rId14"/>
    <p:sldId id="279" r:id="rId15"/>
    <p:sldId id="278" r:id="rId16"/>
    <p:sldId id="281" r:id="rId17"/>
    <p:sldId id="273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0066"/>
    <a:srgbClr val="FFFFFF"/>
    <a:srgbClr val="FF3300"/>
    <a:srgbClr val="FF0000"/>
    <a:srgbClr val="FF3399"/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83091" autoAdjust="0"/>
  </p:normalViewPr>
  <p:slideViewPr>
    <p:cSldViewPr>
      <p:cViewPr>
        <p:scale>
          <a:sx n="66" d="100"/>
          <a:sy n="66" d="100"/>
        </p:scale>
        <p:origin x="-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97DA2-1C2B-4082-871D-3E76D859C6CA}" type="doc">
      <dgm:prSet loTypeId="urn:microsoft.com/office/officeart/2005/8/layout/bProcess2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2397575-DF5B-46F3-9E24-6852AD67EA67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+mj-ea"/>
              <a:ea typeface="+mj-ea"/>
            </a:rPr>
            <a:t>五官</a:t>
          </a:r>
          <a:endParaRPr lang="en-US" altLang="zh-TW" sz="2400" b="1" dirty="0">
            <a:solidFill>
              <a:schemeClr val="tx1"/>
            </a:solidFill>
            <a:latin typeface="+mj-ea"/>
            <a:ea typeface="+mj-ea"/>
          </a:endParaRPr>
        </a:p>
        <a:p>
          <a:r>
            <a:rPr lang="zh-TW" altLang="en-US" sz="2400" b="1" dirty="0">
              <a:solidFill>
                <a:schemeClr val="tx1"/>
              </a:solidFill>
              <a:latin typeface="+mj-ea"/>
              <a:ea typeface="+mj-ea"/>
            </a:rPr>
            <a:t>觀察</a:t>
          </a:r>
        </a:p>
      </dgm:t>
    </dgm:pt>
    <dgm:pt modelId="{86D8D6C6-BA8C-4F76-9F14-3C08CBDA393B}" type="parTrans" cxnId="{3211BB12-58B9-415D-B861-18647B7A7102}">
      <dgm:prSet/>
      <dgm:spPr/>
      <dgm:t>
        <a:bodyPr/>
        <a:lstStyle/>
        <a:p>
          <a:endParaRPr lang="zh-TW" altLang="en-US"/>
        </a:p>
      </dgm:t>
    </dgm:pt>
    <dgm:pt modelId="{34DC76DC-413E-40F1-9F85-5D4D705EF6E3}" type="sibTrans" cxnId="{3211BB12-58B9-415D-B861-18647B7A7102}">
      <dgm:prSet/>
      <dgm:spPr/>
      <dgm:t>
        <a:bodyPr/>
        <a:lstStyle/>
        <a:p>
          <a:endParaRPr lang="zh-TW" altLang="en-US"/>
        </a:p>
      </dgm:t>
    </dgm:pt>
    <dgm:pt modelId="{9CA2DC62-579D-4871-B6F8-FE98A2C21E6A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+mj-ea"/>
              <a:ea typeface="+mj-ea"/>
            </a:rPr>
            <a:t>酸鹼度</a:t>
          </a:r>
        </a:p>
      </dgm:t>
    </dgm:pt>
    <dgm:pt modelId="{A08BB69B-8F33-4072-9A6A-B7CE962386F5}" type="parTrans" cxnId="{163DCA98-EF15-4363-8EA6-1019E588D2CF}">
      <dgm:prSet/>
      <dgm:spPr/>
      <dgm:t>
        <a:bodyPr/>
        <a:lstStyle/>
        <a:p>
          <a:endParaRPr lang="zh-TW" altLang="en-US"/>
        </a:p>
      </dgm:t>
    </dgm:pt>
    <dgm:pt modelId="{1C8BECB6-9C61-4282-ACCA-4D3DC4F4FBC6}" type="sibTrans" cxnId="{163DCA98-EF15-4363-8EA6-1019E588D2CF}">
      <dgm:prSet/>
      <dgm:spPr/>
      <dgm:t>
        <a:bodyPr/>
        <a:lstStyle/>
        <a:p>
          <a:endParaRPr lang="zh-TW" altLang="en-US"/>
        </a:p>
      </dgm:t>
    </dgm:pt>
    <dgm:pt modelId="{EE08AC7B-CC0D-446A-A477-9477D284A696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+mj-ea"/>
              <a:ea typeface="+mj-ea"/>
            </a:rPr>
            <a:t>溶氧度</a:t>
          </a:r>
        </a:p>
      </dgm:t>
    </dgm:pt>
    <dgm:pt modelId="{DA9C636D-D56D-42F2-93E1-F7DA196E0D5C}" type="parTrans" cxnId="{63FDC129-5665-4F61-9AEE-5217724120BB}">
      <dgm:prSet/>
      <dgm:spPr/>
      <dgm:t>
        <a:bodyPr/>
        <a:lstStyle/>
        <a:p>
          <a:endParaRPr lang="zh-TW" altLang="en-US"/>
        </a:p>
      </dgm:t>
    </dgm:pt>
    <dgm:pt modelId="{2BB9028E-E8AE-4AF2-BF19-91E721E4B9F0}" type="sibTrans" cxnId="{63FDC129-5665-4F61-9AEE-5217724120BB}">
      <dgm:prSet/>
      <dgm:spPr/>
      <dgm:t>
        <a:bodyPr/>
        <a:lstStyle/>
        <a:p>
          <a:endParaRPr lang="zh-TW" altLang="en-US"/>
        </a:p>
      </dgm:t>
    </dgm:pt>
    <dgm:pt modelId="{7DAA2D94-97DF-4E9B-AAE4-05EFBAF0AD00}">
      <dgm:prSet phldrT="[文字]" custT="1"/>
      <dgm:spPr/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+mj-ea"/>
              <a:ea typeface="+mj-ea"/>
            </a:rPr>
            <a:t>硬度</a:t>
          </a:r>
        </a:p>
      </dgm:t>
    </dgm:pt>
    <dgm:pt modelId="{CD26777B-AA29-4EA2-9B34-A3AA95B3AE67}" type="parTrans" cxnId="{76DFB193-3E52-4816-BF02-FD1BFE95AF7A}">
      <dgm:prSet/>
      <dgm:spPr/>
      <dgm:t>
        <a:bodyPr/>
        <a:lstStyle/>
        <a:p>
          <a:endParaRPr lang="zh-TW" altLang="en-US"/>
        </a:p>
      </dgm:t>
    </dgm:pt>
    <dgm:pt modelId="{9F433DF2-99FC-4BB5-AD4D-2C1975FAEC4C}" type="sibTrans" cxnId="{76DFB193-3E52-4816-BF02-FD1BFE95AF7A}">
      <dgm:prSet/>
      <dgm:spPr/>
      <dgm:t>
        <a:bodyPr/>
        <a:lstStyle/>
        <a:p>
          <a:endParaRPr lang="zh-TW" altLang="en-US"/>
        </a:p>
      </dgm:t>
    </dgm:pt>
    <dgm:pt modelId="{23901CAB-59F5-40A8-A958-8C66EF1F8CEC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+mj-ea"/>
              <a:ea typeface="+mj-ea"/>
            </a:rPr>
            <a:t>濁度</a:t>
          </a:r>
          <a:endParaRPr lang="en-US" altLang="zh-TW" sz="2400" b="1" dirty="0">
            <a:solidFill>
              <a:schemeClr val="tx1"/>
            </a:solidFill>
            <a:latin typeface="+mj-ea"/>
            <a:ea typeface="+mj-ea"/>
          </a:endParaRPr>
        </a:p>
      </dgm:t>
    </dgm:pt>
    <dgm:pt modelId="{39D743CD-4DB9-4D71-81F1-50F3D09F0CB2}" type="parTrans" cxnId="{96FEF642-7225-4CFF-ACB5-EA6F8E398A08}">
      <dgm:prSet/>
      <dgm:spPr/>
      <dgm:t>
        <a:bodyPr/>
        <a:lstStyle/>
        <a:p>
          <a:endParaRPr lang="zh-TW" altLang="en-US"/>
        </a:p>
      </dgm:t>
    </dgm:pt>
    <dgm:pt modelId="{76916302-6D6A-47F3-9CE7-0FB91599BE8D}" type="sibTrans" cxnId="{96FEF642-7225-4CFF-ACB5-EA6F8E398A0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C865759B-5DF0-4D96-AC36-DCD08C689BB6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+mj-ea"/>
              <a:ea typeface="+mj-ea"/>
            </a:rPr>
            <a:t>水溫</a:t>
          </a:r>
        </a:p>
      </dgm:t>
    </dgm:pt>
    <dgm:pt modelId="{72A66567-3008-4E02-AF44-F189BF33EDC2}" type="parTrans" cxnId="{A3045D66-C0EF-4CE5-9F9C-C59C997BA753}">
      <dgm:prSet/>
      <dgm:spPr/>
      <dgm:t>
        <a:bodyPr/>
        <a:lstStyle/>
        <a:p>
          <a:endParaRPr lang="zh-TW" altLang="en-US"/>
        </a:p>
      </dgm:t>
    </dgm:pt>
    <dgm:pt modelId="{DB76F243-0696-47B9-8DE7-68F931FD8589}" type="sibTrans" cxnId="{A3045D66-C0EF-4CE5-9F9C-C59C997BA753}">
      <dgm:prSet/>
      <dgm:spPr/>
      <dgm:t>
        <a:bodyPr/>
        <a:lstStyle/>
        <a:p>
          <a:endParaRPr lang="zh-TW" altLang="en-US"/>
        </a:p>
      </dgm:t>
    </dgm:pt>
    <dgm:pt modelId="{1128CDF6-CBAB-48F0-A3CB-9ED9F299A298}" type="pres">
      <dgm:prSet presAssocID="{AA197DA2-1C2B-4082-871D-3E76D859C6CA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C2B10F6-7775-4C73-8CFF-B9B92A982C89}" type="pres">
      <dgm:prSet presAssocID="{D2397575-DF5B-46F3-9E24-6852AD67EA67}" presName="firstNode" presStyleLbl="node1" presStyleIdx="0" presStyleCnt="6" custScaleX="74833" custScaleY="73753" custLinFactNeighborX="4299" custLinFactNeighborY="65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A749DE-42C3-4D89-8E39-34CA0C91AD6A}" type="pres">
      <dgm:prSet presAssocID="{34DC76DC-413E-40F1-9F85-5D4D705EF6E3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6704EC4C-590C-4F63-97F1-39F3655E7197}" type="pres">
      <dgm:prSet presAssocID="{9CA2DC62-579D-4871-B6F8-FE98A2C21E6A}" presName="middleNode" presStyleCnt="0"/>
      <dgm:spPr/>
    </dgm:pt>
    <dgm:pt modelId="{445D1573-D657-48DD-8A68-9D9683B1535D}" type="pres">
      <dgm:prSet presAssocID="{9CA2DC62-579D-4871-B6F8-FE98A2C21E6A}" presName="padding" presStyleLbl="node1" presStyleIdx="0" presStyleCnt="6"/>
      <dgm:spPr/>
    </dgm:pt>
    <dgm:pt modelId="{396958AC-CAAD-4C9B-98CA-B947AF79C3B9}" type="pres">
      <dgm:prSet presAssocID="{9CA2DC62-579D-4871-B6F8-FE98A2C21E6A}" presName="shape" presStyleLbl="node1" presStyleIdx="1" presStyleCnt="6" custScaleX="127991" custScaleY="122676" custLinFactNeighborX="17590" custLinFactNeighborY="-25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7D6EFA-4BE8-4C8B-B4EE-35B3DC22BC3D}" type="pres">
      <dgm:prSet presAssocID="{1C8BECB6-9C61-4282-ACCA-4D3DC4F4FBC6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0E732D40-B141-466A-BB78-DF082D1C727C}" type="pres">
      <dgm:prSet presAssocID="{EE08AC7B-CC0D-446A-A477-9477D284A696}" presName="middleNode" presStyleCnt="0"/>
      <dgm:spPr/>
    </dgm:pt>
    <dgm:pt modelId="{E7ECD8CD-2EDF-4938-BF53-695833CDD004}" type="pres">
      <dgm:prSet presAssocID="{EE08AC7B-CC0D-446A-A477-9477D284A696}" presName="padding" presStyleLbl="node1" presStyleIdx="1" presStyleCnt="6"/>
      <dgm:spPr/>
    </dgm:pt>
    <dgm:pt modelId="{04912341-D193-4B12-93FC-FE6568508CA7}" type="pres">
      <dgm:prSet presAssocID="{EE08AC7B-CC0D-446A-A477-9477D284A696}" presName="shape" presStyleLbl="node1" presStyleIdx="2" presStyleCnt="6" custScaleX="109391" custScaleY="119870" custLinFactNeighborX="-40528" custLinFactNeighborY="106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A30B5F-7F5E-4C56-98BE-2602CFFE88CC}" type="pres">
      <dgm:prSet presAssocID="{2BB9028E-E8AE-4AF2-BF19-91E721E4B9F0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4C4911E4-878F-4FA3-94D0-F8973A21CA8A}" type="pres">
      <dgm:prSet presAssocID="{7DAA2D94-97DF-4E9B-AAE4-05EFBAF0AD00}" presName="middleNode" presStyleCnt="0"/>
      <dgm:spPr/>
    </dgm:pt>
    <dgm:pt modelId="{B866F589-75B2-42BC-B9AA-4FB0BE024FD8}" type="pres">
      <dgm:prSet presAssocID="{7DAA2D94-97DF-4E9B-AAE4-05EFBAF0AD00}" presName="padding" presStyleLbl="node1" presStyleIdx="2" presStyleCnt="6"/>
      <dgm:spPr/>
    </dgm:pt>
    <dgm:pt modelId="{CF5B543F-4051-48FB-9EAB-D272968EC7EA}" type="pres">
      <dgm:prSet presAssocID="{7DAA2D94-97DF-4E9B-AAE4-05EFBAF0AD00}" presName="shape" presStyleLbl="node1" presStyleIdx="3" presStyleCnt="6" custScaleX="109803" custScaleY="106845" custLinFactNeighborX="27660" custLinFactNeighborY="2955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52FBB3-B567-400A-A099-0CF7B3779D07}" type="pres">
      <dgm:prSet presAssocID="{9F433DF2-99FC-4BB5-AD4D-2C1975FAEC4C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A2900258-8903-4F15-B3E2-6955B43A5BC7}" type="pres">
      <dgm:prSet presAssocID="{23901CAB-59F5-40A8-A958-8C66EF1F8CEC}" presName="middleNode" presStyleCnt="0"/>
      <dgm:spPr/>
    </dgm:pt>
    <dgm:pt modelId="{E0DE2914-9DE2-4615-98A3-A0D5E0EAC710}" type="pres">
      <dgm:prSet presAssocID="{23901CAB-59F5-40A8-A958-8C66EF1F8CEC}" presName="padding" presStyleLbl="node1" presStyleIdx="3" presStyleCnt="6"/>
      <dgm:spPr/>
    </dgm:pt>
    <dgm:pt modelId="{BA59D59C-63A4-445E-AAC5-2161586FBF1D}" type="pres">
      <dgm:prSet presAssocID="{23901CAB-59F5-40A8-A958-8C66EF1F8CEC}" presName="shape" presStyleLbl="node1" presStyleIdx="4" presStyleCnt="6" custScaleX="84663" custScaleY="83825" custLinFactNeighborX="-17266" custLinFactNeighborY="769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18AE15-04CB-4005-B7F3-EA9AC8ED10E1}" type="pres">
      <dgm:prSet presAssocID="{76916302-6D6A-47F3-9CE7-0FB91599BE8D}" presName="sibTrans" presStyleLbl="sibTrans2D1" presStyleIdx="4" presStyleCnt="5"/>
      <dgm:spPr/>
      <dgm:t>
        <a:bodyPr/>
        <a:lstStyle/>
        <a:p>
          <a:endParaRPr lang="zh-TW" altLang="en-US"/>
        </a:p>
      </dgm:t>
    </dgm:pt>
    <dgm:pt modelId="{021F6D2B-82D9-4678-B361-2279927CAD29}" type="pres">
      <dgm:prSet presAssocID="{C865759B-5DF0-4D96-AC36-DCD08C689BB6}" presName="lastNode" presStyleLbl="node1" presStyleIdx="5" presStyleCnt="6" custScaleX="60213" custScaleY="62807" custLinFactNeighborX="9255" custLinFactNeighborY="265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307CA5C-2EAB-407C-99F8-1D6B41802686}" type="presOf" srcId="{1C8BECB6-9C61-4282-ACCA-4D3DC4F4FBC6}" destId="{037D6EFA-4BE8-4C8B-B4EE-35B3DC22BC3D}" srcOrd="0" destOrd="0" presId="urn:microsoft.com/office/officeart/2005/8/layout/bProcess2"/>
    <dgm:cxn modelId="{67BC9C35-67AA-40FC-8998-F63D03405658}" type="presOf" srcId="{2BB9028E-E8AE-4AF2-BF19-91E721E4B9F0}" destId="{7DA30B5F-7F5E-4C56-98BE-2602CFFE88CC}" srcOrd="0" destOrd="0" presId="urn:microsoft.com/office/officeart/2005/8/layout/bProcess2"/>
    <dgm:cxn modelId="{3211BB12-58B9-415D-B861-18647B7A7102}" srcId="{AA197DA2-1C2B-4082-871D-3E76D859C6CA}" destId="{D2397575-DF5B-46F3-9E24-6852AD67EA67}" srcOrd="0" destOrd="0" parTransId="{86D8D6C6-BA8C-4F76-9F14-3C08CBDA393B}" sibTransId="{34DC76DC-413E-40F1-9F85-5D4D705EF6E3}"/>
    <dgm:cxn modelId="{80C216E7-FC26-4330-9207-D25741D668C0}" type="presOf" srcId="{76916302-6D6A-47F3-9CE7-0FB91599BE8D}" destId="{9A18AE15-04CB-4005-B7F3-EA9AC8ED10E1}" srcOrd="0" destOrd="0" presId="urn:microsoft.com/office/officeart/2005/8/layout/bProcess2"/>
    <dgm:cxn modelId="{A3045D66-C0EF-4CE5-9F9C-C59C997BA753}" srcId="{AA197DA2-1C2B-4082-871D-3E76D859C6CA}" destId="{C865759B-5DF0-4D96-AC36-DCD08C689BB6}" srcOrd="5" destOrd="0" parTransId="{72A66567-3008-4E02-AF44-F189BF33EDC2}" sibTransId="{DB76F243-0696-47B9-8DE7-68F931FD8589}"/>
    <dgm:cxn modelId="{96FEF642-7225-4CFF-ACB5-EA6F8E398A08}" srcId="{AA197DA2-1C2B-4082-871D-3E76D859C6CA}" destId="{23901CAB-59F5-40A8-A958-8C66EF1F8CEC}" srcOrd="4" destOrd="0" parTransId="{39D743CD-4DB9-4D71-81F1-50F3D09F0CB2}" sibTransId="{76916302-6D6A-47F3-9CE7-0FB91599BE8D}"/>
    <dgm:cxn modelId="{8CF14D60-FB02-4DE8-B718-92586CB5A394}" type="presOf" srcId="{23901CAB-59F5-40A8-A958-8C66EF1F8CEC}" destId="{BA59D59C-63A4-445E-AAC5-2161586FBF1D}" srcOrd="0" destOrd="0" presId="urn:microsoft.com/office/officeart/2005/8/layout/bProcess2"/>
    <dgm:cxn modelId="{96D4B933-0451-4B2E-9E6D-B5149B22C9F3}" type="presOf" srcId="{AA197DA2-1C2B-4082-871D-3E76D859C6CA}" destId="{1128CDF6-CBAB-48F0-A3CB-9ED9F299A298}" srcOrd="0" destOrd="0" presId="urn:microsoft.com/office/officeart/2005/8/layout/bProcess2"/>
    <dgm:cxn modelId="{163DCA98-EF15-4363-8EA6-1019E588D2CF}" srcId="{AA197DA2-1C2B-4082-871D-3E76D859C6CA}" destId="{9CA2DC62-579D-4871-B6F8-FE98A2C21E6A}" srcOrd="1" destOrd="0" parTransId="{A08BB69B-8F33-4072-9A6A-B7CE962386F5}" sibTransId="{1C8BECB6-9C61-4282-ACCA-4D3DC4F4FBC6}"/>
    <dgm:cxn modelId="{DC065978-5AA4-4A1E-B95E-8FF32C74DC51}" type="presOf" srcId="{9F433DF2-99FC-4BB5-AD4D-2C1975FAEC4C}" destId="{7352FBB3-B567-400A-A099-0CF7B3779D07}" srcOrd="0" destOrd="0" presId="urn:microsoft.com/office/officeart/2005/8/layout/bProcess2"/>
    <dgm:cxn modelId="{63FDC129-5665-4F61-9AEE-5217724120BB}" srcId="{AA197DA2-1C2B-4082-871D-3E76D859C6CA}" destId="{EE08AC7B-CC0D-446A-A477-9477D284A696}" srcOrd="2" destOrd="0" parTransId="{DA9C636D-D56D-42F2-93E1-F7DA196E0D5C}" sibTransId="{2BB9028E-E8AE-4AF2-BF19-91E721E4B9F0}"/>
    <dgm:cxn modelId="{8D3FA45D-1A33-4640-B96F-2E2C71032B59}" type="presOf" srcId="{34DC76DC-413E-40F1-9F85-5D4D705EF6E3}" destId="{15A749DE-42C3-4D89-8E39-34CA0C91AD6A}" srcOrd="0" destOrd="0" presId="urn:microsoft.com/office/officeart/2005/8/layout/bProcess2"/>
    <dgm:cxn modelId="{76DFB193-3E52-4816-BF02-FD1BFE95AF7A}" srcId="{AA197DA2-1C2B-4082-871D-3E76D859C6CA}" destId="{7DAA2D94-97DF-4E9B-AAE4-05EFBAF0AD00}" srcOrd="3" destOrd="0" parTransId="{CD26777B-AA29-4EA2-9B34-A3AA95B3AE67}" sibTransId="{9F433DF2-99FC-4BB5-AD4D-2C1975FAEC4C}"/>
    <dgm:cxn modelId="{4CF5C69B-CAE6-4E5F-81D1-978CE668DBDD}" type="presOf" srcId="{9CA2DC62-579D-4871-B6F8-FE98A2C21E6A}" destId="{396958AC-CAAD-4C9B-98CA-B947AF79C3B9}" srcOrd="0" destOrd="0" presId="urn:microsoft.com/office/officeart/2005/8/layout/bProcess2"/>
    <dgm:cxn modelId="{BB29A592-6710-4938-89C1-E50C8770DEF5}" type="presOf" srcId="{C865759B-5DF0-4D96-AC36-DCD08C689BB6}" destId="{021F6D2B-82D9-4678-B361-2279927CAD29}" srcOrd="0" destOrd="0" presId="urn:microsoft.com/office/officeart/2005/8/layout/bProcess2"/>
    <dgm:cxn modelId="{F61E357E-E138-4246-B1BE-8128108864A5}" type="presOf" srcId="{7DAA2D94-97DF-4E9B-AAE4-05EFBAF0AD00}" destId="{CF5B543F-4051-48FB-9EAB-D272968EC7EA}" srcOrd="0" destOrd="0" presId="urn:microsoft.com/office/officeart/2005/8/layout/bProcess2"/>
    <dgm:cxn modelId="{7F69D831-5B59-4ED5-AB63-ECB69516698B}" type="presOf" srcId="{EE08AC7B-CC0D-446A-A477-9477D284A696}" destId="{04912341-D193-4B12-93FC-FE6568508CA7}" srcOrd="0" destOrd="0" presId="urn:microsoft.com/office/officeart/2005/8/layout/bProcess2"/>
    <dgm:cxn modelId="{A4E7069B-9E3A-4B06-A287-C18B91A91FBC}" type="presOf" srcId="{D2397575-DF5B-46F3-9E24-6852AD67EA67}" destId="{EC2B10F6-7775-4C73-8CFF-B9B92A982C89}" srcOrd="0" destOrd="0" presId="urn:microsoft.com/office/officeart/2005/8/layout/bProcess2"/>
    <dgm:cxn modelId="{F867AFA8-D105-4F8A-A3AA-03181C9B980A}" type="presParOf" srcId="{1128CDF6-CBAB-48F0-A3CB-9ED9F299A298}" destId="{EC2B10F6-7775-4C73-8CFF-B9B92A982C89}" srcOrd="0" destOrd="0" presId="urn:microsoft.com/office/officeart/2005/8/layout/bProcess2"/>
    <dgm:cxn modelId="{8666F849-05FA-45B4-BA9E-4CD5DA29E06C}" type="presParOf" srcId="{1128CDF6-CBAB-48F0-A3CB-9ED9F299A298}" destId="{15A749DE-42C3-4D89-8E39-34CA0C91AD6A}" srcOrd="1" destOrd="0" presId="urn:microsoft.com/office/officeart/2005/8/layout/bProcess2"/>
    <dgm:cxn modelId="{74F3EB82-635E-4C91-B13B-9564E736150E}" type="presParOf" srcId="{1128CDF6-CBAB-48F0-A3CB-9ED9F299A298}" destId="{6704EC4C-590C-4F63-97F1-39F3655E7197}" srcOrd="2" destOrd="0" presId="urn:microsoft.com/office/officeart/2005/8/layout/bProcess2"/>
    <dgm:cxn modelId="{59058A84-5013-4E0C-A4F2-AA085C6BB819}" type="presParOf" srcId="{6704EC4C-590C-4F63-97F1-39F3655E7197}" destId="{445D1573-D657-48DD-8A68-9D9683B1535D}" srcOrd="0" destOrd="0" presId="urn:microsoft.com/office/officeart/2005/8/layout/bProcess2"/>
    <dgm:cxn modelId="{F9DB3FFB-BFD4-4439-AF8B-8260D9B56921}" type="presParOf" srcId="{6704EC4C-590C-4F63-97F1-39F3655E7197}" destId="{396958AC-CAAD-4C9B-98CA-B947AF79C3B9}" srcOrd="1" destOrd="0" presId="urn:microsoft.com/office/officeart/2005/8/layout/bProcess2"/>
    <dgm:cxn modelId="{1CDDF26F-09E3-497D-BB8D-9EF51535F2D3}" type="presParOf" srcId="{1128CDF6-CBAB-48F0-A3CB-9ED9F299A298}" destId="{037D6EFA-4BE8-4C8B-B4EE-35B3DC22BC3D}" srcOrd="3" destOrd="0" presId="urn:microsoft.com/office/officeart/2005/8/layout/bProcess2"/>
    <dgm:cxn modelId="{B51BD504-D1F6-4FF7-AAFA-EE6B6CCBC9D7}" type="presParOf" srcId="{1128CDF6-CBAB-48F0-A3CB-9ED9F299A298}" destId="{0E732D40-B141-466A-BB78-DF082D1C727C}" srcOrd="4" destOrd="0" presId="urn:microsoft.com/office/officeart/2005/8/layout/bProcess2"/>
    <dgm:cxn modelId="{0D911FDF-26C9-44BB-9FAF-288D399D5C9D}" type="presParOf" srcId="{0E732D40-B141-466A-BB78-DF082D1C727C}" destId="{E7ECD8CD-2EDF-4938-BF53-695833CDD004}" srcOrd="0" destOrd="0" presId="urn:microsoft.com/office/officeart/2005/8/layout/bProcess2"/>
    <dgm:cxn modelId="{5E31ABA9-8B9A-44CA-B0E9-E09AF1D5D349}" type="presParOf" srcId="{0E732D40-B141-466A-BB78-DF082D1C727C}" destId="{04912341-D193-4B12-93FC-FE6568508CA7}" srcOrd="1" destOrd="0" presId="urn:microsoft.com/office/officeart/2005/8/layout/bProcess2"/>
    <dgm:cxn modelId="{16B4470C-8F8A-490F-852D-EE03119FB83E}" type="presParOf" srcId="{1128CDF6-CBAB-48F0-A3CB-9ED9F299A298}" destId="{7DA30B5F-7F5E-4C56-98BE-2602CFFE88CC}" srcOrd="5" destOrd="0" presId="urn:microsoft.com/office/officeart/2005/8/layout/bProcess2"/>
    <dgm:cxn modelId="{1B27F850-8DBB-4567-8DEA-14D446A8FB63}" type="presParOf" srcId="{1128CDF6-CBAB-48F0-A3CB-9ED9F299A298}" destId="{4C4911E4-878F-4FA3-94D0-F8973A21CA8A}" srcOrd="6" destOrd="0" presId="urn:microsoft.com/office/officeart/2005/8/layout/bProcess2"/>
    <dgm:cxn modelId="{BF301E90-46F2-4B10-A9D8-C072111D6C35}" type="presParOf" srcId="{4C4911E4-878F-4FA3-94D0-F8973A21CA8A}" destId="{B866F589-75B2-42BC-B9AA-4FB0BE024FD8}" srcOrd="0" destOrd="0" presId="urn:microsoft.com/office/officeart/2005/8/layout/bProcess2"/>
    <dgm:cxn modelId="{A1625D5D-A144-4553-A376-FB4700AA04BA}" type="presParOf" srcId="{4C4911E4-878F-4FA3-94D0-F8973A21CA8A}" destId="{CF5B543F-4051-48FB-9EAB-D272968EC7EA}" srcOrd="1" destOrd="0" presId="urn:microsoft.com/office/officeart/2005/8/layout/bProcess2"/>
    <dgm:cxn modelId="{5C3D5A3B-9E2E-409E-99DB-5EB2EDE293EE}" type="presParOf" srcId="{1128CDF6-CBAB-48F0-A3CB-9ED9F299A298}" destId="{7352FBB3-B567-400A-A099-0CF7B3779D07}" srcOrd="7" destOrd="0" presId="urn:microsoft.com/office/officeart/2005/8/layout/bProcess2"/>
    <dgm:cxn modelId="{585BD073-BD40-4D73-A24B-5CEBE4617AE8}" type="presParOf" srcId="{1128CDF6-CBAB-48F0-A3CB-9ED9F299A298}" destId="{A2900258-8903-4F15-B3E2-6955B43A5BC7}" srcOrd="8" destOrd="0" presId="urn:microsoft.com/office/officeart/2005/8/layout/bProcess2"/>
    <dgm:cxn modelId="{C6F53CF9-8118-413C-8ED0-2E62FD275B03}" type="presParOf" srcId="{A2900258-8903-4F15-B3E2-6955B43A5BC7}" destId="{E0DE2914-9DE2-4615-98A3-A0D5E0EAC710}" srcOrd="0" destOrd="0" presId="urn:microsoft.com/office/officeart/2005/8/layout/bProcess2"/>
    <dgm:cxn modelId="{4FB28D3F-1E21-4D33-BEE2-8C66FB5918C3}" type="presParOf" srcId="{A2900258-8903-4F15-B3E2-6955B43A5BC7}" destId="{BA59D59C-63A4-445E-AAC5-2161586FBF1D}" srcOrd="1" destOrd="0" presId="urn:microsoft.com/office/officeart/2005/8/layout/bProcess2"/>
    <dgm:cxn modelId="{C200D3F5-8CDC-48A8-B9F1-B2514B02D4A9}" type="presParOf" srcId="{1128CDF6-CBAB-48F0-A3CB-9ED9F299A298}" destId="{9A18AE15-04CB-4005-B7F3-EA9AC8ED10E1}" srcOrd="9" destOrd="0" presId="urn:microsoft.com/office/officeart/2005/8/layout/bProcess2"/>
    <dgm:cxn modelId="{FD0F93DD-D23D-4C85-9924-CD5952361D70}" type="presParOf" srcId="{1128CDF6-CBAB-48F0-A3CB-9ED9F299A298}" destId="{021F6D2B-82D9-4678-B361-2279927CAD29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197DA2-1C2B-4082-871D-3E76D859C6CA}" type="doc">
      <dgm:prSet loTypeId="urn:microsoft.com/office/officeart/2005/8/layout/bProcess2" loCatId="process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D2397575-DF5B-46F3-9E24-6852AD67EA67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+mj-ea"/>
              <a:ea typeface="+mj-ea"/>
            </a:rPr>
            <a:t>撈魚</a:t>
          </a:r>
        </a:p>
      </dgm:t>
    </dgm:pt>
    <dgm:pt modelId="{86D8D6C6-BA8C-4F76-9F14-3C08CBDA393B}" type="parTrans" cxnId="{3211BB12-58B9-415D-B861-18647B7A7102}">
      <dgm:prSet/>
      <dgm:spPr/>
      <dgm:t>
        <a:bodyPr/>
        <a:lstStyle/>
        <a:p>
          <a:endParaRPr lang="zh-TW" altLang="en-US"/>
        </a:p>
      </dgm:t>
    </dgm:pt>
    <dgm:pt modelId="{34DC76DC-413E-40F1-9F85-5D4D705EF6E3}" type="sibTrans" cxnId="{3211BB12-58B9-415D-B861-18647B7A7102}">
      <dgm:prSet/>
      <dgm:spPr/>
      <dgm:t>
        <a:bodyPr/>
        <a:lstStyle/>
        <a:p>
          <a:endParaRPr lang="zh-TW" altLang="en-US"/>
        </a:p>
      </dgm:t>
    </dgm:pt>
    <dgm:pt modelId="{9CA2DC62-579D-4871-B6F8-FE98A2C21E6A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+mj-ea"/>
              <a:ea typeface="+mj-ea"/>
            </a:rPr>
            <a:t>裝箱</a:t>
          </a:r>
        </a:p>
      </dgm:t>
    </dgm:pt>
    <dgm:pt modelId="{A08BB69B-8F33-4072-9A6A-B7CE962386F5}" type="parTrans" cxnId="{163DCA98-EF15-4363-8EA6-1019E588D2CF}">
      <dgm:prSet/>
      <dgm:spPr/>
      <dgm:t>
        <a:bodyPr/>
        <a:lstStyle/>
        <a:p>
          <a:endParaRPr lang="zh-TW" altLang="en-US"/>
        </a:p>
      </dgm:t>
    </dgm:pt>
    <dgm:pt modelId="{1C8BECB6-9C61-4282-ACCA-4D3DC4F4FBC6}" type="sibTrans" cxnId="{163DCA98-EF15-4363-8EA6-1019E588D2CF}">
      <dgm:prSet/>
      <dgm:spPr/>
      <dgm:t>
        <a:bodyPr/>
        <a:lstStyle/>
        <a:p>
          <a:endParaRPr lang="zh-TW" altLang="en-US"/>
        </a:p>
      </dgm:t>
    </dgm:pt>
    <dgm:pt modelId="{EE08AC7B-CC0D-446A-A477-9477D284A696}">
      <dgm:prSet phldrT="[文字]" custT="1"/>
      <dgm:spPr/>
      <dgm:t>
        <a:bodyPr/>
        <a:lstStyle/>
        <a:p>
          <a:r>
            <a:rPr lang="zh-TW" altLang="en-US" sz="3600" b="1" dirty="0">
              <a:solidFill>
                <a:schemeClr val="tx1"/>
              </a:solidFill>
              <a:latin typeface="+mj-ea"/>
              <a:ea typeface="+mj-ea"/>
            </a:rPr>
            <a:t>觀察</a:t>
          </a:r>
          <a:endParaRPr lang="en-US" altLang="zh-TW" sz="3600" b="1" dirty="0">
            <a:solidFill>
              <a:schemeClr val="tx1"/>
            </a:solidFill>
            <a:latin typeface="+mj-ea"/>
            <a:ea typeface="+mj-ea"/>
          </a:endParaRPr>
        </a:p>
        <a:p>
          <a:r>
            <a:rPr lang="zh-TW" altLang="en-US" sz="3600" b="1" dirty="0">
              <a:solidFill>
                <a:schemeClr val="tx1"/>
              </a:solidFill>
              <a:latin typeface="+mj-ea"/>
              <a:ea typeface="+mj-ea"/>
            </a:rPr>
            <a:t>記錄</a:t>
          </a:r>
        </a:p>
      </dgm:t>
    </dgm:pt>
    <dgm:pt modelId="{DA9C636D-D56D-42F2-93E1-F7DA196E0D5C}" type="parTrans" cxnId="{63FDC129-5665-4F61-9AEE-5217724120BB}">
      <dgm:prSet/>
      <dgm:spPr/>
      <dgm:t>
        <a:bodyPr/>
        <a:lstStyle/>
        <a:p>
          <a:endParaRPr lang="zh-TW" altLang="en-US"/>
        </a:p>
      </dgm:t>
    </dgm:pt>
    <dgm:pt modelId="{2BB9028E-E8AE-4AF2-BF19-91E721E4B9F0}" type="sibTrans" cxnId="{63FDC129-5665-4F61-9AEE-5217724120BB}">
      <dgm:prSet/>
      <dgm:spPr/>
      <dgm:t>
        <a:bodyPr/>
        <a:lstStyle/>
        <a:p>
          <a:endParaRPr lang="zh-TW" altLang="en-US"/>
        </a:p>
      </dgm:t>
    </dgm:pt>
    <dgm:pt modelId="{1128CDF6-CBAB-48F0-A3CB-9ED9F299A298}" type="pres">
      <dgm:prSet presAssocID="{AA197DA2-1C2B-4082-871D-3E76D859C6CA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C2B10F6-7775-4C73-8CFF-B9B92A982C89}" type="pres">
      <dgm:prSet presAssocID="{D2397575-DF5B-46F3-9E24-6852AD67EA67}" presName="firstNode" presStyleLbl="node1" presStyleIdx="0" presStyleCnt="3" custLinFactNeighborX="-56191" custLinFactNeighborY="98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A749DE-42C3-4D89-8E39-34CA0C91AD6A}" type="pres">
      <dgm:prSet presAssocID="{34DC76DC-413E-40F1-9F85-5D4D705EF6E3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6704EC4C-590C-4F63-97F1-39F3655E7197}" type="pres">
      <dgm:prSet presAssocID="{9CA2DC62-579D-4871-B6F8-FE98A2C21E6A}" presName="middleNode" presStyleCnt="0"/>
      <dgm:spPr/>
    </dgm:pt>
    <dgm:pt modelId="{445D1573-D657-48DD-8A68-9D9683B1535D}" type="pres">
      <dgm:prSet presAssocID="{9CA2DC62-579D-4871-B6F8-FE98A2C21E6A}" presName="padding" presStyleLbl="node1" presStyleIdx="0" presStyleCnt="3"/>
      <dgm:spPr/>
    </dgm:pt>
    <dgm:pt modelId="{396958AC-CAAD-4C9B-98CA-B947AF79C3B9}" type="pres">
      <dgm:prSet presAssocID="{9CA2DC62-579D-4871-B6F8-FE98A2C21E6A}" presName="shape" presStyleLbl="node1" presStyleIdx="1" presStyleCnt="3" custScaleX="104331" custScaleY="103341" custLinFactX="8559" custLinFactY="-82751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7D6EFA-4BE8-4C8B-B4EE-35B3DC22BC3D}" type="pres">
      <dgm:prSet presAssocID="{1C8BECB6-9C61-4282-ACCA-4D3DC4F4FBC6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4DAFBFBF-DF78-4D87-A481-F4A4F35E51D8}" type="pres">
      <dgm:prSet presAssocID="{EE08AC7B-CC0D-446A-A477-9477D284A696}" presName="lastNode" presStyleLbl="node1" presStyleIdx="2" presStyleCnt="3" custLinFactY="-22062" custLinFactNeighborX="54847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7280D18-BDEE-4356-9554-93F92CF03C02}" type="presOf" srcId="{34DC76DC-413E-40F1-9F85-5D4D705EF6E3}" destId="{15A749DE-42C3-4D89-8E39-34CA0C91AD6A}" srcOrd="0" destOrd="0" presId="urn:microsoft.com/office/officeart/2005/8/layout/bProcess2"/>
    <dgm:cxn modelId="{B68D2BDA-A866-407E-9886-13C231243A3C}" type="presOf" srcId="{9CA2DC62-579D-4871-B6F8-FE98A2C21E6A}" destId="{396958AC-CAAD-4C9B-98CA-B947AF79C3B9}" srcOrd="0" destOrd="0" presId="urn:microsoft.com/office/officeart/2005/8/layout/bProcess2"/>
    <dgm:cxn modelId="{163DCA98-EF15-4363-8EA6-1019E588D2CF}" srcId="{AA197DA2-1C2B-4082-871D-3E76D859C6CA}" destId="{9CA2DC62-579D-4871-B6F8-FE98A2C21E6A}" srcOrd="1" destOrd="0" parTransId="{A08BB69B-8F33-4072-9A6A-B7CE962386F5}" sibTransId="{1C8BECB6-9C61-4282-ACCA-4D3DC4F4FBC6}"/>
    <dgm:cxn modelId="{B0F1A962-C994-4BA5-AC7F-CEE23F0836C1}" type="presOf" srcId="{1C8BECB6-9C61-4282-ACCA-4D3DC4F4FBC6}" destId="{037D6EFA-4BE8-4C8B-B4EE-35B3DC22BC3D}" srcOrd="0" destOrd="0" presId="urn:microsoft.com/office/officeart/2005/8/layout/bProcess2"/>
    <dgm:cxn modelId="{3211BB12-58B9-415D-B861-18647B7A7102}" srcId="{AA197DA2-1C2B-4082-871D-3E76D859C6CA}" destId="{D2397575-DF5B-46F3-9E24-6852AD67EA67}" srcOrd="0" destOrd="0" parTransId="{86D8D6C6-BA8C-4F76-9F14-3C08CBDA393B}" sibTransId="{34DC76DC-413E-40F1-9F85-5D4D705EF6E3}"/>
    <dgm:cxn modelId="{63FDC129-5665-4F61-9AEE-5217724120BB}" srcId="{AA197DA2-1C2B-4082-871D-3E76D859C6CA}" destId="{EE08AC7B-CC0D-446A-A477-9477D284A696}" srcOrd="2" destOrd="0" parTransId="{DA9C636D-D56D-42F2-93E1-F7DA196E0D5C}" sibTransId="{2BB9028E-E8AE-4AF2-BF19-91E721E4B9F0}"/>
    <dgm:cxn modelId="{94C0A71E-C6F3-41D8-894B-A29462ED8318}" type="presOf" srcId="{EE08AC7B-CC0D-446A-A477-9477D284A696}" destId="{4DAFBFBF-DF78-4D87-A481-F4A4F35E51D8}" srcOrd="0" destOrd="0" presId="urn:microsoft.com/office/officeart/2005/8/layout/bProcess2"/>
    <dgm:cxn modelId="{E0402259-CD68-4F4F-BB60-1229750D7523}" type="presOf" srcId="{AA197DA2-1C2B-4082-871D-3E76D859C6CA}" destId="{1128CDF6-CBAB-48F0-A3CB-9ED9F299A298}" srcOrd="0" destOrd="0" presId="urn:microsoft.com/office/officeart/2005/8/layout/bProcess2"/>
    <dgm:cxn modelId="{0BA6EF7F-ABB2-474E-B793-69FFADF7671D}" type="presOf" srcId="{D2397575-DF5B-46F3-9E24-6852AD67EA67}" destId="{EC2B10F6-7775-4C73-8CFF-B9B92A982C89}" srcOrd="0" destOrd="0" presId="urn:microsoft.com/office/officeart/2005/8/layout/bProcess2"/>
    <dgm:cxn modelId="{D6A9C5CC-E99F-45CF-8748-79877D84571F}" type="presParOf" srcId="{1128CDF6-CBAB-48F0-A3CB-9ED9F299A298}" destId="{EC2B10F6-7775-4C73-8CFF-B9B92A982C89}" srcOrd="0" destOrd="0" presId="urn:microsoft.com/office/officeart/2005/8/layout/bProcess2"/>
    <dgm:cxn modelId="{BCFCAD62-2EB7-42E0-BDD6-7B8F8DA9FE53}" type="presParOf" srcId="{1128CDF6-CBAB-48F0-A3CB-9ED9F299A298}" destId="{15A749DE-42C3-4D89-8E39-34CA0C91AD6A}" srcOrd="1" destOrd="0" presId="urn:microsoft.com/office/officeart/2005/8/layout/bProcess2"/>
    <dgm:cxn modelId="{334EB1F0-6BD9-44D8-83D6-DF78459D7CB1}" type="presParOf" srcId="{1128CDF6-CBAB-48F0-A3CB-9ED9F299A298}" destId="{6704EC4C-590C-4F63-97F1-39F3655E7197}" srcOrd="2" destOrd="0" presId="urn:microsoft.com/office/officeart/2005/8/layout/bProcess2"/>
    <dgm:cxn modelId="{4E15D54D-73B1-4FFC-A0A1-15D5493C26B5}" type="presParOf" srcId="{6704EC4C-590C-4F63-97F1-39F3655E7197}" destId="{445D1573-D657-48DD-8A68-9D9683B1535D}" srcOrd="0" destOrd="0" presId="urn:microsoft.com/office/officeart/2005/8/layout/bProcess2"/>
    <dgm:cxn modelId="{3B4F4C50-1DC3-4123-9CF5-26439823965D}" type="presParOf" srcId="{6704EC4C-590C-4F63-97F1-39F3655E7197}" destId="{396958AC-CAAD-4C9B-98CA-B947AF79C3B9}" srcOrd="1" destOrd="0" presId="urn:microsoft.com/office/officeart/2005/8/layout/bProcess2"/>
    <dgm:cxn modelId="{13B42F0C-CEB2-4BBC-B73A-B549F3D3448A}" type="presParOf" srcId="{1128CDF6-CBAB-48F0-A3CB-9ED9F299A298}" destId="{037D6EFA-4BE8-4C8B-B4EE-35B3DC22BC3D}" srcOrd="3" destOrd="0" presId="urn:microsoft.com/office/officeart/2005/8/layout/bProcess2"/>
    <dgm:cxn modelId="{C91EA339-DC96-47CA-A0F0-90A62EA88B09}" type="presParOf" srcId="{1128CDF6-CBAB-48F0-A3CB-9ED9F299A298}" destId="{4DAFBFBF-DF78-4D87-A481-F4A4F35E51D8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B10F6-7775-4C73-8CFF-B9B92A982C89}">
      <dsp:nvSpPr>
        <dsp:cNvPr id="0" name=""/>
        <dsp:cNvSpPr/>
      </dsp:nvSpPr>
      <dsp:spPr>
        <a:xfrm>
          <a:off x="385933" y="800862"/>
          <a:ext cx="1710682" cy="16859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+mj-ea"/>
              <a:ea typeface="+mj-ea"/>
            </a:rPr>
            <a:t>五官</a:t>
          </a:r>
          <a:endParaRPr lang="en-US" altLang="zh-TW" sz="2400" b="1" kern="1200" dirty="0">
            <a:solidFill>
              <a:schemeClr val="tx1"/>
            </a:solidFill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+mj-ea"/>
              <a:ea typeface="+mj-ea"/>
            </a:rPr>
            <a:t>觀察</a:t>
          </a:r>
        </a:p>
      </dsp:txBody>
      <dsp:txXfrm>
        <a:off x="636457" y="1047770"/>
        <a:ext cx="1209634" cy="1192177"/>
      </dsp:txXfrm>
    </dsp:sp>
    <dsp:sp modelId="{15A749DE-42C3-4D89-8E39-34CA0C91AD6A}">
      <dsp:nvSpPr>
        <dsp:cNvPr id="0" name=""/>
        <dsp:cNvSpPr/>
      </dsp:nvSpPr>
      <dsp:spPr>
        <a:xfrm rot="10575301">
          <a:off x="923899" y="2710573"/>
          <a:ext cx="800099" cy="392702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958AC-CAAD-4C9B-98CA-B947AF79C3B9}">
      <dsp:nvSpPr>
        <dsp:cNvPr id="0" name=""/>
        <dsp:cNvSpPr/>
      </dsp:nvSpPr>
      <dsp:spPr>
        <a:xfrm>
          <a:off x="435426" y="3304726"/>
          <a:ext cx="1951558" cy="18705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+mj-ea"/>
              <a:ea typeface="+mj-ea"/>
            </a:rPr>
            <a:t>酸鹼度</a:t>
          </a:r>
        </a:p>
      </dsp:txBody>
      <dsp:txXfrm>
        <a:off x="721225" y="3578657"/>
        <a:ext cx="1379960" cy="1322655"/>
      </dsp:txXfrm>
    </dsp:sp>
    <dsp:sp modelId="{037D6EFA-4BE8-4C8B-B4EE-35B3DC22BC3D}">
      <dsp:nvSpPr>
        <dsp:cNvPr id="0" name=""/>
        <dsp:cNvSpPr/>
      </dsp:nvSpPr>
      <dsp:spPr>
        <a:xfrm rot="5672887">
          <a:off x="2363978" y="4151246"/>
          <a:ext cx="800099" cy="392702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12341-D193-4B12-93FC-FE6568508CA7}">
      <dsp:nvSpPr>
        <dsp:cNvPr id="0" name=""/>
        <dsp:cNvSpPr/>
      </dsp:nvSpPr>
      <dsp:spPr>
        <a:xfrm>
          <a:off x="3120068" y="3528393"/>
          <a:ext cx="1667952" cy="182773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+mj-ea"/>
              <a:ea typeface="+mj-ea"/>
            </a:rPr>
            <a:t>溶氧度</a:t>
          </a:r>
        </a:p>
      </dsp:txBody>
      <dsp:txXfrm>
        <a:off x="3364334" y="3796058"/>
        <a:ext cx="1179420" cy="1292402"/>
      </dsp:txXfrm>
    </dsp:sp>
    <dsp:sp modelId="{7DA30B5F-7F5E-4C56-98BE-2602CFFE88CC}">
      <dsp:nvSpPr>
        <dsp:cNvPr id="0" name=""/>
        <dsp:cNvSpPr/>
      </dsp:nvSpPr>
      <dsp:spPr>
        <a:xfrm rot="1222906">
          <a:off x="4092646" y="2796102"/>
          <a:ext cx="800099" cy="392702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5B543F-4051-48FB-9EAB-D272968EC7EA}">
      <dsp:nvSpPr>
        <dsp:cNvPr id="0" name=""/>
        <dsp:cNvSpPr/>
      </dsp:nvSpPr>
      <dsp:spPr>
        <a:xfrm>
          <a:off x="4156631" y="829285"/>
          <a:ext cx="1674234" cy="16291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+mj-ea"/>
              <a:ea typeface="+mj-ea"/>
            </a:rPr>
            <a:t>硬度</a:t>
          </a:r>
        </a:p>
      </dsp:txBody>
      <dsp:txXfrm>
        <a:off x="4401817" y="1067866"/>
        <a:ext cx="1183862" cy="1151969"/>
      </dsp:txXfrm>
    </dsp:sp>
    <dsp:sp modelId="{7352FBB3-B567-400A-A099-0CF7B3779D07}">
      <dsp:nvSpPr>
        <dsp:cNvPr id="0" name=""/>
        <dsp:cNvSpPr/>
      </dsp:nvSpPr>
      <dsp:spPr>
        <a:xfrm rot="6286145">
          <a:off x="6068571" y="1836326"/>
          <a:ext cx="800099" cy="392702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9D59C-63A4-445E-AAC5-2161586FBF1D}">
      <dsp:nvSpPr>
        <dsp:cNvPr id="0" name=""/>
        <dsp:cNvSpPr/>
      </dsp:nvSpPr>
      <dsp:spPr>
        <a:xfrm>
          <a:off x="7092279" y="1728193"/>
          <a:ext cx="1290909" cy="1278131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+mj-ea"/>
              <a:ea typeface="+mj-ea"/>
            </a:rPr>
            <a:t>濁度</a:t>
          </a:r>
          <a:endParaRPr lang="en-US" altLang="zh-TW" sz="2400" b="1" kern="1200" dirty="0">
            <a:solidFill>
              <a:schemeClr val="tx1"/>
            </a:solidFill>
            <a:latin typeface="+mj-ea"/>
            <a:ea typeface="+mj-ea"/>
          </a:endParaRPr>
        </a:p>
      </dsp:txBody>
      <dsp:txXfrm>
        <a:off x="7281328" y="1915371"/>
        <a:ext cx="912811" cy="903775"/>
      </dsp:txXfrm>
    </dsp:sp>
    <dsp:sp modelId="{9A18AE15-04CB-4005-B7F3-EA9AC8ED10E1}">
      <dsp:nvSpPr>
        <dsp:cNvPr id="0" name=""/>
        <dsp:cNvSpPr/>
      </dsp:nvSpPr>
      <dsp:spPr>
        <a:xfrm rot="10033786">
          <a:off x="7569051" y="3191729"/>
          <a:ext cx="800099" cy="392702"/>
        </a:xfrm>
        <a:prstGeom prst="triangl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F6D2B-82D9-4678-B361-2279927CAD29}">
      <dsp:nvSpPr>
        <dsp:cNvPr id="0" name=""/>
        <dsp:cNvSpPr/>
      </dsp:nvSpPr>
      <dsp:spPr>
        <a:xfrm>
          <a:off x="7524334" y="3744407"/>
          <a:ext cx="1376469" cy="1435768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+mj-ea"/>
              <a:ea typeface="+mj-ea"/>
            </a:rPr>
            <a:t>水溫</a:t>
          </a:r>
        </a:p>
      </dsp:txBody>
      <dsp:txXfrm>
        <a:off x="7725913" y="3954670"/>
        <a:ext cx="973311" cy="1015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B10F6-7775-4C73-8CFF-B9B92A982C89}">
      <dsp:nvSpPr>
        <dsp:cNvPr id="0" name=""/>
        <dsp:cNvSpPr/>
      </dsp:nvSpPr>
      <dsp:spPr>
        <a:xfrm>
          <a:off x="402854" y="223494"/>
          <a:ext cx="2234257" cy="22342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600" b="1" kern="1200" dirty="0">
              <a:solidFill>
                <a:schemeClr val="tx1"/>
              </a:solidFill>
              <a:latin typeface="+mj-ea"/>
              <a:ea typeface="+mj-ea"/>
            </a:rPr>
            <a:t>撈魚</a:t>
          </a:r>
        </a:p>
      </dsp:txBody>
      <dsp:txXfrm>
        <a:off x="730053" y="550693"/>
        <a:ext cx="1579859" cy="1579859"/>
      </dsp:txXfrm>
    </dsp:sp>
    <dsp:sp modelId="{15A749DE-42C3-4D89-8E39-34CA0C91AD6A}">
      <dsp:nvSpPr>
        <dsp:cNvPr id="0" name=""/>
        <dsp:cNvSpPr/>
      </dsp:nvSpPr>
      <dsp:spPr>
        <a:xfrm rot="5486543">
          <a:off x="2750118" y="1121836"/>
          <a:ext cx="781989" cy="51921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958AC-CAAD-4C9B-98CA-B947AF79C3B9}">
      <dsp:nvSpPr>
        <dsp:cNvPr id="0" name=""/>
        <dsp:cNvSpPr/>
      </dsp:nvSpPr>
      <dsp:spPr>
        <a:xfrm>
          <a:off x="3615838" y="642950"/>
          <a:ext cx="1554792" cy="15400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b="1" kern="1200" dirty="0">
              <a:solidFill>
                <a:schemeClr val="tx1"/>
              </a:solidFill>
              <a:latin typeface="+mj-ea"/>
              <a:ea typeface="+mj-ea"/>
            </a:rPr>
            <a:t>裝箱</a:t>
          </a:r>
        </a:p>
      </dsp:txBody>
      <dsp:txXfrm>
        <a:off x="3843532" y="868483"/>
        <a:ext cx="1099404" cy="1088972"/>
      </dsp:txXfrm>
    </dsp:sp>
    <dsp:sp modelId="{037D6EFA-4BE8-4C8B-B4EE-35B3DC22BC3D}">
      <dsp:nvSpPr>
        <dsp:cNvPr id="0" name=""/>
        <dsp:cNvSpPr/>
      </dsp:nvSpPr>
      <dsp:spPr>
        <a:xfrm rot="5395663">
          <a:off x="5326571" y="1151693"/>
          <a:ext cx="781989" cy="519210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FBFBF-DF78-4D87-A481-F4A4F35E51D8}">
      <dsp:nvSpPr>
        <dsp:cNvPr id="0" name=""/>
        <dsp:cNvSpPr/>
      </dsp:nvSpPr>
      <dsp:spPr>
        <a:xfrm>
          <a:off x="6235114" y="292108"/>
          <a:ext cx="2234257" cy="22342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chemeClr val="tx1"/>
              </a:solidFill>
              <a:latin typeface="+mj-ea"/>
              <a:ea typeface="+mj-ea"/>
            </a:rPr>
            <a:t>觀察</a:t>
          </a:r>
          <a:endParaRPr lang="en-US" altLang="zh-TW" sz="3600" b="1" kern="1200" dirty="0">
            <a:solidFill>
              <a:schemeClr val="tx1"/>
            </a:solidFill>
            <a:latin typeface="+mj-ea"/>
            <a:ea typeface="+mj-ea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chemeClr val="tx1"/>
              </a:solidFill>
              <a:latin typeface="+mj-ea"/>
              <a:ea typeface="+mj-ea"/>
            </a:rPr>
            <a:t>記錄</a:t>
          </a:r>
        </a:p>
      </dsp:txBody>
      <dsp:txXfrm>
        <a:off x="6562313" y="619307"/>
        <a:ext cx="1579859" cy="1579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5BEBA-D226-409E-AD62-360EF5087937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D7B7B-12A4-41DC-9B5F-57AE36C58FF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17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一起</a:t>
            </a:r>
            <a:r>
              <a:rPr lang="en-US" altLang="zh-TW" dirty="0"/>
              <a:t>:</a:t>
            </a:r>
            <a:r>
              <a:rPr lang="zh-TW" altLang="en-US" dirty="0"/>
              <a:t>大家好</a:t>
            </a:r>
            <a:r>
              <a:rPr lang="en-US" altLang="zh-TW" dirty="0"/>
              <a:t>!</a:t>
            </a:r>
          </a:p>
          <a:p>
            <a:r>
              <a:rPr lang="zh-TW" altLang="en-US" dirty="0"/>
              <a:t>李</a:t>
            </a:r>
            <a:r>
              <a:rPr lang="en-US" altLang="zh-TW" dirty="0"/>
              <a:t>:</a:t>
            </a:r>
            <a:r>
              <a:rPr lang="zh-TW" altLang="en-US" dirty="0"/>
              <a:t>我們是「逼波逼波」我是李雨萱</a:t>
            </a:r>
            <a:endParaRPr lang="en-US" altLang="zh-TW" dirty="0"/>
          </a:p>
          <a:p>
            <a:pPr marL="0" algn="l" defTabSz="914400" rtl="0" eaLnBrk="1" latinLnBrk="0" hangingPunct="1">
              <a:spcBef>
                <a:spcPct val="0"/>
              </a:spcBef>
            </a:pPr>
            <a:r>
              <a:rPr lang="zh-TW" altLang="en-US" dirty="0"/>
              <a:t>花</a:t>
            </a:r>
            <a:r>
              <a:rPr lang="en-US" altLang="zh-TW" dirty="0"/>
              <a:t>:</a:t>
            </a:r>
            <a:r>
              <a:rPr lang="zh-TW" altLang="en-US" dirty="0"/>
              <a:t>我是趙庭毅，我們要報告的是「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好溪好水好純淨</a:t>
            </a:r>
            <a:r>
              <a:rPr lang="en-US" altLang="zh-TW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白鮑溪與七腳川溪環境檢測調查之研究」</a:t>
            </a:r>
          </a:p>
          <a:p>
            <a:pPr marL="0" algn="l" defTabSz="914400" rtl="0" eaLnBrk="1" latinLnBrk="0" hangingPunct="1"/>
            <a:endParaRPr lang="en-US" altLang="zh-TW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花：在檢測溪流時，第一印象也很重要，所以目測也是其中一種方法。</a:t>
            </a:r>
            <a:endParaRPr lang="en-US" altLang="zh-TW" dirty="0"/>
          </a:p>
          <a:p>
            <a:r>
              <a:rPr lang="zh-TW" altLang="en-US" dirty="0"/>
              <a:t>李：在水質外觀部分，上流稍微有些混濁，中遊則是清澈，下游則是混濁，推測是泥沙被沖往下游，在水質顏色部分中、上流幾乎為綠色，下游則是灰黑色</a:t>
            </a:r>
            <a:endParaRPr lang="en-US" altLang="zh-TW" dirty="0"/>
          </a:p>
          <a:p>
            <a:r>
              <a:rPr lang="zh-TW" altLang="en-US" dirty="0"/>
              <a:t>花：而在氣味方面，都是臭味，只有些微差別而已，流速和流量來說都偏中，所以判斷這條溪水質不好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3972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花：而看到白鮑溪部分，水質外觀、顏色與氣味都屬於無色和清澈和無味</a:t>
            </a:r>
            <a:endParaRPr lang="en-US" altLang="zh-TW" dirty="0"/>
          </a:p>
          <a:p>
            <a:r>
              <a:rPr lang="zh-TW" altLang="en-US" dirty="0"/>
              <a:t>李：在流速與流量部分，都是急和大，所以給人神清氣爽的感覺，同時也讓溪流看起來很乾淨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36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李：我們對照文獻，發現白鮑溪在物理化學方面全部勝出呢！</a:t>
            </a:r>
            <a:endParaRPr lang="en-US" altLang="zh-TW" dirty="0"/>
          </a:p>
          <a:p>
            <a:r>
              <a:rPr lang="zh-TW" altLang="en-US" dirty="0"/>
              <a:t>花：是呀！所以我們也推測白鮑溪的水質較接近飲用水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7528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花：在生物指標方面，都有撈到石魚賓，白鮑溪還有撈到未受污染的雙色澤蟹，七腳川則是出現了許多中度污染的福壽螺</a:t>
            </a:r>
            <a:endParaRPr lang="en-US" altLang="zh-TW" dirty="0"/>
          </a:p>
          <a:p>
            <a:r>
              <a:rPr lang="zh-TW" altLang="en-US" dirty="0"/>
              <a:t>李：這也證明了白鮑溪的汙染比七角川溪的汙染少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1854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花：我們除了檢測外，還有觀察周遭環境，發現七腳川溪有許多垃圾，白鮑溪則是有許多小白鷺</a:t>
            </a:r>
            <a:endParaRPr lang="en-US" altLang="zh-TW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李：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證明</a:t>
            </a:r>
            <a:r>
              <a:rPr lang="zh-TW" altLang="en-US" b="0" dirty="0">
                <a:latin typeface="微軟正黑體" pitchFamily="34" charset="-120"/>
                <a:ea typeface="微軟正黑體" pitchFamily="34" charset="-120"/>
              </a:rPr>
              <a:t>了</a:t>
            </a:r>
            <a:r>
              <a:rPr kumimoji="0" lang="zh-TW" altLang="en-US" sz="1200" b="0" u="none" strike="noStrike" kern="12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七腳川溪</a:t>
            </a:r>
            <a:r>
              <a:rPr lang="zh-TW" altLang="en-US" b="0" dirty="0">
                <a:latin typeface="微軟正黑體" pitchFamily="34" charset="-120"/>
                <a:ea typeface="微軟正黑體" pitchFamily="34" charset="-120"/>
              </a:rPr>
              <a:t>的污染比</a:t>
            </a:r>
            <a:r>
              <a:rPr kumimoji="0" lang="zh-TW" altLang="en-US" sz="1200" b="0" u="none" strike="noStrike" kern="1200" dirty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白鮑溪</a:t>
            </a:r>
            <a:r>
              <a:rPr lang="zh-TW" altLang="en-US" b="0" dirty="0">
                <a:latin typeface="微軟正黑體" pitchFamily="34" charset="-120"/>
                <a:ea typeface="微軟正黑體" pitchFamily="34" charset="-120"/>
              </a:rPr>
              <a:t>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922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李：</a:t>
            </a:r>
            <a:r>
              <a:rPr lang="en-US" altLang="zh-TW" dirty="0"/>
              <a:t>1.</a:t>
            </a:r>
            <a:r>
              <a:rPr lang="zh-TW" altLang="en-US" dirty="0"/>
              <a:t>在生物指標與物理化學指標上，白鮑溪都較為乾淨</a:t>
            </a:r>
            <a:endParaRPr lang="en-US" altLang="zh-TW" dirty="0"/>
          </a:p>
          <a:p>
            <a:r>
              <a:rPr lang="en-US" altLang="zh-TW" dirty="0"/>
              <a:t>        2.</a:t>
            </a:r>
            <a:r>
              <a:rPr lang="zh-TW" altLang="en-US" dirty="0"/>
              <a:t>雖然接近飲用水的品質，但是現場還是有看到垃圾，所以不建議引用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87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花</a:t>
            </a:r>
            <a:r>
              <a:rPr lang="en-US" altLang="zh-TW" dirty="0"/>
              <a:t>:</a:t>
            </a:r>
            <a:r>
              <a:rPr lang="zh-TW" altLang="en-US" dirty="0"/>
              <a:t>愛護大自然，有你有我</a:t>
            </a:r>
            <a:endParaRPr lang="en-US" altLang="zh-TW" dirty="0"/>
          </a:p>
          <a:p>
            <a:r>
              <a:rPr lang="zh-TW" altLang="en-US" dirty="0"/>
              <a:t>一起：我們的報告到此結束，感謝各位的聆聽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029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李</a:t>
            </a:r>
            <a:r>
              <a:rPr lang="en-US" altLang="zh-TW" dirty="0"/>
              <a:t>:</a:t>
            </a:r>
            <a:r>
              <a:rPr lang="zh-TW" altLang="en-US" dirty="0"/>
              <a:t>我們的研究動機呢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花</a:t>
            </a:r>
            <a:r>
              <a:rPr lang="en-US" altLang="zh-TW" dirty="0"/>
              <a:t>:</a:t>
            </a:r>
            <a:r>
              <a:rPr lang="zh-TW" altLang="en-US" dirty="0"/>
              <a:t>大家都說花蓮是「好溪好水好純淨」於是想了解花蓮溪流是否乾淨，就選了生活中常見的七腳川溪和白鮑溪，將兩條溪的水質互相對照，進行調查。七腳川溪的流域橫跨花蓮市與吉安鄉，是和花蓮息息相關的溪流，白鮑溪則是花蓮戲水的好去處，在酷熱的暑假總會擠滿了人潮</a:t>
            </a:r>
            <a:endParaRPr lang="en-US" altLang="zh-TW" dirty="0"/>
          </a:p>
          <a:p>
            <a:r>
              <a:rPr lang="zh-TW" altLang="en-US" dirty="0"/>
              <a:t>李</a:t>
            </a:r>
            <a:r>
              <a:rPr lang="en-US" altLang="zh-TW" dirty="0"/>
              <a:t>:</a:t>
            </a:r>
            <a:r>
              <a:rPr lang="zh-TW" altLang="en-US" dirty="0"/>
              <a:t>所以我們決定透過生態指標進行花蓮的水質調查，也想知道是否有其他的檢測方式可 以讓我們更加了解花蓮水質，想藉這次研究更加了解家鄉的溪流環境， 並且加入保護家鄉河川的行列。 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花</a:t>
            </a:r>
            <a:r>
              <a:rPr lang="en-US" altLang="zh-TW" dirty="0"/>
              <a:t>:</a:t>
            </a:r>
            <a:r>
              <a:rPr lang="zh-TW" altLang="en-US" dirty="0"/>
              <a:t>我們的研究流程分為三個階段</a:t>
            </a:r>
            <a:endParaRPr lang="en-US" altLang="zh-TW" dirty="0"/>
          </a:p>
          <a:p>
            <a:r>
              <a:rPr lang="zh-TW" altLang="en-US" dirty="0"/>
              <a:t>第一階段：準備階段，可分為主題選擇和資料收集。</a:t>
            </a:r>
            <a:endParaRPr lang="en-US" altLang="zh-TW" dirty="0"/>
          </a:p>
          <a:p>
            <a:r>
              <a:rPr lang="zh-TW" altLang="en-US" dirty="0"/>
              <a:t>第二階段：實驗階段，收集完資料以後開始進行實地探勘，探勘完地形與實驗地點之 後開始使用生物指標與物化檢測法進行實驗。 第三階段：結論階段，對實驗進行的數據進行統整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李</a:t>
            </a:r>
            <a:r>
              <a:rPr lang="en-US" altLang="zh-TW" dirty="0"/>
              <a:t>:</a:t>
            </a:r>
            <a:r>
              <a:rPr lang="zh-TW" altLang="en-US" dirty="0"/>
              <a:t>我們要透過</a:t>
            </a:r>
            <a:r>
              <a:rPr lang="zh-TW" altLang="en-US" sz="1200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物理、化學和生態指標來檢測這兩條溪流。</a:t>
            </a:r>
            <a:endParaRPr lang="zh-TW" altLang="en-US" dirty="0"/>
          </a:p>
          <a:p>
            <a:r>
              <a:rPr lang="zh-TW" altLang="en-US" dirty="0"/>
              <a:t>花</a:t>
            </a:r>
            <a:r>
              <a:rPr lang="en-US" altLang="zh-TW" dirty="0"/>
              <a:t>:</a:t>
            </a:r>
            <a:r>
              <a:rPr lang="zh-TW" altLang="en-US" dirty="0"/>
              <a:t>同時使用兩種方法是因為物理化學檢測法只能檢測當時的溪流，但比較精確，而生物指標可以利用生物的生存條件來判斷溪流的水質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李：我們採用實地勘查，來研究白鮑溪與七腳川溪的差別。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365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花：接下來我們從觀察地形開始再來是物化檢測，最後進行生物採樣。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762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李：在物理化學檢測時，我們先使用五官觀察，再來依序是酸鹼、溶氧、硬度、取水、濁度、水溫。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82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花：在生物檢測這部分，我們先撈魚，裝箱，觀察，最後，我們考量到魚蝦死亡的問題，將其放生。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590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李：你一直說水質不好，那到底該如何判定呢？</a:t>
            </a:r>
            <a:endParaRPr lang="en-US" altLang="zh-TW" dirty="0"/>
          </a:p>
          <a:p>
            <a:r>
              <a:rPr lang="zh-TW" altLang="en-US" dirty="0"/>
              <a:t>花：這裡舉兩個比較常見的例子</a:t>
            </a:r>
            <a:endParaRPr lang="en-US" altLang="zh-TW" dirty="0"/>
          </a:p>
          <a:p>
            <a:r>
              <a:rPr lang="zh-TW" altLang="en-US" dirty="0"/>
              <a:t>（</a:t>
            </a:r>
            <a:r>
              <a:rPr lang="en-US" altLang="zh-TW" dirty="0"/>
              <a:t>1</a:t>
            </a:r>
            <a:r>
              <a:rPr lang="zh-TW" altLang="en-US" dirty="0"/>
              <a:t>）硬度：硬度過高的水會造成水管阻塞以及石灰</a:t>
            </a:r>
            <a:endParaRPr lang="en-US" altLang="zh-TW" dirty="0"/>
          </a:p>
          <a:p>
            <a:r>
              <a:rPr lang="zh-TW" altLang="en-US" dirty="0"/>
              <a:t>（</a:t>
            </a:r>
            <a:r>
              <a:rPr lang="en-US" altLang="zh-TW" dirty="0"/>
              <a:t>2</a:t>
            </a:r>
            <a:r>
              <a:rPr lang="zh-TW" altLang="en-US" dirty="0"/>
              <a:t>）融氧度：融氧過高會使藻類大量生存，造成優氧化，過低則會造成魚蝦死亡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D7B7B-12A4-41DC-9B5F-57AE36C58FF9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087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6FD8AE-F985-4C33-BF80-D27A1DD27DB1}" type="datetimeFigureOut">
              <a:rPr lang="zh-TW" altLang="en-US" smtClean="0"/>
              <a:pPr/>
              <a:t>2016/11/3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48D373-DDF3-44D4-975F-E87D5492449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6"/>
          <p:cNvSpPr>
            <a:spLocks noGrp="1"/>
          </p:cNvSpPr>
          <p:nvPr>
            <p:ph type="body" sz="half" idx="2"/>
          </p:nvPr>
        </p:nvSpPr>
        <p:spPr>
          <a:xfrm>
            <a:off x="107504" y="4797152"/>
            <a:ext cx="4607388" cy="1728192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團隊名稱：嗶啵嗶啵</a:t>
            </a:r>
            <a:endParaRPr lang="en-US" altLang="zh-TW" sz="3600" b="1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ea"/>
              <a:ea typeface="+mj-ea"/>
            </a:endParaRPr>
          </a:p>
          <a:p>
            <a:r>
              <a:rPr lang="zh-TW" altLang="en-US" sz="36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        成員： 李</a:t>
            </a:r>
            <a:r>
              <a:rPr lang="zh-TW" alt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雨</a:t>
            </a:r>
            <a:r>
              <a:rPr lang="zh-TW" altLang="en-US" sz="36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萱</a:t>
            </a:r>
            <a:endParaRPr lang="en-US" altLang="zh-TW" sz="3600" b="1" dirty="0" smtClean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ea"/>
              <a:ea typeface="+mj-ea"/>
            </a:endParaRPr>
          </a:p>
          <a:p>
            <a:r>
              <a:rPr lang="zh-TW" alt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 </a:t>
            </a:r>
            <a:r>
              <a:rPr lang="zh-TW" altLang="en-US" sz="36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                    </a:t>
            </a:r>
            <a:r>
              <a:rPr lang="zh-TW" altLang="en-US" sz="36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趙</a:t>
            </a:r>
            <a:r>
              <a:rPr lang="zh-TW" alt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庭</a:t>
            </a:r>
            <a:r>
              <a:rPr lang="zh-TW" altLang="en-US" sz="36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毅</a:t>
            </a:r>
            <a:endParaRPr lang="en-US" altLang="zh-TW" sz="36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ea"/>
              <a:ea typeface="+mj-ea"/>
            </a:endParaRPr>
          </a:p>
        </p:txBody>
      </p:sp>
      <p:pic>
        <p:nvPicPr>
          <p:cNvPr id="6146" name="Picture 2" descr="9 25 白鮑溪_3209.jpg"/>
          <p:cNvPicPr>
            <a:picLocks noChangeAspect="1" noChangeArrowheads="1"/>
          </p:cNvPicPr>
          <p:nvPr/>
        </p:nvPicPr>
        <p:blipFill>
          <a:blip r:embed="rId3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106">
            <a:off x="3361378" y="1409475"/>
            <a:ext cx="4842356" cy="36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0" y="188640"/>
            <a:ext cx="94297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5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ea"/>
                <a:ea typeface="+mj-ea"/>
                <a:cs typeface="+mj-cs"/>
              </a:rPr>
              <a:t>好溪好水好純淨</a:t>
            </a:r>
            <a:r>
              <a:rPr lang="en-US" altLang="zh-TW" sz="5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ea"/>
                <a:ea typeface="+mj-ea"/>
                <a:cs typeface="+mj-cs"/>
              </a:rPr>
              <a:t>?</a:t>
            </a:r>
          </a:p>
          <a:p>
            <a:pPr>
              <a:spcBef>
                <a:spcPct val="0"/>
              </a:spcBef>
            </a:pPr>
            <a:r>
              <a:rPr lang="zh-TW" altLang="en-US" sz="5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ea"/>
                <a:ea typeface="+mj-ea"/>
                <a:cs typeface="+mj-cs"/>
              </a:rPr>
              <a:t>白鮑溪與七腳川溪環境檢測調查之研究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7040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研究結果</a:t>
            </a:r>
            <a:r>
              <a:rPr lang="en-US" altLang="zh-TW" sz="6000" b="1" dirty="0"/>
              <a:t>-</a:t>
            </a:r>
            <a:r>
              <a:rPr lang="zh-TW" altLang="en-US" sz="6000" b="1" dirty="0"/>
              <a:t>目測</a:t>
            </a:r>
            <a:r>
              <a:rPr lang="en-US" altLang="zh-TW" sz="6000" b="1" dirty="0"/>
              <a:t>-</a:t>
            </a:r>
            <a:r>
              <a:rPr lang="zh-TW" altLang="en-US" sz="6000" b="1" dirty="0"/>
              <a:t>七腳川溪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22338"/>
              </p:ext>
            </p:extLst>
          </p:nvPr>
        </p:nvGraphicFramePr>
        <p:xfrm>
          <a:off x="457200" y="2078037"/>
          <a:ext cx="8329640" cy="42084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59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5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59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59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659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339063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+mj-ea"/>
                        <a:ea typeface="+mj-ea"/>
                      </a:endParaRPr>
                    </a:p>
                  </a:txBody>
                  <a:tcPr anchor="ctr">
                    <a:lnTlToB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上游</a:t>
                      </a:r>
                      <a:endParaRPr lang="en-US" altLang="zh-TW" sz="2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大山橋</a:t>
                      </a:r>
                      <a:r>
                        <a:rPr lang="en-US" altLang="zh-TW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中上游  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北豐橋</a:t>
                      </a:r>
                      <a:r>
                        <a:rPr lang="zh-TW" altLang="en-US" sz="1800" baseline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慶豐一街 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中游</a:t>
                      </a:r>
                      <a:endParaRPr lang="en-US" altLang="zh-TW" sz="2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（荳蘭橋）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下游</a:t>
                      </a:r>
                      <a:endParaRPr lang="en-US" altLang="zh-TW" sz="28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38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水質外觀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微混濁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清澈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清澈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混濁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38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水質顏色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墨綠色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深綠色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綠灰色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灰黑色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38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水質氣味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微臭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藻類味</a:t>
                      </a:r>
                      <a:r>
                        <a:rPr lang="en-US" altLang="zh-TW" sz="1800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sz="1800" dirty="0">
                          <a:latin typeface="+mj-ea"/>
                          <a:ea typeface="+mj-ea"/>
                        </a:rPr>
                        <a:t>微臭</a:t>
                      </a:r>
                      <a:r>
                        <a:rPr lang="en-US" altLang="zh-TW" sz="1800" dirty="0">
                          <a:latin typeface="+mj-ea"/>
                          <a:ea typeface="+mj-ea"/>
                        </a:rPr>
                        <a:t>)</a:t>
                      </a:r>
                      <a:endParaRPr lang="zh-TW" altLang="en-US" sz="24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鐵鏽味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廚餘味</a:t>
                      </a:r>
                      <a:r>
                        <a:rPr lang="en-US" altLang="zh-TW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zh-TW" altLang="en-US" dirty="0">
                          <a:latin typeface="+mj-ea"/>
                          <a:ea typeface="+mj-ea"/>
                        </a:rPr>
                        <a:t>臭</a:t>
                      </a:r>
                      <a:r>
                        <a:rPr lang="en-US" altLang="zh-TW" dirty="0">
                          <a:latin typeface="+mj-ea"/>
                          <a:ea typeface="+mj-ea"/>
                        </a:rPr>
                        <a:t>)</a:t>
                      </a:r>
                      <a:endParaRPr lang="zh-TW" altLang="en-US" sz="24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388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流速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微慢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38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流量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研究結果</a:t>
            </a:r>
            <a:r>
              <a:rPr lang="en-US" altLang="zh-TW" sz="6000" b="1" dirty="0"/>
              <a:t>-</a:t>
            </a:r>
            <a:r>
              <a:rPr lang="zh-TW" altLang="en-US" sz="6000" b="1" dirty="0"/>
              <a:t>目測</a:t>
            </a:r>
            <a:r>
              <a:rPr lang="en-US" altLang="zh-TW" sz="6000" b="1" dirty="0"/>
              <a:t>-</a:t>
            </a:r>
            <a:r>
              <a:rPr lang="zh-TW" altLang="en-US" sz="6000" b="1" dirty="0"/>
              <a:t>白鮑溪</a:t>
            </a:r>
            <a:endParaRPr lang="zh-TW" altLang="en-US" sz="60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67183"/>
              </p:ext>
            </p:extLst>
          </p:nvPr>
        </p:nvGraphicFramePr>
        <p:xfrm>
          <a:off x="428596" y="2143116"/>
          <a:ext cx="6400816" cy="34940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87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9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21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5649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+mj-ea"/>
                        <a:ea typeface="+mj-ea"/>
                      </a:endParaRPr>
                    </a:p>
                  </a:txBody>
                  <a:tcPr anchor="ctr">
                    <a:lnTlToB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9/17 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白鮑溪</a:t>
                      </a:r>
                      <a:endParaRPr lang="zh-TW" altLang="en-US" sz="32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9/25 </a:t>
                      </a:r>
                      <a:r>
                        <a:rPr lang="zh-TW" altLang="en-US" sz="28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白鮑溪</a:t>
                      </a:r>
                      <a:endParaRPr kumimoji="0" lang="zh-TW" altLang="en-US" sz="3200" b="1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6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水質外觀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清澈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清澈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96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水質顏色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無色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無色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96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水質氣味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無味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無味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969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流速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急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急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96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流量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6" name="Picture 2" descr="http://student.hlc.edu.tw/action/album/396/m_20160928100352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33461"/>
            <a:ext cx="3338827" cy="2504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研究結果</a:t>
            </a:r>
            <a:r>
              <a:rPr lang="en-US" altLang="zh-TW" sz="6000" b="1" dirty="0"/>
              <a:t>-</a:t>
            </a:r>
            <a:r>
              <a:rPr lang="zh-TW" altLang="en-US" sz="6000" b="1" dirty="0"/>
              <a:t>物化檢測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700785" y="170894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324149"/>
              </p:ext>
            </p:extLst>
          </p:nvPr>
        </p:nvGraphicFramePr>
        <p:xfrm>
          <a:off x="857224" y="2143116"/>
          <a:ext cx="7643866" cy="30003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40292">
                  <a:extLst>
                    <a:ext uri="{9D8B030D-6E8A-4147-A177-3AD203B41FA5}">
                      <a16:colId xmlns:a16="http://schemas.microsoft.com/office/drawing/2014/main" xmlns="" val="3989289696"/>
                    </a:ext>
                  </a:extLst>
                </a:gridCol>
                <a:gridCol w="2601787">
                  <a:extLst>
                    <a:ext uri="{9D8B030D-6E8A-4147-A177-3AD203B41FA5}">
                      <a16:colId xmlns:a16="http://schemas.microsoft.com/office/drawing/2014/main" xmlns="" val="2419072412"/>
                    </a:ext>
                  </a:extLst>
                </a:gridCol>
                <a:gridCol w="2601787">
                  <a:extLst>
                    <a:ext uri="{9D8B030D-6E8A-4147-A177-3AD203B41FA5}">
                      <a16:colId xmlns:a16="http://schemas.microsoft.com/office/drawing/2014/main" xmlns="" val="4077673776"/>
                    </a:ext>
                  </a:extLst>
                </a:gridCol>
              </a:tblGrid>
              <a:tr h="65731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>
                    <a:lnTlToB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白鮑溪</a:t>
                      </a:r>
                      <a:endParaRPr lang="zh-TW" altLang="en-US" sz="28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七腳川溪</a:t>
                      </a:r>
                      <a:endParaRPr lang="zh-TW" altLang="en-US" sz="28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619515277"/>
                  </a:ext>
                </a:extLst>
              </a:tr>
              <a:tr h="5857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b="1" u="none" strike="noStrike" dirty="0">
                          <a:effectLst/>
                          <a:latin typeface="+mj-ea"/>
                          <a:ea typeface="+mj-ea"/>
                        </a:rPr>
                        <a:t>溶氧</a:t>
                      </a:r>
                      <a:endParaRPr lang="zh-TW" alt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effectLst/>
                          <a:latin typeface="+mj-ea"/>
                          <a:ea typeface="+mj-ea"/>
                        </a:rPr>
                        <a:t>6 ppm</a:t>
                      </a:r>
                      <a:r>
                        <a:rPr kumimoji="0" lang="zh-TW" altLang="en-US" sz="24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kumimoji="0"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（</a:t>
                      </a:r>
                      <a:r>
                        <a:rPr lang="zh-TW" altLang="en-US" sz="2400" u="none" strike="noStrike" dirty="0">
                          <a:effectLst/>
                          <a:latin typeface="+mj-ea"/>
                          <a:ea typeface="+mj-ea"/>
                        </a:rPr>
                        <a:t>勝）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effectLst/>
                          <a:latin typeface="+mj-ea"/>
                          <a:ea typeface="+mj-ea"/>
                        </a:rPr>
                        <a:t>2 ppm</a:t>
                      </a:r>
                      <a:endParaRPr 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1671494016"/>
                  </a:ext>
                </a:extLst>
              </a:tr>
              <a:tr h="5857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>
                          <a:effectLst/>
                          <a:latin typeface="+mj-ea"/>
                          <a:ea typeface="+mj-ea"/>
                        </a:rPr>
                        <a:t>pH</a:t>
                      </a:r>
                      <a:endParaRPr 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u="none" strike="noStrike" dirty="0">
                          <a:effectLst/>
                          <a:latin typeface="+mj-ea"/>
                          <a:ea typeface="+mj-ea"/>
                        </a:rPr>
                        <a:t>7.5</a:t>
                      </a:r>
                      <a:r>
                        <a:rPr lang="zh-TW" altLang="en-US" sz="2400" u="none" strike="noStrike" dirty="0">
                          <a:effectLst/>
                          <a:latin typeface="+mj-ea"/>
                          <a:ea typeface="+mj-ea"/>
                        </a:rPr>
                        <a:t>（勝）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u="none" strike="noStrike" dirty="0">
                          <a:effectLst/>
                          <a:latin typeface="+mj-ea"/>
                          <a:ea typeface="+mj-ea"/>
                        </a:rPr>
                        <a:t>8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3379351180"/>
                  </a:ext>
                </a:extLst>
              </a:tr>
              <a:tr h="5857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b="1" u="none" strike="noStrike" dirty="0">
                          <a:effectLst/>
                          <a:latin typeface="+mj-ea"/>
                          <a:ea typeface="+mj-ea"/>
                        </a:rPr>
                        <a:t>硬度</a:t>
                      </a:r>
                      <a:endParaRPr lang="zh-TW" alt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u="none" strike="noStrike" dirty="0">
                          <a:effectLst/>
                          <a:latin typeface="+mj-ea"/>
                          <a:ea typeface="+mj-ea"/>
                        </a:rPr>
                        <a:t>130</a:t>
                      </a:r>
                      <a:r>
                        <a:rPr lang="zh-TW" altLang="en-US" sz="2400" u="none" strike="noStrike" dirty="0">
                          <a:effectLst/>
                          <a:latin typeface="+mj-ea"/>
                          <a:ea typeface="+mj-ea"/>
                        </a:rPr>
                        <a:t>（勝）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u="none" strike="noStrike" dirty="0">
                          <a:effectLst/>
                          <a:latin typeface="+mj-ea"/>
                          <a:ea typeface="+mj-ea"/>
                        </a:rPr>
                        <a:t>110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2217910333"/>
                  </a:ext>
                </a:extLst>
              </a:tr>
              <a:tr h="5857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b="1" u="none" strike="noStrike" dirty="0">
                          <a:effectLst/>
                          <a:latin typeface="+mj-ea"/>
                          <a:ea typeface="+mj-ea"/>
                        </a:rPr>
                        <a:t>濁度</a:t>
                      </a:r>
                      <a:endParaRPr lang="zh-TW" alt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effectLst/>
                          <a:latin typeface="+mj-ea"/>
                          <a:ea typeface="+mj-ea"/>
                        </a:rPr>
                        <a:t>0 JTU</a:t>
                      </a:r>
                      <a:r>
                        <a:rPr kumimoji="0" lang="zh-TW" alt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（</a:t>
                      </a:r>
                      <a:r>
                        <a:rPr lang="zh-TW" altLang="en-US" sz="2400" u="none" strike="noStrike" dirty="0">
                          <a:effectLst/>
                          <a:latin typeface="+mj-ea"/>
                          <a:ea typeface="+mj-ea"/>
                        </a:rPr>
                        <a:t>勝）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effectLst/>
                          <a:latin typeface="+mj-ea"/>
                          <a:ea typeface="+mj-ea"/>
                        </a:rPr>
                        <a:t>35 JTU</a:t>
                      </a:r>
                      <a:endParaRPr 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357181340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0" y="54159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+mj-ea"/>
                <a:ea typeface="+mj-ea"/>
              </a:rPr>
              <a:t>白鮑溪在</a:t>
            </a:r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物化檢測</a:t>
            </a:r>
            <a:r>
              <a:rPr lang="zh-TW" altLang="en-US" sz="3200" b="1" dirty="0">
                <a:latin typeface="+mj-ea"/>
                <a:ea typeface="+mj-ea"/>
              </a:rPr>
              <a:t>獲勝</a:t>
            </a:r>
          </a:p>
        </p:txBody>
      </p:sp>
      <p:pic>
        <p:nvPicPr>
          <p:cNvPr id="7" name="圖片 6" descr="圖片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5497">
            <a:off x="3055102" y="1838097"/>
            <a:ext cx="1003247" cy="1258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研究結果</a:t>
            </a:r>
            <a:r>
              <a:rPr lang="en-US" altLang="zh-TW" sz="6000" b="1" dirty="0"/>
              <a:t>-</a:t>
            </a:r>
            <a:r>
              <a:rPr lang="zh-TW" altLang="en-US" sz="6000" b="1" dirty="0"/>
              <a:t>生物指標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TW" altLang="zh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50199" y="5643578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+mj-ea"/>
                <a:ea typeface="+mj-ea"/>
              </a:rPr>
              <a:t>白鮑溪在</a:t>
            </a:r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生物多樣性</a:t>
            </a:r>
            <a:r>
              <a:rPr lang="zh-TW" altLang="en-US" sz="3200" b="1" dirty="0">
                <a:latin typeface="+mj-ea"/>
                <a:ea typeface="+mj-ea"/>
              </a:rPr>
              <a:t>方面獲勝</a:t>
            </a:r>
            <a:endParaRPr lang="en-US" altLang="zh-TW" sz="3200" b="1" dirty="0">
              <a:latin typeface="+mj-ea"/>
              <a:ea typeface="+mj-ea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373494"/>
              </p:ext>
            </p:extLst>
          </p:nvPr>
        </p:nvGraphicFramePr>
        <p:xfrm>
          <a:off x="378436" y="1980676"/>
          <a:ext cx="6479579" cy="30913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7548">
                  <a:extLst>
                    <a:ext uri="{9D8B030D-6E8A-4147-A177-3AD203B41FA5}">
                      <a16:colId xmlns:a16="http://schemas.microsoft.com/office/drawing/2014/main" xmlns="" val="2817781758"/>
                    </a:ext>
                  </a:extLst>
                </a:gridCol>
                <a:gridCol w="2248084">
                  <a:extLst>
                    <a:ext uri="{9D8B030D-6E8A-4147-A177-3AD203B41FA5}">
                      <a16:colId xmlns:a16="http://schemas.microsoft.com/office/drawing/2014/main" xmlns="" val="1860857393"/>
                    </a:ext>
                  </a:extLst>
                </a:gridCol>
                <a:gridCol w="2323947">
                  <a:extLst>
                    <a:ext uri="{9D8B030D-6E8A-4147-A177-3AD203B41FA5}">
                      <a16:colId xmlns:a16="http://schemas.microsoft.com/office/drawing/2014/main" xmlns="" val="3558225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dirty="0"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TlToB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白鮑溪</a:t>
                      </a:r>
                      <a:endParaRPr lang="zh-TW" altLang="en-US" sz="28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七腳川溪</a:t>
                      </a:r>
                      <a:endParaRPr lang="zh-TW" altLang="en-US" sz="28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1941419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strike="noStrike" dirty="0">
                          <a:effectLst/>
                          <a:latin typeface="+mj-ea"/>
                          <a:ea typeface="+mj-ea"/>
                        </a:rPr>
                        <a:t>未受污染</a:t>
                      </a:r>
                      <a:endParaRPr lang="zh-TW" alt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400" u="none" strike="noStrike" kern="1200" dirty="0">
                          <a:effectLst/>
                          <a:latin typeface="+mj-ea"/>
                          <a:ea typeface="+mj-ea"/>
                        </a:rPr>
                        <a:t>雙色澤蟹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effectLst/>
                          <a:latin typeface="+mj-ea"/>
                          <a:ea typeface="+mj-ea"/>
                        </a:rPr>
                        <a:t>無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1264158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strike="noStrike" dirty="0">
                          <a:effectLst/>
                          <a:latin typeface="+mj-ea"/>
                          <a:ea typeface="+mj-ea"/>
                        </a:rPr>
                        <a:t>輕度污染</a:t>
                      </a:r>
                      <a:endParaRPr lang="zh-TW" alt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400" u="none" strike="noStrike" kern="1200" dirty="0">
                          <a:effectLst/>
                          <a:latin typeface="+mj-ea"/>
                          <a:ea typeface="+mj-ea"/>
                        </a:rPr>
                        <a:t>水蠆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effectLst/>
                          <a:latin typeface="+mj-ea"/>
                          <a:ea typeface="+mj-ea"/>
                        </a:rPr>
                        <a:t>無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2769036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b="1" u="none" strike="noStrike" dirty="0">
                          <a:effectLst/>
                          <a:latin typeface="+mj-ea"/>
                          <a:ea typeface="+mj-ea"/>
                        </a:rPr>
                        <a:t>輕中度污染</a:t>
                      </a:r>
                      <a:endParaRPr lang="zh-TW" alt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400" u="none" strike="noStrike" kern="1200" dirty="0">
                          <a:effectLst/>
                          <a:latin typeface="+mj-ea"/>
                          <a:ea typeface="+mj-ea"/>
                        </a:rPr>
                        <a:t>石 </a:t>
                      </a:r>
                      <a:r>
                        <a:rPr kumimoji="0" lang="en-US" altLang="zh-TW" sz="2400" u="none" strike="noStrike" kern="120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kumimoji="0" lang="zh-TW" altLang="en-US" sz="2400" u="none" strike="noStrike" kern="1200" dirty="0">
                          <a:effectLst/>
                          <a:latin typeface="+mj-ea"/>
                          <a:ea typeface="+mj-ea"/>
                        </a:rPr>
                        <a:t>魚賓</a:t>
                      </a:r>
                      <a:r>
                        <a:rPr kumimoji="0" lang="en-US" altLang="zh-TW" sz="2400" u="none" strike="noStrike" kern="12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400" u="none" strike="noStrike" kern="1200" dirty="0">
                          <a:effectLst/>
                          <a:latin typeface="+mj-ea"/>
                          <a:ea typeface="+mj-ea"/>
                        </a:rPr>
                        <a:t>石</a:t>
                      </a:r>
                      <a:r>
                        <a:rPr kumimoji="0" lang="zh-TW" altLang="en-US" sz="2400" u="none" strike="noStrike" kern="1200" baseline="0" dirty="0">
                          <a:effectLst/>
                          <a:latin typeface="+mj-ea"/>
                          <a:ea typeface="+mj-ea"/>
                        </a:rPr>
                        <a:t> </a:t>
                      </a:r>
                      <a:r>
                        <a:rPr kumimoji="0" lang="en-US" altLang="zh-TW" sz="2400" u="none" strike="noStrike" kern="1200" baseline="0" dirty="0"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kumimoji="0" lang="zh-TW" altLang="en-US" sz="2400" u="none" strike="noStrike" kern="1200" dirty="0">
                          <a:effectLst/>
                          <a:latin typeface="+mj-ea"/>
                          <a:ea typeface="+mj-ea"/>
                        </a:rPr>
                        <a:t>魚賓</a:t>
                      </a:r>
                      <a:r>
                        <a:rPr kumimoji="0" lang="en-US" altLang="zh-TW" sz="2400" u="none" strike="noStrike" kern="1200" dirty="0"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144253351"/>
                  </a:ext>
                </a:extLst>
              </a:tr>
              <a:tr h="53488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b="1" u="none" strike="noStrike" dirty="0">
                          <a:effectLst/>
                          <a:latin typeface="+mj-ea"/>
                          <a:ea typeface="+mj-ea"/>
                        </a:rPr>
                        <a:t>中度污染</a:t>
                      </a:r>
                      <a:endParaRPr lang="zh-TW" alt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u="none" strike="noStrike" kern="1200" dirty="0">
                          <a:effectLst/>
                          <a:latin typeface="+mj-ea"/>
                          <a:ea typeface="+mj-ea"/>
                        </a:rPr>
                        <a:t>錐螺、水蛭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zh-TW" altLang="en-US" sz="2400" u="none" strike="noStrike" kern="1200" dirty="0">
                          <a:effectLst/>
                          <a:latin typeface="+mj-ea"/>
                          <a:ea typeface="+mj-ea"/>
                        </a:rPr>
                        <a:t>福壽螺、大肚魚</a:t>
                      </a:r>
                      <a:endParaRPr lang="zh-TW" altLang="en-US" sz="2400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xmlns="" val="2379980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b="1" u="none" strike="noStrike" dirty="0">
                          <a:effectLst/>
                          <a:latin typeface="+mj-ea"/>
                          <a:ea typeface="+mj-ea"/>
                        </a:rPr>
                        <a:t>嚴重污染</a:t>
                      </a:r>
                      <a:endParaRPr lang="zh-TW" altLang="en-US" sz="2400" b="1" dirty="0">
                        <a:effectLst/>
                        <a:latin typeface="+mj-ea"/>
                        <a:ea typeface="+mj-ea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j-ea"/>
                          <a:ea typeface="+mj-ea"/>
                        </a:rPr>
                        <a:t>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76257389"/>
                  </a:ext>
                </a:extLst>
              </a:tr>
            </a:tbl>
          </a:graphicData>
        </a:graphic>
      </p:graphicFrame>
      <p:pic>
        <p:nvPicPr>
          <p:cNvPr id="8" name="圖片 7" descr="winner-icon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3127">
            <a:off x="2021059" y="1685173"/>
            <a:ext cx="812490" cy="670502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6842538" y="2113473"/>
            <a:ext cx="2230056" cy="3101477"/>
            <a:chOff x="6842538" y="2113473"/>
            <a:chExt cx="2230056" cy="3101477"/>
          </a:xfrm>
        </p:grpSpPr>
        <p:pic>
          <p:nvPicPr>
            <p:cNvPr id="4098" name="Picture 2" descr="http://student.hlc.edu.tw/action/album/396/m_2016092116342332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27" b="10087"/>
            <a:stretch/>
          </p:blipFill>
          <p:spPr bwMode="auto">
            <a:xfrm rot="21212097">
              <a:off x="6842538" y="2113473"/>
              <a:ext cx="2160052" cy="26337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9" name="文字方塊 8"/>
            <p:cNvSpPr txBox="1"/>
            <p:nvPr/>
          </p:nvSpPr>
          <p:spPr>
            <a:xfrm>
              <a:off x="7000892" y="4876396"/>
              <a:ext cx="2071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+mj-ea"/>
                  <a:ea typeface="+mj-ea"/>
                </a:rPr>
                <a:t>白鮑溪的雙色澤蟹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latin typeface="+mj-ea"/>
              </a:rPr>
              <a:t>研究結果</a:t>
            </a:r>
            <a:r>
              <a:rPr lang="en-US" altLang="zh-TW" sz="6000" b="1" dirty="0">
                <a:latin typeface="+mj-ea"/>
              </a:rPr>
              <a:t>-</a:t>
            </a:r>
            <a:r>
              <a:rPr lang="zh-TW" altLang="en-US" sz="6000" b="1" dirty="0">
                <a:latin typeface="+mj-ea"/>
              </a:rPr>
              <a:t>其他</a:t>
            </a:r>
            <a:endParaRPr lang="zh-TW" altLang="en-US" sz="6000" dirty="0">
              <a:latin typeface="+mj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56627"/>
              </p:ext>
            </p:extLst>
          </p:nvPr>
        </p:nvGraphicFramePr>
        <p:xfrm>
          <a:off x="285720" y="1643051"/>
          <a:ext cx="8572560" cy="35719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17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90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718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0226">
                <a:tc>
                  <a:txBody>
                    <a:bodyPr/>
                    <a:lstStyle/>
                    <a:p>
                      <a:endParaRPr lang="zh-TW" altLang="en-US" sz="24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七腳川溪</a:t>
                      </a:r>
                      <a:endParaRPr kumimoji="0" lang="zh-TW" altLang="en-US" sz="2400" b="1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白鮑溪</a:t>
                      </a:r>
                      <a:endParaRPr kumimoji="0" lang="zh-TW" altLang="en-US" sz="2400" b="1" kern="12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16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+mj-ea"/>
                          <a:ea typeface="+mj-ea"/>
                        </a:rPr>
                        <a:t>其他觀察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1.</a:t>
                      </a:r>
                      <a:r>
                        <a:rPr kumimoji="0" lang="zh-TW" altLang="en-US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上游沒有水</a:t>
                      </a:r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kumimoji="0" lang="zh-TW" altLang="en-US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地下河</a:t>
                      </a:r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)</a:t>
                      </a:r>
                    </a:p>
                    <a:p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2.</a:t>
                      </a:r>
                      <a:r>
                        <a:rPr kumimoji="0" lang="zh-TW" altLang="en-US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中上游有許多垃圾</a:t>
                      </a:r>
                      <a:endParaRPr kumimoji="0" lang="en-US" altLang="zh-TW" sz="2400" kern="1200" dirty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357188" indent="-357188"/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3.</a:t>
                      </a:r>
                      <a:r>
                        <a:rPr kumimoji="0" lang="zh-TW" altLang="en-US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中游有許多垃圾沉在底部</a:t>
                      </a:r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kumimoji="0" lang="zh-TW" altLang="en-US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鍋子、椅子</a:t>
                      </a:r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) </a:t>
                      </a:r>
                    </a:p>
                    <a:p>
                      <a:pPr marL="265113" indent="-265113"/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4.</a:t>
                      </a:r>
                      <a:r>
                        <a:rPr kumimoji="0" lang="zh-TW" altLang="en-US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下游有小白鷺飛過、 有許多垃圾 </a:t>
                      </a:r>
                    </a:p>
                    <a:p>
                      <a:endParaRPr lang="zh-TW" altLang="en-US" sz="24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1.</a:t>
                      </a:r>
                      <a:r>
                        <a:rPr kumimoji="0" lang="zh-TW" altLang="en-US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有人在戲水</a:t>
                      </a:r>
                      <a:endParaRPr kumimoji="0" lang="en-US" altLang="zh-TW" sz="2400" kern="1200" dirty="0">
                        <a:solidFill>
                          <a:schemeClr val="dk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  <a:p>
                      <a:r>
                        <a:rPr kumimoji="0" lang="en-US" altLang="zh-TW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2.</a:t>
                      </a:r>
                      <a:r>
                        <a:rPr kumimoji="0" lang="zh-TW" altLang="en-US" sz="2400" kern="1200" dirty="0">
                          <a:solidFill>
                            <a:schemeClr val="dk1"/>
                          </a:solidFill>
                          <a:latin typeface="+mj-ea"/>
                          <a:ea typeface="+mj-ea"/>
                          <a:cs typeface="+mn-cs"/>
                        </a:rPr>
                        <a:t>有小白鷺飛過</a:t>
                      </a:r>
                    </a:p>
                    <a:p>
                      <a:endParaRPr lang="en-US" altLang="zh-TW" sz="2400" dirty="0"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131946" y="4016277"/>
            <a:ext cx="7810025" cy="2770307"/>
            <a:chOff x="337475" y="3844532"/>
            <a:chExt cx="8975154" cy="305605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66" b="23554"/>
            <a:stretch/>
          </p:blipFill>
          <p:spPr bwMode="auto">
            <a:xfrm>
              <a:off x="337475" y="3844532"/>
              <a:ext cx="2721803" cy="30560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3043831" y="6459210"/>
              <a:ext cx="6268798" cy="441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+mj-ea"/>
                  <a:ea typeface="+mj-ea"/>
                </a:rPr>
                <a:t>七腳川溪的垃圾、上游、家庭廢水出水口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 rot="21238708">
            <a:off x="2757699" y="4699646"/>
            <a:ext cx="3153799" cy="2139384"/>
            <a:chOff x="5898842" y="4532987"/>
            <a:chExt cx="3153799" cy="2139384"/>
          </a:xfrm>
        </p:grpSpPr>
        <p:pic>
          <p:nvPicPr>
            <p:cNvPr id="1026" name="Picture 2" descr="C:\Users\LeePC\Downloads\P_20160925_10554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2" t="16877"/>
            <a:stretch/>
          </p:blipFill>
          <p:spPr bwMode="auto">
            <a:xfrm rot="342745">
              <a:off x="5908893" y="4532987"/>
              <a:ext cx="3143748" cy="17368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 rot="21328427">
              <a:off x="5898842" y="6272261"/>
              <a:ext cx="2054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2000" dirty="0">
                <a:latin typeface="+mj-ea"/>
                <a:ea typeface="+mj-ea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457908" y="4167560"/>
            <a:ext cx="2789213" cy="15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0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研究結論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935480"/>
            <a:ext cx="8572560" cy="2065024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>
                <a:latin typeface="+mj-ea"/>
                <a:ea typeface="+mj-ea"/>
              </a:rPr>
              <a:t>在</a:t>
            </a:r>
            <a:r>
              <a:rPr lang="zh-TW" altLang="en-US" sz="3200" dirty="0">
                <a:solidFill>
                  <a:srgbClr val="FF0000"/>
                </a:solidFill>
                <a:latin typeface="+mj-ea"/>
                <a:ea typeface="+mj-ea"/>
              </a:rPr>
              <a:t>物化、生物</a:t>
            </a:r>
            <a:r>
              <a:rPr lang="zh-TW" altLang="en-US" sz="3200" dirty="0">
                <a:latin typeface="+mj-ea"/>
                <a:ea typeface="+mj-ea"/>
              </a:rPr>
              <a:t>檢測中</a:t>
            </a:r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白鮑溪</a:t>
            </a:r>
            <a:r>
              <a:rPr lang="zh-TW" altLang="en-US" sz="3200" dirty="0">
                <a:latin typeface="+mj-ea"/>
                <a:ea typeface="+mj-ea"/>
              </a:rPr>
              <a:t>比七腳川溪</a:t>
            </a:r>
            <a:r>
              <a:rPr lang="zh-TW" altLang="en-US" sz="3200" dirty="0">
                <a:solidFill>
                  <a:srgbClr val="FF0000"/>
                </a:solidFill>
                <a:latin typeface="+mj-ea"/>
                <a:ea typeface="+mj-ea"/>
              </a:rPr>
              <a:t>乾淨。</a:t>
            </a:r>
            <a:endParaRPr lang="en-US" altLang="zh-TW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3200" dirty="0">
                <a:latin typeface="+mj-ea"/>
                <a:ea typeface="+mj-ea"/>
              </a:rPr>
              <a:t>雖然白鮑溪較為乾淨，但溪邊還是有少許垃圾，加上檢測的結果， 所以不建議直接飲用白鮑溪的溪水。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285720" y="3929066"/>
            <a:ext cx="4143404" cy="2869662"/>
            <a:chOff x="285720" y="3929066"/>
            <a:chExt cx="4143404" cy="286966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3929066"/>
              <a:ext cx="4143404" cy="2500330"/>
            </a:xfrm>
            <a:prstGeom prst="roundRect">
              <a:avLst>
                <a:gd name="adj" fmla="val 2583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1643042" y="6429396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+mj-ea"/>
                  <a:ea typeface="+mj-ea"/>
                </a:rPr>
                <a:t>七腳川溪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5143504" y="4000504"/>
            <a:ext cx="3500462" cy="2786082"/>
            <a:chOff x="5143504" y="4071942"/>
            <a:chExt cx="3500462" cy="2786082"/>
          </a:xfrm>
        </p:grpSpPr>
        <p:pic>
          <p:nvPicPr>
            <p:cNvPr id="3076" name="Picture 4" descr="「白鮑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4" y="4071942"/>
              <a:ext cx="3500462" cy="23574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7" name="文字方塊 6"/>
            <p:cNvSpPr txBox="1"/>
            <p:nvPr/>
          </p:nvSpPr>
          <p:spPr>
            <a:xfrm>
              <a:off x="6572264" y="6488692"/>
              <a:ext cx="92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>
                  <a:latin typeface="+mj-ea"/>
                  <a:ea typeface="+mj-ea"/>
                </a:rPr>
                <a:t>白鮑溪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63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實驗影片</a:t>
            </a:r>
          </a:p>
        </p:txBody>
      </p:sp>
      <p:pic>
        <p:nvPicPr>
          <p:cNvPr id="9" name="水質監測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650" y="1935163"/>
            <a:ext cx="5853113" cy="4389437"/>
          </a:xfrm>
        </p:spPr>
      </p:pic>
    </p:spTree>
    <p:extLst>
      <p:ext uri="{BB962C8B-B14F-4D97-AF65-F5344CB8AC3E}">
        <p14:creationId xmlns:p14="http://schemas.microsoft.com/office/powerpoint/2010/main" val="13555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ttp://student.hlc.edu.tw/action/album/396/m_2016092810034991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" name="Picture 2" descr="9 25 白鮑溪_3209.jpg"/>
          <p:cNvPicPr>
            <a:picLocks noChangeAspect="1" noChangeArrowheads="1"/>
          </p:cNvPicPr>
          <p:nvPr/>
        </p:nvPicPr>
        <p:blipFill>
          <a:blip r:embed="rId3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106">
            <a:off x="3331692" y="1427012"/>
            <a:ext cx="4842356" cy="36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071570" y="5659955"/>
            <a:ext cx="6858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愛護大自然，有你有我</a:t>
            </a:r>
            <a:r>
              <a:rPr lang="en-US" altLang="zh-TW" sz="4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ea"/>
                <a:ea typeface="+mj-ea"/>
              </a:rPr>
              <a:t>!</a:t>
            </a:r>
            <a:endParaRPr lang="zh-TW" altLang="en-US" sz="24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ea"/>
              <a:ea typeface="+mj-ea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68300" y="3924284"/>
            <a:ext cx="6643734" cy="1582621"/>
          </a:xfrm>
        </p:spPr>
        <p:txBody>
          <a:bodyPr>
            <a:noAutofit/>
          </a:bodyPr>
          <a:lstStyle/>
          <a:p>
            <a:r>
              <a:rPr lang="zh-TW" altLang="en-US" sz="66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感謝各位的聆聽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7242" y="57148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研究動機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2136462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+mj-ea"/>
                <a:ea typeface="+mj-ea"/>
              </a:rPr>
              <a:t>七腳川溪和花蓮人的生活息息相關</a:t>
            </a:r>
            <a:endParaRPr lang="en-US" altLang="zh-TW" sz="2800" dirty="0">
              <a:latin typeface="+mj-ea"/>
              <a:ea typeface="+mj-ea"/>
            </a:endParaRPr>
          </a:p>
          <a:p>
            <a:r>
              <a:rPr lang="zh-TW" altLang="en-US" sz="2800" dirty="0">
                <a:latin typeface="+mj-ea"/>
                <a:ea typeface="+mj-ea"/>
              </a:rPr>
              <a:t>白鮑溪是夏日消暑的聖地</a:t>
            </a:r>
            <a:endParaRPr lang="en-US" altLang="zh-TW" sz="2800" dirty="0">
              <a:latin typeface="+mj-ea"/>
              <a:ea typeface="+mj-ea"/>
            </a:endParaRPr>
          </a:p>
          <a:p>
            <a:r>
              <a:rPr lang="zh-TW" altLang="en-US" sz="2800" dirty="0">
                <a:latin typeface="+mj-ea"/>
                <a:ea typeface="+mj-ea"/>
              </a:rPr>
              <a:t>兩條溪的水質和我們想像的一樣嗎？</a:t>
            </a:r>
          </a:p>
          <a:p>
            <a:pPr>
              <a:buNone/>
            </a:pPr>
            <a:endParaRPr lang="zh-TW" altLang="en-US" sz="2800" dirty="0">
              <a:latin typeface="+mj-ea"/>
              <a:ea typeface="+mj-ea"/>
            </a:endParaRPr>
          </a:p>
          <a:p>
            <a:pPr>
              <a:buNone/>
            </a:pPr>
            <a:endParaRPr lang="zh-TW" altLang="en-US" sz="2800" dirty="0"/>
          </a:p>
          <a:p>
            <a:endParaRPr lang="zh-TW" altLang="en-US" sz="2800" dirty="0"/>
          </a:p>
        </p:txBody>
      </p:sp>
      <p:pic>
        <p:nvPicPr>
          <p:cNvPr id="1026" name="Picture 2" descr="http://student.hlc.edu.tw/action/album/396/m_20160920203351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" y="4098081"/>
            <a:ext cx="460851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udent.hlc.edu.tw/action/album/396/m_201609281003522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/>
          <a:stretch/>
        </p:blipFill>
        <p:spPr bwMode="auto">
          <a:xfrm>
            <a:off x="4808040" y="4038944"/>
            <a:ext cx="3980411" cy="265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7242" y="5714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研究流程圖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99936" y="1928802"/>
            <a:ext cx="600164" cy="47149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700" b="1" dirty="0">
                <a:latin typeface="+mj-ea"/>
                <a:ea typeface="+mj-ea"/>
              </a:rPr>
              <a:t>選定主題</a:t>
            </a:r>
            <a:r>
              <a:rPr lang="en-US" altLang="zh-TW" sz="2700" b="1" dirty="0">
                <a:latin typeface="+mj-ea"/>
                <a:ea typeface="+mj-ea"/>
              </a:rPr>
              <a:t>-</a:t>
            </a:r>
            <a:r>
              <a:rPr lang="zh-TW" altLang="en-US" sz="2700" b="1" dirty="0">
                <a:latin typeface="+mj-ea"/>
                <a:ea typeface="+mj-ea"/>
              </a:rPr>
              <a:t>七腳川溪與白鮑溪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258116" y="2285992"/>
            <a:ext cx="600164" cy="32861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700" b="1" dirty="0">
                <a:latin typeface="+mj-ea"/>
                <a:ea typeface="+mj-ea"/>
              </a:rPr>
              <a:t>撰寫報告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1142976" y="3357562"/>
            <a:ext cx="792000" cy="360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4071934" y="3357562"/>
            <a:ext cx="1000132" cy="360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1811297" y="3143248"/>
            <a:ext cx="2378134" cy="3136778"/>
            <a:chOff x="1811297" y="2857496"/>
            <a:chExt cx="2378134" cy="3136778"/>
          </a:xfrm>
        </p:grpSpPr>
        <p:sp>
          <p:nvSpPr>
            <p:cNvPr id="7" name="文字方塊 6"/>
            <p:cNvSpPr txBox="1"/>
            <p:nvPr/>
          </p:nvSpPr>
          <p:spPr>
            <a:xfrm>
              <a:off x="2000232" y="2857496"/>
              <a:ext cx="2000264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550" b="1" dirty="0">
                  <a:latin typeface="+mj-ea"/>
                  <a:ea typeface="+mj-ea"/>
                </a:rPr>
                <a:t>搜尋文獻、書籍、檔案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1811297" y="5286388"/>
              <a:ext cx="2378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+mj-ea"/>
                  <a:ea typeface="+mj-ea"/>
                </a:rPr>
                <a:t>103</a:t>
              </a:r>
              <a:r>
                <a:rPr lang="zh-TW" altLang="en-US" sz="2000" b="1" dirty="0">
                  <a:latin typeface="+mj-ea"/>
                  <a:ea typeface="+mj-ea"/>
                </a:rPr>
                <a:t>小論文報告</a:t>
              </a:r>
              <a:endParaRPr lang="en-US" altLang="zh-TW" sz="2000" b="1" dirty="0">
                <a:latin typeface="+mj-ea"/>
                <a:ea typeface="+mj-ea"/>
              </a:endParaRPr>
            </a:p>
            <a:p>
              <a:r>
                <a:rPr lang="en-US" altLang="zh-TW" sz="2000" b="1" dirty="0">
                  <a:latin typeface="+mj-ea"/>
                  <a:ea typeface="+mj-ea"/>
                </a:rPr>
                <a:t>(</a:t>
              </a:r>
              <a:r>
                <a:rPr lang="zh-TW" altLang="en-US" sz="2000" b="1" dirty="0">
                  <a:latin typeface="+mj-ea"/>
                  <a:ea typeface="+mj-ea"/>
                </a:rPr>
                <a:t>趙庭毅為作者之一</a:t>
              </a:r>
              <a:r>
                <a:rPr lang="en-US" altLang="zh-TW" sz="2000" b="1" dirty="0">
                  <a:latin typeface="+mj-ea"/>
                  <a:ea typeface="+mj-ea"/>
                </a:rPr>
                <a:t>)</a:t>
              </a:r>
              <a:endParaRPr lang="zh-TW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16" name="向下箭號 15"/>
            <p:cNvSpPr/>
            <p:nvPr/>
          </p:nvSpPr>
          <p:spPr>
            <a:xfrm>
              <a:off x="2730046" y="3929066"/>
              <a:ext cx="341756" cy="1224000"/>
            </a:xfrm>
            <a:prstGeom prst="downArrow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000628" y="3143248"/>
            <a:ext cx="2428892" cy="3091599"/>
            <a:chOff x="5214942" y="2857496"/>
            <a:chExt cx="2428892" cy="3091599"/>
          </a:xfrm>
        </p:grpSpPr>
        <p:sp>
          <p:nvSpPr>
            <p:cNvPr id="10" name="文字方塊 9"/>
            <p:cNvSpPr txBox="1"/>
            <p:nvPr/>
          </p:nvSpPr>
          <p:spPr>
            <a:xfrm>
              <a:off x="5214942" y="2857496"/>
              <a:ext cx="242889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550" b="1" dirty="0">
                  <a:latin typeface="+mj-ea"/>
                  <a:ea typeface="+mj-ea"/>
                </a:rPr>
                <a:t>白鮑溪、七腳川溪實地勘查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5357818" y="5241209"/>
              <a:ext cx="22860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+mj-ea"/>
                  <a:ea typeface="+mj-ea"/>
                </a:rPr>
                <a:t>實驗</a:t>
              </a:r>
              <a:r>
                <a:rPr lang="en-US" altLang="zh-TW" sz="2000" b="1" dirty="0">
                  <a:latin typeface="+mj-ea"/>
                  <a:ea typeface="+mj-ea"/>
                </a:rPr>
                <a:t>-</a:t>
              </a:r>
              <a:r>
                <a:rPr lang="zh-TW" altLang="en-US" sz="2000" b="1" dirty="0">
                  <a:latin typeface="+mj-ea"/>
                  <a:ea typeface="+mj-ea"/>
                </a:rPr>
                <a:t>物理、化學檢測及生物指標</a:t>
              </a:r>
            </a:p>
          </p:txBody>
        </p:sp>
        <p:sp>
          <p:nvSpPr>
            <p:cNvPr id="17" name="向下箭號 16"/>
            <p:cNvSpPr/>
            <p:nvPr/>
          </p:nvSpPr>
          <p:spPr>
            <a:xfrm>
              <a:off x="6104826" y="3929066"/>
              <a:ext cx="396000" cy="1224000"/>
            </a:xfrm>
            <a:prstGeom prst="downArrow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7358082" y="3429000"/>
            <a:ext cx="714380" cy="2281659"/>
            <a:chOff x="7429520" y="3143248"/>
            <a:chExt cx="714380" cy="2281659"/>
          </a:xfrm>
        </p:grpSpPr>
        <p:sp>
          <p:nvSpPr>
            <p:cNvPr id="18" name="向右箭號 17"/>
            <p:cNvSpPr/>
            <p:nvPr/>
          </p:nvSpPr>
          <p:spPr>
            <a:xfrm>
              <a:off x="7429520" y="3143248"/>
              <a:ext cx="714380" cy="360000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向右箭號 18"/>
            <p:cNvSpPr/>
            <p:nvPr/>
          </p:nvSpPr>
          <p:spPr>
            <a:xfrm rot="18862678">
              <a:off x="7213710" y="4669509"/>
              <a:ext cx="1150796" cy="360000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5804" y="57148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檢測方法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85926"/>
            <a:ext cx="8229600" cy="20650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+mj-ea"/>
                <a:ea typeface="+mj-ea"/>
              </a:rPr>
              <a:t>檢測兩溪之物理及化學性質</a:t>
            </a:r>
            <a:endParaRPr lang="en-US" altLang="zh-TW" sz="2800" dirty="0">
              <a:latin typeface="+mj-ea"/>
              <a:ea typeface="+mj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2800" dirty="0">
                <a:latin typeface="+mj-ea"/>
                <a:ea typeface="+mj-ea"/>
              </a:rPr>
              <a:t>檢測生物指標</a:t>
            </a:r>
            <a:endParaRPr lang="en-US" altLang="zh-TW" sz="2800" dirty="0">
              <a:latin typeface="+mj-ea"/>
              <a:ea typeface="+mj-ea"/>
            </a:endParaRPr>
          </a:p>
          <a:p>
            <a:endParaRPr lang="zh-TW" altLang="en-US" sz="2800" dirty="0"/>
          </a:p>
        </p:txBody>
      </p:sp>
      <p:pic>
        <p:nvPicPr>
          <p:cNvPr id="5122" name="Picture 2" descr="http://student.hlc.edu.tw/action/album/396/m_20160928100352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886">
            <a:off x="4758910" y="3586816"/>
            <a:ext cx="4017230" cy="3012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「物理化學」的圖片搜尋結果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1253458">
            <a:off x="725457" y="3481969"/>
            <a:ext cx="3214673" cy="322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研究方法和研究對象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2078356"/>
            <a:ext cx="8229600" cy="1707834"/>
          </a:xfrm>
        </p:spPr>
        <p:txBody>
          <a:bodyPr/>
          <a:lstStyle/>
          <a:p>
            <a:r>
              <a:rPr lang="zh-TW" altLang="en-US" sz="2800" dirty="0">
                <a:latin typeface="+mj-ea"/>
                <a:ea typeface="+mj-ea"/>
              </a:rPr>
              <a:t>研究方法：田野調查法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latin typeface="+mj-ea"/>
                <a:ea typeface="+mj-ea"/>
              </a:rPr>
              <a:t>又稱實地考察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</a:p>
          <a:p>
            <a:pPr>
              <a:buNone/>
            </a:pPr>
            <a:r>
              <a:rPr lang="zh-TW" altLang="en-US" sz="1600" dirty="0">
                <a:latin typeface="+mj-ea"/>
                <a:ea typeface="+mj-ea"/>
              </a:rPr>
              <a:t> </a:t>
            </a:r>
          </a:p>
          <a:p>
            <a:r>
              <a:rPr lang="zh-TW" altLang="en-US" sz="2800" dirty="0">
                <a:latin typeface="+mj-ea"/>
                <a:ea typeface="+mj-ea"/>
              </a:rPr>
              <a:t>研究對象：七腳川溪、白鮑溪</a:t>
            </a:r>
            <a:endParaRPr lang="zh-TW" altLang="en-US" sz="2800" dirty="0"/>
          </a:p>
          <a:p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-32" y="3618024"/>
            <a:ext cx="4680000" cy="3240000"/>
            <a:chOff x="229001" y="3643314"/>
            <a:chExt cx="4200123" cy="2910322"/>
          </a:xfrm>
        </p:grpSpPr>
        <p:pic>
          <p:nvPicPr>
            <p:cNvPr id="7172" name="Picture 4" descr="「七腳川溪」的圖片搜尋結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01" y="3643314"/>
              <a:ext cx="4200123" cy="2786082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1850173" y="6215082"/>
              <a:ext cx="1071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+mj-ea"/>
                  <a:ea typeface="+mj-ea"/>
                </a:rPr>
                <a:t>七腳川溪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500562" y="3618024"/>
            <a:ext cx="4680000" cy="3240000"/>
            <a:chOff x="4682702" y="3643314"/>
            <a:chExt cx="4104140" cy="2910322"/>
          </a:xfrm>
        </p:grpSpPr>
        <p:pic>
          <p:nvPicPr>
            <p:cNvPr id="7170" name="Picture 2" descr="「白鮑溪」的圖片搜尋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702" y="3643314"/>
              <a:ext cx="4104140" cy="2737429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6286512" y="6215082"/>
              <a:ext cx="1000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+mj-ea"/>
                  <a:ea typeface="+mj-ea"/>
                </a:rPr>
                <a:t>白鮑溪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實地之檢測流程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785786" y="1857364"/>
            <a:ext cx="7386614" cy="1170260"/>
            <a:chOff x="785786" y="1901550"/>
            <a:chExt cx="7386614" cy="1170260"/>
          </a:xfrm>
        </p:grpSpPr>
        <p:grpSp>
          <p:nvGrpSpPr>
            <p:cNvPr id="13" name="群組 12"/>
            <p:cNvGrpSpPr/>
            <p:nvPr/>
          </p:nvGrpSpPr>
          <p:grpSpPr>
            <a:xfrm>
              <a:off x="3571868" y="1928801"/>
              <a:ext cx="2000264" cy="1143009"/>
              <a:chOff x="3435832" y="1928801"/>
              <a:chExt cx="2000264" cy="1143009"/>
            </a:xfrm>
          </p:grpSpPr>
          <p:sp>
            <p:nvSpPr>
              <p:cNvPr id="14" name="流程圖: 儲存資料 13"/>
              <p:cNvSpPr/>
              <p:nvPr/>
            </p:nvSpPr>
            <p:spPr>
              <a:xfrm rot="10800000">
                <a:off x="3435832" y="1928801"/>
                <a:ext cx="2000264" cy="1143008"/>
              </a:xfrm>
              <a:prstGeom prst="flowChartOnlineStorag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4005626" y="1994592"/>
                <a:ext cx="12144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200" dirty="0">
                    <a:latin typeface="+mj-ea"/>
                    <a:ea typeface="+mj-ea"/>
                  </a:rPr>
                  <a:t>物化檢測</a:t>
                </a:r>
                <a:endParaRPr lang="zh-TW" altLang="en-US" sz="2000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17" name="群組 16"/>
            <p:cNvGrpSpPr/>
            <p:nvPr/>
          </p:nvGrpSpPr>
          <p:grpSpPr>
            <a:xfrm>
              <a:off x="785786" y="1928801"/>
              <a:ext cx="2071702" cy="1143009"/>
              <a:chOff x="785786" y="1928801"/>
              <a:chExt cx="2071702" cy="1143009"/>
            </a:xfrm>
          </p:grpSpPr>
          <p:sp>
            <p:nvSpPr>
              <p:cNvPr id="18" name="流程圖: 儲存資料 17"/>
              <p:cNvSpPr/>
              <p:nvPr/>
            </p:nvSpPr>
            <p:spPr>
              <a:xfrm rot="10800000">
                <a:off x="785786" y="1928801"/>
                <a:ext cx="2071702" cy="1143008"/>
              </a:xfrm>
              <a:prstGeom prst="flowChartOnlineStorag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1357290" y="1994592"/>
                <a:ext cx="12144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200" dirty="0">
                    <a:latin typeface="+mj-ea"/>
                    <a:ea typeface="+mj-ea"/>
                  </a:rPr>
                  <a:t>觀察地形</a:t>
                </a:r>
              </a:p>
            </p:txBody>
          </p:sp>
        </p:grpSp>
        <p:grpSp>
          <p:nvGrpSpPr>
            <p:cNvPr id="12" name="群組 11"/>
            <p:cNvGrpSpPr/>
            <p:nvPr/>
          </p:nvGrpSpPr>
          <p:grpSpPr>
            <a:xfrm>
              <a:off x="6172136" y="1901550"/>
              <a:ext cx="2000264" cy="1170260"/>
              <a:chOff x="6172136" y="1901550"/>
              <a:chExt cx="2000264" cy="1170260"/>
            </a:xfrm>
          </p:grpSpPr>
          <p:sp>
            <p:nvSpPr>
              <p:cNvPr id="16" name="流程圖: 儲存資料 15"/>
              <p:cNvSpPr/>
              <p:nvPr/>
            </p:nvSpPr>
            <p:spPr>
              <a:xfrm rot="10800000">
                <a:off x="6172136" y="1901550"/>
                <a:ext cx="2000264" cy="1143008"/>
              </a:xfrm>
              <a:prstGeom prst="flowChartOnlineStorag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6715140" y="1994592"/>
                <a:ext cx="12144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3200" dirty="0">
                    <a:latin typeface="+mj-ea"/>
                    <a:ea typeface="+mj-ea"/>
                  </a:rPr>
                  <a:t>生物採樣</a:t>
                </a:r>
              </a:p>
            </p:txBody>
          </p:sp>
        </p:grpSp>
      </p:grpSp>
      <p:pic>
        <p:nvPicPr>
          <p:cNvPr id="15366" name="Picture 6" descr="http://student.hlc.edu.tw/action/album/396/m_20160928100342240.jpg"/>
          <p:cNvPicPr>
            <a:picLocks noChangeAspect="1" noChangeArrowheads="1"/>
          </p:cNvPicPr>
          <p:nvPr/>
        </p:nvPicPr>
        <p:blipFill>
          <a:blip r:embed="rId3" cstate="print"/>
          <a:srcRect l="6562" t="25451" r="13750" b="11249"/>
          <a:stretch>
            <a:fillRect/>
          </a:stretch>
        </p:blipFill>
        <p:spPr bwMode="auto">
          <a:xfrm>
            <a:off x="357158" y="3214686"/>
            <a:ext cx="3071834" cy="199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擷取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857760"/>
            <a:ext cx="3429024" cy="183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https://lh4.googleusercontent.com/LcFWRX6wpfrUSawg8T1UPy9x9lU3yaEfokI9WWcbXlKj1aT5rq4O2CbRAeDXZPPeeu7NHkFjVdDmHPJi34_ndO8qZi1dLVl1e8cM4miL5Ok2Alt5SE2w4uWGbmMHyulYoCbv_HNx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572131" y="3286124"/>
            <a:ext cx="3296861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7148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物化檢測流程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9581517"/>
              </p:ext>
            </p:extLst>
          </p:nvPr>
        </p:nvGraphicFramePr>
        <p:xfrm>
          <a:off x="0" y="1124744"/>
          <a:ext cx="91440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4" name="Picture 4" descr="白鮑溪的水質紀錄_80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93753" y="3873696"/>
            <a:ext cx="2098526" cy="275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4.googleusercontent.com/Xncuwxw0i0CoElrBvPcKf2bL5C_-JQI2ml9mzqshMAfMoOPG84hKkcgyPoCiXHQauwugm1CUA2Ju_x3jfJWfDDRlVuhqb98cSpJW6FwoSCdlZw0Ijd5KETLnuNiR9KbaRQ7yX5P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21508"/>
            <a:ext cx="1368152" cy="217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lh6.googleusercontent.com/icrgZaYOvThSDwOm8Db8wnxse5Ruavubo-gVrluzcwa2ia9P-dFkzi5Z2ZtvG7m2UAPJrMOYLqULk2reP8_ZKWkb4pW6X-MkIHGQJyn1xz_65JFeeqvLjXPmmuPdu3szMbRietv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5" b="11853"/>
          <a:stretch/>
        </p:blipFill>
        <p:spPr bwMode="auto">
          <a:xfrm>
            <a:off x="7164288" y="774700"/>
            <a:ext cx="1584176" cy="1993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4366" y="57148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生物採樣流程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403511"/>
              </p:ext>
            </p:extLst>
          </p:nvPr>
        </p:nvGraphicFramePr>
        <p:xfrm>
          <a:off x="313216" y="1571612"/>
          <a:ext cx="890225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https://lh5.googleusercontent.com/aq8iEg6Vo0zfrqsJLWJXiA7-1zEty7TrgXaaTQlSqm1wtfktKGhFcDBn6pVCFGfDM-hbkISC0Xg74mHNrUwR1wbGZSd9AA0k59RGQmDZERSms7p749Cu6Gk5L91I7F6qGrIpYl9J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71942"/>
            <a:ext cx="2954640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_20160903_095809_B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4590202"/>
            <a:ext cx="2717387" cy="1910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 descr="配圖2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29388" y="4071942"/>
            <a:ext cx="2333628" cy="2333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何為硬度、融氧度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192" y="2367528"/>
            <a:ext cx="8435280" cy="3653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dirty="0">
                <a:solidFill>
                  <a:srgbClr val="00B050"/>
                </a:solidFill>
                <a:latin typeface="+mj-ea"/>
                <a:ea typeface="+mj-ea"/>
              </a:rPr>
              <a:t>硬度：</a:t>
            </a:r>
            <a:endParaRPr lang="en-US" altLang="zh-TW" sz="3200" b="1" dirty="0">
              <a:solidFill>
                <a:srgbClr val="00B05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dirty="0">
                <a:latin typeface="+mj-ea"/>
                <a:ea typeface="+mj-ea"/>
              </a:rPr>
              <a:t>含有高濃度礦物質的水，尤其是含有高濃度的鈣和鎂</a:t>
            </a:r>
            <a:endParaRPr lang="en-US" altLang="zh-TW" sz="28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00B050"/>
                </a:solidFill>
                <a:latin typeface="+mj-ea"/>
                <a:ea typeface="+mj-ea"/>
              </a:rPr>
              <a:t>融氧度：</a:t>
            </a:r>
            <a:endParaRPr lang="en-US" altLang="zh-TW" sz="3200" b="1" dirty="0">
              <a:solidFill>
                <a:srgbClr val="00B050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dirty="0">
                <a:latin typeface="+mj-ea"/>
                <a:ea typeface="+mj-ea"/>
              </a:rPr>
              <a:t>溶氧量（</a:t>
            </a:r>
            <a:r>
              <a:rPr lang="en-US" altLang="zh-TW" sz="2800" dirty="0">
                <a:latin typeface="+mj-ea"/>
                <a:ea typeface="+mj-ea"/>
              </a:rPr>
              <a:t>DO</a:t>
            </a:r>
            <a:r>
              <a:rPr lang="zh-TW" altLang="en-US" sz="2800" dirty="0">
                <a:latin typeface="+mj-ea"/>
                <a:ea typeface="+mj-ea"/>
              </a:rPr>
              <a:t>）水域中所含氧氣之溶解量</a:t>
            </a:r>
            <a:endParaRPr lang="en-US" altLang="zh-TW" sz="28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dirty="0">
                <a:latin typeface="+mj-ea"/>
                <a:ea typeface="+mj-ea"/>
              </a:rPr>
              <a:t>一般來自空氣中氧之供給，或水中植物，</a:t>
            </a:r>
            <a:endParaRPr lang="en-US" altLang="zh-TW" sz="28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zh-TW" altLang="en-US" sz="2800" dirty="0">
                <a:latin typeface="+mj-ea"/>
                <a:ea typeface="+mj-ea"/>
              </a:rPr>
              <a:t>其含量隨著水溫、大氣壓力及海水之鹽度而異</a:t>
            </a:r>
            <a:endParaRPr lang="en-US" altLang="zh-TW" sz="2800" dirty="0"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zh-TW" sz="2800" dirty="0">
              <a:latin typeface="+mj-ea"/>
              <a:ea typeface="+mj-ea"/>
            </a:endParaRPr>
          </a:p>
          <a:p>
            <a:pPr marL="0" indent="0">
              <a:buNone/>
            </a:pP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4" name="AutoShape 2" descr="「水質過硬」的圖片搜尋結果"/>
          <p:cNvSpPr>
            <a:spLocks noChangeAspect="1" noChangeArrowheads="1"/>
          </p:cNvSpPr>
          <p:nvPr/>
        </p:nvSpPr>
        <p:spPr bwMode="auto">
          <a:xfrm>
            <a:off x="1043608" y="20608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「水質過硬」的圖片搜尋結果"/>
          <p:cNvSpPr>
            <a:spLocks noChangeAspect="1" noChangeArrowheads="1"/>
          </p:cNvSpPr>
          <p:nvPr/>
        </p:nvSpPr>
        <p:spPr bwMode="auto">
          <a:xfrm>
            <a:off x="155575" y="-5621"/>
            <a:ext cx="165958" cy="1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6" descr="「水質過硬」的圖片搜尋結果"/>
          <p:cNvSpPr>
            <a:spLocks noChangeAspect="1" noChangeArrowheads="1"/>
          </p:cNvSpPr>
          <p:nvPr/>
        </p:nvSpPr>
        <p:spPr bwMode="auto">
          <a:xfrm>
            <a:off x="155575" y="-73882"/>
            <a:ext cx="2904257" cy="177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64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1005</TotalTime>
  <Words>1472</Words>
  <Application>Microsoft Office PowerPoint</Application>
  <PresentationFormat>如螢幕大小 (4:3)</PresentationFormat>
  <Paragraphs>208</Paragraphs>
  <Slides>17</Slides>
  <Notes>16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流線</vt:lpstr>
      <vt:lpstr>PowerPoint 簡報</vt:lpstr>
      <vt:lpstr>研究動機</vt:lpstr>
      <vt:lpstr>研究流程圖</vt:lpstr>
      <vt:lpstr>檢測方法</vt:lpstr>
      <vt:lpstr>研究方法和研究對象 </vt:lpstr>
      <vt:lpstr>實地之檢測流程</vt:lpstr>
      <vt:lpstr>物化檢測流程</vt:lpstr>
      <vt:lpstr>生物採樣流程</vt:lpstr>
      <vt:lpstr>何為硬度、融氧度</vt:lpstr>
      <vt:lpstr>研究結果-目測-七腳川溪</vt:lpstr>
      <vt:lpstr>研究結果-目測-白鮑溪</vt:lpstr>
      <vt:lpstr>研究結果-物化檢測</vt:lpstr>
      <vt:lpstr>研究結果-生物指標</vt:lpstr>
      <vt:lpstr>研究結果-其他</vt:lpstr>
      <vt:lpstr>研究結論</vt:lpstr>
      <vt:lpstr>實驗影片</vt:lpstr>
      <vt:lpstr>感謝各位的聆聽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好溪好水好純淨? 白鮑溪與七腳川溪環境檢測調查之研究 </dc:title>
  <dc:creator>user</dc:creator>
  <cp:lastModifiedBy>Josephine LEE</cp:lastModifiedBy>
  <cp:revision>102</cp:revision>
  <dcterms:created xsi:type="dcterms:W3CDTF">2016-10-19T08:31:35Z</dcterms:created>
  <dcterms:modified xsi:type="dcterms:W3CDTF">2016-11-03T03:52:10Z</dcterms:modified>
</cp:coreProperties>
</file>