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90" r:id="rId5"/>
    <p:sldId id="260" r:id="rId6"/>
    <p:sldId id="262" r:id="rId7"/>
    <p:sldId id="268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70" r:id="rId16"/>
    <p:sldId id="271" r:id="rId17"/>
    <p:sldId id="272" r:id="rId18"/>
    <p:sldId id="273" r:id="rId19"/>
    <p:sldId id="274" r:id="rId20"/>
    <p:sldId id="281" r:id="rId21"/>
    <p:sldId id="283" r:id="rId22"/>
    <p:sldId id="284" r:id="rId23"/>
    <p:sldId id="285" r:id="rId24"/>
    <p:sldId id="263" r:id="rId25"/>
    <p:sldId id="287" r:id="rId26"/>
    <p:sldId id="289" r:id="rId27"/>
    <p:sldId id="291" r:id="rId28"/>
    <p:sldId id="293" r:id="rId29"/>
    <p:sldId id="265" r:id="rId30"/>
    <p:sldId id="292" r:id="rId31"/>
    <p:sldId id="266" r:id="rId32"/>
    <p:sldId id="288" r:id="rId33"/>
  </p:sldIdLst>
  <p:sldSz cx="9144000" cy="6858000" type="screen4x3"/>
  <p:notesSz cx="6858000" cy="9144000"/>
  <p:embeddedFontLst>
    <p:embeddedFont>
      <p:font typeface="Questrial" charset="0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贊成</a:t>
            </a:r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</a:t>
            </a:r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廢除</a:t>
            </a:r>
            <a:r>
              <a:rPr lang="zh-TW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死刑</a:t>
            </a:r>
            <a:r>
              <a:rPr lang="zh-TW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人數比例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中立意見</c:v>
                </c:pt>
                <c:pt idx="1">
                  <c:v>贊成</c:v>
                </c:pt>
                <c:pt idx="2">
                  <c:v>非常贊成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25</c:v>
                </c:pt>
                <c:pt idx="2">
                  <c:v>30</c:v>
                </c:pt>
                <c:pt idx="3">
                  <c:v>63</c:v>
                </c:pt>
                <c:pt idx="4">
                  <c:v>192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佛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道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教贊成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</a:t>
            </a: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廢死</a:t>
            </a:r>
            <a:r>
              <a:rPr lang="zh-TW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人數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比例</a:t>
            </a:r>
          </a:p>
        </c:rich>
      </c:tx>
      <c:layout>
        <c:manualLayout>
          <c:xMode val="edge"/>
          <c:yMode val="edge"/>
          <c:x val="0.13970989174893741"/>
          <c:y val="2.0749328505982996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12</c:v>
                </c:pt>
                <c:pt idx="3">
                  <c:v>36</c:v>
                </c:pt>
                <c:pt idx="4">
                  <c:v>115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b="1"/>
            </a:pP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基督教贊成</a:t>
            </a:r>
            <a:r>
              <a:rPr lang="en-US" altLang="zh-TW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0950615991896064"/>
          <c:y val="1.7067944831526655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b="1"/>
            </a:pP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天主教贊成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回教贊成</a:t>
            </a:r>
            <a:r>
              <a:rPr 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反對死刑人數比例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其他宗教贊成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Sheet1!$B$13:$F$13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23</c:v>
                </c:pt>
                <c:pt idx="1">
                  <c:v>9</c:v>
                </c:pt>
                <c:pt idx="2">
                  <c:v>9</c:v>
                </c:pt>
                <c:pt idx="3">
                  <c:v>19</c:v>
                </c:pt>
                <c:pt idx="4">
                  <c:v>56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國小贊成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Sheet1!$A$1:$F$1</c:f>
              <c:strCache>
                <c:ptCount val="6"/>
                <c:pt idx="0">
                  <c:v>國小</c:v>
                </c:pt>
                <c:pt idx="1">
                  <c:v>中立意見</c:v>
                </c:pt>
                <c:pt idx="2">
                  <c:v>反對</c:v>
                </c:pt>
                <c:pt idx="3">
                  <c:v>贊成</c:v>
                </c:pt>
                <c:pt idx="4">
                  <c:v>非常反對</c:v>
                </c:pt>
                <c:pt idx="5">
                  <c:v>非常贊成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國中贊成</a:t>
            </a:r>
            <a:r>
              <a:rPr lang="en-US" alt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Sheet1!$B$3:$F$3</c:f>
              <c:strCache>
                <c:ptCount val="5"/>
                <c:pt idx="0">
                  <c:v>中立意見</c:v>
                </c:pt>
                <c:pt idx="1">
                  <c:v>反對</c:v>
                </c:pt>
                <c:pt idx="2">
                  <c:v>贊成</c:v>
                </c:pt>
                <c:pt idx="3">
                  <c:v>非常反對</c:v>
                </c:pt>
                <c:pt idx="4">
                  <c:v>非常贊成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3</c:v>
                </c:pt>
                <c:pt idx="3">
                  <c:v>19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高中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職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Sheet1!$B$5:$F$5</c:f>
              <c:strCache>
                <c:ptCount val="5"/>
                <c:pt idx="0">
                  <c:v>中立意見</c:v>
                </c:pt>
                <c:pt idx="1">
                  <c:v>反對</c:v>
                </c:pt>
                <c:pt idx="2">
                  <c:v>贊成</c:v>
                </c:pt>
                <c:pt idx="3">
                  <c:v>非常反對</c:v>
                </c:pt>
                <c:pt idx="4">
                  <c:v>非常贊成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6</c:v>
                </c:pt>
                <c:pt idx="3">
                  <c:v>56</c:v>
                </c:pt>
                <c:pt idx="4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專科贊成</a:t>
            </a:r>
            <a:r>
              <a:rPr lang="en-US" alt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/</a:t>
            </a: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反對廢死人數比例</a:t>
            </a:r>
            <a:endParaRPr lang="zh-TW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Sheet1!$B$7:$F$7</c:f>
              <c:strCache>
                <c:ptCount val="5"/>
                <c:pt idx="0">
                  <c:v>中立意見</c:v>
                </c:pt>
                <c:pt idx="1">
                  <c:v>反對</c:v>
                </c:pt>
                <c:pt idx="2">
                  <c:v>贊成</c:v>
                </c:pt>
                <c:pt idx="3">
                  <c:v>非常反對</c:v>
                </c:pt>
                <c:pt idx="4">
                  <c:v>非常贊成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1">
                  <c:v>8</c:v>
                </c:pt>
                <c:pt idx="2">
                  <c:v>1</c:v>
                </c:pt>
                <c:pt idx="3">
                  <c:v>29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大學贊成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Sheet1!$B$9:$F$9</c:f>
              <c:strCache>
                <c:ptCount val="5"/>
                <c:pt idx="0">
                  <c:v>中立意見</c:v>
                </c:pt>
                <c:pt idx="1">
                  <c:v>反對</c:v>
                </c:pt>
                <c:pt idx="2">
                  <c:v>贊成</c:v>
                </c:pt>
                <c:pt idx="3">
                  <c:v>非常反對</c:v>
                </c:pt>
                <c:pt idx="4">
                  <c:v>非常贊成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9</c:v>
                </c:pt>
                <c:pt idx="3">
                  <c:v>69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062926509186361"/>
          <c:y val="0.23562736949547974"/>
          <c:w val="0.29992629046369274"/>
          <c:h val="0.41903871391076214"/>
        </c:manualLayout>
      </c:layout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1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男性贊成</a:t>
            </a:r>
            <a:r>
              <a:rPr lang="en-US" altLang="zh-TW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</c:dLbls>
          <c:cat>
            <c:strRef>
              <c:f>[Book1]Sheet1!$B$1:$F$1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[Book1]Sheet1!$B$2:$F$2</c:f>
              <c:numCache>
                <c:formatCode>General</c:formatCode>
                <c:ptCount val="5"/>
                <c:pt idx="0">
                  <c:v>30</c:v>
                </c:pt>
                <c:pt idx="1">
                  <c:v>17</c:v>
                </c:pt>
                <c:pt idx="2">
                  <c:v>13</c:v>
                </c:pt>
                <c:pt idx="3">
                  <c:v>31</c:v>
                </c:pt>
                <c:pt idx="4">
                  <c:v>107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研究所含以上贊成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Sheet1!$B$11:$F$11</c:f>
              <c:strCache>
                <c:ptCount val="5"/>
                <c:pt idx="0">
                  <c:v>中立意見</c:v>
                </c:pt>
                <c:pt idx="1">
                  <c:v>反對</c:v>
                </c:pt>
                <c:pt idx="2">
                  <c:v>贊成</c:v>
                </c:pt>
                <c:pt idx="3">
                  <c:v>非常反對</c:v>
                </c:pt>
                <c:pt idx="4">
                  <c:v>非常贊成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5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民眾贊成</a:t>
            </a:r>
            <a:r>
              <a:rPr lang="en-US" altLang="zh-TW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反對死刑的原因</a:t>
            </a:r>
            <a:endParaRPr lang="zh-TW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9"/>
                <c:pt idx="0">
                  <c:v>中立意見</c:v>
                </c:pt>
                <c:pt idx="1">
                  <c:v>贊成(其他)</c:v>
                </c:pt>
                <c:pt idx="2">
                  <c:v>贊成(成本低廉)</c:v>
                </c:pt>
                <c:pt idx="3">
                  <c:v>贊成(與世隔離)</c:v>
                </c:pt>
                <c:pt idx="4">
                  <c:v>贊成(報應論)</c:v>
                </c:pt>
                <c:pt idx="5">
                  <c:v>反對(其他)</c:v>
                </c:pt>
                <c:pt idx="6">
                  <c:v>反對(冤殺論)</c:v>
                </c:pt>
                <c:pt idx="7">
                  <c:v>反對(教化論)</c:v>
                </c:pt>
                <c:pt idx="8">
                  <c:v>反對(人權論)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17</c:v>
                </c:pt>
                <c:pt idx="3">
                  <c:v>95</c:v>
                </c:pt>
                <c:pt idx="4">
                  <c:v>130</c:v>
                </c:pt>
                <c:pt idx="5">
                  <c:v>10</c:v>
                </c:pt>
                <c:pt idx="6">
                  <c:v>14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20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7"/>
  <c:chart>
    <c:title>
      <c:tx>
        <c:rich>
          <a:bodyPr/>
          <a:lstStyle/>
          <a:p>
            <a:pPr>
              <a:defRPr b="1"/>
            </a:pP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女性贊成</a:t>
            </a:r>
            <a:r>
              <a:rPr lang="en-US" altLang="zh-TW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</c:dLbls>
          <c:cat>
            <c:strRef>
              <c:f>[Book1]Sheet1!$B$1:$F$1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[Book1]Sheet1!$B$2:$F$2</c:f>
              <c:numCache>
                <c:formatCode>General</c:formatCode>
                <c:ptCount val="5"/>
                <c:pt idx="0">
                  <c:v>24</c:v>
                </c:pt>
                <c:pt idx="1">
                  <c:v>13</c:v>
                </c:pt>
                <c:pt idx="2">
                  <c:v>12</c:v>
                </c:pt>
                <c:pt idx="3">
                  <c:v>32</c:v>
                </c:pt>
                <c:pt idx="4">
                  <c:v>85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</a:t>
            </a:r>
            <a:r>
              <a:rPr 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含</a:t>
            </a:r>
            <a:r>
              <a:rPr lang="zh-TW" sz="3200" b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以</a:t>
            </a:r>
            <a:r>
              <a:rPr lang="zh-TW" altLang="en-US" sz="3200" b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下</a:t>
            </a:r>
            <a:r>
              <a:rPr lang="zh-TW" sz="3200" b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贊成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5.2660413127739426E-2"/>
                  <c:y val="-0.12669837448662871"/>
                </c:manualLayout>
              </c:layout>
              <c:showPercent val="1"/>
            </c:dLbl>
            <c:dLbl>
              <c:idx val="2"/>
              <c:layout>
                <c:manualLayout>
                  <c:x val="1.1162207227076363E-2"/>
                  <c:y val="-6.30041069707050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16~25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Sheet1!$B$3:$F$3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9</c:v>
                </c:pt>
                <c:pt idx="3">
                  <c:v>15</c:v>
                </c:pt>
                <c:pt idx="4">
                  <c:v>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/>
            </a:pP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26~35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Sheet1!$B$5:$F$5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2</c:v>
                </c:pt>
                <c:pt idx="3">
                  <c:v>12</c:v>
                </c:pt>
                <c:pt idx="4">
                  <c:v>58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36~45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3174991838067251"/>
          <c:y val="3.7037037037037056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[Book1]Sheet1!$B$7:$F$7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[Book1]Sheet1!$B$8:$F$8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2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alt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46~55</a:t>
            </a: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歲贊成</a:t>
            </a:r>
            <a:r>
              <a:rPr lang="en-US" altLang="zh-TW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Sheet1!$B$9:$F$9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26"/>
  <c:chart>
    <c:title>
      <c:tx>
        <c:rich>
          <a:bodyPr/>
          <a:lstStyle/>
          <a:p>
            <a:pPr>
              <a:defRPr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56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歲含以上贊成</a:t>
            </a:r>
            <a:r>
              <a:rPr lang="en-US" altLang="zh-TW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反對廢死人數比例</a:t>
            </a:r>
            <a:endParaRPr lang="zh-TW" sz="32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Sheet1!$B$11:$F$11</c:f>
              <c:strCache>
                <c:ptCount val="5"/>
                <c:pt idx="0">
                  <c:v>中立意見</c:v>
                </c:pt>
                <c:pt idx="1">
                  <c:v>非常贊成</c:v>
                </c:pt>
                <c:pt idx="2">
                  <c:v>贊成</c:v>
                </c:pt>
                <c:pt idx="3">
                  <c:v>反對</c:v>
                </c:pt>
                <c:pt idx="4">
                  <c:v>非常反對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 b="1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zh-TW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7817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48056" lvl="0" indent="-232155" algn="just" rtl="0">
              <a:spcBef>
                <a:spcPts val="0"/>
              </a:spcBef>
              <a:buNone/>
            </a:pPr>
            <a:r>
              <a:rPr lang="zh-TW" sz="1100">
                <a:latin typeface="Questrial"/>
                <a:ea typeface="Questrial"/>
                <a:cs typeface="Questrial"/>
                <a:sym typeface="Questrial"/>
              </a:rPr>
              <a:t>世界上超過三分之二的國家已經在法律上或事實上廢止了死刑，廢止所有犯罪刑死的國家多達 92個</a:t>
            </a:r>
          </a:p>
          <a:p>
            <a:pPr marL="448056" lvl="0" indent="-232155" algn="just" rtl="0">
              <a:spcBef>
                <a:spcPts val="0"/>
              </a:spcBef>
              <a:buNone/>
            </a:pPr>
            <a:endParaRPr sz="1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-5400000">
            <a:off x="7554352" y="5254283"/>
            <a:ext cx="1892948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40543" y="776287"/>
            <a:ext cx="8062911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84632" marR="0" lvl="0" indent="-2031" algn="r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4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40543" y="225028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36576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20"/>
              </a:spcBef>
              <a:buClr>
                <a:schemeClr val="accent1"/>
              </a:buClr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80"/>
              </a:spcBef>
              <a:buClr>
                <a:srgbClr val="FF8EB1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FF8EB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371600" y="6012655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371600" y="565070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92246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285999" y="54007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791455" y="6480048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10800000" flipH="1">
            <a:off x="7033" y="7033"/>
            <a:ext cx="9129931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 rot="-5400000" flipH="1">
            <a:off x="7554352" y="309489"/>
            <a:ext cx="1892948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19375" y="648096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3" name="Shape 33"/>
          <p:cNvCxnSpPr/>
          <p:nvPr/>
        </p:nvCxnSpPr>
        <p:spPr>
          <a:xfrm rot="10800000">
            <a:off x="6468793" y="9380"/>
            <a:ext cx="2672860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 rot="10800000" flipH="1">
            <a:off x="0" y="7034"/>
            <a:ext cx="9136965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3600" b="1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marR="0" lvl="0" indent="-4064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36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280"/>
              </a:spcBef>
              <a:buClr>
                <a:srgbClr val="FF8EB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52475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44780" algn="l" rtl="0">
              <a:spcBef>
                <a:spcPts val="480"/>
              </a:spcBef>
              <a:buClr>
                <a:schemeClr val="accent1"/>
              </a:buClr>
              <a:buSzPct val="9500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03124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016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52475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44780" algn="l" rtl="0">
              <a:spcBef>
                <a:spcPts val="480"/>
              </a:spcBef>
              <a:buClr>
                <a:schemeClr val="accent1"/>
              </a:buClr>
              <a:buSzPct val="9500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03124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016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-5400000">
            <a:off x="-2295358" y="2834287"/>
            <a:ext cx="6153912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3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40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40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62635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68910" algn="l" rtl="0">
              <a:spcBef>
                <a:spcPts val="400"/>
              </a:spcBef>
              <a:buClr>
                <a:schemeClr val="accent1"/>
              </a:buClr>
              <a:buSzPct val="950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15824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143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143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2022230" y="3427123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62635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68910" algn="l" rtl="0">
              <a:spcBef>
                <a:spcPts val="400"/>
              </a:spcBef>
              <a:buClr>
                <a:schemeClr val="accent1"/>
              </a:buClr>
              <a:buSzPct val="950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15824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143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143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0551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3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-5400000">
            <a:off x="-2295143" y="2882264"/>
            <a:ext cx="59435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18288" lvl="0" indent="0" algn="r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29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35855" y="367663"/>
            <a:ext cx="2438399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24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180"/>
              </a:spcBef>
              <a:buClr>
                <a:srgbClr val="FF8EB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651250" y="320039"/>
            <a:ext cx="5276087" cy="598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88900" algn="l" rtl="0">
              <a:spcBef>
                <a:spcPts val="40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78976" y="6556247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135855" y="6556247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10575" y="6556247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400000">
            <a:off x="-2523743" y="2894096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30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138237" y="373965"/>
            <a:ext cx="7333487" cy="5486399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7" cy="685799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17170" algn="l" rtl="0">
              <a:spcBef>
                <a:spcPts val="240"/>
              </a:spcBef>
              <a:buClr>
                <a:schemeClr val="accent1"/>
              </a:buClr>
              <a:buSzPct val="95000"/>
              <a:buFont typeface="Verdana"/>
              <a:buChar char="›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66624" algn="l" rtl="0"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8750" algn="l" rtl="0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58750" algn="l" rtl="0">
              <a:spcBef>
                <a:spcPts val="1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108192" y="6556247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170432" y="6557168"/>
            <a:ext cx="4948071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17192" y="6556247"/>
            <a:ext cx="365759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033" y="14067"/>
            <a:ext cx="9129931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0" y="7033"/>
            <a:ext cx="9136965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8"/>
          <p:cNvCxnSpPr/>
          <p:nvPr/>
        </p:nvCxnSpPr>
        <p:spPr>
          <a:xfrm flipH="1">
            <a:off x="6468793" y="4948410"/>
            <a:ext cx="2672860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000100" y="857232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zh-TW" sz="5400" i="0" u="none" strike="noStrike" cap="none" dirty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死刑廢不廢？</a:t>
            </a:r>
            <a:br>
              <a:rPr lang="zh-TW" sz="5400" i="0" u="none" strike="noStrike" cap="none" dirty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zh-TW" sz="5400" i="0" u="none" strike="noStrike" cap="none" dirty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死刑存廢之調查研究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0034" y="2714620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作者：黃鈺婷</a:t>
            </a:r>
          </a:p>
          <a:p>
            <a: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古芸庭</a:t>
            </a:r>
          </a:p>
          <a:p>
            <a: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指導老師：徐彥哲</a:t>
            </a:r>
          </a:p>
          <a:p>
            <a: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紀博三</a:t>
            </a:r>
          </a:p>
          <a:p>
            <a:pPr marL="0" marR="36576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40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72066" y="3429000"/>
            <a:ext cx="2666989" cy="256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6" name="圖表 5"/>
          <p:cNvGraphicFramePr/>
          <p:nvPr/>
        </p:nvGraphicFramePr>
        <p:xfrm>
          <a:off x="487680" y="1722120"/>
          <a:ext cx="8168640" cy="492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236220" y="1584960"/>
          <a:ext cx="8671560" cy="505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428596" y="1357298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861060" y="1428736"/>
          <a:ext cx="756859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3" name="圖表 2"/>
          <p:cNvGraphicFramePr/>
          <p:nvPr/>
        </p:nvGraphicFramePr>
        <p:xfrm>
          <a:off x="500034" y="1357298"/>
          <a:ext cx="8286808" cy="48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/>
        </p:nvGraphicFramePr>
        <p:xfrm>
          <a:off x="785786" y="1357298"/>
          <a:ext cx="764386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1"/>
          </a:xfrm>
        </p:spPr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755576" y="1484784"/>
          <a:ext cx="81027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3" name="圖表 2"/>
          <p:cNvGraphicFramePr/>
          <p:nvPr/>
        </p:nvGraphicFramePr>
        <p:xfrm>
          <a:off x="642910" y="1428736"/>
          <a:ext cx="79296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3" name="圖表 2"/>
          <p:cNvGraphicFramePr/>
          <p:nvPr/>
        </p:nvGraphicFramePr>
        <p:xfrm>
          <a:off x="428596" y="1357298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642910" y="1357298"/>
          <a:ext cx="7982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zh-TW" b="1" dirty="0"/>
              <a:t>何謂死刑？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00562" y="5357826"/>
            <a:ext cx="2625000" cy="125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300000"/>
              <a:buFont typeface="Noto Sans Symbols"/>
              <a:buNone/>
            </a:pPr>
            <a:r>
              <a:rPr lang="zh-TW" sz="800" dirty="0">
                <a:solidFill>
                  <a:srgbClr val="FF599C"/>
                </a:solidFill>
              </a:rPr>
              <a:t>圖片來源https://www.google.com.tw/url?sa=i&amp;rct=j&amp;q=&amp;esrc=s&amp;source=images&amp;cd=&amp;cad=rja&amp;uact=8&amp;ved=0ahUKEwiar9jKy-jPAhVJqY8KHTSeD2gQjRwIBw&amp;url=http%3A%2F%2Fcambrianofp.pixnet.net%2Fblog%2Fcategory%2F492709&amp;psig=AFQjCNFGkZiclrk1bL3FiLIELvozJkB70w&amp;ust=1477025660889351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28596" y="1643050"/>
            <a:ext cx="4076700" cy="42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500530" y="1643050"/>
            <a:ext cx="4643470" cy="367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世界上最古老的刑罰之一</a:t>
            </a:r>
            <a:endParaRPr lang="en-US" altLang="zh-TW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指以結束犯人的生命作為刑罰</a:t>
            </a:r>
            <a:endParaRPr lang="en-US" altLang="zh-TW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犯人通常都犯下了嚴重罪行</a:t>
            </a:r>
            <a:endParaRPr lang="en-US" altLang="zh-TW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一般來說「蓄意殺人」必然是死刑的一個重要理由。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357158" y="1500174"/>
          <a:ext cx="8286807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571472" y="1285860"/>
          <a:ext cx="821537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數據統計結果</a:t>
            </a:r>
            <a:endParaRPr lang="zh-TW" altLang="en-US" b="1" dirty="0">
              <a:latin typeface="+mn-ea"/>
              <a:ea typeface="+mn-ea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428596" y="1428736"/>
          <a:ext cx="8429683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數據統計結果</a:t>
            </a:r>
            <a:endParaRPr lang="zh-TW" altLang="en-US" b="1" dirty="0">
              <a:latin typeface="+mn-ea"/>
              <a:ea typeface="+mn-ea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428596" y="1500174"/>
          <a:ext cx="850112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b="1" dirty="0" smtClean="0"/>
              <a:t>數據統計結果</a:t>
            </a:r>
            <a:endParaRPr lang="zh-TW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714348" y="1500174"/>
          <a:ext cx="77867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214282" y="1428736"/>
          <a:ext cx="85725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3" name="圖表 2"/>
          <p:cNvGraphicFramePr/>
          <p:nvPr/>
        </p:nvGraphicFramePr>
        <p:xfrm>
          <a:off x="928662" y="1500174"/>
          <a:ext cx="7500990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b="1" dirty="0" smtClean="0"/>
              <a:t>影響民眾對死刑看法的因素</a:t>
            </a:r>
            <a:endParaRPr b="1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3200" dirty="0" smtClean="0"/>
              <a:t>宗教</a:t>
            </a:r>
            <a:endParaRPr lang="en-US" altLang="zh-TW" sz="320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lang="en-US" altLang="zh-TW" sz="1050" dirty="0" smtClean="0"/>
          </a:p>
          <a:p>
            <a:pPr>
              <a:spcBef>
                <a:spcPts val="0"/>
              </a:spcBef>
            </a:pPr>
            <a:endParaRPr sz="1050" dirty="0"/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4981525" cy="298891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91680" y="558924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000" dirty="0"/>
          </a:p>
          <a:p>
            <a:pPr marL="215901"/>
            <a:r>
              <a:rPr lang="en-US" altLang="zh-TW" sz="1000" dirty="0" smtClean="0"/>
              <a:t>https</a:t>
            </a:r>
            <a:r>
              <a:rPr lang="en-US" altLang="zh-TW" sz="1000" dirty="0"/>
              <a:t>://www.lambsteps.com/wp-content/uploads/2016/07/%E5%B0%8D%E5%9F%BA%E7%9D</a:t>
            </a:r>
          </a:p>
          <a:p>
            <a:pPr marL="215901"/>
            <a:r>
              <a:rPr lang="en-US" altLang="zh-TW" sz="1000" dirty="0"/>
              <a:t>%A3%E6%95%99%E7%9A%84%E3%80%8C%E6%96%87%E9%9D%A9%E5%8C%96%E3%80%8D%E8%BF%AB%E5%AE%B3%E6%AD%A3%E5%9C%A8%E9%80%B2%E8%A1%8C.jpg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9697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影響民眾對死刑看法的因素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72000"/>
          </a:xfrm>
        </p:spPr>
        <p:txBody>
          <a:bodyPr/>
          <a:lstStyle/>
          <a:p>
            <a:r>
              <a:rPr lang="zh-TW" altLang="en-US" dirty="0" smtClean="0"/>
              <a:t>價值觀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700" y="2132856"/>
            <a:ext cx="3780060" cy="384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339752" y="6232121"/>
            <a:ext cx="4399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1"/>
            <a:r>
              <a:rPr lang="en-US" altLang="zh-TW" sz="1050" dirty="0"/>
              <a:t>http://sns.people.com.cn/uploads/figureCaptions/Image/e8/bd/bb/e7bab1e5a682e99c9e2e626c6f67/1405478250516.jpg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09690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zh-TW" b="1" dirty="0"/>
              <a:t>已廢除死刑的國家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28596" y="1428736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152400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zh-TW" dirty="0"/>
              <a:t>廢止</a:t>
            </a:r>
            <a:r>
              <a:rPr lang="zh-TW" dirty="0" smtClean="0"/>
              <a:t>所有死刑</a:t>
            </a:r>
            <a:r>
              <a:rPr lang="zh-TW" dirty="0"/>
              <a:t>的</a:t>
            </a:r>
            <a:r>
              <a:rPr lang="zh-TW" dirty="0" smtClean="0"/>
              <a:t>國家</a:t>
            </a:r>
            <a:r>
              <a:rPr lang="zh-TW" altLang="en-US" dirty="0" smtClean="0"/>
              <a:t>：</a:t>
            </a:r>
            <a:r>
              <a:rPr lang="zh-TW" dirty="0" smtClean="0"/>
              <a:t>92</a:t>
            </a:r>
            <a:endParaRPr lang="en-US" altLang="zh-TW" dirty="0" smtClean="0"/>
          </a:p>
          <a:p>
            <a:pPr marL="0" marR="0" lvl="0" indent="-152400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zh-TW" altLang="en-US" dirty="0" smtClean="0"/>
              <a:t>廢止普通犯罪死刑的國家：</a:t>
            </a:r>
            <a:r>
              <a:rPr lang="en-US" altLang="zh-TW" dirty="0" smtClean="0"/>
              <a:t>10</a:t>
            </a:r>
          </a:p>
          <a:p>
            <a:pPr marL="0" lvl="0" indent="-152400" algn="just">
              <a:spcBef>
                <a:spcPts val="0"/>
              </a:spcBef>
              <a:buNone/>
            </a:pPr>
            <a:r>
              <a:rPr lang="zh-TW" altLang="en-US" dirty="0" smtClean="0"/>
              <a:t>事實上廢死的國家：</a:t>
            </a:r>
            <a:r>
              <a:rPr lang="en-US" altLang="zh-TW" dirty="0" smtClean="0"/>
              <a:t>36 </a:t>
            </a:r>
          </a:p>
          <a:p>
            <a:pPr marL="0" lvl="0" indent="-152400" algn="just">
              <a:spcBef>
                <a:spcPts val="0"/>
              </a:spcBef>
              <a:buNone/>
            </a:pPr>
            <a:r>
              <a:rPr lang="zh-TW" altLang="en-US" dirty="0" smtClean="0"/>
              <a:t>在法律上保留死刑的國家：</a:t>
            </a:r>
            <a:r>
              <a:rPr lang="en-US" altLang="zh-TW" dirty="0" smtClean="0"/>
              <a:t>105</a:t>
            </a:r>
          </a:p>
          <a:p>
            <a:pPr marL="0" lvl="0" indent="-152400" algn="just">
              <a:spcBef>
                <a:spcPts val="0"/>
              </a:spcBef>
              <a:buNone/>
            </a:pPr>
            <a:r>
              <a:rPr lang="zh-TW" altLang="en-US" dirty="0" smtClean="0"/>
              <a:t>在實踐中適用死刑的國家：</a:t>
            </a:r>
            <a:r>
              <a:rPr lang="en-US" altLang="zh-TW" dirty="0" smtClean="0"/>
              <a:t>59 </a:t>
            </a:r>
          </a:p>
          <a:p>
            <a:pPr marL="0" lvl="0" indent="-152400" algn="just">
              <a:spcBef>
                <a:spcPts val="0"/>
              </a:spcBef>
              <a:buNone/>
            </a:pPr>
            <a:endParaRPr lang="en-US" altLang="zh-TW" dirty="0" smtClean="0"/>
          </a:p>
          <a:p>
            <a:pPr marL="0" marR="0" lvl="0" indent="-152400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lang="zh-TW" dirty="0"/>
          </a:p>
        </p:txBody>
      </p:sp>
      <p:pic>
        <p:nvPicPr>
          <p:cNvPr id="150" name="Shape 150" descr="馬爾地夫國旗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084000" y="4820400"/>
            <a:ext cx="3060000" cy="20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斐濟國旗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821709"/>
            <a:ext cx="3060000" cy="20362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4714884"/>
            <a:ext cx="1000100" cy="10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" dirty="0" smtClean="0"/>
              <a:t>https://upload.wikimedia.org/wikipedia/commons/thumb/7/72/Flag_of_the_Republic_of_China.svg/225px-Flag_of_the_Republic_of_China.svg.png</a:t>
            </a:r>
            <a:endParaRPr lang="zh-TW" altLang="en-US" sz="100" dirty="0"/>
          </a:p>
        </p:txBody>
      </p:sp>
      <p:sp>
        <p:nvSpPr>
          <p:cNvPr id="8" name="矩形 7"/>
          <p:cNvSpPr/>
          <p:nvPr/>
        </p:nvSpPr>
        <p:spPr>
          <a:xfrm>
            <a:off x="3071802" y="4714884"/>
            <a:ext cx="2000248" cy="10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" dirty="0" smtClean="0"/>
              <a:t>http://www.sinofourway.com/flag/UploadFiles/2013/2/20130809165209505.gif</a:t>
            </a:r>
            <a:endParaRPr lang="zh-TW" altLang="en-US" sz="100" dirty="0"/>
          </a:p>
        </p:txBody>
      </p:sp>
      <p:sp>
        <p:nvSpPr>
          <p:cNvPr id="9" name="矩形 8"/>
          <p:cNvSpPr/>
          <p:nvPr/>
        </p:nvSpPr>
        <p:spPr>
          <a:xfrm>
            <a:off x="6643702" y="4572009"/>
            <a:ext cx="25002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" dirty="0" err="1" smtClean="0"/>
              <a:t>data:image</a:t>
            </a:r>
            <a:r>
              <a:rPr lang="en-US" altLang="zh-TW" sz="100" dirty="0" smtClean="0"/>
              <a:t>/jpeg;base64,/9j/4AAQSkZJRgABAQAAAQABAAD/2wCEAAkGBw0ODg4ODQ8NDQ4QDw0NDQ8ODQ8IDg0NFREWFhcRExUYHSghJBolGxMTJzEtJjU3Oi4wFx80ODMtNzQtMC0BCgoKDg0OFxAPGDcdFh0rLystKy0tMi0rLS0tKystLSstLS0tKystLS0tLSstLSsrLSsrKy0tLS0rLSstKysrK//AABEIALYBFQMBEQACEQEDEQH/</a:t>
            </a:r>
            <a:r>
              <a:rPr lang="en-US" altLang="zh-TW" sz="100" dirty="0" err="1" smtClean="0"/>
              <a:t>xAAbAAEAAgMBAQAAAAAAAAAAAAAAAQQCAwcGBf</a:t>
            </a:r>
            <a:r>
              <a:rPr lang="en-US" altLang="zh-TW" sz="100" dirty="0" smtClean="0"/>
              <a:t>/EADkQAQACAQEFBQYDBQkAAAAAAAABAgMEERQxUWESEyGBoQUGMkGRwQdScSOx0eHwIjNTYmOCkrLC/8QAGwEBAAIDAQEAAAAAAAAAAAAAAAEDAgQGBQf/xAAsEQEAAQIDBwUAAgMBAAAAAAAAAQIDBBESExYhMVFxgQYVMjNSBUE0QmEi/9oADAMBAAIRAxEAPwDzbn300AAAAAAAAAAAAAAAAAAAAAAAAAAAAAAAAATEMJnIQzAAAAAAAAAAAAAAAAAAAAAAAAAAAAAAAAAQzpVXOaWC0AAAAAAAAAAAAAAAAAAAAAAAAAAAAAAAABEs4YVRxSwZgAAAAAAAAAAAAAAAAAAAAAAAAAAAAAAAAIZRDCqcksWYAAAIz48QSGZ4DM8BmeAzPAZngMzwGZ4DM8BmeAzPAZngMzwGZ4DM8BmeAzPAZngMzwGZ4DM8BmeAOPQDj0AAAAAQsp5Kq+aVa0AAACZ4MqU7U7IRVVped/JfyFODpiqrkz3e3RXtXi71Wehu9unqbU3qs9Dd7dPU2pvVZ6G726eptTeqz0N3t09Tam9Vnobvbp6m1N6rPQ3e3T1Nqb1Wehu9unqbU3qs9Dd7dPU2pvVZ6G726eptTeqz+Td7dDam9Nnobvbp6m1N6rP5N3t0Nqb02ehu9unqbU3qs/k3e3Q2pvTZ6G726eptTeqz+Td7dDam9Nnobvbp6m1N6rP5N3t0Nqb02ehu9unqbU3qs/k3e3T1Nqb1Wehu9japj1TZn+kTgtHj4J2q2z6lsV1ZZcWtY6OmdURPUGQAACFlKuvmlWsAAAAlt0vxeX3V3nK+qvppW2u+fwAAAAAAACQAAAAAAAAAAAQAxycJTDZwf3091BtQ+v2/hHZKWQAACJZwrr5pYLAAAAkbdL8Xl91V1ynqn/</a:t>
            </a:r>
            <a:r>
              <a:rPr lang="en-US" altLang="zh-TW" sz="100" dirty="0" err="1" smtClean="0"/>
              <a:t>Hpn</a:t>
            </a:r>
            <a:r>
              <a:rPr lang="en-US" altLang="zh-TW" sz="100" dirty="0" smtClean="0"/>
              <a:t>/q2ocBAAAJAAABAJATH8o6ymmmZ4QRTM8n3/Zvud7Q1ERaMcYazwnPM4Z/47Jlt28DcrX02Kql3Xe5Uaanb1Ou0+H5RE47Wm08o22iZ+iyrBaIzqlnVh8uObzGpxUpbZTLGav5ox2welvFpVxETwa1fCeDSwQAAAACAATDHJwlML8F99PdRbUPsFv4R2EsgAAESmJV1RxShYAAAEkNum+Ly+6q65T1T/jU91tQ4CAAASAAACEiW7RaTJnyUw4a9vJedlY+89I+bOiia5yhnTRNU5Q6t7t+6eDRVi94jNqPDbkmu2KzypHyh7mHwdNvnzejaw8UKnvh73RpNuDTTW+on4pn+1XBHWPnPRjiMZFv/AMxzRexEU8Icz1WpyZbzky3tkvbje89qf5PHru1VznMvOqrqmeMtKqeLEIQCQAAAQACYY5OEphdgvvp7qLah9ht/COwlkAAAEEgAAABJDbpuPl91V1ynqn/Gp7rahwEAAAAkAEAkTEDqH4eew+50+85KxGXNG2u2PGuHb4R58fo9rBYeKY1S9HDWso1S+370+2I0Wlvl8O3OymKs8JyTw29I2TPk2cTe2dOa+7ciinOXF8mS17WveZte0za9rcbWnxmZ+rna6pqnOXkTVNU5ywYoAAAAAABAAJhjk4SmF2C++nuotqH2G38I7CWQAAAAAAAAHRt0vxeX3V3nKeqvop7rbXcBAAAAAAAJb9Dpu+zYsX+Jkx456Ra0RM/RbapzqyZ24zqh3nFjitYrERERWKxHKI+TpKIyoiHsRHDJzf8AFLVzOfBgjhXHbNP62nsx/wBZ+ryv5Gr/AFaGLnPg8Q8yeUNNCAAAAAEAAkEAmGOThKYXYL76e6i2ofYbfwjsJZAAAAAAAAAdG3S/F5fdXecp6r+mO6213AQAAAAAACX1PdmY37SbeHf0+vjs9djYwv2Qts/OHbodFzl67k34kVmPaE7eHcYtn6bbfweJj/teZivlk8s0J5tYAAAAAEAAkEAmGOThKYXYL76e6i2ofYbfwjsJZAAAAAAAAAdG3S/F5fdXecp6r+mO6213AQAAAAACQGzTZ5xZMeWvHHeuSP8AbO3Z6LLVWmrNlTOU5u8aTUVyY6XrO2t6xaJ47Yl0lurOiJexTOdObwH4p6CYtp9TEeExbDefObV/9PN/kbfDU1MXTw1PBPIhoCQAAAAEAAkEAmGOThKYXYL76e6i2ofYbfwjsJZAAAAAAAAAdG3S/F5fdXecp6r+mO6213AQAAAAACQD+uZ/0dD/AA59vVmu5ZrbLV2208zPxU4zSJ5x+57GCxETwl6GHuxEZPX+3PZtNXp8mC07O1Edm3GaXjxrbymG7etTdjS2btOqlxTW6TJgyXw5a9nJSezaP3THTk567RNNWmXj10TRLQryiEcwAAAAAAAQCYY5OEphdgvvp7qLah9ht/COwlkAAAAAAAAEnRt0vxeX3VXnKeqvpjutqHAQAAAAACQAGePJatotSZpasxatqz2bRaPnE+Saapp5JiZh0b3Z9+ceSK4tdMYsnCMvDHeP83KfR7OHxmcZS9CziI5S+t7ye7uD2jji1bVpliP2easRk2x+W3Oq69ZouxnHNbXbprjg5j7W9i6rSWmM+O1Y2+GSP2mO36Wj7vHuYW5TPJ5tdmqiXzlExMKxAAAAAACATHNjk4SmF+C++nuotqH2C38I7CWQAAAAAAAASdG7Sx4+Sq85P1V9NPdaUOBgAAAAAEgAAH9c0xMxyOELug9rarTf3GfLjj8sW7VP17M7Y2+S2i/co5SzpvVU/F9WffT2hNeza+K8bNk9rDW239dngunHV1RlLOb9X9vh6nUTkt2prjrP+nipp6/SrVqr1Kqqs2ligAAAAAEAmObHJwKV+C++nuotuH2C38I7CWQAAAAAAAkESc4btNPirvcnK+qONqMoWmtnD5/OfQM4SGcHEM4OIZnEM4RxDMSkzA4AlAcuYd0dhHAz/wCJ2GYbDMNhmGwzDYZwk2GcHE2GcHEOCJzlBwInJjk4SypybWBz29PdRbUPr1HwgSyAAAAAAAABBEzHBFUZ81N/DW79OmuM4Zd7bnLHRDzqv4PCT/qd7bmaIY+w4T8ne25miE+w4T8ne25miD2HCfk723M0Qew4T8ne25miEewYT8ne25yaIPYMJ+U99bmbOGM+nsHP9JjPbmbOFVfpvCTyg3iyNnDDdnDJnPY2cIo9NYWJ4se9tzTs4bUfwGD/ACd7bmaIT7BhOiO9tzNEHsGE/J3tuZog9gwn5O9tzNEHsGE/J3tuZog9gwn5O9tzNEHsOE/J3tuZohPsOE/J3tuZog9hwn5O9tzNEI9gwn5TXNaPmaIU3PTmEnlCLZbT8yKIhdY/gcLaqiqI5MGb2uyQAAAAAAAAAAAABIAAAACBAHFInMAAAAAAAAAAEZgAAAAAAAAAAAAAAAAAAAAAAAAAAAAAAAAAAAAAAAAAAAAAAAAAAAAAAAAAAAAAAAAAAAAAAAAAAAAAAAAAAAAAAAAAAAAAAAAAAAAAAAAAAAAAACWM1xHMTpZBpA0gaQNIGkDSBpA0gaQNIGkDSBpA0gaQMgMgNIGkDSBpA0gaQNIGkDSBpA0gaQNIGkCYBidSGdEcGtf/</a:t>
            </a:r>
            <a:r>
              <a:rPr lang="en-US" altLang="zh-TW" sz="100" dirty="0" err="1" smtClean="0"/>
              <a:t>AKf</a:t>
            </a:r>
            <a:r>
              <a:rPr lang="en-US" altLang="zh-TW" sz="100" dirty="0" smtClean="0"/>
              <a:t>/2Q==</a:t>
            </a:r>
            <a:endParaRPr lang="zh-TW" altLang="en-US" sz="100" dirty="0"/>
          </a:p>
        </p:txBody>
      </p:sp>
      <p:pic>
        <p:nvPicPr>
          <p:cNvPr id="10" name="圖片 9" descr="台灣國旗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20400"/>
            <a:ext cx="3056400" cy="203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zh-TW" b="1" dirty="0"/>
              <a:t>死刑的歷史</a:t>
            </a:r>
          </a:p>
        </p:txBody>
      </p:sp>
      <p:pic>
        <p:nvPicPr>
          <p:cNvPr id="6" name="圖片 5" descr="1508302059262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503748" cy="292895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21875" y="465313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漢摩拉比法典</a:t>
            </a: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27637" y="4653136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中國</a:t>
            </a:r>
            <a:r>
              <a:rPr lang="en-US" altLang="zh-T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大酷刑</a:t>
            </a: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971974" cy="29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326198" y="5877272"/>
            <a:ext cx="53014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電椅、槍殺、靜脈注射、毒氣室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各大洲死刑執行情況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854191"/>
              </p:ext>
            </p:extLst>
          </p:nvPr>
        </p:nvGraphicFramePr>
        <p:xfrm>
          <a:off x="467544" y="1484784"/>
          <a:ext cx="8244409" cy="5216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56"/>
                <a:gridCol w="1161000"/>
                <a:gridCol w="1206426"/>
                <a:gridCol w="1457870"/>
                <a:gridCol w="3275857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en-US" altLang="zh-TW" sz="1900" b="1" dirty="0" smtClean="0"/>
                    </a:p>
                    <a:p>
                      <a:pPr algn="ctr"/>
                      <a:r>
                        <a:rPr lang="zh-TW" altLang="en-US" sz="1900" b="1" dirty="0" smtClean="0"/>
                        <a:t>洲別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900" b="1" dirty="0" smtClean="0"/>
                    </a:p>
                    <a:p>
                      <a:pPr algn="ctr"/>
                      <a:r>
                        <a:rPr lang="zh-TW" altLang="en-US" sz="1900" b="1" dirty="0" smtClean="0"/>
                        <a:t>廢死比例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/>
                        <a:t>有死刑，但超過</a:t>
                      </a:r>
                      <a:r>
                        <a:rPr lang="en-US" altLang="zh-TW" sz="1900" b="1" dirty="0" smtClean="0"/>
                        <a:t>10</a:t>
                      </a:r>
                      <a:r>
                        <a:rPr lang="zh-TW" altLang="en-US" sz="1900" b="1" dirty="0" smtClean="0"/>
                        <a:t>年未執行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/>
                        <a:t>有死刑，且</a:t>
                      </a:r>
                      <a:r>
                        <a:rPr lang="en-US" altLang="zh-TW" sz="1900" b="1" dirty="0" smtClean="0"/>
                        <a:t>10</a:t>
                      </a:r>
                      <a:r>
                        <a:rPr lang="zh-TW" altLang="en-US" sz="1900" b="1" dirty="0" smtClean="0"/>
                        <a:t>年內有執行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900" b="1" dirty="0" smtClean="0"/>
                    </a:p>
                    <a:p>
                      <a:pPr algn="ctr"/>
                      <a:r>
                        <a:rPr lang="zh-TW" altLang="en-US" sz="1900" b="1" dirty="0" smtClean="0"/>
                        <a:t>備註</a:t>
                      </a:r>
                      <a:endParaRPr lang="zh-TW" altLang="en-US" sz="1900" b="1" dirty="0"/>
                    </a:p>
                  </a:txBody>
                  <a:tcPr/>
                </a:tc>
              </a:tr>
              <a:tr h="986127">
                <a:tc>
                  <a:txBody>
                    <a:bodyPr/>
                    <a:lstStyle/>
                    <a:p>
                      <a:r>
                        <a:rPr lang="zh-TW" altLang="en-US" sz="1900" b="1" dirty="0" smtClean="0"/>
                        <a:t>亞洲、大洋洲</a:t>
                      </a:r>
                      <a:r>
                        <a:rPr lang="en-US" altLang="zh-TW" sz="1900" b="1" dirty="0" smtClean="0"/>
                        <a:t>(57)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35%+4%</a:t>
                      </a:r>
                      <a:r>
                        <a:rPr lang="zh-TW" altLang="en-US" sz="1900" b="1" dirty="0" smtClean="0"/>
                        <a:t> </a:t>
                      </a:r>
                      <a:r>
                        <a:rPr lang="en-US" altLang="zh-TW" sz="1900" b="1" dirty="0" smtClean="0"/>
                        <a:t>(20</a:t>
                      </a:r>
                      <a:r>
                        <a:rPr lang="zh-TW" altLang="en-US" sz="1900" b="1" dirty="0" smtClean="0"/>
                        <a:t>＋</a:t>
                      </a:r>
                      <a:r>
                        <a:rPr lang="en-US" altLang="zh-TW" sz="1900" b="1" dirty="0" smtClean="0"/>
                        <a:t>2)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21%(12)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23%(13)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1.2014</a:t>
                      </a:r>
                      <a:r>
                        <a:rPr lang="zh-TW" altLang="en-US" sz="1900" b="1" dirty="0" smtClean="0"/>
                        <a:t>年執行死刑數量前四名都在亞洲</a:t>
                      </a:r>
                      <a:endParaRPr lang="en-US" altLang="zh-TW" sz="1900" b="1" dirty="0" smtClean="0"/>
                    </a:p>
                    <a:p>
                      <a:r>
                        <a:rPr lang="en-US" altLang="zh-TW" sz="1900" b="1" dirty="0" smtClean="0"/>
                        <a:t>2.</a:t>
                      </a:r>
                      <a:r>
                        <a:rPr lang="zh-TW" altLang="en-US" sz="1900" b="1" dirty="0" smtClean="0"/>
                        <a:t>超過</a:t>
                      </a:r>
                      <a:r>
                        <a:rPr lang="en-US" altLang="zh-TW" sz="1900" b="1" dirty="0" smtClean="0"/>
                        <a:t>6</a:t>
                      </a:r>
                      <a:r>
                        <a:rPr lang="zh-TW" altLang="en-US" sz="1900" b="1" dirty="0" smtClean="0"/>
                        <a:t>成的有死刑國家都在亞洲</a:t>
                      </a:r>
                      <a:endParaRPr lang="zh-TW" altLang="en-US" sz="1900" b="1" dirty="0"/>
                    </a:p>
                  </a:txBody>
                  <a:tcPr/>
                </a:tc>
              </a:tr>
              <a:tr h="986127">
                <a:tc>
                  <a:txBody>
                    <a:bodyPr/>
                    <a:lstStyle/>
                    <a:p>
                      <a:r>
                        <a:rPr lang="zh-TW" altLang="en-US" sz="1900" b="1" dirty="0" smtClean="0"/>
                        <a:t>非洲</a:t>
                      </a:r>
                      <a:r>
                        <a:rPr lang="en-US" altLang="zh-TW" sz="1900" b="1" dirty="0" smtClean="0"/>
                        <a:t>(54)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35%(19)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46%(25)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19%(10)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900" b="1" dirty="0" smtClean="0"/>
                        <a:t>蘇丹是非洲執行死刑最多的國家，是非洲著名的劊子手</a:t>
                      </a:r>
                      <a:endParaRPr lang="zh-TW" altLang="en-US" sz="1900" b="1" dirty="0"/>
                    </a:p>
                  </a:txBody>
                  <a:tcPr/>
                </a:tc>
              </a:tr>
              <a:tr h="986127">
                <a:tc>
                  <a:txBody>
                    <a:bodyPr/>
                    <a:lstStyle/>
                    <a:p>
                      <a:r>
                        <a:rPr lang="zh-TW" altLang="en-US" sz="1900" b="1" dirty="0" smtClean="0"/>
                        <a:t>美洲</a:t>
                      </a:r>
                      <a:r>
                        <a:rPr lang="en-US" altLang="zh-TW" sz="1900" b="1" dirty="0" smtClean="0"/>
                        <a:t>(35)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46%+11%(16+4)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37%(13)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6%(</a:t>
                      </a:r>
                      <a:r>
                        <a:rPr lang="zh-TW" altLang="en-US" sz="1900" b="1" dirty="0" smtClean="0"/>
                        <a:t>美國</a:t>
                      </a:r>
                      <a:r>
                        <a:rPr lang="en-US" altLang="zh-TW" sz="1900" b="1" dirty="0" smtClean="0"/>
                        <a:t>.</a:t>
                      </a:r>
                      <a:r>
                        <a:rPr lang="zh-TW" altLang="en-US" sz="1900" b="1" dirty="0" smtClean="0"/>
                        <a:t>聖克里斯多福及尼維斯</a:t>
                      </a:r>
                      <a:r>
                        <a:rPr lang="en-US" altLang="zh-TW" sz="1900" b="1" dirty="0" smtClean="0"/>
                        <a:t>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2015</a:t>
                      </a:r>
                      <a:r>
                        <a:rPr lang="zh-TW" altLang="en-US" sz="1900" b="1" dirty="0" smtClean="0"/>
                        <a:t>年</a:t>
                      </a:r>
                      <a:r>
                        <a:rPr lang="en-US" altLang="zh-TW" sz="1900" b="1" dirty="0" smtClean="0"/>
                        <a:t>,</a:t>
                      </a:r>
                      <a:r>
                        <a:rPr lang="zh-TW" altLang="en-US" sz="1900" b="1" dirty="0" smtClean="0"/>
                        <a:t>美國是自由民主國家中，死刑執行最多的。</a:t>
                      </a:r>
                      <a:endParaRPr lang="zh-TW" altLang="en-US" sz="1900" b="1" dirty="0"/>
                    </a:p>
                  </a:txBody>
                  <a:tcPr/>
                </a:tc>
              </a:tr>
              <a:tr h="986127">
                <a:tc>
                  <a:txBody>
                    <a:bodyPr/>
                    <a:lstStyle/>
                    <a:p>
                      <a:r>
                        <a:rPr lang="zh-TW" altLang="en-US" sz="1900" b="1" dirty="0" smtClean="0"/>
                        <a:t>歐洲</a:t>
                      </a:r>
                      <a:r>
                        <a:rPr lang="en-US" altLang="zh-TW" sz="1900" b="1" dirty="0" smtClean="0"/>
                        <a:t>(49)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98%(48)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2%(</a:t>
                      </a:r>
                      <a:r>
                        <a:rPr lang="zh-TW" altLang="en-US" sz="1900" b="1" dirty="0" smtClean="0"/>
                        <a:t>白俄羅斯</a:t>
                      </a:r>
                      <a:r>
                        <a:rPr lang="en-US" altLang="zh-TW" sz="1900" b="1" dirty="0" smtClean="0"/>
                        <a:t>)</a:t>
                      </a:r>
                      <a:endParaRPr lang="zh-TW" alt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b="1" dirty="0" smtClean="0"/>
                        <a:t>2009</a:t>
                      </a:r>
                      <a:r>
                        <a:rPr lang="zh-TW" altLang="en-US" sz="1900" b="1" dirty="0" smtClean="0"/>
                        <a:t>年為歐洲歷史上唯一沒有執行死刑的一年</a:t>
                      </a:r>
                      <a:endParaRPr lang="zh-TW" altLang="en-US" sz="1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8813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82600" lvl="0" indent="0">
              <a:spcBef>
                <a:spcPts val="0"/>
              </a:spcBef>
              <a:buNone/>
            </a:pPr>
            <a:r>
              <a:rPr lang="zh-TW" b="1" dirty="0"/>
              <a:t>台灣未來的方向</a:t>
            </a:r>
          </a:p>
        </p:txBody>
      </p:sp>
      <p:pic>
        <p:nvPicPr>
          <p:cNvPr id="4" name="圖片 3" descr="fig3-TW67_land3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828" y="1700808"/>
            <a:ext cx="309634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120090" cy="1362075"/>
          </a:xfrm>
        </p:spPr>
        <p:txBody>
          <a:bodyPr/>
          <a:lstStyle/>
          <a:p>
            <a:r>
              <a:rPr lang="en-US" altLang="zh-TW" dirty="0" smtClean="0"/>
              <a:t>THANKS  FOR  YOUR  LISTENING ~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zh-TW" b="1" dirty="0"/>
              <a:t>案件</a:t>
            </a:r>
          </a:p>
        </p:txBody>
      </p:sp>
      <p:pic>
        <p:nvPicPr>
          <p:cNvPr id="4" name="圖片 3" descr="板南線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726" y="1472223"/>
            <a:ext cx="3537730" cy="2356128"/>
          </a:xfrm>
          <a:prstGeom prst="rect">
            <a:avLst/>
          </a:prstGeom>
        </p:spPr>
      </p:pic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72223"/>
            <a:ext cx="2009775" cy="22669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414" y="5085184"/>
            <a:ext cx="3240361" cy="16201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48576" y="3810655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台北捷運</a:t>
            </a:r>
            <a:endParaRPr lang="en-US" altLang="zh-TW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隨機殺人案</a:t>
            </a:r>
            <a:endParaRPr lang="en-US" altLang="zh-TW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57930" y="3828351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台南湯姆熊</a:t>
            </a:r>
            <a:endParaRPr lang="en-US" altLang="zh-TW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割喉案</a:t>
            </a: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01579" y="4073463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菲律賓</a:t>
            </a:r>
            <a:endParaRPr lang="en-US" altLang="zh-TW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變態殺人魔</a:t>
            </a: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8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dirty="0"/>
              <a:t>廢死與反廢死的論點</a:t>
            </a:r>
          </a:p>
        </p:txBody>
      </p:sp>
      <p:pic>
        <p:nvPicPr>
          <p:cNvPr id="4" name="圖片 3" descr="20151203223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3868345" cy="3500462"/>
          </a:xfrm>
          <a:prstGeom prst="rect">
            <a:avLst/>
          </a:prstGeom>
        </p:spPr>
      </p:pic>
      <p:pic>
        <p:nvPicPr>
          <p:cNvPr id="6" name="圖片 5" descr="1010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071678"/>
            <a:ext cx="3857652" cy="35004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54882" y="582010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廢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死？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59192" y="5820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反廢死？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smtClean="0"/>
              <a:t>數據</a:t>
            </a:r>
            <a:r>
              <a:rPr lang="zh-TW" altLang="en-US" b="1" smtClean="0"/>
              <a:t>統計</a:t>
            </a:r>
            <a:r>
              <a:rPr lang="zh-TW" b="1" smtClean="0"/>
              <a:t>結果</a:t>
            </a:r>
            <a:endParaRPr lang="zh-TW" b="1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746702" y="1556792"/>
          <a:ext cx="7650596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1000100" y="1428736"/>
          <a:ext cx="750099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1"/>
          </a:xfrm>
        </p:spPr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486122"/>
              </p:ext>
            </p:extLst>
          </p:nvPr>
        </p:nvGraphicFramePr>
        <p:xfrm>
          <a:off x="785786" y="1571612"/>
          <a:ext cx="7632848" cy="50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349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數據統計結果</a:t>
            </a:r>
            <a:endParaRPr lang="zh-TW" altLang="en-US" b="1" dirty="0"/>
          </a:p>
        </p:txBody>
      </p:sp>
      <p:graphicFrame>
        <p:nvGraphicFramePr>
          <p:cNvPr id="6" name="圖表 5"/>
          <p:cNvGraphicFramePr/>
          <p:nvPr/>
        </p:nvGraphicFramePr>
        <p:xfrm>
          <a:off x="426720" y="1634490"/>
          <a:ext cx="8290560" cy="500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神韻">
  <a:themeElements>
    <a:clrScheme name="神韻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828</Words>
  <Application>Microsoft Office PowerPoint</Application>
  <PresentationFormat>如螢幕大小 (4:3)</PresentationFormat>
  <Paragraphs>135</Paragraphs>
  <Slides>32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Arial</vt:lpstr>
      <vt:lpstr>新細明體</vt:lpstr>
      <vt:lpstr>Questrial</vt:lpstr>
      <vt:lpstr>Noto Sans Symbols</vt:lpstr>
      <vt:lpstr>Verdana</vt:lpstr>
      <vt:lpstr>神韻</vt:lpstr>
      <vt:lpstr>死刑廢不廢？ 死刑存廢之調查研究</vt:lpstr>
      <vt:lpstr>何謂死刑？</vt:lpstr>
      <vt:lpstr>死刑的歷史</vt:lpstr>
      <vt:lpstr>案件</vt:lpstr>
      <vt:lpstr>廢死與反廢死的論點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數據統計結果</vt:lpstr>
      <vt:lpstr>影響民眾對死刑看法的因素</vt:lpstr>
      <vt:lpstr>影響民眾對死刑看法的因素</vt:lpstr>
      <vt:lpstr>已廢除死刑的國家</vt:lpstr>
      <vt:lpstr>各大洲死刑執行情況</vt:lpstr>
      <vt:lpstr>台灣未來的方向</vt:lpstr>
      <vt:lpstr>THANKS  FOR  YOUR  LISTENING 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死刑廢不廢？ 死刑存廢之調查研究</dc:title>
  <dc:creator>user</dc:creator>
  <cp:lastModifiedBy>user</cp:lastModifiedBy>
  <cp:revision>76</cp:revision>
  <dcterms:modified xsi:type="dcterms:W3CDTF">2016-11-01T06:39:43Z</dcterms:modified>
</cp:coreProperties>
</file>