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74" r:id="rId5"/>
    <p:sldId id="267" r:id="rId6"/>
    <p:sldId id="258" r:id="rId7"/>
    <p:sldId id="268" r:id="rId8"/>
    <p:sldId id="259" r:id="rId9"/>
    <p:sldId id="269" r:id="rId10"/>
    <p:sldId id="260" r:id="rId11"/>
    <p:sldId id="270" r:id="rId12"/>
    <p:sldId id="261" r:id="rId13"/>
    <p:sldId id="271" r:id="rId14"/>
    <p:sldId id="262" r:id="rId15"/>
    <p:sldId id="272" r:id="rId16"/>
    <p:sldId id="263" r:id="rId17"/>
    <p:sldId id="273" r:id="rId18"/>
    <p:sldId id="278" r:id="rId19"/>
    <p:sldId id="279" r:id="rId20"/>
    <p:sldId id="280" r:id="rId21"/>
    <p:sldId id="281" r:id="rId22"/>
    <p:sldId id="277" r:id="rId23"/>
    <p:sldId id="276" r:id="rId24"/>
    <p:sldId id="264"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7C9B"/>
    <a:srgbClr val="EDAC55"/>
    <a:srgbClr val="65DDAF"/>
    <a:srgbClr val="E99B33"/>
    <a:srgbClr val="FBB3C9"/>
    <a:srgbClr val="F0BC76"/>
    <a:srgbClr val="DCCD94"/>
    <a:srgbClr val="EBE2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10/31/2016</a:t>
            </a:fld>
            <a:endParaRPr lang="en-US" dirty="0">
              <a:solidFill>
                <a:srgbClr val="FFFFFF"/>
              </a:solidFill>
            </a:endParaRPr>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5" name="頁尾版面配置區 4"/>
          <p:cNvSpPr>
            <a:spLocks noGrp="1"/>
          </p:cNvSpPr>
          <p:nvPr>
            <p:ph type="ftr" sz="quarter" idx="11"/>
          </p:nvPr>
        </p:nvSpPr>
        <p:spPr/>
        <p:txBody>
          <a:bodyPr/>
          <a:lstStyle>
            <a:extLst/>
          </a:lstStyle>
          <a:p>
            <a:endParaRPr kumimoji="0" lang="en-US"/>
          </a:p>
        </p:txBody>
      </p:sp>
      <p:sp>
        <p:nvSpPr>
          <p:cNvPr id="6" name="投影片編號版面配置區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6" name="頁尾版面配置區 5"/>
          <p:cNvSpPr>
            <a:spLocks noGrp="1"/>
          </p:cNvSpPr>
          <p:nvPr>
            <p:ph type="ftr" sz="quarter" idx="11"/>
          </p:nvPr>
        </p:nvSpPr>
        <p:spPr/>
        <p:txBody>
          <a:bodyPr/>
          <a:lstStyle>
            <a:extLst/>
          </a:lstStyle>
          <a:p>
            <a:endParaRPr kumimoji="0" lang="en-US"/>
          </a:p>
        </p:txBody>
      </p:sp>
      <p:sp>
        <p:nvSpPr>
          <p:cNvPr id="7" name="投影片編號版面配置區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8" name="頁尾版面配置區 7"/>
          <p:cNvSpPr>
            <a:spLocks noGrp="1"/>
          </p:cNvSpPr>
          <p:nvPr>
            <p:ph type="ftr" sz="quarter" idx="11"/>
          </p:nvPr>
        </p:nvSpPr>
        <p:spPr/>
        <p:txBody>
          <a:bodyPr/>
          <a:lstStyle>
            <a:extLst/>
          </a:lstStyle>
          <a:p>
            <a:endParaRPr kumimoji="0" lang="en-US"/>
          </a:p>
        </p:txBody>
      </p:sp>
      <p:sp>
        <p:nvSpPr>
          <p:cNvPr id="9" name="投影片編號版面配置區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4" name="頁尾版面配置區 3"/>
          <p:cNvSpPr>
            <a:spLocks noGrp="1"/>
          </p:cNvSpPr>
          <p:nvPr>
            <p:ph type="ftr" sz="quarter" idx="11"/>
          </p:nvPr>
        </p:nvSpPr>
        <p:spPr/>
        <p:txBody>
          <a:bodyPr/>
          <a:lstStyle>
            <a:extLst/>
          </a:lstStyle>
          <a:p>
            <a:endParaRPr kumimoji="0" lang="en-US"/>
          </a:p>
        </p:txBody>
      </p:sp>
      <p:sp>
        <p:nvSpPr>
          <p:cNvPr id="5" name="投影片編號版面配置區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44213AF-26F6-41FA-8D85-E2C5388D6E58}" type="datetimeFigureOut">
              <a:rPr lang="en-US" smtClean="0"/>
              <a:pPr/>
              <a:t>10/31/2016</a:t>
            </a:fld>
            <a:endParaRPr lang="en-US"/>
          </a:p>
        </p:txBody>
      </p:sp>
      <p:sp>
        <p:nvSpPr>
          <p:cNvPr id="3" name="頁尾版面配置區 2"/>
          <p:cNvSpPr>
            <a:spLocks noGrp="1"/>
          </p:cNvSpPr>
          <p:nvPr>
            <p:ph type="ftr" sz="quarter" idx="11"/>
          </p:nvPr>
        </p:nvSpPr>
        <p:spPr/>
        <p:txBody>
          <a:bodyPr/>
          <a:lstStyle>
            <a:extLst/>
          </a:lstStyle>
          <a:p>
            <a:endParaRPr kumimoji="0" lang="en-US"/>
          </a:p>
        </p:txBody>
      </p:sp>
      <p:sp>
        <p:nvSpPr>
          <p:cNvPr id="4" name="投影片編號版面配置區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10/31/2016</a:t>
            </a:fld>
            <a:endParaRPr lang="en-US"/>
          </a:p>
        </p:txBody>
      </p:sp>
      <p:sp>
        <p:nvSpPr>
          <p:cNvPr id="6" name="頁尾版面配置區 5"/>
          <p:cNvSpPr>
            <a:spLocks noGrp="1"/>
          </p:cNvSpPr>
          <p:nvPr>
            <p:ph type="ftr" sz="quarter" idx="11"/>
          </p:nvPr>
        </p:nvSpPr>
        <p:spPr/>
        <p:txBody>
          <a:bodyPr/>
          <a:lstStyle>
            <a:extLst/>
          </a:lstStyle>
          <a:p>
            <a:endParaRPr kumimoji="0" lang="en-US"/>
          </a:p>
        </p:txBody>
      </p:sp>
      <p:sp>
        <p:nvSpPr>
          <p:cNvPr id="7" name="投影片編號版面配置區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10/31/2016</a:t>
            </a:fld>
            <a:endParaRPr lang="en-US">
              <a:solidFill>
                <a:schemeClr val="tx1"/>
              </a:solidFill>
            </a:endParaRPr>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B3C9"/>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3" name="手繪多邊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10/31/2016</a:t>
            </a:fld>
            <a:endParaRPr lang="en-US" sz="1000" dirty="0">
              <a:solidFill>
                <a:schemeClr val="tx1"/>
              </a:solidFill>
            </a:endParaRPr>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476672"/>
            <a:ext cx="7772400" cy="3152025"/>
          </a:xfrm>
        </p:spPr>
        <p:txBody>
          <a:bodyPr>
            <a:noAutofit/>
          </a:bodyPr>
          <a:lstStyle/>
          <a:p>
            <a:pPr algn="ctr"/>
            <a:r>
              <a:rPr lang="zh-TW" altLang="en-US" sz="4400" dirty="0" smtClean="0">
                <a:solidFill>
                  <a:srgbClr val="027C9B"/>
                </a:solidFill>
                <a:latin typeface="標楷體" panose="03000509000000000000" pitchFamily="65" charset="-120"/>
                <a:ea typeface="標楷體" panose="03000509000000000000" pitchFamily="65" charset="-120"/>
              </a:rPr>
              <a:t>錯誤產生科學，科學產生錯物─ </a:t>
            </a:r>
            <a:r>
              <a:rPr lang="zh-TW" altLang="en-US" dirty="0" smtClean="0">
                <a:solidFill>
                  <a:srgbClr val="027C9B"/>
                </a:solidFill>
                <a:latin typeface="標楷體" panose="03000509000000000000" pitchFamily="65" charset="-120"/>
                <a:ea typeface="標楷體" panose="03000509000000000000" pitchFamily="65" charset="-120"/>
              </a:rPr>
              <a:t/>
            </a:r>
            <a:br>
              <a:rPr lang="zh-TW" altLang="en-US" dirty="0" smtClean="0">
                <a:solidFill>
                  <a:srgbClr val="027C9B"/>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探討硫酸鹽類與碳酸鹽類生成之錯合物的關係</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915816" y="4437112"/>
            <a:ext cx="2957506" cy="642942"/>
          </a:xfrm>
        </p:spPr>
        <p:txBody>
          <a:bodyPr>
            <a:normAutofit/>
          </a:bodyPr>
          <a:lstStyle/>
          <a:p>
            <a:r>
              <a:rPr lang="zh-TW" altLang="en-US" sz="3200" dirty="0" smtClean="0">
                <a:solidFill>
                  <a:schemeClr val="tx1"/>
                </a:solidFill>
                <a:latin typeface="標楷體" panose="03000509000000000000" pitchFamily="65" charset="-120"/>
                <a:ea typeface="標楷體" panose="03000509000000000000" pitchFamily="65" charset="-120"/>
              </a:rPr>
              <a:t>隊名</a:t>
            </a:r>
            <a:r>
              <a:rPr lang="en-US" altLang="zh-TW" sz="3200" dirty="0" smtClean="0">
                <a:solidFill>
                  <a:schemeClr val="tx1"/>
                </a:solidFill>
                <a:latin typeface="標楷體" panose="03000509000000000000" pitchFamily="65" charset="-120"/>
                <a:ea typeface="標楷體" panose="03000509000000000000" pitchFamily="65" charset="-120"/>
              </a:rPr>
              <a:t>:TWICE</a:t>
            </a:r>
            <a:endParaRPr lang="zh-TW" altLang="en-US" sz="3200"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404664"/>
            <a:ext cx="8229600" cy="1728192"/>
          </a:xfrm>
        </p:spPr>
        <p:txBody>
          <a:bodyPr>
            <a:normAutofit/>
          </a:bodyPr>
          <a:lstStyle/>
          <a:p>
            <a:pPr>
              <a:buNone/>
            </a:pPr>
            <a:r>
              <a:rPr lang="zh-TW" altLang="en-US" sz="3200" dirty="0" smtClean="0">
                <a:latin typeface="標楷體" pitchFamily="65" charset="-120"/>
                <a:ea typeface="標楷體" pitchFamily="65" charset="-120"/>
              </a:rPr>
              <a:t>結果</a:t>
            </a:r>
            <a:r>
              <a:rPr lang="en-US" altLang="zh-TW" sz="3200" dirty="0" smtClean="0">
                <a:latin typeface="標楷體" pitchFamily="65" charset="-120"/>
                <a:ea typeface="標楷體" pitchFamily="65" charset="-120"/>
              </a:rPr>
              <a:t>:</a:t>
            </a:r>
          </a:p>
          <a:p>
            <a:pPr>
              <a:buNone/>
            </a:pPr>
            <a:r>
              <a:rPr lang="zh-TW" altLang="en-US" sz="2500" dirty="0">
                <a:latin typeface="標楷體" pitchFamily="65" charset="-120"/>
                <a:ea typeface="標楷體" pitchFamily="65" charset="-120"/>
              </a:rPr>
              <a:t>其平均之趨勢如下</a:t>
            </a:r>
            <a:endParaRPr lang="en-US" altLang="zh-TW" sz="2500" dirty="0" smtClean="0">
              <a:latin typeface="標楷體" pitchFamily="65" charset="-120"/>
              <a:ea typeface="標楷體" pitchFamily="65" charset="-120"/>
            </a:endParaRPr>
          </a:p>
        </p:txBody>
      </p:sp>
      <p:pic>
        <p:nvPicPr>
          <p:cNvPr id="4100" name="圖片 129" descr="C:\Users\user\Desktop\未命名.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257" b="6586"/>
          <a:stretch/>
        </p:blipFill>
        <p:spPr bwMode="auto">
          <a:xfrm>
            <a:off x="1475656" y="1556792"/>
            <a:ext cx="6336704" cy="473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14348" y="642918"/>
            <a:ext cx="7786742" cy="5072098"/>
          </a:xfrm>
        </p:spPr>
        <p:txBody>
          <a:bodyPr>
            <a:normAutofit/>
          </a:bodyPr>
          <a:lstStyle/>
          <a:p>
            <a:pPr lvl="0">
              <a:buClr>
                <a:srgbClr val="2DA2BF"/>
              </a:buClr>
              <a:buNone/>
            </a:pPr>
            <a:r>
              <a:rPr lang="zh-TW" altLang="en-US" sz="3200" dirty="0" smtClean="0">
                <a:solidFill>
                  <a:prstClr val="black"/>
                </a:solidFill>
                <a:latin typeface="標楷體" pitchFamily="65" charset="-120"/>
                <a:ea typeface="標楷體" pitchFamily="65" charset="-120"/>
              </a:rPr>
              <a:t>實驗四</a:t>
            </a:r>
            <a:endParaRPr lang="en-US" altLang="zh-TW" sz="3200" dirty="0" smtClean="0">
              <a:solidFill>
                <a:prstClr val="black"/>
              </a:solidFill>
              <a:latin typeface="標楷體" pitchFamily="65" charset="-120"/>
              <a:ea typeface="標楷體" pitchFamily="65" charset="-120"/>
            </a:endParaRPr>
          </a:p>
          <a:p>
            <a:pPr lvl="0">
              <a:buClr>
                <a:srgbClr val="2DA2BF"/>
              </a:buClr>
              <a:buNone/>
            </a:pPr>
            <a:r>
              <a:rPr lang="zh-TW" altLang="en-US" sz="2800" dirty="0" smtClean="0">
                <a:solidFill>
                  <a:prstClr val="black"/>
                </a:solidFill>
                <a:latin typeface="標楷體" pitchFamily="65" charset="-120"/>
                <a:ea typeface="標楷體" pitchFamily="65" charset="-120"/>
              </a:rPr>
              <a:t>二氧化碳的生成與小蘇打水溶液的濃度有關嗎？</a:t>
            </a:r>
            <a:endParaRPr lang="en-US" altLang="zh-TW" sz="2800" dirty="0" smtClean="0">
              <a:solidFill>
                <a:prstClr val="black"/>
              </a:solidFill>
              <a:latin typeface="標楷體" pitchFamily="65" charset="-120"/>
              <a:ea typeface="標楷體" pitchFamily="65" charset="-120"/>
            </a:endParaRPr>
          </a:p>
          <a:p>
            <a:pPr marL="109728" indent="0">
              <a:buNone/>
            </a:pPr>
            <a:r>
              <a:rPr lang="zh-TW" altLang="en-US" sz="3200" dirty="0" smtClean="0">
                <a:latin typeface="標楷體" panose="03000509000000000000" pitchFamily="65" charset="-120"/>
                <a:ea typeface="標楷體" panose="03000509000000000000" pitchFamily="65" charset="-120"/>
              </a:rPr>
              <a:t>步驟</a:t>
            </a:r>
            <a:r>
              <a:rPr lang="en-US" altLang="zh-TW" sz="3200" dirty="0" smtClean="0">
                <a:latin typeface="標楷體" panose="03000509000000000000" pitchFamily="65" charset="-120"/>
                <a:ea typeface="標楷體" panose="03000509000000000000" pitchFamily="65" charset="-120"/>
              </a:rPr>
              <a:t>:</a:t>
            </a:r>
          </a:p>
          <a:p>
            <a:pPr marL="441325" indent="-331788">
              <a:buNone/>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調配五杯相同重量百分濃度為</a:t>
            </a:r>
            <a:r>
              <a:rPr lang="en-US" altLang="zh-TW" sz="2800" dirty="0">
                <a:latin typeface="標楷體" panose="03000509000000000000" pitchFamily="65" charset="-120"/>
                <a:ea typeface="標楷體" panose="03000509000000000000" pitchFamily="65" charset="-120"/>
              </a:rPr>
              <a:t>10%</a:t>
            </a:r>
            <a:r>
              <a:rPr lang="zh-TW" altLang="en-US" sz="2800" dirty="0" smtClean="0">
                <a:latin typeface="標楷體" panose="03000509000000000000" pitchFamily="65" charset="-120"/>
                <a:ea typeface="標楷體" panose="03000509000000000000" pitchFamily="65" charset="-120"/>
              </a:rPr>
              <a:t>的硫酸銅水溶液</a:t>
            </a:r>
            <a:r>
              <a:rPr lang="zh-TW" altLang="en-US" sz="2800" dirty="0">
                <a:latin typeface="標楷體" panose="03000509000000000000" pitchFamily="65" charset="-120"/>
                <a:ea typeface="標楷體" panose="03000509000000000000" pitchFamily="65" charset="-120"/>
              </a:rPr>
              <a:t>。</a:t>
            </a:r>
          </a:p>
          <a:p>
            <a:pPr marL="441325" indent="-331788">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分別調配重量百分濃度為</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5%</a:t>
            </a:r>
            <a:r>
              <a:rPr lang="zh-TW" altLang="en-US" sz="2800" dirty="0" smtClean="0">
                <a:latin typeface="標楷體" panose="03000509000000000000" pitchFamily="65" charset="-120"/>
                <a:ea typeface="標楷體" panose="03000509000000000000" pitchFamily="65" charset="-120"/>
              </a:rPr>
              <a:t>的小蘇打水溶液</a:t>
            </a:r>
            <a:r>
              <a:rPr lang="zh-TW" altLang="en-US" sz="2800" dirty="0">
                <a:latin typeface="標楷體" panose="03000509000000000000" pitchFamily="65" charset="-120"/>
                <a:ea typeface="標楷體" panose="03000509000000000000" pitchFamily="65" charset="-120"/>
              </a:rPr>
              <a:t>。</a:t>
            </a:r>
          </a:p>
          <a:p>
            <a:pPr marL="441325" indent="-331788">
              <a:buNone/>
            </a:pP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使用排水集氣法收集兩液體混和後產生的氣體。</a:t>
            </a:r>
            <a:endParaRPr lang="en-US" altLang="zh-TW" sz="2800" dirty="0" smtClean="0">
              <a:latin typeface="標楷體" panose="03000509000000000000" pitchFamily="65" charset="-120"/>
              <a:ea typeface="標楷體" panose="03000509000000000000" pitchFamily="65" charset="-120"/>
            </a:endParaRPr>
          </a:p>
          <a:p>
            <a:pPr marL="441325" indent="-331788">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比較生成量。</a:t>
            </a:r>
            <a:endParaRPr lang="zh-TW" altLang="en-US" sz="2800" dirty="0"/>
          </a:p>
        </p:txBody>
      </p:sp>
    </p:spTree>
    <p:extLst>
      <p:ext uri="{BB962C8B-B14F-4D97-AF65-F5344CB8AC3E}">
        <p14:creationId xmlns:p14="http://schemas.microsoft.com/office/powerpoint/2010/main" xmlns="" val="66051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357166"/>
            <a:ext cx="8229600" cy="2135730"/>
          </a:xfrm>
        </p:spPr>
        <p:txBody>
          <a:bodyPr>
            <a:normAutofit/>
          </a:bodyPr>
          <a:lstStyle/>
          <a:p>
            <a:pPr>
              <a:buNone/>
            </a:pPr>
            <a:r>
              <a:rPr lang="zh-TW" altLang="en-US" sz="2800" dirty="0" smtClean="0">
                <a:latin typeface="標楷體" pitchFamily="65" charset="-120"/>
                <a:ea typeface="標楷體" pitchFamily="65" charset="-120"/>
              </a:rPr>
              <a:t>結果</a:t>
            </a:r>
            <a:r>
              <a:rPr lang="en-US" altLang="zh-TW" sz="2800" dirty="0" smtClean="0">
                <a:latin typeface="標楷體" pitchFamily="65" charset="-120"/>
                <a:ea typeface="標楷體" pitchFamily="65" charset="-120"/>
              </a:rPr>
              <a:t>:</a:t>
            </a:r>
          </a:p>
          <a:p>
            <a:pPr>
              <a:buNone/>
            </a:pPr>
            <a:r>
              <a:rPr lang="zh-TW" altLang="en-US" sz="2500" dirty="0" smtClean="0">
                <a:latin typeface="標楷體" pitchFamily="65" charset="-120"/>
                <a:ea typeface="標楷體" pitchFamily="65" charset="-120"/>
              </a:rPr>
              <a:t>其</a:t>
            </a:r>
            <a:r>
              <a:rPr lang="zh-TW" altLang="en-US" sz="2500" dirty="0">
                <a:latin typeface="標楷體" pitchFamily="65" charset="-120"/>
                <a:ea typeface="標楷體" pitchFamily="65" charset="-120"/>
              </a:rPr>
              <a:t>平均之趨勢如下</a:t>
            </a:r>
            <a:endParaRPr lang="en-US" altLang="zh-TW" sz="2500" dirty="0" smtClean="0">
              <a:latin typeface="標楷體" pitchFamily="65" charset="-120"/>
              <a:ea typeface="標楷體" pitchFamily="65" charset="-120"/>
            </a:endParaRPr>
          </a:p>
          <a:p>
            <a:pPr>
              <a:buNone/>
            </a:pPr>
            <a:r>
              <a:rPr lang="zh-TW" altLang="en-US" sz="2400" dirty="0" smtClean="0">
                <a:solidFill>
                  <a:srgbClr val="7030A0"/>
                </a:solidFill>
                <a:latin typeface="標楷體" pitchFamily="65" charset="-120"/>
                <a:ea typeface="標楷體" pitchFamily="65" charset="-120"/>
              </a:rPr>
              <a:t>   </a:t>
            </a:r>
            <a:endParaRPr lang="en-US" altLang="zh-TW" sz="2800" dirty="0" smtClean="0">
              <a:solidFill>
                <a:srgbClr val="7030A0"/>
              </a:solidFill>
              <a:latin typeface="標楷體" pitchFamily="65" charset="-120"/>
              <a:ea typeface="標楷體" pitchFamily="65" charset="-120"/>
            </a:endParaRPr>
          </a:p>
          <a:p>
            <a:pPr>
              <a:buNone/>
            </a:pPr>
            <a:endParaRPr lang="en-US" altLang="zh-TW" sz="2800" dirty="0" smtClean="0"/>
          </a:p>
          <a:p>
            <a:pPr>
              <a:buNone/>
            </a:pPr>
            <a:endParaRPr lang="en-US" altLang="zh-TW" sz="2800" dirty="0" smtClean="0"/>
          </a:p>
          <a:p>
            <a:pPr>
              <a:buNone/>
            </a:pPr>
            <a:endParaRPr lang="en-US" altLang="zh-TW" sz="2400" dirty="0" smtClean="0"/>
          </a:p>
        </p:txBody>
      </p:sp>
      <p:pic>
        <p:nvPicPr>
          <p:cNvPr id="5121" name="Picture 1" descr="未命名"/>
          <p:cNvPicPr>
            <a:picLocks noChangeAspect="1" noChangeArrowheads="1"/>
          </p:cNvPicPr>
          <p:nvPr/>
        </p:nvPicPr>
        <p:blipFill>
          <a:blip r:embed="rId2">
            <a:extLst>
              <a:ext uri="{28A0092B-C50C-407E-A947-70E740481C1C}">
                <a14:useLocalDpi xmlns:a14="http://schemas.microsoft.com/office/drawing/2010/main" xmlns="" val="0"/>
              </a:ext>
            </a:extLst>
          </a:blip>
          <a:srcRect b="12746"/>
          <a:stretch>
            <a:fillRect/>
          </a:stretch>
        </p:blipFill>
        <p:spPr bwMode="auto">
          <a:xfrm>
            <a:off x="1714480" y="1285859"/>
            <a:ext cx="6429420" cy="4854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2910" y="714356"/>
            <a:ext cx="7786742" cy="4929222"/>
          </a:xfrm>
        </p:spPr>
        <p:txBody>
          <a:bodyPr>
            <a:normAutofit/>
          </a:bodyPr>
          <a:lstStyle/>
          <a:p>
            <a:pPr lvl="0">
              <a:buClr>
                <a:srgbClr val="2DA2BF"/>
              </a:buClr>
              <a:buNone/>
            </a:pPr>
            <a:r>
              <a:rPr lang="zh-TW" altLang="en-US" sz="3200" dirty="0">
                <a:solidFill>
                  <a:prstClr val="black"/>
                </a:solidFill>
                <a:latin typeface="標楷體" pitchFamily="65" charset="-120"/>
                <a:ea typeface="標楷體" pitchFamily="65" charset="-120"/>
              </a:rPr>
              <a:t>實驗五</a:t>
            </a:r>
            <a:endParaRPr lang="en-US" altLang="zh-TW" sz="3200" dirty="0">
              <a:solidFill>
                <a:prstClr val="black"/>
              </a:solidFill>
              <a:latin typeface="標楷體" pitchFamily="65" charset="-120"/>
              <a:ea typeface="標楷體" pitchFamily="65" charset="-120"/>
            </a:endParaRPr>
          </a:p>
          <a:p>
            <a:pPr marL="92075" lvl="0" indent="17463">
              <a:buClr>
                <a:srgbClr val="2DA2BF"/>
              </a:buClr>
              <a:buNone/>
            </a:pPr>
            <a:r>
              <a:rPr lang="zh-TW" altLang="en-US" sz="2800" dirty="0" smtClean="0">
                <a:solidFill>
                  <a:prstClr val="black"/>
                </a:solidFill>
                <a:latin typeface="標楷體" pitchFamily="65" charset="-120"/>
                <a:ea typeface="標楷體" pitchFamily="65" charset="-120"/>
              </a:rPr>
              <a:t>不同</a:t>
            </a:r>
            <a:r>
              <a:rPr lang="zh-TW" altLang="en-US" sz="2800" dirty="0">
                <a:solidFill>
                  <a:prstClr val="black"/>
                </a:solidFill>
                <a:latin typeface="標楷體" pitchFamily="65" charset="-120"/>
                <a:ea typeface="標楷體" pitchFamily="65" charset="-120"/>
              </a:rPr>
              <a:t>碳酸鹽類水溶液，與硫酸銅水溶液反應一樣會產生氣體嗎</a:t>
            </a:r>
            <a:r>
              <a:rPr lang="en-US" altLang="zh-TW" sz="2800" dirty="0" smtClean="0">
                <a:solidFill>
                  <a:prstClr val="black"/>
                </a:solidFill>
                <a:latin typeface="標楷體" pitchFamily="65" charset="-120"/>
                <a:ea typeface="標楷體" pitchFamily="65" charset="-120"/>
              </a:rPr>
              <a:t>?</a:t>
            </a:r>
          </a:p>
          <a:p>
            <a:pPr lvl="0">
              <a:buClr>
                <a:srgbClr val="2DA2BF"/>
              </a:buClr>
              <a:buNone/>
            </a:pPr>
            <a:endParaRPr lang="en-US" altLang="zh-TW" sz="2300" dirty="0">
              <a:solidFill>
                <a:prstClr val="black"/>
              </a:solidFill>
              <a:latin typeface="標楷體" pitchFamily="65" charset="-120"/>
              <a:ea typeface="標楷體" pitchFamily="65" charset="-120"/>
            </a:endParaRPr>
          </a:p>
          <a:p>
            <a:pPr marL="109728" indent="0">
              <a:buNone/>
            </a:pPr>
            <a:r>
              <a:rPr lang="zh-TW" altLang="en-US" sz="3200" dirty="0" smtClean="0">
                <a:latin typeface="標楷體" panose="03000509000000000000" pitchFamily="65" charset="-120"/>
                <a:ea typeface="標楷體" panose="03000509000000000000" pitchFamily="65" charset="-120"/>
              </a:rPr>
              <a:t>步驟</a:t>
            </a:r>
            <a:r>
              <a:rPr lang="en-US" altLang="zh-TW" sz="3200" dirty="0" smtClean="0">
                <a:latin typeface="標楷體" panose="03000509000000000000" pitchFamily="65" charset="-120"/>
                <a:ea typeface="標楷體" panose="03000509000000000000" pitchFamily="65" charset="-120"/>
              </a:rPr>
              <a:t>:</a:t>
            </a:r>
          </a:p>
          <a:p>
            <a:pPr marL="441325" indent="-331788">
              <a:buNone/>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調配重量百分濃度</a:t>
            </a:r>
            <a:r>
              <a:rPr lang="en-US" altLang="zh-TW" sz="2800" dirty="0">
                <a:latin typeface="標楷體" panose="03000509000000000000" pitchFamily="65" charset="-120"/>
                <a:ea typeface="標楷體" panose="03000509000000000000" pitchFamily="65" charset="-120"/>
              </a:rPr>
              <a:t>10%</a:t>
            </a:r>
            <a:r>
              <a:rPr lang="zh-TW" altLang="en-US" sz="2800" dirty="0" smtClean="0">
                <a:latin typeface="標楷體" panose="03000509000000000000" pitchFamily="65" charset="-120"/>
                <a:ea typeface="標楷體" panose="03000509000000000000" pitchFamily="65" charset="-120"/>
              </a:rPr>
              <a:t>的硫酸銅水溶液</a:t>
            </a:r>
            <a:r>
              <a:rPr lang="zh-TW" altLang="en-US" sz="2800" dirty="0">
                <a:latin typeface="標楷體" panose="03000509000000000000" pitchFamily="65" charset="-120"/>
                <a:ea typeface="標楷體" panose="03000509000000000000" pitchFamily="65" charset="-120"/>
              </a:rPr>
              <a:t>。</a:t>
            </a:r>
          </a:p>
          <a:p>
            <a:pPr marL="441325" indent="-331788">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調配重量百分濃度</a:t>
            </a:r>
            <a:r>
              <a:rPr lang="en-US" altLang="zh-TW" sz="2800" dirty="0">
                <a:latin typeface="標楷體" panose="03000509000000000000" pitchFamily="65" charset="-120"/>
                <a:ea typeface="標楷體" panose="03000509000000000000" pitchFamily="65" charset="-120"/>
              </a:rPr>
              <a:t>5%</a:t>
            </a:r>
            <a:r>
              <a:rPr lang="zh-TW" altLang="en-US" sz="2800" dirty="0" smtClean="0">
                <a:latin typeface="標楷體" panose="03000509000000000000" pitchFamily="65" charset="-120"/>
                <a:ea typeface="標楷體" panose="03000509000000000000" pitchFamily="65" charset="-120"/>
              </a:rPr>
              <a:t>的碳酸鈣水溶液、碳酸</a:t>
            </a:r>
            <a:r>
              <a:rPr lang="zh-TW" altLang="en-US" sz="2800" dirty="0">
                <a:latin typeface="標楷體" panose="03000509000000000000" pitchFamily="65" charset="-120"/>
                <a:ea typeface="標楷體" panose="03000509000000000000" pitchFamily="65" charset="-120"/>
              </a:rPr>
              <a:t>鉀</a:t>
            </a:r>
            <a:r>
              <a:rPr lang="zh-TW" altLang="en-US" sz="2800" dirty="0" smtClean="0">
                <a:latin typeface="標楷體" panose="03000509000000000000" pitchFamily="65" charset="-120"/>
                <a:ea typeface="標楷體" panose="03000509000000000000" pitchFamily="65" charset="-120"/>
              </a:rPr>
              <a:t>水溶液、小蘇打水溶液、碳酸鈉水溶液</a:t>
            </a:r>
            <a:r>
              <a:rPr lang="zh-TW" altLang="en-US" sz="2800" dirty="0">
                <a:latin typeface="標楷體" panose="03000509000000000000" pitchFamily="65" charset="-120"/>
                <a:ea typeface="標楷體" panose="03000509000000000000" pitchFamily="65" charset="-120"/>
              </a:rPr>
              <a:t>。</a:t>
            </a:r>
          </a:p>
          <a:p>
            <a:pPr marL="441325" indent="-331788">
              <a:buNone/>
            </a:pP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使用排水集氣法收集兩液體混和後產生的氣體。</a:t>
            </a:r>
            <a:endParaRPr lang="en-US" altLang="zh-TW" sz="2800" dirty="0" smtClean="0">
              <a:latin typeface="標楷體" panose="03000509000000000000" pitchFamily="65" charset="-120"/>
              <a:ea typeface="標楷體" panose="03000509000000000000" pitchFamily="65" charset="-120"/>
            </a:endParaRPr>
          </a:p>
          <a:p>
            <a:pPr marL="441325" indent="-331788">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比較生成量</a:t>
            </a:r>
            <a:r>
              <a:rPr lang="zh-TW" altLang="en-US" sz="2800" dirty="0" smtClean="0"/>
              <a:t>。</a:t>
            </a:r>
            <a:endParaRPr lang="zh-TW" altLang="en-US" sz="2800" dirty="0"/>
          </a:p>
        </p:txBody>
      </p:sp>
    </p:spTree>
    <p:extLst>
      <p:ext uri="{BB962C8B-B14F-4D97-AF65-F5344CB8AC3E}">
        <p14:creationId xmlns:p14="http://schemas.microsoft.com/office/powerpoint/2010/main" xmlns="" val="195465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332656"/>
            <a:ext cx="8229600" cy="1918565"/>
          </a:xfrm>
        </p:spPr>
        <p:txBody>
          <a:bodyPr>
            <a:normAutofit/>
          </a:bodyPr>
          <a:lstStyle/>
          <a:p>
            <a:pPr>
              <a:buNone/>
            </a:pPr>
            <a:r>
              <a:rPr lang="zh-TW" altLang="en-US" sz="2800" dirty="0" smtClean="0">
                <a:latin typeface="標楷體" pitchFamily="65" charset="-120"/>
                <a:ea typeface="標楷體" pitchFamily="65" charset="-120"/>
              </a:rPr>
              <a:t>結果</a:t>
            </a:r>
            <a:r>
              <a:rPr lang="en-US" altLang="zh-TW" sz="2800" dirty="0" smtClean="0">
                <a:latin typeface="標楷體" pitchFamily="65" charset="-120"/>
                <a:ea typeface="標楷體" pitchFamily="65" charset="-120"/>
              </a:rPr>
              <a:t>:</a:t>
            </a:r>
          </a:p>
          <a:p>
            <a:pPr>
              <a:buNone/>
            </a:pPr>
            <a:r>
              <a:rPr lang="zh-TW" altLang="en-US" sz="2500" dirty="0">
                <a:latin typeface="標楷體" pitchFamily="65" charset="-120"/>
                <a:ea typeface="標楷體" pitchFamily="65" charset="-120"/>
              </a:rPr>
              <a:t>其平均之趨勢如下</a:t>
            </a:r>
          </a:p>
        </p:txBody>
      </p:sp>
      <p:sp>
        <p:nvSpPr>
          <p:cNvPr id="6" name="Rectangle 1"/>
          <p:cNvSpPr>
            <a:spLocks noChangeArrowheads="1"/>
          </p:cNvSpPr>
          <p:nvPr/>
        </p:nvSpPr>
        <p:spPr bwMode="auto">
          <a:xfrm>
            <a:off x="1916113" y="27289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7" name="圖片 6"/>
          <p:cNvPicPr>
            <a:picLocks noChangeAspect="1"/>
          </p:cNvPicPr>
          <p:nvPr/>
        </p:nvPicPr>
        <p:blipFill>
          <a:blip r:embed="rId2"/>
          <a:stretch>
            <a:fillRect/>
          </a:stretch>
        </p:blipFill>
        <p:spPr>
          <a:xfrm>
            <a:off x="1547664" y="1700808"/>
            <a:ext cx="6472311" cy="45892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2910" y="785794"/>
            <a:ext cx="8001056" cy="4857784"/>
          </a:xfrm>
        </p:spPr>
        <p:txBody>
          <a:bodyPr>
            <a:normAutofit/>
          </a:bodyPr>
          <a:lstStyle/>
          <a:p>
            <a:pPr marL="109728" indent="0">
              <a:buNone/>
            </a:pPr>
            <a:r>
              <a:rPr lang="zh-TW" altLang="en-US" sz="2800" dirty="0" smtClean="0">
                <a:latin typeface="標楷體" panose="03000509000000000000" pitchFamily="65" charset="-120"/>
                <a:ea typeface="標楷體" panose="03000509000000000000" pitchFamily="65" charset="-120"/>
              </a:rPr>
              <a:t>實驗六</a:t>
            </a:r>
          </a:p>
          <a:p>
            <a:pPr marL="109728" indent="0">
              <a:buNone/>
            </a:pPr>
            <a:r>
              <a:rPr lang="zh-TW" altLang="en-US" sz="2800" dirty="0" smtClean="0">
                <a:latin typeface="標楷體" panose="03000509000000000000" pitchFamily="65" charset="-120"/>
                <a:ea typeface="標楷體" panose="03000509000000000000" pitchFamily="65" charset="-120"/>
              </a:rPr>
              <a:t>不同硫酸鹽類水溶液，與小蘇打水溶液反應一樣會產生氣體嗎</a:t>
            </a:r>
            <a:r>
              <a:rPr lang="en-US" altLang="zh-TW" sz="2800" dirty="0" smtClean="0">
                <a:latin typeface="標楷體" panose="03000509000000000000" pitchFamily="65" charset="-120"/>
                <a:ea typeface="標楷體" panose="03000509000000000000" pitchFamily="65" charset="-120"/>
              </a:rPr>
              <a:t>? </a:t>
            </a:r>
          </a:p>
          <a:p>
            <a:pPr marL="109728" indent="0">
              <a:buNone/>
            </a:pPr>
            <a:endParaRPr lang="en-US" altLang="zh-TW" sz="2800" dirty="0" smtClean="0">
              <a:latin typeface="標楷體" panose="03000509000000000000" pitchFamily="65" charset="-120"/>
              <a:ea typeface="標楷體" panose="03000509000000000000" pitchFamily="65" charset="-120"/>
            </a:endParaRPr>
          </a:p>
          <a:p>
            <a:pPr marL="109728" indent="0">
              <a:buNone/>
            </a:pPr>
            <a:r>
              <a:rPr lang="zh-TW" altLang="en-US" sz="2800" dirty="0" smtClean="0">
                <a:latin typeface="標楷體" panose="03000509000000000000" pitchFamily="65" charset="-120"/>
                <a:ea typeface="標楷體" panose="03000509000000000000" pitchFamily="65" charset="-120"/>
              </a:rPr>
              <a:t>步驟</a:t>
            </a:r>
            <a:r>
              <a:rPr lang="en-US" altLang="zh-TW" sz="2800" dirty="0" smtClean="0">
                <a:latin typeface="標楷體" panose="03000509000000000000" pitchFamily="65" charset="-120"/>
                <a:ea typeface="標楷體" panose="03000509000000000000" pitchFamily="65" charset="-120"/>
              </a:rPr>
              <a:t>:</a:t>
            </a:r>
          </a:p>
          <a:p>
            <a:pPr marL="533400" indent="-423863">
              <a:buNone/>
            </a:pP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調配</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杯重量百分濃度</a:t>
            </a:r>
            <a:r>
              <a:rPr lang="en-US" altLang="zh-TW" sz="2800" dirty="0">
                <a:latin typeface="標楷體" panose="03000509000000000000" pitchFamily="65" charset="-120"/>
                <a:ea typeface="標楷體" panose="03000509000000000000" pitchFamily="65" charset="-120"/>
              </a:rPr>
              <a:t>5%</a:t>
            </a:r>
            <a:r>
              <a:rPr lang="zh-TW" altLang="en-US" sz="2800" dirty="0" smtClean="0">
                <a:latin typeface="標楷體" panose="03000509000000000000" pitchFamily="65" charset="-120"/>
                <a:ea typeface="標楷體" panose="03000509000000000000" pitchFamily="65" charset="-120"/>
              </a:rPr>
              <a:t>的小蘇打水溶液</a:t>
            </a:r>
            <a:r>
              <a:rPr lang="zh-TW" altLang="en-US" sz="2800" dirty="0">
                <a:latin typeface="標楷體" panose="03000509000000000000" pitchFamily="65" charset="-120"/>
                <a:ea typeface="標楷體" panose="03000509000000000000" pitchFamily="65" charset="-120"/>
              </a:rPr>
              <a:t>。</a:t>
            </a:r>
          </a:p>
          <a:p>
            <a:pPr marL="533400" indent="-423863">
              <a:buNone/>
            </a:pP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調配各</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杯重量百分濃度</a:t>
            </a:r>
            <a:r>
              <a:rPr lang="en-US" altLang="zh-TW" sz="2800" dirty="0">
                <a:latin typeface="標楷體" panose="03000509000000000000" pitchFamily="65" charset="-120"/>
                <a:ea typeface="標楷體" panose="03000509000000000000" pitchFamily="65" charset="-120"/>
              </a:rPr>
              <a:t>10%</a:t>
            </a:r>
            <a:r>
              <a:rPr lang="zh-TW" altLang="en-US" sz="2800" dirty="0" smtClean="0">
                <a:latin typeface="標楷體" panose="03000509000000000000" pitchFamily="65" charset="-120"/>
                <a:ea typeface="標楷體" panose="03000509000000000000" pitchFamily="65" charset="-120"/>
              </a:rPr>
              <a:t>的硫酸銅水溶液、硫酸鉀水溶液、硫酸鈣水溶液、硫酸鈉水溶液</a:t>
            </a:r>
            <a:r>
              <a:rPr lang="zh-TW" altLang="en-US" sz="2800" dirty="0">
                <a:latin typeface="標楷體" panose="03000509000000000000" pitchFamily="65" charset="-120"/>
                <a:ea typeface="標楷體" panose="03000509000000000000" pitchFamily="65" charset="-120"/>
              </a:rPr>
              <a:t>。</a:t>
            </a:r>
          </a:p>
          <a:p>
            <a:pPr marL="533400" indent="-423863">
              <a:buNone/>
            </a:pPr>
            <a:r>
              <a:rPr lang="en-US" altLang="zh-TW" sz="2800" dirty="0" smtClean="0">
                <a:latin typeface="標楷體" panose="03000509000000000000" pitchFamily="65" charset="-120"/>
                <a:ea typeface="標楷體" panose="03000509000000000000" pitchFamily="65" charset="-120"/>
              </a:rPr>
              <a:t>3.</a:t>
            </a:r>
            <a:r>
              <a:rPr lang="zh-TW" altLang="en-US" sz="2800" dirty="0" smtClean="0">
                <a:latin typeface="標楷體" panose="03000509000000000000" pitchFamily="65" charset="-120"/>
                <a:ea typeface="標楷體" panose="03000509000000000000" pitchFamily="65" charset="-120"/>
              </a:rPr>
              <a:t>使用排水集氣法收集兩液體混和後產生的氣體。</a:t>
            </a:r>
            <a:endParaRPr lang="en-US" altLang="zh-TW" sz="2800" dirty="0" smtClean="0">
              <a:latin typeface="標楷體" panose="03000509000000000000" pitchFamily="65" charset="-120"/>
              <a:ea typeface="標楷體" panose="03000509000000000000" pitchFamily="65" charset="-120"/>
            </a:endParaRPr>
          </a:p>
          <a:p>
            <a:pPr marL="533400" indent="-423863">
              <a:buNone/>
            </a:pPr>
            <a:r>
              <a:rPr lang="en-US" altLang="zh-TW" sz="2800" dirty="0" smtClean="0">
                <a:latin typeface="標楷體" panose="03000509000000000000" pitchFamily="65" charset="-120"/>
                <a:ea typeface="標楷體" panose="03000509000000000000" pitchFamily="65" charset="-120"/>
              </a:rPr>
              <a:t>4.</a:t>
            </a:r>
            <a:r>
              <a:rPr lang="zh-TW" altLang="en-US" sz="2800" dirty="0" smtClean="0">
                <a:latin typeface="標楷體" panose="03000509000000000000" pitchFamily="65" charset="-120"/>
                <a:ea typeface="標楷體" panose="03000509000000000000" pitchFamily="65" charset="-120"/>
              </a:rPr>
              <a:t>比較生成量</a:t>
            </a:r>
            <a:endParaRPr lang="zh-TW" altLang="en-US" sz="2800" dirty="0"/>
          </a:p>
        </p:txBody>
      </p:sp>
    </p:spTree>
    <p:extLst>
      <p:ext uri="{BB962C8B-B14F-4D97-AF65-F5344CB8AC3E}">
        <p14:creationId xmlns:p14="http://schemas.microsoft.com/office/powerpoint/2010/main" xmlns="" val="186095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60648"/>
            <a:ext cx="8229600" cy="5793001"/>
          </a:xfrm>
        </p:spPr>
        <p:txBody>
          <a:bodyPr>
            <a:normAutofit/>
          </a:bodyPr>
          <a:lstStyle/>
          <a:p>
            <a:pPr>
              <a:buNone/>
            </a:pPr>
            <a:r>
              <a:rPr lang="zh-TW" altLang="en-US" sz="3000" dirty="0" smtClean="0">
                <a:latin typeface="標楷體" pitchFamily="65" charset="-120"/>
                <a:ea typeface="標楷體" pitchFamily="65" charset="-120"/>
              </a:rPr>
              <a:t>結果</a:t>
            </a:r>
            <a:r>
              <a:rPr lang="en-US" altLang="zh-TW" sz="3000" dirty="0" smtClean="0">
                <a:latin typeface="標楷體" pitchFamily="65" charset="-120"/>
                <a:ea typeface="標楷體" pitchFamily="65" charset="-120"/>
              </a:rPr>
              <a:t>:</a:t>
            </a:r>
          </a:p>
          <a:p>
            <a:pPr>
              <a:buNone/>
            </a:pPr>
            <a:r>
              <a:rPr lang="zh-TW" altLang="en-US" sz="2500" dirty="0">
                <a:latin typeface="標楷體" pitchFamily="65" charset="-120"/>
                <a:ea typeface="標楷體" pitchFamily="65" charset="-120"/>
              </a:rPr>
              <a:t>其</a:t>
            </a:r>
            <a:r>
              <a:rPr lang="zh-TW" altLang="en-US" sz="2500" dirty="0" smtClean="0">
                <a:latin typeface="標楷體" pitchFamily="65" charset="-120"/>
                <a:ea typeface="標楷體" pitchFamily="65" charset="-120"/>
              </a:rPr>
              <a:t>趨勢</a:t>
            </a:r>
            <a:r>
              <a:rPr lang="zh-TW" altLang="en-US" sz="2500" dirty="0">
                <a:latin typeface="標楷體" pitchFamily="65" charset="-120"/>
                <a:ea typeface="標楷體" pitchFamily="65" charset="-120"/>
              </a:rPr>
              <a:t>圖</a:t>
            </a:r>
            <a:r>
              <a:rPr lang="zh-TW" altLang="en-US" sz="2500" dirty="0" smtClean="0">
                <a:latin typeface="標楷體" pitchFamily="65" charset="-120"/>
                <a:ea typeface="標楷體" pitchFamily="65" charset="-120"/>
              </a:rPr>
              <a:t>如下</a:t>
            </a:r>
            <a:endParaRPr lang="en-US" altLang="zh-TW" sz="2500" dirty="0" smtClean="0">
              <a:latin typeface="標楷體" pitchFamily="65" charset="-120"/>
              <a:ea typeface="標楷體" pitchFamily="65" charset="-120"/>
            </a:endParaRPr>
          </a:p>
          <a:p>
            <a:pPr>
              <a:buNone/>
            </a:pPr>
            <a:r>
              <a:rPr lang="zh-TW" altLang="en-US" sz="2400" dirty="0" smtClean="0">
                <a:solidFill>
                  <a:srgbClr val="7030A0"/>
                </a:solidFill>
                <a:latin typeface="標楷體" pitchFamily="65" charset="-120"/>
                <a:ea typeface="標楷體" pitchFamily="65" charset="-120"/>
              </a:rPr>
              <a:t>   </a:t>
            </a:r>
            <a:endParaRPr lang="zh-TW" altLang="en-US" sz="2800" dirty="0" smtClean="0">
              <a:solidFill>
                <a:srgbClr val="7030A0"/>
              </a:solidFill>
              <a:latin typeface="標楷體" pitchFamily="65" charset="-120"/>
              <a:ea typeface="標楷體" pitchFamily="65" charset="-120"/>
            </a:endParaRPr>
          </a:p>
          <a:p>
            <a:pPr>
              <a:buNone/>
            </a:pPr>
            <a:endParaRPr lang="zh-TW" altLang="en-US" sz="2800" dirty="0"/>
          </a:p>
        </p:txBody>
      </p:sp>
      <p:pic>
        <p:nvPicPr>
          <p:cNvPr id="4" name="圖片 3"/>
          <p:cNvPicPr>
            <a:picLocks noChangeAspect="1"/>
          </p:cNvPicPr>
          <p:nvPr/>
        </p:nvPicPr>
        <p:blipFill>
          <a:blip r:embed="rId2"/>
          <a:stretch>
            <a:fillRect/>
          </a:stretch>
        </p:blipFill>
        <p:spPr>
          <a:xfrm>
            <a:off x="1285852" y="1285860"/>
            <a:ext cx="7000924" cy="483551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980728"/>
            <a:ext cx="8229600" cy="1519578"/>
          </a:xfrm>
        </p:spPr>
        <p:txBody>
          <a:bodyPr/>
          <a:lstStyle/>
          <a:p>
            <a:r>
              <a:rPr lang="zh-TW" altLang="en-US" sz="2800" dirty="0" smtClean="0"/>
              <a:t>以廣用試紙與紅、藍石蕊試紙檢驗，發現結果如下：</a:t>
            </a:r>
            <a:endParaRPr lang="zh-TW" altLang="en-US" sz="2100" dirty="0">
              <a:latin typeface="標楷體" panose="03000509000000000000" pitchFamily="65" charset="-120"/>
              <a:ea typeface="標楷體" panose="03000509000000000000" pitchFamily="65" charset="-120"/>
            </a:endParaRPr>
          </a:p>
          <a:p>
            <a:endParaRPr lang="en-US" altLang="zh-TW" sz="2100" dirty="0" smtClean="0">
              <a:latin typeface="標楷體" panose="03000509000000000000" pitchFamily="65" charset="-120"/>
              <a:ea typeface="標楷體" panose="03000509000000000000" pitchFamily="65" charset="-120"/>
            </a:endParaRPr>
          </a:p>
          <a:p>
            <a:pPr marL="109728" indent="0">
              <a:buNone/>
            </a:pPr>
            <a:endParaRPr lang="zh-TW" altLang="en-US" sz="2100" dirty="0">
              <a:latin typeface="標楷體" panose="03000509000000000000" pitchFamily="65" charset="-120"/>
              <a:ea typeface="標楷體" panose="03000509000000000000" pitchFamily="65" charset="-120"/>
            </a:endParaRPr>
          </a:p>
          <a:p>
            <a:pPr>
              <a:buNone/>
            </a:pPr>
            <a:endParaRPr lang="en-US" altLang="zh-TW" sz="2100"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428596" y="285728"/>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2800" dirty="0" smtClean="0">
                <a:solidFill>
                  <a:schemeClr val="tx1"/>
                </a:solidFill>
                <a:latin typeface="標楷體" panose="03000509000000000000" pitchFamily="65" charset="-120"/>
                <a:ea typeface="標楷體" panose="03000509000000000000" pitchFamily="65" charset="-120"/>
                <a:cs typeface="+mn-cs"/>
              </a:rPr>
              <a:t>檢驗</a:t>
            </a:r>
            <a:r>
              <a:rPr lang="en-US" altLang="zh-TW" sz="2800" dirty="0" smtClean="0">
                <a:solidFill>
                  <a:schemeClr val="tx1"/>
                </a:solidFill>
                <a:latin typeface="標楷體" panose="03000509000000000000" pitchFamily="65" charset="-120"/>
                <a:ea typeface="標楷體" panose="03000509000000000000" pitchFamily="65" charset="-120"/>
                <a:cs typeface="+mn-cs"/>
              </a:rPr>
              <a:t>CuSO4</a:t>
            </a:r>
            <a:r>
              <a:rPr lang="zh-TW" altLang="en-US" sz="2800" dirty="0" smtClean="0">
                <a:solidFill>
                  <a:schemeClr val="tx1"/>
                </a:solidFill>
                <a:latin typeface="標楷體" panose="03000509000000000000" pitchFamily="65" charset="-120"/>
                <a:ea typeface="標楷體" panose="03000509000000000000" pitchFamily="65" charset="-120"/>
                <a:cs typeface="+mn-cs"/>
              </a:rPr>
              <a:t>水溶液之酸鹼性</a:t>
            </a:r>
            <a:endParaRPr lang="zh-TW" altLang="en-US" sz="2800" dirty="0">
              <a:solidFill>
                <a:schemeClr val="tx1"/>
              </a:solidFill>
              <a:latin typeface="標楷體" panose="03000509000000000000" pitchFamily="65" charset="-120"/>
              <a:ea typeface="標楷體" panose="03000509000000000000" pitchFamily="65" charset="-120"/>
              <a:cs typeface="+mn-cs"/>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145" name="Picture 1" descr="硫酸銅酸鹼值"/>
          <p:cNvPicPr>
            <a:picLocks noChangeAspect="1" noChangeArrowheads="1"/>
          </p:cNvPicPr>
          <p:nvPr/>
        </p:nvPicPr>
        <p:blipFill>
          <a:blip r:embed="rId2" cstate="print"/>
          <a:srcRect/>
          <a:stretch>
            <a:fillRect/>
          </a:stretch>
        </p:blipFill>
        <p:spPr bwMode="auto">
          <a:xfrm>
            <a:off x="3000364" y="1790793"/>
            <a:ext cx="3857652" cy="4257073"/>
          </a:xfrm>
          <a:prstGeom prst="rect">
            <a:avLst/>
          </a:prstGeom>
          <a:noFill/>
        </p:spPr>
      </p:pic>
    </p:spTree>
    <p:extLst>
      <p:ext uri="{BB962C8B-B14F-4D97-AF65-F5344CB8AC3E}">
        <p14:creationId xmlns:p14="http://schemas.microsoft.com/office/powerpoint/2010/main" xmlns="" val="4166062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980728"/>
            <a:ext cx="8229600" cy="1519578"/>
          </a:xfrm>
        </p:spPr>
        <p:txBody>
          <a:bodyPr/>
          <a:lstStyle/>
          <a:p>
            <a:r>
              <a:rPr lang="zh-TW" altLang="en-US" sz="2800" dirty="0" smtClean="0"/>
              <a:t>由於小蘇打水溶液為弱鹼性，硫酸銅水溶液為弱酸性，兩者可進行酸鹼中和反應，此反應類似小蘇打水溶液加入酸，會產生二氧化碳。</a:t>
            </a:r>
            <a:endParaRPr lang="en-US" altLang="zh-TW" sz="2100" dirty="0" smtClean="0">
              <a:latin typeface="標楷體" panose="03000509000000000000" pitchFamily="65" charset="-120"/>
              <a:ea typeface="標楷體" panose="03000509000000000000" pitchFamily="65" charset="-120"/>
            </a:endParaRPr>
          </a:p>
          <a:p>
            <a:pPr marL="109728" indent="0">
              <a:buNone/>
            </a:pPr>
            <a:endParaRPr lang="zh-TW" altLang="en-US" sz="2100" dirty="0">
              <a:latin typeface="標楷體" panose="03000509000000000000" pitchFamily="65" charset="-120"/>
              <a:ea typeface="標楷體" panose="03000509000000000000" pitchFamily="65" charset="-120"/>
            </a:endParaRPr>
          </a:p>
          <a:p>
            <a:pPr>
              <a:buNone/>
            </a:pPr>
            <a:endParaRPr lang="en-US" altLang="zh-TW" sz="2100"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428596" y="285728"/>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3000" b="0" dirty="0" smtClean="0">
                <a:solidFill>
                  <a:schemeClr val="tx1"/>
                </a:solidFill>
                <a:latin typeface="標楷體" panose="03000509000000000000" pitchFamily="65" charset="-120"/>
                <a:ea typeface="標楷體" panose="03000509000000000000" pitchFamily="65" charset="-120"/>
              </a:rPr>
              <a:t>反應所產生的氣體為何？</a:t>
            </a:r>
            <a:endParaRPr lang="zh-TW" altLang="en-US" sz="2800" b="0" dirty="0">
              <a:solidFill>
                <a:schemeClr val="tx1"/>
              </a:solidFill>
              <a:latin typeface="標楷體" panose="03000509000000000000" pitchFamily="65" charset="-120"/>
              <a:ea typeface="標楷體" panose="03000509000000000000" pitchFamily="65" charset="-120"/>
              <a:cs typeface="+mn-cs"/>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6" name="Picture 2"/>
          <p:cNvPicPr>
            <a:picLocks noChangeAspect="1" noChangeArrowheads="1"/>
          </p:cNvPicPr>
          <p:nvPr/>
        </p:nvPicPr>
        <p:blipFill>
          <a:blip r:embed="rId2"/>
          <a:srcRect/>
          <a:stretch>
            <a:fillRect/>
          </a:stretch>
        </p:blipFill>
        <p:spPr bwMode="auto">
          <a:xfrm>
            <a:off x="1643042" y="2428868"/>
            <a:ext cx="6072262" cy="3575414"/>
          </a:xfrm>
          <a:prstGeom prst="rect">
            <a:avLst/>
          </a:prstGeom>
          <a:noFill/>
          <a:ln w="9525">
            <a:noFill/>
            <a:miter lim="800000"/>
            <a:headEnd/>
            <a:tailEnd/>
          </a:ln>
          <a:effectLst/>
        </p:spPr>
      </p:pic>
    </p:spTree>
    <p:extLst>
      <p:ext uri="{BB962C8B-B14F-4D97-AF65-F5344CB8AC3E}">
        <p14:creationId xmlns:p14="http://schemas.microsoft.com/office/powerpoint/2010/main" xmlns="" val="4166062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285728"/>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2600" b="0" dirty="0" smtClean="0">
                <a:solidFill>
                  <a:schemeClr val="tx1"/>
                </a:solidFill>
                <a:latin typeface="+mn-lt"/>
                <a:ea typeface="+mn-ea"/>
                <a:cs typeface="+mn-cs"/>
              </a:rPr>
              <a:t>檢驗所產生之氣體的方法？</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5842" name="Picture 2"/>
          <p:cNvPicPr>
            <a:picLocks noChangeAspect="1" noChangeArrowheads="1"/>
          </p:cNvPicPr>
          <p:nvPr/>
        </p:nvPicPr>
        <p:blipFill>
          <a:blip r:embed="rId2"/>
          <a:srcRect/>
          <a:stretch>
            <a:fillRect/>
          </a:stretch>
        </p:blipFill>
        <p:spPr bwMode="auto">
          <a:xfrm>
            <a:off x="365210" y="1214422"/>
            <a:ext cx="8250532" cy="2857520"/>
          </a:xfrm>
          <a:prstGeom prst="rect">
            <a:avLst/>
          </a:prstGeom>
          <a:noFill/>
          <a:ln w="9525">
            <a:noFill/>
            <a:miter lim="800000"/>
            <a:headEnd/>
            <a:tailEnd/>
          </a:ln>
          <a:effectLst/>
        </p:spPr>
      </p:pic>
      <p:sp>
        <p:nvSpPr>
          <p:cNvPr id="8" name="矩形 7"/>
          <p:cNvSpPr/>
          <p:nvPr/>
        </p:nvSpPr>
        <p:spPr>
          <a:xfrm>
            <a:off x="500034" y="4357694"/>
            <a:ext cx="7429552" cy="584775"/>
          </a:xfrm>
          <a:prstGeom prst="rect">
            <a:avLst/>
          </a:prstGeom>
        </p:spPr>
        <p:txBody>
          <a:bodyPr wrap="square">
            <a:spAutoFit/>
          </a:bodyPr>
          <a:lstStyle/>
          <a:p>
            <a:r>
              <a:rPr lang="zh-TW" altLang="en-US" sz="3200" b="1" dirty="0" smtClean="0">
                <a:solidFill>
                  <a:srgbClr val="FF0000"/>
                </a:solidFill>
              </a:rPr>
              <a:t>鎂帶燃燒：</a:t>
            </a:r>
            <a:r>
              <a:rPr lang="en-US" altLang="zh-TW" sz="3200" b="1" dirty="0" smtClean="0">
                <a:solidFill>
                  <a:srgbClr val="FF0000"/>
                </a:solidFill>
              </a:rPr>
              <a:t>2Mg + CO</a:t>
            </a:r>
            <a:r>
              <a:rPr lang="en-US" altLang="zh-TW" sz="3200" b="1" baseline="-25000" dirty="0" smtClean="0">
                <a:solidFill>
                  <a:srgbClr val="FF0000"/>
                </a:solidFill>
              </a:rPr>
              <a:t>2  </a:t>
            </a:r>
            <a:r>
              <a:rPr lang="zh-TW" altLang="en-US" sz="3200" b="1" dirty="0" smtClean="0">
                <a:solidFill>
                  <a:srgbClr val="FF0000"/>
                </a:solidFill>
              </a:rPr>
              <a:t>→ </a:t>
            </a:r>
            <a:r>
              <a:rPr lang="en-US" altLang="zh-TW" sz="3200" b="1" dirty="0" smtClean="0">
                <a:solidFill>
                  <a:srgbClr val="FF0000"/>
                </a:solidFill>
              </a:rPr>
              <a:t>2MgO + C</a:t>
            </a:r>
            <a:endParaRPr lang="zh-TW" altLang="en-US" sz="3200" dirty="0" smtClean="0">
              <a:solidFill>
                <a:srgbClr val="FF0000"/>
              </a:solidFill>
            </a:endParaRPr>
          </a:p>
        </p:txBody>
      </p:sp>
      <p:sp>
        <p:nvSpPr>
          <p:cNvPr id="9" name="矩形 8"/>
          <p:cNvSpPr/>
          <p:nvPr/>
        </p:nvSpPr>
        <p:spPr>
          <a:xfrm>
            <a:off x="500034" y="5143512"/>
            <a:ext cx="8114722" cy="584775"/>
          </a:xfrm>
          <a:prstGeom prst="rect">
            <a:avLst/>
          </a:prstGeom>
        </p:spPr>
        <p:txBody>
          <a:bodyPr wrap="none">
            <a:spAutoFit/>
          </a:bodyPr>
          <a:lstStyle/>
          <a:p>
            <a:r>
              <a:rPr lang="zh-TW" altLang="en-US" sz="3200" b="1" dirty="0" smtClean="0">
                <a:solidFill>
                  <a:srgbClr val="FF0000"/>
                </a:solidFill>
              </a:rPr>
              <a:t>澄清石灰水：</a:t>
            </a:r>
            <a:r>
              <a:rPr lang="pl-PL" sz="3200" b="1" dirty="0" smtClean="0">
                <a:solidFill>
                  <a:srgbClr val="FF0000"/>
                </a:solidFill>
              </a:rPr>
              <a:t>Ca(OH)</a:t>
            </a:r>
            <a:r>
              <a:rPr lang="pl-PL" sz="3200" b="1" baseline="-25000" dirty="0" smtClean="0">
                <a:solidFill>
                  <a:srgbClr val="FF0000"/>
                </a:solidFill>
              </a:rPr>
              <a:t>2</a:t>
            </a:r>
            <a:r>
              <a:rPr lang="pl-PL" sz="3200" b="1" dirty="0" smtClean="0">
                <a:solidFill>
                  <a:srgbClr val="FF0000"/>
                </a:solidFill>
              </a:rPr>
              <a:t>+CO</a:t>
            </a:r>
            <a:r>
              <a:rPr lang="pl-PL" sz="3200" b="1" baseline="-25000" dirty="0" smtClean="0">
                <a:solidFill>
                  <a:srgbClr val="FF0000"/>
                </a:solidFill>
              </a:rPr>
              <a:t>2</a:t>
            </a:r>
            <a:r>
              <a:rPr lang="zh-TW" altLang="en-US" sz="3200" b="1" dirty="0" smtClean="0">
                <a:solidFill>
                  <a:srgbClr val="FF0000"/>
                </a:solidFill>
              </a:rPr>
              <a:t>→</a:t>
            </a:r>
            <a:r>
              <a:rPr lang="pl-PL" sz="3200" b="1" dirty="0" smtClean="0">
                <a:solidFill>
                  <a:srgbClr val="FF0000"/>
                </a:solidFill>
              </a:rPr>
              <a:t>CaCO</a:t>
            </a:r>
            <a:r>
              <a:rPr lang="pl-PL" sz="3200" b="1" baseline="-25000" dirty="0" smtClean="0">
                <a:solidFill>
                  <a:srgbClr val="FF0000"/>
                </a:solidFill>
              </a:rPr>
              <a:t>3</a:t>
            </a:r>
            <a:r>
              <a:rPr lang="pl-PL" sz="3200" b="1" dirty="0" smtClean="0">
                <a:solidFill>
                  <a:srgbClr val="FF0000"/>
                </a:solidFill>
              </a:rPr>
              <a:t>+H</a:t>
            </a:r>
            <a:r>
              <a:rPr lang="pl-PL" sz="3200" b="1" baseline="-25000" dirty="0" smtClean="0">
                <a:solidFill>
                  <a:srgbClr val="FF0000"/>
                </a:solidFill>
              </a:rPr>
              <a:t>2</a:t>
            </a:r>
            <a:r>
              <a:rPr lang="pl-PL" sz="3200" b="1" dirty="0" smtClean="0">
                <a:solidFill>
                  <a:srgbClr val="FF0000"/>
                </a:solidFill>
              </a:rPr>
              <a:t>O</a:t>
            </a:r>
            <a:endParaRPr lang="zh-TW" altLang="en-US" sz="3200" dirty="0" smtClean="0">
              <a:solidFill>
                <a:srgbClr val="FF0000"/>
              </a:solidFill>
            </a:endParaRPr>
          </a:p>
        </p:txBody>
      </p:sp>
    </p:spTree>
    <p:extLst>
      <p:ext uri="{BB962C8B-B14F-4D97-AF65-F5344CB8AC3E}">
        <p14:creationId xmlns:p14="http://schemas.microsoft.com/office/powerpoint/2010/main" xmlns="" val="41660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28728" y="1571612"/>
            <a:ext cx="6429420" cy="3571900"/>
          </a:xfrm>
        </p:spPr>
        <p:txBody>
          <a:bodyPr>
            <a:normAutofit/>
          </a:bodyPr>
          <a:lstStyle/>
          <a:p>
            <a:pPr marL="109728" indent="0">
              <a:buNone/>
            </a:pPr>
            <a:r>
              <a:rPr lang="zh-TW" altLang="en-US" sz="3200" dirty="0" smtClean="0">
                <a:latin typeface="標楷體" panose="03000509000000000000" pitchFamily="65" charset="-120"/>
                <a:ea typeface="標楷體" panose="03000509000000000000" pitchFamily="65" charset="-120"/>
              </a:rPr>
              <a:t>ㄧ、反應</a:t>
            </a:r>
            <a:r>
              <a:rPr lang="zh-TW" altLang="en-US" sz="3200" dirty="0">
                <a:latin typeface="標楷體" panose="03000509000000000000" pitchFamily="65" charset="-120"/>
                <a:ea typeface="標楷體" panose="03000509000000000000" pitchFamily="65" charset="-120"/>
              </a:rPr>
              <a:t>產生的</a:t>
            </a:r>
            <a:r>
              <a:rPr lang="zh-TW" altLang="en-US" sz="3200" dirty="0" smtClean="0">
                <a:latin typeface="標楷體" panose="03000509000000000000" pitchFamily="65" charset="-120"/>
                <a:ea typeface="標楷體" panose="03000509000000000000" pitchFamily="65" charset="-120"/>
              </a:rPr>
              <a:t>氣體？</a:t>
            </a:r>
            <a:endParaRPr lang="zh-TW" altLang="en-US" sz="3200" dirty="0">
              <a:latin typeface="標楷體" panose="03000509000000000000" pitchFamily="65" charset="-120"/>
              <a:ea typeface="標楷體" panose="03000509000000000000" pitchFamily="65" charset="-120"/>
            </a:endParaRPr>
          </a:p>
          <a:p>
            <a:pPr marL="109728" indent="0">
              <a:buNone/>
            </a:pPr>
            <a:r>
              <a:rPr lang="zh-TW" altLang="en-US" sz="3200" dirty="0">
                <a:latin typeface="標楷體" panose="03000509000000000000" pitchFamily="65" charset="-120"/>
                <a:ea typeface="標楷體" panose="03000509000000000000" pitchFamily="65" charset="-120"/>
              </a:rPr>
              <a:t>二</a:t>
            </a:r>
            <a:r>
              <a:rPr lang="zh-TW" altLang="en-US" sz="3200" dirty="0" smtClean="0">
                <a:latin typeface="標楷體" panose="03000509000000000000" pitchFamily="65" charset="-120"/>
                <a:ea typeface="標楷體" panose="03000509000000000000" pitchFamily="65" charset="-120"/>
              </a:rPr>
              <a:t>、產生</a:t>
            </a:r>
            <a:r>
              <a:rPr lang="zh-TW" altLang="en-US" sz="3200" dirty="0">
                <a:latin typeface="標楷體" panose="03000509000000000000" pitchFamily="65" charset="-120"/>
                <a:ea typeface="標楷體" panose="03000509000000000000" pitchFamily="65" charset="-120"/>
              </a:rPr>
              <a:t>的</a:t>
            </a:r>
            <a:r>
              <a:rPr lang="zh-TW" altLang="en-US" sz="3200" dirty="0" smtClean="0">
                <a:latin typeface="標楷體" panose="03000509000000000000" pitchFamily="65" charset="-120"/>
                <a:ea typeface="標楷體" panose="03000509000000000000" pitchFamily="65" charset="-120"/>
              </a:rPr>
              <a:t>沉澱物？</a:t>
            </a:r>
            <a:endParaRPr lang="zh-TW" altLang="en-US" sz="3200" dirty="0">
              <a:latin typeface="標楷體" panose="03000509000000000000" pitchFamily="65" charset="-120"/>
              <a:ea typeface="標楷體" panose="03000509000000000000" pitchFamily="65" charset="-120"/>
            </a:endParaRPr>
          </a:p>
          <a:p>
            <a:pPr marL="109728" indent="0">
              <a:buNone/>
            </a:pPr>
            <a:r>
              <a:rPr lang="zh-TW" altLang="en-US" sz="3200" dirty="0">
                <a:latin typeface="標楷體" panose="03000509000000000000" pitchFamily="65" charset="-120"/>
                <a:ea typeface="標楷體" panose="03000509000000000000" pitchFamily="65" charset="-120"/>
              </a:rPr>
              <a:t>三</a:t>
            </a:r>
            <a:r>
              <a:rPr lang="zh-TW" altLang="en-US" sz="3200" dirty="0" smtClean="0">
                <a:latin typeface="標楷體" panose="03000509000000000000" pitchFamily="65" charset="-120"/>
                <a:ea typeface="標楷體" panose="03000509000000000000" pitchFamily="65" charset="-120"/>
              </a:rPr>
              <a:t>、不同</a:t>
            </a:r>
            <a:r>
              <a:rPr lang="zh-TW" altLang="en-US" sz="3200" dirty="0">
                <a:latin typeface="標楷體" panose="03000509000000000000" pitchFamily="65" charset="-120"/>
                <a:ea typeface="標楷體" panose="03000509000000000000" pitchFamily="65" charset="-120"/>
              </a:rPr>
              <a:t>濃度之硫酸銅</a:t>
            </a:r>
            <a:r>
              <a:rPr lang="zh-TW" altLang="en-US" sz="3200" dirty="0" smtClean="0">
                <a:latin typeface="標楷體" panose="03000509000000000000" pitchFamily="65" charset="-120"/>
                <a:ea typeface="標楷體" panose="03000509000000000000" pitchFamily="65" charset="-120"/>
              </a:rPr>
              <a:t>水溶液</a:t>
            </a:r>
            <a:endParaRPr lang="zh-TW" altLang="en-US" sz="3200" dirty="0">
              <a:latin typeface="標楷體" panose="03000509000000000000" pitchFamily="65" charset="-120"/>
              <a:ea typeface="標楷體" panose="03000509000000000000" pitchFamily="65" charset="-120"/>
            </a:endParaRPr>
          </a:p>
          <a:p>
            <a:pPr marL="109728" indent="0">
              <a:buNone/>
            </a:pPr>
            <a:r>
              <a:rPr lang="zh-TW" altLang="en-US" sz="3200" dirty="0">
                <a:latin typeface="標楷體" panose="03000509000000000000" pitchFamily="65" charset="-120"/>
                <a:ea typeface="標楷體" panose="03000509000000000000" pitchFamily="65" charset="-120"/>
              </a:rPr>
              <a:t>四</a:t>
            </a:r>
            <a:r>
              <a:rPr lang="zh-TW" altLang="en-US" sz="3200" dirty="0" smtClean="0">
                <a:latin typeface="標楷體" panose="03000509000000000000" pitchFamily="65" charset="-120"/>
                <a:ea typeface="標楷體" panose="03000509000000000000" pitchFamily="65" charset="-120"/>
              </a:rPr>
              <a:t>、不同濃度</a:t>
            </a:r>
            <a:r>
              <a:rPr lang="zh-TW" altLang="en-US" sz="3200" dirty="0">
                <a:latin typeface="標楷體" panose="03000509000000000000" pitchFamily="65" charset="-120"/>
                <a:ea typeface="標楷體" panose="03000509000000000000" pitchFamily="65" charset="-120"/>
              </a:rPr>
              <a:t>之小蘇打</a:t>
            </a:r>
            <a:r>
              <a:rPr lang="zh-TW" altLang="en-US" sz="3200" dirty="0" smtClean="0">
                <a:latin typeface="標楷體" panose="03000509000000000000" pitchFamily="65" charset="-120"/>
                <a:ea typeface="標楷體" panose="03000509000000000000" pitchFamily="65" charset="-120"/>
              </a:rPr>
              <a:t>水溶液</a:t>
            </a:r>
            <a:endParaRPr lang="zh-TW" altLang="en-US" sz="3200" dirty="0">
              <a:latin typeface="標楷體" panose="03000509000000000000" pitchFamily="65" charset="-120"/>
              <a:ea typeface="標楷體" panose="03000509000000000000" pitchFamily="65" charset="-120"/>
            </a:endParaRPr>
          </a:p>
          <a:p>
            <a:pPr marL="109728" indent="0">
              <a:buNone/>
            </a:pPr>
            <a:r>
              <a:rPr lang="zh-TW" altLang="en-US" sz="3200" dirty="0">
                <a:latin typeface="標楷體" panose="03000509000000000000" pitchFamily="65" charset="-120"/>
                <a:ea typeface="標楷體" panose="03000509000000000000" pitchFamily="65" charset="-120"/>
              </a:rPr>
              <a:t>五</a:t>
            </a:r>
            <a:r>
              <a:rPr lang="zh-TW" altLang="en-US" sz="3200" dirty="0" smtClean="0">
                <a:latin typeface="標楷體" panose="03000509000000000000" pitchFamily="65" charset="-120"/>
                <a:ea typeface="標楷體" panose="03000509000000000000" pitchFamily="65" charset="-120"/>
              </a:rPr>
              <a:t>、不同種類的</a:t>
            </a:r>
            <a:r>
              <a:rPr lang="zh-TW" altLang="en-US" sz="3200" dirty="0">
                <a:latin typeface="標楷體" panose="03000509000000000000" pitchFamily="65" charset="-120"/>
                <a:ea typeface="標楷體" panose="03000509000000000000" pitchFamily="65" charset="-120"/>
              </a:rPr>
              <a:t>碳酸鹽類</a:t>
            </a:r>
            <a:r>
              <a:rPr lang="zh-TW" altLang="en-US" sz="3200" dirty="0" smtClean="0">
                <a:latin typeface="標楷體" panose="03000509000000000000" pitchFamily="65" charset="-120"/>
                <a:ea typeface="標楷體" panose="03000509000000000000" pitchFamily="65" charset="-120"/>
              </a:rPr>
              <a:t>水溶液</a:t>
            </a:r>
            <a:endParaRPr lang="zh-TW" altLang="en-US" sz="3200" dirty="0">
              <a:latin typeface="標楷體" panose="03000509000000000000" pitchFamily="65" charset="-120"/>
              <a:ea typeface="標楷體" panose="03000509000000000000" pitchFamily="65" charset="-120"/>
            </a:endParaRPr>
          </a:p>
          <a:p>
            <a:pPr marL="109728" indent="0">
              <a:buNone/>
            </a:pPr>
            <a:r>
              <a:rPr lang="zh-TW" altLang="en-US" sz="3200" dirty="0">
                <a:latin typeface="標楷體" panose="03000509000000000000" pitchFamily="65" charset="-120"/>
                <a:ea typeface="標楷體" panose="03000509000000000000" pitchFamily="65" charset="-120"/>
              </a:rPr>
              <a:t>六</a:t>
            </a:r>
            <a:r>
              <a:rPr lang="zh-TW" altLang="en-US" sz="3200" dirty="0" smtClean="0">
                <a:latin typeface="標楷體" panose="03000509000000000000" pitchFamily="65" charset="-120"/>
                <a:ea typeface="標楷體" panose="03000509000000000000" pitchFamily="65" charset="-120"/>
              </a:rPr>
              <a:t>、不同種類的硫酸</a:t>
            </a:r>
            <a:r>
              <a:rPr lang="zh-TW" altLang="en-US" sz="3200" dirty="0">
                <a:latin typeface="標楷體" panose="03000509000000000000" pitchFamily="65" charset="-120"/>
                <a:ea typeface="標楷體" panose="03000509000000000000" pitchFamily="65" charset="-120"/>
              </a:rPr>
              <a:t>鹽類</a:t>
            </a:r>
            <a:r>
              <a:rPr lang="zh-TW" altLang="en-US" sz="3200" dirty="0" smtClean="0">
                <a:latin typeface="標楷體" panose="03000509000000000000" pitchFamily="65" charset="-120"/>
                <a:ea typeface="標楷體" panose="03000509000000000000" pitchFamily="65" charset="-120"/>
              </a:rPr>
              <a:t>水溶液</a:t>
            </a:r>
            <a:endParaRPr lang="en-US" altLang="zh-TW" sz="3200"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pPr algn="ctr"/>
            <a:r>
              <a:rPr lang="zh-TW" altLang="en-US" dirty="0" smtClean="0">
                <a:solidFill>
                  <a:srgbClr val="002060"/>
                </a:solidFill>
                <a:latin typeface="標楷體" panose="03000509000000000000" pitchFamily="65" charset="-120"/>
                <a:ea typeface="標楷體" panose="03000509000000000000" pitchFamily="65" charset="-120"/>
              </a:rPr>
              <a:t>研究</a:t>
            </a:r>
            <a:r>
              <a:rPr lang="zh-TW" altLang="en-US" dirty="0">
                <a:solidFill>
                  <a:srgbClr val="002060"/>
                </a:solidFill>
                <a:latin typeface="標楷體" panose="03000509000000000000" pitchFamily="65" charset="-120"/>
                <a:ea typeface="標楷體" panose="03000509000000000000" pitchFamily="65" charset="-120"/>
              </a:rPr>
              <a:t>目的</a:t>
            </a:r>
          </a:p>
        </p:txBody>
      </p:sp>
    </p:spTree>
    <p:extLst>
      <p:ext uri="{BB962C8B-B14F-4D97-AF65-F5344CB8AC3E}">
        <p14:creationId xmlns:p14="http://schemas.microsoft.com/office/powerpoint/2010/main" xmlns="" val="328630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285728"/>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2600" b="0" dirty="0" smtClean="0">
                <a:solidFill>
                  <a:schemeClr val="tx1"/>
                </a:solidFill>
                <a:latin typeface="+mn-lt"/>
                <a:ea typeface="+mn-ea"/>
                <a:cs typeface="+mn-cs"/>
              </a:rPr>
              <a:t>實驗二的生成物變黑的原因？</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3240" y="1285860"/>
            <a:ext cx="3143272" cy="360799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矩形 10"/>
          <p:cNvSpPr/>
          <p:nvPr/>
        </p:nvSpPr>
        <p:spPr>
          <a:xfrm>
            <a:off x="1357290" y="5072074"/>
            <a:ext cx="7019870" cy="584775"/>
          </a:xfrm>
          <a:prstGeom prst="rect">
            <a:avLst/>
          </a:prstGeom>
        </p:spPr>
        <p:txBody>
          <a:bodyPr wrap="none">
            <a:spAutoFit/>
          </a:bodyPr>
          <a:lstStyle/>
          <a:p>
            <a:pPr lvl="0" eaLnBrk="0" fontAlgn="base" hangingPunct="0">
              <a:spcBef>
                <a:spcPct val="0"/>
              </a:spcBef>
              <a:spcAft>
                <a:spcPct val="0"/>
              </a:spcAft>
            </a:pPr>
            <a:r>
              <a:rPr kumimoji="1" lang="pl-PL" altLang="zh-TW" sz="3200" b="1" dirty="0" smtClean="0">
                <a:solidFill>
                  <a:srgbClr val="FF0000"/>
                </a:solidFill>
                <a:latin typeface="Times New Roman" pitchFamily="18" charset="0"/>
                <a:ea typeface="新細明體" pitchFamily="18" charset="-120"/>
                <a:cs typeface="標楷體" pitchFamily="65" charset="-120"/>
              </a:rPr>
              <a:t>Cu</a:t>
            </a:r>
            <a:r>
              <a:rPr kumimoji="1" lang="pl-PL" altLang="zh-TW" sz="3200" b="1" baseline="-30000" dirty="0" smtClean="0">
                <a:solidFill>
                  <a:srgbClr val="FF0000"/>
                </a:solidFill>
                <a:latin typeface="Times New Roman" pitchFamily="18" charset="0"/>
                <a:ea typeface="新細明體" pitchFamily="18" charset="-120"/>
                <a:cs typeface="標楷體" pitchFamily="65" charset="-120"/>
              </a:rPr>
              <a:t>2</a:t>
            </a:r>
            <a:r>
              <a:rPr kumimoji="1" lang="pl-PL" altLang="zh-TW" sz="3200" b="1" dirty="0" smtClean="0">
                <a:solidFill>
                  <a:srgbClr val="FF0000"/>
                </a:solidFill>
                <a:latin typeface="Times New Roman" pitchFamily="18" charset="0"/>
                <a:ea typeface="新細明體" pitchFamily="18" charset="-120"/>
                <a:cs typeface="標楷體" pitchFamily="65" charset="-120"/>
              </a:rPr>
              <a:t>(OH)</a:t>
            </a:r>
            <a:r>
              <a:rPr kumimoji="1" lang="pl-PL" altLang="zh-TW" sz="3200" b="1" baseline="-30000" dirty="0" smtClean="0">
                <a:solidFill>
                  <a:srgbClr val="FF0000"/>
                </a:solidFill>
                <a:latin typeface="Times New Roman" pitchFamily="18" charset="0"/>
                <a:ea typeface="新細明體" pitchFamily="18" charset="-120"/>
                <a:cs typeface="標楷體" pitchFamily="65" charset="-120"/>
              </a:rPr>
              <a:t>2</a:t>
            </a:r>
            <a:r>
              <a:rPr kumimoji="1" lang="pl-PL" altLang="zh-TW" sz="3200" b="1" dirty="0" smtClean="0">
                <a:solidFill>
                  <a:srgbClr val="FF0000"/>
                </a:solidFill>
                <a:latin typeface="Times New Roman" pitchFamily="18" charset="0"/>
                <a:ea typeface="新細明體" pitchFamily="18" charset="-120"/>
                <a:cs typeface="標楷體" pitchFamily="65" charset="-120"/>
              </a:rPr>
              <a:t>CO</a:t>
            </a:r>
            <a:r>
              <a:rPr kumimoji="1" lang="pl-PL" altLang="zh-TW" sz="3200" b="1" baseline="-30000" dirty="0" smtClean="0">
                <a:solidFill>
                  <a:srgbClr val="FF0000"/>
                </a:solidFill>
                <a:latin typeface="Times New Roman" pitchFamily="18" charset="0"/>
                <a:ea typeface="新細明體" pitchFamily="18" charset="-120"/>
                <a:cs typeface="標楷體" pitchFamily="65" charset="-120"/>
              </a:rPr>
              <a:t>3</a:t>
            </a:r>
            <a:r>
              <a:rPr kumimoji="1" lang="pl-PL" altLang="zh-TW" sz="3200" b="1" dirty="0" smtClean="0">
                <a:solidFill>
                  <a:srgbClr val="FF0000"/>
                </a:solidFill>
                <a:latin typeface="Times New Roman" pitchFamily="18" charset="0"/>
                <a:ea typeface="新細明體" pitchFamily="18" charset="-120"/>
                <a:cs typeface="標楷體" pitchFamily="65" charset="-120"/>
              </a:rPr>
              <a:t> </a:t>
            </a:r>
            <a:r>
              <a:rPr kumimoji="1" lang="pl-PL" altLang="zh-TW" sz="3200" b="1" dirty="0" smtClean="0">
                <a:solidFill>
                  <a:srgbClr val="FF0000"/>
                </a:solidFill>
                <a:latin typeface="標楷體" pitchFamily="65" charset="-120"/>
                <a:ea typeface="標楷體" pitchFamily="65" charset="-120"/>
                <a:cs typeface="標楷體" pitchFamily="65" charset="-120"/>
              </a:rPr>
              <a:t>→ </a:t>
            </a:r>
            <a:r>
              <a:rPr kumimoji="1" lang="pl-PL" altLang="zh-TW" sz="3200" b="1" dirty="0" smtClean="0">
                <a:solidFill>
                  <a:srgbClr val="FF0000"/>
                </a:solidFill>
                <a:latin typeface="Times New Roman" pitchFamily="18" charset="0"/>
                <a:ea typeface="新細明體" pitchFamily="18" charset="-120"/>
                <a:cs typeface="標楷體" pitchFamily="65" charset="-120"/>
              </a:rPr>
              <a:t>2CuO + CO</a:t>
            </a:r>
            <a:r>
              <a:rPr kumimoji="1" lang="pl-PL" altLang="zh-TW" sz="3200" b="1" baseline="-30000" dirty="0" smtClean="0">
                <a:solidFill>
                  <a:srgbClr val="FF0000"/>
                </a:solidFill>
                <a:latin typeface="Times New Roman" pitchFamily="18" charset="0"/>
                <a:ea typeface="新細明體" pitchFamily="18" charset="-120"/>
                <a:cs typeface="標楷體" pitchFamily="65" charset="-120"/>
              </a:rPr>
              <a:t>2</a:t>
            </a:r>
            <a:r>
              <a:rPr kumimoji="1" lang="pl-PL" altLang="zh-TW" sz="3200" b="1" dirty="0" smtClean="0">
                <a:solidFill>
                  <a:srgbClr val="FF0000"/>
                </a:solidFill>
                <a:latin typeface="Times New Roman" pitchFamily="18" charset="0"/>
                <a:ea typeface="新細明體" pitchFamily="18" charset="-120"/>
                <a:cs typeface="標楷體" pitchFamily="65" charset="-120"/>
              </a:rPr>
              <a:t>↑ + H</a:t>
            </a:r>
            <a:r>
              <a:rPr kumimoji="1" lang="pl-PL" altLang="zh-TW" sz="3200" b="1" baseline="-30000" dirty="0" smtClean="0">
                <a:solidFill>
                  <a:srgbClr val="FF0000"/>
                </a:solidFill>
                <a:latin typeface="Times New Roman" pitchFamily="18" charset="0"/>
                <a:ea typeface="新細明體" pitchFamily="18" charset="-120"/>
                <a:cs typeface="標楷體" pitchFamily="65" charset="-120"/>
              </a:rPr>
              <a:t>2</a:t>
            </a:r>
            <a:r>
              <a:rPr kumimoji="1" lang="pl-PL" altLang="zh-TW" sz="3200" b="1" dirty="0" smtClean="0">
                <a:solidFill>
                  <a:srgbClr val="FF0000"/>
                </a:solidFill>
                <a:latin typeface="Times New Roman" pitchFamily="18" charset="0"/>
                <a:ea typeface="新細明體" pitchFamily="18" charset="-120"/>
                <a:cs typeface="標楷體" pitchFamily="65" charset="-120"/>
              </a:rPr>
              <a:t>O</a:t>
            </a:r>
            <a:endParaRPr kumimoji="1" lang="pl-PL" altLang="zh-TW" sz="3600" dirty="0" smtClean="0">
              <a:solidFill>
                <a:srgbClr val="FF0000"/>
              </a:solidFill>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xmlns="" val="41660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785794"/>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kumimoji="1" lang="zh-TW" altLang="pl-PL" sz="2800" b="0" dirty="0" smtClean="0">
                <a:solidFill>
                  <a:schemeClr val="tx1"/>
                </a:solidFill>
                <a:effectLst/>
                <a:latin typeface="Times New Roman" pitchFamily="18" charset="0"/>
                <a:ea typeface="新細明體" pitchFamily="18" charset="-120"/>
                <a:cs typeface="標楷體" pitchFamily="65" charset="-120"/>
              </a:rPr>
              <a:t>硫酸銅水溶液與</a:t>
            </a:r>
            <a:r>
              <a:rPr kumimoji="1" lang="zh-TW" altLang="en-US" sz="2800" b="0" dirty="0" smtClean="0">
                <a:solidFill>
                  <a:schemeClr val="tx1"/>
                </a:solidFill>
                <a:effectLst/>
                <a:latin typeface="Times New Roman" pitchFamily="18" charset="0"/>
                <a:ea typeface="新細明體" pitchFamily="18" charset="-120"/>
                <a:cs typeface="標楷體" pitchFamily="65" charset="-120"/>
              </a:rPr>
              <a:t>各種</a:t>
            </a:r>
            <a:r>
              <a:rPr kumimoji="1" lang="zh-TW" altLang="pl-PL" sz="2800" b="0" dirty="0" smtClean="0">
                <a:solidFill>
                  <a:schemeClr val="tx1"/>
                </a:solidFill>
                <a:effectLst/>
                <a:latin typeface="Times New Roman" pitchFamily="18" charset="0"/>
                <a:ea typeface="新細明體" pitchFamily="18" charset="-120"/>
                <a:cs typeface="標楷體" pitchFamily="65" charset="-120"/>
              </a:rPr>
              <a:t>碳酸</a:t>
            </a:r>
            <a:r>
              <a:rPr kumimoji="1" lang="zh-TW" altLang="en-US" sz="2800" b="0" dirty="0" smtClean="0">
                <a:solidFill>
                  <a:schemeClr val="tx1"/>
                </a:solidFill>
                <a:effectLst/>
                <a:latin typeface="Times New Roman" pitchFamily="18" charset="0"/>
                <a:ea typeface="新細明體" pitchFamily="18" charset="-120"/>
                <a:cs typeface="標楷體" pitchFamily="65" charset="-120"/>
              </a:rPr>
              <a:t>鹽類的</a:t>
            </a:r>
            <a:r>
              <a:rPr kumimoji="1" lang="zh-TW" altLang="pl-PL" sz="2800" b="0" dirty="0" smtClean="0">
                <a:solidFill>
                  <a:schemeClr val="tx1"/>
                </a:solidFill>
                <a:effectLst/>
                <a:latin typeface="Times New Roman" pitchFamily="18" charset="0"/>
                <a:ea typeface="新細明體" pitchFamily="18" charset="-120"/>
                <a:cs typeface="標楷體" pitchFamily="65" charset="-120"/>
              </a:rPr>
              <a:t>反應</a:t>
            </a:r>
            <a:endParaRPr lang="zh-TW" altLang="en-US" sz="2600" b="0" dirty="0" smtClean="0">
              <a:solidFill>
                <a:schemeClr val="tx1"/>
              </a:solidFill>
              <a:latin typeface="+mn-lt"/>
              <a:ea typeface="+mn-ea"/>
              <a:cs typeface="+mn-cs"/>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8913" name="Rectangle 1"/>
          <p:cNvSpPr>
            <a:spLocks noChangeArrowheads="1"/>
          </p:cNvSpPr>
          <p:nvPr/>
        </p:nvSpPr>
        <p:spPr bwMode="auto">
          <a:xfrm>
            <a:off x="428596" y="2071678"/>
            <a:ext cx="7643866" cy="3139933"/>
          </a:xfrm>
          <a:prstGeom prst="rect">
            <a:avLst/>
          </a:prstGeom>
          <a:noFill/>
          <a:ln w="9525">
            <a:noFill/>
            <a:miter lim="800000"/>
            <a:headEnd/>
            <a:tailEnd/>
          </a:ln>
          <a:effectLst/>
        </p:spPr>
        <p:txBody>
          <a:bodyPr vert="horz" wrap="square" lIns="228528" tIns="46023" rIns="91440" bIns="46023" numCol="1" anchor="ctr" anchorCtr="0" compatLnSpc="1">
            <a:prstTxWarp prst="textNoShape">
              <a:avLst/>
            </a:prstTxWarp>
            <a:spAutoFit/>
          </a:bodyPr>
          <a:lstStyle/>
          <a:p>
            <a:pPr marL="0" marR="0" lvl="0" indent="1588" algn="l" defTabSz="914400" rtl="0" eaLnBrk="1" fontAlgn="base" latinLnBrk="0" hangingPunct="1">
              <a:lnSpc>
                <a:spcPct val="100000"/>
              </a:lnSpc>
              <a:spcBef>
                <a:spcPct val="0"/>
              </a:spcBef>
              <a:spcAft>
                <a:spcPct val="0"/>
              </a:spcAft>
              <a:buClrTx/>
              <a:buSzTx/>
              <a:buFontTx/>
              <a:buNone/>
              <a:tabLst/>
            </a:pPr>
            <a:r>
              <a:rPr kumimoji="1" lang="zh-TW" altLang="pl-PL" sz="2800" b="0" i="0" u="none" strike="noStrike" cap="none" normalizeH="0" baseline="0" dirty="0" smtClean="0">
                <a:ln>
                  <a:noFill/>
                </a:ln>
                <a:solidFill>
                  <a:schemeClr val="tx1"/>
                </a:solidFill>
                <a:effectLst/>
                <a:latin typeface="Times New Roman" pitchFamily="18" charset="0"/>
                <a:ea typeface="新細明體" pitchFamily="18" charset="-120"/>
                <a:cs typeface="標楷體" pitchFamily="65" charset="-120"/>
              </a:rPr>
              <a:t>所有化學反應式如下</a:t>
            </a:r>
            <a:r>
              <a:rPr kumimoji="1" lang="pl-PL" altLang="zh-TW" sz="2800" b="0" i="0" u="none" strike="noStrike" cap="none" normalizeH="0" baseline="0" dirty="0" smtClean="0">
                <a:ln>
                  <a:noFill/>
                </a:ln>
                <a:solidFill>
                  <a:schemeClr val="tx1"/>
                </a:solidFill>
                <a:effectLst/>
                <a:latin typeface="Times New Roman" pitchFamily="18" charset="0"/>
                <a:ea typeface="新細明體" pitchFamily="18" charset="-120"/>
                <a:cs typeface="標楷體" pitchFamily="65" charset="-120"/>
              </a:rPr>
              <a:t>:</a:t>
            </a:r>
            <a:endParaRPr kumimoji="1" lang="en-US" altLang="zh-TW" sz="2800" b="0" i="0" u="none" strike="noStrike" cap="none" normalizeH="0" baseline="0" dirty="0" smtClean="0">
              <a:ln>
                <a:noFill/>
              </a:ln>
              <a:solidFill>
                <a:schemeClr val="tx1"/>
              </a:solidFill>
              <a:effectLst/>
              <a:latin typeface="Times New Roman" pitchFamily="18" charset="0"/>
              <a:ea typeface="新細明體" pitchFamily="18" charset="-120"/>
              <a:cs typeface="標楷體" pitchFamily="65" charset="-120"/>
            </a:endParaRPr>
          </a:p>
          <a:p>
            <a:pPr marL="0" marR="0" lvl="0" indent="1588" algn="l" defTabSz="914400" rtl="0" eaLnBrk="1" fontAlgn="base" latinLnBrk="0" hangingPunct="1">
              <a:lnSpc>
                <a:spcPct val="100000"/>
              </a:lnSpc>
              <a:spcBef>
                <a:spcPct val="0"/>
              </a:spcBef>
              <a:spcAft>
                <a:spcPct val="0"/>
              </a:spcAft>
              <a:buClrTx/>
              <a:buSzTx/>
              <a:buFontTx/>
              <a:buNone/>
              <a:tabLst/>
            </a:pPr>
            <a:endParaRPr kumimoji="1" lang="pl-PL" altLang="zh-TW" sz="12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1588" algn="l" defTabSz="914400" rtl="0" eaLnBrk="0" fontAlgn="base" latinLnBrk="0" hangingPunct="0">
              <a:lnSpc>
                <a:spcPct val="100000"/>
              </a:lnSpc>
              <a:spcBef>
                <a:spcPct val="0"/>
              </a:spcBef>
              <a:spcAft>
                <a:spcPct val="0"/>
              </a:spcAft>
              <a:buClrTx/>
              <a:buSzTx/>
              <a:buFontTx/>
              <a:buAutoNum type="arabicParenBoth"/>
              <a:tabLst/>
            </a:pP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4NaHCO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3</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+ 2CuSO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4</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Cu</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(OH)</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3</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H</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O + 2Na</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SO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4</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+ 3CO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endParaRPr>
          </a:p>
          <a:p>
            <a:pPr marL="0" marR="0" lvl="0" indent="1588" algn="l" defTabSz="914400" rtl="0" eaLnBrk="0" fontAlgn="base" latinLnBrk="0" hangingPunct="0">
              <a:lnSpc>
                <a:spcPct val="100000"/>
              </a:lnSpc>
              <a:spcBef>
                <a:spcPct val="0"/>
              </a:spcBef>
              <a:spcAft>
                <a:spcPct val="0"/>
              </a:spcAft>
              <a:buClrTx/>
              <a:buSzTx/>
              <a:tabLst/>
            </a:pPr>
            <a:endPar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endParaRPr>
          </a:p>
          <a:p>
            <a:pPr marL="0" marR="0" lvl="0" indent="1588" algn="l" defTabSz="914400" rtl="0" eaLnBrk="0" fontAlgn="base" latinLnBrk="0" hangingPunct="0">
              <a:lnSpc>
                <a:spcPct val="100000"/>
              </a:lnSpc>
              <a:spcBef>
                <a:spcPct val="0"/>
              </a:spcBef>
              <a:spcAft>
                <a:spcPct val="0"/>
              </a:spcAft>
              <a:buClrTx/>
              <a:buSzTx/>
              <a:buFontTx/>
              <a:buNone/>
              <a:tabLst/>
            </a:pP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(2) 2Na</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3</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+ 2CuSO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4 </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H</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O→</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Cu</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(OH)</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3</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+ 2Na</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SO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4</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CO</a:t>
            </a:r>
            <a:r>
              <a:rPr kumimoji="1" lang="pl-PL"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endParaRPr>
          </a:p>
          <a:p>
            <a:pPr marL="0" marR="0" lvl="0" indent="1588" algn="l" defTabSz="914400" rtl="0" eaLnBrk="0" fontAlgn="base" latinLnBrk="0" hangingPunct="0">
              <a:lnSpc>
                <a:spcPct val="100000"/>
              </a:lnSpc>
              <a:spcBef>
                <a:spcPct val="0"/>
              </a:spcBef>
              <a:spcAft>
                <a:spcPct val="0"/>
              </a:spcAft>
              <a:buClrTx/>
              <a:buSzTx/>
              <a:buFontTx/>
              <a:buNone/>
              <a:tabLst/>
            </a:pPr>
            <a:endParaRPr kumimoji="1" lang="pl-PL"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endParaRPr>
          </a:p>
          <a:p>
            <a:pPr marL="0" marR="0" lvl="0" indent="1588"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(3)</a:t>
            </a:r>
            <a:r>
              <a:rPr kumimoji="1" lang="zh-TW" altLang="en-US"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2K</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3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+ 2CuSO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4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H</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O</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Cu</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(OH)</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3</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+ 2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K</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SO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4</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p>
          <a:p>
            <a:pPr marL="0" marR="0" lvl="0" indent="1588" algn="l" defTabSz="914400" rtl="0" eaLnBrk="0" fontAlgn="base" latinLnBrk="0" hangingPunct="0">
              <a:lnSpc>
                <a:spcPct val="100000"/>
              </a:lnSpc>
              <a:spcBef>
                <a:spcPct val="0"/>
              </a:spcBef>
              <a:spcAft>
                <a:spcPct val="0"/>
              </a:spcAft>
              <a:buClrTx/>
              <a:buSzTx/>
              <a:buFontTx/>
              <a:buNone/>
              <a:tabLst/>
            </a:pP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endParaRPr>
          </a:p>
          <a:p>
            <a:pPr marL="0" marR="0" lvl="0" indent="1588" algn="l"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(4) 2CaCO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3</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+ 2CuSO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4</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 + H</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標楷體" pitchFamily="65"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O→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Cu</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(OH)</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3</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+ 2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CaSO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4</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Arial" pitchFamily="34" charset="0"/>
              </a:rPr>
              <a:t> +</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rPr>
              <a:t> CO</a:t>
            </a:r>
            <a:r>
              <a:rPr kumimoji="1" lang="en-US" altLang="zh-TW" sz="2000" b="1" i="0" u="none" strike="noStrike" cap="none" normalizeH="0" baseline="-30000" dirty="0" smtClean="0">
                <a:ln>
                  <a:noFill/>
                </a:ln>
                <a:solidFill>
                  <a:srgbClr val="FF0000"/>
                </a:solidFill>
                <a:effectLst/>
                <a:latin typeface="標楷體" pitchFamily="65" charset="-120"/>
                <a:ea typeface="標楷體" pitchFamily="65" charset="-120"/>
                <a:cs typeface="新細明體" pitchFamily="18" charset="-120"/>
              </a:rPr>
              <a:t>2</a:t>
            </a:r>
            <a:r>
              <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標楷體" pitchFamily="65" charset="-120"/>
              </a:rPr>
              <a:t>↑</a:t>
            </a: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endParaRPr>
          </a:p>
          <a:p>
            <a:pPr marL="0" marR="0" lvl="0" indent="1588" algn="l" defTabSz="914400" rtl="0" eaLnBrk="0" fontAlgn="base" latinLnBrk="0" hangingPunct="0">
              <a:lnSpc>
                <a:spcPct val="100000"/>
              </a:lnSpc>
              <a:spcBef>
                <a:spcPct val="0"/>
              </a:spcBef>
              <a:spcAft>
                <a:spcPct val="0"/>
              </a:spcAft>
              <a:buClrTx/>
              <a:buSzTx/>
              <a:buFontTx/>
              <a:buNone/>
              <a:tabLst/>
            </a:pP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xmlns="" val="416606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980728"/>
            <a:ext cx="8229600" cy="5400600"/>
          </a:xfrm>
        </p:spPr>
        <p:txBody>
          <a:bodyPr/>
          <a:lstStyle/>
          <a:p>
            <a:r>
              <a:rPr lang="en-US" altLang="zh-TW" sz="2800" dirty="0" smtClean="0">
                <a:latin typeface="標楷體" panose="03000509000000000000" pitchFamily="65" charset="-120"/>
                <a:ea typeface="標楷體" panose="03000509000000000000" pitchFamily="65" charset="-120"/>
              </a:rPr>
              <a:t>Cu</a:t>
            </a:r>
            <a:r>
              <a:rPr lang="en-US" altLang="zh-TW" sz="2800" baseline="-25000" dirty="0" smtClean="0">
                <a:latin typeface="標楷體" panose="03000509000000000000" pitchFamily="65" charset="-120"/>
                <a:ea typeface="標楷體" panose="03000509000000000000" pitchFamily="65" charset="-120"/>
              </a:rPr>
              <a:t>2</a:t>
            </a:r>
            <a:r>
              <a:rPr lang="en-US" altLang="zh-TW" sz="2800" dirty="0" smtClean="0">
                <a:latin typeface="標楷體" panose="03000509000000000000" pitchFamily="65" charset="-120"/>
                <a:ea typeface="標楷體" panose="03000509000000000000" pitchFamily="65" charset="-120"/>
              </a:rPr>
              <a:t>(OH)</a:t>
            </a:r>
            <a:r>
              <a:rPr lang="en-US" altLang="zh-TW" sz="2800" baseline="-25000" dirty="0" smtClean="0">
                <a:latin typeface="標楷體" panose="03000509000000000000" pitchFamily="65" charset="-120"/>
                <a:ea typeface="標楷體" panose="03000509000000000000" pitchFamily="65" charset="-120"/>
              </a:rPr>
              <a:t>2</a:t>
            </a:r>
            <a:r>
              <a:rPr lang="en-US" altLang="zh-TW" sz="2800" dirty="0" smtClean="0">
                <a:latin typeface="標楷體" panose="03000509000000000000" pitchFamily="65" charset="-120"/>
                <a:ea typeface="標楷體" panose="03000509000000000000" pitchFamily="65" charset="-120"/>
              </a:rPr>
              <a:t>CO</a:t>
            </a:r>
            <a:r>
              <a:rPr lang="en-US" altLang="zh-TW" sz="2800" baseline="-25000" dirty="0" smtClean="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稱為鹼式碳酸銅，俗稱孔雀石，呈銅綠色。不溶於水但溶於酸，其加熱時易分解。能與鹽酸反應，將碳酸鈉溶液加入到銅鹽中，可得鹼式碳酸銅沉澱。鹼式碳酸銅可用於顏料、殺蟲滅菌劑和信號彈等</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100" dirty="0">
              <a:latin typeface="標楷體" panose="03000509000000000000" pitchFamily="65" charset="-120"/>
              <a:ea typeface="標楷體" panose="03000509000000000000" pitchFamily="65" charset="-120"/>
            </a:endParaRPr>
          </a:p>
          <a:p>
            <a:endParaRPr lang="zh-TW" altLang="en-US" sz="2100" dirty="0">
              <a:latin typeface="標楷體" panose="03000509000000000000" pitchFamily="65" charset="-120"/>
              <a:ea typeface="標楷體" panose="03000509000000000000" pitchFamily="65" charset="-120"/>
            </a:endParaRPr>
          </a:p>
          <a:p>
            <a:endParaRPr lang="en-US" altLang="zh-TW" sz="2100" dirty="0" smtClean="0">
              <a:latin typeface="標楷體" panose="03000509000000000000" pitchFamily="65" charset="-120"/>
              <a:ea typeface="標楷體" panose="03000509000000000000" pitchFamily="65" charset="-120"/>
            </a:endParaRPr>
          </a:p>
          <a:p>
            <a:pPr marL="109728" indent="0">
              <a:buNone/>
            </a:pPr>
            <a:endParaRPr lang="zh-TW" altLang="en-US" sz="2100" dirty="0">
              <a:latin typeface="標楷體" panose="03000509000000000000" pitchFamily="65" charset="-120"/>
              <a:ea typeface="標楷體" panose="03000509000000000000" pitchFamily="65" charset="-120"/>
            </a:endParaRPr>
          </a:p>
          <a:p>
            <a:pPr>
              <a:buNone/>
            </a:pPr>
            <a:endParaRPr lang="en-US" altLang="zh-TW" sz="2100"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428596" y="285728"/>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3000" b="0" dirty="0" smtClean="0">
                <a:solidFill>
                  <a:schemeClr val="tx1"/>
                </a:solidFill>
                <a:latin typeface="標楷體" panose="03000509000000000000" pitchFamily="65" charset="-120"/>
                <a:ea typeface="標楷體" panose="03000509000000000000" pitchFamily="65" charset="-120"/>
              </a:rPr>
              <a:t>鹼</a:t>
            </a:r>
            <a:r>
              <a:rPr lang="zh-TW" altLang="en-US" sz="3000" b="0" dirty="0">
                <a:solidFill>
                  <a:schemeClr val="tx1"/>
                </a:solidFill>
                <a:latin typeface="標楷體" panose="03000509000000000000" pitchFamily="65" charset="-120"/>
                <a:ea typeface="標楷體" panose="03000509000000000000" pitchFamily="65" charset="-120"/>
              </a:rPr>
              <a:t>式碳酸銅</a:t>
            </a:r>
          </a:p>
        </p:txBody>
      </p:sp>
      <p:pic>
        <p:nvPicPr>
          <p:cNvPr id="5" name="圖片 4"/>
          <p:cNvPicPr>
            <a:picLocks noChangeAspect="1"/>
          </p:cNvPicPr>
          <p:nvPr/>
        </p:nvPicPr>
        <p:blipFill>
          <a:blip r:embed="rId2"/>
          <a:stretch>
            <a:fillRect/>
          </a:stretch>
        </p:blipFill>
        <p:spPr>
          <a:xfrm>
            <a:off x="4643438" y="3357562"/>
            <a:ext cx="3571900" cy="3054232"/>
          </a:xfrm>
          <a:prstGeom prst="rect">
            <a:avLst/>
          </a:prstGeom>
        </p:spPr>
      </p:pic>
    </p:spTree>
    <p:extLst>
      <p:ext uri="{BB962C8B-B14F-4D97-AF65-F5344CB8AC3E}">
        <p14:creationId xmlns:p14="http://schemas.microsoft.com/office/powerpoint/2010/main" xmlns="" val="4166062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28596" y="1357298"/>
            <a:ext cx="8229600" cy="3948470"/>
          </a:xfrm>
        </p:spPr>
        <p:txBody>
          <a:bodyPr/>
          <a:lstStyle/>
          <a:p>
            <a:r>
              <a:rPr lang="zh-TW" altLang="en-US" sz="2800" dirty="0" smtClean="0">
                <a:latin typeface="標楷體" panose="03000509000000000000" pitchFamily="65" charset="-120"/>
                <a:ea typeface="標楷體" panose="03000509000000000000" pitchFamily="65" charset="-120"/>
              </a:rPr>
              <a:t>鹼</a:t>
            </a:r>
            <a:r>
              <a:rPr lang="zh-TW" altLang="en-US" sz="2800" dirty="0">
                <a:latin typeface="標楷體" panose="03000509000000000000" pitchFamily="65" charset="-120"/>
                <a:ea typeface="標楷體" panose="03000509000000000000" pitchFamily="65" charset="-120"/>
              </a:rPr>
              <a:t>式碳酸</a:t>
            </a:r>
            <a:r>
              <a:rPr lang="zh-TW" altLang="en-US" sz="2800" dirty="0" smtClean="0">
                <a:latin typeface="標楷體" panose="03000509000000000000" pitchFamily="65" charset="-120"/>
                <a:ea typeface="標楷體" panose="03000509000000000000" pitchFamily="65" charset="-120"/>
              </a:rPr>
              <a:t>銅，</a:t>
            </a:r>
            <a:r>
              <a:rPr lang="zh-TW" altLang="en-US" sz="2800" dirty="0">
                <a:latin typeface="標楷體" panose="03000509000000000000" pitchFamily="65" charset="-120"/>
                <a:ea typeface="標楷體" panose="03000509000000000000" pitchFamily="65" charset="-120"/>
              </a:rPr>
              <a:t>其化學式與分子式相異，分別為</a:t>
            </a:r>
            <a:r>
              <a:rPr lang="en-US" altLang="zh-TW" sz="2800" dirty="0">
                <a:latin typeface="標楷體" panose="03000509000000000000" pitchFamily="65" charset="-120"/>
                <a:ea typeface="標楷體" panose="03000509000000000000" pitchFamily="65" charset="-120"/>
              </a:rPr>
              <a:t>Cu</a:t>
            </a:r>
            <a:r>
              <a:rPr lang="en-US" altLang="zh-TW" sz="2800" baseline="-25000" dirty="0">
                <a:latin typeface="標楷體" panose="03000509000000000000" pitchFamily="65" charset="-120"/>
                <a:ea typeface="標楷體" panose="03000509000000000000" pitchFamily="65" charset="-120"/>
              </a:rPr>
              <a:t>2</a:t>
            </a:r>
            <a:r>
              <a:rPr lang="en-US" altLang="zh-TW" sz="2800" dirty="0">
                <a:latin typeface="標楷體" panose="03000509000000000000" pitchFamily="65" charset="-120"/>
                <a:ea typeface="標楷體" panose="03000509000000000000" pitchFamily="65" charset="-120"/>
              </a:rPr>
              <a:t>(OH)</a:t>
            </a:r>
            <a:r>
              <a:rPr lang="en-US" altLang="zh-TW" sz="2800" baseline="-25000" dirty="0">
                <a:latin typeface="標楷體" panose="03000509000000000000" pitchFamily="65" charset="-120"/>
                <a:ea typeface="標楷體" panose="03000509000000000000" pitchFamily="65" charset="-120"/>
              </a:rPr>
              <a:t>2</a:t>
            </a:r>
            <a:r>
              <a:rPr lang="en-US" altLang="zh-TW" sz="2800" dirty="0">
                <a:latin typeface="標楷體" panose="03000509000000000000" pitchFamily="65" charset="-120"/>
                <a:ea typeface="標楷體" panose="03000509000000000000" pitchFamily="65" charset="-120"/>
              </a:rPr>
              <a:t>CO</a:t>
            </a:r>
            <a:r>
              <a:rPr lang="en-US" altLang="zh-TW" sz="2800" baseline="-250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與</a:t>
            </a:r>
            <a:r>
              <a:rPr lang="en-US" altLang="zh-TW" sz="2800" dirty="0">
                <a:latin typeface="標楷體" panose="03000509000000000000" pitchFamily="65" charset="-120"/>
                <a:ea typeface="標楷體" panose="03000509000000000000" pitchFamily="65" charset="-120"/>
              </a:rPr>
              <a:t>CuCO</a:t>
            </a:r>
            <a:r>
              <a:rPr lang="en-US" altLang="zh-TW" sz="2800" baseline="-25000" dirty="0">
                <a:latin typeface="標楷體" panose="03000509000000000000" pitchFamily="65" charset="-120"/>
                <a:ea typeface="標楷體" panose="03000509000000000000" pitchFamily="65" charset="-120"/>
              </a:rPr>
              <a:t>3</a:t>
            </a:r>
            <a:r>
              <a:rPr lang="en-US" altLang="zh-TW" sz="2800" dirty="0">
                <a:latin typeface="標楷體" panose="03000509000000000000" pitchFamily="65" charset="-120"/>
                <a:ea typeface="標楷體" panose="03000509000000000000" pitchFamily="65" charset="-120"/>
              </a:rPr>
              <a:t> • Cu(OH)</a:t>
            </a:r>
            <a:r>
              <a:rPr lang="en-US" altLang="zh-TW" sz="2800" baseline="-250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，在分子式方面具有「過渡金屬水合離子」</a:t>
            </a:r>
            <a:r>
              <a:rPr lang="en-US" altLang="zh-TW" sz="2800" dirty="0">
                <a:latin typeface="標楷體" panose="03000509000000000000" pitchFamily="65" charset="-120"/>
                <a:ea typeface="標楷體" panose="03000509000000000000" pitchFamily="65" charset="-120"/>
              </a:rPr>
              <a:t>(Cu</a:t>
            </a:r>
            <a:r>
              <a:rPr lang="en-US" altLang="zh-TW" sz="2800" baseline="30000" dirty="0">
                <a:latin typeface="標楷體" panose="03000509000000000000" pitchFamily="65" charset="-120"/>
                <a:ea typeface="標楷體" panose="03000509000000000000" pitchFamily="65" charset="-120"/>
              </a:rPr>
              <a:t>2+</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及「配位基」</a:t>
            </a:r>
            <a:r>
              <a:rPr lang="en-US" altLang="zh-TW" sz="2800" dirty="0">
                <a:latin typeface="標楷體" panose="03000509000000000000" pitchFamily="65" charset="-120"/>
                <a:ea typeface="標楷體" panose="03000509000000000000" pitchFamily="65" charset="-120"/>
              </a:rPr>
              <a:t>(CO</a:t>
            </a:r>
            <a:r>
              <a:rPr lang="en-US" altLang="zh-TW" sz="2800" baseline="-25000" dirty="0">
                <a:latin typeface="標楷體" panose="03000509000000000000" pitchFamily="65" charset="-120"/>
                <a:ea typeface="標楷體" panose="03000509000000000000" pitchFamily="65" charset="-120"/>
              </a:rPr>
              <a:t>3</a:t>
            </a:r>
            <a:r>
              <a:rPr lang="en-US" altLang="zh-TW" sz="2800" baseline="30000" dirty="0">
                <a:latin typeface="標楷體" panose="03000509000000000000" pitchFamily="65" charset="-120"/>
                <a:ea typeface="標楷體" panose="03000509000000000000" pitchFamily="65" charset="-120"/>
              </a:rPr>
              <a:t>2-</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使得此兩溶液的化合物成為錯離子。錯合物，也稱配位化合物，簡稱為配合物、絡合物，包含由中心原子或離子與幾個配體分子或離子以配位鍵相結合而形成的複雜分子或離子，通常稱為配位單元。凡是含有配位單元的化合物都稱做配位化合物</a:t>
            </a:r>
            <a:r>
              <a:rPr lang="zh-TW" altLang="en-US" sz="2800"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a:xfrm>
            <a:off x="500034" y="428604"/>
            <a:ext cx="8229600" cy="883476"/>
          </a:xfrm>
        </p:spPr>
        <p:txBody>
          <a:bodyPr>
            <a:normAutofit/>
          </a:bodyPr>
          <a:lstStyle/>
          <a:p>
            <a:pPr algn="ctr"/>
            <a:r>
              <a:rPr lang="zh-TW" altLang="en-US" sz="3000" dirty="0" smtClean="0">
                <a:solidFill>
                  <a:schemeClr val="tx1"/>
                </a:solidFill>
                <a:latin typeface="標楷體" panose="03000509000000000000" pitchFamily="65" charset="-120"/>
                <a:ea typeface="標楷體" panose="03000509000000000000" pitchFamily="65" charset="-120"/>
              </a:rPr>
              <a:t>討論：</a:t>
            </a:r>
            <a:r>
              <a:rPr lang="zh-TW" altLang="en-US" sz="3000" b="0" dirty="0" smtClean="0">
                <a:solidFill>
                  <a:schemeClr val="tx1"/>
                </a:solidFill>
                <a:latin typeface="標楷體" panose="03000509000000000000" pitchFamily="65" charset="-120"/>
                <a:ea typeface="標楷體" panose="03000509000000000000" pitchFamily="65" charset="-120"/>
              </a:rPr>
              <a:t>鹼</a:t>
            </a:r>
            <a:r>
              <a:rPr lang="zh-TW" altLang="en-US" sz="3000" b="0" dirty="0">
                <a:solidFill>
                  <a:schemeClr val="tx1"/>
                </a:solidFill>
                <a:latin typeface="標楷體" panose="03000509000000000000" pitchFamily="65" charset="-120"/>
                <a:ea typeface="標楷體" panose="03000509000000000000" pitchFamily="65" charset="-120"/>
              </a:rPr>
              <a:t>式碳酸銅</a:t>
            </a:r>
          </a:p>
        </p:txBody>
      </p:sp>
    </p:spTree>
    <p:extLst>
      <p:ext uri="{BB962C8B-B14F-4D97-AF65-F5344CB8AC3E}">
        <p14:creationId xmlns:p14="http://schemas.microsoft.com/office/powerpoint/2010/main" xmlns="" val="4166062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071546"/>
            <a:ext cx="8075240" cy="4935745"/>
          </a:xfrm>
        </p:spPr>
        <p:txBody>
          <a:bodyPr>
            <a:normAutofit/>
          </a:bodyPr>
          <a:lstStyle/>
          <a:p>
            <a:pPr>
              <a:buNone/>
            </a:pPr>
            <a:r>
              <a:rPr lang="en-US" altLang="zh-TW" b="1" dirty="0" smtClean="0">
                <a:latin typeface="標楷體" pitchFamily="65" charset="-120"/>
                <a:ea typeface="標楷體" pitchFamily="65" charset="-120"/>
              </a:rPr>
              <a:t>1.</a:t>
            </a:r>
            <a:r>
              <a:rPr lang="zh-TW" altLang="en-US" b="1" dirty="0" smtClean="0">
                <a:latin typeface="標楷體" pitchFamily="65" charset="-120"/>
                <a:ea typeface="標楷體" pitchFamily="65" charset="-120"/>
              </a:rPr>
              <a:t>小蘇打水溶液與硫酸銅水溶液反應所產生的氣體為二氧化碳，沉澱物為鹼式碳酸銅。 </a:t>
            </a:r>
          </a:p>
          <a:p>
            <a:pPr>
              <a:buNone/>
            </a:pPr>
            <a:r>
              <a:rPr lang="en-US" altLang="zh-TW" b="1" dirty="0" smtClean="0">
                <a:latin typeface="標楷體" pitchFamily="65" charset="-120"/>
                <a:ea typeface="標楷體" pitchFamily="65" charset="-120"/>
              </a:rPr>
              <a:t>2.</a:t>
            </a:r>
            <a:r>
              <a:rPr lang="zh-TW" altLang="en-US" b="1" dirty="0" smtClean="0">
                <a:latin typeface="標楷體" pitchFamily="65" charset="-120"/>
                <a:ea typeface="標楷體" pitchFamily="65" charset="-120"/>
              </a:rPr>
              <a:t>二氧化碳的生成與硫酸銅及小蘇打水溶液的濃度皆有關。</a:t>
            </a:r>
          </a:p>
          <a:p>
            <a:pPr>
              <a:buNone/>
            </a:pPr>
            <a:r>
              <a:rPr lang="en-US" altLang="zh-TW" b="1" dirty="0" smtClean="0">
                <a:latin typeface="標楷體" pitchFamily="65" charset="-120"/>
                <a:ea typeface="標楷體" pitchFamily="65" charset="-120"/>
              </a:rPr>
              <a:t>3.</a:t>
            </a:r>
            <a:r>
              <a:rPr lang="zh-TW" altLang="en-US" b="1" dirty="0" smtClean="0">
                <a:latin typeface="標楷體" pitchFamily="65" charset="-120"/>
                <a:ea typeface="標楷體" pitchFamily="65" charset="-120"/>
              </a:rPr>
              <a:t>硫酸銅水溶液與碳酸氫鈉、碳酸鈉、碳酸鉀、碳酸鈣反應皆會產生二氧化碳與鹼式碳酸鹽。 </a:t>
            </a:r>
          </a:p>
          <a:p>
            <a:pPr>
              <a:buNone/>
            </a:pPr>
            <a:r>
              <a:rPr lang="en-US" altLang="zh-TW" b="1" dirty="0" smtClean="0">
                <a:latin typeface="標楷體" pitchFamily="65" charset="-120"/>
                <a:ea typeface="標楷體" pitchFamily="65" charset="-120"/>
              </a:rPr>
              <a:t>4.</a:t>
            </a:r>
            <a:r>
              <a:rPr lang="zh-TW" altLang="en-US" b="1" dirty="0" smtClean="0">
                <a:latin typeface="標楷體" pitchFamily="65" charset="-120"/>
                <a:ea typeface="標楷體" pitchFamily="65" charset="-120"/>
              </a:rPr>
              <a:t>小蘇</a:t>
            </a:r>
            <a:r>
              <a:rPr lang="zh-TW" altLang="en-US" b="1" dirty="0">
                <a:latin typeface="標楷體" pitchFamily="65" charset="-120"/>
                <a:ea typeface="標楷體" pitchFamily="65" charset="-120"/>
              </a:rPr>
              <a:t>打</a:t>
            </a:r>
            <a:r>
              <a:rPr lang="zh-TW" altLang="en-US" b="1" dirty="0" smtClean="0">
                <a:latin typeface="標楷體" pitchFamily="65" charset="-120"/>
                <a:ea typeface="標楷體" pitchFamily="65" charset="-120"/>
              </a:rPr>
              <a:t>水溶液與硫酸銅、硫酸鉀、硫酸鈉、硫酸鈣反應皆會產生二氧化碳，但硫酸銅產生的二氧化碳量較多。</a:t>
            </a:r>
            <a:endParaRPr lang="zh-TW" altLang="en-US" b="1" dirty="0">
              <a:latin typeface="標楷體" pitchFamily="65" charset="-120"/>
              <a:ea typeface="標楷體" pitchFamily="65" charset="-120"/>
            </a:endParaRPr>
          </a:p>
        </p:txBody>
      </p:sp>
      <p:sp>
        <p:nvSpPr>
          <p:cNvPr id="3" name="標題 2"/>
          <p:cNvSpPr>
            <a:spLocks noGrp="1"/>
          </p:cNvSpPr>
          <p:nvPr>
            <p:ph type="title"/>
          </p:nvPr>
        </p:nvSpPr>
        <p:spPr>
          <a:xfrm>
            <a:off x="457200" y="274638"/>
            <a:ext cx="8229600" cy="796908"/>
          </a:xfrm>
        </p:spPr>
        <p:txBody>
          <a:bodyPr/>
          <a:lstStyle/>
          <a:p>
            <a:pPr algn="ctr"/>
            <a:r>
              <a:rPr lang="zh-TW" altLang="en-US" dirty="0" smtClean="0">
                <a:solidFill>
                  <a:srgbClr val="002060"/>
                </a:solidFill>
                <a:latin typeface="標楷體" pitchFamily="65" charset="-120"/>
                <a:ea typeface="標楷體" pitchFamily="65" charset="-120"/>
              </a:rPr>
              <a:t>結論</a:t>
            </a:r>
            <a:endParaRPr lang="zh-TW" altLang="en-US" dirty="0">
              <a:solidFill>
                <a:srgbClr val="002060"/>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437033" y="1844824"/>
            <a:ext cx="4900618" cy="1143000"/>
          </a:xfrm>
        </p:spPr>
        <p:txBody>
          <a:bodyPr>
            <a:normAutofit/>
          </a:bodyPr>
          <a:lstStyle/>
          <a:p>
            <a:r>
              <a:rPr lang="zh-TW" altLang="en-US" sz="6000" dirty="0" smtClean="0">
                <a:solidFill>
                  <a:srgbClr val="002060"/>
                </a:solidFill>
                <a:latin typeface="標楷體" panose="03000509000000000000" pitchFamily="65" charset="-120"/>
                <a:ea typeface="標楷體" panose="03000509000000000000" pitchFamily="65" charset="-120"/>
              </a:rPr>
              <a:t>謝謝評審指教</a:t>
            </a:r>
            <a:endParaRPr lang="zh-TW" altLang="en-US" sz="6000" dirty="0">
              <a:solidFill>
                <a:srgbClr val="002060"/>
              </a:solidFill>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a:blip r:embed="rId2"/>
          <a:srcRect/>
          <a:stretch>
            <a:fillRect/>
          </a:stretch>
        </p:blipFill>
        <p:spPr bwMode="auto">
          <a:xfrm>
            <a:off x="1928794" y="2928934"/>
            <a:ext cx="5917097" cy="1727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lgn="ctr"/>
            <a:r>
              <a:rPr lang="zh-TW" altLang="en-US" dirty="0" smtClean="0">
                <a:solidFill>
                  <a:srgbClr val="002060"/>
                </a:solidFill>
                <a:latin typeface="標楷體" pitchFamily="65" charset="-120"/>
                <a:ea typeface="標楷體" pitchFamily="65" charset="-120"/>
              </a:rPr>
              <a:t>研究動機</a:t>
            </a:r>
            <a:endParaRPr lang="zh-TW" altLang="en-US" dirty="0">
              <a:solidFill>
                <a:srgbClr val="002060"/>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2"/>
          <a:srcRect/>
          <a:stretch>
            <a:fillRect/>
          </a:stretch>
        </p:blipFill>
        <p:spPr bwMode="auto">
          <a:xfrm>
            <a:off x="6526560" y="2564904"/>
            <a:ext cx="2160240" cy="3954901"/>
          </a:xfrm>
          <a:prstGeom prst="rect">
            <a:avLst/>
          </a:prstGeom>
          <a:noFill/>
          <a:ln w="9525">
            <a:noFill/>
            <a:miter lim="800000"/>
            <a:headEnd/>
            <a:tailEnd/>
          </a:ln>
          <a:effectLst/>
        </p:spPr>
      </p:pic>
      <p:sp>
        <p:nvSpPr>
          <p:cNvPr id="5" name="內容版面配置區 1"/>
          <p:cNvSpPr txBox="1">
            <a:spLocks/>
          </p:cNvSpPr>
          <p:nvPr/>
        </p:nvSpPr>
        <p:spPr>
          <a:xfrm>
            <a:off x="611560" y="1556792"/>
            <a:ext cx="6552728" cy="63154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r>
              <a:rPr lang="zh-TW" altLang="en-US" sz="4400" b="1" dirty="0" smtClean="0">
                <a:latin typeface="標楷體" panose="03000509000000000000" pitchFamily="65" charset="-120"/>
                <a:ea typeface="標楷體" panose="03000509000000000000" pitchFamily="65" charset="-120"/>
              </a:rPr>
              <a:t>從一次的錯誤談起</a:t>
            </a:r>
            <a:r>
              <a:rPr lang="en-US" altLang="zh-TW" sz="4400" b="1" dirty="0" smtClean="0">
                <a:latin typeface="標楷體" panose="03000509000000000000" pitchFamily="65" charset="-120"/>
                <a:ea typeface="標楷體" panose="03000509000000000000" pitchFamily="65" charset="-120"/>
              </a:rPr>
              <a:t>…</a:t>
            </a:r>
            <a:endParaRPr lang="zh-TW" altLang="en-US" sz="4400"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algn="ctr"/>
            <a:r>
              <a:rPr lang="zh-TW" altLang="en-US" dirty="0" smtClean="0">
                <a:latin typeface="標楷體" pitchFamily="65" charset="-120"/>
                <a:ea typeface="標楷體" pitchFamily="65" charset="-120"/>
              </a:rPr>
              <a:t>排水集氣法</a:t>
            </a:r>
            <a:endParaRPr lang="zh-TW" altLang="en-US" dirty="0">
              <a:latin typeface="標楷體" pitchFamily="65" charset="-120"/>
              <a:ea typeface="標楷體" pitchFamily="65" charset="-120"/>
            </a:endParaRPr>
          </a:p>
        </p:txBody>
      </p:sp>
      <p:pic>
        <p:nvPicPr>
          <p:cNvPr id="1027" name="Picture 3"/>
          <p:cNvPicPr>
            <a:picLocks noChangeAspect="1" noChangeArrowheads="1"/>
          </p:cNvPicPr>
          <p:nvPr/>
        </p:nvPicPr>
        <p:blipFill>
          <a:blip r:embed="rId2"/>
          <a:srcRect/>
          <a:stretch>
            <a:fillRect/>
          </a:stretch>
        </p:blipFill>
        <p:spPr bwMode="auto">
          <a:xfrm>
            <a:off x="1212028" y="1357298"/>
            <a:ext cx="7147729" cy="4214842"/>
          </a:xfrm>
          <a:prstGeom prst="rect">
            <a:avLst/>
          </a:prstGeom>
          <a:noFill/>
          <a:ln w="9525">
            <a:noFill/>
            <a:miter lim="800000"/>
            <a:headEnd/>
            <a:tailEnd/>
          </a:ln>
          <a:effectLst/>
        </p:spPr>
      </p:pic>
      <p:sp>
        <p:nvSpPr>
          <p:cNvPr id="7" name="矩形 6"/>
          <p:cNvSpPr/>
          <p:nvPr/>
        </p:nvSpPr>
        <p:spPr>
          <a:xfrm>
            <a:off x="1714480" y="5643578"/>
            <a:ext cx="7000924" cy="646331"/>
          </a:xfrm>
          <a:prstGeom prst="rect">
            <a:avLst/>
          </a:prstGeom>
        </p:spPr>
        <p:txBody>
          <a:bodyPr wrap="square">
            <a:spAutoFit/>
          </a:bodyPr>
          <a:lstStyle/>
          <a:p>
            <a:r>
              <a:rPr lang="zh-TW" altLang="en-US" dirty="0" smtClean="0"/>
              <a:t>圖修改自</a:t>
            </a:r>
            <a:r>
              <a:rPr lang="en-US" altLang="zh-TW" dirty="0" smtClean="0"/>
              <a:t>http://etoe.mlc.edu.tw/media/material_files/9762/air3.htm</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00034" y="1714488"/>
            <a:ext cx="8250140" cy="2947198"/>
          </a:xfrm>
        </p:spPr>
        <p:txBody>
          <a:bodyPr>
            <a:normAutofit/>
          </a:bodyPr>
          <a:lstStyle/>
          <a:p>
            <a:pPr marL="109728" indent="0">
              <a:buNone/>
            </a:pPr>
            <a:r>
              <a:rPr lang="zh-TW" altLang="en-US" sz="3900" dirty="0">
                <a:latin typeface="標楷體" panose="03000509000000000000" pitchFamily="65" charset="-120"/>
                <a:ea typeface="標楷體" panose="03000509000000000000" pitchFamily="65" charset="-120"/>
              </a:rPr>
              <a:t>實驗</a:t>
            </a:r>
            <a:r>
              <a:rPr lang="zh-TW" altLang="en-US" sz="3900" dirty="0" smtClean="0">
                <a:latin typeface="標楷體" panose="03000509000000000000" pitchFamily="65" charset="-120"/>
                <a:ea typeface="標楷體" panose="03000509000000000000" pitchFamily="65" charset="-120"/>
              </a:rPr>
              <a:t>ㄧ </a:t>
            </a:r>
            <a:endParaRPr lang="en-US" altLang="zh-TW" sz="3900" dirty="0" smtClean="0">
              <a:latin typeface="標楷體" panose="03000509000000000000" pitchFamily="65" charset="-120"/>
              <a:ea typeface="標楷體" panose="03000509000000000000" pitchFamily="65" charset="-120"/>
            </a:endParaRPr>
          </a:p>
          <a:p>
            <a:pPr marL="109728" indent="0">
              <a:buNone/>
            </a:pPr>
            <a:r>
              <a:rPr lang="zh-TW" altLang="en-US" dirty="0" smtClean="0">
                <a:latin typeface="標楷體" panose="03000509000000000000" pitchFamily="65" charset="-120"/>
                <a:ea typeface="標楷體" panose="03000509000000000000" pitchFamily="65" charset="-120"/>
              </a:rPr>
              <a:t>小蘇打</a:t>
            </a:r>
            <a:r>
              <a:rPr lang="zh-TW" altLang="en-US" dirty="0">
                <a:latin typeface="標楷體" panose="03000509000000000000" pitchFamily="65" charset="-120"/>
                <a:ea typeface="標楷體" panose="03000509000000000000" pitchFamily="65" charset="-120"/>
              </a:rPr>
              <a:t>水溶液與硫酸銅水溶液反應所產生氣體為何？</a:t>
            </a:r>
          </a:p>
          <a:p>
            <a:pPr marL="109728" indent="0">
              <a:buNone/>
            </a:pPr>
            <a:r>
              <a:rPr lang="zh-TW" altLang="en-US" sz="3900" dirty="0">
                <a:latin typeface="標楷體" panose="03000509000000000000" pitchFamily="65" charset="-120"/>
                <a:ea typeface="標楷體" panose="03000509000000000000" pitchFamily="65" charset="-120"/>
              </a:rPr>
              <a:t>步驟</a:t>
            </a:r>
            <a:r>
              <a:rPr lang="en-US" altLang="zh-TW" sz="3900" dirty="0" smtClean="0">
                <a:latin typeface="標楷體" panose="03000509000000000000" pitchFamily="65" charset="-120"/>
                <a:ea typeface="標楷體" panose="03000509000000000000" pitchFamily="65" charset="-120"/>
              </a:rPr>
              <a:t>:</a:t>
            </a:r>
          </a:p>
          <a:p>
            <a:pPr marL="109728" indent="0">
              <a:buNone/>
            </a:pPr>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將小蘇打放入</a:t>
            </a:r>
            <a:r>
              <a:rPr lang="zh-TW" altLang="en-US" dirty="0">
                <a:latin typeface="標楷體" panose="03000509000000000000" pitchFamily="65" charset="-120"/>
                <a:ea typeface="標楷體" panose="03000509000000000000" pitchFamily="65" charset="-120"/>
              </a:rPr>
              <a:t>過濾瓶內，並</a:t>
            </a:r>
            <a:r>
              <a:rPr lang="zh-TW" altLang="en-US" dirty="0" smtClean="0">
                <a:latin typeface="標楷體" panose="03000509000000000000" pitchFamily="65" charset="-120"/>
                <a:ea typeface="標楷體" panose="03000509000000000000" pitchFamily="65" charset="-120"/>
              </a:rPr>
              <a:t>調配硫酸銅水溶液。</a:t>
            </a:r>
            <a:endParaRPr lang="en-US" altLang="zh-TW" dirty="0" smtClean="0">
              <a:latin typeface="標楷體" panose="03000509000000000000" pitchFamily="65" charset="-120"/>
              <a:ea typeface="標楷體" panose="03000509000000000000" pitchFamily="65" charset="-120"/>
            </a:endParaRPr>
          </a:p>
          <a:p>
            <a:pPr marL="109728" indent="0">
              <a:buNone/>
            </a:pP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使用排水集氣法收集兩液體混和後產生的氣體。</a:t>
            </a:r>
            <a:endParaRPr lang="zh-TW" altLang="en-US" dirty="0">
              <a:latin typeface="標楷體" panose="03000509000000000000" pitchFamily="65" charset="-120"/>
              <a:ea typeface="標楷體" panose="03000509000000000000" pitchFamily="65" charset="-120"/>
            </a:endParaRPr>
          </a:p>
          <a:p>
            <a:endParaRPr lang="zh-TW" altLang="en-US" dirty="0"/>
          </a:p>
        </p:txBody>
      </p:sp>
      <p:sp>
        <p:nvSpPr>
          <p:cNvPr id="3" name="標題 2"/>
          <p:cNvSpPr>
            <a:spLocks noGrp="1"/>
          </p:cNvSpPr>
          <p:nvPr>
            <p:ph type="title"/>
          </p:nvPr>
        </p:nvSpPr>
        <p:spPr/>
        <p:txBody>
          <a:bodyPr/>
          <a:lstStyle/>
          <a:p>
            <a:pPr algn="ctr"/>
            <a:r>
              <a:rPr lang="zh-TW" altLang="en-US" dirty="0">
                <a:latin typeface="標楷體" panose="03000509000000000000" pitchFamily="65" charset="-120"/>
                <a:ea typeface="標楷體" panose="03000509000000000000" pitchFamily="65" charset="-120"/>
              </a:rPr>
              <a:t>研究步驟</a:t>
            </a:r>
          </a:p>
        </p:txBody>
      </p:sp>
    </p:spTree>
    <p:extLst>
      <p:ext uri="{BB962C8B-B14F-4D97-AF65-F5344CB8AC3E}">
        <p14:creationId xmlns:p14="http://schemas.microsoft.com/office/powerpoint/2010/main" xmlns="" val="387687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14" name="Rectangle 15"/>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sz="13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蒐集氣體</a:t>
            </a:r>
            <a:endParaRPr kumimoji="0" lang="zh-TW"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sz="1800" b="0" i="0" u="none" strike="noStrike" cap="none" normalizeH="0" baseline="0" smtClean="0">
              <a:ln>
                <a:noFill/>
              </a:ln>
              <a:solidFill>
                <a:schemeClr val="tx1"/>
              </a:solidFill>
              <a:effectLst/>
              <a:latin typeface="Arial" panose="020B0604020202020204" pitchFamily="34" charset="0"/>
            </a:endParaRPr>
          </a:p>
        </p:txBody>
      </p:sp>
      <p:sp>
        <p:nvSpPr>
          <p:cNvPr id="15" name="Rectangle 17"/>
          <p:cNvSpPr>
            <a:spLocks noChangeArrowheads="1"/>
          </p:cNvSpPr>
          <p:nvPr/>
        </p:nvSpPr>
        <p:spPr bwMode="auto">
          <a:xfrm>
            <a:off x="0" y="13811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9"/>
          <p:cNvSpPr>
            <a:spLocks noChangeArrowheads="1"/>
          </p:cNvSpPr>
          <p:nvPr/>
        </p:nvSpPr>
        <p:spPr bwMode="auto">
          <a:xfrm>
            <a:off x="0" y="2943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21"/>
          <p:cNvSpPr>
            <a:spLocks noChangeArrowheads="1"/>
          </p:cNvSpPr>
          <p:nvPr/>
        </p:nvSpPr>
        <p:spPr bwMode="auto">
          <a:xfrm>
            <a:off x="0" y="4667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 name="Group 1"/>
          <p:cNvGrpSpPr>
            <a:grpSpLocks/>
          </p:cNvGrpSpPr>
          <p:nvPr/>
        </p:nvGrpSpPr>
        <p:grpSpPr bwMode="auto">
          <a:xfrm>
            <a:off x="857224" y="905859"/>
            <a:ext cx="7420338" cy="5952141"/>
            <a:chOff x="-198" y="0"/>
            <a:chExt cx="7712" cy="1964"/>
          </a:xfrm>
        </p:grpSpPr>
        <p:sp>
          <p:nvSpPr>
            <p:cNvPr id="5" name="AutoShape 13"/>
            <p:cNvSpPr>
              <a:spLocks noChangeAspect="1" noChangeArrowheads="1"/>
            </p:cNvSpPr>
            <p:nvPr/>
          </p:nvSpPr>
          <p:spPr bwMode="auto">
            <a:xfrm>
              <a:off x="-198" y="86"/>
              <a:ext cx="7514" cy="187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_s1047"/>
            <p:cNvSpPr>
              <a:spLocks noChangeShapeType="1"/>
            </p:cNvSpPr>
            <p:nvPr/>
          </p:nvSpPr>
          <p:spPr bwMode="auto">
            <a:xfrm rot="5400000" flipH="1">
              <a:off x="4884" y="-376"/>
              <a:ext cx="376" cy="2630"/>
            </a:xfrm>
            <a:prstGeom prst="bentConnector3">
              <a:avLst>
                <a:gd name="adj1" fmla="val 21741"/>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_s1048"/>
            <p:cNvSpPr>
              <a:spLocks noChangeShapeType="1"/>
            </p:cNvSpPr>
            <p:nvPr/>
          </p:nvSpPr>
          <p:spPr bwMode="auto">
            <a:xfrm rot="16200000">
              <a:off x="3569" y="937"/>
              <a:ext cx="376" cy="1"/>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_s1049"/>
            <p:cNvSpPr>
              <a:spLocks noChangeShapeType="1"/>
            </p:cNvSpPr>
            <p:nvPr/>
          </p:nvSpPr>
          <p:spPr bwMode="auto">
            <a:xfrm rot="16200000">
              <a:off x="2254" y="-376"/>
              <a:ext cx="376" cy="2630"/>
            </a:xfrm>
            <a:prstGeom prst="bentConnector3">
              <a:avLst>
                <a:gd name="adj1" fmla="val 21741"/>
              </a:avLst>
            </a:prstGeom>
            <a:noFill/>
            <a:ln w="28575">
              <a:solidFill>
                <a:srgbClr val="000000"/>
              </a:solidFill>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_s1050"/>
            <p:cNvSpPr>
              <a:spLocks noChangeArrowheads="1"/>
            </p:cNvSpPr>
            <p:nvPr/>
          </p:nvSpPr>
          <p:spPr bwMode="auto">
            <a:xfrm>
              <a:off x="2630" y="0"/>
              <a:ext cx="2254" cy="751"/>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endParaRPr lang="zh-TW" altLang="en-US"/>
            </a:p>
          </p:txBody>
        </p:sp>
        <p:sp>
          <p:nvSpPr>
            <p:cNvPr id="10" name="_s1051"/>
            <p:cNvSpPr>
              <a:spLocks noChangeArrowheads="1"/>
            </p:cNvSpPr>
            <p:nvPr/>
          </p:nvSpPr>
          <p:spPr bwMode="auto">
            <a:xfrm>
              <a:off x="0" y="1127"/>
              <a:ext cx="2254" cy="751"/>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endParaRPr lang="zh-TW" altLang="en-US"/>
            </a:p>
          </p:txBody>
        </p:sp>
        <p:sp>
          <p:nvSpPr>
            <p:cNvPr id="11" name="_s1052"/>
            <p:cNvSpPr>
              <a:spLocks noChangeArrowheads="1"/>
            </p:cNvSpPr>
            <p:nvPr/>
          </p:nvSpPr>
          <p:spPr bwMode="auto">
            <a:xfrm>
              <a:off x="2630" y="1127"/>
              <a:ext cx="2254" cy="751"/>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endParaRPr lang="zh-TW" altLang="en-US"/>
            </a:p>
          </p:txBody>
        </p:sp>
        <p:sp>
          <p:nvSpPr>
            <p:cNvPr id="12" name="_s1053"/>
            <p:cNvSpPr>
              <a:spLocks noChangeArrowheads="1"/>
            </p:cNvSpPr>
            <p:nvPr/>
          </p:nvSpPr>
          <p:spPr bwMode="auto">
            <a:xfrm>
              <a:off x="5260" y="1127"/>
              <a:ext cx="2254" cy="751"/>
            </a:xfrm>
            <a:prstGeom prst="roundRect">
              <a:avLst>
                <a:gd name="adj" fmla="val 16667"/>
              </a:avLst>
            </a:prstGeom>
            <a:solidFill>
              <a:srgbClr val="BBE0E3"/>
            </a:solidFill>
            <a:ln w="9525">
              <a:solidFill>
                <a:srgbClr val="000000"/>
              </a:solidFill>
              <a:round/>
              <a:headEnd/>
              <a:tailEnd/>
            </a:ln>
          </p:spPr>
          <p:txBody>
            <a:bodyPr vert="horz" wrap="square" lIns="0" tIns="0" rIns="0" bIns="0" numCol="1" anchor="ctr" anchorCtr="0" compatLnSpc="1">
              <a:prstTxWarp prst="textNoShape">
                <a:avLst/>
              </a:prstTxWarp>
            </a:bodyPr>
            <a:lstStyle/>
            <a:p>
              <a:endParaRPr lang="zh-TW" altLang="en-US"/>
            </a:p>
          </p:txBody>
        </p:sp>
      </p:grpSp>
      <p:pic>
        <p:nvPicPr>
          <p:cNvPr id="2057" name="圖片 79" descr="未命名"/>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14744" y="1174526"/>
            <a:ext cx="1928826" cy="18770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圖片 80" descr="未命名"/>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5852" y="4429132"/>
            <a:ext cx="1657688" cy="20840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圖片 81" descr="未命名"/>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86182" y="4500570"/>
            <a:ext cx="1785950" cy="19673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圖片 82" descr="未命名"/>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7950" y="4429132"/>
            <a:ext cx="1714512" cy="205373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矩形 17"/>
          <p:cNvSpPr/>
          <p:nvPr/>
        </p:nvSpPr>
        <p:spPr>
          <a:xfrm>
            <a:off x="214282" y="357166"/>
            <a:ext cx="8640960" cy="1184940"/>
          </a:xfrm>
          <a:prstGeom prst="rect">
            <a:avLst/>
          </a:prstGeom>
        </p:spPr>
        <p:txBody>
          <a:bodyPr wrap="square">
            <a:spAutoFit/>
          </a:bodyPr>
          <a:lstStyle/>
          <a:p>
            <a:r>
              <a:rPr lang="zh-TW" altLang="en-US" sz="4100" dirty="0">
                <a:latin typeface="標楷體" panose="03000509000000000000" pitchFamily="65" charset="-120"/>
                <a:ea typeface="標楷體" panose="03000509000000000000" pitchFamily="65" charset="-120"/>
              </a:rPr>
              <a:t>結果</a:t>
            </a:r>
            <a:r>
              <a:rPr lang="en-US" altLang="zh-TW" sz="4100" dirty="0" smtClean="0">
                <a:latin typeface="標楷體" panose="03000509000000000000" pitchFamily="65" charset="-120"/>
                <a:ea typeface="標楷體" panose="03000509000000000000" pitchFamily="65" charset="-120"/>
              </a:rPr>
              <a:t>:</a:t>
            </a:r>
          </a:p>
          <a:p>
            <a:endParaRPr lang="en-US" altLang="zh-TW"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1472" y="928670"/>
            <a:ext cx="8106694" cy="3811294"/>
          </a:xfrm>
        </p:spPr>
        <p:txBody>
          <a:bodyPr>
            <a:normAutofit/>
          </a:bodyPr>
          <a:lstStyle/>
          <a:p>
            <a:pPr marL="109728" indent="0">
              <a:buNone/>
            </a:pPr>
            <a:r>
              <a:rPr lang="zh-TW" altLang="en-US" sz="3000" dirty="0" smtClean="0">
                <a:latin typeface="標楷體" panose="03000509000000000000" pitchFamily="65" charset="-120"/>
                <a:ea typeface="標楷體" panose="03000509000000000000" pitchFamily="65" charset="-120"/>
              </a:rPr>
              <a:t>實驗二</a:t>
            </a:r>
          </a:p>
          <a:p>
            <a:pPr marL="109728" indent="0">
              <a:buNone/>
            </a:pPr>
            <a:r>
              <a:rPr lang="zh-TW" altLang="en-US" sz="2500" dirty="0" smtClean="0">
                <a:latin typeface="標楷體" panose="03000509000000000000" pitchFamily="65" charset="-120"/>
                <a:ea typeface="標楷體" panose="03000509000000000000" pitchFamily="65" charset="-120"/>
              </a:rPr>
              <a:t>小蘇打水溶液與硫酸銅水溶液反應產生的沉澱物為何？</a:t>
            </a:r>
          </a:p>
          <a:p>
            <a:pPr marL="109728" indent="0">
              <a:buNone/>
            </a:pPr>
            <a:r>
              <a:rPr lang="zh-TW" altLang="en-US" sz="3000" dirty="0" smtClean="0">
                <a:latin typeface="標楷體" panose="03000509000000000000" pitchFamily="65" charset="-120"/>
                <a:ea typeface="標楷體" panose="03000509000000000000" pitchFamily="65" charset="-120"/>
              </a:rPr>
              <a:t>步驟</a:t>
            </a:r>
            <a:r>
              <a:rPr lang="en-US" altLang="zh-TW" sz="3000" dirty="0" smtClean="0">
                <a:latin typeface="標楷體" panose="03000509000000000000" pitchFamily="65" charset="-120"/>
                <a:ea typeface="標楷體" panose="03000509000000000000" pitchFamily="65" charset="-120"/>
              </a:rPr>
              <a:t>:</a:t>
            </a:r>
          </a:p>
          <a:p>
            <a:pPr marL="109728" indent="0">
              <a:buNone/>
            </a:pPr>
            <a:r>
              <a:rPr lang="en-US" altLang="zh-TW" sz="2500" dirty="0">
                <a:latin typeface="標楷體" panose="03000509000000000000" pitchFamily="65" charset="-120"/>
                <a:ea typeface="標楷體" panose="03000509000000000000" pitchFamily="65" charset="-120"/>
              </a:rPr>
              <a:t>1.</a:t>
            </a:r>
            <a:r>
              <a:rPr lang="zh-TW" altLang="en-US" sz="2500" dirty="0" smtClean="0">
                <a:latin typeface="標楷體" panose="03000509000000000000" pitchFamily="65" charset="-120"/>
                <a:ea typeface="標楷體" panose="03000509000000000000" pitchFamily="65" charset="-120"/>
              </a:rPr>
              <a:t>將產生</a:t>
            </a:r>
            <a:r>
              <a:rPr lang="zh-TW" altLang="en-US" sz="2500" dirty="0">
                <a:latin typeface="標楷體" panose="03000509000000000000" pitchFamily="65" charset="-120"/>
                <a:ea typeface="標楷體" panose="03000509000000000000" pitchFamily="65" charset="-120"/>
              </a:rPr>
              <a:t>的生成物收集起來。</a:t>
            </a:r>
          </a:p>
          <a:p>
            <a:pPr marL="109728" indent="0">
              <a:buNone/>
            </a:pPr>
            <a:r>
              <a:rPr lang="en-US" altLang="zh-TW" sz="2500" dirty="0">
                <a:latin typeface="標楷體" panose="03000509000000000000" pitchFamily="65" charset="-120"/>
                <a:ea typeface="標楷體" panose="03000509000000000000" pitchFamily="65" charset="-120"/>
              </a:rPr>
              <a:t>2.</a:t>
            </a:r>
            <a:r>
              <a:rPr lang="zh-TW" altLang="en-US" sz="2500" dirty="0">
                <a:latin typeface="標楷體" panose="03000509000000000000" pitchFamily="65" charset="-120"/>
                <a:ea typeface="標楷體" panose="03000509000000000000" pitchFamily="65" charset="-120"/>
              </a:rPr>
              <a:t>將潮濕與乾燥狀態的</a:t>
            </a:r>
            <a:r>
              <a:rPr lang="zh-TW" altLang="en-US" sz="2500" dirty="0" smtClean="0">
                <a:latin typeface="標楷體" panose="03000509000000000000" pitchFamily="65" charset="-120"/>
                <a:ea typeface="標楷體" panose="03000509000000000000" pitchFamily="65" charset="-120"/>
              </a:rPr>
              <a:t>沉澱物分別放入</a:t>
            </a:r>
            <a:r>
              <a:rPr lang="zh-TW" altLang="en-US" sz="2500" dirty="0">
                <a:latin typeface="標楷體" panose="03000509000000000000" pitchFamily="65" charset="-120"/>
                <a:ea typeface="標楷體" panose="03000509000000000000" pitchFamily="65" charset="-120"/>
              </a:rPr>
              <a:t>試管裡。</a:t>
            </a:r>
          </a:p>
          <a:p>
            <a:pPr marL="109728" indent="0">
              <a:buNone/>
            </a:pPr>
            <a:r>
              <a:rPr lang="en-US" altLang="zh-TW" sz="2500" dirty="0" smtClean="0">
                <a:latin typeface="標楷體" panose="03000509000000000000" pitchFamily="65" charset="-120"/>
                <a:ea typeface="標楷體" panose="03000509000000000000" pitchFamily="65" charset="-120"/>
              </a:rPr>
              <a:t>4.</a:t>
            </a:r>
            <a:r>
              <a:rPr lang="zh-TW" altLang="en-US" sz="2500" dirty="0" smtClean="0">
                <a:latin typeface="標楷體" panose="03000509000000000000" pitchFamily="65" charset="-120"/>
                <a:ea typeface="標楷體" panose="03000509000000000000" pitchFamily="65" charset="-120"/>
              </a:rPr>
              <a:t>用</a:t>
            </a:r>
            <a:r>
              <a:rPr lang="zh-TW" altLang="en-US" sz="2500" dirty="0">
                <a:latin typeface="標楷體" panose="03000509000000000000" pitchFamily="65" charset="-120"/>
                <a:ea typeface="標楷體" panose="03000509000000000000" pitchFamily="65" charset="-120"/>
              </a:rPr>
              <a:t>軟木塞塞</a:t>
            </a:r>
            <a:r>
              <a:rPr lang="zh-TW" altLang="en-US" sz="2500" dirty="0" smtClean="0">
                <a:latin typeface="標楷體" panose="03000509000000000000" pitchFamily="65" charset="-120"/>
                <a:ea typeface="標楷體" panose="03000509000000000000" pitchFamily="65" charset="-120"/>
              </a:rPr>
              <a:t>住。</a:t>
            </a:r>
            <a:endParaRPr lang="zh-TW" altLang="en-US" sz="2500" dirty="0">
              <a:latin typeface="標楷體" panose="03000509000000000000" pitchFamily="65" charset="-120"/>
              <a:ea typeface="標楷體" panose="03000509000000000000" pitchFamily="65" charset="-120"/>
            </a:endParaRPr>
          </a:p>
          <a:p>
            <a:pPr marL="109728" indent="0">
              <a:buNone/>
            </a:pPr>
            <a:r>
              <a:rPr lang="en-US" altLang="zh-TW" sz="2500" dirty="0">
                <a:latin typeface="標楷體" panose="03000509000000000000" pitchFamily="65" charset="-120"/>
                <a:ea typeface="標楷體" panose="03000509000000000000" pitchFamily="65" charset="-120"/>
              </a:rPr>
              <a:t>5.</a:t>
            </a:r>
            <a:r>
              <a:rPr lang="zh-TW" altLang="en-US" sz="2500" dirty="0">
                <a:latin typeface="標楷體" panose="03000509000000000000" pitchFamily="65" charset="-120"/>
                <a:ea typeface="標楷體" panose="03000509000000000000" pitchFamily="65" charset="-120"/>
              </a:rPr>
              <a:t>分別以酒精燈加熱兩管，並觀察其反應。</a:t>
            </a:r>
          </a:p>
          <a:p>
            <a:pPr marL="109728" indent="0">
              <a:buNone/>
            </a:pPr>
            <a:r>
              <a:rPr lang="en-US" altLang="zh-TW" sz="2500" dirty="0">
                <a:latin typeface="標楷體" panose="03000509000000000000" pitchFamily="65" charset="-120"/>
                <a:ea typeface="標楷體" panose="03000509000000000000" pitchFamily="65" charset="-120"/>
              </a:rPr>
              <a:t>6.</a:t>
            </a:r>
            <a:r>
              <a:rPr lang="zh-TW" altLang="en-US" sz="2500" dirty="0">
                <a:latin typeface="標楷體" panose="03000509000000000000" pitchFamily="65" charset="-120"/>
                <a:ea typeface="標楷體" panose="03000509000000000000" pitchFamily="65" charset="-120"/>
              </a:rPr>
              <a:t>加熱至沉澱物呈黑色</a:t>
            </a:r>
            <a:r>
              <a:rPr lang="zh-TW" altLang="en-US" sz="2500" dirty="0" smtClean="0">
                <a:latin typeface="標楷體" panose="03000509000000000000" pitchFamily="65" charset="-120"/>
                <a:ea typeface="標楷體" panose="03000509000000000000" pitchFamily="65" charset="-120"/>
              </a:rPr>
              <a:t>狀。</a:t>
            </a:r>
            <a:endParaRPr lang="zh-TW" altLang="en-US" sz="2500" dirty="0">
              <a:latin typeface="標楷體" panose="03000509000000000000" pitchFamily="65" charset="-120"/>
              <a:ea typeface="標楷體" panose="03000509000000000000" pitchFamily="65" charset="-120"/>
            </a:endParaRPr>
          </a:p>
          <a:p>
            <a:pPr marL="109728" indent="0">
              <a:buNone/>
            </a:pPr>
            <a:endParaRPr lang="zh-TW" altLang="en-US" sz="3000" dirty="0"/>
          </a:p>
        </p:txBody>
      </p:sp>
    </p:spTree>
    <p:extLst>
      <p:ext uri="{BB962C8B-B14F-4D97-AF65-F5344CB8AC3E}">
        <p14:creationId xmlns:p14="http://schemas.microsoft.com/office/powerpoint/2010/main" xmlns="" val="41726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85720" y="214290"/>
            <a:ext cx="8229600" cy="2141546"/>
          </a:xfrm>
        </p:spPr>
        <p:txBody>
          <a:bodyPr>
            <a:normAutofit/>
          </a:bodyPr>
          <a:lstStyle/>
          <a:p>
            <a:pPr>
              <a:buNone/>
            </a:pPr>
            <a:r>
              <a:rPr lang="zh-TW" altLang="en-US" sz="4100" dirty="0" smtClean="0">
                <a:latin typeface="標楷體" pitchFamily="65" charset="-120"/>
                <a:ea typeface="標楷體" pitchFamily="65" charset="-120"/>
              </a:rPr>
              <a:t>結果</a:t>
            </a:r>
            <a:r>
              <a:rPr lang="en-US" altLang="zh-TW" sz="4100" dirty="0" smtClean="0">
                <a:latin typeface="標楷體" pitchFamily="65" charset="-120"/>
                <a:ea typeface="標楷體" pitchFamily="65" charset="-120"/>
              </a:rPr>
              <a:t>:</a:t>
            </a:r>
          </a:p>
          <a:p>
            <a:pPr>
              <a:buNone/>
            </a:pPr>
            <a:endParaRPr lang="en-US" altLang="zh-TW" sz="2800" dirty="0" smtClean="0">
              <a:latin typeface="標楷體" pitchFamily="65" charset="-120"/>
              <a:ea typeface="標楷體" pitchFamily="65" charset="-120"/>
            </a:endParaRPr>
          </a:p>
        </p:txBody>
      </p:sp>
      <p:pic>
        <p:nvPicPr>
          <p:cNvPr id="3078" name="Picture 6" descr="未命名"/>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52" y="1142984"/>
            <a:ext cx="2092787" cy="25003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未命名"/>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68" y="1142984"/>
            <a:ext cx="2144133" cy="25003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22" y="1142984"/>
            <a:ext cx="2071702" cy="250033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85852" y="3857628"/>
            <a:ext cx="2071702" cy="244104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未命名"/>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868" y="3857629"/>
            <a:ext cx="2143140" cy="2413478"/>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929322" y="3857628"/>
            <a:ext cx="2071702" cy="23779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7"/>
          <p:cNvSpPr>
            <a:spLocks noChangeArrowheads="1"/>
          </p:cNvSpPr>
          <p:nvPr/>
        </p:nvSpPr>
        <p:spPr bwMode="auto">
          <a:xfrm>
            <a:off x="323528" y="-26856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 name="Rectangle 8"/>
          <p:cNvSpPr>
            <a:spLocks noChangeArrowheads="1"/>
          </p:cNvSpPr>
          <p:nvPr/>
        </p:nvSpPr>
        <p:spPr bwMode="auto">
          <a:xfrm>
            <a:off x="323528" y="235081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323528" y="42210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6" name="Rectangle 10"/>
          <p:cNvSpPr>
            <a:spLocks noChangeArrowheads="1"/>
          </p:cNvSpPr>
          <p:nvPr/>
        </p:nvSpPr>
        <p:spPr bwMode="auto">
          <a:xfrm>
            <a:off x="323528" y="6258610"/>
            <a:ext cx="57259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sz="11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1"/>
          <p:cNvSpPr>
            <a:spLocks noChangeArrowheads="1"/>
          </p:cNvSpPr>
          <p:nvPr/>
        </p:nvSpPr>
        <p:spPr bwMode="auto">
          <a:xfrm>
            <a:off x="323528" y="858969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12"/>
          <p:cNvSpPr>
            <a:spLocks noChangeArrowheads="1"/>
          </p:cNvSpPr>
          <p:nvPr/>
        </p:nvSpPr>
        <p:spPr bwMode="auto">
          <a:xfrm>
            <a:off x="323528" y="1045659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  </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9" name="Rectangle 13"/>
          <p:cNvSpPr>
            <a:spLocks noChangeArrowheads="1"/>
          </p:cNvSpPr>
          <p:nvPr/>
        </p:nvSpPr>
        <p:spPr bwMode="auto">
          <a:xfrm>
            <a:off x="323528" y="1267591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1472" y="332656"/>
            <a:ext cx="7981656" cy="5882426"/>
          </a:xfrm>
        </p:spPr>
        <p:txBody>
          <a:bodyPr>
            <a:normAutofit/>
          </a:bodyPr>
          <a:lstStyle/>
          <a:p>
            <a:pPr marL="109728" indent="0">
              <a:buNone/>
            </a:pPr>
            <a:r>
              <a:rPr lang="zh-TW" altLang="en-US" sz="4100" dirty="0" smtClean="0">
                <a:latin typeface="標楷體" panose="03000509000000000000" pitchFamily="65" charset="-120"/>
                <a:ea typeface="標楷體" panose="03000509000000000000" pitchFamily="65" charset="-120"/>
              </a:rPr>
              <a:t>實驗三</a:t>
            </a:r>
          </a:p>
          <a:p>
            <a:pPr marL="109728" indent="0">
              <a:buNone/>
            </a:pPr>
            <a:r>
              <a:rPr lang="zh-TW" altLang="en-US" sz="3000" dirty="0" smtClean="0">
                <a:latin typeface="標楷體" panose="03000509000000000000" pitchFamily="65" charset="-120"/>
                <a:ea typeface="標楷體" panose="03000509000000000000" pitchFamily="65" charset="-120"/>
              </a:rPr>
              <a:t>二氧化碳</a:t>
            </a:r>
            <a:r>
              <a:rPr lang="zh-TW" altLang="en-US" sz="3000" dirty="0">
                <a:latin typeface="標楷體" panose="03000509000000000000" pitchFamily="65" charset="-120"/>
                <a:ea typeface="標楷體" panose="03000509000000000000" pitchFamily="65" charset="-120"/>
              </a:rPr>
              <a:t>的生成與硫酸銅水溶液的濃度有關嗎</a:t>
            </a:r>
            <a:r>
              <a:rPr lang="zh-TW" altLang="en-US" sz="3000" dirty="0" smtClean="0">
                <a:latin typeface="標楷體" panose="03000509000000000000" pitchFamily="65" charset="-120"/>
                <a:ea typeface="標楷體" panose="03000509000000000000" pitchFamily="65" charset="-120"/>
              </a:rPr>
              <a:t>？</a:t>
            </a:r>
            <a:endParaRPr lang="en-US" altLang="zh-TW" sz="3000" dirty="0" smtClean="0">
              <a:latin typeface="標楷體" panose="03000509000000000000" pitchFamily="65" charset="-120"/>
              <a:ea typeface="標楷體" panose="03000509000000000000" pitchFamily="65" charset="-120"/>
            </a:endParaRPr>
          </a:p>
          <a:p>
            <a:pPr marL="109728" indent="0">
              <a:buNone/>
            </a:pPr>
            <a:r>
              <a:rPr lang="zh-TW" altLang="en-US" sz="4100" dirty="0" smtClean="0">
                <a:latin typeface="標楷體" panose="03000509000000000000" pitchFamily="65" charset="-120"/>
                <a:ea typeface="標楷體" panose="03000509000000000000" pitchFamily="65" charset="-120"/>
              </a:rPr>
              <a:t>步驟</a:t>
            </a:r>
            <a:r>
              <a:rPr lang="en-US" altLang="zh-TW" sz="4100" dirty="0">
                <a:latin typeface="標楷體" panose="03000509000000000000" pitchFamily="65" charset="-120"/>
                <a:ea typeface="標楷體" panose="03000509000000000000" pitchFamily="65" charset="-120"/>
              </a:rPr>
              <a:t>:</a:t>
            </a:r>
            <a:endParaRPr lang="zh-TW" altLang="en-US" sz="4100" dirty="0">
              <a:latin typeface="標楷體" panose="03000509000000000000" pitchFamily="65" charset="-120"/>
              <a:ea typeface="標楷體" panose="03000509000000000000" pitchFamily="65" charset="-120"/>
            </a:endParaRPr>
          </a:p>
          <a:p>
            <a:pPr marL="533400" indent="-423863">
              <a:buNone/>
            </a:pPr>
            <a:r>
              <a:rPr lang="en-US" altLang="zh-TW" sz="3000" dirty="0" smtClean="0">
                <a:latin typeface="標楷體" panose="03000509000000000000" pitchFamily="65" charset="-120"/>
                <a:ea typeface="標楷體" panose="03000509000000000000" pitchFamily="65" charset="-120"/>
              </a:rPr>
              <a:t>1.</a:t>
            </a:r>
            <a:r>
              <a:rPr lang="zh-TW" altLang="en-US" sz="3000" dirty="0" smtClean="0">
                <a:latin typeface="標楷體" panose="03000509000000000000" pitchFamily="65" charset="-120"/>
                <a:ea typeface="標楷體" panose="03000509000000000000" pitchFamily="65" charset="-120"/>
              </a:rPr>
              <a:t>調配五杯相同重量百分濃度為</a:t>
            </a:r>
            <a:r>
              <a:rPr lang="en-US" altLang="zh-TW" sz="3000" dirty="0" smtClean="0">
                <a:latin typeface="標楷體" panose="03000509000000000000" pitchFamily="65" charset="-120"/>
                <a:ea typeface="標楷體" panose="03000509000000000000" pitchFamily="65" charset="-120"/>
              </a:rPr>
              <a:t>5%</a:t>
            </a:r>
            <a:r>
              <a:rPr lang="zh-TW" altLang="en-US" sz="3000" dirty="0" smtClean="0">
                <a:latin typeface="標楷體" panose="03000509000000000000" pitchFamily="65" charset="-120"/>
                <a:ea typeface="標楷體" panose="03000509000000000000" pitchFamily="65" charset="-120"/>
              </a:rPr>
              <a:t>的小蘇打水溶液。</a:t>
            </a:r>
          </a:p>
          <a:p>
            <a:pPr marL="533400" indent="-423863">
              <a:buNone/>
            </a:pPr>
            <a:r>
              <a:rPr lang="en-US" altLang="zh-TW" sz="3000" dirty="0" smtClean="0">
                <a:latin typeface="標楷體" panose="03000509000000000000" pitchFamily="65" charset="-120"/>
                <a:ea typeface="標楷體" panose="03000509000000000000" pitchFamily="65" charset="-120"/>
              </a:rPr>
              <a:t>2.</a:t>
            </a:r>
            <a:r>
              <a:rPr lang="zh-TW" altLang="en-US" sz="3000" dirty="0" smtClean="0">
                <a:latin typeface="標楷體" panose="03000509000000000000" pitchFamily="65" charset="-120"/>
                <a:ea typeface="標楷體" panose="03000509000000000000" pitchFamily="65" charset="-120"/>
              </a:rPr>
              <a:t>分別調配重量百分濃度為</a:t>
            </a:r>
            <a:r>
              <a:rPr lang="en-US" altLang="zh-TW" sz="3000" dirty="0" smtClean="0">
                <a:latin typeface="標楷體" panose="03000509000000000000" pitchFamily="65" charset="-120"/>
                <a:ea typeface="標楷體" panose="03000509000000000000" pitchFamily="65" charset="-120"/>
              </a:rPr>
              <a:t>5%</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10%</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15%</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20%</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25%</a:t>
            </a:r>
            <a:r>
              <a:rPr lang="zh-TW" altLang="en-US" sz="3000" dirty="0" smtClean="0">
                <a:latin typeface="標楷體" panose="03000509000000000000" pitchFamily="65" charset="-120"/>
                <a:ea typeface="標楷體" panose="03000509000000000000" pitchFamily="65" charset="-120"/>
              </a:rPr>
              <a:t>的硫酸銅水溶液。</a:t>
            </a:r>
          </a:p>
          <a:p>
            <a:pPr marL="533400" indent="-423863">
              <a:buNone/>
            </a:pPr>
            <a:r>
              <a:rPr lang="en-US" altLang="zh-TW" sz="3000" dirty="0" smtClean="0">
                <a:latin typeface="標楷體" panose="03000509000000000000" pitchFamily="65" charset="-120"/>
                <a:ea typeface="標楷體" panose="03000509000000000000" pitchFamily="65" charset="-120"/>
              </a:rPr>
              <a:t>3.</a:t>
            </a:r>
            <a:r>
              <a:rPr lang="zh-TW" altLang="en-US" sz="3000" dirty="0" smtClean="0">
                <a:latin typeface="標楷體" panose="03000509000000000000" pitchFamily="65" charset="-120"/>
                <a:ea typeface="標楷體" panose="03000509000000000000" pitchFamily="65" charset="-120"/>
              </a:rPr>
              <a:t>使用排水集氣法收集兩液體混和後產生的氣體。</a:t>
            </a:r>
            <a:endParaRPr lang="en-US" altLang="zh-TW" sz="3000" dirty="0" smtClean="0">
              <a:latin typeface="標楷體" panose="03000509000000000000" pitchFamily="65" charset="-120"/>
              <a:ea typeface="標楷體" panose="03000509000000000000" pitchFamily="65" charset="-120"/>
            </a:endParaRPr>
          </a:p>
          <a:p>
            <a:pPr marL="533400" indent="-423863">
              <a:buNone/>
            </a:pPr>
            <a:r>
              <a:rPr lang="en-US" altLang="zh-TW" sz="3000" dirty="0" smtClean="0">
                <a:latin typeface="標楷體" panose="03000509000000000000" pitchFamily="65" charset="-120"/>
                <a:ea typeface="標楷體" panose="03000509000000000000" pitchFamily="65" charset="-120"/>
              </a:rPr>
              <a:t>4.</a:t>
            </a:r>
            <a:r>
              <a:rPr lang="zh-TW" altLang="en-US" sz="3000" dirty="0" smtClean="0">
                <a:latin typeface="標楷體" panose="03000509000000000000" pitchFamily="65" charset="-120"/>
                <a:ea typeface="標楷體" panose="03000509000000000000" pitchFamily="65" charset="-120"/>
              </a:rPr>
              <a:t>比較生成量。</a:t>
            </a:r>
            <a:endParaRPr lang="zh-TW" altLang="en-US" sz="3000" dirty="0"/>
          </a:p>
        </p:txBody>
      </p:sp>
    </p:spTree>
    <p:extLst>
      <p:ext uri="{BB962C8B-B14F-4D97-AF65-F5344CB8AC3E}">
        <p14:creationId xmlns:p14="http://schemas.microsoft.com/office/powerpoint/2010/main" xmlns="" val="1473172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800</TotalTime>
  <Words>981</Words>
  <Application>Microsoft Office PowerPoint</Application>
  <PresentationFormat>如螢幕大小 (4:3)</PresentationFormat>
  <Paragraphs>113</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Concourse</vt:lpstr>
      <vt:lpstr>錯誤產生科學，科學產生錯物─  探討硫酸鹽類與碳酸鹽類生成之錯合物的關係</vt:lpstr>
      <vt:lpstr>研究目的</vt:lpstr>
      <vt:lpstr>研究動機</vt:lpstr>
      <vt:lpstr>排水集氣法</vt:lpstr>
      <vt:lpstr>研究步驟</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討論：檢驗CuSO4水溶液之酸鹼性</vt:lpstr>
      <vt:lpstr>討論：反應所產生的氣體為何？</vt:lpstr>
      <vt:lpstr>討論：檢驗所產生之氣體的方法？</vt:lpstr>
      <vt:lpstr>討論：實驗二的生成物變黑的原因？</vt:lpstr>
      <vt:lpstr>討論：硫酸銅水溶液與各種碳酸鹽類的反應</vt:lpstr>
      <vt:lpstr>討論：鹼式碳酸銅</vt:lpstr>
      <vt:lpstr>討論：鹼式碳酸銅</vt:lpstr>
      <vt:lpstr>結論</vt:lpstr>
      <vt:lpstr>謝謝評審指教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錯誤產生科學，科學產生錯物─  探討硫酸鹽類與碳酸鹽類生成之錯合物的關係</dc:title>
  <dc:creator>user</dc:creator>
  <cp:lastModifiedBy>user</cp:lastModifiedBy>
  <cp:revision>47</cp:revision>
  <dcterms:created xsi:type="dcterms:W3CDTF">2016-10-21T06:37:44Z</dcterms:created>
  <dcterms:modified xsi:type="dcterms:W3CDTF">2016-10-31T08:32:55Z</dcterms:modified>
</cp:coreProperties>
</file>