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2" r:id="rId2"/>
    <p:sldMasterId id="2147483680" r:id="rId3"/>
    <p:sldMasterId id="2147483700" r:id="rId4"/>
    <p:sldMasterId id="2147483708" r:id="rId5"/>
    <p:sldMasterId id="2147483710" r:id="rId6"/>
    <p:sldMasterId id="2147483712" r:id="rId7"/>
    <p:sldMasterId id="2147483714" r:id="rId8"/>
    <p:sldMasterId id="2147483886" r:id="rId9"/>
    <p:sldMasterId id="2147483910" r:id="rId10"/>
    <p:sldMasterId id="2147483922" r:id="rId11"/>
    <p:sldMasterId id="2147483958" r:id="rId12"/>
  </p:sldMasterIdLst>
  <p:sldIdLst>
    <p:sldId id="256" r:id="rId13"/>
    <p:sldId id="298" r:id="rId14"/>
    <p:sldId id="299" r:id="rId15"/>
    <p:sldId id="260" r:id="rId16"/>
    <p:sldId id="263" r:id="rId17"/>
    <p:sldId id="301" r:id="rId18"/>
    <p:sldId id="262" r:id="rId19"/>
    <p:sldId id="309" r:id="rId20"/>
    <p:sldId id="308" r:id="rId21"/>
    <p:sldId id="266" r:id="rId22"/>
    <p:sldId id="307" r:id="rId23"/>
    <p:sldId id="304" r:id="rId24"/>
    <p:sldId id="270" r:id="rId25"/>
    <p:sldId id="271" r:id="rId26"/>
    <p:sldId id="272" r:id="rId27"/>
    <p:sldId id="273" r:id="rId28"/>
    <p:sldId id="305" r:id="rId29"/>
    <p:sldId id="306" r:id="rId30"/>
    <p:sldId id="279" r:id="rId31"/>
    <p:sldId id="280" r:id="rId32"/>
    <p:sldId id="281" r:id="rId33"/>
    <p:sldId id="282" r:id="rId34"/>
    <p:sldId id="285" r:id="rId35"/>
    <p:sldId id="286" r:id="rId36"/>
    <p:sldId id="287" r:id="rId37"/>
    <p:sldId id="288" r:id="rId38"/>
    <p:sldId id="289" r:id="rId39"/>
    <p:sldId id="290" r:id="rId40"/>
    <p:sldId id="297" r:id="rId41"/>
    <p:sldId id="310" r:id="rId42"/>
    <p:sldId id="293" r:id="rId43"/>
    <p:sldId id="294" r:id="rId44"/>
    <p:sldId id="295" r:id="rId4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8000"/>
    <a:srgbClr val="FFFF66"/>
    <a:srgbClr val="B0B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76" autoAdjust="0"/>
    <p:restoredTop sz="94660" autoAdjust="0"/>
  </p:normalViewPr>
  <p:slideViewPr>
    <p:cSldViewPr>
      <p:cViewPr>
        <p:scale>
          <a:sx n="70" d="100"/>
          <a:sy n="70" d="100"/>
        </p:scale>
        <p:origin x="1866" y="10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34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AA6D2-BE75-4F6F-80C4-FD18FF02F519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2577E-FCF6-4502-A8EA-F90F78F1FC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8C81A-54EC-441B-981E-9C8E9E1144AA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AEBD-5884-4AC3-8909-B8AC130C01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3874-E1CE-4B70-B961-F5661CADB9F0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A89EFA-C893-4A17-B3FD-B4258AA57C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7EC4-E5A1-45E0-BEBC-8CEE24CF88DA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D5876-498E-4537-8168-C3DC250613F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C583-00C1-4AFB-AD81-B9FBB858F6AE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2B28C-02F8-4151-953B-B5C4CD4D17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BBD4-E4B8-42C9-B861-BD193D76A0D9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E0CD9-4256-4018-A2A0-5DC4A7A89A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C650-007D-4A5F-A361-307EE6ABABA8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2AD10-73DB-453C-8489-5A236C5DD2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5CFC-F1BF-4C4E-AD0C-239589BA765F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D524-5AF0-4EA8-96DF-CC67E12268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227C-F0BE-4A8B-89CE-39F04C8ED034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45DA-3198-4171-96BB-9664B24552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48B6A-D66D-42D2-95B0-7270B78AFC8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A0CC-DA56-4E69-B513-986AA1955E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EC20-28BC-40F2-B8C2-7C21B7EEBB61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35D1F-A076-4329-B5F0-BA99E081FAF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8CC3-97AB-4D88-A9A4-E5165CF0C5E1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5F92-3794-483D-897E-56950E5761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C2694-264F-4840-A9A1-7CA88348C945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E486E-87DA-4A2F-8B3B-156B8E71C3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D876-1840-43E0-9784-7A4812F5F7BA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BDA2-44B3-4289-8B15-C001AA90EE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14675A-1CD8-43D0-8D02-5F484B1A2DC0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426473-2118-4B3E-B887-0BF6C2FE1C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CF45-FC33-4BFC-A594-BA7F6FFEF2B1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9DFE-A87E-47C9-B28A-D48A19DCFD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7397-A912-4710-B1A9-B8374EE3CEA4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337EF4-EF64-4880-BE63-36B29B9786C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1E182A-4936-4EF1-9C50-FB4B95D28F0C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38E2DF-A4EA-4977-8D96-D49820784C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9F95ED-800E-4288-B2BA-36C78078ED2E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AA2EAF-6EF3-4DB0-B761-AB6D3422C5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33485-F88F-4969-80BB-BAB236CD5DD2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CEC66-01FA-4AD6-BE7E-4FBAE3E09F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DC5F-6333-419D-BA5C-61DA7DF4E31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EBDEA5-A7E7-46AE-8C22-8422CF6802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33E4-A8C9-48D4-9BB4-6A2C7EAC617A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C26F-A86F-4678-A4DD-BE9954B3F84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2FA63B-C78D-44D4-98BE-1A65B73A33C8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0E4AB013-8702-4955-85F8-FEC897B1CD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696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63E8-5CA1-45EE-8974-5083990282CC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9D3D-7237-4381-ADC9-6BF646E37BA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2A27-BCA3-4CFC-90C3-1A31E83BFD1F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1AEC-608F-48D9-855C-DC141FDFF6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E1D92-AABD-4346-B022-562E7DB9F602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D639B-7AC4-424A-B6F4-F452C8C6CE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34EB1-E390-4B1F-90E0-D370C4CA1C44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7C1F6-19CA-46F2-B99B-590C11E660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198A-DFE2-49DD-8966-FA6B95B5070E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407CA-B623-4302-A52B-48575D8D139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AFBC-7216-4A24-93F7-F35893D94B70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BA2C-4962-4C3B-BD35-4BF238A786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6188-E12F-4DFA-AAE4-B88ECA4A4722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B46CE-63FB-47A6-BDC4-037BA8FA6D7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F94E-7A44-450A-9306-36332B6BB55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4CF0C-0F2D-465F-8E3C-12C77871CCF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17E0-5F1E-4364-BAE6-3E7AB2E368D5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4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9EAF-0299-401F-8DCA-C864595445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1780-5BB0-4A82-8A61-815CC2E1B88F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30EA-5393-43A9-9429-FEB0C02D0E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64C02-29FD-4965-8B72-67A166A73A08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AE45A-8E56-4C44-9568-895910E454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0C11D-A472-4791-B6E0-076C0E1CBD2D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BA6E-5390-4078-94EB-5DCD7A44B4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A2C1-3EC9-4686-AC5E-F5325C1444FE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DCAF-80FF-4F31-9E4D-8AAB5F0CE4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140C-66E6-4D0A-8262-0DE880A26ACD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5580-1FE4-4033-8087-05E039C24E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F686-DD13-42C9-94A8-0AF7FB47B470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3B800-01F3-4A94-B7C6-E7E46FBE6B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8ACF-3AFC-4944-94FE-2713152E313F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12A55-F4DF-4C90-B062-96179BAF77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6D3AF-5220-414B-8C6D-7BF1ADA8CB8A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C2687-30FA-4C1B-AB18-8A131C9BDF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CEE82-2191-4B4E-BDDA-58FC7B628C9B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187FE-E536-42AD-85E0-2D42D8E422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072A-290A-41B7-AF18-BC24811A76B7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F8965-E151-41CB-BF20-47F0250E4B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C25C3-5013-46DB-8864-DB6BF9DF680F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EF128-5113-4840-A7F5-34C17AE51E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E938-1AA4-47D1-8E29-BED7758DD52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3F5FD-925A-46EF-AF21-A5FD545B42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E3C67-11C8-4644-8E26-5064BBA9F260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CD01-5E8C-45D2-9DDE-1E34A0B328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5D53F-B8B5-4590-BE42-57C623C4EB26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67D3-A6E2-48E1-B784-61F96B52A2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11642-930C-4A23-8FD2-49396E0D7ABC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3D84C-E7E6-47F2-AD2B-43BC600146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68BE-55AB-4B0D-9AFB-CBC2F1D542FE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243CB-2C49-478B-B343-1F53C6D800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0057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57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B0D6-56CA-4CFC-8950-82AB0EF9D938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6625-A3B8-4E63-ADD1-5BD984294E6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ED373-A1C0-410A-A13C-25C6AF898D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2D51-16B1-421A-957C-01AA49125891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D6AD-0F27-4B15-9D77-98BD3B4689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C2DA-1E6B-453B-9040-54E454D1168E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CC40-F3EB-4A68-A777-900310E416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AC6E-1128-4AB8-839E-909C65AD24F9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73D7-26D6-4662-949C-25AED66B754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90A0-14AF-41B3-88B6-CA96993A3215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6A48-FBC1-4A76-94BE-E87CD3547B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B4B6-2CE9-4E0C-88BB-6453F4302B04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A3356-A82C-462C-B929-D68BF0E3C0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5066-470A-4C58-92EB-EEB6F80BDEE8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0F4E3-6A7F-485A-AA6C-EBCE2E73413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A65A5-CF05-459D-A787-B9D4E0635D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8031-E702-4984-B72A-308E6E1C2A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B4BD-7F7A-4AE0-8A72-00BCDDB5BD9A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077A-EF08-4CA3-ACD5-2950F58EECC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7A55-EBC0-4539-A635-38E08882C73B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8C02-990D-4010-B426-A80DC490F0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6EEC-1878-4FD7-91A3-6885FA736E0B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4392B-B798-4F84-B224-3E5FB6521E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B8A3-6C40-4E3B-A3F6-DE55DF643FE9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zh-TW" altLang="en-US" sz="2400">
              <a:latin typeface="Times New Roman" pitchFamily="18" charset="0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4C2AC-E374-48AB-A764-647BB82B89E1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525CF-9ED8-4916-9A99-F9B2626E73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BF97-0367-4396-9DFD-928B381D54CF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01FBB-E0F2-49E3-A1B9-88ACF5F8AF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A5BCC-CA05-4235-BC50-F8EF76AA9305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0866C-D769-4284-A3A9-AF02B048C1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1776-FD8D-4076-B5EB-2711B105DE7C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79F8-8964-4F6E-991A-FCE54D4099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B884-3AE6-4C5F-98DD-AB85D227A9D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8C2D6-0928-49A5-9A1B-2FDEB98252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8D68-F775-4CFE-A75E-250FD1328127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BAA81-A130-43C6-8C0B-60769E7E2A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C83D-5776-457F-989D-22BC5F6CBA0F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8D3E1-6EC8-4544-A02D-BB9B5DEC260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4171E-4942-4A9C-86DD-88944EFA56EF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79B4C-C80B-44F7-8C63-540F1B1BE6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96EEC-0BFA-4C2C-AAD5-E6F60917267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8191-35A0-45DF-831A-2DA0D4CF5B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75F2D-BC4D-4115-8917-924BFB8C4149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12EB3-CD65-4384-A91D-1EAA549891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1C0AB-B2A2-45C4-BBE4-95FC453013C4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2CDA1-40BA-4B3C-905C-4AC1C7D054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F226-CD93-4DA6-BCAF-79CE84819D4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540D8-B598-43CC-9856-C4BB47E5C1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648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64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771B-DEB0-496B-BA7A-92BC683D7F30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4570-2A56-4595-BFA2-13351ECA9B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49679-AD65-44C2-A26C-8C31BF6F88A5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97537-1C07-430E-B2B7-1764BC71F9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9729A-2A19-4D21-A650-C11577153289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07C66-1DC1-46E3-B283-98A54D4C89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D49DC-D543-40B3-81EB-E3CEBC9AB339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0C2A0-622A-4D14-99D7-D8E7DF7189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454BF-BEF7-4F4F-AB05-F783960B3ECE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CED3E-A36B-42A0-B428-DC82E29743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2578-E8B1-4492-A9F0-6B9DD7DDCCCD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2E4A3-98E1-474B-ACC5-DE5727D4D4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0F51B-70EA-4D9D-A929-7CF0E03C461C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EB97C-C876-4080-BF71-DE1C54A46D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B6127-AE08-4C39-9B31-CDB598943645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5E49-4735-4698-8F92-64A6082A761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EA89D-F78F-4F17-93BC-28C9745DD0AE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C0CA-E2E1-4D5E-955A-074A47E001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5D7E-08AA-41B7-832E-F94C0EF68A6F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2342F-EC1F-4063-9493-21659ABFDC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649E-153A-4A9F-AD87-EC587D3308E6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3BCE8-57B4-4D4F-A4C8-55273EDD33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C807A-20B0-480B-91F2-8BB3C0AA4C17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6560-4C54-415D-BECB-6CBF5ECCEE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zh-TW"/>
              <a:t>按一下以編輯母片標題樣式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zh-TW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F405-FBBB-43A9-A487-2C10D96DF6D8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2FAEB-4D51-4C1D-A3EE-661FAD805C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52429-C796-4C16-9701-FCB6B356BF59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A5283-A2DC-4160-9AF1-05DE5FD12D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2E773-F34A-45BD-9970-8C7E417120D7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3FE3-C76E-4675-99F8-763EE2C241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E0E12-8B9D-4824-B870-FCFC3F3CB3C0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A6483-CE40-4A57-91E0-987EC60221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4009B-1697-470B-9587-7EEBBD4B264E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4BB4-8491-45F3-B5DD-16E975C3F5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D97C-B19F-4CE1-8095-22D6A2CD4822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DCF7B-9F6D-4293-BB84-FEFEA51AA4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C910D-56B8-4158-983A-529BB47A3480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08025-FF82-4246-B8B3-B408A64302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832A8-CC17-492B-B425-CF8D16EF7E15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56DA0-CF8C-43B2-AD03-C2254C868F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93B89-FE49-4F0C-9CEE-2B629D8BEE3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C0643-2D05-48FE-B36D-A4AE84ADA0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96466-A9C6-4B57-863E-E135702051EF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B53D0-2925-4790-8B53-E117925390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A0D02-ADEB-4DA9-86C7-EEDC102E7BE1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38BC6-60B2-413B-97D4-210501F596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53645-3CCA-4BF1-A06E-7D38C250CE3D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6AEC-8713-4261-93FB-FD3696CA25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710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710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DE764-6348-426B-9984-60B617B5943F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93B97-FC0D-4D7E-8F21-39611371DF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4044-001B-4636-98C0-777A1A306F8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CC7C9-194C-4EEB-8D5E-C6711E9E79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91D9-5D5A-4AEE-854D-7E7ECDE84D80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AD8D-16B0-418D-B106-22E920392A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A1F0F-B2AE-461E-BB4D-E5C46D130AA1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F658C-9D6E-4299-A444-388C74D1B6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5235-303D-4C5C-B24E-4AB24CCC3A94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A8659-7573-4CE6-AE57-4F637BC327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41394-C837-4EBE-979D-5DE4B4AF5DA1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684D-F263-481E-A846-E37DDD06C64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95B5-25A5-4563-A424-1C81E3754ACD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ECB74-27F0-44D9-8C10-21046577D6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837DE-28E6-4E60-8081-0402D663E3BE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BB4BE-66D4-4B16-8AE3-A97E37C9C1D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76E54-BAA4-4FAA-94EB-AF18987F7CDE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CE597-0D31-4283-912F-FCA97C9038F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32FD-5A53-494E-ABD3-E881320FA929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757E3-7FF8-4884-A8CA-7BC1956F83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88DF0-8E3A-4EA8-A7AC-A54361BCF080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0EAE6-7FD4-4FD1-93F2-E7C8466C280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2CCEA-07FD-4203-896E-98E5752A67B6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3E35-4419-453E-9B9D-CA72FD4105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761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761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BE77-6561-4C01-80C8-9E4488DDC40E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94BBA-7184-4CF1-A11D-662448C767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8583-3DF8-4A1C-9DCA-37FDBE2666E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02006-DE2E-4554-9DFF-F3A5F3C612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67690-640E-443E-82ED-FD9E88284561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724FF-2D02-47AA-AA84-B1BCA66C2B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29598-4F1C-48AD-9789-8CD93454CE85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28C05-399E-4A3B-B391-B0656D9565B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AB37-D251-49E3-81E3-A992E9F4E04C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B3C2A-0C35-4CDE-AFDE-7CA80610FA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D7BAC-5B7A-405F-B7F4-AA623E1DF97B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14039-251E-49D2-99E3-0B8878CFD4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406FB-4DC2-4CDF-9DAE-B4424EB6D266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FF9EE-B065-4BB6-AFA6-26EC508AB3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889C-865D-41EE-82C4-D93BE668CA3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CE9FC-9456-4E32-BD27-A115978D48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82C0A-4350-4873-BE21-AA7AF27D9D36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768B8-2407-49A4-BDDB-AE454F687D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E855A-5930-4B41-BF21-5FD4D81FB849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42C6-C00C-4740-9864-A27BBF890D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979D9-27B3-4999-B9B2-DFCF3C1E482A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48601-582B-4223-A42B-ADAAFB9444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45F17-BB12-4A6B-B6CA-57322B9AA92D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8BF84-1E9B-453B-AB2F-D6F099BAA6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6" name="圓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7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7F6C88-D83F-48C9-B33B-52092092DF9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5A6FB2-C491-4AE4-94AC-30B0A33E28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37FE5-15B5-42D6-B7DF-CED49594FE4E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0559-42E0-459D-9F50-48F68B64FD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5ECB-10CF-4554-B901-B7C3D31EF12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2B3C-062F-40E7-A0E6-784A562E7A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圓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EFE1D8-5DF2-4822-8029-7B469D490A66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3727F1-34A3-4510-B816-1DD2BF361E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9B12-AB27-40FC-99E4-234D3E444534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46F2-4277-41FA-A555-F308185908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D701D-D46F-45EE-B56C-72B52CC42877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9991-AA79-4415-92E8-449411806B6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7185-0362-4643-BA22-E7B26561226F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4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1A55-0F34-4C61-B13C-8AF5DF9F51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FBAEAE-CB8C-4487-8473-2A3C469F96EF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6369C3-8AE6-4E55-BE3D-54A4B5FE47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A4C1-C654-46DC-8243-D51DE32F40F6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98C66-89E3-4E88-BEF8-55B465D2D2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6" name="圓角化單一角落矩形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224AF0-DADE-4507-96D9-B5BE8466558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4A754F-8B2E-44A4-81FC-5C5C392F1D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CB45-D090-49D6-9796-42404A39CC8C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C6558-DBB9-49A9-BDE9-8078E82562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A761-2A03-4681-83AA-DDC72CEE158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6C90-4B4B-4472-9AA7-00A0B1EE29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9F09EDCB-C0A8-4C14-80A0-98C56A83AAE8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56979F67-67EA-4D14-A712-62D1A215B1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24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4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4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4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4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24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24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24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1" r:id="rId1"/>
    <p:sldLayoutId id="2147483999" r:id="rId2"/>
    <p:sldLayoutId id="2147483998" r:id="rId3"/>
    <p:sldLayoutId id="2147483997" r:id="rId4"/>
    <p:sldLayoutId id="2147483996" r:id="rId5"/>
    <p:sldLayoutId id="2147483995" r:id="rId6"/>
    <p:sldLayoutId id="2147483994" r:id="rId7"/>
    <p:sldLayoutId id="2147483993" r:id="rId8"/>
    <p:sldLayoutId id="2147483992" r:id="rId9"/>
    <p:sldLayoutId id="2147483991" r:id="rId10"/>
    <p:sldLayoutId id="214748399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11620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11621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6C7E17-AB77-4FB4-8FE8-44A92B0BB8F3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8163EBD-25DE-47E8-B2AC-DE8211863D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83" r:id="rId2"/>
    <p:sldLayoutId id="2147484104" r:id="rId3"/>
    <p:sldLayoutId id="2147484082" r:id="rId4"/>
    <p:sldLayoutId id="2147484081" r:id="rId5"/>
    <p:sldLayoutId id="2147484080" r:id="rId6"/>
    <p:sldLayoutId id="2147484079" r:id="rId7"/>
    <p:sldLayoutId id="2147484105" r:id="rId8"/>
    <p:sldLayoutId id="2147484106" r:id="rId9"/>
    <p:sldLayoutId id="2147484078" r:id="rId10"/>
    <p:sldLayoutId id="21474840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2390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C0E9D4-5931-47B7-A468-2552EC9BA740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9BC630-6C6A-401C-82F7-B33727BD67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087" r:id="rId2"/>
    <p:sldLayoutId id="2147484108" r:id="rId3"/>
    <p:sldLayoutId id="2147484109" r:id="rId4"/>
    <p:sldLayoutId id="2147484110" r:id="rId5"/>
    <p:sldLayoutId id="2147484086" r:id="rId6"/>
    <p:sldLayoutId id="2147484111" r:id="rId7"/>
    <p:sldLayoutId id="2147484085" r:id="rId8"/>
    <p:sldLayoutId id="2147484112" r:id="rId9"/>
    <p:sldLayoutId id="2147484084" r:id="rId10"/>
    <p:sldLayoutId id="2147484113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36197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515944B-EBFF-43E7-B211-100003E10FDB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CFCFD42-61FB-471D-9068-FBB19A11AE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090" r:id="rId4"/>
    <p:sldLayoutId id="2147484117" r:id="rId5"/>
    <p:sldLayoutId id="2147484089" r:id="rId6"/>
    <p:sldLayoutId id="2147484118" r:id="rId7"/>
    <p:sldLayoutId id="2147484119" r:id="rId8"/>
    <p:sldLayoutId id="2147484120" r:id="rId9"/>
    <p:sldLayoutId id="2147484088" r:id="rId10"/>
    <p:sldLayoutId id="21474841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13322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861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861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861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861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861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861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862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862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862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6862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862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862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8F603CC-2137-4124-AC3C-FE6BC4D7A4D8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862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2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6DF58A-FE8D-43F4-96B1-6FCEDB8E86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2" r:id="rId1"/>
    <p:sldLayoutId id="2147484009" r:id="rId2"/>
    <p:sldLayoutId id="2147484008" r:id="rId3"/>
    <p:sldLayoutId id="2147484007" r:id="rId4"/>
    <p:sldLayoutId id="2147484006" r:id="rId5"/>
    <p:sldLayoutId id="2147484005" r:id="rId6"/>
    <p:sldLayoutId id="2147484004" r:id="rId7"/>
    <p:sldLayoutId id="2147484003" r:id="rId8"/>
    <p:sldLayoutId id="2147484002" r:id="rId9"/>
    <p:sldLayoutId id="2147484001" r:id="rId10"/>
    <p:sldLayoutId id="21474840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993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93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3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4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95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9954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71EC714-BB47-494B-B611-9A6F79907F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954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3C4B019-42E0-470C-86B9-AA7E9F9560E9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9954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54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55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3" r:id="rId1"/>
    <p:sldLayoutId id="2147484019" r:id="rId2"/>
    <p:sldLayoutId id="2147484018" r:id="rId3"/>
    <p:sldLayoutId id="2147484017" r:id="rId4"/>
    <p:sldLayoutId id="2147484016" r:id="rId5"/>
    <p:sldLayoutId id="2147484015" r:id="rId6"/>
    <p:sldLayoutId id="2147484014" r:id="rId7"/>
    <p:sldLayoutId id="2147484013" r:id="rId8"/>
    <p:sldLayoutId id="2147484012" r:id="rId9"/>
    <p:sldLayoutId id="2147484011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414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zh-TW" altLang="en-US" sz="2400">
              <a:latin typeface="Times New Roman" pitchFamily="18" charset="0"/>
            </a:endParaRPr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pPr>
              <a:defRPr/>
            </a:pPr>
            <a:fld id="{6E99BC7C-2733-4CDA-B445-E6649BD95D2E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4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</a:defRPr>
            </a:lvl1pPr>
          </a:lstStyle>
          <a:p>
            <a:pPr>
              <a:defRPr/>
            </a:pPr>
            <a:fld id="{763B9C64-3BEE-45D2-A568-AD824DE43C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29" r:id="rId2"/>
    <p:sldLayoutId id="2147484028" r:id="rId3"/>
    <p:sldLayoutId id="2147484027" r:id="rId4"/>
    <p:sldLayoutId id="2147484026" r:id="rId5"/>
    <p:sldLayoutId id="2147484025" r:id="rId6"/>
    <p:sldLayoutId id="2147484024" r:id="rId7"/>
    <p:sldLayoutId id="2147484023" r:id="rId8"/>
    <p:sldLayoutId id="2147484022" r:id="rId9"/>
    <p:sldLayoutId id="2147484021" r:id="rId10"/>
    <p:sldLayoutId id="2147484020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638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638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0E0148A-E351-4420-89D8-FBE2198E43A0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1638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C59C549-DF06-407E-BDF6-3EF37207A4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39" r:id="rId2"/>
    <p:sldLayoutId id="2147484038" r:id="rId3"/>
    <p:sldLayoutId id="2147484037" r:id="rId4"/>
    <p:sldLayoutId id="2147484036" r:id="rId5"/>
    <p:sldLayoutId id="2147484035" r:id="rId6"/>
    <p:sldLayoutId id="2147484034" r:id="rId7"/>
    <p:sldLayoutId id="2147484033" r:id="rId8"/>
    <p:sldLayoutId id="2147484032" r:id="rId9"/>
    <p:sldLayoutId id="2147484031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按一下以編輯母片標題樣式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按一下以編輯母片</a:t>
            </a:r>
          </a:p>
          <a:p>
            <a:pPr lvl="1"/>
            <a:r>
              <a:rPr lang="en-US" altLang="zh-TW" smtClean="0"/>
              <a:t>第二層</a:t>
            </a:r>
          </a:p>
          <a:p>
            <a:pPr lvl="2"/>
            <a:r>
              <a:rPr lang="en-US" altLang="zh-TW" smtClean="0"/>
              <a:t>第三層</a:t>
            </a:r>
          </a:p>
          <a:p>
            <a:pPr lvl="3"/>
            <a:r>
              <a:rPr lang="en-US" altLang="zh-TW" smtClean="0"/>
              <a:t>第四層</a:t>
            </a:r>
          </a:p>
          <a:p>
            <a:pPr lvl="4"/>
            <a:r>
              <a:rPr lang="en-US" altLang="zh-TW" smtClean="0"/>
              <a:t>第五層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j-lt"/>
              </a:defRPr>
            </a:lvl1pPr>
          </a:lstStyle>
          <a:p>
            <a:pPr>
              <a:defRPr/>
            </a:pPr>
            <a:fld id="{396E62AF-9942-4061-AFE0-739D24D430C9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j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j-lt"/>
              </a:defRPr>
            </a:lvl1pPr>
          </a:lstStyle>
          <a:p>
            <a:pPr>
              <a:defRPr/>
            </a:pPr>
            <a:fld id="{142310A7-B959-42A6-8034-007B8D2352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669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49" r:id="rId2"/>
    <p:sldLayoutId id="2147484048" r:id="rId3"/>
    <p:sldLayoutId id="2147484047" r:id="rId4"/>
    <p:sldLayoutId id="2147484046" r:id="rId5"/>
    <p:sldLayoutId id="2147484045" r:id="rId6"/>
    <p:sldLayoutId id="2147484044" r:id="rId7"/>
    <p:sldLayoutId id="2147484043" r:id="rId8"/>
    <p:sldLayoutId id="2147484042" r:id="rId9"/>
    <p:sldLayoutId id="2147484041" r:id="rId10"/>
    <p:sldLayoutId id="214748404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69987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169988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169989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747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99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pPr>
              <a:defRPr/>
            </a:pPr>
            <a:fld id="{9A543C66-6228-4DE5-AC40-3971CF0B0BAD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1699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99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</a:defRPr>
            </a:lvl1pPr>
          </a:lstStyle>
          <a:p>
            <a:pPr>
              <a:defRPr/>
            </a:pPr>
            <a:fld id="{0FD08AA1-41EF-4EF6-AFFF-917CA94783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7" r:id="rId1"/>
    <p:sldLayoutId id="2147484059" r:id="rId2"/>
    <p:sldLayoutId id="2147484058" r:id="rId3"/>
    <p:sldLayoutId id="2147484057" r:id="rId4"/>
    <p:sldLayoutId id="2147484056" r:id="rId5"/>
    <p:sldLayoutId id="2147484055" r:id="rId6"/>
    <p:sldLayoutId id="2147484054" r:id="rId7"/>
    <p:sldLayoutId id="2147484053" r:id="rId8"/>
    <p:sldLayoutId id="2147484052" r:id="rId9"/>
    <p:sldLayoutId id="2147484051" r:id="rId10"/>
    <p:sldLayoutId id="214748405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7510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17510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17510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8704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</a:defRPr>
            </a:lvl1pPr>
          </a:lstStyle>
          <a:p>
            <a:pPr>
              <a:defRPr/>
            </a:pPr>
            <a:fld id="{1EAF8F6E-0874-42E6-A983-B159A2ED340A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51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E18DF9B3-1D73-419C-B19F-BAB9003F195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69" r:id="rId2"/>
    <p:sldLayoutId id="2147484068" r:id="rId3"/>
    <p:sldLayoutId id="2147484067" r:id="rId4"/>
    <p:sldLayoutId id="2147484066" r:id="rId5"/>
    <p:sldLayoutId id="2147484065" r:id="rId6"/>
    <p:sldLayoutId id="2147484064" r:id="rId7"/>
    <p:sldLayoutId id="2147484063" r:id="rId8"/>
    <p:sldLayoutId id="2147484062" r:id="rId9"/>
    <p:sldLayoutId id="2147484061" r:id="rId10"/>
    <p:sldLayoutId id="21474840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9" name="圓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9335" name="文字版面配置區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4971B5D-0817-46E4-A8D4-8CB77624468A}" type="datetimeFigureOut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5EFCBAB-17B3-47B5-8F9A-FC8014A978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76" r:id="rId2"/>
    <p:sldLayoutId id="2147484100" r:id="rId3"/>
    <p:sldLayoutId id="2147484075" r:id="rId4"/>
    <p:sldLayoutId id="2147484074" r:id="rId5"/>
    <p:sldLayoutId id="2147484073" r:id="rId6"/>
    <p:sldLayoutId id="2147484101" r:id="rId7"/>
    <p:sldLayoutId id="2147484072" r:id="rId8"/>
    <p:sldLayoutId id="2147484102" r:id="rId9"/>
    <p:sldLayoutId id="2147484071" r:id="rId10"/>
    <p:sldLayoutId id="21474840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軟正黑體" pitchFamily="34" charset="-12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exhibition.tfrin.gov.tw/tfrin/main/index.aspx" TargetMode="External"/><Relationship Id="rId3" Type="http://schemas.openxmlformats.org/officeDocument/2006/relationships/hyperlink" Target="http://ourisland.pts.org.tw/content/%E9%81%87%E8%A6%8B%E6%9B%BC%E6%B3%A2%E9%AD%9A" TargetMode="External"/><Relationship Id="rId7" Type="http://schemas.openxmlformats.org/officeDocument/2006/relationships/hyperlink" Target="https://www.google.com.tw/intl/zh-TW/forms/about/" TargetMode="External"/><Relationship Id="rId2" Type="http://schemas.openxmlformats.org/officeDocument/2006/relationships/hyperlink" Target="https://zh.wikipedia.org/wiki/%E7%BF%BB%E8%BB%8A%E9%AD%9A" TargetMode="Externa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://e-info.org.tw/node/111483" TargetMode="External"/><Relationship Id="rId5" Type="http://schemas.openxmlformats.org/officeDocument/2006/relationships/hyperlink" Target="http://e-info.org.tw/node/82800" TargetMode="External"/><Relationship Id="rId4" Type="http://schemas.openxmlformats.org/officeDocument/2006/relationships/hyperlink" Target="http://digitalarchives.tw/Exhibition/761/1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標題 1"/>
          <p:cNvSpPr>
            <a:spLocks noGrp="1"/>
          </p:cNvSpPr>
          <p:nvPr>
            <p:ph type="ctrTitle" idx="4294967295"/>
          </p:nvPr>
        </p:nvSpPr>
        <p:spPr>
          <a:xfrm>
            <a:off x="0" y="333375"/>
            <a:ext cx="9144000" cy="1789113"/>
          </a:xfrm>
        </p:spPr>
        <p:txBody>
          <a:bodyPr anchor="ctr"/>
          <a:lstStyle/>
          <a:p>
            <a:pPr algn="ctr" eaLnBrk="1" hangingPunct="1"/>
            <a:r>
              <a:rPr lang="zh-TW" altLang="en-US" sz="3200" smtClean="0">
                <a:solidFill>
                  <a:schemeClr val="tx1"/>
                </a:solidFill>
              </a:rPr>
              <a:t> </a:t>
            </a:r>
            <a:r>
              <a:rPr lang="zh-TW" altLang="en-US" sz="2800" smtClean="0">
                <a:solidFill>
                  <a:schemeClr val="tx1"/>
                </a:solidFill>
                <a:ea typeface="標楷體" pitchFamily="65" charset="-120"/>
              </a:rPr>
              <a:t>類別：本土關懷</a:t>
            </a:r>
            <a:br>
              <a:rPr lang="zh-TW" altLang="en-US" sz="280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en-US" altLang="zh-TW" sz="280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sz="280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2800" smtClean="0">
                <a:solidFill>
                  <a:schemeClr val="tx1"/>
                </a:solidFill>
                <a:ea typeface="標楷體" pitchFamily="65" charset="-120"/>
              </a:rPr>
              <a:t>篇名：</a:t>
            </a:r>
            <a:br>
              <a:rPr lang="zh-TW" altLang="en-US" sz="280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2800" smtClean="0">
                <a:solidFill>
                  <a:schemeClr val="tx1"/>
                </a:solidFill>
                <a:ea typeface="標楷體" pitchFamily="65" charset="-120"/>
              </a:rPr>
              <a:t>一般大眾對於曼波魚保育與獵捕認知程度之研究</a:t>
            </a:r>
          </a:p>
        </p:txBody>
      </p:sp>
      <p:sp>
        <p:nvSpPr>
          <p:cNvPr id="148482" name="副標題 2"/>
          <p:cNvSpPr>
            <a:spLocks noGrp="1"/>
          </p:cNvSpPr>
          <p:nvPr>
            <p:ph type="subTitle" idx="4294967295"/>
          </p:nvPr>
        </p:nvSpPr>
        <p:spPr>
          <a:xfrm>
            <a:off x="0" y="2349500"/>
            <a:ext cx="9144000" cy="39227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zh-TW" altLang="en-US" sz="400" smtClean="0">
              <a:solidFill>
                <a:srgbClr val="898989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1400" smtClean="0">
                <a:solidFill>
                  <a:schemeClr val="tx2"/>
                </a:solidFill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作者：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黃昱翔   自強國中  </a:t>
            </a:r>
            <a:r>
              <a:rPr lang="en-US" altLang="zh-TW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班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簡志桓   自強國中  </a:t>
            </a:r>
            <a:r>
              <a:rPr lang="en-US" altLang="zh-TW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班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指導老師：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徐彥哲 老師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紀博三 老師</a:t>
            </a:r>
          </a:p>
        </p:txBody>
      </p:sp>
      <p:sp>
        <p:nvSpPr>
          <p:cNvPr id="2" name="橢圓 1"/>
          <p:cNvSpPr/>
          <p:nvPr/>
        </p:nvSpPr>
        <p:spPr>
          <a:xfrm>
            <a:off x="0" y="6741368"/>
            <a:ext cx="107504" cy="1166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 idx="4294967295"/>
          </p:nvPr>
        </p:nvSpPr>
        <p:spPr>
          <a:xfrm>
            <a:off x="1360488" y="211138"/>
            <a:ext cx="568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ea typeface="標楷體" pitchFamily="65" charset="-120"/>
              </a:rPr>
              <a:t>曼波魚的特性</a:t>
            </a:r>
          </a:p>
        </p:txBody>
      </p:sp>
      <p:sp>
        <p:nvSpPr>
          <p:cNvPr id="21506" name="內容版面配置區 2"/>
          <p:cNvSpPr>
            <a:spLocks noGrp="1"/>
          </p:cNvSpPr>
          <p:nvPr>
            <p:ph idx="4294967295"/>
          </p:nvPr>
        </p:nvSpPr>
        <p:spPr>
          <a:xfrm>
            <a:off x="684213" y="1389063"/>
            <a:ext cx="7667625" cy="41941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常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飄浮到水面曬太陽以提高體溫。屬大洋中、表層魚類，隨黑潮洄遊靠岸，嗜食水母。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  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221" y="2492896"/>
            <a:ext cx="502799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1941513" y="6237288"/>
            <a:ext cx="50276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圖片來源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https://www.google.com.tw/search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 idx="4294967295"/>
          </p:nvPr>
        </p:nvSpPr>
        <p:spPr>
          <a:xfrm>
            <a:off x="900113" y="823913"/>
            <a:ext cx="7416800" cy="78263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>
                <a:ea typeface="標楷體" pitchFamily="65" charset="-120"/>
              </a:rPr>
              <a:t>曼波魚喜歡平躺在海面上的原因</a:t>
            </a:r>
          </a:p>
        </p:txBody>
      </p:sp>
      <p:sp>
        <p:nvSpPr>
          <p:cNvPr id="22530" name="內容版面配置區 2"/>
          <p:cNvSpPr>
            <a:spLocks noGrp="1"/>
          </p:cNvSpPr>
          <p:nvPr>
            <p:ph idx="4294967295"/>
          </p:nvPr>
        </p:nvSpPr>
        <p:spPr>
          <a:xfrm>
            <a:off x="827088" y="1628775"/>
            <a:ext cx="7094537" cy="3656013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800" smtClean="0"/>
              <a:t>    </a:t>
            </a:r>
          </a:p>
          <a:p>
            <a:pPr eaLnBrk="1" hangingPunct="1">
              <a:buClrTx/>
              <a:buSzPct val="90000"/>
              <a:buFont typeface="新細明體" charset="-120"/>
              <a:buAutoNum type="ea1ChtPeriod"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用太陽的熱度來保暖，同時消滅體表有害的細菌及寄生蟲。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Tx/>
              <a:buSzPct val="90000"/>
              <a:buFont typeface="新細明體" charset="-120"/>
              <a:buAutoNum type="ea1ChtPeriod"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曼波魚利沒有胃，只有腸子，曬太陽，能夠增加腸子蠕動，促進消化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ClrTx/>
              <a:buSzPct val="90000"/>
              <a:buFont typeface="新細明體" charset="-120"/>
              <a:buAutoNum type="ea1ChtPeriod"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平躺在海面上，能夠吸引海鳥過來，啄食牠身上的寄生蟲。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622"/>
            <a:ext cx="201185" cy="213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矩形 1"/>
          <p:cNvSpPr>
            <a:spLocks noChangeArrowheads="1"/>
          </p:cNvSpPr>
          <p:nvPr/>
        </p:nvSpPr>
        <p:spPr bwMode="auto">
          <a:xfrm>
            <a:off x="1689100" y="5735638"/>
            <a:ext cx="5030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圖片來源：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Paul Nicklen/ National geography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鷗口中大型的寄生橈腳類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魚虱</a:t>
            </a:r>
          </a:p>
        </p:txBody>
      </p:sp>
      <p:pic>
        <p:nvPicPr>
          <p:cNvPr id="159746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246188"/>
            <a:ext cx="6553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042988" y="404813"/>
            <a:ext cx="5400675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4824">
              <a:buSzPct val="90000"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海鳥啄食曼波魚身上的寄生蟲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" y="6634386"/>
            <a:ext cx="201185" cy="213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標題 1"/>
          <p:cNvSpPr>
            <a:spLocks noGrp="1"/>
          </p:cNvSpPr>
          <p:nvPr>
            <p:ph type="title" idx="4294967295"/>
          </p:nvPr>
        </p:nvSpPr>
        <p:spPr>
          <a:xfrm>
            <a:off x="758825" y="142875"/>
            <a:ext cx="8385175" cy="1431925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曼波魚的洄游路線</a:t>
            </a:r>
          </a:p>
        </p:txBody>
      </p:sp>
      <p:sp>
        <p:nvSpPr>
          <p:cNvPr id="160770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1989138"/>
            <a:ext cx="4068763" cy="4940300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臺灣東部海域因為有黑潮洋流經過，也成為翻車魚主要的洄遊路線，原本學術界以為翻車魚和其他洄遊性的魚類一樣，會搭上黑潮這一班北上的特快車。</a:t>
            </a:r>
            <a:endParaRPr lang="en-US" altLang="zh-TW" sz="2800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ea typeface="標楷體" pitchFamily="65" charset="-120"/>
              </a:rPr>
              <a:t>　　　　　　     </a:t>
            </a:r>
            <a:r>
              <a:rPr lang="zh-TW" altLang="en-US" sz="2800" dirty="0" smtClean="0">
                <a:solidFill>
                  <a:srgbClr val="008000"/>
                </a:solidFill>
                <a:ea typeface="標楷體" pitchFamily="65" charset="-120"/>
              </a:rPr>
              <a:t>不過</a:t>
            </a:r>
            <a:r>
              <a:rPr lang="en-US" altLang="zh-TW" sz="2800" dirty="0" smtClean="0">
                <a:solidFill>
                  <a:srgbClr val="008000"/>
                </a:solidFill>
                <a:ea typeface="標楷體" pitchFamily="65" charset="-120"/>
              </a:rPr>
              <a:t>…</a:t>
            </a:r>
            <a:endParaRPr lang="en-US" altLang="zh-TW" dirty="0" smtClean="0">
              <a:solidFill>
                <a:srgbClr val="008000"/>
              </a:solidFill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                                                                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>
                <a:ea typeface="標楷體" pitchFamily="65" charset="-120"/>
              </a:rPr>
              <a:t>                                                </a:t>
            </a:r>
            <a:endParaRPr lang="zh-TW" altLang="en-US" dirty="0" smtClean="0">
              <a:ea typeface="標楷體" pitchFamily="65" charset="-120"/>
            </a:endParaRPr>
          </a:p>
        </p:txBody>
      </p:sp>
      <p:pic>
        <p:nvPicPr>
          <p:cNvPr id="160771" name="圖片 3" descr="圖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9263" y="1916113"/>
            <a:ext cx="436880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3924300" y="6550025"/>
            <a:ext cx="5040313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</a:rPr>
              <a:t>圖片來源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</a:rPr>
              <a:t>: https://www.google.com.tw/search</a:t>
            </a: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</a:rPr>
              <a:t>　　</a:t>
            </a:r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內容版面配置區 2"/>
          <p:cNvSpPr>
            <a:spLocks noGrp="1"/>
          </p:cNvSpPr>
          <p:nvPr>
            <p:ph idx="4294967295"/>
          </p:nvPr>
        </p:nvSpPr>
        <p:spPr>
          <a:xfrm>
            <a:off x="539750" y="908050"/>
            <a:ext cx="8007350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mtClean="0"/>
              <a:t>   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水產試驗所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美國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提斯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博士在花東海域，把追蹤器放到五隻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矛尾翻車魨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的身上，結果牠們竟然逆流而下，往南方游去，令所有人大吃一驚。</a:t>
            </a:r>
          </a:p>
        </p:txBody>
      </p:sp>
      <p:grpSp>
        <p:nvGrpSpPr>
          <p:cNvPr id="161800" name="Group 8"/>
          <p:cNvGrpSpPr>
            <a:grpSpLocks/>
          </p:cNvGrpSpPr>
          <p:nvPr/>
        </p:nvGrpSpPr>
        <p:grpSpPr bwMode="auto">
          <a:xfrm>
            <a:off x="2166937" y="2276475"/>
            <a:ext cx="4752975" cy="4581525"/>
            <a:chOff x="2018" y="1465"/>
            <a:chExt cx="3039" cy="2855"/>
          </a:xfrm>
        </p:grpSpPr>
        <p:pic>
          <p:nvPicPr>
            <p:cNvPr id="161794" name="圖片 3" descr="圖片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8" y="1465"/>
              <a:ext cx="3039" cy="2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直線單箭頭接點 6"/>
            <p:cNvCxnSpPr/>
            <p:nvPr/>
          </p:nvCxnSpPr>
          <p:spPr>
            <a:xfrm flipH="1">
              <a:off x="4513" y="2614"/>
              <a:ext cx="91" cy="908"/>
            </a:xfrm>
            <a:prstGeom prst="straightConnector1">
              <a:avLst/>
            </a:prstGeom>
            <a:ln w="41275">
              <a:solidFill>
                <a:schemeClr val="accent4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4282" y="2614"/>
              <a:ext cx="293" cy="816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r>
                <a:rPr lang="zh-TW" altLang="en-US" b="1">
                  <a:solidFill>
                    <a:schemeClr val="accent2"/>
                  </a:solidFill>
                  <a:latin typeface="Kozuka Gothic Pro H" pitchFamily="34" charset="-128"/>
                  <a:ea typeface="Kozuka Gothic Pro H" pitchFamily="34" charset="-128"/>
                </a:rPr>
                <a:t>往下游</a:t>
              </a:r>
            </a:p>
          </p:txBody>
        </p:sp>
        <p:pic>
          <p:nvPicPr>
            <p:cNvPr id="16179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5" y="2115"/>
              <a:ext cx="863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4622"/>
            <a:ext cx="201185" cy="2133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 idx="4294967295"/>
          </p:nvPr>
        </p:nvSpPr>
        <p:spPr>
          <a:xfrm>
            <a:off x="1331913" y="981075"/>
            <a:ext cx="4029075" cy="766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tint val="88000"/>
                    <a:satMod val="150000"/>
                  </a:schemeClr>
                </a:solidFill>
                <a:ea typeface="標楷體" pitchFamily="65" charset="-120"/>
              </a:rPr>
              <a:t>曼波魚名字的由來</a:t>
            </a:r>
          </a:p>
        </p:txBody>
      </p:sp>
      <p:sp>
        <p:nvSpPr>
          <p:cNvPr id="162818" name="內容版面配置區 2"/>
          <p:cNvSpPr>
            <a:spLocks noGrp="1"/>
          </p:cNvSpPr>
          <p:nvPr>
            <p:ph idx="4294967295"/>
          </p:nvPr>
        </p:nvSpPr>
        <p:spPr>
          <a:xfrm>
            <a:off x="1136650" y="1905000"/>
            <a:ext cx="6964363" cy="4191000"/>
          </a:xfrm>
        </p:spPr>
        <p:txBody>
          <a:bodyPr/>
          <a:lstStyle/>
          <a:p>
            <a:r>
              <a:rPr lang="zh-TW" altLang="en-US" smtClean="0">
                <a:ea typeface="標楷體" pitchFamily="65" charset="-120"/>
              </a:rPr>
              <a:t>漁民常常看見牠翻躺在水面上就像在作日光浴而以「翻車」的名字來形容牠，所以曼波魚在臺灣最早叫做翻車魚。</a:t>
            </a:r>
            <a:endParaRPr lang="en-US" altLang="zh-TW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內容版面配置區 2"/>
          <p:cNvSpPr>
            <a:spLocks noGrp="1"/>
          </p:cNvSpPr>
          <p:nvPr>
            <p:ph idx="4294967295"/>
          </p:nvPr>
        </p:nvSpPr>
        <p:spPr>
          <a:xfrm>
            <a:off x="539750" y="836613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2002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年花蓮漁業單位結合觀光單位為促銷翻車魚漁產，舉辦了一場「翻車魚盛宴」的活動，後來又因為「翻車」這個名字被認為不吉利，所以漁業單位又再舉辦一場「為翻車魚更名、徵名」活動，由民眾票選，最後「曼波魚」這個名稱以最高票當選。</a:t>
            </a:r>
          </a:p>
          <a:p>
            <a:pPr eaLnBrk="1" hangingPunct="1"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5" y="6620738"/>
            <a:ext cx="201185" cy="213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ea typeface="標楷體" pitchFamily="65" charset="-120"/>
              </a:rPr>
              <a:t>其他國家稱呼曼波魚的</a:t>
            </a:r>
            <a:r>
              <a:rPr lang="zh-TW" altLang="en-US" dirty="0" smtClean="0">
                <a:ea typeface="標楷體" pitchFamily="65" charset="-120"/>
              </a:rPr>
              <a:t>方法 </a:t>
            </a:r>
            <a:r>
              <a:rPr lang="en-US" altLang="zh-TW" sz="3600" dirty="0" smtClean="0">
                <a:ea typeface="標楷體" pitchFamily="65" charset="-120"/>
              </a:rPr>
              <a:t>-</a:t>
            </a:r>
            <a:r>
              <a:rPr lang="zh-TW" altLang="en-US" sz="3600" dirty="0" smtClean="0">
                <a:ea typeface="標楷體" pitchFamily="65" charset="-120"/>
              </a:rPr>
              <a:t> </a:t>
            </a:r>
            <a:r>
              <a:rPr lang="en-US" altLang="zh-TW" sz="3600" dirty="0" smtClean="0">
                <a:ea typeface="標楷體" pitchFamily="65" charset="-120"/>
              </a:rPr>
              <a:t>1</a:t>
            </a:r>
            <a:endParaRPr lang="zh-TW" altLang="en-US" sz="3600" dirty="0">
              <a:ea typeface="標楷體" pitchFamily="65" charset="-120"/>
            </a:endParaRPr>
          </a:p>
        </p:txBody>
      </p:sp>
      <p:sp>
        <p:nvSpPr>
          <p:cNvPr id="28674" name="內容版面配置區 2"/>
          <p:cNvSpPr>
            <a:spLocks noGrp="1"/>
          </p:cNvSpPr>
          <p:nvPr>
            <p:ph idx="4294967295"/>
          </p:nvPr>
        </p:nvSpPr>
        <p:spPr>
          <a:xfrm>
            <a:off x="585788" y="1557338"/>
            <a:ext cx="7058025" cy="4248150"/>
          </a:xfrm>
        </p:spPr>
        <p:txBody>
          <a:bodyPr/>
          <a:lstStyle/>
          <a:p>
            <a:pPr marL="514350" indent="-514350" eaLnBrk="1" hangingPunct="1">
              <a:buClr>
                <a:schemeClr val="tx1"/>
              </a:buClr>
              <a:buSzPct val="90000"/>
              <a:buFont typeface="+mj-ea"/>
              <a:buAutoNum type="ea1ChtPeriod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西班牙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Mola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Mola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800" dirty="0" err="1" smtClean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mola</a:t>
            </a:r>
            <a:r>
              <a:rPr lang="zh-TW" altLang="en-US" sz="2800" dirty="0" smtClean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拉丁文的意思是石磨，當曼波魚躺在水面時，好像是一個石磨一樣。</a:t>
            </a:r>
            <a:endParaRPr lang="en-US" altLang="zh-TW" sz="2800" dirty="0" smtClean="0">
              <a:solidFill>
                <a:srgbClr val="00FF99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Clr>
                <a:schemeClr val="tx1"/>
              </a:buClr>
              <a:buSzPct val="90000"/>
              <a:buFont typeface="+mj-lt"/>
              <a:buAutoNum type="ea1ChtPeriod"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法國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800" dirty="0" smtClean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喜歡</a:t>
            </a:r>
            <a:r>
              <a:rPr lang="zh-TW" altLang="en-US" sz="2800" dirty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側身躺在海面之上，在夜間發出</a:t>
            </a:r>
            <a:r>
              <a:rPr lang="zh-TW" altLang="en-US" sz="2800" dirty="0" smtClean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微微</a:t>
            </a:r>
            <a:r>
              <a:rPr lang="zh-TW" altLang="en-US" sz="2800" dirty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光芒，於是法國人叫牠 </a:t>
            </a:r>
            <a:r>
              <a:rPr lang="en-US" altLang="zh-TW" sz="2800" dirty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800" dirty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「月光魚」</a:t>
            </a:r>
            <a:endParaRPr lang="en-US" altLang="zh-TW" sz="2800" dirty="0">
              <a:solidFill>
                <a:srgbClr val="00FF99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Clr>
                <a:schemeClr val="tx1"/>
              </a:buClr>
              <a:buSzPct val="90000"/>
              <a:buFont typeface="+mj-lt"/>
              <a:buAutoNum type="ea1ChtPeriod"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美國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太陽魚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800" dirty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喜歡側身躺在海面之上，在白天讓陽光照耀</a:t>
            </a:r>
            <a:r>
              <a:rPr lang="zh-TW" altLang="en-US" sz="2800" dirty="0" smtClean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就像是海中的</a:t>
            </a:r>
            <a:r>
              <a:rPr lang="en-US" altLang="zh-TW" sz="2800" dirty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800" dirty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太陽</a:t>
            </a:r>
            <a:r>
              <a:rPr lang="en-US" altLang="zh-TW" sz="2800" dirty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800" dirty="0" smtClean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0FF99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Clr>
                <a:schemeClr val="tx1"/>
              </a:buClr>
              <a:buSzPct val="90000"/>
              <a:buFont typeface="+mj-lt"/>
              <a:buAutoNum type="ea1ChtPeriod"/>
              <a:defRPr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Clr>
                <a:schemeClr val="tx1"/>
              </a:buClr>
              <a:buSzPct val="90000"/>
              <a:buFont typeface="+mj-lt"/>
              <a:buAutoNum type="ea1ChtPeriod"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Clr>
                <a:schemeClr val="tx1"/>
              </a:buClr>
              <a:buSzPct val="90000"/>
              <a:buFont typeface="+mj-lt"/>
              <a:buAutoNum type="arabicPeriod"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Clr>
                <a:schemeClr val="tx1"/>
              </a:buClr>
              <a:buSzPct val="90000"/>
              <a:buFont typeface="+mj-lt"/>
              <a:buAutoNum type="arabicPeriod"/>
              <a:defRPr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2"/>
          <p:cNvSpPr>
            <a:spLocks noGrp="1"/>
          </p:cNvSpPr>
          <p:nvPr>
            <p:ph idx="4294967295"/>
          </p:nvPr>
        </p:nvSpPr>
        <p:spPr>
          <a:xfrm>
            <a:off x="1000125" y="1457325"/>
            <a:ext cx="7164388" cy="4752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Clr>
                <a:schemeClr val="tx1"/>
              </a:buClr>
              <a:buSzPct val="90000"/>
              <a:buFont typeface="+mj-ea"/>
              <a:buAutoNum type="ea1ChtPeriod" startAt="4"/>
              <a:defRPr/>
            </a:pPr>
            <a:r>
              <a:rPr lang="zh-TW" altLang="en-US" sz="2800" dirty="0" smtClean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尾巴</a:t>
            </a:r>
            <a:r>
              <a:rPr lang="zh-TW" altLang="en-US" sz="2800" dirty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短小，卻有著圓圓扁扁的龐大身軀，以及</a:t>
            </a:r>
            <a:r>
              <a:rPr lang="zh-TW" altLang="en-US" sz="2800" dirty="0" smtClean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大大</a:t>
            </a:r>
            <a:r>
              <a:rPr lang="zh-TW" altLang="en-US" sz="2800" dirty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的眼和嘟起的嘴，可愛的模樣像一個卡通</a:t>
            </a:r>
            <a:r>
              <a:rPr lang="zh-TW" altLang="en-US" sz="2800" dirty="0" smtClean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人頭，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於是德國人稱牠「游泳的頭」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buClr>
                <a:schemeClr val="tx1"/>
              </a:buClr>
              <a:buSzPct val="90000"/>
              <a:buFont typeface="+mj-lt"/>
              <a:buAutoNum type="ea1ChtPeriod" startAt="4"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曼波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魚 </a:t>
            </a:r>
            <a:r>
              <a:rPr lang="zh-TW" altLang="en-US" sz="2800" dirty="0" smtClean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曼波魚</a:t>
            </a:r>
            <a:r>
              <a:rPr lang="zh-TW" altLang="en-US" sz="2800" dirty="0" smtClean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2800" dirty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海中游泳時，好像在跳曼波舞一樣有趣，</a:t>
            </a:r>
            <a:r>
              <a:rPr lang="zh-TW" altLang="en-US" sz="2800" dirty="0" smtClean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於是</a:t>
            </a:r>
            <a:r>
              <a:rPr lang="zh-TW" altLang="en-US" sz="2800" dirty="0">
                <a:solidFill>
                  <a:srgbClr val="00FF99"/>
                </a:solidFill>
                <a:latin typeface="標楷體" pitchFamily="65" charset="-120"/>
                <a:ea typeface="標楷體" pitchFamily="65" charset="-120"/>
              </a:rPr>
              <a:t>日本人稱為「曼波魚」，跟台灣一樣。</a:t>
            </a:r>
          </a:p>
          <a:p>
            <a:pPr marL="514350" indent="-514350" eaLnBrk="1" hangingPunct="1">
              <a:buClr>
                <a:schemeClr val="tx1"/>
              </a:buClr>
              <a:buSzPct val="90000"/>
              <a:buFont typeface="+mj-lt"/>
              <a:buAutoNum type="ea1ChtPeriod" startAt="4"/>
              <a:defRPr/>
            </a:pPr>
            <a:endParaRPr lang="en-US" altLang="zh-TW" sz="2800" dirty="0">
              <a:solidFill>
                <a:srgbClr val="00FF99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 bwMode="auto">
          <a:xfrm>
            <a:off x="468313" y="620713"/>
            <a:ext cx="82296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lang="zh-TW" altLang="en-US" kern="0" dirty="0" smtClean="0">
                <a:ea typeface="標楷體" pitchFamily="65" charset="-120"/>
              </a:rPr>
              <a:t>其他國家稱呼曼波魚的方法 </a:t>
            </a:r>
            <a:r>
              <a:rPr lang="en-US" altLang="zh-TW" sz="3600" kern="0" dirty="0" smtClean="0">
                <a:ea typeface="標楷體" pitchFamily="65" charset="-120"/>
              </a:rPr>
              <a:t>-</a:t>
            </a:r>
            <a:r>
              <a:rPr lang="zh-TW" altLang="en-US" sz="3600" kern="0" dirty="0" smtClean="0">
                <a:ea typeface="標楷體" pitchFamily="65" charset="-120"/>
              </a:rPr>
              <a:t> </a:t>
            </a:r>
            <a:r>
              <a:rPr lang="en-US" altLang="zh-TW" sz="3600" kern="0" dirty="0" smtClean="0">
                <a:ea typeface="標楷體" pitchFamily="65" charset="-120"/>
              </a:rPr>
              <a:t>2</a:t>
            </a:r>
            <a:endParaRPr lang="zh-TW" altLang="en-US" sz="3600" kern="0" dirty="0"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標題 1"/>
          <p:cNvSpPr>
            <a:spLocks noGrp="1"/>
          </p:cNvSpPr>
          <p:nvPr>
            <p:ph type="title" idx="4294967295"/>
          </p:nvPr>
        </p:nvSpPr>
        <p:spPr>
          <a:xfrm>
            <a:off x="1187450" y="482600"/>
            <a:ext cx="3455988" cy="647700"/>
          </a:xfrm>
        </p:spPr>
        <p:txBody>
          <a:bodyPr/>
          <a:lstStyle/>
          <a:p>
            <a:r>
              <a:rPr lang="zh-TW" altLang="en-US" smtClean="0">
                <a:ea typeface="標楷體" pitchFamily="65" charset="-120"/>
              </a:rPr>
              <a:t>曼波魚的繁殖</a:t>
            </a:r>
            <a:r>
              <a:rPr lang="zh-TW" altLang="en-US" smtClean="0"/>
              <a:t> </a:t>
            </a:r>
          </a:p>
        </p:txBody>
      </p:sp>
      <p:sp>
        <p:nvSpPr>
          <p:cNvPr id="166914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268413"/>
            <a:ext cx="3671888" cy="4824412"/>
          </a:xfrm>
        </p:spPr>
        <p:txBody>
          <a:bodyPr/>
          <a:lstStyle/>
          <a:p>
            <a:r>
              <a:rPr lang="zh-TW" altLang="en-US" sz="2800" smtClean="0">
                <a:ea typeface="標楷體" pitchFamily="65" charset="-120"/>
              </a:rPr>
              <a:t>翻車魚身形笨拙，常常被海中其他魚類吃掉。而它不致於滅絕的原因是翻車魚所具有強大的生殖力，一條雌魚一次可產三億個卵，在海洋中堪稱是最會生產的魚類。但存活只有百萬分之一的機會。</a:t>
            </a:r>
            <a:endParaRPr lang="en-US" altLang="zh-TW" sz="2800" smtClean="0">
              <a:ea typeface="標楷體" pitchFamily="65" charset="-120"/>
            </a:endParaRPr>
          </a:p>
          <a:p>
            <a:endParaRPr lang="en-US" altLang="zh-TW" sz="2800" smtClean="0">
              <a:ea typeface="標楷體" pitchFamily="65" charset="-120"/>
            </a:endParaRPr>
          </a:p>
          <a:p>
            <a:endParaRPr lang="en-US" altLang="zh-TW" sz="2800" smtClean="0">
              <a:ea typeface="標楷體" pitchFamily="65" charset="-120"/>
            </a:endParaRPr>
          </a:p>
        </p:txBody>
      </p:sp>
      <p:pic>
        <p:nvPicPr>
          <p:cNvPr id="166915" name="圖片 3" descr="圖片.jpg"/>
          <p:cNvPicPr>
            <a:picLocks noChangeAspect="1"/>
          </p:cNvPicPr>
          <p:nvPr/>
        </p:nvPicPr>
        <p:blipFill>
          <a:blip r:embed="rId2"/>
          <a:srcRect l="9344" r="6554"/>
          <a:stretch>
            <a:fillRect/>
          </a:stretch>
        </p:blipFill>
        <p:spPr bwMode="auto">
          <a:xfrm>
            <a:off x="5003800" y="1282700"/>
            <a:ext cx="38893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5003800" y="4868863"/>
            <a:ext cx="3889375" cy="93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</a:rPr>
              <a:t>圖片來源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</a:rPr>
              <a:t>: https://www.google.com.tw/search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內容版面配置區 2"/>
          <p:cNvSpPr>
            <a:spLocks noGrp="1"/>
          </p:cNvSpPr>
          <p:nvPr>
            <p:ph idx="4294967295"/>
          </p:nvPr>
        </p:nvSpPr>
        <p:spPr>
          <a:xfrm>
            <a:off x="1042988" y="1484313"/>
            <a:ext cx="7815262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2400" smtClean="0"/>
              <a:t> </a:t>
            </a:r>
            <a:r>
              <a:rPr lang="en-US" altLang="zh-TW" sz="2400" smtClean="0"/>
              <a:t> 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我吃過曼波魚，蠻好吃的。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看過殺曼波魚的過程，有點殘忍。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公視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報導過曼波魚的專題研究報導，我蠻感興趣的。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想知道曼波魚是保育類動物嗎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想了解曼波魚的習性。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331913" y="700088"/>
            <a:ext cx="5040312" cy="7318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ea typeface="標楷體" pitchFamily="65" charset="-120"/>
              </a:rPr>
              <a:t>研究動機：</a:t>
            </a:r>
            <a:endParaRPr lang="zh-TW" altLang="en-US" sz="40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標題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4787900" cy="1228725"/>
          </a:xfrm>
        </p:spPr>
        <p:txBody>
          <a:bodyPr/>
          <a:lstStyle/>
          <a:p>
            <a:r>
              <a:rPr lang="zh-TW" altLang="en-US" sz="4000" smtClean="0">
                <a:solidFill>
                  <a:schemeClr val="tx1"/>
                </a:solidFill>
                <a:ea typeface="標楷體" pitchFamily="65" charset="-120"/>
              </a:rPr>
              <a:t>曼波魚的經濟效益</a:t>
            </a:r>
          </a:p>
        </p:txBody>
      </p:sp>
      <p:sp>
        <p:nvSpPr>
          <p:cNvPr id="31746" name="內容版面配置區 2"/>
          <p:cNvSpPr>
            <a:spLocks noGrp="1"/>
          </p:cNvSpPr>
          <p:nvPr>
            <p:ph idx="4294967295"/>
          </p:nvPr>
        </p:nvSpPr>
        <p:spPr>
          <a:xfrm>
            <a:off x="436563" y="1771650"/>
            <a:ext cx="3276600" cy="4505325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sz="2800" dirty="0" smtClean="0">
                <a:ea typeface="標楷體" pitchFamily="65" charset="-120"/>
              </a:rPr>
              <a:t>花蓮</a:t>
            </a:r>
            <a:r>
              <a:rPr lang="zh-TW" altLang="en-US" sz="2800" dirty="0">
                <a:ea typeface="標楷體" pitchFamily="65" charset="-120"/>
              </a:rPr>
              <a:t>漁業單位眼看黑鮪魚讓東港紅過半邊天，花蓮也想效仿「某某魚季」來推動觀光發展，於是舉辦了一場「曼波魚季」的盛宴</a:t>
            </a:r>
            <a:r>
              <a:rPr lang="zh-TW" altLang="en-US" sz="2800" dirty="0" smtClean="0">
                <a:ea typeface="標楷體" pitchFamily="65" charset="-120"/>
              </a:rPr>
              <a:t>。</a:t>
            </a: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ea typeface="標楷體" pitchFamily="65" charset="-120"/>
              </a:rPr>
              <a:t>　　　　　　　　　　　　　　</a:t>
            </a:r>
            <a:endParaRPr lang="zh-TW" altLang="en-US" sz="2800" dirty="0">
              <a:ea typeface="標楷體" pitchFamily="65" charset="-120"/>
            </a:endParaRPr>
          </a:p>
        </p:txBody>
      </p:sp>
      <p:pic>
        <p:nvPicPr>
          <p:cNvPr id="167939" name="圖片 3" descr="圖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800" y="1739900"/>
            <a:ext cx="47625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3736975" y="5521325"/>
            <a:ext cx="4838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圖片來源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: https://www.google.com.tw/search</a:t>
            </a:r>
            <a:endParaRPr lang="en-US" altLang="zh-TW" sz="280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79" y="6634386"/>
            <a:ext cx="201185" cy="21337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 idx="4294967295"/>
          </p:nvPr>
        </p:nvSpPr>
        <p:spPr>
          <a:xfrm>
            <a:off x="2411413" y="193675"/>
            <a:ext cx="3322637" cy="10033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ea typeface="標楷體" pitchFamily="65" charset="-120"/>
              </a:rPr>
              <a:t>嗯</a:t>
            </a:r>
            <a:r>
              <a:rPr lang="en-US" altLang="zh-TW" dirty="0">
                <a:latin typeface="標楷體"/>
                <a:ea typeface="標楷體" pitchFamily="65" charset="-120"/>
              </a:rPr>
              <a:t>…</a:t>
            </a:r>
            <a:r>
              <a:rPr lang="zh-TW" altLang="en-US" dirty="0">
                <a:ea typeface="標楷體" pitchFamily="65" charset="-120"/>
              </a:rPr>
              <a:t>不錯吃</a:t>
            </a:r>
          </a:p>
        </p:txBody>
      </p:sp>
      <p:sp>
        <p:nvSpPr>
          <p:cNvPr id="32770" name="內容版面配置區 2"/>
          <p:cNvSpPr>
            <a:spLocks noGrp="1"/>
          </p:cNvSpPr>
          <p:nvPr>
            <p:ph idx="4294967295"/>
          </p:nvPr>
        </p:nvSpPr>
        <p:spPr>
          <a:xfrm>
            <a:off x="539750" y="1435100"/>
            <a:ext cx="2663825" cy="41036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 smtClean="0">
                <a:ea typeface="標楷體" pitchFamily="65" charset="-120"/>
              </a:rPr>
              <a:t>曼</a:t>
            </a:r>
            <a:r>
              <a:rPr lang="zh-TW" altLang="en-US" sz="2800" dirty="0">
                <a:ea typeface="標楷體" pitchFamily="65" charset="-120"/>
              </a:rPr>
              <a:t>波魚是食用魚，肉質鮮細，產量不多，尤其是魚腸更是昂貴，被稱為「龍腸」，魚肉適合各種烹調方法煮食，腸子適合炒食</a:t>
            </a:r>
            <a:r>
              <a:rPr lang="zh-TW" altLang="en-US" sz="2800" dirty="0" smtClean="0">
                <a:ea typeface="標楷體" pitchFamily="65" charset="-120"/>
              </a:rPr>
              <a:t>。</a:t>
            </a:r>
            <a:endParaRPr lang="en-US" altLang="zh-TW" sz="2800" dirty="0" smtClean="0">
              <a:ea typeface="標楷體" pitchFamily="65" charset="-120"/>
            </a:endParaRPr>
          </a:p>
          <a:p>
            <a:pPr eaLnBrk="1" hangingPunct="1">
              <a:defRPr/>
            </a:pP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defRPr/>
            </a:pP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defRPr/>
            </a:pP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defRPr/>
            </a:pP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defRPr/>
            </a:pP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defRPr/>
            </a:pPr>
            <a:endParaRPr lang="en-US" altLang="zh-TW" dirty="0" smtClean="0"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sz="2000" dirty="0" smtClean="0">
                <a:solidFill>
                  <a:srgbClr val="FFFF00"/>
                </a:solidFill>
                <a:ea typeface="標楷體" pitchFamily="65" charset="-120"/>
              </a:rPr>
              <a:t>                       </a:t>
            </a:r>
            <a:endParaRPr lang="en-US" altLang="zh-TW" sz="1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8963" name="圖片 3" descr="圖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543050"/>
            <a:ext cx="4968875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3563938" y="5394325"/>
            <a:ext cx="4589462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https://www.google.com.tw/search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/>
          <p:cNvSpPr>
            <a:spLocks noGrp="1"/>
          </p:cNvSpPr>
          <p:nvPr>
            <p:ph type="title" idx="4294967295"/>
          </p:nvPr>
        </p:nvSpPr>
        <p:spPr>
          <a:xfrm>
            <a:off x="755650" y="23813"/>
            <a:ext cx="8229600" cy="6834187"/>
          </a:xfrm>
        </p:spPr>
        <p:txBody>
          <a:bodyPr/>
          <a:lstStyle/>
          <a:p>
            <a:pPr algn="l" eaLnBrk="1" hangingPunct="1"/>
            <a:r>
              <a:rPr lang="zh-TW" altLang="en-US" dirty="0" smtClean="0"/>
              <a:t>            </a:t>
            </a:r>
            <a:r>
              <a:rPr lang="zh-TW" altLang="en-US" dirty="0" smtClean="0">
                <a:ea typeface="標楷體" pitchFamily="65" charset="-120"/>
              </a:rPr>
              <a:t>曼波魚的</a:t>
            </a:r>
            <a:r>
              <a:rPr lang="zh-TW" altLang="en-US" dirty="0" smtClean="0">
                <a:ea typeface="標楷體" pitchFamily="65" charset="-120"/>
              </a:rPr>
              <a:t>保育狀況</a:t>
            </a:r>
            <a:r>
              <a:rPr lang="en-US" altLang="zh-TW" dirty="0" smtClean="0">
                <a:ea typeface="標楷體" pitchFamily="65" charset="-120"/>
              </a:rPr>
              <a:t/>
            </a:r>
            <a:br>
              <a:rPr lang="en-US" altLang="zh-TW" dirty="0" smtClean="0">
                <a:ea typeface="標楷體" pitchFamily="65" charset="-120"/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翻車魚最近被世界自然保育聯盟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IUCN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，列入瀕危物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種紅皮書中的「易危」</a:t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            </a:t>
            </a:r>
            <a:r>
              <a:rPr lang="zh-TW" altLang="en-US" sz="1800" b="0" dirty="0" smtClean="0">
                <a:solidFill>
                  <a:srgbClr val="FF0000"/>
                </a:solidFill>
                <a:effectLst/>
              </a:rPr>
              <a:t>下一頁開始就是問卷調查的結果</a:t>
            </a:r>
          </a:p>
        </p:txBody>
      </p:sp>
      <p:pic>
        <p:nvPicPr>
          <p:cNvPr id="1710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420938"/>
            <a:ext cx="7345362" cy="3946525"/>
          </a:xfr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4622"/>
            <a:ext cx="201185" cy="2133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標題 1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015287" cy="914400"/>
          </a:xfrm>
        </p:spPr>
        <p:txBody>
          <a:bodyPr/>
          <a:lstStyle/>
          <a:p>
            <a:pPr eaLnBrk="1" hangingPunct="1"/>
            <a:r>
              <a:rPr lang="zh-TW" altLang="en-US" sz="2500" smtClean="0">
                <a:latin typeface="標楷體" pitchFamily="65" charset="-120"/>
                <a:ea typeface="標楷體" pitchFamily="65" charset="-120"/>
              </a:rPr>
              <a:t>花蓮有</a:t>
            </a:r>
            <a:r>
              <a:rPr lang="en-US" altLang="zh-TW" sz="250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500" smtClean="0">
                <a:latin typeface="標楷體" pitchFamily="65" charset="-120"/>
                <a:ea typeface="標楷體" pitchFamily="65" charset="-120"/>
              </a:rPr>
              <a:t>成以上的民眾吃過曼波魚，還蠻多的。</a:t>
            </a:r>
          </a:p>
        </p:txBody>
      </p:sp>
      <p:pic>
        <p:nvPicPr>
          <p:cNvPr id="173058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3" y="1773238"/>
            <a:ext cx="9012237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0" y="6669360"/>
            <a:ext cx="179512" cy="188640"/>
          </a:xfrm>
          <a:prstGeom prst="ellipse">
            <a:avLst/>
          </a:prstGeom>
          <a:solidFill>
            <a:srgbClr val="35742A">
              <a:lumMod val="60000"/>
              <a:lumOff val="40000"/>
            </a:srgbClr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標題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459788" cy="1143000"/>
          </a:xfrm>
        </p:spPr>
        <p:txBody>
          <a:bodyPr/>
          <a:lstStyle/>
          <a:p>
            <a:pPr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接近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成的花蓮人沒有參加過曼波魚季，看來曼波魚季似乎不太受歡迎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082" name="圖片 5" descr="圖片2.png"/>
          <p:cNvPicPr>
            <a:picLocks noChangeAspect="1"/>
          </p:cNvPicPr>
          <p:nvPr/>
        </p:nvPicPr>
        <p:blipFill>
          <a:blip r:embed="rId2"/>
          <a:srcRect t="2963"/>
          <a:stretch>
            <a:fillRect/>
          </a:stretch>
        </p:blipFill>
        <p:spPr bwMode="auto">
          <a:xfrm>
            <a:off x="0" y="1268413"/>
            <a:ext cx="90678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化單一角落矩形 6"/>
          <p:cNvSpPr/>
          <p:nvPr/>
        </p:nvSpPr>
        <p:spPr>
          <a:xfrm>
            <a:off x="8532813" y="765175"/>
            <a:ext cx="287337" cy="503238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0" y="6669360"/>
            <a:ext cx="179512" cy="188640"/>
          </a:xfrm>
          <a:prstGeom prst="ellipse">
            <a:avLst/>
          </a:prstGeom>
          <a:solidFill>
            <a:srgbClr val="35742A">
              <a:lumMod val="60000"/>
              <a:lumOff val="40000"/>
            </a:srgbClr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標題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因為不久前才被列為保育，所以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成多的民眾可能還不知道曼波魚已經被保育了</a:t>
            </a:r>
          </a:p>
        </p:txBody>
      </p:sp>
      <p:pic>
        <p:nvPicPr>
          <p:cNvPr id="175106" name="圖片 5" descr="圖片3.png"/>
          <p:cNvPicPr>
            <a:picLocks noChangeAspect="1"/>
          </p:cNvPicPr>
          <p:nvPr/>
        </p:nvPicPr>
        <p:blipFill>
          <a:blip r:embed="rId2"/>
          <a:srcRect l="1974" t="2654"/>
          <a:stretch>
            <a:fillRect/>
          </a:stretch>
        </p:blipFill>
        <p:spPr bwMode="auto">
          <a:xfrm>
            <a:off x="0" y="1268413"/>
            <a:ext cx="8964613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化單一角落矩形 6"/>
          <p:cNvSpPr/>
          <p:nvPr/>
        </p:nvSpPr>
        <p:spPr>
          <a:xfrm>
            <a:off x="8532813" y="836613"/>
            <a:ext cx="215900" cy="504825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0" y="6669360"/>
            <a:ext cx="179512" cy="188640"/>
          </a:xfrm>
          <a:prstGeom prst="ellipse">
            <a:avLst/>
          </a:prstGeom>
          <a:solidFill>
            <a:srgbClr val="35742A">
              <a:lumMod val="60000"/>
              <a:lumOff val="40000"/>
            </a:srgbClr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標題 1"/>
          <p:cNvSpPr>
            <a:spLocks noGrp="1"/>
          </p:cNvSpPr>
          <p:nvPr>
            <p:ph type="title" idx="4294967295"/>
          </p:nvPr>
        </p:nvSpPr>
        <p:spPr>
          <a:xfrm>
            <a:off x="136525" y="11588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幾乎所有人都認為曼波魚早晚都是需要被保育的，可是大家仍一直吃曼波魚</a:t>
            </a:r>
          </a:p>
        </p:txBody>
      </p:sp>
      <p:pic>
        <p:nvPicPr>
          <p:cNvPr id="176130" name="圖片 5" descr="圖片1.png"/>
          <p:cNvPicPr>
            <a:picLocks noChangeAspect="1"/>
          </p:cNvPicPr>
          <p:nvPr/>
        </p:nvPicPr>
        <p:blipFill>
          <a:blip r:embed="rId2"/>
          <a:srcRect t="2815"/>
          <a:stretch>
            <a:fillRect/>
          </a:stretch>
        </p:blipFill>
        <p:spPr bwMode="auto">
          <a:xfrm>
            <a:off x="0" y="1357313"/>
            <a:ext cx="9144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8501063" y="785813"/>
            <a:ext cx="357187" cy="785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0" y="6669360"/>
            <a:ext cx="179512" cy="188640"/>
          </a:xfrm>
          <a:prstGeom prst="ellipse">
            <a:avLst/>
          </a:prstGeom>
          <a:solidFill>
            <a:srgbClr val="35742A">
              <a:lumMod val="60000"/>
              <a:lumOff val="40000"/>
            </a:srgbClr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標題 1"/>
          <p:cNvSpPr>
            <a:spLocks noGrp="1"/>
          </p:cNvSpPr>
          <p:nvPr>
            <p:ph type="title" idx="4294967295"/>
          </p:nvPr>
        </p:nvSpPr>
        <p:spPr>
          <a:xfrm>
            <a:off x="204788" y="238125"/>
            <a:ext cx="7867650" cy="731838"/>
          </a:xfrm>
        </p:spPr>
        <p:txBody>
          <a:bodyPr/>
          <a:lstStyle/>
          <a:p>
            <a:pPr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完全禁捕、只有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月盛產期可以捕、只可以捕撈飛抱卵的成魚的選項佔大多數這些選項</a:t>
            </a:r>
          </a:p>
        </p:txBody>
      </p:sp>
      <p:pic>
        <p:nvPicPr>
          <p:cNvPr id="177154" name="圖片 6" descr="圖片2.png"/>
          <p:cNvPicPr>
            <a:picLocks noChangeAspect="1"/>
          </p:cNvPicPr>
          <p:nvPr/>
        </p:nvPicPr>
        <p:blipFill>
          <a:blip r:embed="rId2"/>
          <a:srcRect t="2652"/>
          <a:stretch>
            <a:fillRect/>
          </a:stretch>
        </p:blipFill>
        <p:spPr bwMode="auto">
          <a:xfrm>
            <a:off x="285750" y="1714500"/>
            <a:ext cx="8486775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8572500" y="785813"/>
            <a:ext cx="46038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0" y="6669360"/>
            <a:ext cx="179512" cy="188640"/>
          </a:xfrm>
          <a:prstGeom prst="ellipse">
            <a:avLst/>
          </a:prstGeom>
          <a:solidFill>
            <a:srgbClr val="35742A">
              <a:lumMod val="60000"/>
              <a:lumOff val="40000"/>
            </a:srgbClr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標題 1"/>
          <p:cNvSpPr>
            <a:spLocks noGrp="1"/>
          </p:cNvSpPr>
          <p:nvPr>
            <p:ph type="title" idx="4294967295"/>
          </p:nvPr>
        </p:nvSpPr>
        <p:spPr>
          <a:xfrm>
            <a:off x="179388" y="333375"/>
            <a:ext cx="8015287" cy="914400"/>
          </a:xfrm>
        </p:spPr>
        <p:txBody>
          <a:bodyPr/>
          <a:lstStyle/>
          <a:p>
            <a:pPr eaLnBrk="1" hangingPunct="1"/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有一半以上的人都認為需要禁捕，也有接近一半的人覺得罰錢就好，也有人覺得需要服刑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似乎有點殘忍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2400" smtClean="0">
                <a:latin typeface="標楷體" pitchFamily="65" charset="-120"/>
                <a:ea typeface="標楷體" pitchFamily="65" charset="-120"/>
              </a:rPr>
            </a:br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8178" name="圖片 5" descr="圖片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0281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0" y="6669360"/>
            <a:ext cx="179512" cy="188640"/>
          </a:xfrm>
          <a:prstGeom prst="ellipse">
            <a:avLst/>
          </a:prstGeom>
          <a:solidFill>
            <a:srgbClr val="35742A">
              <a:lumMod val="60000"/>
              <a:lumOff val="40000"/>
            </a:srgbClr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矩形 2"/>
          <p:cNvSpPr>
            <a:spLocks noChangeArrowheads="1"/>
          </p:cNvSpPr>
          <p:nvPr/>
        </p:nvSpPr>
        <p:spPr bwMode="auto">
          <a:xfrm>
            <a:off x="179388" y="549275"/>
            <a:ext cx="8715375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TW" sz="3200">
              <a:ea typeface="標楷體" pitchFamily="65" charset="-120"/>
            </a:endParaRPr>
          </a:p>
          <a:p>
            <a:endParaRPr lang="en-US" altLang="zh-TW" sz="3200">
              <a:ea typeface="標楷體" pitchFamily="65" charset="-120"/>
            </a:endParaRPr>
          </a:p>
          <a:p>
            <a:endParaRPr lang="en-US" altLang="zh-TW" sz="3200">
              <a:ea typeface="標楷體" pitchFamily="65" charset="-120"/>
            </a:endParaRPr>
          </a:p>
          <a:p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每年在花蓮所舉辦的曼波魚祭，雖然為當地的經濟帶來了不少收益，但由於各地大量且不當的捕撈，始曼波魚成為海洋中瀕危等最嚴重的物種。</a:t>
            </a:r>
            <a:r>
              <a:rPr kumimoji="0" lang="zh-TW" altLang="en-US" sz="2800">
                <a:solidFill>
                  <a:srgbClr val="887952"/>
                </a:solidFill>
                <a:latin typeface="標楷體" pitchFamily="65" charset="-120"/>
                <a:ea typeface="標楷體" pitchFamily="65" charset="-120"/>
              </a:rPr>
              <a:t>                                   　　</a:t>
            </a:r>
          </a:p>
          <a:p>
            <a:endParaRPr lang="zh-TW" altLang="en-US" sz="28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>
                <a:ea typeface="標楷體" pitchFamily="65" charset="-120"/>
              </a:rPr>
              <a:t>曼波魚雖然好吃，但若毫無限制的捕捉，總有一天會被捕完的。相關單位與其把創意用在舉辦口腹之慾的活動，我覺得不如來想想要怎麼管理曼波魚的捕抓數量和方式，才是對海洋保育最有效的方式。</a:t>
            </a:r>
            <a:endParaRPr lang="en-US" altLang="zh-TW" sz="2800">
              <a:ea typeface="標楷體" pitchFamily="65" charset="-120"/>
            </a:endParaRPr>
          </a:p>
          <a:p>
            <a:endParaRPr lang="en-US" altLang="zh-TW" sz="2800">
              <a:ea typeface="標楷體" pitchFamily="65" charset="-120"/>
            </a:endParaRPr>
          </a:p>
          <a:p>
            <a:endParaRPr lang="en-US" altLang="zh-TW" sz="2800">
              <a:ea typeface="標楷體" pitchFamily="65" charset="-120"/>
            </a:endParaRPr>
          </a:p>
          <a:p>
            <a:endParaRPr lang="zh-TW" altLang="en-US" sz="3200"/>
          </a:p>
        </p:txBody>
      </p:sp>
      <p:pic>
        <p:nvPicPr>
          <p:cNvPr id="179202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865187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標題 1"/>
          <p:cNvSpPr>
            <a:spLocks noGrp="1"/>
          </p:cNvSpPr>
          <p:nvPr>
            <p:ph type="title" idx="4294967295"/>
          </p:nvPr>
        </p:nvSpPr>
        <p:spPr>
          <a:xfrm>
            <a:off x="1331913" y="908050"/>
            <a:ext cx="3384550" cy="733425"/>
          </a:xfrm>
        </p:spPr>
        <p:txBody>
          <a:bodyPr anchor="ctr"/>
          <a:lstStyle/>
          <a:p>
            <a:pPr eaLnBrk="1" hangingPunct="1"/>
            <a:r>
              <a:rPr lang="zh-TW" altLang="en-US" sz="4000" smtClean="0">
                <a:ea typeface="標楷體" pitchFamily="65" charset="-120"/>
              </a:rPr>
              <a:t>研究目的：</a:t>
            </a:r>
          </a:p>
        </p:txBody>
      </p:sp>
      <p:sp>
        <p:nvSpPr>
          <p:cNvPr id="15362" name="內容版面配置區 2"/>
          <p:cNvSpPr>
            <a:spLocks noGrp="1"/>
          </p:cNvSpPr>
          <p:nvPr>
            <p:ph idx="4294967295"/>
          </p:nvPr>
        </p:nvSpPr>
        <p:spPr>
          <a:xfrm>
            <a:off x="1547813" y="1773238"/>
            <a:ext cx="5761037" cy="4186237"/>
          </a:xfrm>
        </p:spPr>
        <p:txBody>
          <a:bodyPr>
            <a:normAutofit/>
          </a:bodyPr>
          <a:lstStyle/>
          <a:p>
            <a:pPr marL="0" indent="0" eaLnBrk="1" hangingPunct="1">
              <a:buClrTx/>
              <a:buSzPct val="90000"/>
              <a:buFont typeface="Wingdings" pitchFamily="2" charset="2"/>
              <a:buNone/>
              <a:defRPr/>
            </a:pPr>
            <a:r>
              <a:rPr lang="en-US" altLang="zh-TW" sz="2800" dirty="0" smtClean="0"/>
              <a:t> </a:t>
            </a:r>
          </a:p>
          <a:p>
            <a:pPr marL="514350" indent="-514350" eaLnBrk="1" hangingPunct="1">
              <a:lnSpc>
                <a:spcPct val="300000"/>
              </a:lnSpc>
              <a:buClrTx/>
              <a:buSzPct val="90000"/>
              <a:buFont typeface="+mj-ea"/>
              <a:buAutoNum type="ea1ChtPeriod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想要了解曼波魚的保育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現況。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 eaLnBrk="1" hangingPunct="1">
              <a:lnSpc>
                <a:spcPct val="110000"/>
              </a:lnSpc>
              <a:buClrTx/>
              <a:buSzPct val="90000"/>
              <a:buFont typeface="+mj-ea"/>
              <a:buAutoNum type="ea1ChtPeriod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透過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問卷調查統整了解一般大眾對於曼波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魚的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認知和看法。</a:t>
            </a:r>
          </a:p>
          <a:p>
            <a:pPr marL="0" indent="0" eaLnBrk="1" hangingPunct="1">
              <a:lnSpc>
                <a:spcPct val="300000"/>
              </a:lnSpc>
              <a:buClrTx/>
              <a:buSzPct val="90000"/>
              <a:buFont typeface="Wingdings" pitchFamily="2" charset="2"/>
              <a:buNone/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0" y="6669360"/>
            <a:ext cx="179512" cy="1886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矩形 1"/>
          <p:cNvSpPr>
            <a:spLocks noChangeArrowheads="1"/>
          </p:cNvSpPr>
          <p:nvPr/>
        </p:nvSpPr>
        <p:spPr bwMode="auto">
          <a:xfrm>
            <a:off x="899592" y="2420888"/>
            <a:ext cx="76327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我個人覺得若把曼波魚變成觀賞魚，觀光效益的收入可能會更大，且對海洋保育是永續的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是個不錯的選擇，希望政府能採納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                              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                            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                              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0" y="6669360"/>
            <a:ext cx="179512" cy="188640"/>
          </a:xfrm>
          <a:prstGeom prst="ellipse">
            <a:avLst/>
          </a:prstGeom>
          <a:solidFill>
            <a:srgbClr val="35742A">
              <a:lumMod val="60000"/>
              <a:lumOff val="40000"/>
            </a:srgbClr>
          </a:solidFill>
          <a:ln w="25400" cap="flat" cmpd="sng" algn="ctr">
            <a:solidFill>
              <a:srgbClr val="CC99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836613"/>
            <a:ext cx="828675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zh-TW" dirty="0">
              <a:ea typeface="標楷體" pitchFamily="65" charset="-120"/>
            </a:endParaRPr>
          </a:p>
          <a:p>
            <a:pPr eaLnBrk="1" hangingPunct="1">
              <a:defRPr/>
            </a:pP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dirty="0">
                <a:ea typeface="標楷體" pitchFamily="65" charset="-120"/>
              </a:rPr>
              <a:t>對漁民而言曼波魚是種漁業資源，讓漁業資源能夠永續利用與發展，其實也是一種保育族群的概念。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標題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981075"/>
          </a:xfrm>
        </p:spPr>
        <p:txBody>
          <a:bodyPr anchor="ctr"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引註資料</a:t>
            </a:r>
          </a:p>
        </p:txBody>
      </p:sp>
      <p:sp>
        <p:nvSpPr>
          <p:cNvPr id="181250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765175"/>
            <a:ext cx="8229600" cy="6092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維基百科 </a:t>
            </a:r>
            <a:r>
              <a:rPr lang="en-US" altLang="zh-TW" sz="1900" smtClean="0">
                <a:latin typeface="標楷體" pitchFamily="65" charset="-120"/>
                <a:ea typeface="標楷體" pitchFamily="65" charset="-120"/>
                <a:hlinkClick r:id="rId2"/>
              </a:rPr>
              <a:t>https://zh.wikipedia.org/wiki/%E7%BF%BB%E8%BB%8A%E9%AD%9A</a:t>
            </a: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9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19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公共電視台，我們的島</a:t>
            </a:r>
            <a:r>
              <a:rPr lang="en-US" altLang="zh-TW" sz="19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遇見曼波魚</a:t>
            </a:r>
            <a:r>
              <a:rPr lang="en-US" altLang="zh-TW" sz="1900" smtClean="0">
                <a:latin typeface="標楷體" pitchFamily="65" charset="-120"/>
                <a:ea typeface="標楷體" pitchFamily="65" charset="-120"/>
                <a:hlinkClick r:id="rId3"/>
              </a:rPr>
              <a:t>http://ourisland.pts.org.tw/content/%E9%81%87%E8%A6%8B%E6%9B%BC%E6%B3%A2%E9%AD%9A</a:t>
            </a: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9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19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寶島曼波</a:t>
            </a:r>
            <a:r>
              <a:rPr lang="en-US" altLang="zh-TW" sz="19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斑點長翻車魚 </a:t>
            </a:r>
            <a:r>
              <a:rPr lang="en-US" altLang="zh-TW" sz="1900" smtClean="0">
                <a:latin typeface="標楷體" pitchFamily="65" charset="-120"/>
                <a:ea typeface="標楷體" pitchFamily="65" charset="-120"/>
                <a:hlinkClick r:id="rId4"/>
              </a:rPr>
              <a:t>http://digitalarchives.tw/Exhibition/761/1.html</a:t>
            </a: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9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19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環境資訊中心 </a:t>
            </a:r>
            <a:r>
              <a:rPr lang="en-US" altLang="zh-TW" sz="1900" smtClean="0">
                <a:latin typeface="標楷體" pitchFamily="65" charset="-120"/>
                <a:ea typeface="標楷體" pitchFamily="65" charset="-120"/>
                <a:hlinkClick r:id="rId5"/>
              </a:rPr>
              <a:t>http://e-info.org.tw/node/82800</a:t>
            </a: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9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en-US" altLang="zh-TW" sz="1900" smtClean="0">
                <a:latin typeface="標楷體" pitchFamily="65" charset="-120"/>
                <a:ea typeface="標楷體" pitchFamily="65" charset="-120"/>
                <a:hlinkClick r:id="rId6"/>
              </a:rPr>
              <a:t>http://e-info.org.tw/node/111483</a:t>
            </a: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9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19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問卷是自己從</a:t>
            </a:r>
            <a:r>
              <a:rPr lang="en-US" altLang="zh-TW" sz="190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表單製作，到</a:t>
            </a:r>
            <a:r>
              <a:rPr lang="en-US" altLang="zh-TW" sz="1900" smtClean="0">
                <a:latin typeface="標楷體" pitchFamily="65" charset="-120"/>
                <a:ea typeface="標楷體" pitchFamily="65" charset="-120"/>
              </a:rPr>
              <a:t>FB</a:t>
            </a: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發問然後自己統計</a:t>
            </a:r>
            <a:endParaRPr lang="en-US" altLang="zh-TW" sz="19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1900" smtClean="0">
                <a:latin typeface="標楷體" pitchFamily="65" charset="-120"/>
                <a:ea typeface="標楷體" pitchFamily="65" charset="-120"/>
                <a:hlinkClick r:id="rId7"/>
              </a:rPr>
              <a:t>https://www.google.com.tw/intl/zh-TW/forms/about/</a:t>
            </a: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9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19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水產試驗所 </a:t>
            </a:r>
            <a:r>
              <a:rPr lang="en-US" altLang="zh-TW" sz="1900" smtClean="0">
                <a:latin typeface="標楷體" pitchFamily="65" charset="-120"/>
                <a:ea typeface="標楷體" pitchFamily="65" charset="-120"/>
                <a:hlinkClick r:id="rId8"/>
              </a:rPr>
              <a:t>http://exhibition.tfrin.gov.tw/tfrin/main/index.aspx</a:t>
            </a:r>
            <a:r>
              <a:rPr lang="zh-TW" altLang="en-US" sz="190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9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sz="19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標題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zh-TW" altLang="en-US" smtClean="0">
                <a:solidFill>
                  <a:srgbClr val="FFFF66"/>
                </a:solidFill>
                <a:ea typeface="標楷體" pitchFamily="65" charset="-120"/>
              </a:rPr>
              <a:t>我們的報告到此結束</a:t>
            </a:r>
          </a:p>
        </p:txBody>
      </p:sp>
      <p:sp>
        <p:nvSpPr>
          <p:cNvPr id="182274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476250"/>
            <a:ext cx="8229600" cy="3722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sz="1450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14500" smtClean="0">
                <a:ea typeface="標楷體" pitchFamily="65" charset="-120"/>
              </a:rPr>
              <a:t>謝謝大家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ea typeface="標楷體" pitchFamily="65" charset="-120"/>
              </a:rPr>
              <a:t>曼波魚的基本資料</a:t>
            </a:r>
          </a:p>
        </p:txBody>
      </p:sp>
      <p:sp>
        <p:nvSpPr>
          <p:cNvPr id="16386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曼波魚又稱翻車魚（</a:t>
            </a:r>
            <a:r>
              <a:rPr lang="en-US" altLang="zh-TW" sz="2400" i="1">
                <a:latin typeface="標楷體" pitchFamily="65" charset="-120"/>
                <a:ea typeface="標楷體" pitchFamily="65" charset="-120"/>
              </a:rPr>
              <a:t>Mola mola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）、翻車魨、蜇魚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等，是輻鰭魚綱魨形目翻車魨科的一種，科學分類如下表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  <p:pic>
        <p:nvPicPr>
          <p:cNvPr id="151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276475"/>
            <a:ext cx="42497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" y="6616969"/>
            <a:ext cx="201185" cy="213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>
                <a:ea typeface="標楷體" pitchFamily="65" charset="-120"/>
              </a:rPr>
              <a:t>棲息地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0" y="1557338"/>
            <a:ext cx="3492500" cy="4525962"/>
          </a:xfrm>
        </p:spPr>
        <p:txBody>
          <a:bodyPr/>
          <a:lstStyle/>
          <a:p>
            <a:pPr eaLnBrk="1" hangingPunct="1"/>
            <a:endParaRPr lang="zh-TW" altLang="en-US" sz="2400" smtClean="0"/>
          </a:p>
          <a:p>
            <a:pPr eaLnBrk="1" hangingPunct="1"/>
            <a:r>
              <a:rPr lang="zh-TW" altLang="en-US" sz="2400" smtClean="0">
                <a:ea typeface="標楷體" pitchFamily="65" charset="-120"/>
              </a:rPr>
              <a:t>分布在全世界的溫帶</a:t>
            </a:r>
            <a:endParaRPr lang="en-US" altLang="zh-TW" sz="240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ea typeface="標楷體" pitchFamily="65" charset="-120"/>
              </a:rPr>
              <a:t>　及熱帶海區，包括南</a:t>
            </a:r>
            <a:endParaRPr lang="en-US" altLang="zh-TW" sz="240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ea typeface="標楷體" pitchFamily="65" charset="-120"/>
              </a:rPr>
              <a:t>　海、東海等海域，屬</a:t>
            </a:r>
            <a:endParaRPr lang="en-US" altLang="zh-TW" sz="240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ea typeface="標楷體" pitchFamily="65" charset="-120"/>
              </a:rPr>
              <a:t>　於大型大洋性魚類。　　　　　　　　　</a:t>
            </a:r>
            <a:endParaRPr lang="en-US" altLang="zh-TW" sz="240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ea typeface="標楷體" pitchFamily="65" charset="-120"/>
              </a:rPr>
              <a:t>　其常棲息於各熱帶與　　　　　　　　　　　　　　　　　　　　　　　　　　　　　　　　　　　</a:t>
            </a:r>
            <a:endParaRPr lang="en-US" altLang="zh-TW" sz="240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ea typeface="標楷體" pitchFamily="65" charset="-120"/>
              </a:rPr>
              <a:t>　亞熱帶海洋以及也見</a:t>
            </a:r>
            <a:endParaRPr lang="en-US" altLang="zh-TW" sz="240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ea typeface="標楷體" pitchFamily="65" charset="-120"/>
              </a:rPr>
              <a:t>　於溫帶或寒帶海洋。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4932363" y="5589588"/>
            <a:ext cx="1079500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724525" y="3933825"/>
            <a:ext cx="0" cy="142875"/>
          </a:xfrm>
          <a:prstGeom prst="line">
            <a:avLst/>
          </a:prstGeom>
          <a:ln w="476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4932363" y="6491288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曼波魚分布範圍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245712" y="1241425"/>
            <a:ext cx="5867400" cy="5157787"/>
            <a:chOff x="3244010" y="1354931"/>
            <a:chExt cx="5867400" cy="5157787"/>
          </a:xfrm>
        </p:grpSpPr>
        <p:grpSp>
          <p:nvGrpSpPr>
            <p:cNvPr id="3" name="群組 2"/>
            <p:cNvGrpSpPr/>
            <p:nvPr/>
          </p:nvGrpSpPr>
          <p:grpSpPr>
            <a:xfrm>
              <a:off x="3244010" y="1354931"/>
              <a:ext cx="5867400" cy="5157787"/>
              <a:chOff x="3276600" y="1341438"/>
              <a:chExt cx="5867400" cy="5157787"/>
            </a:xfrm>
          </p:grpSpPr>
          <p:pic>
            <p:nvPicPr>
              <p:cNvPr id="152577" name="圖片 3" descr="圖片.jp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76600" y="1341438"/>
                <a:ext cx="5867400" cy="5157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" name="直線接點 7"/>
              <p:cNvCxnSpPr/>
              <p:nvPr/>
            </p:nvCxnSpPr>
            <p:spPr bwMode="auto">
              <a:xfrm>
                <a:off x="4932363" y="1989138"/>
                <a:ext cx="1079500" cy="0"/>
              </a:xfrm>
              <a:prstGeom prst="line">
                <a:avLst/>
              </a:prstGeom>
              <a:ln w="889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 bwMode="auto">
              <a:xfrm>
                <a:off x="5508625" y="2062163"/>
                <a:ext cx="0" cy="3455987"/>
              </a:xfrm>
              <a:prstGeom prst="line">
                <a:avLst/>
              </a:prstGeom>
              <a:ln w="50800" cmpd="sng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單箭頭接點 15"/>
              <p:cNvCxnSpPr/>
              <p:nvPr/>
            </p:nvCxnSpPr>
            <p:spPr bwMode="auto">
              <a:xfrm flipH="1">
                <a:off x="5795963" y="3933825"/>
                <a:ext cx="360363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弧形 23"/>
              <p:cNvSpPr/>
              <p:nvPr/>
            </p:nvSpPr>
            <p:spPr bwMode="auto">
              <a:xfrm>
                <a:off x="5364163" y="2062163"/>
                <a:ext cx="360363" cy="3455987"/>
              </a:xfrm>
              <a:prstGeom prst="arc">
                <a:avLst>
                  <a:gd name="adj1" fmla="val 16200000"/>
                  <a:gd name="adj2" fmla="val 5347308"/>
                </a:avLst>
              </a:prstGeom>
              <a:ln w="47625">
                <a:solidFill>
                  <a:schemeClr val="accent4">
                    <a:lumMod val="1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1648" y="5508145"/>
              <a:ext cx="1133954" cy="914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1600200" y="3333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>
                <a:ea typeface="標楷體" pitchFamily="65" charset="-120"/>
              </a:rPr>
              <a:t>體型特徵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1916113"/>
            <a:ext cx="7272338" cy="4941887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體型外觀呈橢圓形扁平狀，身型偏短而兩側肥厚。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頭小、嘴小，尾鰭也退化無尾柄，很短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沒有腹鰭，但背鰭與臀鰭發達，且相對較高。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體側呈灰褐色、腹側則呈銀灰色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4622"/>
            <a:ext cx="201185" cy="213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1042988" y="3333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dirty="0">
                <a:ea typeface="標楷體" pitchFamily="65" charset="-120"/>
              </a:rPr>
              <a:t>體型</a:t>
            </a:r>
            <a:r>
              <a:rPr lang="zh-TW" altLang="en-US" sz="4800" dirty="0" smtClean="0">
                <a:ea typeface="標楷體" pitchFamily="65" charset="-120"/>
              </a:rPr>
              <a:t>特徵</a:t>
            </a:r>
            <a:r>
              <a:rPr lang="zh-TW" altLang="en-US" sz="4800" dirty="0">
                <a:ea typeface="標楷體" pitchFamily="65" charset="-120"/>
              </a:rPr>
              <a:t>圖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897063" y="6381750"/>
            <a:ext cx="51117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圖片來源</a:t>
            </a:r>
            <a:r>
              <a:rPr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https://www.google.com.tw/search</a:t>
            </a:r>
            <a:endPara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 descr="圖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61839"/>
            <a:ext cx="6097824" cy="4573369"/>
          </a:xfrm>
          <a:prstGeom prst="rect">
            <a:avLst/>
          </a:prstGeom>
          <a:ln>
            <a:noFill/>
          </a:ln>
          <a:scene3d>
            <a:camera prst="orthographicFront"/>
            <a:lightRig rig="soft" dir="t"/>
          </a:scene3d>
          <a:sp3d prstMaterial="plastic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549275"/>
            <a:ext cx="4427538" cy="7651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曼波魚的種類</a:t>
            </a:r>
          </a:p>
        </p:txBody>
      </p:sp>
      <p:pic>
        <p:nvPicPr>
          <p:cNvPr id="15565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2205038"/>
            <a:ext cx="3671887" cy="2257425"/>
          </a:xfrm>
        </p:spPr>
      </p:pic>
      <p:pic>
        <p:nvPicPr>
          <p:cNvPr id="1556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205038"/>
            <a:ext cx="28575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205038"/>
            <a:ext cx="30368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3" name="Rectangle 7"/>
          <p:cNvSpPr>
            <a:spLocks noChangeArrowheads="1"/>
          </p:cNvSpPr>
          <p:nvPr/>
        </p:nvSpPr>
        <p:spPr bwMode="auto">
          <a:xfrm>
            <a:off x="428625" y="4929188"/>
            <a:ext cx="8351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圓尾曼波魚                矛尾曼波魚                 寬尾曼波魚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1042988" y="765175"/>
            <a:ext cx="3641725" cy="1143000"/>
          </a:xfr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ea typeface="標楷體" pitchFamily="65" charset="-120"/>
              </a:rPr>
              <a:t>曼波魚種類</a:t>
            </a:r>
            <a:r>
              <a:rPr lang="zh-TW" altLang="en-US" dirty="0">
                <a:solidFill>
                  <a:schemeClr val="accent1">
                    <a:tint val="88000"/>
                    <a:satMod val="150000"/>
                  </a:schemeClr>
                </a:solidFill>
                <a:ea typeface="標楷體" pitchFamily="65" charset="-120"/>
              </a:rPr>
              <a:t>的簡介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844675"/>
            <a:ext cx="7488237" cy="4525963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dirty="0" smtClean="0">
                <a:solidFill>
                  <a:srgbClr val="4F6228"/>
                </a:solidFill>
                <a:latin typeface="標楷體" pitchFamily="65" charset="-120"/>
                <a:ea typeface="標楷體" pitchFamily="65" charset="-120"/>
              </a:rPr>
              <a:t>矛尾曼波魚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err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Masturus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err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lanceolatus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曼波魚的 尾鰭像矛一樣尖尖的。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endParaRPr lang="en-US" altLang="zh-TW" dirty="0" smtClean="0">
              <a:solidFill>
                <a:srgbClr val="4F6228"/>
              </a:solidFill>
              <a:latin typeface="標楷體" pitchFamily="65" charset="-120"/>
              <a:ea typeface="標楷體" pitchFamily="65" charset="-120"/>
            </a:endParaRP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dirty="0" smtClean="0">
                <a:solidFill>
                  <a:srgbClr val="4F6228"/>
                </a:solidFill>
                <a:latin typeface="標楷體" pitchFamily="65" charset="-120"/>
                <a:ea typeface="標楷體" pitchFamily="65" charset="-120"/>
              </a:rPr>
              <a:t>圓尾曼波魚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err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Mola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err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mola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，一般常見的曼波魚。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dirty="0">
                <a:solidFill>
                  <a:srgbClr val="4F6228"/>
                </a:solidFill>
                <a:latin typeface="標楷體" pitchFamily="65" charset="-120"/>
                <a:ea typeface="標楷體" pitchFamily="65" charset="-120"/>
              </a:rPr>
              <a:t>寬尾曼波魚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err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Ranzania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err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truncatus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稱黃尾曼波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魚。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63949"/>
            <a:ext cx="201185" cy="213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觀點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旅程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726</TotalTime>
  <Words>1400</Words>
  <Application>Microsoft Office PowerPoint</Application>
  <PresentationFormat>如螢幕大小 (4:3)</PresentationFormat>
  <Paragraphs>155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12</vt:i4>
      </vt:variant>
      <vt:variant>
        <vt:lpstr>投影片標題</vt:lpstr>
      </vt:variant>
      <vt:variant>
        <vt:i4>33</vt:i4>
      </vt:variant>
    </vt:vector>
  </HeadingPairs>
  <TitlesOfParts>
    <vt:vector size="61" baseType="lpstr">
      <vt:lpstr>Kozuka Gothic Pro H</vt:lpstr>
      <vt:lpstr>微軟正黑體</vt:lpstr>
      <vt:lpstr>新細明體</vt:lpstr>
      <vt:lpstr>標楷體</vt:lpstr>
      <vt:lpstr>Arial</vt:lpstr>
      <vt:lpstr>Arial Black</vt:lpstr>
      <vt:lpstr>Franklin Gothic Book</vt:lpstr>
      <vt:lpstr>Franklin Gothic Medium</vt:lpstr>
      <vt:lpstr>Garamond</vt:lpstr>
      <vt:lpstr>Perpetua</vt:lpstr>
      <vt:lpstr>Tahoma</vt:lpstr>
      <vt:lpstr>Times New Roman</vt:lpstr>
      <vt:lpstr>Tw Cen MT</vt:lpstr>
      <vt:lpstr>Verdana</vt:lpstr>
      <vt:lpstr>Wingdings</vt:lpstr>
      <vt:lpstr>Wingdings 2</vt:lpstr>
      <vt:lpstr>Stream</vt:lpstr>
      <vt:lpstr>Shimmer</vt:lpstr>
      <vt:lpstr>Digital Dots</vt:lpstr>
      <vt:lpstr>Profile</vt:lpstr>
      <vt:lpstr>Slit</vt:lpstr>
      <vt:lpstr>Edge</vt:lpstr>
      <vt:lpstr>Refined</vt:lpstr>
      <vt:lpstr>Radial</vt:lpstr>
      <vt:lpstr>觀點</vt:lpstr>
      <vt:lpstr>公正</vt:lpstr>
      <vt:lpstr>中庸</vt:lpstr>
      <vt:lpstr>旅程</vt:lpstr>
      <vt:lpstr> 類別：本土關懷  篇名： 一般大眾對於曼波魚保育與獵捕認知程度之研究</vt:lpstr>
      <vt:lpstr>PowerPoint 簡報</vt:lpstr>
      <vt:lpstr>研究目的：</vt:lpstr>
      <vt:lpstr>曼波魚的基本資料</vt:lpstr>
      <vt:lpstr>棲息地</vt:lpstr>
      <vt:lpstr>體型特徵</vt:lpstr>
      <vt:lpstr>體型特徵圖</vt:lpstr>
      <vt:lpstr>曼波魚的種類</vt:lpstr>
      <vt:lpstr>曼波魚種類的簡介</vt:lpstr>
      <vt:lpstr>曼波魚的特性</vt:lpstr>
      <vt:lpstr>曼波魚喜歡平躺在海面上的原因</vt:lpstr>
      <vt:lpstr>PowerPoint 簡報</vt:lpstr>
      <vt:lpstr>曼波魚的洄游路線</vt:lpstr>
      <vt:lpstr>PowerPoint 簡報</vt:lpstr>
      <vt:lpstr>曼波魚名字的由來</vt:lpstr>
      <vt:lpstr>PowerPoint 簡報</vt:lpstr>
      <vt:lpstr>其他國家稱呼曼波魚的方法 - 1</vt:lpstr>
      <vt:lpstr>PowerPoint 簡報</vt:lpstr>
      <vt:lpstr>曼波魚的繁殖 </vt:lpstr>
      <vt:lpstr>曼波魚的經濟效益</vt:lpstr>
      <vt:lpstr>嗯…不錯吃</vt:lpstr>
      <vt:lpstr>            曼波魚的保育狀況  翻車魚最近被世界自然保育聯盟IUCN，列入瀕危物 種紅皮書中的「易危」                                     下一頁開始就是問卷調查的結果</vt:lpstr>
      <vt:lpstr>花蓮有6成以上的民眾吃過曼波魚，還蠻多的。</vt:lpstr>
      <vt:lpstr>接近9成的花蓮人沒有參加過曼波魚季，看來曼波魚季似乎不太受歡迎~</vt:lpstr>
      <vt:lpstr>因為不久前才被列為保育，所以6成多的民眾可能還不知道曼波魚已經被保育了</vt:lpstr>
      <vt:lpstr>幾乎所有人都認為曼波魚早晚都是需要被保育的，可是大家仍一直吃曼波魚</vt:lpstr>
      <vt:lpstr>完全禁捕、只有5月盛產期可以捕、只可以捕撈飛抱卵的成魚的選項佔大多數這些選項</vt:lpstr>
      <vt:lpstr>有一半以上的人都認為需要禁捕，也有接近一半的人覺得罰錢就好，也有人覺得需要服刑(似乎有點殘忍) </vt:lpstr>
      <vt:lpstr>PowerPoint 簡報</vt:lpstr>
      <vt:lpstr>PowerPoint 簡報</vt:lpstr>
      <vt:lpstr>PowerPoint 簡報</vt:lpstr>
      <vt:lpstr>引註資料</vt:lpstr>
      <vt:lpstr>我們的報告到此結束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類別：本土關懷  篇名： 一般大眾對於曼波魚保育與獵捕認知程度之研究</dc:title>
  <dc:creator>user</dc:creator>
  <cp:lastModifiedBy>user</cp:lastModifiedBy>
  <cp:revision>64</cp:revision>
  <dcterms:created xsi:type="dcterms:W3CDTF">2016-10-19T08:31:04Z</dcterms:created>
  <dcterms:modified xsi:type="dcterms:W3CDTF">2016-11-02T05:09:57Z</dcterms:modified>
</cp:coreProperties>
</file>