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3.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31"/>
  </p:notesMasterIdLst>
  <p:handoutMasterIdLst>
    <p:handoutMasterId r:id="rId32"/>
  </p:handoutMasterIdLst>
  <p:sldIdLst>
    <p:sldId id="256" r:id="rId2"/>
    <p:sldId id="257" r:id="rId3"/>
    <p:sldId id="258" r:id="rId4"/>
    <p:sldId id="279" r:id="rId5"/>
    <p:sldId id="280" r:id="rId6"/>
    <p:sldId id="260" r:id="rId7"/>
    <p:sldId id="259" r:id="rId8"/>
    <p:sldId id="261" r:id="rId9"/>
    <p:sldId id="264" r:id="rId10"/>
    <p:sldId id="291" r:id="rId11"/>
    <p:sldId id="292" r:id="rId12"/>
    <p:sldId id="298" r:id="rId13"/>
    <p:sldId id="293" r:id="rId14"/>
    <p:sldId id="299" r:id="rId15"/>
    <p:sldId id="294" r:id="rId16"/>
    <p:sldId id="300" r:id="rId17"/>
    <p:sldId id="295" r:id="rId18"/>
    <p:sldId id="301" r:id="rId19"/>
    <p:sldId id="296" r:id="rId20"/>
    <p:sldId id="302" r:id="rId21"/>
    <p:sldId id="297" r:id="rId22"/>
    <p:sldId id="303" r:id="rId23"/>
    <p:sldId id="287" r:id="rId24"/>
    <p:sldId id="288" r:id="rId25"/>
    <p:sldId id="289" r:id="rId26"/>
    <p:sldId id="290" r:id="rId27"/>
    <p:sldId id="275" r:id="rId28"/>
    <p:sldId id="276" r:id="rId29"/>
    <p:sldId id="278" r:id="rId3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97" autoAdjust="0"/>
    <p:restoredTop sz="92687" autoAdjust="0"/>
  </p:normalViewPr>
  <p:slideViewPr>
    <p:cSldViewPr snapToGrid="0">
      <p:cViewPr varScale="1">
        <p:scale>
          <a:sx n="68" d="100"/>
          <a:sy n="68" d="100"/>
        </p:scale>
        <p:origin x="72" y="30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4" d="100"/>
          <a:sy n="54" d="100"/>
        </p:scale>
        <p:origin x="-286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11.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3.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___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___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___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___16.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6.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06291921843104"/>
          <c:y val="0.17717223936651713"/>
          <c:w val="0.27110564304461943"/>
          <c:h val="0.65727183364070807"/>
        </c:manualLayout>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73.900000000000006</c:v>
                </c:pt>
                <c:pt idx="1">
                  <c:v>17.399999999999999</c:v>
                </c:pt>
                <c:pt idx="2">
                  <c:v>4.3</c:v>
                </c:pt>
                <c:pt idx="3">
                  <c:v>4.4000000000000004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74058380723242934"/>
          <c:y val="0.40406870316880628"/>
          <c:w val="0.25841571886847475"/>
          <c:h val="0.40096704281497658"/>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55.6</c:v>
                </c:pt>
                <c:pt idx="1">
                  <c:v>33.299999999999997</c:v>
                </c:pt>
                <c:pt idx="2">
                  <c:v>11.1</c:v>
                </c:pt>
                <c:pt idx="3">
                  <c:v>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28258967629147E-3"/>
          <c:y val="0.15250721227725458"/>
          <c:w val="0.32410332822980459"/>
          <c:h val="0.78576006918306662"/>
        </c:manualLayout>
      </c:layout>
      <c:pieChart>
        <c:varyColors val="1"/>
        <c:ser>
          <c:idx val="0"/>
          <c:order val="0"/>
          <c:tx>
            <c:strRef>
              <c:f>工作表1!$B$1</c:f>
              <c:strCache>
                <c:ptCount val="1"/>
                <c:pt idx="0">
                  <c:v>銷售</c:v>
                </c:pt>
              </c:strCache>
            </c:strRef>
          </c:tx>
          <c:spPr>
            <a:solidFill>
              <a:srgbClr val="C00000"/>
            </a:solidFill>
          </c:spPr>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tx2">
                  <a:lumMod val="75000"/>
                  <a:lumOff val="25000"/>
                </a:schemeClr>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第四季</c:v>
                </c:pt>
              </c:strCache>
            </c:strRef>
          </c:cat>
          <c:val>
            <c:numRef>
              <c:f>工作表1!$B$2:$B$5</c:f>
              <c:numCache>
                <c:formatCode>General</c:formatCode>
                <c:ptCount val="4"/>
                <c:pt idx="0">
                  <c:v>65.2</c:v>
                </c:pt>
                <c:pt idx="1">
                  <c:v>26.1</c:v>
                </c:pt>
                <c:pt idx="2">
                  <c:v>0</c:v>
                </c:pt>
                <c:pt idx="3">
                  <c:v>8.6999999999999993</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72764171405657618"/>
          <c:y val="0.24471410835660831"/>
          <c:w val="0.25304990522018084"/>
          <c:h val="0.62825568834743029"/>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44.4</c:v>
                </c:pt>
                <c:pt idx="1">
                  <c:v>11.1</c:v>
                </c:pt>
                <c:pt idx="2">
                  <c:v>11.1</c:v>
                </c:pt>
                <c:pt idx="3">
                  <c:v>33.299999999999997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9158956692913387"/>
          <c:y val="3.5731622198413864E-3"/>
          <c:w val="0.37711605059784226"/>
          <c:h val="0.91428476105527157"/>
        </c:manualLayout>
      </c:layout>
      <c:pieChart>
        <c:varyColors val="1"/>
        <c:ser>
          <c:idx val="0"/>
          <c:order val="0"/>
          <c:tx>
            <c:strRef>
              <c:f>Sheet1!$B$1</c:f>
              <c:strCache>
                <c:ptCount val="1"/>
                <c:pt idx="0">
                  <c:v>銷售</c:v>
                </c:pt>
              </c:strCache>
            </c:strRef>
          </c:tx>
          <c:dPt>
            <c:idx val="0"/>
            <c:bubble3D val="0"/>
            <c:spPr>
              <a:solidFill>
                <a:srgbClr val="C00000"/>
              </a:solidFill>
              <a:ln>
                <a:solidFill>
                  <a:srgbClr val="C00000"/>
                </a:solidFill>
              </a:ln>
            </c:spPr>
          </c:dPt>
          <c:dPt>
            <c:idx val="1"/>
            <c:bubble3D val="0"/>
            <c:spPr>
              <a:solidFill>
                <a:schemeClr val="tx2">
                  <a:lumMod val="75000"/>
                  <a:lumOff val="25000"/>
                </a:schemeClr>
              </a:solidFill>
              <a:ln>
                <a:solidFill>
                  <a:srgbClr val="0070C0"/>
                </a:solidFill>
              </a:ln>
            </c:spPr>
          </c:dPt>
          <c:dPt>
            <c:idx val="2"/>
            <c:bubble3D val="0"/>
            <c:spPr>
              <a:solidFill>
                <a:srgbClr val="FFC000"/>
              </a:solidFill>
              <a:ln>
                <a:solidFill>
                  <a:srgbClr val="FFC000"/>
                </a:solidFill>
              </a:ln>
            </c:spPr>
          </c:dPt>
          <c:dPt>
            <c:idx val="3"/>
            <c:bubble3D val="0"/>
            <c:spPr>
              <a:solidFill>
                <a:srgbClr val="00B050"/>
              </a:solidFill>
            </c:spPr>
          </c:dPt>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努力</c:v>
                </c:pt>
                <c:pt idx="1">
                  <c:v>能力</c:v>
                </c:pt>
                <c:pt idx="2">
                  <c:v>工作難度</c:v>
                </c:pt>
                <c:pt idx="3">
                  <c:v>運氣</c:v>
                </c:pt>
              </c:strCache>
            </c:strRef>
          </c:cat>
          <c:val>
            <c:numRef>
              <c:f>Sheet1!$B$2:$B$5</c:f>
              <c:numCache>
                <c:formatCode>General</c:formatCode>
                <c:ptCount val="4"/>
                <c:pt idx="0">
                  <c:v>58.7</c:v>
                </c:pt>
                <c:pt idx="1">
                  <c:v>20.7</c:v>
                </c:pt>
                <c:pt idx="2">
                  <c:v>11.1</c:v>
                </c:pt>
                <c:pt idx="3">
                  <c:v>9.5</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6654509332166878"/>
          <c:y val="0.37684024372271752"/>
          <c:w val="0.1239641659375912"/>
          <c:h val="0.32791872138592459"/>
        </c:manualLayout>
      </c:layout>
      <c:overlay val="0"/>
      <c:txPr>
        <a:bodyPr/>
        <a:lstStyle/>
        <a:p>
          <a:pPr>
            <a:defRPr sz="2000"/>
          </a:pPr>
          <a:endParaRPr lang="zh-TW"/>
        </a:p>
      </c:txPr>
    </c:legend>
    <c:plotVisOnly val="1"/>
    <c:dispBlanksAs val="gap"/>
    <c:showDLblsOverMax val="0"/>
  </c:chart>
  <c:txPr>
    <a:bodyPr/>
    <a:lstStyle/>
    <a:p>
      <a:pPr>
        <a:defRPr sz="1800"/>
      </a:pPr>
      <a:endParaRPr lang="zh-TW"/>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64257072032671"/>
          <c:y val="0"/>
          <c:w val="0.38470281058617672"/>
          <c:h val="0.93267819467370883"/>
        </c:manualLayout>
      </c:layout>
      <c:pieChart>
        <c:varyColors val="1"/>
        <c:ser>
          <c:idx val="0"/>
          <c:order val="0"/>
          <c:tx>
            <c:strRef>
              <c:f>Sheet1!$B$1</c:f>
              <c:strCache>
                <c:ptCount val="1"/>
                <c:pt idx="0">
                  <c:v>銷售</c:v>
                </c:pt>
              </c:strCache>
            </c:strRef>
          </c:tx>
          <c:dPt>
            <c:idx val="0"/>
            <c:bubble3D val="0"/>
            <c:spPr>
              <a:solidFill>
                <a:srgbClr val="C00000"/>
              </a:solidFill>
            </c:spPr>
          </c:dPt>
          <c:dPt>
            <c:idx val="1"/>
            <c:bubble3D val="0"/>
            <c:spPr>
              <a:solidFill>
                <a:schemeClr val="tx2">
                  <a:lumMod val="75000"/>
                  <a:lumOff val="25000"/>
                </a:schemeClr>
              </a:solidFill>
            </c:spPr>
          </c:dPt>
          <c:dPt>
            <c:idx val="2"/>
            <c:bubble3D val="0"/>
            <c:spPr>
              <a:solidFill>
                <a:srgbClr val="FFC000"/>
              </a:solidFill>
            </c:spPr>
          </c:dPt>
          <c:dPt>
            <c:idx val="3"/>
            <c:bubble3D val="0"/>
            <c:spPr>
              <a:solidFill>
                <a:srgbClr val="00B050"/>
              </a:solidFill>
            </c:spPr>
          </c:dPt>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努力</c:v>
                </c:pt>
                <c:pt idx="1">
                  <c:v>能力</c:v>
                </c:pt>
                <c:pt idx="2">
                  <c:v>工作難度</c:v>
                </c:pt>
                <c:pt idx="3">
                  <c:v>運氣</c:v>
                </c:pt>
              </c:strCache>
            </c:strRef>
          </c:cat>
          <c:val>
            <c:numRef>
              <c:f>Sheet1!$B$2:$B$5</c:f>
              <c:numCache>
                <c:formatCode>General</c:formatCode>
                <c:ptCount val="4"/>
                <c:pt idx="0">
                  <c:v>38.1</c:v>
                </c:pt>
                <c:pt idx="1">
                  <c:v>12.7</c:v>
                </c:pt>
                <c:pt idx="2">
                  <c:v>28.6</c:v>
                </c:pt>
                <c:pt idx="3">
                  <c:v>20.6</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4005267570720337"/>
          <c:y val="0.30849412600147191"/>
          <c:w val="0.11226213910761162"/>
          <c:h val="0.30186106249653383"/>
        </c:manualLayout>
      </c:layout>
      <c:overlay val="0"/>
    </c:legend>
    <c:plotVisOnly val="1"/>
    <c:dispBlanksAs val="gap"/>
    <c:showDLblsOverMax val="0"/>
  </c:chart>
  <c:txPr>
    <a:bodyPr/>
    <a:lstStyle/>
    <a:p>
      <a:pPr>
        <a:defRPr sz="1800"/>
      </a:pPr>
      <a:endParaRPr lang="zh-TW"/>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53317293671618"/>
          <c:y val="0"/>
          <c:w val="0.38058827282006463"/>
          <c:h val="0.92270285903795457"/>
        </c:manualLayout>
      </c:layout>
      <c:pieChart>
        <c:varyColors val="1"/>
        <c:ser>
          <c:idx val="0"/>
          <c:order val="0"/>
          <c:tx>
            <c:strRef>
              <c:f>Sheet1!$B$1</c:f>
              <c:strCache>
                <c:ptCount val="1"/>
                <c:pt idx="0">
                  <c:v>銷售</c:v>
                </c:pt>
              </c:strCache>
            </c:strRef>
          </c:tx>
          <c:dPt>
            <c:idx val="0"/>
            <c:bubble3D val="0"/>
            <c:spPr>
              <a:solidFill>
                <a:srgbClr val="C00000"/>
              </a:solidFill>
            </c:spPr>
          </c:dPt>
          <c:dPt>
            <c:idx val="1"/>
            <c:bubble3D val="0"/>
            <c:spPr>
              <a:solidFill>
                <a:schemeClr val="tx2">
                  <a:lumMod val="75000"/>
                  <a:lumOff val="25000"/>
                </a:schemeClr>
              </a:solidFill>
            </c:spPr>
          </c:dPt>
          <c:dPt>
            <c:idx val="2"/>
            <c:bubble3D val="0"/>
            <c:spPr>
              <a:solidFill>
                <a:srgbClr val="FFC000"/>
              </a:solidFill>
            </c:spPr>
          </c:dPt>
          <c:dPt>
            <c:idx val="3"/>
            <c:bubble3D val="0"/>
            <c:spPr>
              <a:solidFill>
                <a:srgbClr val="00B050"/>
              </a:solidFill>
            </c:spPr>
          </c:dPt>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努力</c:v>
                </c:pt>
                <c:pt idx="1">
                  <c:v>能力</c:v>
                </c:pt>
                <c:pt idx="2">
                  <c:v>工作難度</c:v>
                </c:pt>
                <c:pt idx="3">
                  <c:v>運氣</c:v>
                </c:pt>
              </c:strCache>
            </c:strRef>
          </c:cat>
          <c:val>
            <c:numRef>
              <c:f>Sheet1!$B$2:$B$5</c:f>
              <c:numCache>
                <c:formatCode>General</c:formatCode>
                <c:ptCount val="4"/>
                <c:pt idx="0">
                  <c:v>66.7</c:v>
                </c:pt>
                <c:pt idx="1">
                  <c:v>14.5</c:v>
                </c:pt>
                <c:pt idx="2">
                  <c:v>9.1</c:v>
                </c:pt>
                <c:pt idx="3">
                  <c:v>9.7000000000000011</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8403415718868543"/>
          <c:y val="0.34626332561711176"/>
          <c:w val="0.11226213910761162"/>
          <c:h val="0.30186106249653383"/>
        </c:manualLayout>
      </c:layout>
      <c:overlay val="0"/>
    </c:legend>
    <c:plotVisOnly val="1"/>
    <c:dispBlanksAs val="gap"/>
    <c:showDLblsOverMax val="0"/>
  </c:chart>
  <c:txPr>
    <a:bodyPr/>
    <a:lstStyle/>
    <a:p>
      <a:pPr>
        <a:defRPr sz="1800"/>
      </a:pPr>
      <a:endParaRPr lang="zh-TW"/>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69058034412371"/>
          <c:y val="0"/>
          <c:w val="0.37943086541265736"/>
          <c:h val="0.91989682637706061"/>
        </c:manualLayout>
      </c:layout>
      <c:pieChart>
        <c:varyColors val="1"/>
        <c:ser>
          <c:idx val="0"/>
          <c:order val="0"/>
          <c:tx>
            <c:strRef>
              <c:f>Sheet1!$B$1</c:f>
              <c:strCache>
                <c:ptCount val="1"/>
                <c:pt idx="0">
                  <c:v>銷售</c:v>
                </c:pt>
              </c:strCache>
            </c:strRef>
          </c:tx>
          <c:spPr>
            <a:ln>
              <a:noFill/>
            </a:ln>
          </c:spPr>
          <c:dPt>
            <c:idx val="0"/>
            <c:bubble3D val="0"/>
            <c:spPr>
              <a:solidFill>
                <a:srgbClr val="C00000"/>
              </a:solidFill>
              <a:ln>
                <a:noFill/>
              </a:ln>
            </c:spPr>
          </c:dPt>
          <c:dPt>
            <c:idx val="1"/>
            <c:bubble3D val="0"/>
            <c:spPr>
              <a:solidFill>
                <a:schemeClr val="tx2">
                  <a:lumMod val="75000"/>
                  <a:lumOff val="25000"/>
                </a:schemeClr>
              </a:solidFill>
              <a:ln>
                <a:noFill/>
              </a:ln>
            </c:spPr>
          </c:dPt>
          <c:dPt>
            <c:idx val="2"/>
            <c:bubble3D val="0"/>
            <c:spPr>
              <a:solidFill>
                <a:srgbClr val="FFC000"/>
              </a:solidFill>
              <a:ln>
                <a:noFill/>
              </a:ln>
            </c:spPr>
          </c:dPt>
          <c:dPt>
            <c:idx val="3"/>
            <c:bubble3D val="0"/>
            <c:spPr>
              <a:solidFill>
                <a:srgbClr val="00B050"/>
              </a:solidFill>
              <a:ln>
                <a:noFill/>
              </a:ln>
            </c:spPr>
          </c:dPt>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努力</c:v>
                </c:pt>
                <c:pt idx="1">
                  <c:v>能力</c:v>
                </c:pt>
                <c:pt idx="2">
                  <c:v>工作難度</c:v>
                </c:pt>
                <c:pt idx="3">
                  <c:v>運氣</c:v>
                </c:pt>
              </c:strCache>
            </c:strRef>
          </c:cat>
          <c:val>
            <c:numRef>
              <c:f>Sheet1!$B$2:$B$5</c:f>
              <c:numCache>
                <c:formatCode>General</c:formatCode>
                <c:ptCount val="4"/>
                <c:pt idx="0">
                  <c:v>74.900000000000006</c:v>
                </c:pt>
                <c:pt idx="1">
                  <c:v>10.6</c:v>
                </c:pt>
                <c:pt idx="2">
                  <c:v>8.7000000000000011</c:v>
                </c:pt>
                <c:pt idx="3">
                  <c:v>5.8</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6435823126275895"/>
          <c:y val="0.42073543243725126"/>
          <c:w val="0.11226213910761162"/>
          <c:h val="0.30186106249653383"/>
        </c:manualLayout>
      </c:layout>
      <c:overlay val="0"/>
    </c:legend>
    <c:plotVisOnly val="1"/>
    <c:dispBlanksAs val="gap"/>
    <c:showDLblsOverMax val="0"/>
  </c:chart>
  <c:spPr>
    <a:solidFill>
      <a:schemeClr val="bg1"/>
    </a:solidFill>
  </c:spPr>
  <c:txPr>
    <a:bodyPr/>
    <a:lstStyle/>
    <a:p>
      <a:pPr>
        <a:defRPr sz="1800"/>
      </a:pPr>
      <a:endParaRPr lang="zh-TW"/>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596715059055118"/>
          <c:y val="0.26743274683607615"/>
          <c:w val="0.38056569881889762"/>
          <c:h val="0.57084851311217311"/>
        </c:manualLayout>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55.6</c:v>
                </c:pt>
                <c:pt idx="1">
                  <c:v>33.299999999999997</c:v>
                </c:pt>
                <c:pt idx="2">
                  <c:v>0</c:v>
                </c:pt>
                <c:pt idx="3">
                  <c:v>11.1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189122193059194E-2"/>
          <c:y val="0.22787791239124139"/>
          <c:w val="0.35188110600758238"/>
          <c:h val="0.77212208760875867"/>
        </c:manualLayout>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78.3</c:v>
                </c:pt>
                <c:pt idx="1">
                  <c:v>13</c:v>
                </c:pt>
                <c:pt idx="2">
                  <c:v>0</c:v>
                </c:pt>
                <c:pt idx="3">
                  <c:v>8.6999999999999993</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904650590551183E-2"/>
          <c:y val="0.10127343127008911"/>
          <c:w val="0.41962819881889762"/>
          <c:h val="0.62944225950773502"/>
        </c:manualLayout>
      </c:layout>
      <c:pieChart>
        <c:varyColors val="1"/>
        <c:ser>
          <c:idx val="0"/>
          <c:order val="0"/>
          <c:tx>
            <c:strRef>
              <c:f>工作表1!$B$1</c:f>
              <c:strCache>
                <c:ptCount val="1"/>
                <c:pt idx="0">
                  <c:v>銷售</c:v>
                </c:pt>
              </c:strCache>
            </c:strRef>
          </c:tx>
          <c:dPt>
            <c:idx val="0"/>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8.1999999999999993</c:v>
                </c:pt>
                <c:pt idx="1">
                  <c:v>11.1</c:v>
                </c:pt>
                <c:pt idx="2">
                  <c:v>22.2</c:v>
                </c:pt>
                <c:pt idx="3">
                  <c:v>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51228813976377952"/>
          <c:y val="0.29296873197780932"/>
          <c:w val="0.31917372047244097"/>
          <c:h val="0.32084680605027027"/>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254884806065818E-4"/>
          <c:y val="0.15472397807936122"/>
          <c:w val="0.3139297171186935"/>
          <c:h val="0.76109504209380408"/>
        </c:manualLayout>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47.8</c:v>
                </c:pt>
                <c:pt idx="1">
                  <c:v>30.4</c:v>
                </c:pt>
                <c:pt idx="2">
                  <c:v>17.399999999999999</c:v>
                </c:pt>
                <c:pt idx="3">
                  <c:v>4.4000000000000004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6549356590842812"/>
          <c:y val="0.14591369836651338"/>
          <c:w val="0.17508238553514149"/>
          <c:h val="0.85273830121898919"/>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93749999999999"/>
          <c:y val="0.11767968026084642"/>
          <c:w val="0.42119069881889765"/>
          <c:h val="0.63178600936355744"/>
        </c:manualLayout>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第一季</c:v>
                </c:pt>
                <c:pt idx="1">
                  <c:v>能力</c:v>
                </c:pt>
                <c:pt idx="2">
                  <c:v>工作難度</c:v>
                </c:pt>
                <c:pt idx="3">
                  <c:v>運氣</c:v>
                </c:pt>
              </c:strCache>
            </c:strRef>
          </c:cat>
          <c:val>
            <c:numRef>
              <c:f>工作表1!$B$2:$B$5</c:f>
              <c:numCache>
                <c:formatCode>General</c:formatCode>
                <c:ptCount val="4"/>
                <c:pt idx="0">
                  <c:v>44.4</c:v>
                </c:pt>
                <c:pt idx="1">
                  <c:v>44.4</c:v>
                </c:pt>
                <c:pt idx="2">
                  <c:v>11.1</c:v>
                </c:pt>
                <c:pt idx="3">
                  <c:v>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31437736949556E-2"/>
          <c:y val="0.13188353506204095"/>
          <c:w val="0.33013342082239722"/>
          <c:h val="0.80037949934632691"/>
        </c:manualLayout>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tx2">
                  <a:lumMod val="75000"/>
                  <a:lumOff val="25000"/>
                </a:schemeClr>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87</c:v>
                </c:pt>
                <c:pt idx="1">
                  <c:v>4.3</c:v>
                </c:pt>
                <c:pt idx="2">
                  <c:v>8.6999999999999993</c:v>
                </c:pt>
                <c:pt idx="3">
                  <c:v>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76257454797317015"/>
          <c:y val="0.1908102209408252"/>
          <c:w val="0.23642497812773403"/>
          <c:h val="0.5833591657731183"/>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銷售</c:v>
                </c:pt>
              </c:strCache>
            </c:strRef>
          </c:tx>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66.7</c:v>
                </c:pt>
                <c:pt idx="1">
                  <c:v>11.1</c:v>
                </c:pt>
                <c:pt idx="2">
                  <c:v>11.1</c:v>
                </c:pt>
                <c:pt idx="3">
                  <c:v>11.1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11114756488778E-2"/>
          <c:y val="9.5698749636265248E-2"/>
          <c:w val="0.31859999270924466"/>
          <c:h val="0.77241771530169379"/>
        </c:manualLayout>
      </c:layout>
      <c:pieChart>
        <c:varyColors val="1"/>
        <c:ser>
          <c:idx val="0"/>
          <c:order val="0"/>
          <c:tx>
            <c:strRef>
              <c:f>工作表1!$B$1</c:f>
              <c:strCache>
                <c:ptCount val="1"/>
                <c:pt idx="0">
                  <c:v>銷售</c:v>
                </c:pt>
              </c:strCache>
            </c:strRef>
          </c:tx>
          <c:spPr>
            <a:solidFill>
              <a:srgbClr val="C00000"/>
            </a:solidFill>
          </c:spPr>
          <c:dPt>
            <c:idx val="0"/>
            <c:bubble3D val="0"/>
            <c:spPr>
              <a:solidFill>
                <a:srgbClr val="C0000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tx2">
                  <a:lumMod val="75000"/>
                  <a:lumOff val="25000"/>
                </a:schemeClr>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rgbClr val="FFC000"/>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努力</c:v>
                </c:pt>
                <c:pt idx="1">
                  <c:v>能力</c:v>
                </c:pt>
                <c:pt idx="2">
                  <c:v>工作難度</c:v>
                </c:pt>
                <c:pt idx="3">
                  <c:v>運氣</c:v>
                </c:pt>
              </c:strCache>
            </c:strRef>
          </c:cat>
          <c:val>
            <c:numRef>
              <c:f>工作表1!$B$2:$B$5</c:f>
              <c:numCache>
                <c:formatCode>General</c:formatCode>
                <c:ptCount val="4"/>
                <c:pt idx="0">
                  <c:v>73.900000000000006</c:v>
                </c:pt>
                <c:pt idx="1">
                  <c:v>8.6999999999999993</c:v>
                </c:pt>
                <c:pt idx="2">
                  <c:v>13</c:v>
                </c:pt>
                <c:pt idx="3">
                  <c:v>3.2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76257454797316993"/>
          <c:y val="0.18578742247782404"/>
          <c:w val="0.23642497812773403"/>
          <c:h val="0.5721350351295404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907E8D-A333-480F-8BE1-5238E1449DE9}"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zh-TW" altLang="en-US"/>
        </a:p>
      </dgm:t>
    </dgm:pt>
    <dgm:pt modelId="{1F2E4F4C-4E62-43BE-B388-5135ECB34026}">
      <dgm:prSet phldrT="[文字]"/>
      <dgm:spPr>
        <a:solidFill>
          <a:schemeClr val="bg2">
            <a:lumMod val="50000"/>
          </a:schemeClr>
        </a:solidFill>
      </dgm:spPr>
      <dgm:t>
        <a:bodyPr/>
        <a:lstStyle/>
        <a:p>
          <a:r>
            <a:rPr lang="zh-TW" altLang="en-US" dirty="0" smtClean="0">
              <a:ea typeface="文鼎古印體" pitchFamily="49" charset="-120"/>
            </a:rPr>
            <a:t>一</a:t>
          </a:r>
          <a:endParaRPr lang="zh-TW" altLang="en-US" dirty="0">
            <a:ea typeface="文鼎古印體" pitchFamily="49" charset="-120"/>
          </a:endParaRPr>
        </a:p>
      </dgm:t>
    </dgm:pt>
    <dgm:pt modelId="{014A3EF9-DE5B-469A-99B5-698DE7A26087}" type="parTrans" cxnId="{FA36E2DC-96FF-4AD4-AC32-9D7FAB7B7FA7}">
      <dgm:prSet/>
      <dgm:spPr/>
      <dgm:t>
        <a:bodyPr/>
        <a:lstStyle/>
        <a:p>
          <a:endParaRPr lang="zh-TW" altLang="en-US"/>
        </a:p>
      </dgm:t>
    </dgm:pt>
    <dgm:pt modelId="{1561261B-3E45-4266-B15E-0647BC79E71F}" type="sibTrans" cxnId="{FA36E2DC-96FF-4AD4-AC32-9D7FAB7B7FA7}">
      <dgm:prSet/>
      <dgm:spPr/>
      <dgm:t>
        <a:bodyPr/>
        <a:lstStyle/>
        <a:p>
          <a:endParaRPr lang="zh-TW" altLang="en-US"/>
        </a:p>
      </dgm:t>
    </dgm:pt>
    <dgm:pt modelId="{262C9C4E-2D5F-42A5-B62C-3ECC87E0C278}">
      <dgm:prSet phldrT="[文字]"/>
      <dgm:spPr/>
      <dgm:t>
        <a:bodyPr/>
        <a:lstStyle/>
        <a:p>
          <a:r>
            <a:rPr lang="zh-TW" altLang="en-US" dirty="0" smtClean="0">
              <a:latin typeface="標楷體" pitchFamily="65" charset="-120"/>
              <a:ea typeface="標楷體" pitchFamily="65" charset="-120"/>
            </a:rPr>
            <a:t>擬定主題</a:t>
          </a:r>
          <a:endParaRPr lang="zh-TW" altLang="en-US" dirty="0">
            <a:latin typeface="標楷體" pitchFamily="65" charset="-120"/>
            <a:ea typeface="標楷體" pitchFamily="65" charset="-120"/>
          </a:endParaRPr>
        </a:p>
      </dgm:t>
    </dgm:pt>
    <dgm:pt modelId="{4C8D4FAB-6499-4ABD-9AFF-DFB742FA12BE}" type="parTrans" cxnId="{0D6FEA1E-BC61-45E4-B47E-62C5A87077EA}">
      <dgm:prSet/>
      <dgm:spPr/>
      <dgm:t>
        <a:bodyPr/>
        <a:lstStyle/>
        <a:p>
          <a:endParaRPr lang="zh-TW" altLang="en-US"/>
        </a:p>
      </dgm:t>
    </dgm:pt>
    <dgm:pt modelId="{071907F7-7A32-4480-B024-F16AADF51E8F}" type="sibTrans" cxnId="{0D6FEA1E-BC61-45E4-B47E-62C5A87077EA}">
      <dgm:prSet/>
      <dgm:spPr/>
      <dgm:t>
        <a:bodyPr/>
        <a:lstStyle/>
        <a:p>
          <a:endParaRPr lang="zh-TW" altLang="en-US"/>
        </a:p>
      </dgm:t>
    </dgm:pt>
    <dgm:pt modelId="{0F257DA6-F7CA-431F-9C67-18FBCB8A3596}">
      <dgm:prSet phldrT="[文字]"/>
      <dgm:spPr>
        <a:solidFill>
          <a:schemeClr val="bg2">
            <a:lumMod val="50000"/>
          </a:schemeClr>
        </a:solidFill>
      </dgm:spPr>
      <dgm:t>
        <a:bodyPr/>
        <a:lstStyle/>
        <a:p>
          <a:r>
            <a:rPr lang="zh-TW" altLang="en-US" dirty="0" smtClean="0">
              <a:ea typeface="文鼎古印體" pitchFamily="49" charset="-120"/>
            </a:rPr>
            <a:t>二</a:t>
          </a:r>
          <a:endParaRPr lang="zh-TW" altLang="en-US" dirty="0">
            <a:ea typeface="文鼎古印體" pitchFamily="49" charset="-120"/>
          </a:endParaRPr>
        </a:p>
      </dgm:t>
    </dgm:pt>
    <dgm:pt modelId="{50F6BF7B-61A3-4AB3-8612-6500775E5735}" type="parTrans" cxnId="{24CD4B7F-6A95-47FA-AF0D-A5822489237A}">
      <dgm:prSet/>
      <dgm:spPr/>
      <dgm:t>
        <a:bodyPr/>
        <a:lstStyle/>
        <a:p>
          <a:endParaRPr lang="zh-TW" altLang="en-US"/>
        </a:p>
      </dgm:t>
    </dgm:pt>
    <dgm:pt modelId="{18B43AEA-8236-4371-B0DA-6DD3DA85EE50}" type="sibTrans" cxnId="{24CD4B7F-6A95-47FA-AF0D-A5822489237A}">
      <dgm:prSet/>
      <dgm:spPr/>
      <dgm:t>
        <a:bodyPr/>
        <a:lstStyle/>
        <a:p>
          <a:endParaRPr lang="zh-TW" altLang="en-US"/>
        </a:p>
      </dgm:t>
    </dgm:pt>
    <dgm:pt modelId="{8CBD53BF-DDEA-478A-8316-1F4BAA1E595C}">
      <dgm:prSet phldrT="[文字]"/>
      <dgm:spPr/>
      <dgm:t>
        <a:bodyPr/>
        <a:lstStyle/>
        <a:p>
          <a:r>
            <a:rPr lang="zh-TW" altLang="en-US" dirty="0" smtClean="0">
              <a:latin typeface="標楷體" pitchFamily="65" charset="-120"/>
              <a:ea typeface="標楷體" pitchFamily="65" charset="-120"/>
            </a:rPr>
            <a:t>文獻探討</a:t>
          </a:r>
          <a:endParaRPr lang="zh-TW" altLang="en-US" dirty="0">
            <a:latin typeface="標楷體" pitchFamily="65" charset="-120"/>
            <a:ea typeface="標楷體" pitchFamily="65" charset="-120"/>
          </a:endParaRPr>
        </a:p>
      </dgm:t>
    </dgm:pt>
    <dgm:pt modelId="{CA8D9EF2-A873-41C1-8D97-476D672B1D17}" type="parTrans" cxnId="{F22BB7E2-94E2-415C-88CE-5750B5FB847A}">
      <dgm:prSet/>
      <dgm:spPr/>
      <dgm:t>
        <a:bodyPr/>
        <a:lstStyle/>
        <a:p>
          <a:endParaRPr lang="zh-TW" altLang="en-US"/>
        </a:p>
      </dgm:t>
    </dgm:pt>
    <dgm:pt modelId="{AE833D19-1EF2-4069-8DBA-548808E8C76F}" type="sibTrans" cxnId="{F22BB7E2-94E2-415C-88CE-5750B5FB847A}">
      <dgm:prSet/>
      <dgm:spPr/>
      <dgm:t>
        <a:bodyPr/>
        <a:lstStyle/>
        <a:p>
          <a:endParaRPr lang="zh-TW" altLang="en-US"/>
        </a:p>
      </dgm:t>
    </dgm:pt>
    <dgm:pt modelId="{B9632E55-E5FE-49D0-83C9-0C001AAF1D6F}">
      <dgm:prSet phldrT="[文字]"/>
      <dgm:spPr>
        <a:solidFill>
          <a:schemeClr val="bg2">
            <a:lumMod val="50000"/>
          </a:schemeClr>
        </a:solidFill>
      </dgm:spPr>
      <dgm:t>
        <a:bodyPr/>
        <a:lstStyle/>
        <a:p>
          <a:r>
            <a:rPr lang="zh-TW" altLang="en-US" dirty="0" smtClean="0">
              <a:ea typeface="文鼎古印體" pitchFamily="49" charset="-120"/>
            </a:rPr>
            <a:t>三</a:t>
          </a:r>
          <a:endParaRPr lang="zh-TW" altLang="en-US" dirty="0">
            <a:ea typeface="文鼎古印體" pitchFamily="49" charset="-120"/>
          </a:endParaRPr>
        </a:p>
      </dgm:t>
    </dgm:pt>
    <dgm:pt modelId="{3EB9CFCE-2DB2-4A3C-BC5D-74100A07B73B}" type="parTrans" cxnId="{D2C66548-E766-48F5-9B4F-4EAC961F17F7}">
      <dgm:prSet/>
      <dgm:spPr/>
      <dgm:t>
        <a:bodyPr/>
        <a:lstStyle/>
        <a:p>
          <a:endParaRPr lang="zh-TW" altLang="en-US"/>
        </a:p>
      </dgm:t>
    </dgm:pt>
    <dgm:pt modelId="{5EBC1D35-93B7-42BF-B5E3-5C3F21CC76CE}" type="sibTrans" cxnId="{D2C66548-E766-48F5-9B4F-4EAC961F17F7}">
      <dgm:prSet/>
      <dgm:spPr/>
      <dgm:t>
        <a:bodyPr/>
        <a:lstStyle/>
        <a:p>
          <a:endParaRPr lang="zh-TW" altLang="en-US"/>
        </a:p>
      </dgm:t>
    </dgm:pt>
    <dgm:pt modelId="{C6C8706F-08BD-4546-9818-26DEFEC88BF2}">
      <dgm:prSet phldrT="[文字]"/>
      <dgm:spPr/>
      <dgm:t>
        <a:bodyPr/>
        <a:lstStyle/>
        <a:p>
          <a:r>
            <a:rPr lang="zh-TW" altLang="en-US" dirty="0" smtClean="0">
              <a:latin typeface="標楷體" pitchFamily="65" charset="-120"/>
              <a:ea typeface="標楷體" pitchFamily="65" charset="-120"/>
            </a:rPr>
            <a:t>設計問卷</a:t>
          </a:r>
          <a:endParaRPr lang="zh-TW" altLang="en-US" dirty="0">
            <a:latin typeface="標楷體" pitchFamily="65" charset="-120"/>
            <a:ea typeface="標楷體" pitchFamily="65" charset="-120"/>
          </a:endParaRPr>
        </a:p>
      </dgm:t>
    </dgm:pt>
    <dgm:pt modelId="{827EE38C-E03A-4673-AE97-B42AB1D53AC5}" type="parTrans" cxnId="{33F1A8BA-DD48-4166-89F7-8F87B771017B}">
      <dgm:prSet/>
      <dgm:spPr/>
      <dgm:t>
        <a:bodyPr/>
        <a:lstStyle/>
        <a:p>
          <a:endParaRPr lang="zh-TW" altLang="en-US"/>
        </a:p>
      </dgm:t>
    </dgm:pt>
    <dgm:pt modelId="{FB4A4733-26FD-4A85-9E53-7E36F906263A}" type="sibTrans" cxnId="{33F1A8BA-DD48-4166-89F7-8F87B771017B}">
      <dgm:prSet/>
      <dgm:spPr/>
      <dgm:t>
        <a:bodyPr/>
        <a:lstStyle/>
        <a:p>
          <a:endParaRPr lang="zh-TW" altLang="en-US"/>
        </a:p>
      </dgm:t>
    </dgm:pt>
    <dgm:pt modelId="{FDE11317-75D0-417B-A8A2-B0EA0B5D5D43}">
      <dgm:prSet/>
      <dgm:spPr>
        <a:solidFill>
          <a:schemeClr val="bg2">
            <a:lumMod val="50000"/>
          </a:schemeClr>
        </a:solidFill>
      </dgm:spPr>
      <dgm:t>
        <a:bodyPr/>
        <a:lstStyle/>
        <a:p>
          <a:r>
            <a:rPr lang="zh-TW" altLang="en-US" dirty="0" smtClean="0">
              <a:ea typeface="文鼎古印體" pitchFamily="49" charset="-120"/>
            </a:rPr>
            <a:t>四</a:t>
          </a:r>
          <a:endParaRPr lang="zh-TW" altLang="en-US" dirty="0">
            <a:ea typeface="文鼎古印體" pitchFamily="49" charset="-120"/>
          </a:endParaRPr>
        </a:p>
      </dgm:t>
    </dgm:pt>
    <dgm:pt modelId="{114321C2-4C4B-4686-86DA-BD17FC02931F}" type="parTrans" cxnId="{48484ED4-4FDD-4D76-815A-AF3FEEACF3AC}">
      <dgm:prSet/>
      <dgm:spPr/>
      <dgm:t>
        <a:bodyPr/>
        <a:lstStyle/>
        <a:p>
          <a:endParaRPr lang="zh-TW" altLang="en-US"/>
        </a:p>
      </dgm:t>
    </dgm:pt>
    <dgm:pt modelId="{1D61208C-E06A-4C56-87B8-FD061A5E7E6C}" type="sibTrans" cxnId="{48484ED4-4FDD-4D76-815A-AF3FEEACF3AC}">
      <dgm:prSet/>
      <dgm:spPr/>
      <dgm:t>
        <a:bodyPr/>
        <a:lstStyle/>
        <a:p>
          <a:endParaRPr lang="zh-TW" altLang="en-US"/>
        </a:p>
      </dgm:t>
    </dgm:pt>
    <dgm:pt modelId="{85C3B1C1-E680-4FE7-96E3-F81045104BB6}">
      <dgm:prSet/>
      <dgm:spPr/>
      <dgm:t>
        <a:bodyPr/>
        <a:lstStyle/>
        <a:p>
          <a:r>
            <a:rPr lang="zh-TW" altLang="en-US" dirty="0" smtClean="0">
              <a:latin typeface="標楷體" pitchFamily="65" charset="-120"/>
              <a:ea typeface="標楷體" pitchFamily="65" charset="-120"/>
            </a:rPr>
            <a:t>預試問卷</a:t>
          </a:r>
          <a:endParaRPr lang="zh-TW" altLang="en-US" dirty="0">
            <a:latin typeface="標楷體" pitchFamily="65" charset="-120"/>
            <a:ea typeface="標楷體" pitchFamily="65" charset="-120"/>
          </a:endParaRPr>
        </a:p>
      </dgm:t>
    </dgm:pt>
    <dgm:pt modelId="{65751A87-2C87-4F83-940C-F585F4D13146}" type="parTrans" cxnId="{BDF32D56-132A-474A-9FED-FDB765F311DD}">
      <dgm:prSet/>
      <dgm:spPr/>
      <dgm:t>
        <a:bodyPr/>
        <a:lstStyle/>
        <a:p>
          <a:endParaRPr lang="zh-TW" altLang="en-US"/>
        </a:p>
      </dgm:t>
    </dgm:pt>
    <dgm:pt modelId="{D6E6901D-67E0-4287-8709-216DB890EB24}" type="sibTrans" cxnId="{BDF32D56-132A-474A-9FED-FDB765F311DD}">
      <dgm:prSet/>
      <dgm:spPr/>
      <dgm:t>
        <a:bodyPr/>
        <a:lstStyle/>
        <a:p>
          <a:endParaRPr lang="zh-TW" altLang="en-US"/>
        </a:p>
      </dgm:t>
    </dgm:pt>
    <dgm:pt modelId="{4CA46A7E-1472-4A1A-873B-33426D294112}" type="pres">
      <dgm:prSet presAssocID="{90907E8D-A333-480F-8BE1-5238E1449DE9}" presName="linearFlow" presStyleCnt="0">
        <dgm:presLayoutVars>
          <dgm:dir/>
          <dgm:animLvl val="lvl"/>
          <dgm:resizeHandles val="exact"/>
        </dgm:presLayoutVars>
      </dgm:prSet>
      <dgm:spPr/>
      <dgm:t>
        <a:bodyPr/>
        <a:lstStyle/>
        <a:p>
          <a:endParaRPr lang="zh-TW" altLang="en-US"/>
        </a:p>
      </dgm:t>
    </dgm:pt>
    <dgm:pt modelId="{5E1816B0-96CB-4AB4-9046-FDBAF2D29577}" type="pres">
      <dgm:prSet presAssocID="{1F2E4F4C-4E62-43BE-B388-5135ECB34026}" presName="composite" presStyleCnt="0"/>
      <dgm:spPr/>
    </dgm:pt>
    <dgm:pt modelId="{C317F537-31A9-4E13-A7BF-508BA25546C0}" type="pres">
      <dgm:prSet presAssocID="{1F2E4F4C-4E62-43BE-B388-5135ECB34026}" presName="parentText" presStyleLbl="alignNode1" presStyleIdx="0" presStyleCnt="4" custLinFactNeighborX="-3468" custLinFactNeighborY="809">
        <dgm:presLayoutVars>
          <dgm:chMax val="1"/>
          <dgm:bulletEnabled val="1"/>
        </dgm:presLayoutVars>
      </dgm:prSet>
      <dgm:spPr/>
      <dgm:t>
        <a:bodyPr/>
        <a:lstStyle/>
        <a:p>
          <a:endParaRPr lang="zh-TW" altLang="en-US"/>
        </a:p>
      </dgm:t>
    </dgm:pt>
    <dgm:pt modelId="{86E5420F-36E1-447E-8E53-ED268D62EC9E}" type="pres">
      <dgm:prSet presAssocID="{1F2E4F4C-4E62-43BE-B388-5135ECB34026}" presName="descendantText" presStyleLbl="alignAcc1" presStyleIdx="0" presStyleCnt="4" custLinFactNeighborY="11205">
        <dgm:presLayoutVars>
          <dgm:bulletEnabled val="1"/>
        </dgm:presLayoutVars>
      </dgm:prSet>
      <dgm:spPr/>
      <dgm:t>
        <a:bodyPr/>
        <a:lstStyle/>
        <a:p>
          <a:endParaRPr lang="zh-TW" altLang="en-US"/>
        </a:p>
      </dgm:t>
    </dgm:pt>
    <dgm:pt modelId="{C494C500-F7D8-4989-93F0-8EF75E40E318}" type="pres">
      <dgm:prSet presAssocID="{1561261B-3E45-4266-B15E-0647BC79E71F}" presName="sp" presStyleCnt="0"/>
      <dgm:spPr/>
    </dgm:pt>
    <dgm:pt modelId="{EF801BAB-17AC-40F8-B017-C8E64E18154C}" type="pres">
      <dgm:prSet presAssocID="{0F257DA6-F7CA-431F-9C67-18FBCB8A3596}" presName="composite" presStyleCnt="0"/>
      <dgm:spPr/>
    </dgm:pt>
    <dgm:pt modelId="{201D4052-E33C-4BEA-A714-4A2E5637EF72}" type="pres">
      <dgm:prSet presAssocID="{0F257DA6-F7CA-431F-9C67-18FBCB8A3596}" presName="parentText" presStyleLbl="alignNode1" presStyleIdx="1" presStyleCnt="4">
        <dgm:presLayoutVars>
          <dgm:chMax val="1"/>
          <dgm:bulletEnabled val="1"/>
        </dgm:presLayoutVars>
      </dgm:prSet>
      <dgm:spPr/>
      <dgm:t>
        <a:bodyPr/>
        <a:lstStyle/>
        <a:p>
          <a:endParaRPr lang="zh-TW" altLang="en-US"/>
        </a:p>
      </dgm:t>
    </dgm:pt>
    <dgm:pt modelId="{318B36B4-EDE3-430B-8F4D-9A2D9D703600}" type="pres">
      <dgm:prSet presAssocID="{0F257DA6-F7CA-431F-9C67-18FBCB8A3596}" presName="descendantText" presStyleLbl="alignAcc1" presStyleIdx="1" presStyleCnt="4">
        <dgm:presLayoutVars>
          <dgm:bulletEnabled val="1"/>
        </dgm:presLayoutVars>
      </dgm:prSet>
      <dgm:spPr/>
      <dgm:t>
        <a:bodyPr/>
        <a:lstStyle/>
        <a:p>
          <a:endParaRPr lang="zh-TW" altLang="en-US"/>
        </a:p>
      </dgm:t>
    </dgm:pt>
    <dgm:pt modelId="{B6A63024-F406-4CA0-AC54-00623F4CA578}" type="pres">
      <dgm:prSet presAssocID="{18B43AEA-8236-4371-B0DA-6DD3DA85EE50}" presName="sp" presStyleCnt="0"/>
      <dgm:spPr/>
    </dgm:pt>
    <dgm:pt modelId="{AE033253-A2DC-454F-BCC4-6968EA494992}" type="pres">
      <dgm:prSet presAssocID="{B9632E55-E5FE-49D0-83C9-0C001AAF1D6F}" presName="composite" presStyleCnt="0"/>
      <dgm:spPr/>
    </dgm:pt>
    <dgm:pt modelId="{6164542B-63C5-4DB3-AF5E-0B2ED1E79261}" type="pres">
      <dgm:prSet presAssocID="{B9632E55-E5FE-49D0-83C9-0C001AAF1D6F}" presName="parentText" presStyleLbl="alignNode1" presStyleIdx="2" presStyleCnt="4">
        <dgm:presLayoutVars>
          <dgm:chMax val="1"/>
          <dgm:bulletEnabled val="1"/>
        </dgm:presLayoutVars>
      </dgm:prSet>
      <dgm:spPr/>
      <dgm:t>
        <a:bodyPr/>
        <a:lstStyle/>
        <a:p>
          <a:endParaRPr lang="zh-TW" altLang="en-US"/>
        </a:p>
      </dgm:t>
    </dgm:pt>
    <dgm:pt modelId="{2CF2A8A1-6F8D-4704-B068-578E6F1A78A2}" type="pres">
      <dgm:prSet presAssocID="{B9632E55-E5FE-49D0-83C9-0C001AAF1D6F}" presName="descendantText" presStyleLbl="alignAcc1" presStyleIdx="2" presStyleCnt="4">
        <dgm:presLayoutVars>
          <dgm:bulletEnabled val="1"/>
        </dgm:presLayoutVars>
      </dgm:prSet>
      <dgm:spPr/>
      <dgm:t>
        <a:bodyPr/>
        <a:lstStyle/>
        <a:p>
          <a:endParaRPr lang="zh-TW" altLang="en-US"/>
        </a:p>
      </dgm:t>
    </dgm:pt>
    <dgm:pt modelId="{4FD0F667-70FC-43E8-B7A9-57DFDD4C4CAE}" type="pres">
      <dgm:prSet presAssocID="{5EBC1D35-93B7-42BF-B5E3-5C3F21CC76CE}" presName="sp" presStyleCnt="0"/>
      <dgm:spPr/>
    </dgm:pt>
    <dgm:pt modelId="{018EFD94-999B-4CBD-92EB-761069C63920}" type="pres">
      <dgm:prSet presAssocID="{FDE11317-75D0-417B-A8A2-B0EA0B5D5D43}" presName="composite" presStyleCnt="0"/>
      <dgm:spPr/>
    </dgm:pt>
    <dgm:pt modelId="{B8F25365-2B52-401F-BDF7-4DFDF8E3E842}" type="pres">
      <dgm:prSet presAssocID="{FDE11317-75D0-417B-A8A2-B0EA0B5D5D43}" presName="parentText" presStyleLbl="alignNode1" presStyleIdx="3" presStyleCnt="4" custLinFactNeighborX="1527" custLinFactNeighborY="3492">
        <dgm:presLayoutVars>
          <dgm:chMax val="1"/>
          <dgm:bulletEnabled val="1"/>
        </dgm:presLayoutVars>
      </dgm:prSet>
      <dgm:spPr/>
      <dgm:t>
        <a:bodyPr/>
        <a:lstStyle/>
        <a:p>
          <a:endParaRPr lang="zh-TW" altLang="en-US"/>
        </a:p>
      </dgm:t>
    </dgm:pt>
    <dgm:pt modelId="{EF0B15CD-0505-4043-8D29-ABA4710D22C3}" type="pres">
      <dgm:prSet presAssocID="{FDE11317-75D0-417B-A8A2-B0EA0B5D5D43}" presName="descendantText" presStyleLbl="alignAcc1" presStyleIdx="3" presStyleCnt="4" custLinFactNeighborY="1645">
        <dgm:presLayoutVars>
          <dgm:bulletEnabled val="1"/>
        </dgm:presLayoutVars>
      </dgm:prSet>
      <dgm:spPr/>
      <dgm:t>
        <a:bodyPr/>
        <a:lstStyle/>
        <a:p>
          <a:endParaRPr lang="zh-TW" altLang="en-US"/>
        </a:p>
      </dgm:t>
    </dgm:pt>
  </dgm:ptLst>
  <dgm:cxnLst>
    <dgm:cxn modelId="{E45C284E-CAC7-471F-9EB5-AFA4DBC3E57B}" type="presOf" srcId="{0F257DA6-F7CA-431F-9C67-18FBCB8A3596}" destId="{201D4052-E33C-4BEA-A714-4A2E5637EF72}" srcOrd="0" destOrd="0" presId="urn:microsoft.com/office/officeart/2005/8/layout/chevron2"/>
    <dgm:cxn modelId="{FA36E2DC-96FF-4AD4-AC32-9D7FAB7B7FA7}" srcId="{90907E8D-A333-480F-8BE1-5238E1449DE9}" destId="{1F2E4F4C-4E62-43BE-B388-5135ECB34026}" srcOrd="0" destOrd="0" parTransId="{014A3EF9-DE5B-469A-99B5-698DE7A26087}" sibTransId="{1561261B-3E45-4266-B15E-0647BC79E71F}"/>
    <dgm:cxn modelId="{D2C66548-E766-48F5-9B4F-4EAC961F17F7}" srcId="{90907E8D-A333-480F-8BE1-5238E1449DE9}" destId="{B9632E55-E5FE-49D0-83C9-0C001AAF1D6F}" srcOrd="2" destOrd="0" parTransId="{3EB9CFCE-2DB2-4A3C-BC5D-74100A07B73B}" sibTransId="{5EBC1D35-93B7-42BF-B5E3-5C3F21CC76CE}"/>
    <dgm:cxn modelId="{BDF32D56-132A-474A-9FED-FDB765F311DD}" srcId="{FDE11317-75D0-417B-A8A2-B0EA0B5D5D43}" destId="{85C3B1C1-E680-4FE7-96E3-F81045104BB6}" srcOrd="0" destOrd="0" parTransId="{65751A87-2C87-4F83-940C-F585F4D13146}" sibTransId="{D6E6901D-67E0-4287-8709-216DB890EB24}"/>
    <dgm:cxn modelId="{4E5E5EEC-966D-41A7-B058-7BB57EF09EEE}" type="presOf" srcId="{1F2E4F4C-4E62-43BE-B388-5135ECB34026}" destId="{C317F537-31A9-4E13-A7BF-508BA25546C0}" srcOrd="0" destOrd="0" presId="urn:microsoft.com/office/officeart/2005/8/layout/chevron2"/>
    <dgm:cxn modelId="{33F1A8BA-DD48-4166-89F7-8F87B771017B}" srcId="{B9632E55-E5FE-49D0-83C9-0C001AAF1D6F}" destId="{C6C8706F-08BD-4546-9818-26DEFEC88BF2}" srcOrd="0" destOrd="0" parTransId="{827EE38C-E03A-4673-AE97-B42AB1D53AC5}" sibTransId="{FB4A4733-26FD-4A85-9E53-7E36F906263A}"/>
    <dgm:cxn modelId="{FD189B40-C665-48FF-B66E-E2011C027E10}" type="presOf" srcId="{90907E8D-A333-480F-8BE1-5238E1449DE9}" destId="{4CA46A7E-1472-4A1A-873B-33426D294112}" srcOrd="0" destOrd="0" presId="urn:microsoft.com/office/officeart/2005/8/layout/chevron2"/>
    <dgm:cxn modelId="{0468EEF2-D2A9-4A49-8196-E0D7E6928C08}" type="presOf" srcId="{C6C8706F-08BD-4546-9818-26DEFEC88BF2}" destId="{2CF2A8A1-6F8D-4704-B068-578E6F1A78A2}" srcOrd="0" destOrd="0" presId="urn:microsoft.com/office/officeart/2005/8/layout/chevron2"/>
    <dgm:cxn modelId="{C6E3B9A7-5171-4304-8287-7C8685F7FE7C}" type="presOf" srcId="{B9632E55-E5FE-49D0-83C9-0C001AAF1D6F}" destId="{6164542B-63C5-4DB3-AF5E-0B2ED1E79261}" srcOrd="0" destOrd="0" presId="urn:microsoft.com/office/officeart/2005/8/layout/chevron2"/>
    <dgm:cxn modelId="{48484ED4-4FDD-4D76-815A-AF3FEEACF3AC}" srcId="{90907E8D-A333-480F-8BE1-5238E1449DE9}" destId="{FDE11317-75D0-417B-A8A2-B0EA0B5D5D43}" srcOrd="3" destOrd="0" parTransId="{114321C2-4C4B-4686-86DA-BD17FC02931F}" sibTransId="{1D61208C-E06A-4C56-87B8-FD061A5E7E6C}"/>
    <dgm:cxn modelId="{F22BB7E2-94E2-415C-88CE-5750B5FB847A}" srcId="{0F257DA6-F7CA-431F-9C67-18FBCB8A3596}" destId="{8CBD53BF-DDEA-478A-8316-1F4BAA1E595C}" srcOrd="0" destOrd="0" parTransId="{CA8D9EF2-A873-41C1-8D97-476D672B1D17}" sibTransId="{AE833D19-1EF2-4069-8DBA-548808E8C76F}"/>
    <dgm:cxn modelId="{0D6FEA1E-BC61-45E4-B47E-62C5A87077EA}" srcId="{1F2E4F4C-4E62-43BE-B388-5135ECB34026}" destId="{262C9C4E-2D5F-42A5-B62C-3ECC87E0C278}" srcOrd="0" destOrd="0" parTransId="{4C8D4FAB-6499-4ABD-9AFF-DFB742FA12BE}" sibTransId="{071907F7-7A32-4480-B024-F16AADF51E8F}"/>
    <dgm:cxn modelId="{7C1A528B-D351-4337-8E31-712E4E924347}" type="presOf" srcId="{262C9C4E-2D5F-42A5-B62C-3ECC87E0C278}" destId="{86E5420F-36E1-447E-8E53-ED268D62EC9E}" srcOrd="0" destOrd="0" presId="urn:microsoft.com/office/officeart/2005/8/layout/chevron2"/>
    <dgm:cxn modelId="{24CD4B7F-6A95-47FA-AF0D-A5822489237A}" srcId="{90907E8D-A333-480F-8BE1-5238E1449DE9}" destId="{0F257DA6-F7CA-431F-9C67-18FBCB8A3596}" srcOrd="1" destOrd="0" parTransId="{50F6BF7B-61A3-4AB3-8612-6500775E5735}" sibTransId="{18B43AEA-8236-4371-B0DA-6DD3DA85EE50}"/>
    <dgm:cxn modelId="{F936E8FF-E4C3-4386-A1FE-F785ABA95238}" type="presOf" srcId="{FDE11317-75D0-417B-A8A2-B0EA0B5D5D43}" destId="{B8F25365-2B52-401F-BDF7-4DFDF8E3E842}" srcOrd="0" destOrd="0" presId="urn:microsoft.com/office/officeart/2005/8/layout/chevron2"/>
    <dgm:cxn modelId="{202212C3-7DAF-476F-84D2-BBBE7A243EAC}" type="presOf" srcId="{8CBD53BF-DDEA-478A-8316-1F4BAA1E595C}" destId="{318B36B4-EDE3-430B-8F4D-9A2D9D703600}" srcOrd="0" destOrd="0" presId="urn:microsoft.com/office/officeart/2005/8/layout/chevron2"/>
    <dgm:cxn modelId="{C1A52432-2C56-45AF-B32A-03DC4CCC1640}" type="presOf" srcId="{85C3B1C1-E680-4FE7-96E3-F81045104BB6}" destId="{EF0B15CD-0505-4043-8D29-ABA4710D22C3}" srcOrd="0" destOrd="0" presId="urn:microsoft.com/office/officeart/2005/8/layout/chevron2"/>
    <dgm:cxn modelId="{8E8A7314-B6D3-45FF-BFB3-DD711C41044B}" type="presParOf" srcId="{4CA46A7E-1472-4A1A-873B-33426D294112}" destId="{5E1816B0-96CB-4AB4-9046-FDBAF2D29577}" srcOrd="0" destOrd="0" presId="urn:microsoft.com/office/officeart/2005/8/layout/chevron2"/>
    <dgm:cxn modelId="{58E60C60-B6F5-4156-8B96-5CD0C000E4C4}" type="presParOf" srcId="{5E1816B0-96CB-4AB4-9046-FDBAF2D29577}" destId="{C317F537-31A9-4E13-A7BF-508BA25546C0}" srcOrd="0" destOrd="0" presId="urn:microsoft.com/office/officeart/2005/8/layout/chevron2"/>
    <dgm:cxn modelId="{987B6F86-9A05-40F6-9144-5CF81EA5B9EB}" type="presParOf" srcId="{5E1816B0-96CB-4AB4-9046-FDBAF2D29577}" destId="{86E5420F-36E1-447E-8E53-ED268D62EC9E}" srcOrd="1" destOrd="0" presId="urn:microsoft.com/office/officeart/2005/8/layout/chevron2"/>
    <dgm:cxn modelId="{30CA47F5-070A-47F5-999D-FD6135C75AD1}" type="presParOf" srcId="{4CA46A7E-1472-4A1A-873B-33426D294112}" destId="{C494C500-F7D8-4989-93F0-8EF75E40E318}" srcOrd="1" destOrd="0" presId="urn:microsoft.com/office/officeart/2005/8/layout/chevron2"/>
    <dgm:cxn modelId="{BF4CD46F-8967-4825-A374-094D242960BD}" type="presParOf" srcId="{4CA46A7E-1472-4A1A-873B-33426D294112}" destId="{EF801BAB-17AC-40F8-B017-C8E64E18154C}" srcOrd="2" destOrd="0" presId="urn:microsoft.com/office/officeart/2005/8/layout/chevron2"/>
    <dgm:cxn modelId="{B880740B-1735-4179-B5B8-885F1117F3EE}" type="presParOf" srcId="{EF801BAB-17AC-40F8-B017-C8E64E18154C}" destId="{201D4052-E33C-4BEA-A714-4A2E5637EF72}" srcOrd="0" destOrd="0" presId="urn:microsoft.com/office/officeart/2005/8/layout/chevron2"/>
    <dgm:cxn modelId="{02350359-57F0-446C-BF3F-0F16567A995F}" type="presParOf" srcId="{EF801BAB-17AC-40F8-B017-C8E64E18154C}" destId="{318B36B4-EDE3-430B-8F4D-9A2D9D703600}" srcOrd="1" destOrd="0" presId="urn:microsoft.com/office/officeart/2005/8/layout/chevron2"/>
    <dgm:cxn modelId="{46A0DEDB-BD36-4BCA-87AB-0E3FDFCB8002}" type="presParOf" srcId="{4CA46A7E-1472-4A1A-873B-33426D294112}" destId="{B6A63024-F406-4CA0-AC54-00623F4CA578}" srcOrd="3" destOrd="0" presId="urn:microsoft.com/office/officeart/2005/8/layout/chevron2"/>
    <dgm:cxn modelId="{155F5D87-92BE-4FA9-8FF5-C54E8CC37860}" type="presParOf" srcId="{4CA46A7E-1472-4A1A-873B-33426D294112}" destId="{AE033253-A2DC-454F-BCC4-6968EA494992}" srcOrd="4" destOrd="0" presId="urn:microsoft.com/office/officeart/2005/8/layout/chevron2"/>
    <dgm:cxn modelId="{457F0996-F46B-458F-9BBB-5F2A813A72AA}" type="presParOf" srcId="{AE033253-A2DC-454F-BCC4-6968EA494992}" destId="{6164542B-63C5-4DB3-AF5E-0B2ED1E79261}" srcOrd="0" destOrd="0" presId="urn:microsoft.com/office/officeart/2005/8/layout/chevron2"/>
    <dgm:cxn modelId="{0B05ADAB-4D0A-48D0-8DE9-61BEF08DBC06}" type="presParOf" srcId="{AE033253-A2DC-454F-BCC4-6968EA494992}" destId="{2CF2A8A1-6F8D-4704-B068-578E6F1A78A2}" srcOrd="1" destOrd="0" presId="urn:microsoft.com/office/officeart/2005/8/layout/chevron2"/>
    <dgm:cxn modelId="{899B6E83-EB46-490F-BC96-37A78EE79E1B}" type="presParOf" srcId="{4CA46A7E-1472-4A1A-873B-33426D294112}" destId="{4FD0F667-70FC-43E8-B7A9-57DFDD4C4CAE}" srcOrd="5" destOrd="0" presId="urn:microsoft.com/office/officeart/2005/8/layout/chevron2"/>
    <dgm:cxn modelId="{1EFB4988-AC5E-42C0-913C-FC61B22C6DCC}" type="presParOf" srcId="{4CA46A7E-1472-4A1A-873B-33426D294112}" destId="{018EFD94-999B-4CBD-92EB-761069C63920}" srcOrd="6" destOrd="0" presId="urn:microsoft.com/office/officeart/2005/8/layout/chevron2"/>
    <dgm:cxn modelId="{3CD38B08-B7D6-4047-90AD-4EFAFE42D0C8}" type="presParOf" srcId="{018EFD94-999B-4CBD-92EB-761069C63920}" destId="{B8F25365-2B52-401F-BDF7-4DFDF8E3E842}" srcOrd="0" destOrd="0" presId="urn:microsoft.com/office/officeart/2005/8/layout/chevron2"/>
    <dgm:cxn modelId="{53AE6EA1-D033-4FEC-8E4B-1D76056D8FD5}" type="presParOf" srcId="{018EFD94-999B-4CBD-92EB-761069C63920}" destId="{EF0B15CD-0505-4043-8D29-ABA4710D22C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907E8D-A333-480F-8BE1-5238E1449DE9}"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zh-TW" altLang="en-US"/>
        </a:p>
      </dgm:t>
    </dgm:pt>
    <dgm:pt modelId="{1F2E4F4C-4E62-43BE-B388-5135ECB34026}">
      <dgm:prSet phldrT="[文字]"/>
      <dgm:spPr>
        <a:solidFill>
          <a:schemeClr val="bg2">
            <a:lumMod val="50000"/>
          </a:schemeClr>
        </a:solidFill>
        <a:ln>
          <a:solidFill>
            <a:schemeClr val="bg2">
              <a:lumMod val="50000"/>
            </a:schemeClr>
          </a:solidFill>
        </a:ln>
      </dgm:spPr>
      <dgm:t>
        <a:bodyPr/>
        <a:lstStyle/>
        <a:p>
          <a:r>
            <a:rPr lang="zh-TW" altLang="en-US" dirty="0" smtClean="0">
              <a:ea typeface="文鼎古印體" pitchFamily="49" charset="-120"/>
            </a:rPr>
            <a:t>五</a:t>
          </a:r>
          <a:endParaRPr lang="zh-TW" altLang="en-US" dirty="0">
            <a:ea typeface="文鼎古印體" pitchFamily="49" charset="-120"/>
          </a:endParaRPr>
        </a:p>
      </dgm:t>
    </dgm:pt>
    <dgm:pt modelId="{014A3EF9-DE5B-469A-99B5-698DE7A26087}" type="parTrans" cxnId="{FA36E2DC-96FF-4AD4-AC32-9D7FAB7B7FA7}">
      <dgm:prSet/>
      <dgm:spPr/>
      <dgm:t>
        <a:bodyPr/>
        <a:lstStyle/>
        <a:p>
          <a:endParaRPr lang="zh-TW" altLang="en-US">
            <a:ea typeface="文鼎古印體" pitchFamily="49" charset="-120"/>
          </a:endParaRPr>
        </a:p>
      </dgm:t>
    </dgm:pt>
    <dgm:pt modelId="{1561261B-3E45-4266-B15E-0647BC79E71F}" type="sibTrans" cxnId="{FA36E2DC-96FF-4AD4-AC32-9D7FAB7B7FA7}">
      <dgm:prSet/>
      <dgm:spPr/>
      <dgm:t>
        <a:bodyPr/>
        <a:lstStyle/>
        <a:p>
          <a:endParaRPr lang="zh-TW" altLang="en-US">
            <a:ea typeface="文鼎古印體" pitchFamily="49" charset="-120"/>
          </a:endParaRPr>
        </a:p>
      </dgm:t>
    </dgm:pt>
    <dgm:pt modelId="{262C9C4E-2D5F-42A5-B62C-3ECC87E0C278}">
      <dgm:prSet phldrT="[文字]"/>
      <dgm:spPr/>
      <dgm:t>
        <a:bodyPr/>
        <a:lstStyle/>
        <a:p>
          <a:r>
            <a:rPr lang="zh-TW" altLang="en-US" dirty="0" smtClean="0">
              <a:latin typeface="標楷體" pitchFamily="65" charset="-120"/>
              <a:ea typeface="標楷體" pitchFamily="65" charset="-120"/>
            </a:rPr>
            <a:t>問卷調查</a:t>
          </a:r>
          <a:endParaRPr lang="zh-TW" altLang="en-US" dirty="0">
            <a:latin typeface="標楷體" pitchFamily="65" charset="-120"/>
            <a:ea typeface="標楷體" pitchFamily="65" charset="-120"/>
          </a:endParaRPr>
        </a:p>
      </dgm:t>
    </dgm:pt>
    <dgm:pt modelId="{4C8D4FAB-6499-4ABD-9AFF-DFB742FA12BE}" type="parTrans" cxnId="{0D6FEA1E-BC61-45E4-B47E-62C5A87077EA}">
      <dgm:prSet/>
      <dgm:spPr/>
      <dgm:t>
        <a:bodyPr/>
        <a:lstStyle/>
        <a:p>
          <a:endParaRPr lang="zh-TW" altLang="en-US">
            <a:ea typeface="文鼎古印體" pitchFamily="49" charset="-120"/>
          </a:endParaRPr>
        </a:p>
      </dgm:t>
    </dgm:pt>
    <dgm:pt modelId="{071907F7-7A32-4480-B024-F16AADF51E8F}" type="sibTrans" cxnId="{0D6FEA1E-BC61-45E4-B47E-62C5A87077EA}">
      <dgm:prSet/>
      <dgm:spPr/>
      <dgm:t>
        <a:bodyPr/>
        <a:lstStyle/>
        <a:p>
          <a:endParaRPr lang="zh-TW" altLang="en-US">
            <a:ea typeface="文鼎古印體" pitchFamily="49" charset="-120"/>
          </a:endParaRPr>
        </a:p>
      </dgm:t>
    </dgm:pt>
    <dgm:pt modelId="{0F257DA6-F7CA-431F-9C67-18FBCB8A3596}">
      <dgm:prSet phldrT="[文字]"/>
      <dgm:spPr>
        <a:solidFill>
          <a:schemeClr val="bg2">
            <a:lumMod val="50000"/>
          </a:schemeClr>
        </a:solidFill>
      </dgm:spPr>
      <dgm:t>
        <a:bodyPr/>
        <a:lstStyle/>
        <a:p>
          <a:r>
            <a:rPr lang="zh-TW" altLang="en-US" dirty="0" smtClean="0">
              <a:ea typeface="文鼎古印體" pitchFamily="49" charset="-120"/>
            </a:rPr>
            <a:t>六</a:t>
          </a:r>
          <a:endParaRPr lang="zh-TW" altLang="en-US" dirty="0">
            <a:ea typeface="文鼎古印體" pitchFamily="49" charset="-120"/>
          </a:endParaRPr>
        </a:p>
      </dgm:t>
    </dgm:pt>
    <dgm:pt modelId="{50F6BF7B-61A3-4AB3-8612-6500775E5735}" type="parTrans" cxnId="{24CD4B7F-6A95-47FA-AF0D-A5822489237A}">
      <dgm:prSet/>
      <dgm:spPr/>
      <dgm:t>
        <a:bodyPr/>
        <a:lstStyle/>
        <a:p>
          <a:endParaRPr lang="zh-TW" altLang="en-US">
            <a:ea typeface="文鼎古印體" pitchFamily="49" charset="-120"/>
          </a:endParaRPr>
        </a:p>
      </dgm:t>
    </dgm:pt>
    <dgm:pt modelId="{18B43AEA-8236-4371-B0DA-6DD3DA85EE50}" type="sibTrans" cxnId="{24CD4B7F-6A95-47FA-AF0D-A5822489237A}">
      <dgm:prSet/>
      <dgm:spPr/>
      <dgm:t>
        <a:bodyPr/>
        <a:lstStyle/>
        <a:p>
          <a:endParaRPr lang="zh-TW" altLang="en-US">
            <a:ea typeface="文鼎古印體" pitchFamily="49" charset="-120"/>
          </a:endParaRPr>
        </a:p>
      </dgm:t>
    </dgm:pt>
    <dgm:pt modelId="{8CBD53BF-DDEA-478A-8316-1F4BAA1E595C}">
      <dgm:prSet phldrT="[文字]"/>
      <dgm:spPr/>
      <dgm:t>
        <a:bodyPr/>
        <a:lstStyle/>
        <a:p>
          <a:r>
            <a:rPr lang="zh-TW" altLang="en-US" dirty="0" smtClean="0">
              <a:latin typeface="標楷體" pitchFamily="65" charset="-120"/>
              <a:ea typeface="標楷體" pitchFamily="65" charset="-120"/>
            </a:rPr>
            <a:t>問卷統計與分析</a:t>
          </a:r>
          <a:endParaRPr lang="zh-TW" altLang="en-US" dirty="0">
            <a:latin typeface="標楷體" pitchFamily="65" charset="-120"/>
            <a:ea typeface="標楷體" pitchFamily="65" charset="-120"/>
          </a:endParaRPr>
        </a:p>
      </dgm:t>
    </dgm:pt>
    <dgm:pt modelId="{CA8D9EF2-A873-41C1-8D97-476D672B1D17}" type="parTrans" cxnId="{F22BB7E2-94E2-415C-88CE-5750B5FB847A}">
      <dgm:prSet/>
      <dgm:spPr/>
      <dgm:t>
        <a:bodyPr/>
        <a:lstStyle/>
        <a:p>
          <a:endParaRPr lang="zh-TW" altLang="en-US">
            <a:ea typeface="文鼎古印體" pitchFamily="49" charset="-120"/>
          </a:endParaRPr>
        </a:p>
      </dgm:t>
    </dgm:pt>
    <dgm:pt modelId="{AE833D19-1EF2-4069-8DBA-548808E8C76F}" type="sibTrans" cxnId="{F22BB7E2-94E2-415C-88CE-5750B5FB847A}">
      <dgm:prSet/>
      <dgm:spPr/>
      <dgm:t>
        <a:bodyPr/>
        <a:lstStyle/>
        <a:p>
          <a:endParaRPr lang="zh-TW" altLang="en-US">
            <a:ea typeface="文鼎古印體" pitchFamily="49" charset="-120"/>
          </a:endParaRPr>
        </a:p>
      </dgm:t>
    </dgm:pt>
    <dgm:pt modelId="{B9632E55-E5FE-49D0-83C9-0C001AAF1D6F}">
      <dgm:prSet phldrT="[文字]"/>
      <dgm:spPr>
        <a:solidFill>
          <a:schemeClr val="bg2">
            <a:lumMod val="50000"/>
          </a:schemeClr>
        </a:solidFill>
        <a:ln>
          <a:solidFill>
            <a:schemeClr val="bg2">
              <a:lumMod val="50000"/>
            </a:schemeClr>
          </a:solidFill>
        </a:ln>
      </dgm:spPr>
      <dgm:t>
        <a:bodyPr/>
        <a:lstStyle/>
        <a:p>
          <a:r>
            <a:rPr lang="zh-TW" altLang="en-US" dirty="0" smtClean="0">
              <a:ea typeface="文鼎古印體" pitchFamily="49" charset="-120"/>
            </a:rPr>
            <a:t>七</a:t>
          </a:r>
          <a:endParaRPr lang="zh-TW" altLang="en-US" dirty="0">
            <a:ea typeface="文鼎古印體" pitchFamily="49" charset="-120"/>
          </a:endParaRPr>
        </a:p>
      </dgm:t>
    </dgm:pt>
    <dgm:pt modelId="{3EB9CFCE-2DB2-4A3C-BC5D-74100A07B73B}" type="parTrans" cxnId="{D2C66548-E766-48F5-9B4F-4EAC961F17F7}">
      <dgm:prSet/>
      <dgm:spPr/>
      <dgm:t>
        <a:bodyPr/>
        <a:lstStyle/>
        <a:p>
          <a:endParaRPr lang="zh-TW" altLang="en-US">
            <a:ea typeface="文鼎古印體" pitchFamily="49" charset="-120"/>
          </a:endParaRPr>
        </a:p>
      </dgm:t>
    </dgm:pt>
    <dgm:pt modelId="{5EBC1D35-93B7-42BF-B5E3-5C3F21CC76CE}" type="sibTrans" cxnId="{D2C66548-E766-48F5-9B4F-4EAC961F17F7}">
      <dgm:prSet/>
      <dgm:spPr/>
      <dgm:t>
        <a:bodyPr/>
        <a:lstStyle/>
        <a:p>
          <a:endParaRPr lang="zh-TW" altLang="en-US">
            <a:ea typeface="文鼎古印體" pitchFamily="49" charset="-120"/>
          </a:endParaRPr>
        </a:p>
      </dgm:t>
    </dgm:pt>
    <dgm:pt modelId="{C6C8706F-08BD-4546-9818-26DEFEC88BF2}">
      <dgm:prSet phldrT="[文字]"/>
      <dgm:spPr/>
      <dgm:t>
        <a:bodyPr/>
        <a:lstStyle/>
        <a:p>
          <a:r>
            <a:rPr lang="zh-TW" altLang="en-US" dirty="0" smtClean="0">
              <a:latin typeface="標楷體" pitchFamily="65" charset="-120"/>
              <a:ea typeface="標楷體" pitchFamily="65" charset="-120"/>
            </a:rPr>
            <a:t>結論與建議</a:t>
          </a:r>
          <a:endParaRPr lang="zh-TW" altLang="en-US" dirty="0">
            <a:latin typeface="標楷體" pitchFamily="65" charset="-120"/>
            <a:ea typeface="標楷體" pitchFamily="65" charset="-120"/>
          </a:endParaRPr>
        </a:p>
      </dgm:t>
    </dgm:pt>
    <dgm:pt modelId="{827EE38C-E03A-4673-AE97-B42AB1D53AC5}" type="parTrans" cxnId="{33F1A8BA-DD48-4166-89F7-8F87B771017B}">
      <dgm:prSet/>
      <dgm:spPr/>
      <dgm:t>
        <a:bodyPr/>
        <a:lstStyle/>
        <a:p>
          <a:endParaRPr lang="zh-TW" altLang="en-US">
            <a:ea typeface="文鼎古印體" pitchFamily="49" charset="-120"/>
          </a:endParaRPr>
        </a:p>
      </dgm:t>
    </dgm:pt>
    <dgm:pt modelId="{FB4A4733-26FD-4A85-9E53-7E36F906263A}" type="sibTrans" cxnId="{33F1A8BA-DD48-4166-89F7-8F87B771017B}">
      <dgm:prSet/>
      <dgm:spPr/>
      <dgm:t>
        <a:bodyPr/>
        <a:lstStyle/>
        <a:p>
          <a:endParaRPr lang="zh-TW" altLang="en-US">
            <a:ea typeface="文鼎古印體" pitchFamily="49" charset="-120"/>
          </a:endParaRPr>
        </a:p>
      </dgm:t>
    </dgm:pt>
    <dgm:pt modelId="{4CA46A7E-1472-4A1A-873B-33426D294112}" type="pres">
      <dgm:prSet presAssocID="{90907E8D-A333-480F-8BE1-5238E1449DE9}" presName="linearFlow" presStyleCnt="0">
        <dgm:presLayoutVars>
          <dgm:dir/>
          <dgm:animLvl val="lvl"/>
          <dgm:resizeHandles val="exact"/>
        </dgm:presLayoutVars>
      </dgm:prSet>
      <dgm:spPr/>
      <dgm:t>
        <a:bodyPr/>
        <a:lstStyle/>
        <a:p>
          <a:endParaRPr lang="zh-TW" altLang="en-US"/>
        </a:p>
      </dgm:t>
    </dgm:pt>
    <dgm:pt modelId="{5E1816B0-96CB-4AB4-9046-FDBAF2D29577}" type="pres">
      <dgm:prSet presAssocID="{1F2E4F4C-4E62-43BE-B388-5135ECB34026}" presName="composite" presStyleCnt="0"/>
      <dgm:spPr/>
    </dgm:pt>
    <dgm:pt modelId="{C317F537-31A9-4E13-A7BF-508BA25546C0}" type="pres">
      <dgm:prSet presAssocID="{1F2E4F4C-4E62-43BE-B388-5135ECB34026}" presName="parentText" presStyleLbl="alignNode1" presStyleIdx="0" presStyleCnt="3" custLinFactNeighborX="-3468" custLinFactNeighborY="809">
        <dgm:presLayoutVars>
          <dgm:chMax val="1"/>
          <dgm:bulletEnabled val="1"/>
        </dgm:presLayoutVars>
      </dgm:prSet>
      <dgm:spPr/>
      <dgm:t>
        <a:bodyPr/>
        <a:lstStyle/>
        <a:p>
          <a:endParaRPr lang="zh-TW" altLang="en-US"/>
        </a:p>
      </dgm:t>
    </dgm:pt>
    <dgm:pt modelId="{86E5420F-36E1-447E-8E53-ED268D62EC9E}" type="pres">
      <dgm:prSet presAssocID="{1F2E4F4C-4E62-43BE-B388-5135ECB34026}" presName="descendantText" presStyleLbl="alignAcc1" presStyleIdx="0" presStyleCnt="3" custLinFactNeighborY="11205">
        <dgm:presLayoutVars>
          <dgm:bulletEnabled val="1"/>
        </dgm:presLayoutVars>
      </dgm:prSet>
      <dgm:spPr/>
      <dgm:t>
        <a:bodyPr/>
        <a:lstStyle/>
        <a:p>
          <a:endParaRPr lang="zh-TW" altLang="en-US"/>
        </a:p>
      </dgm:t>
    </dgm:pt>
    <dgm:pt modelId="{C494C500-F7D8-4989-93F0-8EF75E40E318}" type="pres">
      <dgm:prSet presAssocID="{1561261B-3E45-4266-B15E-0647BC79E71F}" presName="sp" presStyleCnt="0"/>
      <dgm:spPr/>
    </dgm:pt>
    <dgm:pt modelId="{EF801BAB-17AC-40F8-B017-C8E64E18154C}" type="pres">
      <dgm:prSet presAssocID="{0F257DA6-F7CA-431F-9C67-18FBCB8A3596}" presName="composite" presStyleCnt="0"/>
      <dgm:spPr/>
    </dgm:pt>
    <dgm:pt modelId="{201D4052-E33C-4BEA-A714-4A2E5637EF72}" type="pres">
      <dgm:prSet presAssocID="{0F257DA6-F7CA-431F-9C67-18FBCB8A3596}" presName="parentText" presStyleLbl="alignNode1" presStyleIdx="1" presStyleCnt="3">
        <dgm:presLayoutVars>
          <dgm:chMax val="1"/>
          <dgm:bulletEnabled val="1"/>
        </dgm:presLayoutVars>
      </dgm:prSet>
      <dgm:spPr/>
      <dgm:t>
        <a:bodyPr/>
        <a:lstStyle/>
        <a:p>
          <a:endParaRPr lang="zh-TW" altLang="en-US"/>
        </a:p>
      </dgm:t>
    </dgm:pt>
    <dgm:pt modelId="{318B36B4-EDE3-430B-8F4D-9A2D9D703600}" type="pres">
      <dgm:prSet presAssocID="{0F257DA6-F7CA-431F-9C67-18FBCB8A3596}" presName="descendantText" presStyleLbl="alignAcc1" presStyleIdx="1" presStyleCnt="3">
        <dgm:presLayoutVars>
          <dgm:bulletEnabled val="1"/>
        </dgm:presLayoutVars>
      </dgm:prSet>
      <dgm:spPr/>
      <dgm:t>
        <a:bodyPr/>
        <a:lstStyle/>
        <a:p>
          <a:endParaRPr lang="zh-TW" altLang="en-US"/>
        </a:p>
      </dgm:t>
    </dgm:pt>
    <dgm:pt modelId="{B6A63024-F406-4CA0-AC54-00623F4CA578}" type="pres">
      <dgm:prSet presAssocID="{18B43AEA-8236-4371-B0DA-6DD3DA85EE50}" presName="sp" presStyleCnt="0"/>
      <dgm:spPr/>
    </dgm:pt>
    <dgm:pt modelId="{AE033253-A2DC-454F-BCC4-6968EA494992}" type="pres">
      <dgm:prSet presAssocID="{B9632E55-E5FE-49D0-83C9-0C001AAF1D6F}" presName="composite" presStyleCnt="0"/>
      <dgm:spPr/>
    </dgm:pt>
    <dgm:pt modelId="{6164542B-63C5-4DB3-AF5E-0B2ED1E79261}" type="pres">
      <dgm:prSet presAssocID="{B9632E55-E5FE-49D0-83C9-0C001AAF1D6F}" presName="parentText" presStyleLbl="alignNode1" presStyleIdx="2" presStyleCnt="3">
        <dgm:presLayoutVars>
          <dgm:chMax val="1"/>
          <dgm:bulletEnabled val="1"/>
        </dgm:presLayoutVars>
      </dgm:prSet>
      <dgm:spPr/>
      <dgm:t>
        <a:bodyPr/>
        <a:lstStyle/>
        <a:p>
          <a:endParaRPr lang="zh-TW" altLang="en-US"/>
        </a:p>
      </dgm:t>
    </dgm:pt>
    <dgm:pt modelId="{2CF2A8A1-6F8D-4704-B068-578E6F1A78A2}" type="pres">
      <dgm:prSet presAssocID="{B9632E55-E5FE-49D0-83C9-0C001AAF1D6F}" presName="descendantText" presStyleLbl="alignAcc1" presStyleIdx="2" presStyleCnt="3">
        <dgm:presLayoutVars>
          <dgm:bulletEnabled val="1"/>
        </dgm:presLayoutVars>
      </dgm:prSet>
      <dgm:spPr/>
      <dgm:t>
        <a:bodyPr/>
        <a:lstStyle/>
        <a:p>
          <a:endParaRPr lang="zh-TW" altLang="en-US"/>
        </a:p>
      </dgm:t>
    </dgm:pt>
  </dgm:ptLst>
  <dgm:cxnLst>
    <dgm:cxn modelId="{FA36E2DC-96FF-4AD4-AC32-9D7FAB7B7FA7}" srcId="{90907E8D-A333-480F-8BE1-5238E1449DE9}" destId="{1F2E4F4C-4E62-43BE-B388-5135ECB34026}" srcOrd="0" destOrd="0" parTransId="{014A3EF9-DE5B-469A-99B5-698DE7A26087}" sibTransId="{1561261B-3E45-4266-B15E-0647BC79E71F}"/>
    <dgm:cxn modelId="{BE5444A6-4E00-49E3-BE46-0150E081F89D}" type="presOf" srcId="{1F2E4F4C-4E62-43BE-B388-5135ECB34026}" destId="{C317F537-31A9-4E13-A7BF-508BA25546C0}" srcOrd="0" destOrd="0" presId="urn:microsoft.com/office/officeart/2005/8/layout/chevron2"/>
    <dgm:cxn modelId="{9EF20E20-F44A-4003-876D-BE982F277CBB}" type="presOf" srcId="{8CBD53BF-DDEA-478A-8316-1F4BAA1E595C}" destId="{318B36B4-EDE3-430B-8F4D-9A2D9D703600}" srcOrd="0" destOrd="0" presId="urn:microsoft.com/office/officeart/2005/8/layout/chevron2"/>
    <dgm:cxn modelId="{8ED857C9-0F01-49C5-9C44-E581F928E174}" type="presOf" srcId="{C6C8706F-08BD-4546-9818-26DEFEC88BF2}" destId="{2CF2A8A1-6F8D-4704-B068-578E6F1A78A2}" srcOrd="0" destOrd="0" presId="urn:microsoft.com/office/officeart/2005/8/layout/chevron2"/>
    <dgm:cxn modelId="{D2C66548-E766-48F5-9B4F-4EAC961F17F7}" srcId="{90907E8D-A333-480F-8BE1-5238E1449DE9}" destId="{B9632E55-E5FE-49D0-83C9-0C001AAF1D6F}" srcOrd="2" destOrd="0" parTransId="{3EB9CFCE-2DB2-4A3C-BC5D-74100A07B73B}" sibTransId="{5EBC1D35-93B7-42BF-B5E3-5C3F21CC76CE}"/>
    <dgm:cxn modelId="{B48413C1-C071-4881-BCA3-4517C45B7F0E}" type="presOf" srcId="{0F257DA6-F7CA-431F-9C67-18FBCB8A3596}" destId="{201D4052-E33C-4BEA-A714-4A2E5637EF72}" srcOrd="0" destOrd="0" presId="urn:microsoft.com/office/officeart/2005/8/layout/chevron2"/>
    <dgm:cxn modelId="{33F1A8BA-DD48-4166-89F7-8F87B771017B}" srcId="{B9632E55-E5FE-49D0-83C9-0C001AAF1D6F}" destId="{C6C8706F-08BD-4546-9818-26DEFEC88BF2}" srcOrd="0" destOrd="0" parTransId="{827EE38C-E03A-4673-AE97-B42AB1D53AC5}" sibTransId="{FB4A4733-26FD-4A85-9E53-7E36F906263A}"/>
    <dgm:cxn modelId="{C4DBF1FA-B79A-4E0D-A310-13ABB419E24F}" type="presOf" srcId="{90907E8D-A333-480F-8BE1-5238E1449DE9}" destId="{4CA46A7E-1472-4A1A-873B-33426D294112}" srcOrd="0" destOrd="0" presId="urn:microsoft.com/office/officeart/2005/8/layout/chevron2"/>
    <dgm:cxn modelId="{F22BB7E2-94E2-415C-88CE-5750B5FB847A}" srcId="{0F257DA6-F7CA-431F-9C67-18FBCB8A3596}" destId="{8CBD53BF-DDEA-478A-8316-1F4BAA1E595C}" srcOrd="0" destOrd="0" parTransId="{CA8D9EF2-A873-41C1-8D97-476D672B1D17}" sibTransId="{AE833D19-1EF2-4069-8DBA-548808E8C76F}"/>
    <dgm:cxn modelId="{0D6FEA1E-BC61-45E4-B47E-62C5A87077EA}" srcId="{1F2E4F4C-4E62-43BE-B388-5135ECB34026}" destId="{262C9C4E-2D5F-42A5-B62C-3ECC87E0C278}" srcOrd="0" destOrd="0" parTransId="{4C8D4FAB-6499-4ABD-9AFF-DFB742FA12BE}" sibTransId="{071907F7-7A32-4480-B024-F16AADF51E8F}"/>
    <dgm:cxn modelId="{B9EF442F-6AC3-46DB-A4F7-FA4943F1E9A1}" type="presOf" srcId="{262C9C4E-2D5F-42A5-B62C-3ECC87E0C278}" destId="{86E5420F-36E1-447E-8E53-ED268D62EC9E}" srcOrd="0" destOrd="0" presId="urn:microsoft.com/office/officeart/2005/8/layout/chevron2"/>
    <dgm:cxn modelId="{24CD4B7F-6A95-47FA-AF0D-A5822489237A}" srcId="{90907E8D-A333-480F-8BE1-5238E1449DE9}" destId="{0F257DA6-F7CA-431F-9C67-18FBCB8A3596}" srcOrd="1" destOrd="0" parTransId="{50F6BF7B-61A3-4AB3-8612-6500775E5735}" sibTransId="{18B43AEA-8236-4371-B0DA-6DD3DA85EE50}"/>
    <dgm:cxn modelId="{9EA823E3-E5B5-40DE-957B-B00606988D6A}" type="presOf" srcId="{B9632E55-E5FE-49D0-83C9-0C001AAF1D6F}" destId="{6164542B-63C5-4DB3-AF5E-0B2ED1E79261}" srcOrd="0" destOrd="0" presId="urn:microsoft.com/office/officeart/2005/8/layout/chevron2"/>
    <dgm:cxn modelId="{6FFC5006-0C12-4B79-A25A-08617E37A147}" type="presParOf" srcId="{4CA46A7E-1472-4A1A-873B-33426D294112}" destId="{5E1816B0-96CB-4AB4-9046-FDBAF2D29577}" srcOrd="0" destOrd="0" presId="urn:microsoft.com/office/officeart/2005/8/layout/chevron2"/>
    <dgm:cxn modelId="{E7DB5E98-11E6-4BB0-A568-B0BE63177BC3}" type="presParOf" srcId="{5E1816B0-96CB-4AB4-9046-FDBAF2D29577}" destId="{C317F537-31A9-4E13-A7BF-508BA25546C0}" srcOrd="0" destOrd="0" presId="urn:microsoft.com/office/officeart/2005/8/layout/chevron2"/>
    <dgm:cxn modelId="{0AA38DA0-72A3-4F5D-9770-A7791440207A}" type="presParOf" srcId="{5E1816B0-96CB-4AB4-9046-FDBAF2D29577}" destId="{86E5420F-36E1-447E-8E53-ED268D62EC9E}" srcOrd="1" destOrd="0" presId="urn:microsoft.com/office/officeart/2005/8/layout/chevron2"/>
    <dgm:cxn modelId="{04078CFD-6E42-4C21-84D1-918B860D0E71}" type="presParOf" srcId="{4CA46A7E-1472-4A1A-873B-33426D294112}" destId="{C494C500-F7D8-4989-93F0-8EF75E40E318}" srcOrd="1" destOrd="0" presId="urn:microsoft.com/office/officeart/2005/8/layout/chevron2"/>
    <dgm:cxn modelId="{8B1883A4-F55D-43DF-886F-120D80771B46}" type="presParOf" srcId="{4CA46A7E-1472-4A1A-873B-33426D294112}" destId="{EF801BAB-17AC-40F8-B017-C8E64E18154C}" srcOrd="2" destOrd="0" presId="urn:microsoft.com/office/officeart/2005/8/layout/chevron2"/>
    <dgm:cxn modelId="{7CB4FF81-0EE9-45B3-876D-4B4BF88EADEB}" type="presParOf" srcId="{EF801BAB-17AC-40F8-B017-C8E64E18154C}" destId="{201D4052-E33C-4BEA-A714-4A2E5637EF72}" srcOrd="0" destOrd="0" presId="urn:microsoft.com/office/officeart/2005/8/layout/chevron2"/>
    <dgm:cxn modelId="{58458BE4-97C3-4EB9-8960-0D9B37BA42C0}" type="presParOf" srcId="{EF801BAB-17AC-40F8-B017-C8E64E18154C}" destId="{318B36B4-EDE3-430B-8F4D-9A2D9D703600}" srcOrd="1" destOrd="0" presId="urn:microsoft.com/office/officeart/2005/8/layout/chevron2"/>
    <dgm:cxn modelId="{8261792A-70B9-43C8-B244-D4D027748B79}" type="presParOf" srcId="{4CA46A7E-1472-4A1A-873B-33426D294112}" destId="{B6A63024-F406-4CA0-AC54-00623F4CA578}" srcOrd="3" destOrd="0" presId="urn:microsoft.com/office/officeart/2005/8/layout/chevron2"/>
    <dgm:cxn modelId="{036D3DD8-ECAE-49C0-A378-F0871BCF7F09}" type="presParOf" srcId="{4CA46A7E-1472-4A1A-873B-33426D294112}" destId="{AE033253-A2DC-454F-BCC4-6968EA494992}" srcOrd="4" destOrd="0" presId="urn:microsoft.com/office/officeart/2005/8/layout/chevron2"/>
    <dgm:cxn modelId="{A6644399-9973-44D0-A155-371050F7D440}" type="presParOf" srcId="{AE033253-A2DC-454F-BCC4-6968EA494992}" destId="{6164542B-63C5-4DB3-AF5E-0B2ED1E79261}" srcOrd="0" destOrd="0" presId="urn:microsoft.com/office/officeart/2005/8/layout/chevron2"/>
    <dgm:cxn modelId="{D4E825E2-6F4E-49FF-9052-28F32E025E1C}" type="presParOf" srcId="{AE033253-A2DC-454F-BCC4-6968EA494992}" destId="{2CF2A8A1-6F8D-4704-B068-578E6F1A78A2}"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7F537-31A9-4E13-A7BF-508BA25546C0}">
      <dsp:nvSpPr>
        <dsp:cNvPr id="0" name=""/>
        <dsp:cNvSpPr/>
      </dsp:nvSpPr>
      <dsp:spPr>
        <a:xfrm rot="5400000">
          <a:off x="-185966" y="199526"/>
          <a:ext cx="1239777" cy="867844"/>
        </a:xfrm>
        <a:prstGeom prst="chevron">
          <a:avLst/>
        </a:prstGeom>
        <a:solidFill>
          <a:schemeClr val="bg2">
            <a:lumMod val="50000"/>
          </a:schemeClr>
        </a:solidFill>
        <a:ln w="12700" cap="flat" cmpd="sng" algn="ctr">
          <a:solidFill>
            <a:schemeClr val="accent1">
              <a:hueOff val="0"/>
              <a:satOff val="0"/>
              <a:lumOff val="0"/>
              <a:alphaOff val="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kern="1200" dirty="0" smtClean="0">
              <a:ea typeface="文鼎古印體" pitchFamily="49" charset="-120"/>
            </a:rPr>
            <a:t>一</a:t>
          </a:r>
          <a:endParaRPr lang="zh-TW" altLang="en-US" sz="2200" kern="1200" dirty="0">
            <a:ea typeface="文鼎古印體" pitchFamily="49" charset="-120"/>
          </a:endParaRPr>
        </a:p>
      </dsp:txBody>
      <dsp:txXfrm rot="-5400000">
        <a:off x="1" y="447481"/>
        <a:ext cx="867844" cy="371933"/>
      </dsp:txXfrm>
    </dsp:sp>
    <dsp:sp modelId="{86E5420F-36E1-447E-8E53-ED268D62EC9E}">
      <dsp:nvSpPr>
        <dsp:cNvPr id="0" name=""/>
        <dsp:cNvSpPr/>
      </dsp:nvSpPr>
      <dsp:spPr>
        <a:xfrm rot="5400000">
          <a:off x="2714559" y="-1752888"/>
          <a:ext cx="805855" cy="449928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zh-TW" altLang="en-US" sz="4300" kern="1200" dirty="0" smtClean="0">
              <a:latin typeface="標楷體" pitchFamily="65" charset="-120"/>
              <a:ea typeface="標楷體" pitchFamily="65" charset="-120"/>
            </a:rPr>
            <a:t>擬定主題</a:t>
          </a:r>
          <a:endParaRPr lang="zh-TW" altLang="en-US" sz="4300" kern="1200" dirty="0">
            <a:latin typeface="標楷體" pitchFamily="65" charset="-120"/>
            <a:ea typeface="標楷體" pitchFamily="65" charset="-120"/>
          </a:endParaRPr>
        </a:p>
      </dsp:txBody>
      <dsp:txXfrm rot="-5400000">
        <a:off x="867844" y="133166"/>
        <a:ext cx="4459947" cy="727177"/>
      </dsp:txXfrm>
    </dsp:sp>
    <dsp:sp modelId="{201D4052-E33C-4BEA-A714-4A2E5637EF72}">
      <dsp:nvSpPr>
        <dsp:cNvPr id="0" name=""/>
        <dsp:cNvSpPr/>
      </dsp:nvSpPr>
      <dsp:spPr>
        <a:xfrm rot="5400000">
          <a:off x="-185966" y="1282538"/>
          <a:ext cx="1239777" cy="867844"/>
        </a:xfrm>
        <a:prstGeom prst="chevron">
          <a:avLst/>
        </a:prstGeom>
        <a:solidFill>
          <a:schemeClr val="bg2">
            <a:lumMod val="50000"/>
          </a:schemeClr>
        </a:solidFill>
        <a:ln w="12700" cap="flat" cmpd="sng" algn="ctr">
          <a:solidFill>
            <a:schemeClr val="accent1">
              <a:hueOff val="0"/>
              <a:satOff val="0"/>
              <a:lumOff val="0"/>
              <a:alphaOff val="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kern="1200" dirty="0" smtClean="0">
              <a:ea typeface="文鼎古印體" pitchFamily="49" charset="-120"/>
            </a:rPr>
            <a:t>二</a:t>
          </a:r>
          <a:endParaRPr lang="zh-TW" altLang="en-US" sz="2200" kern="1200" dirty="0">
            <a:ea typeface="文鼎古印體" pitchFamily="49" charset="-120"/>
          </a:endParaRPr>
        </a:p>
      </dsp:txBody>
      <dsp:txXfrm rot="-5400000">
        <a:off x="1" y="1530493"/>
        <a:ext cx="867844" cy="371933"/>
      </dsp:txXfrm>
    </dsp:sp>
    <dsp:sp modelId="{318B36B4-EDE3-430B-8F4D-9A2D9D703600}">
      <dsp:nvSpPr>
        <dsp:cNvPr id="0" name=""/>
        <dsp:cNvSpPr/>
      </dsp:nvSpPr>
      <dsp:spPr>
        <a:xfrm rot="5400000">
          <a:off x="2714559" y="-750143"/>
          <a:ext cx="805855" cy="449928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zh-TW" altLang="en-US" sz="4300" kern="1200" dirty="0" smtClean="0">
              <a:latin typeface="標楷體" pitchFamily="65" charset="-120"/>
              <a:ea typeface="標楷體" pitchFamily="65" charset="-120"/>
            </a:rPr>
            <a:t>文獻探討</a:t>
          </a:r>
          <a:endParaRPr lang="zh-TW" altLang="en-US" sz="4300" kern="1200" dirty="0">
            <a:latin typeface="標楷體" pitchFamily="65" charset="-120"/>
            <a:ea typeface="標楷體" pitchFamily="65" charset="-120"/>
          </a:endParaRPr>
        </a:p>
      </dsp:txBody>
      <dsp:txXfrm rot="-5400000">
        <a:off x="867844" y="1135911"/>
        <a:ext cx="4459947" cy="727177"/>
      </dsp:txXfrm>
    </dsp:sp>
    <dsp:sp modelId="{6164542B-63C5-4DB3-AF5E-0B2ED1E79261}">
      <dsp:nvSpPr>
        <dsp:cNvPr id="0" name=""/>
        <dsp:cNvSpPr/>
      </dsp:nvSpPr>
      <dsp:spPr>
        <a:xfrm rot="5400000">
          <a:off x="-185966" y="2375579"/>
          <a:ext cx="1239777" cy="867844"/>
        </a:xfrm>
        <a:prstGeom prst="chevron">
          <a:avLst/>
        </a:prstGeom>
        <a:solidFill>
          <a:schemeClr val="bg2">
            <a:lumMod val="50000"/>
          </a:schemeClr>
        </a:solidFill>
        <a:ln w="12700" cap="flat" cmpd="sng" algn="ctr">
          <a:solidFill>
            <a:schemeClr val="accent1">
              <a:hueOff val="0"/>
              <a:satOff val="0"/>
              <a:lumOff val="0"/>
              <a:alphaOff val="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kern="1200" dirty="0" smtClean="0">
              <a:ea typeface="文鼎古印體" pitchFamily="49" charset="-120"/>
            </a:rPr>
            <a:t>三</a:t>
          </a:r>
          <a:endParaRPr lang="zh-TW" altLang="en-US" sz="2200" kern="1200" dirty="0">
            <a:ea typeface="文鼎古印體" pitchFamily="49" charset="-120"/>
          </a:endParaRPr>
        </a:p>
      </dsp:txBody>
      <dsp:txXfrm rot="-5400000">
        <a:off x="1" y="2623534"/>
        <a:ext cx="867844" cy="371933"/>
      </dsp:txXfrm>
    </dsp:sp>
    <dsp:sp modelId="{2CF2A8A1-6F8D-4704-B068-578E6F1A78A2}">
      <dsp:nvSpPr>
        <dsp:cNvPr id="0" name=""/>
        <dsp:cNvSpPr/>
      </dsp:nvSpPr>
      <dsp:spPr>
        <a:xfrm rot="5400000">
          <a:off x="2714559" y="342897"/>
          <a:ext cx="805855" cy="449928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zh-TW" altLang="en-US" sz="4300" kern="1200" dirty="0" smtClean="0">
              <a:latin typeface="標楷體" pitchFamily="65" charset="-120"/>
              <a:ea typeface="標楷體" pitchFamily="65" charset="-120"/>
            </a:rPr>
            <a:t>設計問卷</a:t>
          </a:r>
          <a:endParaRPr lang="zh-TW" altLang="en-US" sz="4300" kern="1200" dirty="0">
            <a:latin typeface="標楷體" pitchFamily="65" charset="-120"/>
            <a:ea typeface="標楷體" pitchFamily="65" charset="-120"/>
          </a:endParaRPr>
        </a:p>
      </dsp:txBody>
      <dsp:txXfrm rot="-5400000">
        <a:off x="867844" y="2228952"/>
        <a:ext cx="4459947" cy="727177"/>
      </dsp:txXfrm>
    </dsp:sp>
    <dsp:sp modelId="{B8F25365-2B52-401F-BDF7-4DFDF8E3E842}">
      <dsp:nvSpPr>
        <dsp:cNvPr id="0" name=""/>
        <dsp:cNvSpPr/>
      </dsp:nvSpPr>
      <dsp:spPr>
        <a:xfrm rot="5400000">
          <a:off x="-172714" y="3472151"/>
          <a:ext cx="1239777" cy="867844"/>
        </a:xfrm>
        <a:prstGeom prst="chevron">
          <a:avLst/>
        </a:prstGeom>
        <a:solidFill>
          <a:schemeClr val="bg2">
            <a:lumMod val="50000"/>
          </a:schemeClr>
        </a:solidFill>
        <a:ln w="12700" cap="flat" cmpd="sng" algn="ctr">
          <a:solidFill>
            <a:schemeClr val="accent1">
              <a:hueOff val="0"/>
              <a:satOff val="0"/>
              <a:lumOff val="0"/>
              <a:alphaOff val="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kern="1200" dirty="0" smtClean="0">
              <a:ea typeface="文鼎古印體" pitchFamily="49" charset="-120"/>
            </a:rPr>
            <a:t>四</a:t>
          </a:r>
          <a:endParaRPr lang="zh-TW" altLang="en-US" sz="2200" kern="1200" dirty="0">
            <a:ea typeface="文鼎古印體" pitchFamily="49" charset="-120"/>
          </a:endParaRPr>
        </a:p>
      </dsp:txBody>
      <dsp:txXfrm rot="-5400000">
        <a:off x="13253" y="3720106"/>
        <a:ext cx="867844" cy="371933"/>
      </dsp:txXfrm>
    </dsp:sp>
    <dsp:sp modelId="{EF0B15CD-0505-4043-8D29-ABA4710D22C3}">
      <dsp:nvSpPr>
        <dsp:cNvPr id="0" name=""/>
        <dsp:cNvSpPr/>
      </dsp:nvSpPr>
      <dsp:spPr>
        <a:xfrm rot="5400000">
          <a:off x="2714559" y="1449195"/>
          <a:ext cx="805855" cy="449928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zh-TW" altLang="en-US" sz="4300" kern="1200" dirty="0" smtClean="0">
              <a:latin typeface="標楷體" pitchFamily="65" charset="-120"/>
              <a:ea typeface="標楷體" pitchFamily="65" charset="-120"/>
            </a:rPr>
            <a:t>預試問卷</a:t>
          </a:r>
          <a:endParaRPr lang="zh-TW" altLang="en-US" sz="4300" kern="1200" dirty="0">
            <a:latin typeface="標楷體" pitchFamily="65" charset="-120"/>
            <a:ea typeface="標楷體" pitchFamily="65" charset="-120"/>
          </a:endParaRPr>
        </a:p>
      </dsp:txBody>
      <dsp:txXfrm rot="-5400000">
        <a:off x="867844" y="3335250"/>
        <a:ext cx="4459947" cy="727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7F537-31A9-4E13-A7BF-508BA25546C0}">
      <dsp:nvSpPr>
        <dsp:cNvPr id="0" name=""/>
        <dsp:cNvSpPr/>
      </dsp:nvSpPr>
      <dsp:spPr>
        <a:xfrm rot="5400000">
          <a:off x="-190361" y="201749"/>
          <a:ext cx="1269078" cy="888354"/>
        </a:xfrm>
        <a:prstGeom prst="chevron">
          <a:avLst/>
        </a:prstGeom>
        <a:solidFill>
          <a:schemeClr val="bg2">
            <a:lumMod val="50000"/>
          </a:schemeClr>
        </a:solidFill>
        <a:ln w="12700" cap="flat" cmpd="sng" algn="ctr">
          <a:solidFill>
            <a:schemeClr val="bg2">
              <a:lumMod val="5000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ea typeface="文鼎古印體" pitchFamily="49" charset="-120"/>
            </a:rPr>
            <a:t>五</a:t>
          </a:r>
          <a:endParaRPr lang="zh-TW" altLang="en-US" sz="2300" kern="1200" dirty="0">
            <a:ea typeface="文鼎古印體" pitchFamily="49" charset="-120"/>
          </a:endParaRPr>
        </a:p>
      </dsp:txBody>
      <dsp:txXfrm rot="-5400000">
        <a:off x="1" y="455564"/>
        <a:ext cx="888354" cy="380724"/>
      </dsp:txXfrm>
    </dsp:sp>
    <dsp:sp modelId="{86E5420F-36E1-447E-8E53-ED268D62EC9E}">
      <dsp:nvSpPr>
        <dsp:cNvPr id="0" name=""/>
        <dsp:cNvSpPr/>
      </dsp:nvSpPr>
      <dsp:spPr>
        <a:xfrm rot="5400000">
          <a:off x="2715292" y="-1733386"/>
          <a:ext cx="824900" cy="44787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zh-TW" altLang="en-US" sz="4000" kern="1200" dirty="0" smtClean="0">
              <a:latin typeface="標楷體" pitchFamily="65" charset="-120"/>
              <a:ea typeface="標楷體" pitchFamily="65" charset="-120"/>
            </a:rPr>
            <a:t>問卷調查</a:t>
          </a:r>
          <a:endParaRPr lang="zh-TW" altLang="en-US" sz="4000" kern="1200" dirty="0">
            <a:latin typeface="標楷體" pitchFamily="65" charset="-120"/>
            <a:ea typeface="標楷體" pitchFamily="65" charset="-120"/>
          </a:endParaRPr>
        </a:p>
      </dsp:txBody>
      <dsp:txXfrm rot="-5400000">
        <a:off x="888354" y="133820"/>
        <a:ext cx="4438508" cy="744364"/>
      </dsp:txXfrm>
    </dsp:sp>
    <dsp:sp modelId="{201D4052-E33C-4BEA-A714-4A2E5637EF72}">
      <dsp:nvSpPr>
        <dsp:cNvPr id="0" name=""/>
        <dsp:cNvSpPr/>
      </dsp:nvSpPr>
      <dsp:spPr>
        <a:xfrm rot="5400000">
          <a:off x="-190361" y="1261250"/>
          <a:ext cx="1269078" cy="888354"/>
        </a:xfrm>
        <a:prstGeom prst="chevron">
          <a:avLst/>
        </a:prstGeom>
        <a:solidFill>
          <a:schemeClr val="bg2">
            <a:lumMod val="50000"/>
          </a:schemeClr>
        </a:solidFill>
        <a:ln w="12700" cap="flat" cmpd="sng" algn="ctr">
          <a:solidFill>
            <a:schemeClr val="accent1">
              <a:hueOff val="0"/>
              <a:satOff val="0"/>
              <a:lumOff val="0"/>
              <a:alphaOff val="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ea typeface="文鼎古印體" pitchFamily="49" charset="-120"/>
            </a:rPr>
            <a:t>六</a:t>
          </a:r>
          <a:endParaRPr lang="zh-TW" altLang="en-US" sz="2300" kern="1200" dirty="0">
            <a:ea typeface="文鼎古印體" pitchFamily="49" charset="-120"/>
          </a:endParaRPr>
        </a:p>
      </dsp:txBody>
      <dsp:txXfrm rot="-5400000">
        <a:off x="1" y="1515065"/>
        <a:ext cx="888354" cy="380724"/>
      </dsp:txXfrm>
    </dsp:sp>
    <dsp:sp modelId="{318B36B4-EDE3-430B-8F4D-9A2D9D703600}">
      <dsp:nvSpPr>
        <dsp:cNvPr id="0" name=""/>
        <dsp:cNvSpPr/>
      </dsp:nvSpPr>
      <dsp:spPr>
        <a:xfrm rot="5400000">
          <a:off x="2715292" y="-756048"/>
          <a:ext cx="824900" cy="44787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zh-TW" altLang="en-US" sz="4000" kern="1200" dirty="0" smtClean="0">
              <a:latin typeface="標楷體" pitchFamily="65" charset="-120"/>
              <a:ea typeface="標楷體" pitchFamily="65" charset="-120"/>
            </a:rPr>
            <a:t>問卷統計與分析</a:t>
          </a:r>
          <a:endParaRPr lang="zh-TW" altLang="en-US" sz="4000" kern="1200" dirty="0">
            <a:latin typeface="標楷體" pitchFamily="65" charset="-120"/>
            <a:ea typeface="標楷體" pitchFamily="65" charset="-120"/>
          </a:endParaRPr>
        </a:p>
      </dsp:txBody>
      <dsp:txXfrm rot="-5400000">
        <a:off x="888354" y="1111158"/>
        <a:ext cx="4438508" cy="744364"/>
      </dsp:txXfrm>
    </dsp:sp>
    <dsp:sp modelId="{6164542B-63C5-4DB3-AF5E-0B2ED1E79261}">
      <dsp:nvSpPr>
        <dsp:cNvPr id="0" name=""/>
        <dsp:cNvSpPr/>
      </dsp:nvSpPr>
      <dsp:spPr>
        <a:xfrm rot="5400000">
          <a:off x="-190361" y="2331018"/>
          <a:ext cx="1269078" cy="888354"/>
        </a:xfrm>
        <a:prstGeom prst="chevron">
          <a:avLst/>
        </a:prstGeom>
        <a:solidFill>
          <a:schemeClr val="bg2">
            <a:lumMod val="50000"/>
          </a:schemeClr>
        </a:solidFill>
        <a:ln w="12700" cap="flat" cmpd="sng" algn="ctr">
          <a:solidFill>
            <a:schemeClr val="bg2">
              <a:lumMod val="50000"/>
            </a:schemeClr>
          </a:solidFill>
          <a:prstDash val="solid"/>
        </a:ln>
        <a:effectLst>
          <a:glow>
            <a:schemeClr val="accent1">
              <a:hueOff val="0"/>
              <a:satOff val="0"/>
              <a:lumOff val="0"/>
              <a:alphaOff val="0"/>
              <a:tint val="100000"/>
              <a:shade val="100000"/>
              <a:hueMod val="100000"/>
              <a:satMod val="100000"/>
            </a:schemeClr>
          </a:glo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ea typeface="文鼎古印體" pitchFamily="49" charset="-120"/>
            </a:rPr>
            <a:t>七</a:t>
          </a:r>
          <a:endParaRPr lang="zh-TW" altLang="en-US" sz="2300" kern="1200" dirty="0">
            <a:ea typeface="文鼎古印體" pitchFamily="49" charset="-120"/>
          </a:endParaRPr>
        </a:p>
      </dsp:txBody>
      <dsp:txXfrm rot="-5400000">
        <a:off x="1" y="2584833"/>
        <a:ext cx="888354" cy="380724"/>
      </dsp:txXfrm>
    </dsp:sp>
    <dsp:sp modelId="{2CF2A8A1-6F8D-4704-B068-578E6F1A78A2}">
      <dsp:nvSpPr>
        <dsp:cNvPr id="0" name=""/>
        <dsp:cNvSpPr/>
      </dsp:nvSpPr>
      <dsp:spPr>
        <a:xfrm rot="5400000">
          <a:off x="2715292" y="313718"/>
          <a:ext cx="824900" cy="44787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glow>
            <a:schemeClr val="lt1">
              <a:alpha val="90000"/>
              <a:hueOff val="0"/>
              <a:satOff val="0"/>
              <a:lumOff val="0"/>
              <a:alphaOff val="0"/>
              <a:tint val="100000"/>
              <a:shade val="100000"/>
              <a:hueMod val="100000"/>
              <a:satMod val="10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zh-TW" altLang="en-US" sz="4000" kern="1200" dirty="0" smtClean="0">
              <a:latin typeface="標楷體" pitchFamily="65" charset="-120"/>
              <a:ea typeface="標楷體" pitchFamily="65" charset="-120"/>
            </a:rPr>
            <a:t>結論與建議</a:t>
          </a:r>
          <a:endParaRPr lang="zh-TW" altLang="en-US" sz="4000" kern="1200" dirty="0">
            <a:latin typeface="標楷體" pitchFamily="65" charset="-120"/>
            <a:ea typeface="標楷體" pitchFamily="65" charset="-120"/>
          </a:endParaRPr>
        </a:p>
      </dsp:txBody>
      <dsp:txXfrm rot="-5400000">
        <a:off x="888354" y="2180924"/>
        <a:ext cx="4438508" cy="7443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0.11944</cdr:x>
      <cdr:y>0.04236</cdr:y>
    </cdr:from>
    <cdr:to>
      <cdr:x>0.27778</cdr:x>
      <cdr:y>0.17166</cdr:y>
    </cdr:to>
    <cdr:sp macro="" textlink="">
      <cdr:nvSpPr>
        <cdr:cNvPr id="2" name="文字方塊 1"/>
        <cdr:cNvSpPr txBox="1"/>
      </cdr:nvSpPr>
      <cdr:spPr>
        <a:xfrm xmlns:a="http://schemas.openxmlformats.org/drawingml/2006/main">
          <a:off x="1310640" y="191706"/>
          <a:ext cx="1737360" cy="5852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zh-TW" altLang="en-US" sz="3200" dirty="0" smtClean="0">
              <a:latin typeface="標楷體" panose="03000509000000000000" pitchFamily="65" charset="-120"/>
              <a:ea typeface="標楷體" panose="03000509000000000000" pitchFamily="65" charset="-120"/>
            </a:rPr>
            <a:t>普通生</a:t>
          </a:r>
          <a:endParaRPr lang="zh-TW" altLang="en-US" sz="3200" dirty="0">
            <a:latin typeface="標楷體" panose="03000509000000000000" pitchFamily="65" charset="-120"/>
            <a:ea typeface="標楷體" panose="03000509000000000000" pitchFamily="65" charset="-12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0.27667</cdr:x>
      <cdr:y>0</cdr:y>
    </cdr:from>
    <cdr:to>
      <cdr:x>0.55992</cdr:x>
      <cdr:y>0.10773</cdr:y>
    </cdr:to>
    <cdr:sp macro="" textlink="">
      <cdr:nvSpPr>
        <cdr:cNvPr id="2" name="文字方塊 6"/>
        <cdr:cNvSpPr txBox="1"/>
      </cdr:nvSpPr>
      <cdr:spPr>
        <a:xfrm xmlns:a="http://schemas.openxmlformats.org/drawingml/2006/main">
          <a:off x="2239811" y="-1737360"/>
          <a:ext cx="2293034"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zh-TW" altLang="en-US" sz="3200" dirty="0" smtClean="0">
              <a:latin typeface="標楷體" panose="03000509000000000000" pitchFamily="65" charset="-120"/>
              <a:ea typeface="標楷體" panose="03000509000000000000" pitchFamily="65" charset="-120"/>
            </a:rPr>
            <a:t>資優生</a:t>
          </a:r>
          <a:endParaRPr lang="zh-TW" altLang="en-US" sz="3200" dirty="0">
            <a:latin typeface="標楷體" panose="03000509000000000000" pitchFamily="65" charset="-120"/>
            <a:ea typeface="標楷體" panose="03000509000000000000" pitchFamily="65" charset="-12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0.0547</cdr:x>
      <cdr:y>0.04111</cdr:y>
    </cdr:from>
    <cdr:to>
      <cdr:x>0.30726</cdr:x>
      <cdr:y>0.14679</cdr:y>
    </cdr:to>
    <cdr:sp macro="" textlink="">
      <cdr:nvSpPr>
        <cdr:cNvPr id="2" name="文字方塊 1"/>
        <cdr:cNvSpPr txBox="1"/>
      </cdr:nvSpPr>
      <cdr:spPr>
        <a:xfrm xmlns:a="http://schemas.openxmlformats.org/drawingml/2006/main">
          <a:off x="600222" y="186079"/>
          <a:ext cx="2771335" cy="4783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zh-TW"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56F78D-EEB5-4C69-841E-B54D3900B1AE}" type="datetimeFigureOut">
              <a:rPr lang="zh-TW" altLang="en-US" smtClean="0"/>
              <a:pPr/>
              <a:t>2016/11/2</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657ED3-CCE5-4C68-B8BA-6A62C6BB19A6}" type="slidenum">
              <a:rPr lang="zh-TW" altLang="en-US" smtClean="0"/>
              <a:pPr/>
              <a:t>‹#›</a:t>
            </a:fld>
            <a:endParaRPr lang="zh-TW" altLang="en-US"/>
          </a:p>
        </p:txBody>
      </p:sp>
    </p:spTree>
    <p:extLst>
      <p:ext uri="{BB962C8B-B14F-4D97-AF65-F5344CB8AC3E}">
        <p14:creationId xmlns:p14="http://schemas.microsoft.com/office/powerpoint/2010/main" val="2450572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B478D-0ACB-42CE-BC65-DF1EBAF569A9}" type="datetimeFigureOut">
              <a:rPr lang="zh-TW" altLang="en-US" smtClean="0"/>
              <a:pPr/>
              <a:t>2016/11/2</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94E31-F1F2-4BE5-BA7B-690AB129DACC}" type="slidenum">
              <a:rPr lang="zh-TW" altLang="en-US" smtClean="0"/>
              <a:pPr/>
              <a:t>‹#›</a:t>
            </a:fld>
            <a:endParaRPr lang="zh-TW" altLang="en-US"/>
          </a:p>
        </p:txBody>
      </p:sp>
    </p:spTree>
    <p:extLst>
      <p:ext uri="{BB962C8B-B14F-4D97-AF65-F5344CB8AC3E}">
        <p14:creationId xmlns:p14="http://schemas.microsoft.com/office/powerpoint/2010/main" val="388963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94494E31-F1F2-4BE5-BA7B-690AB129DACC}" type="slidenum">
              <a:rPr lang="zh-TW" altLang="en-US" smtClean="0"/>
              <a:pPr/>
              <a:t>1</a:t>
            </a:fld>
            <a:endParaRPr lang="zh-TW" altLang="en-US"/>
          </a:p>
        </p:txBody>
      </p:sp>
    </p:spTree>
    <p:extLst>
      <p:ext uri="{BB962C8B-B14F-4D97-AF65-F5344CB8AC3E}">
        <p14:creationId xmlns:p14="http://schemas.microsoft.com/office/powerpoint/2010/main" val="491305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94494E31-F1F2-4BE5-BA7B-690AB129DACC}" type="slidenum">
              <a:rPr lang="zh-TW" altLang="en-US" smtClean="0"/>
              <a:pPr/>
              <a:t>7</a:t>
            </a:fld>
            <a:endParaRPr lang="zh-TW" altLang="en-US"/>
          </a:p>
        </p:txBody>
      </p:sp>
    </p:spTree>
    <p:extLst>
      <p:ext uri="{BB962C8B-B14F-4D97-AF65-F5344CB8AC3E}">
        <p14:creationId xmlns:p14="http://schemas.microsoft.com/office/powerpoint/2010/main" val="396766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94494E31-F1F2-4BE5-BA7B-690AB129DACC}" type="slidenum">
              <a:rPr lang="zh-TW" altLang="en-US" smtClean="0"/>
              <a:pPr/>
              <a:t>29</a:t>
            </a:fld>
            <a:endParaRPr lang="zh-TW" altLang="en-US"/>
          </a:p>
        </p:txBody>
      </p:sp>
    </p:spTree>
    <p:extLst>
      <p:ext uri="{BB962C8B-B14F-4D97-AF65-F5344CB8AC3E}">
        <p14:creationId xmlns:p14="http://schemas.microsoft.com/office/powerpoint/2010/main" val="1821410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1173158"/>
            <a:ext cx="10363200" cy="1470025"/>
          </a:xfrm>
        </p:spPr>
        <p:txBody>
          <a:bodyPr anchor="b"/>
          <a:lstStyle>
            <a:lvl1pPr algn="l">
              <a:defRPr sz="4800">
                <a:ea typeface="文鼎古印體" pitchFamily="49" charset="-120"/>
              </a:defRPr>
            </a:lvl1pPr>
          </a:lstStyle>
          <a:p>
            <a:r>
              <a:rPr kumimoji="0" lang="zh-TW" altLang="en-US" dirty="0" smtClean="0"/>
              <a:t>按一下以編輯母片標題樣式</a:t>
            </a:r>
            <a:endParaRPr kumimoji="0" lang="en-US" dirty="0"/>
          </a:p>
        </p:txBody>
      </p:sp>
      <p:sp>
        <p:nvSpPr>
          <p:cNvPr id="3" name="副標題 2"/>
          <p:cNvSpPr>
            <a:spLocks noGrp="1"/>
          </p:cNvSpPr>
          <p:nvPr>
            <p:ph type="subTitle" idx="1"/>
          </p:nvPr>
        </p:nvSpPr>
        <p:spPr>
          <a:xfrm>
            <a:off x="916955" y="2643182"/>
            <a:ext cx="8893821"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ea typeface="文鼎古印體" pitchFamily="49" charset="-120"/>
              </a:defRPr>
            </a:lvl1pPr>
          </a:lstStyle>
          <a:p>
            <a:r>
              <a:rPr kumimoji="0" lang="zh-TW" altLang="en-US" dirty="0" smtClean="0"/>
              <a:t>按一下以編輯母片標題樣式</a:t>
            </a:r>
            <a:endParaRPr kumimoji="0" lang="en-US" dirty="0"/>
          </a:p>
        </p:txBody>
      </p:sp>
      <p:sp>
        <p:nvSpPr>
          <p:cNvPr id="3" name="直排文字版面配置區 2"/>
          <p:cNvSpPr>
            <a:spLocks noGrp="1"/>
          </p:cNvSpPr>
          <p:nvPr>
            <p:ph type="body" orient="vert" idx="1"/>
          </p:nvPr>
        </p:nvSpPr>
        <p:spPr/>
        <p:txBody>
          <a:bodyPr vert="eaVert"/>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525024" y="274639"/>
            <a:ext cx="2057376" cy="5851525"/>
          </a:xfrm>
        </p:spPr>
        <p:txBody>
          <a:bodyPr vert="eaVert"/>
          <a:lstStyle>
            <a:lvl1pPr>
              <a:defRPr>
                <a:ea typeface="文鼎古印體" pitchFamily="49" charset="-120"/>
              </a:defRPr>
            </a:lvl1pPr>
          </a:lstStyle>
          <a:p>
            <a:r>
              <a:rPr kumimoji="0" lang="zh-TW" altLang="en-US" dirty="0" smtClean="0"/>
              <a:t>按一下以編輯母片標題樣式</a:t>
            </a:r>
            <a:endParaRPr kumimoji="0" lang="en-US" dirty="0"/>
          </a:p>
        </p:txBody>
      </p:sp>
      <p:sp>
        <p:nvSpPr>
          <p:cNvPr id="3" name="直排文字版面配置區 2"/>
          <p:cNvSpPr>
            <a:spLocks noGrp="1"/>
          </p:cNvSpPr>
          <p:nvPr>
            <p:ph type="body" orient="vert" idx="1"/>
          </p:nvPr>
        </p:nvSpPr>
        <p:spPr>
          <a:xfrm>
            <a:off x="609600" y="274639"/>
            <a:ext cx="8820173" cy="5851525"/>
          </a:xfrm>
        </p:spPr>
        <p:txBody>
          <a:bodyPr vert="eaVert"/>
          <a:lstStyle>
            <a:lvl1pPr>
              <a:defRPr>
                <a:ea typeface="文鼎古印體" pitchFamily="49" charset="-120"/>
              </a:defRPr>
            </a:lvl1pPr>
            <a:lvl2pPr>
              <a:defRPr>
                <a:ea typeface="文鼎古印體" pitchFamily="49" charset="-120"/>
              </a:defRPr>
            </a:lvl2pPr>
            <a:lvl3pPr>
              <a:defRPr>
                <a:ea typeface="文鼎古印體" pitchFamily="49" charset="-120"/>
              </a:defRPr>
            </a:lvl3pPr>
            <a:lvl4pPr>
              <a:defRPr>
                <a:ea typeface="文鼎古印體" pitchFamily="49" charset="-120"/>
              </a:defRPr>
            </a:lvl4pPr>
            <a:lvl5pPr>
              <a:defRPr>
                <a:ea typeface="文鼎古印體" pitchFamily="49" charset="-120"/>
              </a:defRPr>
            </a:lvl5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ea typeface="文鼎古印體" pitchFamily="49" charset="-120"/>
              </a:defRPr>
            </a:lvl1pPr>
          </a:lstStyle>
          <a:p>
            <a:r>
              <a:rPr kumimoji="0" lang="zh-TW" altLang="en-US" dirty="0" smtClean="0"/>
              <a:t>按一下以編輯母片標題樣式</a:t>
            </a:r>
            <a:endParaRPr kumimoji="0" lang="en-US" dirty="0"/>
          </a:p>
        </p:txBody>
      </p:sp>
      <p:sp>
        <p:nvSpPr>
          <p:cNvPr id="3" name="內容版面配置區 2"/>
          <p:cNvSpPr>
            <a:spLocks noGrp="1"/>
          </p:cNvSpPr>
          <p:nvPr>
            <p:ph idx="1"/>
          </p:nvPr>
        </p:nvSpPr>
        <p:spPr/>
        <p:txBody>
          <a:bodyPr/>
          <a:lstStyle>
            <a:lvl1pPr>
              <a:defRPr>
                <a:ea typeface="文鼎古印體" pitchFamily="49" charset="-120"/>
              </a:defRPr>
            </a:lvl1pPr>
            <a:lvl2pPr>
              <a:defRPr>
                <a:ea typeface="文鼎古印體" pitchFamily="49" charset="-120"/>
              </a:defRPr>
            </a:lvl2pPr>
            <a:lvl3pPr>
              <a:defRPr>
                <a:ea typeface="文鼎古印體" pitchFamily="49" charset="-120"/>
              </a:defRPr>
            </a:lvl3pPr>
            <a:lvl4pPr>
              <a:defRPr>
                <a:ea typeface="文鼎古印體" pitchFamily="49" charset="-120"/>
              </a:defRPr>
            </a:lvl4pPr>
            <a:lvl5pPr>
              <a:defRPr>
                <a:ea typeface="文鼎古印體" pitchFamily="49" charset="-120"/>
              </a:defRPr>
            </a:lvl5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2924181"/>
            <a:ext cx="10363200" cy="1362075"/>
          </a:xfrm>
        </p:spPr>
        <p:txBody>
          <a:bodyPr anchor="t"/>
          <a:lstStyle>
            <a:lvl1pPr algn="l">
              <a:defRPr sz="4400" b="0" cap="all">
                <a:ea typeface="文鼎古印體" pitchFamily="49" charset="-120"/>
              </a:defRPr>
            </a:lvl1pPr>
          </a:lstStyle>
          <a:p>
            <a:r>
              <a:rPr kumimoji="0" lang="zh-TW" altLang="en-US" dirty="0" smtClean="0"/>
              <a:t>按一下以編輯母片標題樣式</a:t>
            </a:r>
            <a:endParaRPr kumimoji="0" lang="en-US" dirty="0"/>
          </a:p>
        </p:txBody>
      </p:sp>
      <p:sp>
        <p:nvSpPr>
          <p:cNvPr id="3" name="文字版面配置區 2"/>
          <p:cNvSpPr>
            <a:spLocks noGrp="1"/>
          </p:cNvSpPr>
          <p:nvPr>
            <p:ph type="body" idx="1"/>
          </p:nvPr>
        </p:nvSpPr>
        <p:spPr>
          <a:xfrm>
            <a:off x="914400" y="142874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ea typeface="文鼎古印體" pitchFamily="49"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dirty="0" smtClean="0"/>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ea typeface="文鼎古印體" pitchFamily="49" charset="-120"/>
              </a:defRPr>
            </a:lvl1pPr>
            <a:lvl2pPr>
              <a:defRPr sz="2000">
                <a:ea typeface="文鼎古印體" pitchFamily="49" charset="-120"/>
              </a:defRPr>
            </a:lvl2pPr>
            <a:lvl3pPr>
              <a:defRPr sz="1800">
                <a:ea typeface="文鼎古印體" pitchFamily="49" charset="-120"/>
              </a:defRPr>
            </a:lvl3pPr>
            <a:lvl4pPr>
              <a:defRPr sz="1600">
                <a:ea typeface="文鼎古印體" pitchFamily="49" charset="-120"/>
              </a:defRPr>
            </a:lvl4pPr>
            <a:lvl5pPr>
              <a:defRPr sz="1600">
                <a:ea typeface="文鼎古印體" pitchFamily="49" charset="-120"/>
              </a:defRPr>
            </a:lvl5pPr>
            <a:lvl6pPr>
              <a:defRPr sz="1600"/>
            </a:lvl6pPr>
            <a:lvl7pPr>
              <a:defRPr sz="1600"/>
            </a:lvl7pPr>
            <a:lvl8pPr>
              <a:defRPr sz="1600"/>
            </a:lvl8pPr>
            <a:lvl9pPr>
              <a:defRPr sz="1600"/>
            </a:lvl9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ea typeface="文鼎古印體" pitchFamily="49"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dirty="0" smtClean="0"/>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7" name="日期版面配置區 6"/>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3842" y="1071546"/>
            <a:ext cx="6815667" cy="5049760"/>
          </a:xfrm>
        </p:spPr>
        <p:txBody>
          <a:bodyPr/>
          <a:lstStyle>
            <a:lvl1pPr>
              <a:defRPr sz="3200">
                <a:ea typeface="文鼎古印體" pitchFamily="49" charset="-120"/>
              </a:defRPr>
            </a:lvl1pPr>
            <a:lvl2pPr>
              <a:defRPr sz="2800">
                <a:ea typeface="文鼎古印體" pitchFamily="49" charset="-120"/>
              </a:defRPr>
            </a:lvl2pPr>
            <a:lvl3pPr>
              <a:defRPr sz="2400">
                <a:ea typeface="文鼎古印體" pitchFamily="49" charset="-120"/>
              </a:defRPr>
            </a:lvl3pPr>
            <a:lvl4pPr>
              <a:defRPr sz="2000">
                <a:ea typeface="文鼎古印體" pitchFamily="49" charset="-120"/>
              </a:defRPr>
            </a:lvl4pPr>
            <a:lvl5pPr>
              <a:defRPr sz="2000">
                <a:ea typeface="文鼎古印體" pitchFamily="49" charset="-120"/>
              </a:defRPr>
            </a:lvl5pPr>
            <a:lvl6pPr>
              <a:defRPr sz="2000"/>
            </a:lvl6pPr>
            <a:lvl7pPr>
              <a:defRPr sz="2000"/>
            </a:lvl7pPr>
            <a:lvl8pPr>
              <a:defRPr sz="2000"/>
            </a:lvl8pPr>
            <a:lvl9pPr>
              <a:defRPr sz="2000"/>
            </a:lvl9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文字版面配置區 3"/>
          <p:cNvSpPr>
            <a:spLocks noGrp="1"/>
          </p:cNvSpPr>
          <p:nvPr>
            <p:ph type="body" sz="half" idx="2"/>
          </p:nvPr>
        </p:nvSpPr>
        <p:spPr>
          <a:xfrm>
            <a:off x="7572111" y="1071547"/>
            <a:ext cx="4011084"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B1DE60A-CC63-429A-8C59-2A1D75E53244}" type="slidenum">
              <a:rPr lang="zh-TW" altLang="en-US" smtClean="0"/>
              <a:pPr/>
              <a:t>‹#›</a:t>
            </a:fld>
            <a:endParaRPr lang="zh-TW" altLang="en-US"/>
          </a:p>
        </p:txBody>
      </p:sp>
      <p:sp>
        <p:nvSpPr>
          <p:cNvPr id="2" name="標題 1"/>
          <p:cNvSpPr>
            <a:spLocks noGrp="1"/>
          </p:cNvSpPr>
          <p:nvPr>
            <p:ph type="title"/>
          </p:nvPr>
        </p:nvSpPr>
        <p:spPr>
          <a:xfrm>
            <a:off x="609608" y="285728"/>
            <a:ext cx="10974657" cy="696626"/>
          </a:xfrm>
        </p:spPr>
        <p:txBody>
          <a:bodyPr anchor="ctr"/>
          <a:lstStyle>
            <a:lvl1pPr algn="ctr">
              <a:defRPr sz="3600" b="0">
                <a:ea typeface="文鼎古印體" pitchFamily="49" charset="-120"/>
              </a:defRPr>
            </a:lvl1pPr>
          </a:lstStyle>
          <a:p>
            <a:r>
              <a:rPr kumimoji="0" lang="zh-TW" altLang="en-US" dirty="0" smtClean="0"/>
              <a:t>按一下以編輯母片標題樣式</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0668032" y="642918"/>
            <a:ext cx="1047757"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590562" y="541340"/>
            <a:ext cx="8553459"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9429774" y="1000108"/>
            <a:ext cx="1219157"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1E9A8654-B85A-485E-90D4-16C88C05081E}" type="datetimeFigureOut">
              <a:rPr lang="zh-TW" altLang="en-US" smtClean="0"/>
              <a:pPr/>
              <a:t>2016/11/2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B1DE60A-CC63-429A-8C59-2A1D75E5324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cstate="print">
            <a:duotone>
              <a:schemeClr val="accent1"/>
              <a:srgbClr val="FFFFFF"/>
            </a:duotone>
            <a:lum bright="12000" contrast="40000"/>
          </a:blip>
          <a:stretch>
            <a:fillRect/>
          </a:stretch>
        </p:blipFill>
        <p:spPr>
          <a:xfrm>
            <a:off x="8890413" y="4915144"/>
            <a:ext cx="3301588" cy="1942857"/>
          </a:xfrm>
          <a:prstGeom prst="rect">
            <a:avLst/>
          </a:prstGeom>
          <a:noFill/>
          <a:ln>
            <a:noFill/>
          </a:ln>
        </p:spPr>
      </p:pic>
      <p:sp>
        <p:nvSpPr>
          <p:cNvPr id="10" name="矩形 9"/>
          <p:cNvSpPr/>
          <p:nvPr/>
        </p:nvSpPr>
        <p:spPr>
          <a:xfrm>
            <a:off x="0" y="0"/>
            <a:ext cx="1219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6096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cstate="print">
            <a:duotone>
              <a:schemeClr val="accent1"/>
              <a:srgbClr val="FFFFFF"/>
            </a:duotone>
            <a:lum bright="35000" contrast="40000"/>
          </a:blip>
          <a:stretch>
            <a:fillRect/>
          </a:stretch>
        </p:blipFill>
        <p:spPr>
          <a:xfrm>
            <a:off x="0" y="6420446"/>
            <a:ext cx="12192000" cy="437555"/>
          </a:xfrm>
          <a:prstGeom prst="rect">
            <a:avLst/>
          </a:prstGeom>
          <a:noFill/>
          <a:ln>
            <a:noFill/>
          </a:ln>
          <a:effectLst/>
        </p:spPr>
      </p:pic>
      <p:sp>
        <p:nvSpPr>
          <p:cNvPr id="2" name="標題版面配置區 1"/>
          <p:cNvSpPr>
            <a:spLocks noGrp="1"/>
          </p:cNvSpPr>
          <p:nvPr>
            <p:ph type="title"/>
          </p:nvPr>
        </p:nvSpPr>
        <p:spPr>
          <a:xfrm>
            <a:off x="609600" y="274638"/>
            <a:ext cx="109728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1E9A8654-B85A-485E-90D4-16C88C05081E}" type="datetimeFigureOut">
              <a:rPr lang="zh-TW" altLang="en-US" smtClean="0"/>
              <a:pPr/>
              <a:t>2016/11/2</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B1DE60A-CC63-429A-8C59-2A1D75E5324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698171" y="1742478"/>
            <a:ext cx="9362374" cy="3003693"/>
          </a:xfrm>
        </p:spPr>
        <p:txBody>
          <a:bodyPr>
            <a:noAutofit/>
          </a:bodyPr>
          <a:lstStyle/>
          <a:p>
            <a:pPr algn="ctr"/>
            <a:r>
              <a:rPr lang="zh-TW" altLang="zh-TW" sz="6600" dirty="0" smtClean="0">
                <a:latin typeface="標楷體" pitchFamily="65" charset="-120"/>
                <a:ea typeface="標楷體" pitchFamily="65" charset="-120"/>
              </a:rPr>
              <a:t>花蓮縣</a:t>
            </a:r>
            <a:r>
              <a:rPr lang="zh-TW" altLang="zh-TW" sz="6600" dirty="0" smtClean="0">
                <a:latin typeface="標楷體" pitchFamily="65" charset="-120"/>
                <a:ea typeface="標楷體" pitchFamily="65" charset="-120"/>
              </a:rPr>
              <a:t>國民</a:t>
            </a:r>
            <a:r>
              <a:rPr lang="zh-TW" altLang="en-US" sz="6600" dirty="0" smtClean="0">
                <a:latin typeface="標楷體" pitchFamily="65" charset="-120"/>
                <a:ea typeface="標楷體" pitchFamily="65" charset="-120"/>
              </a:rPr>
              <a:t>中</a:t>
            </a:r>
            <a:r>
              <a:rPr lang="zh-TW" altLang="zh-TW" sz="6600" dirty="0" smtClean="0">
                <a:latin typeface="標楷體" pitchFamily="65" charset="-120"/>
                <a:ea typeface="標楷體" pitchFamily="65" charset="-120"/>
              </a:rPr>
              <a:t>學</a:t>
            </a:r>
            <a:r>
              <a:rPr lang="zh-TW" altLang="zh-TW" sz="6600" dirty="0" smtClean="0">
                <a:latin typeface="標楷體" pitchFamily="65" charset="-120"/>
                <a:ea typeface="標楷體" pitchFamily="65" charset="-120"/>
              </a:rPr>
              <a:t>資賦優異學生</a:t>
            </a:r>
            <a:r>
              <a:rPr lang="zh-TW" altLang="en-US" sz="6600" dirty="0" smtClean="0">
                <a:latin typeface="標楷體" pitchFamily="65" charset="-120"/>
                <a:ea typeface="標楷體" pitchFamily="65" charset="-120"/>
              </a:rPr>
              <a:t>與普通學生</a:t>
            </a:r>
            <a:r>
              <a:rPr lang="zh-TW" altLang="zh-TW" sz="6600" dirty="0" smtClean="0">
                <a:latin typeface="標楷體" pitchFamily="65" charset="-120"/>
                <a:ea typeface="標楷體" pitchFamily="65" charset="-120"/>
              </a:rPr>
              <a:t>歸因型態之研究</a:t>
            </a:r>
            <a:r>
              <a:rPr lang="zh-TW" altLang="zh-TW" sz="3600" dirty="0" smtClean="0">
                <a:latin typeface="Adobe 楷体 Std R" panose="02020400000000000000" pitchFamily="18" charset="-128"/>
                <a:ea typeface="Adobe 楷体 Std R" panose="02020400000000000000" pitchFamily="18" charset="-128"/>
              </a:rPr>
              <a:t/>
            </a:r>
            <a:br>
              <a:rPr lang="zh-TW" altLang="zh-TW" sz="3600" dirty="0" smtClean="0">
                <a:latin typeface="Adobe 楷体 Std R" panose="02020400000000000000" pitchFamily="18" charset="-128"/>
                <a:ea typeface="Adobe 楷体 Std R" panose="02020400000000000000" pitchFamily="18" charset="-128"/>
              </a:rPr>
            </a:br>
            <a:r>
              <a:rPr lang="en-US" altLang="zh-TW" sz="3600" dirty="0" smtClean="0">
                <a:latin typeface="Adobe 楷体 Std R" panose="02020400000000000000" pitchFamily="18" charset="-128"/>
                <a:ea typeface="Adobe 楷体 Std R" panose="02020400000000000000" pitchFamily="18" charset="-128"/>
              </a:rPr>
              <a:t> </a:t>
            </a:r>
            <a:r>
              <a:rPr lang="zh-TW" altLang="zh-TW" sz="3600" dirty="0" smtClean="0">
                <a:latin typeface="Adobe 楷体 Std R" panose="02020400000000000000" pitchFamily="18" charset="-128"/>
                <a:ea typeface="Adobe 楷体 Std R" panose="02020400000000000000" pitchFamily="18" charset="-128"/>
              </a:rPr>
              <a:t/>
            </a:r>
            <a:br>
              <a:rPr lang="zh-TW" altLang="zh-TW" sz="3600" dirty="0" smtClean="0">
                <a:latin typeface="Adobe 楷体 Std R" panose="02020400000000000000" pitchFamily="18" charset="-128"/>
                <a:ea typeface="Adobe 楷体 Std R" panose="02020400000000000000" pitchFamily="18" charset="-128"/>
              </a:rPr>
            </a:br>
            <a:endParaRPr lang="zh-TW" altLang="en-US" sz="3600" dirty="0">
              <a:solidFill>
                <a:srgbClr val="002060"/>
              </a:solidFill>
              <a:latin typeface="Adobe 楷体 Std R" panose="02020400000000000000" pitchFamily="18" charset="-128"/>
              <a:ea typeface="Adobe 楷体 Std R" panose="02020400000000000000" pitchFamily="18" charset="-128"/>
            </a:endParaRPr>
          </a:p>
        </p:txBody>
      </p:sp>
      <p:sp>
        <p:nvSpPr>
          <p:cNvPr id="4" name="副標題 3"/>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35636787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問卷題目</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None/>
            </a:pPr>
            <a:endParaRPr lang="en-US" altLang="zh-TW" dirty="0" smtClean="0"/>
          </a:p>
          <a:p>
            <a:endParaRPr lang="zh-TW" altLang="en-US" dirty="0"/>
          </a:p>
        </p:txBody>
      </p:sp>
      <p:graphicFrame>
        <p:nvGraphicFramePr>
          <p:cNvPr id="4" name="表格 3"/>
          <p:cNvGraphicFramePr>
            <a:graphicFrameLocks noGrp="1"/>
          </p:cNvGraphicFramePr>
          <p:nvPr/>
        </p:nvGraphicFramePr>
        <p:xfrm>
          <a:off x="2067858" y="1813361"/>
          <a:ext cx="8128000" cy="4390215"/>
        </p:xfrm>
        <a:graphic>
          <a:graphicData uri="http://schemas.openxmlformats.org/drawingml/2006/table">
            <a:tbl>
              <a:tblPr firstRow="1" bandRow="1">
                <a:tableStyleId>{5940675A-B579-460E-94D1-54222C63F5DA}</a:tableStyleId>
              </a:tblPr>
              <a:tblGrid>
                <a:gridCol w="3006166"/>
                <a:gridCol w="2653552"/>
                <a:gridCol w="2468282"/>
              </a:tblGrid>
              <a:tr h="878043">
                <a:tc>
                  <a:txBody>
                    <a:bodyPr/>
                    <a:lstStyle/>
                    <a:p>
                      <a:pPr algn="ctr"/>
                      <a:r>
                        <a:rPr lang="zh-TW" altLang="en-US" sz="4000" dirty="0" smtClean="0">
                          <a:latin typeface="標楷體" pitchFamily="65" charset="-120"/>
                          <a:ea typeface="標楷體" pitchFamily="65" charset="-120"/>
                        </a:rPr>
                        <a:t>題型</a:t>
                      </a:r>
                      <a:endParaRPr lang="zh-TW" altLang="en-US" sz="4000" dirty="0">
                        <a:latin typeface="標楷體" pitchFamily="65" charset="-120"/>
                        <a:ea typeface="標楷體" pitchFamily="65" charset="-120"/>
                      </a:endParaRPr>
                    </a:p>
                  </a:txBody>
                  <a:tcPr/>
                </a:tc>
                <a:tc>
                  <a:txBody>
                    <a:bodyPr/>
                    <a:lstStyle/>
                    <a:p>
                      <a:pPr algn="ctr"/>
                      <a:r>
                        <a:rPr lang="zh-TW" altLang="en-US" sz="4000" dirty="0" smtClean="0">
                          <a:latin typeface="標楷體" pitchFamily="65" charset="-120"/>
                          <a:ea typeface="標楷體" pitchFamily="65" charset="-120"/>
                        </a:rPr>
                        <a:t>正向</a:t>
                      </a:r>
                      <a:endParaRPr lang="zh-TW" altLang="en-US" sz="4000" dirty="0">
                        <a:latin typeface="標楷體" pitchFamily="65" charset="-120"/>
                        <a:ea typeface="標楷體" pitchFamily="65" charset="-120"/>
                      </a:endParaRPr>
                    </a:p>
                  </a:txBody>
                  <a:tcPr/>
                </a:tc>
                <a:tc>
                  <a:txBody>
                    <a:bodyPr/>
                    <a:lstStyle/>
                    <a:p>
                      <a:pPr algn="ctr"/>
                      <a:r>
                        <a:rPr lang="zh-TW" altLang="en-US" sz="4000" dirty="0" smtClean="0">
                          <a:latin typeface="標楷體" pitchFamily="65" charset="-120"/>
                          <a:ea typeface="標楷體" pitchFamily="65" charset="-120"/>
                        </a:rPr>
                        <a:t>負向</a:t>
                      </a:r>
                      <a:endParaRPr lang="zh-TW" altLang="en-US" sz="4000" dirty="0">
                        <a:latin typeface="標楷體" pitchFamily="65" charset="-120"/>
                        <a:ea typeface="標楷體" pitchFamily="65" charset="-120"/>
                      </a:endParaRPr>
                    </a:p>
                  </a:txBody>
                  <a:tcPr/>
                </a:tc>
              </a:tr>
              <a:tr h="878043">
                <a:tc>
                  <a:txBody>
                    <a:bodyPr/>
                    <a:lstStyle/>
                    <a:p>
                      <a:pPr algn="ctr"/>
                      <a:r>
                        <a:rPr lang="zh-TW" altLang="en-US" sz="4000" dirty="0" smtClean="0">
                          <a:latin typeface="標楷體" pitchFamily="65" charset="-120"/>
                          <a:ea typeface="標楷體" pitchFamily="65" charset="-120"/>
                        </a:rPr>
                        <a:t>學業題</a:t>
                      </a:r>
                      <a:endParaRPr lang="zh-TW" altLang="en-US" sz="4000" dirty="0">
                        <a:latin typeface="標楷體" pitchFamily="65" charset="-120"/>
                        <a:ea typeface="標楷體" pitchFamily="65" charset="-120"/>
                      </a:endParaRPr>
                    </a:p>
                  </a:txBody>
                  <a:tcPr/>
                </a:tc>
                <a:tc>
                  <a:txBody>
                    <a:bodyPr/>
                    <a:lstStyle/>
                    <a:p>
                      <a:pPr algn="ctr"/>
                      <a:r>
                        <a:rPr lang="en-US" altLang="zh-TW" sz="4000" dirty="0" smtClean="0">
                          <a:latin typeface="標楷體" pitchFamily="65" charset="-120"/>
                          <a:ea typeface="標楷體" pitchFamily="65" charset="-120"/>
                        </a:rPr>
                        <a:t>3</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c>
                  <a:txBody>
                    <a:bodyPr/>
                    <a:lstStyle/>
                    <a:p>
                      <a:pPr algn="ctr"/>
                      <a:r>
                        <a:rPr lang="en-US" altLang="zh-TW" sz="4000" dirty="0" smtClean="0">
                          <a:latin typeface="標楷體" pitchFamily="65" charset="-120"/>
                          <a:ea typeface="標楷體" pitchFamily="65" charset="-120"/>
                        </a:rPr>
                        <a:t>3</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r>
              <a:tr h="878043">
                <a:tc>
                  <a:txBody>
                    <a:bodyPr/>
                    <a:lstStyle/>
                    <a:p>
                      <a:pPr algn="ctr"/>
                      <a:r>
                        <a:rPr lang="zh-TW" altLang="en-US" sz="4000" dirty="0" smtClean="0">
                          <a:latin typeface="標楷體" pitchFamily="65" charset="-120"/>
                          <a:ea typeface="標楷體" pitchFamily="65" charset="-120"/>
                        </a:rPr>
                        <a:t>家庭題</a:t>
                      </a:r>
                      <a:endParaRPr lang="en-US" altLang="zh-TW" sz="4000" dirty="0" smtClean="0">
                        <a:latin typeface="標楷體" pitchFamily="65" charset="-120"/>
                        <a:ea typeface="標楷體" pitchFamily="65" charset="-120"/>
                      </a:endParaRPr>
                    </a:p>
                  </a:txBody>
                  <a:tcPr/>
                </a:tc>
                <a:tc>
                  <a:txBody>
                    <a:bodyPr/>
                    <a:lstStyle/>
                    <a:p>
                      <a:pPr algn="ctr"/>
                      <a:r>
                        <a:rPr lang="en-US" altLang="zh-TW" sz="4000" dirty="0" smtClean="0">
                          <a:latin typeface="標楷體" pitchFamily="65" charset="-120"/>
                          <a:ea typeface="標楷體" pitchFamily="65" charset="-120"/>
                        </a:rPr>
                        <a:t>3</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c>
                  <a:txBody>
                    <a:bodyPr/>
                    <a:lstStyle/>
                    <a:p>
                      <a:pPr algn="ctr"/>
                      <a:r>
                        <a:rPr lang="en-US" altLang="zh-TW" sz="4000" dirty="0" smtClean="0">
                          <a:latin typeface="標楷體" pitchFamily="65" charset="-120"/>
                          <a:ea typeface="標楷體" pitchFamily="65" charset="-120"/>
                        </a:rPr>
                        <a:t>3</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r>
              <a:tr h="878043">
                <a:tc>
                  <a:txBody>
                    <a:bodyPr/>
                    <a:lstStyle/>
                    <a:p>
                      <a:pPr algn="ctr"/>
                      <a:r>
                        <a:rPr lang="zh-TW" altLang="en-US" sz="4000" dirty="0" smtClean="0">
                          <a:latin typeface="標楷體" pitchFamily="65" charset="-120"/>
                          <a:ea typeface="標楷體" pitchFamily="65" charset="-120"/>
                        </a:rPr>
                        <a:t>人際題</a:t>
                      </a:r>
                      <a:endParaRPr lang="zh-TW" altLang="en-US" sz="4000" dirty="0">
                        <a:latin typeface="標楷體" pitchFamily="65" charset="-120"/>
                        <a:ea typeface="標楷體" pitchFamily="65" charset="-120"/>
                      </a:endParaRPr>
                    </a:p>
                  </a:txBody>
                  <a:tcPr/>
                </a:tc>
                <a:tc>
                  <a:txBody>
                    <a:bodyPr/>
                    <a:lstStyle/>
                    <a:p>
                      <a:pPr algn="ctr"/>
                      <a:r>
                        <a:rPr lang="en-US" altLang="zh-TW" sz="4000" dirty="0" smtClean="0">
                          <a:latin typeface="標楷體" pitchFamily="65" charset="-120"/>
                          <a:ea typeface="標楷體" pitchFamily="65" charset="-120"/>
                        </a:rPr>
                        <a:t>3</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c>
                  <a:txBody>
                    <a:bodyPr/>
                    <a:lstStyle/>
                    <a:p>
                      <a:pPr algn="ctr"/>
                      <a:r>
                        <a:rPr lang="en-US" altLang="zh-TW" sz="4000" dirty="0" smtClean="0">
                          <a:latin typeface="標楷體" pitchFamily="65" charset="-120"/>
                          <a:ea typeface="標楷體" pitchFamily="65" charset="-120"/>
                        </a:rPr>
                        <a:t>3</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r>
              <a:tr h="878043">
                <a:tc gridSpan="3">
                  <a:txBody>
                    <a:bodyPr/>
                    <a:lstStyle/>
                    <a:p>
                      <a:pPr algn="ctr"/>
                      <a:r>
                        <a:rPr lang="zh-TW" altLang="en-US" sz="4000" dirty="0" smtClean="0">
                          <a:latin typeface="標楷體" pitchFamily="65" charset="-120"/>
                          <a:ea typeface="標楷體" pitchFamily="65" charset="-120"/>
                        </a:rPr>
                        <a:t>總計：</a:t>
                      </a:r>
                      <a:r>
                        <a:rPr lang="en-US" altLang="zh-TW" sz="4000" dirty="0" smtClean="0">
                          <a:latin typeface="標楷體" pitchFamily="65" charset="-120"/>
                          <a:ea typeface="標楷體" pitchFamily="65" charset="-120"/>
                        </a:rPr>
                        <a:t>18</a:t>
                      </a:r>
                      <a:r>
                        <a:rPr lang="zh-TW" altLang="en-US" sz="4000" dirty="0" smtClean="0">
                          <a:latin typeface="標楷體" pitchFamily="65" charset="-120"/>
                          <a:ea typeface="標楷體" pitchFamily="65" charset="-120"/>
                        </a:rPr>
                        <a:t>題</a:t>
                      </a:r>
                      <a:endParaRPr lang="zh-TW" altLang="en-US" sz="4000" dirty="0">
                        <a:latin typeface="標楷體" pitchFamily="65" charset="-120"/>
                        <a:ea typeface="標楷體" pitchFamily="65" charset="-120"/>
                      </a:endParaRPr>
                    </a:p>
                  </a:txBody>
                  <a:tcPr/>
                </a:tc>
                <a:tc hMerge="1">
                  <a:txBody>
                    <a:bodyPr/>
                    <a:lstStyle/>
                    <a:p>
                      <a:endParaRPr lang="zh-TW" altLang="en-US" dirty="0"/>
                    </a:p>
                  </a:txBody>
                  <a:tcPr/>
                </a:tc>
                <a:tc hMerge="1">
                  <a:txBody>
                    <a:bodyPr/>
                    <a:lstStyle/>
                    <a:p>
                      <a:endParaRPr lang="zh-TW" altLang="en-US"/>
                    </a:p>
                  </a:txBody>
                  <a:tcPr/>
                </a:tc>
              </a:tr>
            </a:tbl>
          </a:graphicData>
        </a:graphic>
      </p:graphicFrame>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正向題</a:t>
            </a:r>
            <a:r>
              <a:rPr lang="en-US" altLang="zh-TW" sz="6000" dirty="0" smtClean="0">
                <a:latin typeface="標楷體" pitchFamily="65" charset="-120"/>
                <a:ea typeface="標楷體" pitchFamily="65" charset="-120"/>
              </a:rPr>
              <a:t>-</a:t>
            </a:r>
            <a:r>
              <a:rPr lang="zh-TW" altLang="en-US" sz="6000" dirty="0" smtClean="0">
                <a:latin typeface="標楷體" pitchFamily="65" charset="-120"/>
                <a:ea typeface="標楷體" pitchFamily="65" charset="-120"/>
              </a:rPr>
              <a:t>以學業為例</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2259106" y="1671919"/>
            <a:ext cx="7637929" cy="3617257"/>
          </a:xfrm>
        </p:spPr>
        <p:txBody>
          <a:bodyPr/>
          <a:lstStyle/>
          <a:p>
            <a:pPr>
              <a:buNone/>
            </a:pPr>
            <a:r>
              <a:rPr lang="zh-TW" altLang="en-US" dirty="0" smtClean="0"/>
              <a:t>一、如果你考試考了高分，可能是因為：</a:t>
            </a:r>
          </a:p>
          <a:p>
            <a:pPr marL="1260000">
              <a:buNone/>
            </a:pPr>
            <a:r>
              <a:rPr lang="zh-TW" altLang="en-US" dirty="0" smtClean="0"/>
              <a:t>□我夠努力</a:t>
            </a:r>
          </a:p>
          <a:p>
            <a:pPr marL="1260000">
              <a:buNone/>
            </a:pPr>
            <a:r>
              <a:rPr lang="zh-TW" altLang="en-US" dirty="0" smtClean="0"/>
              <a:t>□我有能力</a:t>
            </a:r>
          </a:p>
          <a:p>
            <a:pPr marL="1260000">
              <a:buNone/>
            </a:pPr>
            <a:r>
              <a:rPr lang="zh-TW" altLang="en-US" dirty="0" smtClean="0"/>
              <a:t>□題目簡單</a:t>
            </a:r>
          </a:p>
          <a:p>
            <a:pPr marL="1260000">
              <a:buNone/>
            </a:pPr>
            <a:r>
              <a:rPr lang="zh-TW" altLang="en-US" dirty="0" smtClean="0"/>
              <a:t>□運氣好</a:t>
            </a:r>
          </a:p>
          <a:p>
            <a:endParaRPr lang="zh-TW" altLang="en-US" dirty="0"/>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anose="03000509000000000000" pitchFamily="65" charset="-120"/>
                <a:ea typeface="標楷體" panose="03000509000000000000" pitchFamily="65" charset="-120"/>
              </a:rPr>
              <a:t>回答</a:t>
            </a:r>
            <a:r>
              <a:rPr lang="zh-TW" altLang="en-US" sz="6000" dirty="0" smtClean="0">
                <a:latin typeface="標楷體" panose="03000509000000000000" pitchFamily="65" charset="-120"/>
                <a:ea typeface="標楷體" panose="03000509000000000000" pitchFamily="65" charset="-120"/>
              </a:rPr>
              <a:t>百分比</a:t>
            </a:r>
            <a:endParaRPr lang="zh-TW" altLang="en-US" sz="6000" dirty="0">
              <a:latin typeface="標楷體" panose="03000509000000000000" pitchFamily="65" charset="-120"/>
              <a:ea typeface="標楷體" panose="03000509000000000000" pitchFamily="65" charset="-120"/>
            </a:endParaRPr>
          </a:p>
        </p:txBody>
      </p:sp>
      <p:graphicFrame>
        <p:nvGraphicFramePr>
          <p:cNvPr id="8" name="內容版面配置區 7"/>
          <p:cNvGraphicFramePr>
            <a:graphicFrameLocks noGrp="1"/>
          </p:cNvGraphicFramePr>
          <p:nvPr>
            <p:ph idx="1"/>
            <p:extLst>
              <p:ext uri="{D42A27DB-BD31-4B8C-83A1-F6EECF244321}">
                <p14:modId xmlns:p14="http://schemas.microsoft.com/office/powerpoint/2010/main" val="3278075302"/>
              </p:ext>
            </p:extLst>
          </p:nvPr>
        </p:nvGraphicFramePr>
        <p:xfrm>
          <a:off x="0" y="1417638"/>
          <a:ext cx="109728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圖表 5"/>
          <p:cNvGraphicFramePr/>
          <p:nvPr>
            <p:extLst>
              <p:ext uri="{D42A27DB-BD31-4B8C-83A1-F6EECF244321}">
                <p14:modId xmlns:p14="http://schemas.microsoft.com/office/powerpoint/2010/main" val="2749203435"/>
              </p:ext>
            </p:extLst>
          </p:nvPr>
        </p:nvGraphicFramePr>
        <p:xfrm>
          <a:off x="2355557" y="846138"/>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7" name="文字方塊 6"/>
          <p:cNvSpPr txBox="1"/>
          <p:nvPr/>
        </p:nvSpPr>
        <p:spPr>
          <a:xfrm>
            <a:off x="5936566" y="1372236"/>
            <a:ext cx="2293034"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資優生</a:t>
            </a:r>
            <a:endParaRPr lang="zh-TW" altLang="en-US" sz="3200" dirty="0">
              <a:latin typeface="標楷體" panose="03000509000000000000" pitchFamily="65" charset="-120"/>
              <a:ea typeface="標楷體" panose="03000509000000000000" pitchFamily="65" charset="-120"/>
            </a:endParaRPr>
          </a:p>
        </p:txBody>
      </p:sp>
      <p:sp>
        <p:nvSpPr>
          <p:cNvPr id="10" name="文字方塊 9"/>
          <p:cNvSpPr txBox="1"/>
          <p:nvPr/>
        </p:nvSpPr>
        <p:spPr>
          <a:xfrm>
            <a:off x="2583766" y="1417638"/>
            <a:ext cx="2321169"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普通生</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9469301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正向題</a:t>
            </a:r>
            <a:r>
              <a:rPr lang="en-US" altLang="zh-TW" sz="6000" dirty="0" smtClean="0">
                <a:latin typeface="標楷體" pitchFamily="65" charset="-120"/>
                <a:ea typeface="標楷體" pitchFamily="65" charset="-120"/>
              </a:rPr>
              <a:t>-</a:t>
            </a:r>
            <a:r>
              <a:rPr lang="zh-TW" altLang="en-US" sz="6000" dirty="0" smtClean="0">
                <a:latin typeface="標楷體" pitchFamily="65" charset="-120"/>
                <a:ea typeface="標楷體" pitchFamily="65" charset="-120"/>
              </a:rPr>
              <a:t>以家庭為例</a:t>
            </a:r>
            <a:endParaRPr lang="zh-TW" altLang="en-US" sz="6000" dirty="0"/>
          </a:p>
        </p:txBody>
      </p:sp>
      <p:sp>
        <p:nvSpPr>
          <p:cNvPr id="3" name="內容版面配置區 2"/>
          <p:cNvSpPr>
            <a:spLocks noGrp="1"/>
          </p:cNvSpPr>
          <p:nvPr>
            <p:ph idx="1"/>
          </p:nvPr>
        </p:nvSpPr>
        <p:spPr>
          <a:xfrm>
            <a:off x="1703294" y="1689848"/>
            <a:ext cx="8408894" cy="4525963"/>
          </a:xfrm>
        </p:spPr>
        <p:txBody>
          <a:bodyPr/>
          <a:lstStyle/>
          <a:p>
            <a:pPr marL="1260000">
              <a:buNone/>
            </a:pPr>
            <a:r>
              <a:rPr lang="zh-TW" altLang="en-US" dirty="0" smtClean="0"/>
              <a:t>四、如果家人今天給你的零用錢比平常  </a:t>
            </a:r>
            <a:endParaRPr lang="en-US" altLang="zh-TW" dirty="0" smtClean="0"/>
          </a:p>
          <a:p>
            <a:pPr marL="1260000">
              <a:buNone/>
            </a:pPr>
            <a:r>
              <a:rPr lang="zh-TW" altLang="en-US" dirty="0" smtClean="0"/>
              <a:t>          多，可能是因為：</a:t>
            </a:r>
          </a:p>
          <a:p>
            <a:pPr marL="1260000">
              <a:buNone/>
            </a:pPr>
            <a:r>
              <a:rPr lang="zh-TW" altLang="en-US" dirty="0" smtClean="0"/>
              <a:t>□我有努力維持好表現</a:t>
            </a:r>
          </a:p>
          <a:p>
            <a:pPr marL="1260000">
              <a:buNone/>
            </a:pPr>
            <a:r>
              <a:rPr lang="zh-TW" altLang="en-US" dirty="0" smtClean="0"/>
              <a:t>□我的表現本來就很好，這次父母發現</a:t>
            </a:r>
            <a:endParaRPr lang="en-US" altLang="zh-TW" dirty="0" smtClean="0"/>
          </a:p>
          <a:p>
            <a:pPr marL="1260000">
              <a:buNone/>
            </a:pPr>
            <a:r>
              <a:rPr lang="zh-TW" altLang="en-US" dirty="0" smtClean="0"/>
              <a:t>     了，將零用錢的額度提高</a:t>
            </a:r>
          </a:p>
          <a:p>
            <a:pPr marL="1260000">
              <a:buNone/>
            </a:pPr>
            <a:r>
              <a:rPr lang="zh-TW" altLang="en-US" dirty="0" smtClean="0"/>
              <a:t>□最近家人叫我做的家事很簡單</a:t>
            </a:r>
          </a:p>
          <a:p>
            <a:pPr marL="1260000">
              <a:buNone/>
            </a:pPr>
            <a:r>
              <a:rPr lang="zh-TW" altLang="en-US" dirty="0" smtClean="0"/>
              <a:t>□家人不小心給我太多錢</a:t>
            </a:r>
          </a:p>
          <a:p>
            <a:endParaRPr lang="zh-TW" altLang="en-US" dirty="0"/>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a:latin typeface="標楷體" panose="03000509000000000000" pitchFamily="65" charset="-120"/>
                <a:ea typeface="標楷體" panose="03000509000000000000" pitchFamily="65" charset="-120"/>
              </a:rPr>
              <a:t>回答</a:t>
            </a:r>
            <a:r>
              <a:rPr lang="zh-TW" altLang="en-US" sz="6000" dirty="0" smtClean="0">
                <a:latin typeface="標楷體" panose="03000509000000000000" pitchFamily="65" charset="-120"/>
                <a:ea typeface="標楷體" panose="03000509000000000000" pitchFamily="65" charset="-120"/>
              </a:rPr>
              <a:t>百分比</a:t>
            </a:r>
            <a:r>
              <a:rPr lang="en-US" altLang="zh-TW" sz="6000" dirty="0" smtClean="0">
                <a:latin typeface="標楷體" panose="03000509000000000000" pitchFamily="65" charset="-120"/>
                <a:ea typeface="標楷體" panose="03000509000000000000" pitchFamily="65" charset="-120"/>
              </a:rPr>
              <a:t>66.7 11.1 22.2</a:t>
            </a:r>
            <a:endParaRPr lang="zh-TW" altLang="en-US" sz="6000"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727018240"/>
              </p:ext>
            </p:extLst>
          </p:nvPr>
        </p:nvGraphicFramePr>
        <p:xfrm>
          <a:off x="371856" y="1417638"/>
          <a:ext cx="109728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圖表 5"/>
          <p:cNvGraphicFramePr/>
          <p:nvPr>
            <p:extLst>
              <p:ext uri="{D42A27DB-BD31-4B8C-83A1-F6EECF244321}">
                <p14:modId xmlns:p14="http://schemas.microsoft.com/office/powerpoint/2010/main" val="3174995231"/>
              </p:ext>
            </p:extLst>
          </p:nvPr>
        </p:nvGraphicFramePr>
        <p:xfrm>
          <a:off x="4787392" y="2002413"/>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9" name="文字方塊 8"/>
          <p:cNvSpPr txBox="1"/>
          <p:nvPr/>
        </p:nvSpPr>
        <p:spPr>
          <a:xfrm>
            <a:off x="5943600" y="1746822"/>
            <a:ext cx="2139696"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資優生</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73748493"/>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正向題</a:t>
            </a:r>
            <a:r>
              <a:rPr lang="en-US" altLang="zh-TW" sz="6000" dirty="0" smtClean="0">
                <a:latin typeface="標楷體" pitchFamily="65" charset="-120"/>
                <a:ea typeface="標楷體" pitchFamily="65" charset="-120"/>
              </a:rPr>
              <a:t>-</a:t>
            </a:r>
            <a:r>
              <a:rPr lang="zh-TW" altLang="en-US" sz="6000" dirty="0" smtClean="0">
                <a:latin typeface="標楷體" pitchFamily="65" charset="-120"/>
                <a:ea typeface="標楷體" pitchFamily="65" charset="-120"/>
              </a:rPr>
              <a:t>以人際為例</a:t>
            </a:r>
            <a:endParaRPr lang="zh-TW" altLang="en-US" sz="6000" dirty="0"/>
          </a:p>
        </p:txBody>
      </p:sp>
      <p:sp>
        <p:nvSpPr>
          <p:cNvPr id="3" name="內容版面配置區 2"/>
          <p:cNvSpPr>
            <a:spLocks noGrp="1"/>
          </p:cNvSpPr>
          <p:nvPr>
            <p:ph idx="1"/>
          </p:nvPr>
        </p:nvSpPr>
        <p:spPr>
          <a:xfrm>
            <a:off x="2563906" y="1600201"/>
            <a:ext cx="7028329" cy="4525963"/>
          </a:xfrm>
        </p:spPr>
        <p:txBody>
          <a:bodyPr/>
          <a:lstStyle/>
          <a:p>
            <a:pPr>
              <a:buNone/>
            </a:pPr>
            <a:r>
              <a:rPr lang="zh-TW" altLang="en-US" dirty="0" smtClean="0"/>
              <a:t>七、如果你的朋友很多，可能是因為：</a:t>
            </a:r>
          </a:p>
          <a:p>
            <a:pPr marL="1260000">
              <a:buNone/>
            </a:pPr>
            <a:r>
              <a:rPr lang="zh-TW" altLang="en-US" dirty="0" smtClean="0"/>
              <a:t>□我有努力交朋友</a:t>
            </a:r>
          </a:p>
          <a:p>
            <a:pPr marL="1260000">
              <a:buNone/>
            </a:pPr>
            <a:r>
              <a:rPr lang="zh-TW" altLang="en-US" dirty="0" smtClean="0"/>
              <a:t>□我的人緣本來就很好</a:t>
            </a:r>
          </a:p>
          <a:p>
            <a:pPr marL="1260000">
              <a:buNone/>
            </a:pPr>
            <a:r>
              <a:rPr lang="zh-TW" altLang="en-US" dirty="0" smtClean="0"/>
              <a:t>□那些人也都很愛交朋友</a:t>
            </a:r>
          </a:p>
          <a:p>
            <a:pPr marL="1260000">
              <a:buNone/>
            </a:pPr>
            <a:r>
              <a:rPr lang="zh-TW" altLang="en-US" dirty="0" smtClean="0"/>
              <a:t>□我的運氣好</a:t>
            </a:r>
          </a:p>
          <a:p>
            <a:pPr>
              <a:buNone/>
            </a:pPr>
            <a:endParaRPr lang="zh-TW" altLang="en-US" dirty="0"/>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anose="03000509000000000000" pitchFamily="65" charset="-120"/>
                <a:ea typeface="標楷體" panose="03000509000000000000" pitchFamily="65" charset="-120"/>
              </a:rPr>
              <a:t>回答</a:t>
            </a:r>
            <a:r>
              <a:rPr lang="zh-TW" altLang="en-US" sz="6000" dirty="0" smtClean="0">
                <a:latin typeface="標楷體" panose="03000509000000000000" pitchFamily="65" charset="-120"/>
                <a:ea typeface="標楷體" panose="03000509000000000000" pitchFamily="65" charset="-120"/>
              </a:rPr>
              <a:t>百分比</a:t>
            </a:r>
            <a:endParaRPr lang="zh-TW" altLang="en-US" sz="6000" dirty="0">
              <a:latin typeface="標楷體" panose="03000509000000000000" pitchFamily="65" charset="-120"/>
              <a:ea typeface="標楷體" panose="03000509000000000000" pitchFamily="65" charset="-120"/>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2615356837"/>
              </p:ext>
            </p:extLst>
          </p:nvPr>
        </p:nvGraphicFramePr>
        <p:xfrm>
          <a:off x="1463040" y="1710025"/>
          <a:ext cx="1176528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圖表 5"/>
          <p:cNvGraphicFramePr/>
          <p:nvPr>
            <p:extLst>
              <p:ext uri="{D42A27DB-BD31-4B8C-83A1-F6EECF244321}">
                <p14:modId xmlns:p14="http://schemas.microsoft.com/office/powerpoint/2010/main" val="2642994150"/>
              </p:ext>
            </p:extLst>
          </p:nvPr>
        </p:nvGraphicFramePr>
        <p:xfrm>
          <a:off x="4425696" y="1737360"/>
          <a:ext cx="8095488" cy="5428129"/>
        </p:xfrm>
        <a:graphic>
          <a:graphicData uri="http://schemas.openxmlformats.org/drawingml/2006/chart">
            <c:chart xmlns:c="http://schemas.openxmlformats.org/drawingml/2006/chart" xmlns:r="http://schemas.openxmlformats.org/officeDocument/2006/relationships" r:id="rId3"/>
          </a:graphicData>
        </a:graphic>
      </p:graphicFrame>
      <p:sp>
        <p:nvSpPr>
          <p:cNvPr id="8" name="文字方塊 7"/>
          <p:cNvSpPr txBox="1"/>
          <p:nvPr/>
        </p:nvSpPr>
        <p:spPr>
          <a:xfrm>
            <a:off x="2779776" y="1417638"/>
            <a:ext cx="1572768"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普通</a:t>
            </a:r>
            <a:r>
              <a:rPr lang="zh-TW" altLang="en-US" sz="3200" dirty="0">
                <a:latin typeface="標楷體" panose="03000509000000000000" pitchFamily="65" charset="-120"/>
                <a:ea typeface="標楷體" panose="03000509000000000000" pitchFamily="65" charset="-120"/>
              </a:rPr>
              <a:t>生</a:t>
            </a:r>
          </a:p>
        </p:txBody>
      </p:sp>
    </p:spTree>
    <p:extLst>
      <p:ext uri="{BB962C8B-B14F-4D97-AF65-F5344CB8AC3E}">
        <p14:creationId xmlns:p14="http://schemas.microsoft.com/office/powerpoint/2010/main" val="2309872671"/>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負向題</a:t>
            </a:r>
            <a:r>
              <a:rPr lang="en-US" altLang="zh-TW" sz="6000" dirty="0" smtClean="0">
                <a:latin typeface="標楷體" pitchFamily="65" charset="-120"/>
                <a:ea typeface="標楷體" pitchFamily="65" charset="-120"/>
              </a:rPr>
              <a:t>-</a:t>
            </a:r>
            <a:r>
              <a:rPr lang="zh-TW" altLang="en-US" sz="6000" dirty="0" smtClean="0">
                <a:latin typeface="標楷體" pitchFamily="65" charset="-120"/>
                <a:ea typeface="標楷體" pitchFamily="65" charset="-120"/>
              </a:rPr>
              <a:t>以學業為例</a:t>
            </a:r>
            <a:endParaRPr lang="zh-TW" altLang="en-US" sz="6000" dirty="0"/>
          </a:p>
        </p:txBody>
      </p:sp>
      <p:sp>
        <p:nvSpPr>
          <p:cNvPr id="3" name="內容版面配置區 2"/>
          <p:cNvSpPr>
            <a:spLocks noGrp="1"/>
          </p:cNvSpPr>
          <p:nvPr>
            <p:ph idx="1"/>
          </p:nvPr>
        </p:nvSpPr>
        <p:spPr>
          <a:xfrm>
            <a:off x="1757082" y="1600201"/>
            <a:ext cx="8803341" cy="4525963"/>
          </a:xfrm>
        </p:spPr>
        <p:txBody>
          <a:bodyPr/>
          <a:lstStyle/>
          <a:p>
            <a:pPr>
              <a:buNone/>
            </a:pPr>
            <a:r>
              <a:rPr lang="zh-TW" altLang="en-US" dirty="0" smtClean="0"/>
              <a:t>十、如果你的考試成績不如預期，可能是因為：</a:t>
            </a:r>
          </a:p>
          <a:p>
            <a:pPr marL="1260000">
              <a:buNone/>
            </a:pPr>
            <a:r>
              <a:rPr lang="zh-TW" altLang="en-US" dirty="0" smtClean="0"/>
              <a:t>□我努力不夠</a:t>
            </a:r>
          </a:p>
          <a:p>
            <a:pPr marL="1260000">
              <a:buNone/>
            </a:pPr>
            <a:r>
              <a:rPr lang="zh-TW" altLang="en-US" dirty="0" smtClean="0"/>
              <a:t>□我能力不夠</a:t>
            </a:r>
          </a:p>
          <a:p>
            <a:pPr marL="1260000">
              <a:buNone/>
            </a:pPr>
            <a:r>
              <a:rPr lang="zh-TW" altLang="en-US" dirty="0" smtClean="0"/>
              <a:t>□問題太難</a:t>
            </a:r>
          </a:p>
          <a:p>
            <a:pPr marL="1260000">
              <a:buNone/>
            </a:pPr>
            <a:r>
              <a:rPr lang="zh-TW" altLang="en-US" dirty="0" smtClean="0"/>
              <a:t>□運氣不夠</a:t>
            </a:r>
          </a:p>
          <a:p>
            <a:endParaRPr lang="zh-TW" altLang="en-US" dirty="0"/>
          </a:p>
        </p:txBody>
      </p:sp>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anose="03000509000000000000" pitchFamily="65" charset="-120"/>
                <a:ea typeface="標楷體" panose="03000509000000000000" pitchFamily="65" charset="-120"/>
              </a:rPr>
              <a:t>回答百分比</a:t>
            </a:r>
            <a:endParaRPr lang="zh-TW" altLang="en-US" sz="6000" dirty="0">
              <a:latin typeface="標楷體" panose="03000509000000000000" pitchFamily="65" charset="-120"/>
              <a:ea typeface="標楷體" panose="03000509000000000000" pitchFamily="65" charset="-120"/>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2639805356"/>
              </p:ext>
            </p:extLst>
          </p:nvPr>
        </p:nvGraphicFramePr>
        <p:xfrm>
          <a:off x="369042" y="1535805"/>
          <a:ext cx="109728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圖表 5"/>
          <p:cNvGraphicFramePr/>
          <p:nvPr>
            <p:extLst>
              <p:ext uri="{D42A27DB-BD31-4B8C-83A1-F6EECF244321}">
                <p14:modId xmlns:p14="http://schemas.microsoft.com/office/powerpoint/2010/main" val="2558488280"/>
              </p:ext>
            </p:extLst>
          </p:nvPr>
        </p:nvGraphicFramePr>
        <p:xfrm>
          <a:off x="3756073" y="2082019"/>
          <a:ext cx="5863727" cy="4098132"/>
        </p:xfrm>
        <a:graphic>
          <a:graphicData uri="http://schemas.openxmlformats.org/drawingml/2006/chart">
            <c:chart xmlns:c="http://schemas.openxmlformats.org/drawingml/2006/chart" xmlns:r="http://schemas.openxmlformats.org/officeDocument/2006/relationships" r:id="rId3"/>
          </a:graphicData>
        </a:graphic>
      </p:graphicFrame>
      <p:sp>
        <p:nvSpPr>
          <p:cNvPr id="8" name="文字方塊 7"/>
          <p:cNvSpPr txBox="1"/>
          <p:nvPr/>
        </p:nvSpPr>
        <p:spPr>
          <a:xfrm>
            <a:off x="1716258" y="1358168"/>
            <a:ext cx="2096087"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普通生</a:t>
            </a:r>
            <a:endParaRPr lang="zh-TW" altLang="en-US" sz="3200" dirty="0">
              <a:latin typeface="標楷體" panose="03000509000000000000" pitchFamily="65" charset="-120"/>
              <a:ea typeface="標楷體" panose="03000509000000000000" pitchFamily="65" charset="-120"/>
            </a:endParaRPr>
          </a:p>
        </p:txBody>
      </p:sp>
      <p:sp>
        <p:nvSpPr>
          <p:cNvPr id="9" name="文字方塊 8"/>
          <p:cNvSpPr txBox="1"/>
          <p:nvPr/>
        </p:nvSpPr>
        <p:spPr>
          <a:xfrm>
            <a:off x="5992837" y="1422273"/>
            <a:ext cx="2504050"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資優生</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51598773"/>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負向題</a:t>
            </a:r>
            <a:r>
              <a:rPr lang="en-US" altLang="zh-TW" sz="6000" dirty="0" smtClean="0">
                <a:latin typeface="標楷體" pitchFamily="65" charset="-120"/>
                <a:ea typeface="標楷體" pitchFamily="65" charset="-120"/>
              </a:rPr>
              <a:t>-</a:t>
            </a:r>
            <a:r>
              <a:rPr lang="zh-TW" altLang="en-US" sz="6000" dirty="0" smtClean="0">
                <a:latin typeface="標楷體" pitchFamily="65" charset="-120"/>
                <a:ea typeface="標楷體" pitchFamily="65" charset="-120"/>
              </a:rPr>
              <a:t>以家庭為例</a:t>
            </a:r>
            <a:endParaRPr lang="zh-TW" altLang="en-US" sz="6000" dirty="0"/>
          </a:p>
        </p:txBody>
      </p:sp>
      <p:sp>
        <p:nvSpPr>
          <p:cNvPr id="3" name="內容版面配置區 2"/>
          <p:cNvSpPr>
            <a:spLocks noGrp="1"/>
          </p:cNvSpPr>
          <p:nvPr>
            <p:ph idx="1"/>
          </p:nvPr>
        </p:nvSpPr>
        <p:spPr>
          <a:xfrm>
            <a:off x="609600" y="1600201"/>
            <a:ext cx="10685929" cy="4525963"/>
          </a:xfrm>
        </p:spPr>
        <p:txBody>
          <a:bodyPr/>
          <a:lstStyle/>
          <a:p>
            <a:pPr>
              <a:buNone/>
            </a:pPr>
            <a:r>
              <a:rPr lang="zh-TW" altLang="en-US" dirty="0" smtClean="0"/>
              <a:t>十三、如果家人今天給你的零用錢比平常少，可能是因為：</a:t>
            </a:r>
          </a:p>
          <a:p>
            <a:pPr marL="1260000">
              <a:buNone/>
            </a:pPr>
            <a:r>
              <a:rPr lang="zh-TW" altLang="en-US" dirty="0" smtClean="0"/>
              <a:t>    □我沒有努力維持好表現</a:t>
            </a:r>
          </a:p>
          <a:p>
            <a:pPr marL="1260000">
              <a:buNone/>
            </a:pPr>
            <a:r>
              <a:rPr lang="zh-TW" altLang="en-US" dirty="0" smtClean="0"/>
              <a:t>    □我本來就很不乖</a:t>
            </a:r>
          </a:p>
          <a:p>
            <a:pPr marL="1260000">
              <a:buNone/>
            </a:pPr>
            <a:r>
              <a:rPr lang="zh-TW" altLang="en-US" dirty="0" smtClean="0"/>
              <a:t>    □最近家人叫我做的家事很難</a:t>
            </a:r>
          </a:p>
          <a:p>
            <a:pPr marL="1260000">
              <a:buNone/>
            </a:pPr>
            <a:r>
              <a:rPr lang="zh-TW" altLang="en-US" dirty="0" smtClean="0"/>
              <a:t>    □家人不小心給我太少錢</a:t>
            </a:r>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研究動機</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622852" y="1653209"/>
            <a:ext cx="10972800" cy="4525963"/>
          </a:xfrm>
        </p:spPr>
        <p:txBody>
          <a:bodyPr>
            <a:normAutofit/>
          </a:bodyPr>
          <a:lstStyle/>
          <a:p>
            <a:pPr>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一</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「被討厭的勇氣」</a:t>
            </a:r>
            <a:endParaRPr lang="en-US" altLang="zh-TW" sz="4800" dirty="0" smtClean="0">
              <a:latin typeface="標楷體" pitchFamily="65" charset="-120"/>
              <a:ea typeface="標楷體" pitchFamily="65" charset="-120"/>
            </a:endParaRPr>
          </a:p>
          <a:p>
            <a:pPr>
              <a:buNone/>
            </a:pPr>
            <a:endParaRPr lang="en-US" altLang="zh-TW" sz="4800" dirty="0" smtClean="0">
              <a:latin typeface="標楷體" pitchFamily="65" charset="-120"/>
              <a:ea typeface="標楷體" pitchFamily="65" charset="-120"/>
            </a:endParaRPr>
          </a:p>
          <a:p>
            <a:pPr>
              <a:buNone/>
            </a:pPr>
            <a:endParaRPr lang="en-US" altLang="zh-TW" sz="4800" dirty="0" smtClean="0">
              <a:latin typeface="標楷體" pitchFamily="65" charset="-120"/>
              <a:ea typeface="標楷體" pitchFamily="65" charset="-120"/>
            </a:endParaRPr>
          </a:p>
          <a:p>
            <a:pPr>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二</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國小的經歷</a:t>
            </a:r>
            <a:endParaRPr lang="en-US" altLang="zh-TW" sz="4800" dirty="0" smtClean="0">
              <a:latin typeface="標楷體" pitchFamily="65" charset="-120"/>
              <a:ea typeface="標楷體" pitchFamily="65" charset="-120"/>
            </a:endParaRPr>
          </a:p>
          <a:p>
            <a:pPr>
              <a:buNone/>
            </a:pPr>
            <a:endParaRPr lang="zh-TW" altLang="en-US" sz="3600" dirty="0">
              <a:ea typeface="文鼎古印體" pitchFamily="49" charset="-120"/>
            </a:endParaRPr>
          </a:p>
        </p:txBody>
      </p:sp>
      <p:pic>
        <p:nvPicPr>
          <p:cNvPr id="2050" name="Picture 2" descr="http://pic.pimg.tw/kaka3011/1414740132-151924664.jpg"/>
          <p:cNvPicPr>
            <a:picLocks noChangeAspect="1" noChangeArrowheads="1"/>
          </p:cNvPicPr>
          <p:nvPr/>
        </p:nvPicPr>
        <p:blipFill>
          <a:blip r:embed="rId2" cstate="print"/>
          <a:srcRect l="15289" r="14385" b="629"/>
          <a:stretch>
            <a:fillRect/>
          </a:stretch>
        </p:blipFill>
        <p:spPr bwMode="auto">
          <a:xfrm>
            <a:off x="7765774" y="1690163"/>
            <a:ext cx="3101009" cy="4379333"/>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anose="03000509000000000000" pitchFamily="65" charset="-120"/>
                <a:ea typeface="標楷體" panose="03000509000000000000" pitchFamily="65" charset="-120"/>
              </a:rPr>
              <a:t>回答百分比</a:t>
            </a:r>
            <a:endParaRPr lang="zh-TW" altLang="en-US" sz="6000" dirty="0">
              <a:latin typeface="標楷體" panose="03000509000000000000" pitchFamily="65" charset="-120"/>
              <a:ea typeface="標楷體" panose="03000509000000000000" pitchFamily="65" charset="-120"/>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014323421"/>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圖表 5"/>
          <p:cNvGraphicFramePr/>
          <p:nvPr>
            <p:extLst>
              <p:ext uri="{D42A27DB-BD31-4B8C-83A1-F6EECF244321}">
                <p14:modId xmlns:p14="http://schemas.microsoft.com/office/powerpoint/2010/main" val="4109940976"/>
              </p:ext>
            </p:extLst>
          </p:nvPr>
        </p:nvGraphicFramePr>
        <p:xfrm>
          <a:off x="4178105" y="1941342"/>
          <a:ext cx="5148775" cy="3985976"/>
        </p:xfrm>
        <a:graphic>
          <a:graphicData uri="http://schemas.openxmlformats.org/drawingml/2006/chart">
            <c:chart xmlns:c="http://schemas.openxmlformats.org/drawingml/2006/chart" xmlns:r="http://schemas.openxmlformats.org/officeDocument/2006/relationships" r:id="rId3"/>
          </a:graphicData>
        </a:graphic>
      </p:graphicFrame>
      <p:sp>
        <p:nvSpPr>
          <p:cNvPr id="8" name="文字方塊 7"/>
          <p:cNvSpPr txBox="1"/>
          <p:nvPr/>
        </p:nvSpPr>
        <p:spPr>
          <a:xfrm>
            <a:off x="1772529" y="1372236"/>
            <a:ext cx="1941342"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普通生</a:t>
            </a:r>
            <a:endParaRPr lang="zh-TW" altLang="en-US" sz="3200" dirty="0">
              <a:latin typeface="標楷體" panose="03000509000000000000" pitchFamily="65" charset="-120"/>
              <a:ea typeface="標楷體" panose="03000509000000000000" pitchFamily="65" charset="-120"/>
            </a:endParaRPr>
          </a:p>
        </p:txBody>
      </p:sp>
      <p:sp>
        <p:nvSpPr>
          <p:cNvPr id="9" name="文字方塊 8"/>
          <p:cNvSpPr txBox="1"/>
          <p:nvPr/>
        </p:nvSpPr>
        <p:spPr>
          <a:xfrm>
            <a:off x="6096000" y="1372236"/>
            <a:ext cx="2489982"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資優生</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33000908"/>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a:latin typeface="標楷體" pitchFamily="65" charset="-120"/>
                <a:ea typeface="標楷體" pitchFamily="65" charset="-120"/>
              </a:rPr>
              <a:t>負</a:t>
            </a:r>
            <a:r>
              <a:rPr lang="zh-TW" altLang="en-US" sz="6000" dirty="0" smtClean="0">
                <a:latin typeface="標楷體" pitchFamily="65" charset="-120"/>
                <a:ea typeface="標楷體" pitchFamily="65" charset="-120"/>
              </a:rPr>
              <a:t>向題</a:t>
            </a:r>
            <a:r>
              <a:rPr lang="en-US" altLang="zh-TW" sz="6000" dirty="0" smtClean="0">
                <a:latin typeface="標楷體" pitchFamily="65" charset="-120"/>
                <a:ea typeface="標楷體" pitchFamily="65" charset="-120"/>
              </a:rPr>
              <a:t>-</a:t>
            </a:r>
            <a:r>
              <a:rPr lang="zh-TW" altLang="en-US" sz="6000" dirty="0" smtClean="0">
                <a:latin typeface="標楷體" pitchFamily="65" charset="-120"/>
                <a:ea typeface="標楷體" pitchFamily="65" charset="-120"/>
              </a:rPr>
              <a:t>以人</a:t>
            </a:r>
            <a:r>
              <a:rPr lang="zh-TW" altLang="en-US" sz="6000" dirty="0">
                <a:latin typeface="標楷體" pitchFamily="65" charset="-120"/>
                <a:ea typeface="標楷體" pitchFamily="65" charset="-120"/>
              </a:rPr>
              <a:t>際</a:t>
            </a:r>
            <a:r>
              <a:rPr lang="zh-TW" altLang="en-US" sz="6000" dirty="0" smtClean="0">
                <a:latin typeface="標楷體" pitchFamily="65" charset="-120"/>
                <a:ea typeface="標楷體" pitchFamily="65" charset="-120"/>
              </a:rPr>
              <a:t>為例</a:t>
            </a:r>
            <a:endParaRPr lang="zh-TW" altLang="en-US" sz="6000" dirty="0"/>
          </a:p>
        </p:txBody>
      </p:sp>
      <p:sp>
        <p:nvSpPr>
          <p:cNvPr id="3" name="內容版面配置區 2"/>
          <p:cNvSpPr>
            <a:spLocks noGrp="1"/>
          </p:cNvSpPr>
          <p:nvPr>
            <p:ph idx="1"/>
          </p:nvPr>
        </p:nvSpPr>
        <p:spPr>
          <a:xfrm>
            <a:off x="2205318" y="1851213"/>
            <a:ext cx="7512424" cy="4525963"/>
          </a:xfrm>
        </p:spPr>
        <p:txBody>
          <a:bodyPr/>
          <a:lstStyle/>
          <a:p>
            <a:pPr>
              <a:buNone/>
            </a:pPr>
            <a:r>
              <a:rPr lang="zh-TW" altLang="en-US" dirty="0" smtClean="0"/>
              <a:t>十六、如果你的朋友很少，可能是因為：</a:t>
            </a:r>
          </a:p>
          <a:p>
            <a:pPr marL="1260000">
              <a:buNone/>
            </a:pPr>
            <a:r>
              <a:rPr lang="zh-TW" altLang="en-US" dirty="0" smtClean="0"/>
              <a:t>□我沒有努力交朋友</a:t>
            </a:r>
          </a:p>
          <a:p>
            <a:pPr marL="1260000">
              <a:buNone/>
            </a:pPr>
            <a:r>
              <a:rPr lang="zh-TW" altLang="en-US" dirty="0" smtClean="0"/>
              <a:t>□我的人緣本來就很不好</a:t>
            </a:r>
          </a:p>
          <a:p>
            <a:pPr marL="1260000">
              <a:buNone/>
            </a:pPr>
            <a:r>
              <a:rPr lang="zh-TW" altLang="en-US" dirty="0" smtClean="0"/>
              <a:t>□那些人都不愛交朋友</a:t>
            </a:r>
          </a:p>
          <a:p>
            <a:pPr marL="1260000">
              <a:buNone/>
            </a:pPr>
            <a:r>
              <a:rPr lang="zh-TW" altLang="en-US" dirty="0" smtClean="0"/>
              <a:t>□我的運氣不好</a:t>
            </a:r>
          </a:p>
          <a:p>
            <a:pPr>
              <a:buNone/>
            </a:pPr>
            <a:endParaRPr lang="zh-TW" altLang="en-US" dirty="0"/>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回答百分比</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84542384"/>
              </p:ext>
            </p:extLst>
          </p:nvPr>
        </p:nvGraphicFramePr>
        <p:xfrm>
          <a:off x="609600" y="1417638"/>
          <a:ext cx="109728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圖表 5"/>
          <p:cNvGraphicFramePr/>
          <p:nvPr>
            <p:extLst>
              <p:ext uri="{D42A27DB-BD31-4B8C-83A1-F6EECF244321}">
                <p14:modId xmlns:p14="http://schemas.microsoft.com/office/powerpoint/2010/main" val="77673244"/>
              </p:ext>
            </p:extLst>
          </p:nvPr>
        </p:nvGraphicFramePr>
        <p:xfrm>
          <a:off x="4262510" y="1871002"/>
          <a:ext cx="4687667" cy="3845299"/>
        </p:xfrm>
        <a:graphic>
          <a:graphicData uri="http://schemas.openxmlformats.org/drawingml/2006/chart">
            <c:chart xmlns:c="http://schemas.openxmlformats.org/drawingml/2006/chart" xmlns:r="http://schemas.openxmlformats.org/officeDocument/2006/relationships" r:id="rId3"/>
          </a:graphicData>
        </a:graphic>
      </p:graphicFrame>
      <p:sp>
        <p:nvSpPr>
          <p:cNvPr id="8" name="文字方塊 7"/>
          <p:cNvSpPr txBox="1"/>
          <p:nvPr/>
        </p:nvSpPr>
        <p:spPr>
          <a:xfrm>
            <a:off x="1519310" y="1417638"/>
            <a:ext cx="2096086"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普通生</a:t>
            </a:r>
            <a:endParaRPr lang="zh-TW" altLang="en-US" sz="3200" dirty="0">
              <a:latin typeface="標楷體" panose="03000509000000000000" pitchFamily="65" charset="-120"/>
              <a:ea typeface="標楷體" panose="03000509000000000000" pitchFamily="65" charset="-120"/>
            </a:endParaRPr>
          </a:p>
        </p:txBody>
      </p:sp>
      <p:sp>
        <p:nvSpPr>
          <p:cNvPr id="9" name="文字方塊 8"/>
          <p:cNvSpPr txBox="1"/>
          <p:nvPr/>
        </p:nvSpPr>
        <p:spPr>
          <a:xfrm>
            <a:off x="5809958" y="1417637"/>
            <a:ext cx="2461846"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資優生</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54396274"/>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7176" y="633227"/>
            <a:ext cx="10972800" cy="1143000"/>
          </a:xfrm>
        </p:spPr>
        <p:txBody>
          <a:bodyPr>
            <a:normAutofit fontScale="90000"/>
          </a:bodyPr>
          <a:lstStyle/>
          <a:p>
            <a:r>
              <a:rPr lang="zh-TW" altLang="en-US" sz="6700" dirty="0" smtClean="0">
                <a:latin typeface="標楷體" pitchFamily="65" charset="-120"/>
                <a:ea typeface="標楷體" pitchFamily="65" charset="-120"/>
              </a:rPr>
              <a:t>資優生正向題</a:t>
            </a:r>
            <a:r>
              <a:rPr lang="zh-TW" altLang="en-US" dirty="0" smtClean="0">
                <a:latin typeface="標楷體" pitchFamily="65" charset="-120"/>
                <a:ea typeface="標楷體" pitchFamily="65" charset="-120"/>
              </a:rPr>
              <a:t/>
            </a:r>
            <a:br>
              <a:rPr lang="zh-TW" altLang="en-US" dirty="0" smtClean="0">
                <a:latin typeface="標楷體" pitchFamily="65" charset="-120"/>
                <a:ea typeface="標楷體" pitchFamily="65" charset="-120"/>
              </a:rPr>
            </a:br>
            <a:endParaRPr lang="zh-TW" altLang="en-US" dirty="0"/>
          </a:p>
        </p:txBody>
      </p:sp>
      <p:graphicFrame>
        <p:nvGraphicFramePr>
          <p:cNvPr id="4" name="內容版面配置區 3"/>
          <p:cNvGraphicFramePr>
            <a:graphicFrameLocks noGrp="1"/>
          </p:cNvGraphicFramePr>
          <p:nvPr>
            <p:ph idx="1"/>
          </p:nvPr>
        </p:nvGraphicFramePr>
        <p:xfrm>
          <a:off x="735107" y="1758295"/>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6700" dirty="0" smtClean="0">
                <a:latin typeface="標楷體" pitchFamily="65" charset="-120"/>
                <a:ea typeface="標楷體" pitchFamily="65" charset="-120"/>
              </a:rPr>
              <a:t>資優生負向題</a:t>
            </a:r>
            <a:r>
              <a:rPr lang="zh-TW" altLang="en-US" dirty="0" smtClean="0">
                <a:latin typeface="標楷體" pitchFamily="65" charset="-120"/>
                <a:ea typeface="標楷體" pitchFamily="65" charset="-120"/>
              </a:rPr>
              <a:t/>
            </a:r>
            <a:br>
              <a:rPr lang="zh-TW" altLang="en-US" dirty="0" smtClean="0">
                <a:latin typeface="標楷體" pitchFamily="65" charset="-120"/>
                <a:ea typeface="標楷體" pitchFamily="65" charset="-120"/>
              </a:rPr>
            </a:br>
            <a:endParaRPr lang="zh-TW" altLang="en-US" dirty="0"/>
          </a:p>
        </p:txBody>
      </p:sp>
      <p:graphicFrame>
        <p:nvGraphicFramePr>
          <p:cNvPr id="4" name="內容版面配置區 3"/>
          <p:cNvGraphicFramePr>
            <a:graphicFrameLocks noGrp="1"/>
          </p:cNvGraphicFramePr>
          <p:nvPr>
            <p:ph idx="1"/>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6700" dirty="0" smtClean="0">
                <a:latin typeface="標楷體" pitchFamily="65" charset="-120"/>
                <a:ea typeface="標楷體" pitchFamily="65" charset="-120"/>
              </a:rPr>
              <a:t>普通生正向題</a:t>
            </a:r>
            <a:r>
              <a:rPr lang="zh-TW" altLang="en-US" dirty="0" smtClean="0"/>
              <a:t/>
            </a:r>
            <a:br>
              <a:rPr lang="zh-TW" altLang="en-US" dirty="0" smtClean="0"/>
            </a:br>
            <a:endParaRPr lang="zh-TW" altLang="en-US" dirty="0"/>
          </a:p>
        </p:txBody>
      </p:sp>
      <p:graphicFrame>
        <p:nvGraphicFramePr>
          <p:cNvPr id="4" name="內容版面配置區 3"/>
          <p:cNvGraphicFramePr>
            <a:graphicFrameLocks noGrp="1"/>
          </p:cNvGraphicFramePr>
          <p:nvPr>
            <p:ph idx="1"/>
          </p:nvPr>
        </p:nvGraphicFramePr>
        <p:xfrm>
          <a:off x="537882" y="1636059"/>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6700" dirty="0" smtClean="0">
                <a:latin typeface="標楷體" pitchFamily="65" charset="-120"/>
                <a:ea typeface="標楷體" pitchFamily="65" charset="-120"/>
              </a:rPr>
              <a:t>普通生負向題</a:t>
            </a:r>
            <a:r>
              <a:rPr lang="zh-TW" altLang="en-US" dirty="0" smtClean="0"/>
              <a:t/>
            </a:r>
            <a:br>
              <a:rPr lang="zh-TW" altLang="en-US" dirty="0" smtClean="0"/>
            </a:br>
            <a:endParaRPr lang="zh-TW" altLang="en-US" dirty="0"/>
          </a:p>
        </p:txBody>
      </p:sp>
      <p:graphicFrame>
        <p:nvGraphicFramePr>
          <p:cNvPr id="4" name="內容版面配置區 3"/>
          <p:cNvGraphicFramePr>
            <a:graphicFrameLocks noGrp="1"/>
          </p:cNvGraphicFramePr>
          <p:nvPr>
            <p:ph idx="1"/>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研究結果</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noAutofit/>
          </a:bodyPr>
          <a:lstStyle/>
          <a:p>
            <a:pPr>
              <a:buNone/>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一</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資優生</a:t>
            </a:r>
            <a:r>
              <a:rPr lang="zh-TW" altLang="en-US" sz="4400" dirty="0" smtClean="0">
                <a:latin typeface="標楷體" pitchFamily="65" charset="-120"/>
                <a:ea typeface="標楷體" pitchFamily="65" charset="-120"/>
              </a:rPr>
              <a:t>歸因努力。</a:t>
            </a:r>
            <a:endParaRPr lang="en-US" altLang="zh-TW" sz="4400" dirty="0" smtClean="0">
              <a:latin typeface="標楷體" pitchFamily="65" charset="-120"/>
              <a:ea typeface="標楷體" pitchFamily="65" charset="-120"/>
            </a:endParaRPr>
          </a:p>
          <a:p>
            <a:pPr>
              <a:buNone/>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二</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普通生</a:t>
            </a:r>
            <a:r>
              <a:rPr lang="zh-TW" altLang="en-US" sz="4400" dirty="0" smtClean="0">
                <a:latin typeface="標楷體" pitchFamily="65" charset="-120"/>
                <a:ea typeface="標楷體" pitchFamily="65" charset="-120"/>
              </a:rPr>
              <a:t>歸因努力。</a:t>
            </a:r>
            <a:endParaRPr lang="zh-TW" altLang="zh-TW" sz="4400" dirty="0" smtClean="0">
              <a:latin typeface="標楷體" pitchFamily="65" charset="-120"/>
              <a:ea typeface="標楷體" pitchFamily="65" charset="-120"/>
            </a:endParaRPr>
          </a:p>
          <a:p>
            <a:pPr>
              <a:buNone/>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三</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資優生與普通生在</a:t>
            </a:r>
            <a:r>
              <a:rPr lang="zh-TW" altLang="en-US" sz="4400" dirty="0" smtClean="0">
                <a:latin typeface="標楷體" pitchFamily="65" charset="-120"/>
                <a:ea typeface="標楷體" pitchFamily="65" charset="-120"/>
              </a:rPr>
              <a:t>歸因上均歸因努力，  </a:t>
            </a:r>
            <a:endParaRPr lang="en-US" altLang="zh-TW" sz="4400" dirty="0" smtClean="0">
              <a:latin typeface="標楷體" pitchFamily="65" charset="-120"/>
              <a:ea typeface="標楷體" pitchFamily="65" charset="-120"/>
            </a:endParaRPr>
          </a:p>
          <a:p>
            <a:pPr>
              <a:buNone/>
            </a:pPr>
            <a:r>
              <a:rPr lang="zh-TW" altLang="en-US" sz="4400" dirty="0" smtClean="0">
                <a:latin typeface="標楷體" pitchFamily="65" charset="-120"/>
                <a:ea typeface="標楷體" pitchFamily="65" charset="-120"/>
              </a:rPr>
              <a:t>    沒有差別。</a:t>
            </a:r>
            <a:endParaRPr lang="zh-TW" altLang="zh-TW" sz="4400" dirty="0" smtClean="0">
              <a:latin typeface="標楷體" pitchFamily="65" charset="-120"/>
              <a:ea typeface="標楷體" pitchFamily="65" charset="-120"/>
            </a:endParaRPr>
          </a:p>
        </p:txBody>
      </p:sp>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研究建議</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32500" lnSpcReduction="20000"/>
          </a:bodyPr>
          <a:lstStyle/>
          <a:p>
            <a:pPr>
              <a:buNone/>
            </a:pPr>
            <a:r>
              <a:rPr lang="en-US" altLang="zh-TW" sz="14800" dirty="0" smtClean="0">
                <a:latin typeface="標楷體" pitchFamily="65" charset="-120"/>
                <a:ea typeface="標楷體" pitchFamily="65" charset="-120"/>
              </a:rPr>
              <a:t>(</a:t>
            </a:r>
            <a:r>
              <a:rPr lang="zh-TW" altLang="zh-TW" sz="14800" dirty="0" smtClean="0">
                <a:latin typeface="標楷體" pitchFamily="65" charset="-120"/>
                <a:ea typeface="標楷體" pitchFamily="65" charset="-120"/>
              </a:rPr>
              <a:t>一</a:t>
            </a:r>
            <a:r>
              <a:rPr lang="en-US" altLang="zh-TW" sz="14800" dirty="0" smtClean="0">
                <a:latin typeface="標楷體" pitchFamily="65" charset="-120"/>
                <a:ea typeface="標楷體" pitchFamily="65" charset="-120"/>
              </a:rPr>
              <a:t>)</a:t>
            </a:r>
            <a:r>
              <a:rPr lang="zh-TW" altLang="en-US" sz="14800" dirty="0" smtClean="0">
                <a:latin typeface="標楷體" pitchFamily="65" charset="-120"/>
                <a:ea typeface="標楷體" pitchFamily="65" charset="-120"/>
              </a:rPr>
              <a:t>情緒的處理的導向。</a:t>
            </a:r>
            <a:endParaRPr lang="en-US" altLang="zh-TW" sz="14800" dirty="0" smtClean="0">
              <a:latin typeface="標楷體" pitchFamily="65" charset="-120"/>
              <a:ea typeface="標楷體" pitchFamily="65" charset="-120"/>
            </a:endParaRPr>
          </a:p>
          <a:p>
            <a:pPr>
              <a:buNone/>
            </a:pPr>
            <a:endParaRPr lang="zh-TW" altLang="zh-TW" sz="14800" dirty="0" smtClean="0">
              <a:latin typeface="標楷體" pitchFamily="65" charset="-120"/>
              <a:ea typeface="標楷體" pitchFamily="65" charset="-120"/>
            </a:endParaRPr>
          </a:p>
          <a:p>
            <a:pPr>
              <a:buNone/>
            </a:pPr>
            <a:r>
              <a:rPr lang="en-US" altLang="zh-TW" sz="14800" dirty="0" smtClean="0">
                <a:latin typeface="標楷體" pitchFamily="65" charset="-120"/>
                <a:ea typeface="標楷體" pitchFamily="65" charset="-120"/>
              </a:rPr>
              <a:t>(</a:t>
            </a:r>
            <a:r>
              <a:rPr lang="zh-TW" altLang="zh-TW" sz="14800" dirty="0" smtClean="0">
                <a:latin typeface="標楷體" pitchFamily="65" charset="-120"/>
                <a:ea typeface="標楷體" pitchFamily="65" charset="-120"/>
              </a:rPr>
              <a:t>二</a:t>
            </a:r>
            <a:r>
              <a:rPr lang="en-US" altLang="zh-TW" sz="14800" dirty="0" smtClean="0">
                <a:latin typeface="標楷體" pitchFamily="65" charset="-120"/>
                <a:ea typeface="標楷體" pitchFamily="65" charset="-120"/>
              </a:rPr>
              <a:t>)</a:t>
            </a:r>
            <a:r>
              <a:rPr lang="zh-TW" altLang="zh-TW" sz="14800" dirty="0" smtClean="0">
                <a:latin typeface="標楷體" pitchFamily="65" charset="-120"/>
                <a:ea typeface="標楷體" pitchFamily="65" charset="-120"/>
              </a:rPr>
              <a:t>資優生</a:t>
            </a:r>
            <a:r>
              <a:rPr lang="zh-TW" altLang="en-US" sz="14800" dirty="0" smtClean="0">
                <a:latin typeface="標楷體" pitchFamily="65" charset="-120"/>
                <a:ea typeface="標楷體" pitchFamily="65" charset="-120"/>
              </a:rPr>
              <a:t>觀念</a:t>
            </a:r>
            <a:r>
              <a:rPr lang="zh-TW" altLang="zh-TW" sz="14800" dirty="0" smtClean="0">
                <a:latin typeface="標楷體" pitchFamily="65" charset="-120"/>
                <a:ea typeface="標楷體" pitchFamily="65" charset="-120"/>
              </a:rPr>
              <a:t>。</a:t>
            </a:r>
            <a:endParaRPr lang="en-US" altLang="zh-TW" sz="14800" dirty="0" smtClean="0">
              <a:latin typeface="標楷體" pitchFamily="65" charset="-120"/>
              <a:ea typeface="標楷體" pitchFamily="65" charset="-120"/>
            </a:endParaRPr>
          </a:p>
          <a:p>
            <a:pPr>
              <a:buNone/>
            </a:pPr>
            <a:endParaRPr lang="zh-TW" altLang="zh-TW" sz="14800" dirty="0" smtClean="0">
              <a:latin typeface="標楷體" pitchFamily="65" charset="-120"/>
              <a:ea typeface="標楷體" pitchFamily="65" charset="-120"/>
            </a:endParaRPr>
          </a:p>
          <a:p>
            <a:pPr>
              <a:buNone/>
            </a:pPr>
            <a:r>
              <a:rPr lang="en-US" altLang="zh-TW" sz="14800" dirty="0" smtClean="0">
                <a:latin typeface="標楷體" pitchFamily="65" charset="-120"/>
                <a:ea typeface="標楷體" pitchFamily="65" charset="-120"/>
              </a:rPr>
              <a:t>(</a:t>
            </a:r>
            <a:r>
              <a:rPr lang="zh-TW" altLang="zh-TW" sz="14800" dirty="0" smtClean="0">
                <a:latin typeface="標楷體" pitchFamily="65" charset="-120"/>
                <a:ea typeface="標楷體" pitchFamily="65" charset="-120"/>
              </a:rPr>
              <a:t>三</a:t>
            </a:r>
            <a:r>
              <a:rPr lang="en-US" altLang="zh-TW" sz="14800" dirty="0" smtClean="0">
                <a:latin typeface="標楷體" pitchFamily="65" charset="-120"/>
                <a:ea typeface="標楷體" pitchFamily="65" charset="-120"/>
              </a:rPr>
              <a:t>)</a:t>
            </a:r>
            <a:r>
              <a:rPr lang="zh-TW" altLang="en-US" sz="14800" dirty="0" smtClean="0">
                <a:latin typeface="標楷體" pitchFamily="65" charset="-120"/>
                <a:ea typeface="標楷體" pitchFamily="65" charset="-120"/>
              </a:rPr>
              <a:t>研究樣本</a:t>
            </a:r>
            <a:r>
              <a:rPr lang="zh-TW" altLang="zh-TW" sz="14800" dirty="0" smtClean="0">
                <a:latin typeface="標楷體" pitchFamily="65" charset="-120"/>
                <a:ea typeface="標楷體" pitchFamily="65" charset="-120"/>
              </a:rPr>
              <a:t> 。</a:t>
            </a:r>
          </a:p>
          <a:p>
            <a:pPr>
              <a:buNone/>
            </a:pPr>
            <a:r>
              <a:rPr lang="en-US" altLang="zh-TW" sz="6500" dirty="0" smtClean="0">
                <a:latin typeface="Adobe 楷体 Std R" panose="02020400000000000000" pitchFamily="18" charset="-128"/>
                <a:ea typeface="Adobe 楷体 Std R" panose="02020400000000000000" pitchFamily="18" charset="-128"/>
              </a:rPr>
              <a:t> </a:t>
            </a:r>
            <a:endParaRPr lang="zh-TW" altLang="zh-TW" sz="6500" dirty="0" smtClean="0">
              <a:latin typeface="Adobe 楷体 Std R" panose="02020400000000000000" pitchFamily="18" charset="-128"/>
              <a:ea typeface="Adobe 楷体 Std R" panose="02020400000000000000" pitchFamily="18" charset="-128"/>
            </a:endParaRPr>
          </a:p>
          <a:p>
            <a:pPr>
              <a:buNone/>
            </a:pPr>
            <a:r>
              <a:rPr lang="en-US" altLang="zh-TW" dirty="0" smtClean="0">
                <a:latin typeface="Adobe 楷体 Std R" panose="02020400000000000000" pitchFamily="18" charset="-128"/>
                <a:ea typeface="Adobe 楷体 Std R" panose="02020400000000000000" pitchFamily="18" charset="-128"/>
              </a:rPr>
              <a:t> </a:t>
            </a:r>
            <a:endParaRPr lang="zh-TW" altLang="zh-TW" dirty="0" smtClean="0">
              <a:latin typeface="Adobe 楷体 Std R" panose="02020400000000000000" pitchFamily="18" charset="-128"/>
              <a:ea typeface="Adobe 楷体 Std R" panose="02020400000000000000" pitchFamily="18" charset="-128"/>
            </a:endParaRPr>
          </a:p>
          <a:p>
            <a:endParaRPr lang="zh-TW" altLang="en-US" dirty="0">
              <a:latin typeface="Adobe 楷体 Std R" panose="02020400000000000000" pitchFamily="18" charset="-128"/>
              <a:ea typeface="Adobe 楷体 Std R" panose="02020400000000000000" pitchFamily="18" charset="-128"/>
            </a:endParaRPr>
          </a:p>
        </p:txBody>
      </p:sp>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98121" y="2923578"/>
            <a:ext cx="9362374" cy="3003693"/>
          </a:xfrm>
        </p:spPr>
        <p:txBody>
          <a:bodyPr>
            <a:noAutofit/>
          </a:bodyPr>
          <a:lstStyle/>
          <a:p>
            <a:pPr algn="ctr"/>
            <a:r>
              <a:rPr lang="en-US" altLang="zh-TW" sz="9600" dirty="0" smtClean="0"/>
              <a:t/>
            </a:r>
            <a:br>
              <a:rPr lang="en-US" altLang="zh-TW" sz="9600" dirty="0" smtClean="0"/>
            </a:br>
            <a:r>
              <a:rPr lang="en-US" altLang="zh-TW" sz="9600" dirty="0" smtClean="0"/>
              <a:t/>
            </a:r>
            <a:br>
              <a:rPr lang="en-US" altLang="zh-TW" sz="9600" dirty="0" smtClean="0"/>
            </a:br>
            <a:r>
              <a:rPr lang="en-US" altLang="zh-TW" sz="9600" dirty="0" smtClean="0"/>
              <a:t/>
            </a:r>
            <a:br>
              <a:rPr lang="en-US" altLang="zh-TW" sz="9600" dirty="0" smtClean="0"/>
            </a:br>
            <a:r>
              <a:rPr lang="en-US" altLang="zh-TW" sz="9600" dirty="0" smtClean="0"/>
              <a:t/>
            </a:r>
            <a:br>
              <a:rPr lang="en-US" altLang="zh-TW" sz="9600" dirty="0" smtClean="0"/>
            </a:br>
            <a:r>
              <a:rPr lang="en-US" altLang="zh-TW" sz="9600" dirty="0" smtClean="0"/>
              <a:t/>
            </a:r>
            <a:br>
              <a:rPr lang="en-US" altLang="zh-TW" sz="9600" dirty="0" smtClean="0"/>
            </a:br>
            <a:r>
              <a:rPr lang="en-US" altLang="zh-TW" sz="9600" dirty="0" smtClean="0"/>
              <a:t/>
            </a:r>
            <a:br>
              <a:rPr lang="en-US" altLang="zh-TW" sz="9600" dirty="0" smtClean="0"/>
            </a:br>
            <a:r>
              <a:rPr lang="en-US" altLang="zh-TW" sz="9600" dirty="0" smtClean="0"/>
              <a:t/>
            </a:r>
            <a:br>
              <a:rPr lang="en-US" altLang="zh-TW" sz="9600" dirty="0" smtClean="0"/>
            </a:br>
            <a:r>
              <a:rPr lang="zh-TW" altLang="en-US" sz="9600" dirty="0" smtClean="0">
                <a:latin typeface="標楷體" pitchFamily="65" charset="-120"/>
                <a:ea typeface="標楷體" pitchFamily="65" charset="-120"/>
              </a:rPr>
              <a:t>感謝聆聽</a:t>
            </a:r>
            <a:r>
              <a:rPr lang="zh-TW" altLang="zh-TW" sz="3600" dirty="0" smtClean="0">
                <a:latin typeface="Adobe 楷体 Std R" panose="02020400000000000000" pitchFamily="18" charset="-128"/>
                <a:ea typeface="Adobe 楷体 Std R" panose="02020400000000000000" pitchFamily="18" charset="-128"/>
              </a:rPr>
              <a:t/>
            </a:r>
            <a:br>
              <a:rPr lang="zh-TW" altLang="zh-TW" sz="3600" dirty="0" smtClean="0">
                <a:latin typeface="Adobe 楷体 Std R" panose="02020400000000000000" pitchFamily="18" charset="-128"/>
                <a:ea typeface="Adobe 楷体 Std R" panose="02020400000000000000" pitchFamily="18" charset="-128"/>
              </a:rPr>
            </a:br>
            <a:r>
              <a:rPr lang="zh-TW" altLang="zh-TW" sz="3600" dirty="0" smtClean="0"/>
              <a:t/>
            </a:r>
            <a:br>
              <a:rPr lang="zh-TW" altLang="zh-TW" sz="3600" dirty="0" smtClean="0"/>
            </a:br>
            <a:r>
              <a:rPr lang="en-US" altLang="zh-TW" sz="3600" dirty="0" smtClean="0"/>
              <a:t> </a:t>
            </a:r>
            <a:r>
              <a:rPr lang="zh-TW" altLang="zh-TW" sz="3600" dirty="0" smtClean="0"/>
              <a:t/>
            </a:r>
            <a:br>
              <a:rPr lang="zh-TW" altLang="zh-TW" sz="3600" dirty="0" smtClean="0"/>
            </a:br>
            <a:endParaRPr lang="zh-TW" altLang="en-US" sz="3600" dirty="0">
              <a:solidFill>
                <a:srgbClr val="002060"/>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5785659" y="3848551"/>
            <a:ext cx="5669280" cy="2352745"/>
          </a:xfrm>
        </p:spPr>
        <p:txBody>
          <a:bodyPr>
            <a:normAutofit/>
          </a:bodyPr>
          <a:lstStyle/>
          <a:p>
            <a:endParaRPr lang="en-US" altLang="zh-TW" dirty="0" smtClean="0"/>
          </a:p>
          <a:p>
            <a:endParaRPr lang="en-US" altLang="zh-TW" dirty="0" smtClean="0"/>
          </a:p>
          <a:p>
            <a:endParaRPr lang="en-US" altLang="zh-TW" dirty="0"/>
          </a:p>
          <a:p>
            <a:endParaRPr lang="en-US" altLang="zh-TW" dirty="0" smtClean="0"/>
          </a:p>
          <a:p>
            <a:endParaRPr lang="en-US" altLang="zh-TW" dirty="0"/>
          </a:p>
          <a:p>
            <a:endParaRPr lang="zh-TW" altLang="en-US" dirty="0"/>
          </a:p>
        </p:txBody>
      </p:sp>
    </p:spTree>
    <p:extLst>
      <p:ext uri="{BB962C8B-B14F-4D97-AF65-F5344CB8AC3E}">
        <p14:creationId xmlns:p14="http://schemas.microsoft.com/office/powerpoint/2010/main" val="356367877"/>
      </p:ext>
    </p:extLst>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研究目的</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a:buNone/>
            </a:pPr>
            <a:r>
              <a:rPr lang="en-US" altLang="zh-TW" sz="4000" dirty="0" smtClean="0">
                <a:latin typeface="標楷體" pitchFamily="65" charset="-120"/>
                <a:ea typeface="標楷體" pitchFamily="65" charset="-120"/>
              </a:rPr>
              <a:t>1.</a:t>
            </a:r>
            <a:r>
              <a:rPr lang="zh-TW" altLang="zh-TW" sz="4000" dirty="0" smtClean="0">
                <a:latin typeface="標楷體" pitchFamily="65" charset="-120"/>
                <a:ea typeface="標楷體" pitchFamily="65" charset="-120"/>
              </a:rPr>
              <a:t>瞭解資賦優異生歸因行為。</a:t>
            </a:r>
          </a:p>
          <a:p>
            <a:pPr>
              <a:buNone/>
            </a:pPr>
            <a:r>
              <a:rPr lang="en-US" altLang="zh-TW" sz="4000" dirty="0" smtClean="0">
                <a:latin typeface="標楷體" pitchFamily="65" charset="-120"/>
                <a:ea typeface="標楷體" pitchFamily="65" charset="-120"/>
              </a:rPr>
              <a:t>2.</a:t>
            </a:r>
            <a:r>
              <a:rPr lang="zh-TW" altLang="zh-TW" sz="4000" dirty="0" smtClean="0">
                <a:latin typeface="標楷體" pitchFamily="65" charset="-120"/>
                <a:ea typeface="標楷體" pitchFamily="65" charset="-120"/>
              </a:rPr>
              <a:t>瞭解普通班學生歸因行為。</a:t>
            </a:r>
          </a:p>
          <a:p>
            <a:pPr>
              <a:buNone/>
            </a:pPr>
            <a:r>
              <a:rPr lang="en-US" altLang="zh-TW" sz="4000" dirty="0" smtClean="0">
                <a:latin typeface="標楷體" pitchFamily="65" charset="-120"/>
                <a:ea typeface="標楷體" pitchFamily="65" charset="-120"/>
              </a:rPr>
              <a:t>3.</a:t>
            </a:r>
            <a:r>
              <a:rPr lang="zh-TW" altLang="zh-TW" sz="4000" dirty="0" smtClean="0">
                <a:latin typeface="標楷體" pitchFamily="65" charset="-120"/>
                <a:ea typeface="標楷體" pitchFamily="65" charset="-120"/>
              </a:rPr>
              <a:t>瞭解資賦優異學生與普通班歸因行為之差異。</a:t>
            </a:r>
          </a:p>
          <a:p>
            <a:pPr>
              <a:buNone/>
            </a:pPr>
            <a:r>
              <a:rPr lang="en-US" altLang="zh-TW" sz="4000" dirty="0" smtClean="0">
                <a:latin typeface="標楷體" pitchFamily="65" charset="-120"/>
                <a:ea typeface="標楷體" pitchFamily="65" charset="-120"/>
              </a:rPr>
              <a:t>4.</a:t>
            </a:r>
            <a:r>
              <a:rPr lang="zh-TW" altLang="zh-TW" sz="4000" dirty="0" smtClean="0">
                <a:latin typeface="標楷體" pitchFamily="65" charset="-120"/>
                <a:ea typeface="標楷體" pitchFamily="65" charset="-120"/>
              </a:rPr>
              <a:t>研究結果可作為日後學校老師對資賦優異學生</a:t>
            </a:r>
            <a:r>
              <a:rPr lang="zh-TW" altLang="en-US" sz="4000" dirty="0" smtClean="0">
                <a:latin typeface="標楷體" pitchFamily="65" charset="-120"/>
                <a:ea typeface="標楷體" pitchFamily="65" charset="-120"/>
              </a:rPr>
              <a:t> </a:t>
            </a:r>
            <a:endParaRPr lang="en-US" altLang="zh-TW" sz="4000" dirty="0" smtClean="0">
              <a:latin typeface="標楷體" pitchFamily="65" charset="-120"/>
              <a:ea typeface="標楷體" pitchFamily="65" charset="-120"/>
            </a:endParaRPr>
          </a:p>
          <a:p>
            <a:pPr marL="864000">
              <a:buNone/>
            </a:pPr>
            <a:r>
              <a:rPr lang="zh-TW" altLang="zh-TW" sz="4000" dirty="0" smtClean="0">
                <a:latin typeface="標楷體" pitchFamily="65" charset="-120"/>
                <a:ea typeface="標楷體" pitchFamily="65" charset="-120"/>
              </a:rPr>
              <a:t>與普通生心理問題處理之參考。</a:t>
            </a:r>
            <a:endParaRPr lang="zh-TW" altLang="zh-TW" sz="4000" dirty="0">
              <a:latin typeface="標楷體" pitchFamily="65" charset="-120"/>
              <a:ea typeface="標楷體" pitchFamily="65" charset="-120"/>
            </a:endParaRPr>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文獻探討─資優生特質</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marL="864000">
              <a:buNone/>
            </a:pPr>
            <a:r>
              <a:rPr lang="zh-TW" altLang="en-US" dirty="0" smtClean="0">
                <a:latin typeface="標楷體" pitchFamily="65" charset="-120"/>
                <a:ea typeface="標楷體" pitchFamily="65" charset="-120"/>
              </a:rPr>
              <a:t>   </a:t>
            </a:r>
            <a:r>
              <a:rPr lang="zh-TW" altLang="en-US"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許朱秀﹝</a:t>
            </a:r>
            <a:r>
              <a:rPr lang="en-US" altLang="zh-TW" sz="3600" dirty="0" smtClean="0">
                <a:latin typeface="標楷體" pitchFamily="65" charset="-120"/>
                <a:ea typeface="標楷體" pitchFamily="65" charset="-120"/>
              </a:rPr>
              <a:t>2014</a:t>
            </a:r>
            <a:r>
              <a:rPr lang="zh-TW" altLang="zh-TW" sz="3600" dirty="0" smtClean="0">
                <a:latin typeface="標楷體" pitchFamily="65" charset="-120"/>
                <a:ea typeface="標楷體" pitchFamily="65" charset="-120"/>
              </a:rPr>
              <a:t>﹞「國小資賦優異學生自我概念</a:t>
            </a:r>
            <a:endParaRPr lang="en-US" altLang="zh-TW" sz="3600" dirty="0" smtClean="0">
              <a:latin typeface="標楷體" pitchFamily="65" charset="-120"/>
              <a:ea typeface="標楷體" pitchFamily="65" charset="-120"/>
            </a:endParaRPr>
          </a:p>
          <a:p>
            <a:pPr marL="342000">
              <a:buNone/>
            </a:pPr>
            <a:r>
              <a:rPr lang="zh-TW" altLang="zh-TW" sz="3600" dirty="0" smtClean="0">
                <a:latin typeface="標楷體" pitchFamily="65" charset="-120"/>
                <a:ea typeface="標楷體" pitchFamily="65" charset="-120"/>
              </a:rPr>
              <a:t>與社會能力之研究」論文中提到：</a:t>
            </a:r>
          </a:p>
          <a:p>
            <a:pPr marL="342000">
              <a:buNone/>
            </a:pPr>
            <a:r>
              <a:rPr lang="zh-TW" altLang="en-US" sz="3600" dirty="0" smtClean="0">
                <a:latin typeface="標楷體" pitchFamily="65" charset="-120"/>
                <a:ea typeface="標楷體" pitchFamily="65" charset="-120"/>
              </a:rPr>
              <a:t>    </a:t>
            </a:r>
            <a:r>
              <a:rPr lang="zh-TW" altLang="zh-TW" sz="3600" dirty="0" smtClean="0">
                <a:latin typeface="標楷體" pitchFamily="65" charset="-120"/>
                <a:ea typeface="標楷體" pitchFamily="65" charset="-120"/>
              </a:rPr>
              <a:t>資優生之定義為在一個領域或一個以上的領域有突</a:t>
            </a:r>
            <a:r>
              <a:rPr lang="zh-TW" altLang="en-US" sz="3600" dirty="0" smtClean="0">
                <a:latin typeface="標楷體" pitchFamily="65" charset="-120"/>
                <a:ea typeface="標楷體" pitchFamily="65" charset="-120"/>
              </a:rPr>
              <a:t>表</a:t>
            </a:r>
            <a:r>
              <a:rPr lang="zh-TW" altLang="zh-TW" sz="3600" dirty="0" smtClean="0">
                <a:latin typeface="標楷體" pitchFamily="65" charset="-120"/>
                <a:ea typeface="標楷體" pitchFamily="65" charset="-120"/>
              </a:rPr>
              <a:t>現</a:t>
            </a:r>
            <a:r>
              <a:rPr lang="zh-TW" altLang="en-US" sz="3600" dirty="0" smtClean="0">
                <a:latin typeface="標楷體" pitchFamily="65" charset="-120"/>
                <a:ea typeface="標楷體" pitchFamily="65" charset="-120"/>
              </a:rPr>
              <a:t>，而且</a:t>
            </a:r>
            <a:r>
              <a:rPr lang="zh-TW" altLang="zh-TW" sz="3600" dirty="0" smtClean="0">
                <a:latin typeface="標楷體" pitchFamily="65" charset="-120"/>
                <a:ea typeface="標楷體" pitchFamily="65" charset="-120"/>
              </a:rPr>
              <a:t>免疫力比一般生好</a:t>
            </a:r>
            <a:r>
              <a:rPr lang="zh-TW" altLang="en-US" sz="3600" dirty="0" smtClean="0">
                <a:latin typeface="標楷體" pitchFamily="65" charset="-120"/>
                <a:ea typeface="標楷體" pitchFamily="65" charset="-120"/>
              </a:rPr>
              <a:t>。</a:t>
            </a:r>
            <a:endParaRPr lang="zh-TW" altLang="en-US" sz="3600" dirty="0">
              <a:latin typeface="標楷體" pitchFamily="65" charset="-120"/>
              <a:ea typeface="標楷體" pitchFamily="65" charset="-120"/>
            </a:endParaRP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文獻探討─歸因定義</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itchFamily="65" charset="-120"/>
                <a:ea typeface="標楷體" pitchFamily="65" charset="-120"/>
              </a:rPr>
              <a:t>鄭立瑋﹝</a:t>
            </a:r>
            <a:r>
              <a:rPr lang="en-US" altLang="zh-TW" sz="3600" dirty="0" smtClean="0">
                <a:latin typeface="標楷體" pitchFamily="65" charset="-120"/>
                <a:ea typeface="標楷體" pitchFamily="65" charset="-120"/>
              </a:rPr>
              <a:t>2008</a:t>
            </a:r>
            <a:r>
              <a:rPr lang="zh-TW" altLang="zh-TW" sz="3600" dirty="0" smtClean="0">
                <a:latin typeface="標楷體" pitchFamily="65" charset="-120"/>
                <a:ea typeface="標楷體" pitchFamily="65" charset="-120"/>
              </a:rPr>
              <a:t>﹞「花蓮縣中小學學習障礙學生歸因形態之研究」論文中提：</a:t>
            </a:r>
          </a:p>
          <a:p>
            <a:pPr>
              <a:buNone/>
            </a:pPr>
            <a:r>
              <a:rPr lang="zh-TW" altLang="en-US" sz="3600" dirty="0" smtClean="0">
                <a:latin typeface="標楷體" pitchFamily="65" charset="-120"/>
                <a:ea typeface="標楷體" pitchFamily="65" charset="-120"/>
              </a:rPr>
              <a:t>  </a:t>
            </a:r>
            <a:r>
              <a:rPr lang="en-US" altLang="zh-TW" sz="3600" dirty="0" smtClean="0">
                <a:latin typeface="標楷體" pitchFamily="65" charset="-120"/>
                <a:ea typeface="標楷體" pitchFamily="65" charset="-120"/>
              </a:rPr>
              <a:t>1950</a:t>
            </a:r>
            <a:r>
              <a:rPr lang="zh-TW" altLang="zh-TW" sz="3600" dirty="0" smtClean="0">
                <a:latin typeface="標楷體" pitchFamily="65" charset="-120"/>
                <a:ea typeface="標楷體" pitchFamily="65" charset="-120"/>
              </a:rPr>
              <a:t>年代，外國學者</a:t>
            </a:r>
            <a:r>
              <a:rPr lang="en-US" altLang="zh-TW" sz="3600" dirty="0" smtClean="0">
                <a:latin typeface="標楷體" pitchFamily="65" charset="-120"/>
                <a:ea typeface="標楷體" pitchFamily="65" charset="-120"/>
              </a:rPr>
              <a:t>Weiner</a:t>
            </a:r>
            <a:r>
              <a:rPr lang="zh-TW" altLang="zh-TW" sz="3600" dirty="0" smtClean="0">
                <a:latin typeface="標楷體" pitchFamily="65" charset="-120"/>
                <a:ea typeface="標楷體" pitchFamily="65" charset="-120"/>
              </a:rPr>
              <a:t>提出歸因理論，其理論之核心在於個體對成敗因素歸咎之差異性，國內學者張春興依據歸因論知要義，認為歸因係指人對別人之表現其主觀感覺與經驗對比並解釋之心理過程。</a:t>
            </a:r>
          </a:p>
          <a:p>
            <a:endParaRPr lang="zh-TW" altLang="en-US"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文獻探討─歸因分類</a:t>
            </a:r>
            <a:endParaRPr lang="zh-TW" altLang="en-US" sz="6000" dirty="0">
              <a:latin typeface="標楷體" pitchFamily="65" charset="-120"/>
              <a:ea typeface="標楷體"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360459995"/>
              </p:ext>
            </p:extLst>
          </p:nvPr>
        </p:nvGraphicFramePr>
        <p:xfrm>
          <a:off x="1886856" y="1930401"/>
          <a:ext cx="8258629" cy="2931885"/>
        </p:xfrm>
        <a:graphic>
          <a:graphicData uri="http://schemas.openxmlformats.org/drawingml/2006/table">
            <a:tbl>
              <a:tblPr/>
              <a:tblGrid>
                <a:gridCol w="2752547"/>
                <a:gridCol w="2752547"/>
                <a:gridCol w="2753535"/>
              </a:tblGrid>
              <a:tr h="977295">
                <a:tc>
                  <a:txBody>
                    <a:bodyPr/>
                    <a:lstStyle/>
                    <a:p>
                      <a:pPr algn="ctr">
                        <a:spcAft>
                          <a:spcPts val="0"/>
                        </a:spcAft>
                      </a:pPr>
                      <a:endParaRPr lang="en-US" sz="4800" kern="100" dirty="0">
                        <a:solidFill>
                          <a:srgbClr val="000000"/>
                        </a:solidFill>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zh-TW" sz="4800" kern="100" dirty="0">
                          <a:solidFill>
                            <a:srgbClr val="000000"/>
                          </a:solidFill>
                          <a:latin typeface="標楷體" pitchFamily="65" charset="-120"/>
                          <a:ea typeface="標楷體" pitchFamily="65" charset="-120"/>
                          <a:cs typeface="Times New Roman"/>
                        </a:rPr>
                        <a:t>內在</a:t>
                      </a:r>
                      <a:endParaRPr lang="zh-TW" sz="4800" kern="100" dirty="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4800" kern="100">
                          <a:solidFill>
                            <a:srgbClr val="000000"/>
                          </a:solidFill>
                          <a:latin typeface="標楷體" pitchFamily="65" charset="-120"/>
                          <a:ea typeface="標楷體" pitchFamily="65" charset="-120"/>
                          <a:cs typeface="Times New Roman"/>
                        </a:rPr>
                        <a:t>外在</a:t>
                      </a:r>
                      <a:endParaRPr lang="zh-TW" sz="4800" kern="10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7295">
                <a:tc>
                  <a:txBody>
                    <a:bodyPr/>
                    <a:lstStyle/>
                    <a:p>
                      <a:pPr algn="ctr">
                        <a:spcAft>
                          <a:spcPts val="0"/>
                        </a:spcAft>
                      </a:pPr>
                      <a:r>
                        <a:rPr lang="zh-TW" sz="4800" kern="100">
                          <a:solidFill>
                            <a:srgbClr val="000000"/>
                          </a:solidFill>
                          <a:latin typeface="標楷體" pitchFamily="65" charset="-120"/>
                          <a:ea typeface="標楷體" pitchFamily="65" charset="-120"/>
                          <a:cs typeface="Times New Roman"/>
                        </a:rPr>
                        <a:t>穩定</a:t>
                      </a:r>
                      <a:endParaRPr lang="zh-TW" sz="4800" kern="10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4800" kern="100" dirty="0">
                          <a:solidFill>
                            <a:srgbClr val="000000"/>
                          </a:solidFill>
                          <a:latin typeface="標楷體" pitchFamily="65" charset="-120"/>
                          <a:ea typeface="標楷體" pitchFamily="65" charset="-120"/>
                          <a:cs typeface="Times New Roman"/>
                        </a:rPr>
                        <a:t>能力</a:t>
                      </a:r>
                      <a:endParaRPr lang="zh-TW" sz="4800" kern="100" dirty="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4800" kern="100" dirty="0">
                          <a:solidFill>
                            <a:srgbClr val="000000"/>
                          </a:solidFill>
                          <a:latin typeface="標楷體" pitchFamily="65" charset="-120"/>
                          <a:ea typeface="標楷體" pitchFamily="65" charset="-120"/>
                          <a:cs typeface="Times New Roman"/>
                        </a:rPr>
                        <a:t>工作難度</a:t>
                      </a:r>
                      <a:endParaRPr lang="zh-TW" sz="4800" kern="100" dirty="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7295">
                <a:tc>
                  <a:txBody>
                    <a:bodyPr/>
                    <a:lstStyle/>
                    <a:p>
                      <a:pPr algn="ctr">
                        <a:spcAft>
                          <a:spcPts val="0"/>
                        </a:spcAft>
                      </a:pPr>
                      <a:r>
                        <a:rPr lang="zh-TW" sz="4800" kern="100">
                          <a:solidFill>
                            <a:srgbClr val="000000"/>
                          </a:solidFill>
                          <a:latin typeface="標楷體" pitchFamily="65" charset="-120"/>
                          <a:ea typeface="標楷體" pitchFamily="65" charset="-120"/>
                          <a:cs typeface="Times New Roman"/>
                        </a:rPr>
                        <a:t>不穩定</a:t>
                      </a:r>
                      <a:endParaRPr lang="zh-TW" sz="4800" kern="10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4800" kern="100">
                          <a:solidFill>
                            <a:srgbClr val="000000"/>
                          </a:solidFill>
                          <a:latin typeface="標楷體" pitchFamily="65" charset="-120"/>
                          <a:ea typeface="標楷體" pitchFamily="65" charset="-120"/>
                          <a:cs typeface="Times New Roman"/>
                        </a:rPr>
                        <a:t>努力</a:t>
                      </a:r>
                      <a:endParaRPr lang="zh-TW" sz="4800" kern="10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4800" kern="100" dirty="0">
                          <a:solidFill>
                            <a:srgbClr val="000000"/>
                          </a:solidFill>
                          <a:latin typeface="標楷體" pitchFamily="65" charset="-120"/>
                          <a:ea typeface="標楷體" pitchFamily="65" charset="-120"/>
                          <a:cs typeface="Times New Roman"/>
                        </a:rPr>
                        <a:t>運氣</a:t>
                      </a:r>
                      <a:endParaRPr lang="zh-TW" sz="4800" kern="100" dirty="0">
                        <a:latin typeface="標楷體" pitchFamily="65" charset="-120"/>
                        <a:ea typeface="標楷體" pitchFamily="65" charset="-12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Adobe 楷体 Std R" panose="02020400000000000000" pitchFamily="18" charset="-128"/>
                <a:ea typeface="Adobe 楷体 Std R" panose="02020400000000000000" pitchFamily="18" charset="-128"/>
              </a:rPr>
              <a:t>研究流程</a:t>
            </a:r>
            <a:endParaRPr lang="zh-TW" altLang="en-US" sz="6000" dirty="0">
              <a:latin typeface="Adobe 楷体 Std R" panose="02020400000000000000" pitchFamily="18" charset="-128"/>
              <a:ea typeface="Adobe 楷体 Std R" panose="02020400000000000000" pitchFamily="18" charset="-128"/>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061402649"/>
              </p:ext>
            </p:extLst>
          </p:nvPr>
        </p:nvGraphicFramePr>
        <p:xfrm>
          <a:off x="636104" y="1653209"/>
          <a:ext cx="5367131"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內容版面配置區 3"/>
          <p:cNvGraphicFramePr>
            <a:graphicFrameLocks/>
          </p:cNvGraphicFramePr>
          <p:nvPr>
            <p:extLst>
              <p:ext uri="{D42A27DB-BD31-4B8C-83A1-F6EECF244321}">
                <p14:modId xmlns:p14="http://schemas.microsoft.com/office/powerpoint/2010/main" val="2800568615"/>
              </p:ext>
            </p:extLst>
          </p:nvPr>
        </p:nvGraphicFramePr>
        <p:xfrm>
          <a:off x="6467375" y="1640115"/>
          <a:ext cx="5367131" cy="34108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研究方法</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342000">
              <a:buNone/>
            </a:pPr>
            <a:r>
              <a:rPr lang="en-US" altLang="zh-TW" sz="4800" dirty="0" smtClean="0">
                <a:latin typeface="標楷體" pitchFamily="65" charset="-120"/>
                <a:ea typeface="標楷體" pitchFamily="65" charset="-120"/>
              </a:rPr>
              <a:t>1.</a:t>
            </a:r>
            <a:r>
              <a:rPr lang="zh-TW" altLang="zh-TW" sz="4800" dirty="0" smtClean="0">
                <a:latin typeface="標楷體" pitchFamily="65" charset="-120"/>
                <a:ea typeface="標楷體" pitchFamily="65" charset="-120"/>
              </a:rPr>
              <a:t>文獻研究法</a:t>
            </a:r>
            <a:r>
              <a:rPr lang="zh-TW" altLang="en-US" sz="4800" dirty="0" smtClean="0">
                <a:latin typeface="標楷體" pitchFamily="65" charset="-120"/>
                <a:ea typeface="標楷體" pitchFamily="65" charset="-120"/>
              </a:rPr>
              <a:t>─「碩博士論文網」。</a:t>
            </a:r>
            <a:endParaRPr lang="en-US" altLang="zh-TW" sz="4800" dirty="0" smtClean="0">
              <a:latin typeface="標楷體" pitchFamily="65" charset="-120"/>
              <a:ea typeface="標楷體" pitchFamily="65" charset="-120"/>
            </a:endParaRPr>
          </a:p>
          <a:p>
            <a:pPr marL="342000">
              <a:buNone/>
            </a:pPr>
            <a:endParaRPr lang="zh-TW" altLang="zh-TW" sz="4800" dirty="0" smtClean="0">
              <a:latin typeface="標楷體" pitchFamily="65" charset="-120"/>
              <a:ea typeface="標楷體" pitchFamily="65" charset="-120"/>
            </a:endParaRPr>
          </a:p>
          <a:p>
            <a:pPr marL="342000">
              <a:buNone/>
            </a:pPr>
            <a:r>
              <a:rPr lang="en-US" altLang="zh-TW" sz="4800" dirty="0" smtClean="0">
                <a:latin typeface="標楷體" pitchFamily="65" charset="-120"/>
                <a:ea typeface="標楷體" pitchFamily="65" charset="-120"/>
              </a:rPr>
              <a:t>2.</a:t>
            </a:r>
            <a:r>
              <a:rPr lang="zh-TW" altLang="zh-TW" sz="4800" dirty="0" smtClean="0">
                <a:latin typeface="標楷體" pitchFamily="65" charset="-120"/>
                <a:ea typeface="標楷體" pitchFamily="65" charset="-120"/>
              </a:rPr>
              <a:t>問卷調查法</a:t>
            </a:r>
            <a:r>
              <a:rPr lang="zh-TW" altLang="en-US" sz="4800" dirty="0" smtClean="0">
                <a:latin typeface="標楷體" pitchFamily="65" charset="-120"/>
                <a:ea typeface="標楷體" pitchFamily="65" charset="-120"/>
              </a:rPr>
              <a:t>─自編</a:t>
            </a:r>
            <a:r>
              <a:rPr lang="zh-TW" altLang="zh-TW" sz="4800" dirty="0" smtClean="0">
                <a:latin typeface="標楷體" pitchFamily="65" charset="-120"/>
                <a:ea typeface="標楷體" pitchFamily="65" charset="-120"/>
              </a:rPr>
              <a:t>「花蓮縣資賦優異</a:t>
            </a:r>
            <a:r>
              <a:rPr lang="zh-TW" altLang="en-US" sz="4800" dirty="0" smtClean="0">
                <a:latin typeface="標楷體" pitchFamily="65" charset="-120"/>
                <a:ea typeface="標楷體" pitchFamily="65" charset="-120"/>
              </a:rPr>
              <a:t>  </a:t>
            </a:r>
            <a:endParaRPr lang="en-US" altLang="zh-TW" sz="4800" dirty="0" smtClean="0">
              <a:latin typeface="標楷體" pitchFamily="65" charset="-120"/>
              <a:ea typeface="標楷體" pitchFamily="65" charset="-120"/>
            </a:endParaRPr>
          </a:p>
          <a:p>
            <a:pPr marL="342000">
              <a:buNone/>
            </a:pPr>
            <a:r>
              <a:rPr lang="zh-TW" altLang="en-US" sz="4800" dirty="0" smtClean="0">
                <a:latin typeface="標楷體" pitchFamily="65" charset="-120"/>
                <a:ea typeface="標楷體" pitchFamily="65" charset="-120"/>
              </a:rPr>
              <a:t>  </a:t>
            </a:r>
            <a:r>
              <a:rPr lang="zh-TW" altLang="zh-TW" sz="4800" dirty="0" smtClean="0">
                <a:latin typeface="標楷體" pitchFamily="65" charset="-120"/>
                <a:ea typeface="標楷體" pitchFamily="65" charset="-120"/>
              </a:rPr>
              <a:t>學生</a:t>
            </a:r>
            <a:r>
              <a:rPr lang="zh-TW" altLang="en-US" sz="4800" dirty="0" smtClean="0">
                <a:latin typeface="標楷體" pitchFamily="65" charset="-120"/>
                <a:ea typeface="標楷體" pitchFamily="65" charset="-120"/>
              </a:rPr>
              <a:t>歸</a:t>
            </a:r>
            <a:r>
              <a:rPr lang="zh-TW" altLang="zh-TW" sz="4800" dirty="0" smtClean="0">
                <a:latin typeface="標楷體" pitchFamily="65" charset="-120"/>
                <a:ea typeface="標楷體" pitchFamily="65" charset="-120"/>
              </a:rPr>
              <a:t>因行為之問卷」</a:t>
            </a:r>
            <a:r>
              <a:rPr lang="zh-TW" altLang="en-US" sz="4800" dirty="0" smtClean="0">
                <a:latin typeface="標楷體" pitchFamily="65" charset="-120"/>
                <a:ea typeface="標楷體" pitchFamily="65" charset="-120"/>
              </a:rPr>
              <a:t>。</a:t>
            </a:r>
            <a:endParaRPr lang="zh-TW" altLang="zh-TW" sz="4800" dirty="0">
              <a:latin typeface="標楷體" pitchFamily="65" charset="-120"/>
              <a:ea typeface="標楷體" pitchFamily="65" charset="-120"/>
            </a:endParaRP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latin typeface="標楷體" pitchFamily="65" charset="-120"/>
                <a:ea typeface="標楷體" pitchFamily="65" charset="-120"/>
              </a:rPr>
              <a:t>研究對象</a:t>
            </a:r>
            <a:endParaRPr lang="zh-TW" altLang="en-US" sz="6000" dirty="0">
              <a:latin typeface="標楷體" pitchFamily="65" charset="-120"/>
              <a:ea typeface="標楷體" pitchFamily="65" charset="-120"/>
            </a:endParaRPr>
          </a:p>
        </p:txBody>
      </p:sp>
      <p:graphicFrame>
        <p:nvGraphicFramePr>
          <p:cNvPr id="6" name="內容版面配置區 5"/>
          <p:cNvGraphicFramePr>
            <a:graphicFrameLocks noGrp="1"/>
          </p:cNvGraphicFramePr>
          <p:nvPr>
            <p:ph idx="1"/>
          </p:nvPr>
        </p:nvGraphicFramePr>
        <p:xfrm>
          <a:off x="609600" y="1600199"/>
          <a:ext cx="10972800" cy="2160494"/>
        </p:xfrm>
        <a:graphic>
          <a:graphicData uri="http://schemas.openxmlformats.org/drawingml/2006/table">
            <a:tbl>
              <a:tblPr firstRow="1" bandRow="1">
                <a:tableStyleId>{5940675A-B579-460E-94D1-54222C63F5DA}</a:tableStyleId>
              </a:tblPr>
              <a:tblGrid>
                <a:gridCol w="3657600"/>
                <a:gridCol w="3657600"/>
                <a:gridCol w="3657600"/>
              </a:tblGrid>
              <a:tr h="1080247">
                <a:tc>
                  <a:txBody>
                    <a:bodyPr/>
                    <a:lstStyle/>
                    <a:p>
                      <a:endParaRPr lang="zh-TW" altLang="en-US" dirty="0">
                        <a:latin typeface="標楷體" pitchFamily="65" charset="-120"/>
                        <a:ea typeface="標楷體" pitchFamily="65" charset="-120"/>
                      </a:endParaRPr>
                    </a:p>
                  </a:txBody>
                  <a:tcPr/>
                </a:tc>
                <a:tc>
                  <a:txBody>
                    <a:bodyPr/>
                    <a:lstStyle/>
                    <a:p>
                      <a:pPr algn="ctr"/>
                      <a:r>
                        <a:rPr lang="zh-TW" altLang="en-US" sz="5400" dirty="0" smtClean="0">
                          <a:latin typeface="標楷體" pitchFamily="65" charset="-120"/>
                          <a:ea typeface="標楷體" pitchFamily="65" charset="-120"/>
                        </a:rPr>
                        <a:t>資優生</a:t>
                      </a:r>
                      <a:endParaRPr lang="zh-TW" altLang="en-US" sz="5400" dirty="0">
                        <a:latin typeface="標楷體" pitchFamily="65" charset="-120"/>
                        <a:ea typeface="標楷體" pitchFamily="65" charset="-120"/>
                      </a:endParaRPr>
                    </a:p>
                  </a:txBody>
                  <a:tcPr/>
                </a:tc>
                <a:tc>
                  <a:txBody>
                    <a:bodyPr/>
                    <a:lstStyle/>
                    <a:p>
                      <a:pPr algn="ctr"/>
                      <a:r>
                        <a:rPr lang="zh-TW" altLang="en-US" sz="5400" dirty="0" smtClean="0">
                          <a:latin typeface="標楷體" pitchFamily="65" charset="-120"/>
                          <a:ea typeface="標楷體" pitchFamily="65" charset="-120"/>
                        </a:rPr>
                        <a:t>普通生</a:t>
                      </a:r>
                      <a:endParaRPr lang="zh-TW" altLang="en-US" sz="5400" dirty="0">
                        <a:latin typeface="標楷體" pitchFamily="65" charset="-120"/>
                        <a:ea typeface="標楷體" pitchFamily="65" charset="-120"/>
                      </a:endParaRPr>
                    </a:p>
                  </a:txBody>
                  <a:tcPr/>
                </a:tc>
              </a:tr>
              <a:tr h="1080247">
                <a:tc>
                  <a:txBody>
                    <a:bodyPr/>
                    <a:lstStyle/>
                    <a:p>
                      <a:pPr algn="ctr"/>
                      <a:r>
                        <a:rPr lang="zh-TW" altLang="en-US" sz="5400" dirty="0" smtClean="0">
                          <a:latin typeface="標楷體" pitchFamily="65" charset="-120"/>
                          <a:ea typeface="標楷體" pitchFamily="65" charset="-120"/>
                        </a:rPr>
                        <a:t>人數</a:t>
                      </a:r>
                      <a:endParaRPr lang="zh-TW" altLang="en-US" sz="5400" dirty="0">
                        <a:latin typeface="標楷體" pitchFamily="65" charset="-120"/>
                        <a:ea typeface="標楷體" pitchFamily="65" charset="-120"/>
                      </a:endParaRPr>
                    </a:p>
                  </a:txBody>
                  <a:tcPr/>
                </a:tc>
                <a:tc>
                  <a:txBody>
                    <a:bodyPr/>
                    <a:lstStyle/>
                    <a:p>
                      <a:pPr algn="ctr"/>
                      <a:r>
                        <a:rPr lang="en-US" altLang="zh-TW" sz="5400" dirty="0" smtClean="0">
                          <a:latin typeface="標楷體" pitchFamily="65" charset="-120"/>
                          <a:ea typeface="標楷體" pitchFamily="65" charset="-120"/>
                        </a:rPr>
                        <a:t>7</a:t>
                      </a:r>
                      <a:r>
                        <a:rPr lang="zh-TW" altLang="en-US" sz="5400" dirty="0" smtClean="0">
                          <a:latin typeface="標楷體" pitchFamily="65" charset="-120"/>
                          <a:ea typeface="標楷體" pitchFamily="65" charset="-120"/>
                        </a:rPr>
                        <a:t>人</a:t>
                      </a:r>
                      <a:endParaRPr lang="zh-TW" altLang="en-US" sz="5400" dirty="0">
                        <a:latin typeface="標楷體" pitchFamily="65" charset="-120"/>
                        <a:ea typeface="標楷體" pitchFamily="65" charset="-120"/>
                      </a:endParaRPr>
                    </a:p>
                  </a:txBody>
                  <a:tcPr/>
                </a:tc>
                <a:tc>
                  <a:txBody>
                    <a:bodyPr/>
                    <a:lstStyle/>
                    <a:p>
                      <a:pPr algn="ctr"/>
                      <a:r>
                        <a:rPr lang="en-US" altLang="zh-TW" sz="5400" dirty="0" smtClean="0">
                          <a:latin typeface="標楷體" pitchFamily="65" charset="-120"/>
                          <a:ea typeface="標楷體" pitchFamily="65" charset="-120"/>
                        </a:rPr>
                        <a:t>23</a:t>
                      </a:r>
                      <a:r>
                        <a:rPr lang="zh-TW" altLang="en-US" sz="5400" dirty="0" smtClean="0">
                          <a:latin typeface="標楷體" pitchFamily="65" charset="-120"/>
                          <a:ea typeface="標楷體" pitchFamily="65" charset="-120"/>
                        </a:rPr>
                        <a:t>人</a:t>
                      </a:r>
                      <a:endParaRPr lang="zh-TW" altLang="en-US" sz="5400" dirty="0">
                        <a:latin typeface="標楷體" pitchFamily="65" charset="-120"/>
                        <a:ea typeface="標楷體" pitchFamily="65" charset="-120"/>
                      </a:endParaRPr>
                    </a:p>
                  </a:txBody>
                  <a:tcPr/>
                </a:tc>
              </a:tr>
            </a:tbl>
          </a:graphicData>
        </a:graphic>
      </p:graphicFrame>
      <p:cxnSp>
        <p:nvCxnSpPr>
          <p:cNvPr id="9" name="直線接點 8"/>
          <p:cNvCxnSpPr/>
          <p:nvPr/>
        </p:nvCxnSpPr>
        <p:spPr>
          <a:xfrm>
            <a:off x="627529" y="1631576"/>
            <a:ext cx="3639671" cy="1057836"/>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0" name="表格 9"/>
          <p:cNvGraphicFramePr>
            <a:graphicFrameLocks noGrp="1"/>
          </p:cNvGraphicFramePr>
          <p:nvPr/>
        </p:nvGraphicFramePr>
        <p:xfrm>
          <a:off x="615577" y="3767665"/>
          <a:ext cx="10984752" cy="1162923"/>
        </p:xfrm>
        <a:graphic>
          <a:graphicData uri="http://schemas.openxmlformats.org/drawingml/2006/table">
            <a:tbl>
              <a:tblPr firstRow="1" bandRow="1">
                <a:tableStyleId>{5940675A-B579-460E-94D1-54222C63F5DA}</a:tableStyleId>
              </a:tblPr>
              <a:tblGrid>
                <a:gridCol w="10984752"/>
              </a:tblGrid>
              <a:tr h="1162923">
                <a:tc>
                  <a:txBody>
                    <a:bodyPr/>
                    <a:lstStyle/>
                    <a:p>
                      <a:pPr algn="ctr"/>
                      <a:r>
                        <a:rPr lang="zh-TW" altLang="en-US" sz="5400" dirty="0" smtClean="0">
                          <a:latin typeface="標楷體" pitchFamily="65" charset="-120"/>
                          <a:ea typeface="標楷體" pitchFamily="65" charset="-120"/>
                        </a:rPr>
                        <a:t>總計：</a:t>
                      </a:r>
                      <a:r>
                        <a:rPr lang="en-US" altLang="zh-TW" sz="5400" dirty="0" smtClean="0">
                          <a:latin typeface="標楷體" pitchFamily="65" charset="-120"/>
                          <a:ea typeface="標楷體" pitchFamily="65" charset="-120"/>
                        </a:rPr>
                        <a:t>30</a:t>
                      </a:r>
                      <a:r>
                        <a:rPr lang="zh-TW" altLang="en-US" sz="5400" dirty="0" smtClean="0">
                          <a:latin typeface="標楷體" pitchFamily="65" charset="-120"/>
                          <a:ea typeface="標楷體" pitchFamily="65" charset="-120"/>
                        </a:rPr>
                        <a:t>人</a:t>
                      </a:r>
                      <a:endParaRPr lang="zh-TW" altLang="en-US" sz="5400" dirty="0">
                        <a:latin typeface="標楷體" pitchFamily="65" charset="-120"/>
                        <a:ea typeface="標楷體" pitchFamily="65" charset="-120"/>
                      </a:endParaRPr>
                    </a:p>
                  </a:txBody>
                  <a:tcPr/>
                </a:tc>
              </a:tr>
            </a:tbl>
          </a:graphicData>
        </a:graphic>
      </p:graphicFrame>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1478</TotalTime>
  <Words>774</Words>
  <Application>Microsoft Office PowerPoint</Application>
  <PresentationFormat>寬螢幕</PresentationFormat>
  <Paragraphs>150</Paragraphs>
  <Slides>29</Slides>
  <Notes>3</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29</vt:i4>
      </vt:variant>
    </vt:vector>
  </HeadingPairs>
  <TitlesOfParts>
    <vt:vector size="42" baseType="lpstr">
      <vt:lpstr>Adobe 楷体 Std R</vt:lpstr>
      <vt:lpstr>华文楷体</vt:lpstr>
      <vt:lpstr>文鼎古印體</vt:lpstr>
      <vt:lpstr>微軟正黑體</vt:lpstr>
      <vt:lpstr>新細明體</vt:lpstr>
      <vt:lpstr>標楷體</vt:lpstr>
      <vt:lpstr>Arial</vt:lpstr>
      <vt:lpstr>Calibri</vt:lpstr>
      <vt:lpstr>Cambria</vt:lpstr>
      <vt:lpstr>Maiandra GD</vt:lpstr>
      <vt:lpstr>Times New Roman</vt:lpstr>
      <vt:lpstr>Wingdings 2</vt:lpstr>
      <vt:lpstr>龍騰四海</vt:lpstr>
      <vt:lpstr>花蓮縣國民中學資賦優異學生與普通學生歸因型態之研究   </vt:lpstr>
      <vt:lpstr>研究動機</vt:lpstr>
      <vt:lpstr>研究目的</vt:lpstr>
      <vt:lpstr>文獻探討─資優生特質</vt:lpstr>
      <vt:lpstr>文獻探討─歸因定義</vt:lpstr>
      <vt:lpstr>文獻探討─歸因分類</vt:lpstr>
      <vt:lpstr>研究流程</vt:lpstr>
      <vt:lpstr>研究方法</vt:lpstr>
      <vt:lpstr>研究對象</vt:lpstr>
      <vt:lpstr>問卷題目</vt:lpstr>
      <vt:lpstr>正向題-以學業為例</vt:lpstr>
      <vt:lpstr>回答百分比</vt:lpstr>
      <vt:lpstr>正向題-以家庭為例</vt:lpstr>
      <vt:lpstr>回答百分比66.7 11.1 22.2</vt:lpstr>
      <vt:lpstr>正向題-以人際為例</vt:lpstr>
      <vt:lpstr>回答百分比</vt:lpstr>
      <vt:lpstr>負向題-以學業為例</vt:lpstr>
      <vt:lpstr>回答百分比</vt:lpstr>
      <vt:lpstr>負向題-以家庭為例</vt:lpstr>
      <vt:lpstr>回答百分比</vt:lpstr>
      <vt:lpstr>負向題-以人際為例</vt:lpstr>
      <vt:lpstr>回答百分比</vt:lpstr>
      <vt:lpstr>資優生正向題 </vt:lpstr>
      <vt:lpstr>資優生負向題 </vt:lpstr>
      <vt:lpstr>普通生正向題 </vt:lpstr>
      <vt:lpstr>普通生負向題 </vt:lpstr>
      <vt:lpstr>研究結果</vt:lpstr>
      <vt:lpstr>研究建議</vt:lpstr>
      <vt:lpstr>       感謝聆聽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home</dc:creator>
  <cp:lastModifiedBy>home</cp:lastModifiedBy>
  <cp:revision>184</cp:revision>
  <dcterms:created xsi:type="dcterms:W3CDTF">2015-12-05T13:06:02Z</dcterms:created>
  <dcterms:modified xsi:type="dcterms:W3CDTF">2016-11-02T13:35:35Z</dcterms:modified>
</cp:coreProperties>
</file>