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2.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drawings/drawing3.xml" ContentType="application/vnd.openxmlformats-officedocument.drawingml.chartshapes+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6" r:id="rId1"/>
  </p:sldMasterIdLst>
  <p:notesMasterIdLst>
    <p:notesMasterId r:id="rId31"/>
  </p:notesMasterIdLst>
  <p:handoutMasterIdLst>
    <p:handoutMasterId r:id="rId32"/>
  </p:handoutMasterIdLst>
  <p:sldIdLst>
    <p:sldId id="256" r:id="rId2"/>
    <p:sldId id="257" r:id="rId3"/>
    <p:sldId id="258" r:id="rId4"/>
    <p:sldId id="279" r:id="rId5"/>
    <p:sldId id="280" r:id="rId6"/>
    <p:sldId id="260" r:id="rId7"/>
    <p:sldId id="259" r:id="rId8"/>
    <p:sldId id="261" r:id="rId9"/>
    <p:sldId id="264" r:id="rId10"/>
    <p:sldId id="291" r:id="rId11"/>
    <p:sldId id="292" r:id="rId12"/>
    <p:sldId id="298" r:id="rId13"/>
    <p:sldId id="293" r:id="rId14"/>
    <p:sldId id="299" r:id="rId15"/>
    <p:sldId id="294" r:id="rId16"/>
    <p:sldId id="300" r:id="rId17"/>
    <p:sldId id="295" r:id="rId18"/>
    <p:sldId id="301" r:id="rId19"/>
    <p:sldId id="296" r:id="rId20"/>
    <p:sldId id="302" r:id="rId21"/>
    <p:sldId id="297" r:id="rId22"/>
    <p:sldId id="303" r:id="rId23"/>
    <p:sldId id="287" r:id="rId24"/>
    <p:sldId id="288" r:id="rId25"/>
    <p:sldId id="289" r:id="rId26"/>
    <p:sldId id="290" r:id="rId27"/>
    <p:sldId id="275" r:id="rId28"/>
    <p:sldId id="276" r:id="rId29"/>
    <p:sldId id="278" r:id="rId30"/>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佈景主題樣式 1 - 輔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佈景主題樣式 1 - 輔色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84E427A-3D55-4303-BF80-6455036E1DE7}" styleName="佈景主題樣式 1 - 輔色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797" autoAdjust="0"/>
    <p:restoredTop sz="92687" autoAdjust="0"/>
  </p:normalViewPr>
  <p:slideViewPr>
    <p:cSldViewPr snapToGrid="0">
      <p:cViewPr varScale="1">
        <p:scale>
          <a:sx n="68" d="100"/>
          <a:sy n="68" d="100"/>
        </p:scale>
        <p:origin x="72" y="300"/>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54" d="100"/>
          <a:sy n="54" d="100"/>
        </p:scale>
        <p:origin x="-286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___10.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___11.xlsx"/><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chartUserShapes" Target="../drawings/drawing3.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___12.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___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___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___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___16.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3.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___5.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___6.xlsx"/><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2.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___7.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___8.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___9.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206291921843104"/>
          <c:y val="0.17717223936651713"/>
          <c:w val="0.27110564304461943"/>
          <c:h val="0.65727183364070807"/>
        </c:manualLayout>
      </c:layout>
      <c:pieChart>
        <c:varyColors val="1"/>
        <c:ser>
          <c:idx val="0"/>
          <c:order val="0"/>
          <c:tx>
            <c:strRef>
              <c:f>工作表1!$B$1</c:f>
              <c:strCache>
                <c:ptCount val="1"/>
                <c:pt idx="0">
                  <c:v>銷售</c:v>
                </c:pt>
              </c:strCache>
            </c:strRef>
          </c:tx>
          <c:dPt>
            <c:idx val="0"/>
            <c:bubble3D val="0"/>
            <c:spPr>
              <a:solidFill>
                <a:srgbClr val="C00000"/>
              </a:solidFill>
              <a:ln>
                <a:noFill/>
              </a:ln>
              <a:effectLst/>
              <a:scene3d>
                <a:camera prst="orthographicFront"/>
                <a:lightRig rig="brightRoom" dir="t"/>
              </a:scene3d>
              <a:sp3d prstMaterial="flat">
                <a:bevelT w="50800" h="101600" prst="angle"/>
                <a:contourClr>
                  <a:srgbClr val="000000"/>
                </a:contourClr>
              </a:sp3d>
            </c:spPr>
          </c:dPt>
          <c:dPt>
            <c:idx val="1"/>
            <c:bubble3D val="0"/>
            <c:spPr>
              <a:solidFill>
                <a:srgbClr val="0070C0"/>
              </a:solidFill>
              <a:ln>
                <a:noFill/>
              </a:ln>
              <a:effectLst/>
              <a:scene3d>
                <a:camera prst="orthographicFront"/>
                <a:lightRig rig="brightRoom" dir="t"/>
              </a:scene3d>
              <a:sp3d prstMaterial="flat">
                <a:bevelT w="50800" h="101600" prst="angle"/>
                <a:contourClr>
                  <a:srgbClr val="000000"/>
                </a:contourClr>
              </a:sp3d>
            </c:spPr>
          </c:dPt>
          <c:dPt>
            <c:idx val="2"/>
            <c:bubble3D val="0"/>
            <c:spPr>
              <a:solidFill>
                <a:srgbClr val="FFC000"/>
              </a:solidFill>
              <a:ln>
                <a:noFill/>
              </a:ln>
              <a:effectLst/>
              <a:scene3d>
                <a:camera prst="orthographicFront"/>
                <a:lightRig rig="brightRoom" dir="t"/>
              </a:scene3d>
              <a:sp3d prstMaterial="flat">
                <a:bevelT w="50800" h="101600" prst="angle"/>
                <a:contourClr>
                  <a:srgbClr val="000000"/>
                </a:contourClr>
              </a:sp3d>
            </c:spPr>
          </c:dPt>
          <c:dPt>
            <c:idx val="3"/>
            <c:bubble3D val="0"/>
            <c:spPr>
              <a:solidFill>
                <a:srgbClr val="00B050"/>
              </a:solidFill>
              <a:ln>
                <a:noFill/>
              </a:ln>
              <a:effectLst/>
              <a:scene3d>
                <a:camera prst="orthographicFront"/>
                <a:lightRig rig="brightRoom" dir="t"/>
              </a:scene3d>
              <a:sp3d prstMaterial="flat">
                <a:bevelT w="50800" h="101600" prst="angle"/>
                <a:contourClr>
                  <a:srgbClr val="000000"/>
                </a:contourClr>
              </a:sp3d>
            </c:spPr>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TW"/>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工作表1!$A$2:$A$5</c:f>
              <c:strCache>
                <c:ptCount val="4"/>
                <c:pt idx="0">
                  <c:v>努力</c:v>
                </c:pt>
                <c:pt idx="1">
                  <c:v>能力</c:v>
                </c:pt>
                <c:pt idx="2">
                  <c:v>工作難度</c:v>
                </c:pt>
                <c:pt idx="3">
                  <c:v>運氣</c:v>
                </c:pt>
              </c:strCache>
            </c:strRef>
          </c:cat>
          <c:val>
            <c:numRef>
              <c:f>工作表1!$B$2:$B$5</c:f>
              <c:numCache>
                <c:formatCode>General</c:formatCode>
                <c:ptCount val="4"/>
                <c:pt idx="0">
                  <c:v>73.900000000000006</c:v>
                </c:pt>
                <c:pt idx="1">
                  <c:v>17.399999999999999</c:v>
                </c:pt>
                <c:pt idx="2">
                  <c:v>4.3</c:v>
                </c:pt>
                <c:pt idx="3">
                  <c:v>4.4000000000000004</c:v>
                </c:pt>
              </c:numCache>
            </c:numRef>
          </c:val>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layout>
        <c:manualLayout>
          <c:xMode val="edge"/>
          <c:yMode val="edge"/>
          <c:x val="0.74058380723242934"/>
          <c:y val="0.40406870316880628"/>
          <c:w val="0.25841571886847475"/>
          <c:h val="0.40096704281497658"/>
        </c:manualLayout>
      </c:layout>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zh-TW"/>
        </a:p>
      </c:txPr>
    </c:legend>
    <c:plotVisOnly val="1"/>
    <c:dispBlanksAs val="gap"/>
    <c:showDLblsOverMax val="0"/>
  </c:chart>
  <c:spPr>
    <a:noFill/>
    <a:ln>
      <a:noFill/>
    </a:ln>
    <a:effectLst/>
  </c:spPr>
  <c:txPr>
    <a:bodyPr/>
    <a:lstStyle/>
    <a:p>
      <a:pPr>
        <a:defRPr/>
      </a:pPr>
      <a:endParaRPr lang="zh-TW"/>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工作表1!$B$1</c:f>
              <c:strCache>
                <c:ptCount val="1"/>
                <c:pt idx="0">
                  <c:v>銷售</c:v>
                </c:pt>
              </c:strCache>
            </c:strRef>
          </c:tx>
          <c:dPt>
            <c:idx val="0"/>
            <c:bubble3D val="0"/>
            <c:spPr>
              <a:solidFill>
                <a:srgbClr val="C00000"/>
              </a:solidFill>
              <a:ln>
                <a:noFill/>
              </a:ln>
              <a:effectLst/>
              <a:scene3d>
                <a:camera prst="orthographicFront"/>
                <a:lightRig rig="brightRoom" dir="t"/>
              </a:scene3d>
              <a:sp3d prstMaterial="flat">
                <a:bevelT w="50800" h="101600" prst="angle"/>
                <a:contourClr>
                  <a:srgbClr val="000000"/>
                </a:contourClr>
              </a:sp3d>
            </c:spPr>
          </c:dPt>
          <c:dPt>
            <c:idx val="1"/>
            <c:bubble3D val="0"/>
            <c:spPr>
              <a:solidFill>
                <a:srgbClr val="0070C0"/>
              </a:solidFill>
              <a:ln>
                <a:noFill/>
              </a:ln>
              <a:effectLst/>
              <a:scene3d>
                <a:camera prst="orthographicFront"/>
                <a:lightRig rig="brightRoom" dir="t"/>
              </a:scene3d>
              <a:sp3d prstMaterial="flat">
                <a:bevelT w="50800" h="101600" prst="angle"/>
                <a:contourClr>
                  <a:srgbClr val="000000"/>
                </a:contourClr>
              </a:sp3d>
            </c:spPr>
          </c:dPt>
          <c:dPt>
            <c:idx val="2"/>
            <c:bubble3D val="0"/>
            <c:spPr>
              <a:solidFill>
                <a:srgbClr val="FFC000"/>
              </a:solidFill>
              <a:ln>
                <a:noFill/>
              </a:ln>
              <a:effectLst/>
              <a:scene3d>
                <a:camera prst="orthographicFront"/>
                <a:lightRig rig="brightRoom" dir="t"/>
              </a:scene3d>
              <a:sp3d prstMaterial="flat">
                <a:bevelT w="50800" h="101600" prst="angle"/>
                <a:contourClr>
                  <a:srgbClr val="000000"/>
                </a:contourClr>
              </a:sp3d>
            </c:spPr>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TW"/>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工作表1!$A$2:$A$5</c:f>
              <c:strCache>
                <c:ptCount val="4"/>
                <c:pt idx="0">
                  <c:v>努力</c:v>
                </c:pt>
                <c:pt idx="1">
                  <c:v>能力</c:v>
                </c:pt>
                <c:pt idx="2">
                  <c:v>工作難度</c:v>
                </c:pt>
                <c:pt idx="3">
                  <c:v>運氣</c:v>
                </c:pt>
              </c:strCache>
            </c:strRef>
          </c:cat>
          <c:val>
            <c:numRef>
              <c:f>工作表1!$B$2:$B$5</c:f>
              <c:numCache>
                <c:formatCode>General</c:formatCode>
                <c:ptCount val="4"/>
                <c:pt idx="0">
                  <c:v>55.6</c:v>
                </c:pt>
                <c:pt idx="1">
                  <c:v>33.299999999999997</c:v>
                </c:pt>
                <c:pt idx="2">
                  <c:v>11.1</c:v>
                </c:pt>
                <c:pt idx="3">
                  <c:v>0</c:v>
                </c:pt>
              </c:numCache>
            </c:numRef>
          </c:val>
        </c:ser>
        <c:dLbls>
          <c:dLblPos val="in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zh-TW"/>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1428258967629147E-3"/>
          <c:y val="0.15250721227725458"/>
          <c:w val="0.32410332822980459"/>
          <c:h val="0.78576006918306662"/>
        </c:manualLayout>
      </c:layout>
      <c:pieChart>
        <c:varyColors val="1"/>
        <c:ser>
          <c:idx val="0"/>
          <c:order val="0"/>
          <c:tx>
            <c:strRef>
              <c:f>工作表1!$B$1</c:f>
              <c:strCache>
                <c:ptCount val="1"/>
                <c:pt idx="0">
                  <c:v>銷售</c:v>
                </c:pt>
              </c:strCache>
            </c:strRef>
          </c:tx>
          <c:spPr>
            <a:solidFill>
              <a:srgbClr val="C00000"/>
            </a:solidFill>
          </c:spPr>
          <c:dPt>
            <c:idx val="0"/>
            <c:bubble3D val="0"/>
            <c:spPr>
              <a:solidFill>
                <a:srgbClr val="C00000"/>
              </a:solidFill>
              <a:ln>
                <a:noFill/>
              </a:ln>
              <a:effectLst/>
              <a:scene3d>
                <a:camera prst="orthographicFront"/>
                <a:lightRig rig="brightRoom" dir="t"/>
              </a:scene3d>
              <a:sp3d prstMaterial="flat">
                <a:bevelT w="50800" h="101600" prst="angle"/>
                <a:contourClr>
                  <a:srgbClr val="000000"/>
                </a:contourClr>
              </a:sp3d>
            </c:spPr>
          </c:dPt>
          <c:dPt>
            <c:idx val="1"/>
            <c:bubble3D val="0"/>
            <c:spPr>
              <a:solidFill>
                <a:schemeClr val="tx2">
                  <a:lumMod val="75000"/>
                  <a:lumOff val="25000"/>
                </a:schemeClr>
              </a:solidFill>
              <a:ln>
                <a:noFill/>
              </a:ln>
              <a:effectLst/>
              <a:scene3d>
                <a:camera prst="orthographicFront"/>
                <a:lightRig rig="brightRoom" dir="t"/>
              </a:scene3d>
              <a:sp3d prstMaterial="flat">
                <a:bevelT w="50800" h="101600" prst="angle"/>
                <a:contourClr>
                  <a:srgbClr val="000000"/>
                </a:contourClr>
              </a:sp3d>
            </c:spPr>
          </c:dPt>
          <c:dPt>
            <c:idx val="2"/>
            <c:bubble3D val="0"/>
            <c:spPr>
              <a:solidFill>
                <a:srgbClr val="C00000"/>
              </a:solidFill>
              <a:ln>
                <a:noFill/>
              </a:ln>
              <a:effectLst/>
              <a:scene3d>
                <a:camera prst="orthographicFront"/>
                <a:lightRig rig="brightRoom" dir="t"/>
              </a:scene3d>
              <a:sp3d prstMaterial="flat">
                <a:bevelT w="50800" h="101600" prst="angle"/>
                <a:contourClr>
                  <a:srgbClr val="000000"/>
                </a:contourClr>
              </a:sp3d>
            </c:spPr>
          </c:dPt>
          <c:dPt>
            <c:idx val="3"/>
            <c:bubble3D val="0"/>
            <c:spPr>
              <a:solidFill>
                <a:srgbClr val="00B050"/>
              </a:solidFill>
              <a:ln>
                <a:noFill/>
              </a:ln>
              <a:effectLst/>
              <a:scene3d>
                <a:camera prst="orthographicFront"/>
                <a:lightRig rig="brightRoom" dir="t"/>
              </a:scene3d>
              <a:sp3d prstMaterial="flat">
                <a:bevelT w="50800" h="101600" prst="angle"/>
                <a:contourClr>
                  <a:srgbClr val="000000"/>
                </a:contourClr>
              </a:sp3d>
            </c:spPr>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TW"/>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工作表1!$A$2:$A$5</c:f>
              <c:strCache>
                <c:ptCount val="4"/>
                <c:pt idx="0">
                  <c:v>努力</c:v>
                </c:pt>
                <c:pt idx="1">
                  <c:v>能力</c:v>
                </c:pt>
                <c:pt idx="2">
                  <c:v>工作難度</c:v>
                </c:pt>
                <c:pt idx="3">
                  <c:v>第四季</c:v>
                </c:pt>
              </c:strCache>
            </c:strRef>
          </c:cat>
          <c:val>
            <c:numRef>
              <c:f>工作表1!$B$2:$B$5</c:f>
              <c:numCache>
                <c:formatCode>General</c:formatCode>
                <c:ptCount val="4"/>
                <c:pt idx="0">
                  <c:v>65.2</c:v>
                </c:pt>
                <c:pt idx="1">
                  <c:v>26.1</c:v>
                </c:pt>
                <c:pt idx="2">
                  <c:v>0</c:v>
                </c:pt>
                <c:pt idx="3">
                  <c:v>8.6999999999999993</c:v>
                </c:pt>
              </c:numCache>
            </c:numRef>
          </c:val>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layout>
        <c:manualLayout>
          <c:xMode val="edge"/>
          <c:yMode val="edge"/>
          <c:x val="0.72764171405657618"/>
          <c:y val="0.24471410835660831"/>
          <c:w val="0.25304990522018084"/>
          <c:h val="0.62825568834743029"/>
        </c:manualLayout>
      </c:layout>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zh-TW"/>
        </a:p>
      </c:txPr>
    </c:legend>
    <c:plotVisOnly val="1"/>
    <c:dispBlanksAs val="gap"/>
    <c:showDLblsOverMax val="0"/>
  </c:chart>
  <c:spPr>
    <a:noFill/>
    <a:ln>
      <a:noFill/>
    </a:ln>
    <a:effectLst/>
  </c:spPr>
  <c:txPr>
    <a:bodyPr/>
    <a:lstStyle/>
    <a:p>
      <a:pPr>
        <a:defRPr/>
      </a:pPr>
      <a:endParaRPr lang="zh-TW"/>
    </a:p>
  </c:txPr>
  <c:externalData r:id="rId3">
    <c:autoUpdate val="0"/>
  </c:externalData>
  <c:userShapes r:id="rId4"/>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工作表1!$B$1</c:f>
              <c:strCache>
                <c:ptCount val="1"/>
                <c:pt idx="0">
                  <c:v>銷售</c:v>
                </c:pt>
              </c:strCache>
            </c:strRef>
          </c:tx>
          <c:dPt>
            <c:idx val="0"/>
            <c:bubble3D val="0"/>
            <c:spPr>
              <a:solidFill>
                <a:srgbClr val="C00000"/>
              </a:solidFill>
              <a:ln>
                <a:noFill/>
              </a:ln>
              <a:effectLst/>
              <a:scene3d>
                <a:camera prst="orthographicFront"/>
                <a:lightRig rig="brightRoom" dir="t"/>
              </a:scene3d>
              <a:sp3d prstMaterial="flat">
                <a:bevelT w="50800" h="101600" prst="angle"/>
                <a:contourClr>
                  <a:srgbClr val="000000"/>
                </a:contourClr>
              </a:sp3d>
            </c:spPr>
          </c:dPt>
          <c:dPt>
            <c:idx val="1"/>
            <c:bubble3D val="0"/>
            <c:spPr>
              <a:solidFill>
                <a:srgbClr val="0070C0"/>
              </a:solidFill>
              <a:ln>
                <a:noFill/>
              </a:ln>
              <a:effectLst/>
              <a:scene3d>
                <a:camera prst="orthographicFront"/>
                <a:lightRig rig="brightRoom" dir="t"/>
              </a:scene3d>
              <a:sp3d prstMaterial="flat">
                <a:bevelT w="50800" h="101600" prst="angle"/>
                <a:contourClr>
                  <a:srgbClr val="000000"/>
                </a:contourClr>
              </a:sp3d>
            </c:spPr>
          </c:dPt>
          <c:dPt>
            <c:idx val="2"/>
            <c:bubble3D val="0"/>
            <c:spPr>
              <a:solidFill>
                <a:srgbClr val="FFC000"/>
              </a:solidFill>
              <a:ln>
                <a:noFill/>
              </a:ln>
              <a:effectLst/>
              <a:scene3d>
                <a:camera prst="orthographicFront"/>
                <a:lightRig rig="brightRoom" dir="t"/>
              </a:scene3d>
              <a:sp3d prstMaterial="flat">
                <a:bevelT w="50800" h="101600" prst="angle"/>
                <a:contourClr>
                  <a:srgbClr val="000000"/>
                </a:contourClr>
              </a:sp3d>
            </c:spPr>
          </c:dPt>
          <c:dPt>
            <c:idx val="3"/>
            <c:bubble3D val="0"/>
            <c:spPr>
              <a:solidFill>
                <a:srgbClr val="00B050"/>
              </a:solidFill>
              <a:ln>
                <a:noFill/>
              </a:ln>
              <a:effectLst/>
              <a:scene3d>
                <a:camera prst="orthographicFront"/>
                <a:lightRig rig="brightRoom" dir="t"/>
              </a:scene3d>
              <a:sp3d prstMaterial="flat">
                <a:bevelT w="50800" h="101600" prst="angle"/>
                <a:contourClr>
                  <a:srgbClr val="000000"/>
                </a:contourClr>
              </a:sp3d>
            </c:spPr>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TW"/>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工作表1!$A$2:$A$5</c:f>
              <c:strCache>
                <c:ptCount val="4"/>
                <c:pt idx="0">
                  <c:v>努力</c:v>
                </c:pt>
                <c:pt idx="1">
                  <c:v>能力</c:v>
                </c:pt>
                <c:pt idx="2">
                  <c:v>工作難度</c:v>
                </c:pt>
                <c:pt idx="3">
                  <c:v>運氣</c:v>
                </c:pt>
              </c:strCache>
            </c:strRef>
          </c:cat>
          <c:val>
            <c:numRef>
              <c:f>工作表1!$B$2:$B$5</c:f>
              <c:numCache>
                <c:formatCode>General</c:formatCode>
                <c:ptCount val="4"/>
                <c:pt idx="0">
                  <c:v>44.4</c:v>
                </c:pt>
                <c:pt idx="1">
                  <c:v>11.1</c:v>
                </c:pt>
                <c:pt idx="2">
                  <c:v>11.1</c:v>
                </c:pt>
                <c:pt idx="3">
                  <c:v>33.299999999999997</c:v>
                </c:pt>
              </c:numCache>
            </c:numRef>
          </c:val>
        </c:ser>
        <c:dLbls>
          <c:dLblPos val="in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zh-TW"/>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19158956692913387"/>
          <c:y val="3.5731622198413864E-3"/>
          <c:w val="0.37711605059784226"/>
          <c:h val="0.91428476105527157"/>
        </c:manualLayout>
      </c:layout>
      <c:pieChart>
        <c:varyColors val="1"/>
        <c:ser>
          <c:idx val="0"/>
          <c:order val="0"/>
          <c:tx>
            <c:strRef>
              <c:f>Sheet1!$B$1</c:f>
              <c:strCache>
                <c:ptCount val="1"/>
                <c:pt idx="0">
                  <c:v>銷售</c:v>
                </c:pt>
              </c:strCache>
            </c:strRef>
          </c:tx>
          <c:dPt>
            <c:idx val="0"/>
            <c:bubble3D val="0"/>
            <c:spPr>
              <a:solidFill>
                <a:srgbClr val="C00000"/>
              </a:solidFill>
              <a:ln>
                <a:solidFill>
                  <a:srgbClr val="C00000"/>
                </a:solidFill>
              </a:ln>
            </c:spPr>
          </c:dPt>
          <c:dPt>
            <c:idx val="1"/>
            <c:bubble3D val="0"/>
            <c:spPr>
              <a:solidFill>
                <a:schemeClr val="tx2">
                  <a:lumMod val="75000"/>
                  <a:lumOff val="25000"/>
                </a:schemeClr>
              </a:solidFill>
              <a:ln>
                <a:solidFill>
                  <a:srgbClr val="0070C0"/>
                </a:solidFill>
              </a:ln>
            </c:spPr>
          </c:dPt>
          <c:dPt>
            <c:idx val="2"/>
            <c:bubble3D val="0"/>
            <c:spPr>
              <a:solidFill>
                <a:srgbClr val="FFC000"/>
              </a:solidFill>
              <a:ln>
                <a:solidFill>
                  <a:srgbClr val="FFC000"/>
                </a:solidFill>
              </a:ln>
            </c:spPr>
          </c:dPt>
          <c:dPt>
            <c:idx val="3"/>
            <c:bubble3D val="0"/>
            <c:spPr>
              <a:solidFill>
                <a:srgbClr val="00B050"/>
              </a:solidFill>
            </c:spPr>
          </c:dPt>
          <c:dLbls>
            <c:spPr>
              <a:noFill/>
              <a:ln>
                <a:noFill/>
              </a:ln>
              <a:effectLst/>
            </c:spPr>
            <c:showLegendKey val="0"/>
            <c:showVal val="0"/>
            <c:showCatName val="0"/>
            <c:showSerName val="0"/>
            <c:showPercent val="1"/>
            <c:showBubbleSize val="0"/>
            <c:showLeaderLines val="0"/>
            <c:extLst>
              <c:ext xmlns:c15="http://schemas.microsoft.com/office/drawing/2012/chart" uri="{CE6537A1-D6FC-4f65-9D91-7224C49458BB}">
                <c15:layout/>
              </c:ext>
            </c:extLst>
          </c:dLbls>
          <c:cat>
            <c:strRef>
              <c:f>Sheet1!$A$2:$A$5</c:f>
              <c:strCache>
                <c:ptCount val="4"/>
                <c:pt idx="0">
                  <c:v>努力</c:v>
                </c:pt>
                <c:pt idx="1">
                  <c:v>能力</c:v>
                </c:pt>
                <c:pt idx="2">
                  <c:v>工作難度</c:v>
                </c:pt>
                <c:pt idx="3">
                  <c:v>運氣</c:v>
                </c:pt>
              </c:strCache>
            </c:strRef>
          </c:cat>
          <c:val>
            <c:numRef>
              <c:f>Sheet1!$B$2:$B$5</c:f>
              <c:numCache>
                <c:formatCode>General</c:formatCode>
                <c:ptCount val="4"/>
                <c:pt idx="0">
                  <c:v>58.7</c:v>
                </c:pt>
                <c:pt idx="1">
                  <c:v>20.7</c:v>
                </c:pt>
                <c:pt idx="2">
                  <c:v>11.1</c:v>
                </c:pt>
                <c:pt idx="3">
                  <c:v>9.5</c:v>
                </c:pt>
              </c:numCache>
            </c:numRef>
          </c:val>
        </c:ser>
        <c:dLbls>
          <c:showLegendKey val="0"/>
          <c:showVal val="0"/>
          <c:showCatName val="0"/>
          <c:showSerName val="0"/>
          <c:showPercent val="1"/>
          <c:showBubbleSize val="0"/>
          <c:showLeaderLines val="0"/>
        </c:dLbls>
        <c:firstSliceAng val="0"/>
      </c:pieChart>
    </c:plotArea>
    <c:legend>
      <c:legendPos val="r"/>
      <c:layout>
        <c:manualLayout>
          <c:xMode val="edge"/>
          <c:yMode val="edge"/>
          <c:x val="0.66654509332166878"/>
          <c:y val="0.37684024372271752"/>
          <c:w val="0.1239641659375912"/>
          <c:h val="0.32791872138592459"/>
        </c:manualLayout>
      </c:layout>
      <c:overlay val="0"/>
      <c:txPr>
        <a:bodyPr/>
        <a:lstStyle/>
        <a:p>
          <a:pPr>
            <a:defRPr sz="2000"/>
          </a:pPr>
          <a:endParaRPr lang="zh-TW"/>
        </a:p>
      </c:txPr>
    </c:legend>
    <c:plotVisOnly val="1"/>
    <c:dispBlanksAs val="gap"/>
    <c:showDLblsOverMax val="0"/>
  </c:chart>
  <c:txPr>
    <a:bodyPr/>
    <a:lstStyle/>
    <a:p>
      <a:pPr>
        <a:defRPr sz="1800"/>
      </a:pPr>
      <a:endParaRPr lang="zh-TW"/>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464257072032671"/>
          <c:y val="0"/>
          <c:w val="0.38470281058617672"/>
          <c:h val="0.93267819467370883"/>
        </c:manualLayout>
      </c:layout>
      <c:pieChart>
        <c:varyColors val="1"/>
        <c:ser>
          <c:idx val="0"/>
          <c:order val="0"/>
          <c:tx>
            <c:strRef>
              <c:f>Sheet1!$B$1</c:f>
              <c:strCache>
                <c:ptCount val="1"/>
                <c:pt idx="0">
                  <c:v>銷售</c:v>
                </c:pt>
              </c:strCache>
            </c:strRef>
          </c:tx>
          <c:dPt>
            <c:idx val="0"/>
            <c:bubble3D val="0"/>
            <c:spPr>
              <a:solidFill>
                <a:srgbClr val="C00000"/>
              </a:solidFill>
            </c:spPr>
          </c:dPt>
          <c:dPt>
            <c:idx val="1"/>
            <c:bubble3D val="0"/>
            <c:spPr>
              <a:solidFill>
                <a:schemeClr val="tx2">
                  <a:lumMod val="75000"/>
                  <a:lumOff val="25000"/>
                </a:schemeClr>
              </a:solidFill>
            </c:spPr>
          </c:dPt>
          <c:dPt>
            <c:idx val="2"/>
            <c:bubble3D val="0"/>
            <c:spPr>
              <a:solidFill>
                <a:srgbClr val="FFC000"/>
              </a:solidFill>
            </c:spPr>
          </c:dPt>
          <c:dPt>
            <c:idx val="3"/>
            <c:bubble3D val="0"/>
            <c:spPr>
              <a:solidFill>
                <a:srgbClr val="00B050"/>
              </a:solidFill>
            </c:spPr>
          </c:dPt>
          <c:dLbls>
            <c:spPr>
              <a:noFill/>
              <a:ln>
                <a:noFill/>
              </a:ln>
              <a:effectLst/>
            </c:spPr>
            <c:showLegendKey val="0"/>
            <c:showVal val="0"/>
            <c:showCatName val="0"/>
            <c:showSerName val="0"/>
            <c:showPercent val="1"/>
            <c:showBubbleSize val="0"/>
            <c:showLeaderLines val="0"/>
            <c:extLst>
              <c:ext xmlns:c15="http://schemas.microsoft.com/office/drawing/2012/chart" uri="{CE6537A1-D6FC-4f65-9D91-7224C49458BB}">
                <c15:layout/>
              </c:ext>
            </c:extLst>
          </c:dLbls>
          <c:cat>
            <c:strRef>
              <c:f>Sheet1!$A$2:$A$5</c:f>
              <c:strCache>
                <c:ptCount val="4"/>
                <c:pt idx="0">
                  <c:v>努力</c:v>
                </c:pt>
                <c:pt idx="1">
                  <c:v>能力</c:v>
                </c:pt>
                <c:pt idx="2">
                  <c:v>工作難度</c:v>
                </c:pt>
                <c:pt idx="3">
                  <c:v>運氣</c:v>
                </c:pt>
              </c:strCache>
            </c:strRef>
          </c:cat>
          <c:val>
            <c:numRef>
              <c:f>Sheet1!$B$2:$B$5</c:f>
              <c:numCache>
                <c:formatCode>General</c:formatCode>
                <c:ptCount val="4"/>
                <c:pt idx="0">
                  <c:v>38.1</c:v>
                </c:pt>
                <c:pt idx="1">
                  <c:v>12.7</c:v>
                </c:pt>
                <c:pt idx="2">
                  <c:v>28.6</c:v>
                </c:pt>
                <c:pt idx="3">
                  <c:v>20.6</c:v>
                </c:pt>
              </c:numCache>
            </c:numRef>
          </c:val>
        </c:ser>
        <c:dLbls>
          <c:showLegendKey val="0"/>
          <c:showVal val="0"/>
          <c:showCatName val="0"/>
          <c:showSerName val="0"/>
          <c:showPercent val="1"/>
          <c:showBubbleSize val="0"/>
          <c:showLeaderLines val="0"/>
        </c:dLbls>
        <c:firstSliceAng val="0"/>
      </c:pieChart>
    </c:plotArea>
    <c:legend>
      <c:legendPos val="r"/>
      <c:layout>
        <c:manualLayout>
          <c:xMode val="edge"/>
          <c:yMode val="edge"/>
          <c:x val="0.64005267570720337"/>
          <c:y val="0.30849412600147191"/>
          <c:w val="0.11226213910761162"/>
          <c:h val="0.30186106249653383"/>
        </c:manualLayout>
      </c:layout>
      <c:overlay val="0"/>
    </c:legend>
    <c:plotVisOnly val="1"/>
    <c:dispBlanksAs val="gap"/>
    <c:showDLblsOverMax val="0"/>
  </c:chart>
  <c:txPr>
    <a:bodyPr/>
    <a:lstStyle/>
    <a:p>
      <a:pPr>
        <a:defRPr sz="1800"/>
      </a:pPr>
      <a:endParaRPr lang="zh-TW"/>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753317293671618"/>
          <c:y val="0"/>
          <c:w val="0.38058827282006463"/>
          <c:h val="0.92270285903795457"/>
        </c:manualLayout>
      </c:layout>
      <c:pieChart>
        <c:varyColors val="1"/>
        <c:ser>
          <c:idx val="0"/>
          <c:order val="0"/>
          <c:tx>
            <c:strRef>
              <c:f>Sheet1!$B$1</c:f>
              <c:strCache>
                <c:ptCount val="1"/>
                <c:pt idx="0">
                  <c:v>銷售</c:v>
                </c:pt>
              </c:strCache>
            </c:strRef>
          </c:tx>
          <c:dPt>
            <c:idx val="0"/>
            <c:bubble3D val="0"/>
            <c:spPr>
              <a:solidFill>
                <a:srgbClr val="C00000"/>
              </a:solidFill>
            </c:spPr>
          </c:dPt>
          <c:dPt>
            <c:idx val="1"/>
            <c:bubble3D val="0"/>
            <c:spPr>
              <a:solidFill>
                <a:schemeClr val="tx2">
                  <a:lumMod val="75000"/>
                  <a:lumOff val="25000"/>
                </a:schemeClr>
              </a:solidFill>
            </c:spPr>
          </c:dPt>
          <c:dPt>
            <c:idx val="2"/>
            <c:bubble3D val="0"/>
            <c:spPr>
              <a:solidFill>
                <a:srgbClr val="FFC000"/>
              </a:solidFill>
            </c:spPr>
          </c:dPt>
          <c:dPt>
            <c:idx val="3"/>
            <c:bubble3D val="0"/>
            <c:spPr>
              <a:solidFill>
                <a:srgbClr val="00B050"/>
              </a:solidFill>
            </c:spPr>
          </c:dPt>
          <c:dLbls>
            <c:spPr>
              <a:noFill/>
              <a:ln>
                <a:noFill/>
              </a:ln>
              <a:effectLst/>
            </c:spPr>
            <c:showLegendKey val="0"/>
            <c:showVal val="0"/>
            <c:showCatName val="0"/>
            <c:showSerName val="0"/>
            <c:showPercent val="1"/>
            <c:showBubbleSize val="0"/>
            <c:showLeaderLines val="0"/>
            <c:extLst>
              <c:ext xmlns:c15="http://schemas.microsoft.com/office/drawing/2012/chart" uri="{CE6537A1-D6FC-4f65-9D91-7224C49458BB}">
                <c15:layout/>
              </c:ext>
            </c:extLst>
          </c:dLbls>
          <c:cat>
            <c:strRef>
              <c:f>Sheet1!$A$2:$A$5</c:f>
              <c:strCache>
                <c:ptCount val="4"/>
                <c:pt idx="0">
                  <c:v>努力</c:v>
                </c:pt>
                <c:pt idx="1">
                  <c:v>能力</c:v>
                </c:pt>
                <c:pt idx="2">
                  <c:v>工作難度</c:v>
                </c:pt>
                <c:pt idx="3">
                  <c:v>運氣</c:v>
                </c:pt>
              </c:strCache>
            </c:strRef>
          </c:cat>
          <c:val>
            <c:numRef>
              <c:f>Sheet1!$B$2:$B$5</c:f>
              <c:numCache>
                <c:formatCode>General</c:formatCode>
                <c:ptCount val="4"/>
                <c:pt idx="0">
                  <c:v>66.7</c:v>
                </c:pt>
                <c:pt idx="1">
                  <c:v>14.5</c:v>
                </c:pt>
                <c:pt idx="2">
                  <c:v>9.1</c:v>
                </c:pt>
                <c:pt idx="3">
                  <c:v>9.7000000000000011</c:v>
                </c:pt>
              </c:numCache>
            </c:numRef>
          </c:val>
        </c:ser>
        <c:dLbls>
          <c:showLegendKey val="0"/>
          <c:showVal val="0"/>
          <c:showCatName val="0"/>
          <c:showSerName val="0"/>
          <c:showPercent val="1"/>
          <c:showBubbleSize val="0"/>
          <c:showLeaderLines val="0"/>
        </c:dLbls>
        <c:firstSliceAng val="0"/>
      </c:pieChart>
    </c:plotArea>
    <c:legend>
      <c:legendPos val="r"/>
      <c:layout>
        <c:manualLayout>
          <c:xMode val="edge"/>
          <c:yMode val="edge"/>
          <c:x val="0.68403415718868543"/>
          <c:y val="0.34626332561711176"/>
          <c:w val="0.11226213910761162"/>
          <c:h val="0.30186106249653383"/>
        </c:manualLayout>
      </c:layout>
      <c:overlay val="0"/>
    </c:legend>
    <c:plotVisOnly val="1"/>
    <c:dispBlanksAs val="gap"/>
    <c:showDLblsOverMax val="0"/>
  </c:chart>
  <c:txPr>
    <a:bodyPr/>
    <a:lstStyle/>
    <a:p>
      <a:pPr>
        <a:defRPr sz="1800"/>
      </a:pPr>
      <a:endParaRPr lang="zh-TW"/>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869058034412371"/>
          <c:y val="0"/>
          <c:w val="0.37943086541265736"/>
          <c:h val="0.91989682637706061"/>
        </c:manualLayout>
      </c:layout>
      <c:pieChart>
        <c:varyColors val="1"/>
        <c:ser>
          <c:idx val="0"/>
          <c:order val="0"/>
          <c:tx>
            <c:strRef>
              <c:f>Sheet1!$B$1</c:f>
              <c:strCache>
                <c:ptCount val="1"/>
                <c:pt idx="0">
                  <c:v>銷售</c:v>
                </c:pt>
              </c:strCache>
            </c:strRef>
          </c:tx>
          <c:spPr>
            <a:ln>
              <a:noFill/>
            </a:ln>
          </c:spPr>
          <c:dPt>
            <c:idx val="0"/>
            <c:bubble3D val="0"/>
            <c:spPr>
              <a:solidFill>
                <a:srgbClr val="C00000"/>
              </a:solidFill>
              <a:ln>
                <a:noFill/>
              </a:ln>
            </c:spPr>
          </c:dPt>
          <c:dPt>
            <c:idx val="1"/>
            <c:bubble3D val="0"/>
            <c:spPr>
              <a:solidFill>
                <a:schemeClr val="tx2">
                  <a:lumMod val="75000"/>
                  <a:lumOff val="25000"/>
                </a:schemeClr>
              </a:solidFill>
              <a:ln>
                <a:noFill/>
              </a:ln>
            </c:spPr>
          </c:dPt>
          <c:dPt>
            <c:idx val="2"/>
            <c:bubble3D val="0"/>
            <c:spPr>
              <a:solidFill>
                <a:srgbClr val="FFC000"/>
              </a:solidFill>
              <a:ln>
                <a:noFill/>
              </a:ln>
            </c:spPr>
          </c:dPt>
          <c:dPt>
            <c:idx val="3"/>
            <c:bubble3D val="0"/>
            <c:spPr>
              <a:solidFill>
                <a:srgbClr val="00B050"/>
              </a:solidFill>
              <a:ln>
                <a:noFill/>
              </a:ln>
            </c:spPr>
          </c:dPt>
          <c:dLbls>
            <c:spPr>
              <a:noFill/>
              <a:ln>
                <a:noFill/>
              </a:ln>
              <a:effectLst/>
            </c:spPr>
            <c:showLegendKey val="0"/>
            <c:showVal val="0"/>
            <c:showCatName val="0"/>
            <c:showSerName val="0"/>
            <c:showPercent val="1"/>
            <c:showBubbleSize val="0"/>
            <c:showLeaderLines val="0"/>
            <c:extLst>
              <c:ext xmlns:c15="http://schemas.microsoft.com/office/drawing/2012/chart" uri="{CE6537A1-D6FC-4f65-9D91-7224C49458BB}">
                <c15:layout/>
              </c:ext>
            </c:extLst>
          </c:dLbls>
          <c:cat>
            <c:strRef>
              <c:f>Sheet1!$A$2:$A$5</c:f>
              <c:strCache>
                <c:ptCount val="4"/>
                <c:pt idx="0">
                  <c:v>努力</c:v>
                </c:pt>
                <c:pt idx="1">
                  <c:v>能力</c:v>
                </c:pt>
                <c:pt idx="2">
                  <c:v>工作難度</c:v>
                </c:pt>
                <c:pt idx="3">
                  <c:v>運氣</c:v>
                </c:pt>
              </c:strCache>
            </c:strRef>
          </c:cat>
          <c:val>
            <c:numRef>
              <c:f>Sheet1!$B$2:$B$5</c:f>
              <c:numCache>
                <c:formatCode>General</c:formatCode>
                <c:ptCount val="4"/>
                <c:pt idx="0">
                  <c:v>74.900000000000006</c:v>
                </c:pt>
                <c:pt idx="1">
                  <c:v>10.6</c:v>
                </c:pt>
                <c:pt idx="2">
                  <c:v>8.7000000000000011</c:v>
                </c:pt>
                <c:pt idx="3">
                  <c:v>5.8</c:v>
                </c:pt>
              </c:numCache>
            </c:numRef>
          </c:val>
        </c:ser>
        <c:dLbls>
          <c:showLegendKey val="0"/>
          <c:showVal val="0"/>
          <c:showCatName val="0"/>
          <c:showSerName val="0"/>
          <c:showPercent val="1"/>
          <c:showBubbleSize val="0"/>
          <c:showLeaderLines val="0"/>
        </c:dLbls>
        <c:firstSliceAng val="0"/>
      </c:pieChart>
    </c:plotArea>
    <c:legend>
      <c:legendPos val="r"/>
      <c:layout>
        <c:manualLayout>
          <c:xMode val="edge"/>
          <c:yMode val="edge"/>
          <c:x val="0.66435823126275895"/>
          <c:y val="0.42073543243725126"/>
          <c:w val="0.11226213910761162"/>
          <c:h val="0.30186106249653383"/>
        </c:manualLayout>
      </c:layout>
      <c:overlay val="0"/>
    </c:legend>
    <c:plotVisOnly val="1"/>
    <c:dispBlanksAs val="gap"/>
    <c:showDLblsOverMax val="0"/>
  </c:chart>
  <c:spPr>
    <a:solidFill>
      <a:schemeClr val="bg1"/>
    </a:solidFill>
  </c:spPr>
  <c:txPr>
    <a:bodyPr/>
    <a:lstStyle/>
    <a:p>
      <a:pPr>
        <a:defRPr sz="1800"/>
      </a:pPr>
      <a:endParaRPr lang="zh-TW"/>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6596715059055118"/>
          <c:y val="0.26743274683607615"/>
          <c:w val="0.38056569881889762"/>
          <c:h val="0.57084851311217311"/>
        </c:manualLayout>
      </c:layout>
      <c:pieChart>
        <c:varyColors val="1"/>
        <c:ser>
          <c:idx val="0"/>
          <c:order val="0"/>
          <c:tx>
            <c:strRef>
              <c:f>工作表1!$B$1</c:f>
              <c:strCache>
                <c:ptCount val="1"/>
                <c:pt idx="0">
                  <c:v>銷售</c:v>
                </c:pt>
              </c:strCache>
            </c:strRef>
          </c:tx>
          <c:dPt>
            <c:idx val="0"/>
            <c:bubble3D val="0"/>
            <c:spPr>
              <a:solidFill>
                <a:srgbClr val="C00000"/>
              </a:solidFill>
              <a:ln>
                <a:noFill/>
              </a:ln>
              <a:effectLst/>
              <a:scene3d>
                <a:camera prst="orthographicFront"/>
                <a:lightRig rig="brightRoom" dir="t"/>
              </a:scene3d>
              <a:sp3d prstMaterial="flat">
                <a:bevelT w="50800" h="101600" prst="angle"/>
                <a:contourClr>
                  <a:srgbClr val="000000"/>
                </a:contourClr>
              </a:sp3d>
            </c:spPr>
          </c:dPt>
          <c:dPt>
            <c:idx val="1"/>
            <c:bubble3D val="0"/>
            <c:spPr>
              <a:solidFill>
                <a:srgbClr val="0070C0"/>
              </a:solidFill>
              <a:ln>
                <a:noFill/>
              </a:ln>
              <a:effectLst/>
              <a:scene3d>
                <a:camera prst="orthographicFront"/>
                <a:lightRig rig="brightRoom" dir="t"/>
              </a:scene3d>
              <a:sp3d prstMaterial="flat">
                <a:bevelT w="50800" h="101600" prst="angle"/>
                <a:contourClr>
                  <a:srgbClr val="000000"/>
                </a:contourClr>
              </a:sp3d>
            </c:spPr>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dPt>
          <c:dPt>
            <c:idx val="3"/>
            <c:bubble3D val="0"/>
            <c:spPr>
              <a:solidFill>
                <a:srgbClr val="FFC000"/>
              </a:solidFill>
              <a:ln>
                <a:noFill/>
              </a:ln>
              <a:effectLst/>
              <a:scene3d>
                <a:camera prst="orthographicFront"/>
                <a:lightRig rig="brightRoom" dir="t"/>
              </a:scene3d>
              <a:sp3d prstMaterial="flat">
                <a:bevelT w="50800" h="101600" prst="angle"/>
                <a:contourClr>
                  <a:srgbClr val="000000"/>
                </a:contourClr>
              </a:sp3d>
            </c:spPr>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TW"/>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工作表1!$A$2:$A$5</c:f>
              <c:strCache>
                <c:ptCount val="4"/>
                <c:pt idx="0">
                  <c:v>努力</c:v>
                </c:pt>
                <c:pt idx="1">
                  <c:v>能力</c:v>
                </c:pt>
                <c:pt idx="2">
                  <c:v>工作難度</c:v>
                </c:pt>
                <c:pt idx="3">
                  <c:v>運氣</c:v>
                </c:pt>
              </c:strCache>
            </c:strRef>
          </c:cat>
          <c:val>
            <c:numRef>
              <c:f>工作表1!$B$2:$B$5</c:f>
              <c:numCache>
                <c:formatCode>General</c:formatCode>
                <c:ptCount val="4"/>
                <c:pt idx="0">
                  <c:v>55.6</c:v>
                </c:pt>
                <c:pt idx="1">
                  <c:v>33.299999999999997</c:v>
                </c:pt>
                <c:pt idx="2">
                  <c:v>0</c:v>
                </c:pt>
                <c:pt idx="3">
                  <c:v>11.1</c:v>
                </c:pt>
              </c:numCache>
            </c:numRef>
          </c:val>
        </c:ser>
        <c:dLbls>
          <c:dLblPos val="in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zh-TW"/>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189122193059194E-2"/>
          <c:y val="0.22787791239124139"/>
          <c:w val="0.35188110600758238"/>
          <c:h val="0.77212208760875867"/>
        </c:manualLayout>
      </c:layout>
      <c:pieChart>
        <c:varyColors val="1"/>
        <c:ser>
          <c:idx val="0"/>
          <c:order val="0"/>
          <c:tx>
            <c:strRef>
              <c:f>工作表1!$B$1</c:f>
              <c:strCache>
                <c:ptCount val="1"/>
                <c:pt idx="0">
                  <c:v>銷售</c:v>
                </c:pt>
              </c:strCache>
            </c:strRef>
          </c:tx>
          <c:dPt>
            <c:idx val="0"/>
            <c:bubble3D val="0"/>
            <c:spPr>
              <a:solidFill>
                <a:srgbClr val="C00000"/>
              </a:solidFill>
              <a:ln>
                <a:noFill/>
              </a:ln>
              <a:effectLst/>
              <a:scene3d>
                <a:camera prst="orthographicFront"/>
                <a:lightRig rig="brightRoom" dir="t"/>
              </a:scene3d>
              <a:sp3d prstMaterial="flat">
                <a:bevelT w="50800" h="101600" prst="angle"/>
                <a:contourClr>
                  <a:srgbClr val="000000"/>
                </a:contourClr>
              </a:sp3d>
            </c:spPr>
          </c:dPt>
          <c:dPt>
            <c:idx val="1"/>
            <c:bubble3D val="0"/>
            <c:spPr>
              <a:solidFill>
                <a:srgbClr val="0070C0"/>
              </a:solidFill>
              <a:ln>
                <a:noFill/>
              </a:ln>
              <a:effectLst/>
              <a:scene3d>
                <a:camera prst="orthographicFront"/>
                <a:lightRig rig="brightRoom" dir="t"/>
              </a:scene3d>
              <a:sp3d prstMaterial="flat">
                <a:bevelT w="50800" h="101600" prst="angle"/>
                <a:contourClr>
                  <a:srgbClr val="000000"/>
                </a:contourClr>
              </a:sp3d>
            </c:spPr>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dPt>
          <c:dPt>
            <c:idx val="3"/>
            <c:bubble3D val="0"/>
            <c:spPr>
              <a:solidFill>
                <a:srgbClr val="FFC000"/>
              </a:solidFill>
              <a:ln>
                <a:noFill/>
              </a:ln>
              <a:effectLst/>
              <a:scene3d>
                <a:camera prst="orthographicFront"/>
                <a:lightRig rig="brightRoom" dir="t"/>
              </a:scene3d>
              <a:sp3d prstMaterial="flat">
                <a:bevelT w="50800" h="101600" prst="angle"/>
                <a:contourClr>
                  <a:srgbClr val="000000"/>
                </a:contourClr>
              </a:sp3d>
            </c:spPr>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TW"/>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工作表1!$A$2:$A$5</c:f>
              <c:strCache>
                <c:ptCount val="4"/>
                <c:pt idx="0">
                  <c:v>努力</c:v>
                </c:pt>
                <c:pt idx="1">
                  <c:v>能力</c:v>
                </c:pt>
                <c:pt idx="2">
                  <c:v>工作難度</c:v>
                </c:pt>
                <c:pt idx="3">
                  <c:v>運氣</c:v>
                </c:pt>
              </c:strCache>
            </c:strRef>
          </c:cat>
          <c:val>
            <c:numRef>
              <c:f>工作表1!$B$2:$B$5</c:f>
              <c:numCache>
                <c:formatCode>General</c:formatCode>
                <c:ptCount val="4"/>
                <c:pt idx="0">
                  <c:v>78.3</c:v>
                </c:pt>
                <c:pt idx="1">
                  <c:v>13</c:v>
                </c:pt>
                <c:pt idx="2">
                  <c:v>0</c:v>
                </c:pt>
                <c:pt idx="3">
                  <c:v>8.6999999999999993</c:v>
                </c:pt>
              </c:numCache>
            </c:numRef>
          </c:val>
        </c:ser>
        <c:dLbls>
          <c:dLblPos val="in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zh-TW"/>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6904650590551183E-2"/>
          <c:y val="0.10127343127008911"/>
          <c:w val="0.41962819881889762"/>
          <c:h val="0.62944225950773502"/>
        </c:manualLayout>
      </c:layout>
      <c:pieChart>
        <c:varyColors val="1"/>
        <c:ser>
          <c:idx val="0"/>
          <c:order val="0"/>
          <c:tx>
            <c:strRef>
              <c:f>工作表1!$B$1</c:f>
              <c:strCache>
                <c:ptCount val="1"/>
                <c:pt idx="0">
                  <c:v>銷售</c:v>
                </c:pt>
              </c:strCache>
            </c:strRef>
          </c:tx>
          <c:dPt>
            <c:idx val="0"/>
            <c:bubble3D val="0"/>
            <c:spPr>
              <a:solidFill>
                <a:srgbClr val="0070C0"/>
              </a:solidFill>
              <a:ln>
                <a:noFill/>
              </a:ln>
              <a:effectLst/>
              <a:scene3d>
                <a:camera prst="orthographicFront"/>
                <a:lightRig rig="brightRoom" dir="t"/>
              </a:scene3d>
              <a:sp3d prstMaterial="flat">
                <a:bevelT w="50800" h="101600" prst="angle"/>
                <a:contourClr>
                  <a:srgbClr val="000000"/>
                </a:contourClr>
              </a:sp3d>
            </c:spPr>
          </c:dPt>
          <c:dPt>
            <c:idx val="1"/>
            <c:bubble3D val="0"/>
            <c:spPr>
              <a:solidFill>
                <a:srgbClr val="FFC000"/>
              </a:solidFill>
              <a:ln>
                <a:noFill/>
              </a:ln>
              <a:effectLst/>
              <a:scene3d>
                <a:camera prst="orthographicFront"/>
                <a:lightRig rig="brightRoom" dir="t"/>
              </a:scene3d>
              <a:sp3d prstMaterial="flat">
                <a:bevelT w="50800" h="101600" prst="angle"/>
                <a:contourClr>
                  <a:srgbClr val="000000"/>
                </a:contourClr>
              </a:sp3d>
            </c:spPr>
          </c:dPt>
          <c:dPt>
            <c:idx val="2"/>
            <c:bubble3D val="0"/>
            <c:spPr>
              <a:solidFill>
                <a:srgbClr val="C00000"/>
              </a:solidFill>
              <a:ln>
                <a:noFill/>
              </a:ln>
              <a:effectLst/>
              <a:scene3d>
                <a:camera prst="orthographicFront"/>
                <a:lightRig rig="brightRoom" dir="t"/>
              </a:scene3d>
              <a:sp3d prstMaterial="flat">
                <a:bevelT w="50800" h="101600" prst="angle"/>
                <a:contourClr>
                  <a:srgbClr val="000000"/>
                </a:contourClr>
              </a:sp3d>
            </c:spPr>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TW"/>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工作表1!$A$2:$A$5</c:f>
              <c:strCache>
                <c:ptCount val="4"/>
                <c:pt idx="0">
                  <c:v>努力</c:v>
                </c:pt>
                <c:pt idx="1">
                  <c:v>能力</c:v>
                </c:pt>
                <c:pt idx="2">
                  <c:v>工作難度</c:v>
                </c:pt>
                <c:pt idx="3">
                  <c:v>運氣</c:v>
                </c:pt>
              </c:strCache>
            </c:strRef>
          </c:cat>
          <c:val>
            <c:numRef>
              <c:f>工作表1!$B$2:$B$5</c:f>
              <c:numCache>
                <c:formatCode>General</c:formatCode>
                <c:ptCount val="4"/>
                <c:pt idx="0">
                  <c:v>8.1999999999999993</c:v>
                </c:pt>
                <c:pt idx="1">
                  <c:v>11.1</c:v>
                </c:pt>
                <c:pt idx="2">
                  <c:v>22.2</c:v>
                </c:pt>
                <c:pt idx="3">
                  <c:v>0</c:v>
                </c:pt>
              </c:numCache>
            </c:numRef>
          </c:val>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layout>
        <c:manualLayout>
          <c:xMode val="edge"/>
          <c:yMode val="edge"/>
          <c:x val="0.51228813976377952"/>
          <c:y val="0.29296873197780932"/>
          <c:w val="0.31917372047244097"/>
          <c:h val="0.32084680605027027"/>
        </c:manualLayout>
      </c:layout>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zh-TW"/>
        </a:p>
      </c:txPr>
    </c:legend>
    <c:plotVisOnly val="1"/>
    <c:dispBlanksAs val="gap"/>
    <c:showDLblsOverMax val="0"/>
  </c:chart>
  <c:spPr>
    <a:noFill/>
    <a:ln>
      <a:noFill/>
    </a:ln>
    <a:effectLst/>
  </c:spPr>
  <c:txPr>
    <a:bodyPr/>
    <a:lstStyle/>
    <a:p>
      <a:pPr>
        <a:defRPr/>
      </a:pPr>
      <a:endParaRPr lang="zh-TW"/>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4254884806065818E-4"/>
          <c:y val="0.15472397807936122"/>
          <c:w val="0.3139297171186935"/>
          <c:h val="0.76109504209380408"/>
        </c:manualLayout>
      </c:layout>
      <c:pieChart>
        <c:varyColors val="1"/>
        <c:ser>
          <c:idx val="0"/>
          <c:order val="0"/>
          <c:tx>
            <c:strRef>
              <c:f>工作表1!$B$1</c:f>
              <c:strCache>
                <c:ptCount val="1"/>
                <c:pt idx="0">
                  <c:v>銷售</c:v>
                </c:pt>
              </c:strCache>
            </c:strRef>
          </c:tx>
          <c:dPt>
            <c:idx val="0"/>
            <c:bubble3D val="0"/>
            <c:spPr>
              <a:solidFill>
                <a:srgbClr val="C00000"/>
              </a:solidFill>
              <a:ln>
                <a:noFill/>
              </a:ln>
              <a:effectLst/>
              <a:scene3d>
                <a:camera prst="orthographicFront"/>
                <a:lightRig rig="brightRoom" dir="t"/>
              </a:scene3d>
              <a:sp3d prstMaterial="flat">
                <a:bevelT w="50800" h="101600" prst="angle"/>
                <a:contourClr>
                  <a:srgbClr val="000000"/>
                </a:contourClr>
              </a:sp3d>
            </c:spPr>
          </c:dPt>
          <c:dPt>
            <c:idx val="1"/>
            <c:bubble3D val="0"/>
            <c:spPr>
              <a:solidFill>
                <a:srgbClr val="0070C0"/>
              </a:solidFill>
              <a:ln>
                <a:noFill/>
              </a:ln>
              <a:effectLst/>
              <a:scene3d>
                <a:camera prst="orthographicFront"/>
                <a:lightRig rig="brightRoom" dir="t"/>
              </a:scene3d>
              <a:sp3d prstMaterial="flat">
                <a:bevelT w="50800" h="101600" prst="angle"/>
                <a:contourClr>
                  <a:srgbClr val="000000"/>
                </a:contourClr>
              </a:sp3d>
            </c:spPr>
          </c:dPt>
          <c:dPt>
            <c:idx val="2"/>
            <c:bubble3D val="0"/>
            <c:spPr>
              <a:solidFill>
                <a:srgbClr val="FFC000"/>
              </a:solidFill>
              <a:ln>
                <a:noFill/>
              </a:ln>
              <a:effectLst/>
              <a:scene3d>
                <a:camera prst="orthographicFront"/>
                <a:lightRig rig="brightRoom" dir="t"/>
              </a:scene3d>
              <a:sp3d prstMaterial="flat">
                <a:bevelT w="50800" h="101600" prst="angle"/>
                <a:contourClr>
                  <a:srgbClr val="000000"/>
                </a:contourClr>
              </a:sp3d>
            </c:spPr>
          </c:dPt>
          <c:dPt>
            <c:idx val="3"/>
            <c:bubble3D val="0"/>
            <c:spPr>
              <a:solidFill>
                <a:srgbClr val="00B050"/>
              </a:solidFill>
              <a:ln>
                <a:noFill/>
              </a:ln>
              <a:effectLst/>
              <a:scene3d>
                <a:camera prst="orthographicFront"/>
                <a:lightRig rig="brightRoom" dir="t"/>
              </a:scene3d>
              <a:sp3d prstMaterial="flat">
                <a:bevelT w="50800" h="101600" prst="angle"/>
                <a:contourClr>
                  <a:srgbClr val="000000"/>
                </a:contourClr>
              </a:sp3d>
            </c:spPr>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TW"/>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工作表1!$A$2:$A$5</c:f>
              <c:strCache>
                <c:ptCount val="4"/>
                <c:pt idx="0">
                  <c:v>努力</c:v>
                </c:pt>
                <c:pt idx="1">
                  <c:v>能力</c:v>
                </c:pt>
                <c:pt idx="2">
                  <c:v>工作難度</c:v>
                </c:pt>
                <c:pt idx="3">
                  <c:v>運氣</c:v>
                </c:pt>
              </c:strCache>
            </c:strRef>
          </c:cat>
          <c:val>
            <c:numRef>
              <c:f>工作表1!$B$2:$B$5</c:f>
              <c:numCache>
                <c:formatCode>General</c:formatCode>
                <c:ptCount val="4"/>
                <c:pt idx="0">
                  <c:v>47.8</c:v>
                </c:pt>
                <c:pt idx="1">
                  <c:v>30.4</c:v>
                </c:pt>
                <c:pt idx="2">
                  <c:v>17.399999999999999</c:v>
                </c:pt>
                <c:pt idx="3">
                  <c:v>4.4000000000000004</c:v>
                </c:pt>
              </c:numCache>
            </c:numRef>
          </c:val>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layout>
        <c:manualLayout>
          <c:xMode val="edge"/>
          <c:yMode val="edge"/>
          <c:x val="0.6549356590842812"/>
          <c:y val="0.14591369836651338"/>
          <c:w val="0.17508238553514149"/>
          <c:h val="0.85273830121898919"/>
        </c:manualLayout>
      </c:layout>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zh-TW"/>
        </a:p>
      </c:txPr>
    </c:legend>
    <c:plotVisOnly val="1"/>
    <c:dispBlanksAs val="gap"/>
    <c:showDLblsOverMax val="0"/>
  </c:chart>
  <c:spPr>
    <a:noFill/>
    <a:ln>
      <a:noFill/>
    </a:ln>
    <a:effectLst/>
  </c:spPr>
  <c:txPr>
    <a:bodyPr/>
    <a:lstStyle/>
    <a:p>
      <a:pPr>
        <a:defRPr/>
      </a:pPr>
      <a:endParaRPr lang="zh-TW"/>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593749999999999"/>
          <c:y val="0.11767968026084642"/>
          <c:w val="0.42119069881889765"/>
          <c:h val="0.63178600936355744"/>
        </c:manualLayout>
      </c:layout>
      <c:pieChart>
        <c:varyColors val="1"/>
        <c:ser>
          <c:idx val="0"/>
          <c:order val="0"/>
          <c:tx>
            <c:strRef>
              <c:f>工作表1!$B$1</c:f>
              <c:strCache>
                <c:ptCount val="1"/>
                <c:pt idx="0">
                  <c:v>銷售</c:v>
                </c:pt>
              </c:strCache>
            </c:strRef>
          </c:tx>
          <c:dPt>
            <c:idx val="0"/>
            <c:bubble3D val="0"/>
            <c:spPr>
              <a:solidFill>
                <a:srgbClr val="C00000"/>
              </a:solidFill>
              <a:ln>
                <a:noFill/>
              </a:ln>
              <a:effectLst/>
              <a:scene3d>
                <a:camera prst="orthographicFront"/>
                <a:lightRig rig="brightRoom" dir="t"/>
              </a:scene3d>
              <a:sp3d prstMaterial="flat">
                <a:bevelT w="50800" h="101600" prst="angle"/>
                <a:contourClr>
                  <a:srgbClr val="000000"/>
                </a:contourClr>
              </a:sp3d>
            </c:spPr>
          </c:dPt>
          <c:dPt>
            <c:idx val="1"/>
            <c:bubble3D val="0"/>
            <c:spPr>
              <a:solidFill>
                <a:srgbClr val="0070C0"/>
              </a:solidFill>
              <a:ln>
                <a:noFill/>
              </a:ln>
              <a:effectLst/>
              <a:scene3d>
                <a:camera prst="orthographicFront"/>
                <a:lightRig rig="brightRoom" dir="t"/>
              </a:scene3d>
              <a:sp3d prstMaterial="flat">
                <a:bevelT w="50800" h="101600" prst="angle"/>
                <a:contourClr>
                  <a:srgbClr val="000000"/>
                </a:contourClr>
              </a:sp3d>
            </c:spPr>
          </c:dPt>
          <c:dPt>
            <c:idx val="2"/>
            <c:bubble3D val="0"/>
            <c:spPr>
              <a:solidFill>
                <a:srgbClr val="FFC000"/>
              </a:solidFill>
              <a:ln>
                <a:noFill/>
              </a:ln>
              <a:effectLst/>
              <a:scene3d>
                <a:camera prst="orthographicFront"/>
                <a:lightRig rig="brightRoom" dir="t"/>
              </a:scene3d>
              <a:sp3d prstMaterial="flat">
                <a:bevelT w="50800" h="101600" prst="angle"/>
                <a:contourClr>
                  <a:srgbClr val="000000"/>
                </a:contourClr>
              </a:sp3d>
            </c:spPr>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TW"/>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工作表1!$A$2:$A$5</c:f>
              <c:strCache>
                <c:ptCount val="4"/>
                <c:pt idx="0">
                  <c:v>第一季</c:v>
                </c:pt>
                <c:pt idx="1">
                  <c:v>能力</c:v>
                </c:pt>
                <c:pt idx="2">
                  <c:v>工作難度</c:v>
                </c:pt>
                <c:pt idx="3">
                  <c:v>運氣</c:v>
                </c:pt>
              </c:strCache>
            </c:strRef>
          </c:cat>
          <c:val>
            <c:numRef>
              <c:f>工作表1!$B$2:$B$5</c:f>
              <c:numCache>
                <c:formatCode>General</c:formatCode>
                <c:ptCount val="4"/>
                <c:pt idx="0">
                  <c:v>44.4</c:v>
                </c:pt>
                <c:pt idx="1">
                  <c:v>44.4</c:v>
                </c:pt>
                <c:pt idx="2">
                  <c:v>11.1</c:v>
                </c:pt>
                <c:pt idx="3">
                  <c:v>0</c:v>
                </c:pt>
              </c:numCache>
            </c:numRef>
          </c:val>
        </c:ser>
        <c:dLbls>
          <c:dLblPos val="in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zh-TW"/>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4331437736949556E-2"/>
          <c:y val="0.13188353506204095"/>
          <c:w val="0.33013342082239722"/>
          <c:h val="0.80037949934632691"/>
        </c:manualLayout>
      </c:layout>
      <c:pieChart>
        <c:varyColors val="1"/>
        <c:ser>
          <c:idx val="0"/>
          <c:order val="0"/>
          <c:tx>
            <c:strRef>
              <c:f>工作表1!$B$1</c:f>
              <c:strCache>
                <c:ptCount val="1"/>
                <c:pt idx="0">
                  <c:v>銷售</c:v>
                </c:pt>
              </c:strCache>
            </c:strRef>
          </c:tx>
          <c:dPt>
            <c:idx val="0"/>
            <c:bubble3D val="0"/>
            <c:spPr>
              <a:solidFill>
                <a:srgbClr val="C00000"/>
              </a:solidFill>
              <a:ln>
                <a:noFill/>
              </a:ln>
              <a:effectLst/>
              <a:scene3d>
                <a:camera prst="orthographicFront"/>
                <a:lightRig rig="brightRoom" dir="t"/>
              </a:scene3d>
              <a:sp3d prstMaterial="flat">
                <a:bevelT w="50800" h="101600" prst="angle"/>
                <a:contourClr>
                  <a:srgbClr val="000000"/>
                </a:contourClr>
              </a:sp3d>
            </c:spPr>
          </c:dPt>
          <c:dPt>
            <c:idx val="1"/>
            <c:bubble3D val="0"/>
            <c:spPr>
              <a:solidFill>
                <a:schemeClr val="tx2">
                  <a:lumMod val="75000"/>
                  <a:lumOff val="25000"/>
                </a:schemeClr>
              </a:solidFill>
              <a:ln>
                <a:noFill/>
              </a:ln>
              <a:effectLst/>
              <a:scene3d>
                <a:camera prst="orthographicFront"/>
                <a:lightRig rig="brightRoom" dir="t"/>
              </a:scene3d>
              <a:sp3d prstMaterial="flat">
                <a:bevelT w="50800" h="101600" prst="angle"/>
                <a:contourClr>
                  <a:srgbClr val="000000"/>
                </a:contourClr>
              </a:sp3d>
            </c:spPr>
          </c:dPt>
          <c:dPt>
            <c:idx val="2"/>
            <c:bubble3D val="0"/>
            <c:spPr>
              <a:solidFill>
                <a:srgbClr val="FFC000"/>
              </a:solidFill>
              <a:ln>
                <a:noFill/>
              </a:ln>
              <a:effectLst/>
              <a:scene3d>
                <a:camera prst="orthographicFront"/>
                <a:lightRig rig="brightRoom" dir="t"/>
              </a:scene3d>
              <a:sp3d prstMaterial="flat">
                <a:bevelT w="50800" h="101600" prst="angle"/>
                <a:contourClr>
                  <a:srgbClr val="000000"/>
                </a:contourClr>
              </a:sp3d>
            </c:spPr>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TW"/>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工作表1!$A$2:$A$5</c:f>
              <c:strCache>
                <c:ptCount val="4"/>
                <c:pt idx="0">
                  <c:v>努力</c:v>
                </c:pt>
                <c:pt idx="1">
                  <c:v>能力</c:v>
                </c:pt>
                <c:pt idx="2">
                  <c:v>工作難度</c:v>
                </c:pt>
                <c:pt idx="3">
                  <c:v>運氣</c:v>
                </c:pt>
              </c:strCache>
            </c:strRef>
          </c:cat>
          <c:val>
            <c:numRef>
              <c:f>工作表1!$B$2:$B$5</c:f>
              <c:numCache>
                <c:formatCode>General</c:formatCode>
                <c:ptCount val="4"/>
                <c:pt idx="0">
                  <c:v>87</c:v>
                </c:pt>
                <c:pt idx="1">
                  <c:v>4.3</c:v>
                </c:pt>
                <c:pt idx="2">
                  <c:v>8.6999999999999993</c:v>
                </c:pt>
                <c:pt idx="3">
                  <c:v>0</c:v>
                </c:pt>
              </c:numCache>
            </c:numRef>
          </c:val>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layout>
        <c:manualLayout>
          <c:xMode val="edge"/>
          <c:yMode val="edge"/>
          <c:x val="0.76257454797317015"/>
          <c:y val="0.1908102209408252"/>
          <c:w val="0.23642497812773403"/>
          <c:h val="0.5833591657731183"/>
        </c:manualLayout>
      </c:layout>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zh-TW"/>
        </a:p>
      </c:txPr>
    </c:legend>
    <c:plotVisOnly val="1"/>
    <c:dispBlanksAs val="gap"/>
    <c:showDLblsOverMax val="0"/>
  </c:chart>
  <c:spPr>
    <a:noFill/>
    <a:ln>
      <a:noFill/>
    </a:ln>
    <a:effectLst/>
  </c:spPr>
  <c:txPr>
    <a:bodyPr/>
    <a:lstStyle/>
    <a:p>
      <a:pPr>
        <a:defRPr/>
      </a:pPr>
      <a:endParaRPr lang="zh-TW"/>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工作表1!$B$1</c:f>
              <c:strCache>
                <c:ptCount val="1"/>
                <c:pt idx="0">
                  <c:v>銷售</c:v>
                </c:pt>
              </c:strCache>
            </c:strRef>
          </c:tx>
          <c:dPt>
            <c:idx val="0"/>
            <c:bubble3D val="0"/>
            <c:spPr>
              <a:solidFill>
                <a:srgbClr val="C00000"/>
              </a:solidFill>
              <a:ln>
                <a:noFill/>
              </a:ln>
              <a:effectLst/>
              <a:scene3d>
                <a:camera prst="orthographicFront"/>
                <a:lightRig rig="brightRoom" dir="t"/>
              </a:scene3d>
              <a:sp3d prstMaterial="flat">
                <a:bevelT w="50800" h="101600" prst="angle"/>
                <a:contourClr>
                  <a:srgbClr val="000000"/>
                </a:contourClr>
              </a:sp3d>
            </c:spPr>
          </c:dPt>
          <c:dPt>
            <c:idx val="1"/>
            <c:bubble3D val="0"/>
            <c:spPr>
              <a:solidFill>
                <a:srgbClr val="0070C0"/>
              </a:solidFill>
              <a:ln>
                <a:noFill/>
              </a:ln>
              <a:effectLst/>
              <a:scene3d>
                <a:camera prst="orthographicFront"/>
                <a:lightRig rig="brightRoom" dir="t"/>
              </a:scene3d>
              <a:sp3d prstMaterial="flat">
                <a:bevelT w="50800" h="101600" prst="angle"/>
                <a:contourClr>
                  <a:srgbClr val="000000"/>
                </a:contourClr>
              </a:sp3d>
            </c:spPr>
          </c:dPt>
          <c:dPt>
            <c:idx val="2"/>
            <c:bubble3D val="0"/>
            <c:spPr>
              <a:solidFill>
                <a:srgbClr val="FFC000"/>
              </a:solidFill>
              <a:ln>
                <a:noFill/>
              </a:ln>
              <a:effectLst/>
              <a:scene3d>
                <a:camera prst="orthographicFront"/>
                <a:lightRig rig="brightRoom" dir="t"/>
              </a:scene3d>
              <a:sp3d prstMaterial="flat">
                <a:bevelT w="50800" h="101600" prst="angle"/>
                <a:contourClr>
                  <a:srgbClr val="000000"/>
                </a:contourClr>
              </a:sp3d>
            </c:spPr>
          </c:dPt>
          <c:dPt>
            <c:idx val="3"/>
            <c:bubble3D val="0"/>
            <c:spPr>
              <a:solidFill>
                <a:srgbClr val="00B050"/>
              </a:solidFill>
              <a:ln>
                <a:noFill/>
              </a:ln>
              <a:effectLst/>
              <a:scene3d>
                <a:camera prst="orthographicFront"/>
                <a:lightRig rig="brightRoom" dir="t"/>
              </a:scene3d>
              <a:sp3d prstMaterial="flat">
                <a:bevelT w="50800" h="101600" prst="angle"/>
                <a:contourClr>
                  <a:srgbClr val="000000"/>
                </a:contourClr>
              </a:sp3d>
            </c:spPr>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TW"/>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工作表1!$A$2:$A$5</c:f>
              <c:strCache>
                <c:ptCount val="4"/>
                <c:pt idx="0">
                  <c:v>努力</c:v>
                </c:pt>
                <c:pt idx="1">
                  <c:v>能力</c:v>
                </c:pt>
                <c:pt idx="2">
                  <c:v>工作難度</c:v>
                </c:pt>
                <c:pt idx="3">
                  <c:v>運氣</c:v>
                </c:pt>
              </c:strCache>
            </c:strRef>
          </c:cat>
          <c:val>
            <c:numRef>
              <c:f>工作表1!$B$2:$B$5</c:f>
              <c:numCache>
                <c:formatCode>General</c:formatCode>
                <c:ptCount val="4"/>
                <c:pt idx="0">
                  <c:v>66.7</c:v>
                </c:pt>
                <c:pt idx="1">
                  <c:v>11.1</c:v>
                </c:pt>
                <c:pt idx="2">
                  <c:v>11.1</c:v>
                </c:pt>
                <c:pt idx="3">
                  <c:v>11.1</c:v>
                </c:pt>
              </c:numCache>
            </c:numRef>
          </c:val>
        </c:ser>
        <c:dLbls>
          <c:dLblPos val="in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zh-TW"/>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4311114756488778E-2"/>
          <c:y val="9.5698749636265248E-2"/>
          <c:w val="0.31859999270924466"/>
          <c:h val="0.77241771530169379"/>
        </c:manualLayout>
      </c:layout>
      <c:pieChart>
        <c:varyColors val="1"/>
        <c:ser>
          <c:idx val="0"/>
          <c:order val="0"/>
          <c:tx>
            <c:strRef>
              <c:f>工作表1!$B$1</c:f>
              <c:strCache>
                <c:ptCount val="1"/>
                <c:pt idx="0">
                  <c:v>銷售</c:v>
                </c:pt>
              </c:strCache>
            </c:strRef>
          </c:tx>
          <c:spPr>
            <a:solidFill>
              <a:srgbClr val="C00000"/>
            </a:solidFill>
          </c:spPr>
          <c:dPt>
            <c:idx val="0"/>
            <c:bubble3D val="0"/>
            <c:spPr>
              <a:solidFill>
                <a:srgbClr val="C00000"/>
              </a:solidFill>
              <a:ln>
                <a:noFill/>
              </a:ln>
              <a:effectLst/>
              <a:scene3d>
                <a:camera prst="orthographicFront"/>
                <a:lightRig rig="brightRoom" dir="t"/>
              </a:scene3d>
              <a:sp3d prstMaterial="flat">
                <a:bevelT w="50800" h="101600" prst="angle"/>
                <a:contourClr>
                  <a:srgbClr val="000000"/>
                </a:contourClr>
              </a:sp3d>
            </c:spPr>
          </c:dPt>
          <c:dPt>
            <c:idx val="1"/>
            <c:bubble3D val="0"/>
            <c:spPr>
              <a:solidFill>
                <a:schemeClr val="tx2">
                  <a:lumMod val="75000"/>
                  <a:lumOff val="25000"/>
                </a:schemeClr>
              </a:solidFill>
              <a:ln>
                <a:noFill/>
              </a:ln>
              <a:effectLst/>
              <a:scene3d>
                <a:camera prst="orthographicFront"/>
                <a:lightRig rig="brightRoom" dir="t"/>
              </a:scene3d>
              <a:sp3d prstMaterial="flat">
                <a:bevelT w="50800" h="101600" prst="angle"/>
                <a:contourClr>
                  <a:srgbClr val="000000"/>
                </a:contourClr>
              </a:sp3d>
            </c:spPr>
          </c:dPt>
          <c:dPt>
            <c:idx val="2"/>
            <c:bubble3D val="0"/>
            <c:spPr>
              <a:solidFill>
                <a:srgbClr val="FFC000"/>
              </a:solidFill>
              <a:ln>
                <a:noFill/>
              </a:ln>
              <a:effectLst/>
              <a:scene3d>
                <a:camera prst="orthographicFront"/>
                <a:lightRig rig="brightRoom" dir="t"/>
              </a:scene3d>
              <a:sp3d prstMaterial="flat">
                <a:bevelT w="50800" h="101600" prst="angle"/>
                <a:contourClr>
                  <a:srgbClr val="000000"/>
                </a:contourClr>
              </a:sp3d>
            </c:spPr>
          </c:dPt>
          <c:dPt>
            <c:idx val="3"/>
            <c:bubble3D val="0"/>
            <c:spPr>
              <a:solidFill>
                <a:srgbClr val="00B050"/>
              </a:solidFill>
              <a:ln>
                <a:noFill/>
              </a:ln>
              <a:effectLst/>
              <a:scene3d>
                <a:camera prst="orthographicFront"/>
                <a:lightRig rig="brightRoom" dir="t"/>
              </a:scene3d>
              <a:sp3d prstMaterial="flat">
                <a:bevelT w="50800" h="101600" prst="angle"/>
                <a:contourClr>
                  <a:srgbClr val="000000"/>
                </a:contourClr>
              </a:sp3d>
            </c:spPr>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TW"/>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工作表1!$A$2:$A$5</c:f>
              <c:strCache>
                <c:ptCount val="4"/>
                <c:pt idx="0">
                  <c:v>努力</c:v>
                </c:pt>
                <c:pt idx="1">
                  <c:v>能力</c:v>
                </c:pt>
                <c:pt idx="2">
                  <c:v>工作難度</c:v>
                </c:pt>
                <c:pt idx="3">
                  <c:v>運氣</c:v>
                </c:pt>
              </c:strCache>
            </c:strRef>
          </c:cat>
          <c:val>
            <c:numRef>
              <c:f>工作表1!$B$2:$B$5</c:f>
              <c:numCache>
                <c:formatCode>General</c:formatCode>
                <c:ptCount val="4"/>
                <c:pt idx="0">
                  <c:v>73.900000000000006</c:v>
                </c:pt>
                <c:pt idx="1">
                  <c:v>8.6999999999999993</c:v>
                </c:pt>
                <c:pt idx="2">
                  <c:v>13</c:v>
                </c:pt>
                <c:pt idx="3">
                  <c:v>3.2</c:v>
                </c:pt>
              </c:numCache>
            </c:numRef>
          </c:val>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layout>
        <c:manualLayout>
          <c:xMode val="edge"/>
          <c:yMode val="edge"/>
          <c:x val="0.76257454797316993"/>
          <c:y val="0.18578742247782404"/>
          <c:w val="0.23642497812773403"/>
          <c:h val="0.57213503512954045"/>
        </c:manualLayout>
      </c:layout>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zh-TW"/>
        </a:p>
      </c:txPr>
    </c:legend>
    <c:plotVisOnly val="1"/>
    <c:dispBlanksAs val="gap"/>
    <c:showDLblsOverMax val="0"/>
  </c:chart>
  <c:spPr>
    <a:noFill/>
    <a:ln>
      <a:noFill/>
    </a:ln>
    <a:effectLst/>
  </c:spPr>
  <c:txPr>
    <a:bodyPr/>
    <a:lstStyle/>
    <a:p>
      <a:pPr>
        <a:defRPr/>
      </a:pPr>
      <a:endParaRPr lang="zh-TW"/>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907E8D-A333-480F-8BE1-5238E1449DE9}" type="doc">
      <dgm:prSet loTypeId="urn:microsoft.com/office/officeart/2005/8/layout/chevron2" loCatId="process" qsTypeId="urn:microsoft.com/office/officeart/2005/8/quickstyle/3d1" qsCatId="3D" csTypeId="urn:microsoft.com/office/officeart/2005/8/colors/accent1_2" csCatId="accent1" phldr="1"/>
      <dgm:spPr/>
      <dgm:t>
        <a:bodyPr/>
        <a:lstStyle/>
        <a:p>
          <a:endParaRPr lang="zh-TW" altLang="en-US"/>
        </a:p>
      </dgm:t>
    </dgm:pt>
    <dgm:pt modelId="{1F2E4F4C-4E62-43BE-B388-5135ECB34026}">
      <dgm:prSet phldrT="[文字]"/>
      <dgm:spPr>
        <a:solidFill>
          <a:schemeClr val="bg2">
            <a:lumMod val="50000"/>
          </a:schemeClr>
        </a:solidFill>
      </dgm:spPr>
      <dgm:t>
        <a:bodyPr/>
        <a:lstStyle/>
        <a:p>
          <a:r>
            <a:rPr lang="zh-TW" altLang="en-US" dirty="0" smtClean="0">
              <a:ea typeface="文鼎古印體" pitchFamily="49" charset="-120"/>
            </a:rPr>
            <a:t>一</a:t>
          </a:r>
          <a:endParaRPr lang="zh-TW" altLang="en-US" dirty="0">
            <a:ea typeface="文鼎古印體" pitchFamily="49" charset="-120"/>
          </a:endParaRPr>
        </a:p>
      </dgm:t>
    </dgm:pt>
    <dgm:pt modelId="{014A3EF9-DE5B-469A-99B5-698DE7A26087}" type="parTrans" cxnId="{FA36E2DC-96FF-4AD4-AC32-9D7FAB7B7FA7}">
      <dgm:prSet/>
      <dgm:spPr/>
      <dgm:t>
        <a:bodyPr/>
        <a:lstStyle/>
        <a:p>
          <a:endParaRPr lang="zh-TW" altLang="en-US"/>
        </a:p>
      </dgm:t>
    </dgm:pt>
    <dgm:pt modelId="{1561261B-3E45-4266-B15E-0647BC79E71F}" type="sibTrans" cxnId="{FA36E2DC-96FF-4AD4-AC32-9D7FAB7B7FA7}">
      <dgm:prSet/>
      <dgm:spPr/>
      <dgm:t>
        <a:bodyPr/>
        <a:lstStyle/>
        <a:p>
          <a:endParaRPr lang="zh-TW" altLang="en-US"/>
        </a:p>
      </dgm:t>
    </dgm:pt>
    <dgm:pt modelId="{262C9C4E-2D5F-42A5-B62C-3ECC87E0C278}">
      <dgm:prSet phldrT="[文字]"/>
      <dgm:spPr/>
      <dgm:t>
        <a:bodyPr/>
        <a:lstStyle/>
        <a:p>
          <a:r>
            <a:rPr lang="zh-TW" altLang="en-US" dirty="0" smtClean="0">
              <a:latin typeface="標楷體" pitchFamily="65" charset="-120"/>
              <a:ea typeface="標楷體" pitchFamily="65" charset="-120"/>
            </a:rPr>
            <a:t>擬定主題</a:t>
          </a:r>
          <a:endParaRPr lang="zh-TW" altLang="en-US" dirty="0">
            <a:latin typeface="標楷體" pitchFamily="65" charset="-120"/>
            <a:ea typeface="標楷體" pitchFamily="65" charset="-120"/>
          </a:endParaRPr>
        </a:p>
      </dgm:t>
    </dgm:pt>
    <dgm:pt modelId="{4C8D4FAB-6499-4ABD-9AFF-DFB742FA12BE}" type="parTrans" cxnId="{0D6FEA1E-BC61-45E4-B47E-62C5A87077EA}">
      <dgm:prSet/>
      <dgm:spPr/>
      <dgm:t>
        <a:bodyPr/>
        <a:lstStyle/>
        <a:p>
          <a:endParaRPr lang="zh-TW" altLang="en-US"/>
        </a:p>
      </dgm:t>
    </dgm:pt>
    <dgm:pt modelId="{071907F7-7A32-4480-B024-F16AADF51E8F}" type="sibTrans" cxnId="{0D6FEA1E-BC61-45E4-B47E-62C5A87077EA}">
      <dgm:prSet/>
      <dgm:spPr/>
      <dgm:t>
        <a:bodyPr/>
        <a:lstStyle/>
        <a:p>
          <a:endParaRPr lang="zh-TW" altLang="en-US"/>
        </a:p>
      </dgm:t>
    </dgm:pt>
    <dgm:pt modelId="{0F257DA6-F7CA-431F-9C67-18FBCB8A3596}">
      <dgm:prSet phldrT="[文字]"/>
      <dgm:spPr>
        <a:solidFill>
          <a:schemeClr val="bg2">
            <a:lumMod val="50000"/>
          </a:schemeClr>
        </a:solidFill>
      </dgm:spPr>
      <dgm:t>
        <a:bodyPr/>
        <a:lstStyle/>
        <a:p>
          <a:r>
            <a:rPr lang="zh-TW" altLang="en-US" dirty="0" smtClean="0">
              <a:ea typeface="文鼎古印體" pitchFamily="49" charset="-120"/>
            </a:rPr>
            <a:t>二</a:t>
          </a:r>
          <a:endParaRPr lang="zh-TW" altLang="en-US" dirty="0">
            <a:ea typeface="文鼎古印體" pitchFamily="49" charset="-120"/>
          </a:endParaRPr>
        </a:p>
      </dgm:t>
    </dgm:pt>
    <dgm:pt modelId="{50F6BF7B-61A3-4AB3-8612-6500775E5735}" type="parTrans" cxnId="{24CD4B7F-6A95-47FA-AF0D-A5822489237A}">
      <dgm:prSet/>
      <dgm:spPr/>
      <dgm:t>
        <a:bodyPr/>
        <a:lstStyle/>
        <a:p>
          <a:endParaRPr lang="zh-TW" altLang="en-US"/>
        </a:p>
      </dgm:t>
    </dgm:pt>
    <dgm:pt modelId="{18B43AEA-8236-4371-B0DA-6DD3DA85EE50}" type="sibTrans" cxnId="{24CD4B7F-6A95-47FA-AF0D-A5822489237A}">
      <dgm:prSet/>
      <dgm:spPr/>
      <dgm:t>
        <a:bodyPr/>
        <a:lstStyle/>
        <a:p>
          <a:endParaRPr lang="zh-TW" altLang="en-US"/>
        </a:p>
      </dgm:t>
    </dgm:pt>
    <dgm:pt modelId="{8CBD53BF-DDEA-478A-8316-1F4BAA1E595C}">
      <dgm:prSet phldrT="[文字]"/>
      <dgm:spPr/>
      <dgm:t>
        <a:bodyPr/>
        <a:lstStyle/>
        <a:p>
          <a:r>
            <a:rPr lang="zh-TW" altLang="en-US" dirty="0" smtClean="0">
              <a:latin typeface="標楷體" pitchFamily="65" charset="-120"/>
              <a:ea typeface="標楷體" pitchFamily="65" charset="-120"/>
            </a:rPr>
            <a:t>文獻探討</a:t>
          </a:r>
          <a:endParaRPr lang="zh-TW" altLang="en-US" dirty="0">
            <a:latin typeface="標楷體" pitchFamily="65" charset="-120"/>
            <a:ea typeface="標楷體" pitchFamily="65" charset="-120"/>
          </a:endParaRPr>
        </a:p>
      </dgm:t>
    </dgm:pt>
    <dgm:pt modelId="{CA8D9EF2-A873-41C1-8D97-476D672B1D17}" type="parTrans" cxnId="{F22BB7E2-94E2-415C-88CE-5750B5FB847A}">
      <dgm:prSet/>
      <dgm:spPr/>
      <dgm:t>
        <a:bodyPr/>
        <a:lstStyle/>
        <a:p>
          <a:endParaRPr lang="zh-TW" altLang="en-US"/>
        </a:p>
      </dgm:t>
    </dgm:pt>
    <dgm:pt modelId="{AE833D19-1EF2-4069-8DBA-548808E8C76F}" type="sibTrans" cxnId="{F22BB7E2-94E2-415C-88CE-5750B5FB847A}">
      <dgm:prSet/>
      <dgm:spPr/>
      <dgm:t>
        <a:bodyPr/>
        <a:lstStyle/>
        <a:p>
          <a:endParaRPr lang="zh-TW" altLang="en-US"/>
        </a:p>
      </dgm:t>
    </dgm:pt>
    <dgm:pt modelId="{B9632E55-E5FE-49D0-83C9-0C001AAF1D6F}">
      <dgm:prSet phldrT="[文字]"/>
      <dgm:spPr>
        <a:solidFill>
          <a:schemeClr val="bg2">
            <a:lumMod val="50000"/>
          </a:schemeClr>
        </a:solidFill>
      </dgm:spPr>
      <dgm:t>
        <a:bodyPr/>
        <a:lstStyle/>
        <a:p>
          <a:r>
            <a:rPr lang="zh-TW" altLang="en-US" dirty="0" smtClean="0">
              <a:ea typeface="文鼎古印體" pitchFamily="49" charset="-120"/>
            </a:rPr>
            <a:t>三</a:t>
          </a:r>
          <a:endParaRPr lang="zh-TW" altLang="en-US" dirty="0">
            <a:ea typeface="文鼎古印體" pitchFamily="49" charset="-120"/>
          </a:endParaRPr>
        </a:p>
      </dgm:t>
    </dgm:pt>
    <dgm:pt modelId="{3EB9CFCE-2DB2-4A3C-BC5D-74100A07B73B}" type="parTrans" cxnId="{D2C66548-E766-48F5-9B4F-4EAC961F17F7}">
      <dgm:prSet/>
      <dgm:spPr/>
      <dgm:t>
        <a:bodyPr/>
        <a:lstStyle/>
        <a:p>
          <a:endParaRPr lang="zh-TW" altLang="en-US"/>
        </a:p>
      </dgm:t>
    </dgm:pt>
    <dgm:pt modelId="{5EBC1D35-93B7-42BF-B5E3-5C3F21CC76CE}" type="sibTrans" cxnId="{D2C66548-E766-48F5-9B4F-4EAC961F17F7}">
      <dgm:prSet/>
      <dgm:spPr/>
      <dgm:t>
        <a:bodyPr/>
        <a:lstStyle/>
        <a:p>
          <a:endParaRPr lang="zh-TW" altLang="en-US"/>
        </a:p>
      </dgm:t>
    </dgm:pt>
    <dgm:pt modelId="{C6C8706F-08BD-4546-9818-26DEFEC88BF2}">
      <dgm:prSet phldrT="[文字]"/>
      <dgm:spPr/>
      <dgm:t>
        <a:bodyPr/>
        <a:lstStyle/>
        <a:p>
          <a:r>
            <a:rPr lang="zh-TW" altLang="en-US" dirty="0" smtClean="0">
              <a:latin typeface="標楷體" pitchFamily="65" charset="-120"/>
              <a:ea typeface="標楷體" pitchFamily="65" charset="-120"/>
            </a:rPr>
            <a:t>設計問卷</a:t>
          </a:r>
          <a:endParaRPr lang="zh-TW" altLang="en-US" dirty="0">
            <a:latin typeface="標楷體" pitchFamily="65" charset="-120"/>
            <a:ea typeface="標楷體" pitchFamily="65" charset="-120"/>
          </a:endParaRPr>
        </a:p>
      </dgm:t>
    </dgm:pt>
    <dgm:pt modelId="{827EE38C-E03A-4673-AE97-B42AB1D53AC5}" type="parTrans" cxnId="{33F1A8BA-DD48-4166-89F7-8F87B771017B}">
      <dgm:prSet/>
      <dgm:spPr/>
      <dgm:t>
        <a:bodyPr/>
        <a:lstStyle/>
        <a:p>
          <a:endParaRPr lang="zh-TW" altLang="en-US"/>
        </a:p>
      </dgm:t>
    </dgm:pt>
    <dgm:pt modelId="{FB4A4733-26FD-4A85-9E53-7E36F906263A}" type="sibTrans" cxnId="{33F1A8BA-DD48-4166-89F7-8F87B771017B}">
      <dgm:prSet/>
      <dgm:spPr/>
      <dgm:t>
        <a:bodyPr/>
        <a:lstStyle/>
        <a:p>
          <a:endParaRPr lang="zh-TW" altLang="en-US"/>
        </a:p>
      </dgm:t>
    </dgm:pt>
    <dgm:pt modelId="{FDE11317-75D0-417B-A8A2-B0EA0B5D5D43}">
      <dgm:prSet/>
      <dgm:spPr>
        <a:solidFill>
          <a:schemeClr val="bg2">
            <a:lumMod val="50000"/>
          </a:schemeClr>
        </a:solidFill>
      </dgm:spPr>
      <dgm:t>
        <a:bodyPr/>
        <a:lstStyle/>
        <a:p>
          <a:r>
            <a:rPr lang="zh-TW" altLang="en-US" dirty="0" smtClean="0">
              <a:ea typeface="文鼎古印體" pitchFamily="49" charset="-120"/>
            </a:rPr>
            <a:t>四</a:t>
          </a:r>
          <a:endParaRPr lang="zh-TW" altLang="en-US" dirty="0">
            <a:ea typeface="文鼎古印體" pitchFamily="49" charset="-120"/>
          </a:endParaRPr>
        </a:p>
      </dgm:t>
    </dgm:pt>
    <dgm:pt modelId="{114321C2-4C4B-4686-86DA-BD17FC02931F}" type="parTrans" cxnId="{48484ED4-4FDD-4D76-815A-AF3FEEACF3AC}">
      <dgm:prSet/>
      <dgm:spPr/>
      <dgm:t>
        <a:bodyPr/>
        <a:lstStyle/>
        <a:p>
          <a:endParaRPr lang="zh-TW" altLang="en-US"/>
        </a:p>
      </dgm:t>
    </dgm:pt>
    <dgm:pt modelId="{1D61208C-E06A-4C56-87B8-FD061A5E7E6C}" type="sibTrans" cxnId="{48484ED4-4FDD-4D76-815A-AF3FEEACF3AC}">
      <dgm:prSet/>
      <dgm:spPr/>
      <dgm:t>
        <a:bodyPr/>
        <a:lstStyle/>
        <a:p>
          <a:endParaRPr lang="zh-TW" altLang="en-US"/>
        </a:p>
      </dgm:t>
    </dgm:pt>
    <dgm:pt modelId="{85C3B1C1-E680-4FE7-96E3-F81045104BB6}">
      <dgm:prSet/>
      <dgm:spPr/>
      <dgm:t>
        <a:bodyPr/>
        <a:lstStyle/>
        <a:p>
          <a:r>
            <a:rPr lang="zh-TW" altLang="en-US" dirty="0" smtClean="0">
              <a:latin typeface="標楷體" pitchFamily="65" charset="-120"/>
              <a:ea typeface="標楷體" pitchFamily="65" charset="-120"/>
            </a:rPr>
            <a:t>預試問卷</a:t>
          </a:r>
          <a:endParaRPr lang="zh-TW" altLang="en-US" dirty="0">
            <a:latin typeface="標楷體" pitchFamily="65" charset="-120"/>
            <a:ea typeface="標楷體" pitchFamily="65" charset="-120"/>
          </a:endParaRPr>
        </a:p>
      </dgm:t>
    </dgm:pt>
    <dgm:pt modelId="{65751A87-2C87-4F83-940C-F585F4D13146}" type="parTrans" cxnId="{BDF32D56-132A-474A-9FED-FDB765F311DD}">
      <dgm:prSet/>
      <dgm:spPr/>
      <dgm:t>
        <a:bodyPr/>
        <a:lstStyle/>
        <a:p>
          <a:endParaRPr lang="zh-TW" altLang="en-US"/>
        </a:p>
      </dgm:t>
    </dgm:pt>
    <dgm:pt modelId="{D6E6901D-67E0-4287-8709-216DB890EB24}" type="sibTrans" cxnId="{BDF32D56-132A-474A-9FED-FDB765F311DD}">
      <dgm:prSet/>
      <dgm:spPr/>
      <dgm:t>
        <a:bodyPr/>
        <a:lstStyle/>
        <a:p>
          <a:endParaRPr lang="zh-TW" altLang="en-US"/>
        </a:p>
      </dgm:t>
    </dgm:pt>
    <dgm:pt modelId="{4CA46A7E-1472-4A1A-873B-33426D294112}" type="pres">
      <dgm:prSet presAssocID="{90907E8D-A333-480F-8BE1-5238E1449DE9}" presName="linearFlow" presStyleCnt="0">
        <dgm:presLayoutVars>
          <dgm:dir/>
          <dgm:animLvl val="lvl"/>
          <dgm:resizeHandles val="exact"/>
        </dgm:presLayoutVars>
      </dgm:prSet>
      <dgm:spPr/>
      <dgm:t>
        <a:bodyPr/>
        <a:lstStyle/>
        <a:p>
          <a:endParaRPr lang="zh-TW" altLang="en-US"/>
        </a:p>
      </dgm:t>
    </dgm:pt>
    <dgm:pt modelId="{5E1816B0-96CB-4AB4-9046-FDBAF2D29577}" type="pres">
      <dgm:prSet presAssocID="{1F2E4F4C-4E62-43BE-B388-5135ECB34026}" presName="composite" presStyleCnt="0"/>
      <dgm:spPr/>
    </dgm:pt>
    <dgm:pt modelId="{C317F537-31A9-4E13-A7BF-508BA25546C0}" type="pres">
      <dgm:prSet presAssocID="{1F2E4F4C-4E62-43BE-B388-5135ECB34026}" presName="parentText" presStyleLbl="alignNode1" presStyleIdx="0" presStyleCnt="4" custLinFactNeighborX="-3468" custLinFactNeighborY="809">
        <dgm:presLayoutVars>
          <dgm:chMax val="1"/>
          <dgm:bulletEnabled val="1"/>
        </dgm:presLayoutVars>
      </dgm:prSet>
      <dgm:spPr/>
      <dgm:t>
        <a:bodyPr/>
        <a:lstStyle/>
        <a:p>
          <a:endParaRPr lang="zh-TW" altLang="en-US"/>
        </a:p>
      </dgm:t>
    </dgm:pt>
    <dgm:pt modelId="{86E5420F-36E1-447E-8E53-ED268D62EC9E}" type="pres">
      <dgm:prSet presAssocID="{1F2E4F4C-4E62-43BE-B388-5135ECB34026}" presName="descendantText" presStyleLbl="alignAcc1" presStyleIdx="0" presStyleCnt="4" custLinFactNeighborY="11205">
        <dgm:presLayoutVars>
          <dgm:bulletEnabled val="1"/>
        </dgm:presLayoutVars>
      </dgm:prSet>
      <dgm:spPr/>
      <dgm:t>
        <a:bodyPr/>
        <a:lstStyle/>
        <a:p>
          <a:endParaRPr lang="zh-TW" altLang="en-US"/>
        </a:p>
      </dgm:t>
    </dgm:pt>
    <dgm:pt modelId="{C494C500-F7D8-4989-93F0-8EF75E40E318}" type="pres">
      <dgm:prSet presAssocID="{1561261B-3E45-4266-B15E-0647BC79E71F}" presName="sp" presStyleCnt="0"/>
      <dgm:spPr/>
    </dgm:pt>
    <dgm:pt modelId="{EF801BAB-17AC-40F8-B017-C8E64E18154C}" type="pres">
      <dgm:prSet presAssocID="{0F257DA6-F7CA-431F-9C67-18FBCB8A3596}" presName="composite" presStyleCnt="0"/>
      <dgm:spPr/>
    </dgm:pt>
    <dgm:pt modelId="{201D4052-E33C-4BEA-A714-4A2E5637EF72}" type="pres">
      <dgm:prSet presAssocID="{0F257DA6-F7CA-431F-9C67-18FBCB8A3596}" presName="parentText" presStyleLbl="alignNode1" presStyleIdx="1" presStyleCnt="4">
        <dgm:presLayoutVars>
          <dgm:chMax val="1"/>
          <dgm:bulletEnabled val="1"/>
        </dgm:presLayoutVars>
      </dgm:prSet>
      <dgm:spPr/>
      <dgm:t>
        <a:bodyPr/>
        <a:lstStyle/>
        <a:p>
          <a:endParaRPr lang="zh-TW" altLang="en-US"/>
        </a:p>
      </dgm:t>
    </dgm:pt>
    <dgm:pt modelId="{318B36B4-EDE3-430B-8F4D-9A2D9D703600}" type="pres">
      <dgm:prSet presAssocID="{0F257DA6-F7CA-431F-9C67-18FBCB8A3596}" presName="descendantText" presStyleLbl="alignAcc1" presStyleIdx="1" presStyleCnt="4">
        <dgm:presLayoutVars>
          <dgm:bulletEnabled val="1"/>
        </dgm:presLayoutVars>
      </dgm:prSet>
      <dgm:spPr/>
      <dgm:t>
        <a:bodyPr/>
        <a:lstStyle/>
        <a:p>
          <a:endParaRPr lang="zh-TW" altLang="en-US"/>
        </a:p>
      </dgm:t>
    </dgm:pt>
    <dgm:pt modelId="{B6A63024-F406-4CA0-AC54-00623F4CA578}" type="pres">
      <dgm:prSet presAssocID="{18B43AEA-8236-4371-B0DA-6DD3DA85EE50}" presName="sp" presStyleCnt="0"/>
      <dgm:spPr/>
    </dgm:pt>
    <dgm:pt modelId="{AE033253-A2DC-454F-BCC4-6968EA494992}" type="pres">
      <dgm:prSet presAssocID="{B9632E55-E5FE-49D0-83C9-0C001AAF1D6F}" presName="composite" presStyleCnt="0"/>
      <dgm:spPr/>
    </dgm:pt>
    <dgm:pt modelId="{6164542B-63C5-4DB3-AF5E-0B2ED1E79261}" type="pres">
      <dgm:prSet presAssocID="{B9632E55-E5FE-49D0-83C9-0C001AAF1D6F}" presName="parentText" presStyleLbl="alignNode1" presStyleIdx="2" presStyleCnt="4">
        <dgm:presLayoutVars>
          <dgm:chMax val="1"/>
          <dgm:bulletEnabled val="1"/>
        </dgm:presLayoutVars>
      </dgm:prSet>
      <dgm:spPr/>
      <dgm:t>
        <a:bodyPr/>
        <a:lstStyle/>
        <a:p>
          <a:endParaRPr lang="zh-TW" altLang="en-US"/>
        </a:p>
      </dgm:t>
    </dgm:pt>
    <dgm:pt modelId="{2CF2A8A1-6F8D-4704-B068-578E6F1A78A2}" type="pres">
      <dgm:prSet presAssocID="{B9632E55-E5FE-49D0-83C9-0C001AAF1D6F}" presName="descendantText" presStyleLbl="alignAcc1" presStyleIdx="2" presStyleCnt="4">
        <dgm:presLayoutVars>
          <dgm:bulletEnabled val="1"/>
        </dgm:presLayoutVars>
      </dgm:prSet>
      <dgm:spPr/>
      <dgm:t>
        <a:bodyPr/>
        <a:lstStyle/>
        <a:p>
          <a:endParaRPr lang="zh-TW" altLang="en-US"/>
        </a:p>
      </dgm:t>
    </dgm:pt>
    <dgm:pt modelId="{4FD0F667-70FC-43E8-B7A9-57DFDD4C4CAE}" type="pres">
      <dgm:prSet presAssocID="{5EBC1D35-93B7-42BF-B5E3-5C3F21CC76CE}" presName="sp" presStyleCnt="0"/>
      <dgm:spPr/>
    </dgm:pt>
    <dgm:pt modelId="{018EFD94-999B-4CBD-92EB-761069C63920}" type="pres">
      <dgm:prSet presAssocID="{FDE11317-75D0-417B-A8A2-B0EA0B5D5D43}" presName="composite" presStyleCnt="0"/>
      <dgm:spPr/>
    </dgm:pt>
    <dgm:pt modelId="{B8F25365-2B52-401F-BDF7-4DFDF8E3E842}" type="pres">
      <dgm:prSet presAssocID="{FDE11317-75D0-417B-A8A2-B0EA0B5D5D43}" presName="parentText" presStyleLbl="alignNode1" presStyleIdx="3" presStyleCnt="4" custLinFactNeighborX="1527" custLinFactNeighborY="3492">
        <dgm:presLayoutVars>
          <dgm:chMax val="1"/>
          <dgm:bulletEnabled val="1"/>
        </dgm:presLayoutVars>
      </dgm:prSet>
      <dgm:spPr/>
      <dgm:t>
        <a:bodyPr/>
        <a:lstStyle/>
        <a:p>
          <a:endParaRPr lang="zh-TW" altLang="en-US"/>
        </a:p>
      </dgm:t>
    </dgm:pt>
    <dgm:pt modelId="{EF0B15CD-0505-4043-8D29-ABA4710D22C3}" type="pres">
      <dgm:prSet presAssocID="{FDE11317-75D0-417B-A8A2-B0EA0B5D5D43}" presName="descendantText" presStyleLbl="alignAcc1" presStyleIdx="3" presStyleCnt="4" custLinFactNeighborY="1645">
        <dgm:presLayoutVars>
          <dgm:bulletEnabled val="1"/>
        </dgm:presLayoutVars>
      </dgm:prSet>
      <dgm:spPr/>
      <dgm:t>
        <a:bodyPr/>
        <a:lstStyle/>
        <a:p>
          <a:endParaRPr lang="zh-TW" altLang="en-US"/>
        </a:p>
      </dgm:t>
    </dgm:pt>
  </dgm:ptLst>
  <dgm:cxnLst>
    <dgm:cxn modelId="{E45C284E-CAC7-471F-9EB5-AFA4DBC3E57B}" type="presOf" srcId="{0F257DA6-F7CA-431F-9C67-18FBCB8A3596}" destId="{201D4052-E33C-4BEA-A714-4A2E5637EF72}" srcOrd="0" destOrd="0" presId="urn:microsoft.com/office/officeart/2005/8/layout/chevron2"/>
    <dgm:cxn modelId="{FA36E2DC-96FF-4AD4-AC32-9D7FAB7B7FA7}" srcId="{90907E8D-A333-480F-8BE1-5238E1449DE9}" destId="{1F2E4F4C-4E62-43BE-B388-5135ECB34026}" srcOrd="0" destOrd="0" parTransId="{014A3EF9-DE5B-469A-99B5-698DE7A26087}" sibTransId="{1561261B-3E45-4266-B15E-0647BC79E71F}"/>
    <dgm:cxn modelId="{D2C66548-E766-48F5-9B4F-4EAC961F17F7}" srcId="{90907E8D-A333-480F-8BE1-5238E1449DE9}" destId="{B9632E55-E5FE-49D0-83C9-0C001AAF1D6F}" srcOrd="2" destOrd="0" parTransId="{3EB9CFCE-2DB2-4A3C-BC5D-74100A07B73B}" sibTransId="{5EBC1D35-93B7-42BF-B5E3-5C3F21CC76CE}"/>
    <dgm:cxn modelId="{BDF32D56-132A-474A-9FED-FDB765F311DD}" srcId="{FDE11317-75D0-417B-A8A2-B0EA0B5D5D43}" destId="{85C3B1C1-E680-4FE7-96E3-F81045104BB6}" srcOrd="0" destOrd="0" parTransId="{65751A87-2C87-4F83-940C-F585F4D13146}" sibTransId="{D6E6901D-67E0-4287-8709-216DB890EB24}"/>
    <dgm:cxn modelId="{4E5E5EEC-966D-41A7-B058-7BB57EF09EEE}" type="presOf" srcId="{1F2E4F4C-4E62-43BE-B388-5135ECB34026}" destId="{C317F537-31A9-4E13-A7BF-508BA25546C0}" srcOrd="0" destOrd="0" presId="urn:microsoft.com/office/officeart/2005/8/layout/chevron2"/>
    <dgm:cxn modelId="{33F1A8BA-DD48-4166-89F7-8F87B771017B}" srcId="{B9632E55-E5FE-49D0-83C9-0C001AAF1D6F}" destId="{C6C8706F-08BD-4546-9818-26DEFEC88BF2}" srcOrd="0" destOrd="0" parTransId="{827EE38C-E03A-4673-AE97-B42AB1D53AC5}" sibTransId="{FB4A4733-26FD-4A85-9E53-7E36F906263A}"/>
    <dgm:cxn modelId="{FD189B40-C665-48FF-B66E-E2011C027E10}" type="presOf" srcId="{90907E8D-A333-480F-8BE1-5238E1449DE9}" destId="{4CA46A7E-1472-4A1A-873B-33426D294112}" srcOrd="0" destOrd="0" presId="urn:microsoft.com/office/officeart/2005/8/layout/chevron2"/>
    <dgm:cxn modelId="{0468EEF2-D2A9-4A49-8196-E0D7E6928C08}" type="presOf" srcId="{C6C8706F-08BD-4546-9818-26DEFEC88BF2}" destId="{2CF2A8A1-6F8D-4704-B068-578E6F1A78A2}" srcOrd="0" destOrd="0" presId="urn:microsoft.com/office/officeart/2005/8/layout/chevron2"/>
    <dgm:cxn modelId="{C6E3B9A7-5171-4304-8287-7C8685F7FE7C}" type="presOf" srcId="{B9632E55-E5FE-49D0-83C9-0C001AAF1D6F}" destId="{6164542B-63C5-4DB3-AF5E-0B2ED1E79261}" srcOrd="0" destOrd="0" presId="urn:microsoft.com/office/officeart/2005/8/layout/chevron2"/>
    <dgm:cxn modelId="{48484ED4-4FDD-4D76-815A-AF3FEEACF3AC}" srcId="{90907E8D-A333-480F-8BE1-5238E1449DE9}" destId="{FDE11317-75D0-417B-A8A2-B0EA0B5D5D43}" srcOrd="3" destOrd="0" parTransId="{114321C2-4C4B-4686-86DA-BD17FC02931F}" sibTransId="{1D61208C-E06A-4C56-87B8-FD061A5E7E6C}"/>
    <dgm:cxn modelId="{F22BB7E2-94E2-415C-88CE-5750B5FB847A}" srcId="{0F257DA6-F7CA-431F-9C67-18FBCB8A3596}" destId="{8CBD53BF-DDEA-478A-8316-1F4BAA1E595C}" srcOrd="0" destOrd="0" parTransId="{CA8D9EF2-A873-41C1-8D97-476D672B1D17}" sibTransId="{AE833D19-1EF2-4069-8DBA-548808E8C76F}"/>
    <dgm:cxn modelId="{0D6FEA1E-BC61-45E4-B47E-62C5A87077EA}" srcId="{1F2E4F4C-4E62-43BE-B388-5135ECB34026}" destId="{262C9C4E-2D5F-42A5-B62C-3ECC87E0C278}" srcOrd="0" destOrd="0" parTransId="{4C8D4FAB-6499-4ABD-9AFF-DFB742FA12BE}" sibTransId="{071907F7-7A32-4480-B024-F16AADF51E8F}"/>
    <dgm:cxn modelId="{7C1A528B-D351-4337-8E31-712E4E924347}" type="presOf" srcId="{262C9C4E-2D5F-42A5-B62C-3ECC87E0C278}" destId="{86E5420F-36E1-447E-8E53-ED268D62EC9E}" srcOrd="0" destOrd="0" presId="urn:microsoft.com/office/officeart/2005/8/layout/chevron2"/>
    <dgm:cxn modelId="{24CD4B7F-6A95-47FA-AF0D-A5822489237A}" srcId="{90907E8D-A333-480F-8BE1-5238E1449DE9}" destId="{0F257DA6-F7CA-431F-9C67-18FBCB8A3596}" srcOrd="1" destOrd="0" parTransId="{50F6BF7B-61A3-4AB3-8612-6500775E5735}" sibTransId="{18B43AEA-8236-4371-B0DA-6DD3DA85EE50}"/>
    <dgm:cxn modelId="{F936E8FF-E4C3-4386-A1FE-F785ABA95238}" type="presOf" srcId="{FDE11317-75D0-417B-A8A2-B0EA0B5D5D43}" destId="{B8F25365-2B52-401F-BDF7-4DFDF8E3E842}" srcOrd="0" destOrd="0" presId="urn:microsoft.com/office/officeart/2005/8/layout/chevron2"/>
    <dgm:cxn modelId="{202212C3-7DAF-476F-84D2-BBBE7A243EAC}" type="presOf" srcId="{8CBD53BF-DDEA-478A-8316-1F4BAA1E595C}" destId="{318B36B4-EDE3-430B-8F4D-9A2D9D703600}" srcOrd="0" destOrd="0" presId="urn:microsoft.com/office/officeart/2005/8/layout/chevron2"/>
    <dgm:cxn modelId="{C1A52432-2C56-45AF-B32A-03DC4CCC1640}" type="presOf" srcId="{85C3B1C1-E680-4FE7-96E3-F81045104BB6}" destId="{EF0B15CD-0505-4043-8D29-ABA4710D22C3}" srcOrd="0" destOrd="0" presId="urn:microsoft.com/office/officeart/2005/8/layout/chevron2"/>
    <dgm:cxn modelId="{8E8A7314-B6D3-45FF-BFB3-DD711C41044B}" type="presParOf" srcId="{4CA46A7E-1472-4A1A-873B-33426D294112}" destId="{5E1816B0-96CB-4AB4-9046-FDBAF2D29577}" srcOrd="0" destOrd="0" presId="urn:microsoft.com/office/officeart/2005/8/layout/chevron2"/>
    <dgm:cxn modelId="{58E60C60-B6F5-4156-8B96-5CD0C000E4C4}" type="presParOf" srcId="{5E1816B0-96CB-4AB4-9046-FDBAF2D29577}" destId="{C317F537-31A9-4E13-A7BF-508BA25546C0}" srcOrd="0" destOrd="0" presId="urn:microsoft.com/office/officeart/2005/8/layout/chevron2"/>
    <dgm:cxn modelId="{987B6F86-9A05-40F6-9144-5CF81EA5B9EB}" type="presParOf" srcId="{5E1816B0-96CB-4AB4-9046-FDBAF2D29577}" destId="{86E5420F-36E1-447E-8E53-ED268D62EC9E}" srcOrd="1" destOrd="0" presId="urn:microsoft.com/office/officeart/2005/8/layout/chevron2"/>
    <dgm:cxn modelId="{30CA47F5-070A-47F5-999D-FD6135C75AD1}" type="presParOf" srcId="{4CA46A7E-1472-4A1A-873B-33426D294112}" destId="{C494C500-F7D8-4989-93F0-8EF75E40E318}" srcOrd="1" destOrd="0" presId="urn:microsoft.com/office/officeart/2005/8/layout/chevron2"/>
    <dgm:cxn modelId="{BF4CD46F-8967-4825-A374-094D242960BD}" type="presParOf" srcId="{4CA46A7E-1472-4A1A-873B-33426D294112}" destId="{EF801BAB-17AC-40F8-B017-C8E64E18154C}" srcOrd="2" destOrd="0" presId="urn:microsoft.com/office/officeart/2005/8/layout/chevron2"/>
    <dgm:cxn modelId="{B880740B-1735-4179-B5B8-885F1117F3EE}" type="presParOf" srcId="{EF801BAB-17AC-40F8-B017-C8E64E18154C}" destId="{201D4052-E33C-4BEA-A714-4A2E5637EF72}" srcOrd="0" destOrd="0" presId="urn:microsoft.com/office/officeart/2005/8/layout/chevron2"/>
    <dgm:cxn modelId="{02350359-57F0-446C-BF3F-0F16567A995F}" type="presParOf" srcId="{EF801BAB-17AC-40F8-B017-C8E64E18154C}" destId="{318B36B4-EDE3-430B-8F4D-9A2D9D703600}" srcOrd="1" destOrd="0" presId="urn:microsoft.com/office/officeart/2005/8/layout/chevron2"/>
    <dgm:cxn modelId="{46A0DEDB-BD36-4BCA-87AB-0E3FDFCB8002}" type="presParOf" srcId="{4CA46A7E-1472-4A1A-873B-33426D294112}" destId="{B6A63024-F406-4CA0-AC54-00623F4CA578}" srcOrd="3" destOrd="0" presId="urn:microsoft.com/office/officeart/2005/8/layout/chevron2"/>
    <dgm:cxn modelId="{155F5D87-92BE-4FA9-8FF5-C54E8CC37860}" type="presParOf" srcId="{4CA46A7E-1472-4A1A-873B-33426D294112}" destId="{AE033253-A2DC-454F-BCC4-6968EA494992}" srcOrd="4" destOrd="0" presId="urn:microsoft.com/office/officeart/2005/8/layout/chevron2"/>
    <dgm:cxn modelId="{457F0996-F46B-458F-9BBB-5F2A813A72AA}" type="presParOf" srcId="{AE033253-A2DC-454F-BCC4-6968EA494992}" destId="{6164542B-63C5-4DB3-AF5E-0B2ED1E79261}" srcOrd="0" destOrd="0" presId="urn:microsoft.com/office/officeart/2005/8/layout/chevron2"/>
    <dgm:cxn modelId="{0B05ADAB-4D0A-48D0-8DE9-61BEF08DBC06}" type="presParOf" srcId="{AE033253-A2DC-454F-BCC4-6968EA494992}" destId="{2CF2A8A1-6F8D-4704-B068-578E6F1A78A2}" srcOrd="1" destOrd="0" presId="urn:microsoft.com/office/officeart/2005/8/layout/chevron2"/>
    <dgm:cxn modelId="{899B6E83-EB46-490F-BC96-37A78EE79E1B}" type="presParOf" srcId="{4CA46A7E-1472-4A1A-873B-33426D294112}" destId="{4FD0F667-70FC-43E8-B7A9-57DFDD4C4CAE}" srcOrd="5" destOrd="0" presId="urn:microsoft.com/office/officeart/2005/8/layout/chevron2"/>
    <dgm:cxn modelId="{1EFB4988-AC5E-42C0-913C-FC61B22C6DCC}" type="presParOf" srcId="{4CA46A7E-1472-4A1A-873B-33426D294112}" destId="{018EFD94-999B-4CBD-92EB-761069C63920}" srcOrd="6" destOrd="0" presId="urn:microsoft.com/office/officeart/2005/8/layout/chevron2"/>
    <dgm:cxn modelId="{3CD38B08-B7D6-4047-90AD-4EFAFE42D0C8}" type="presParOf" srcId="{018EFD94-999B-4CBD-92EB-761069C63920}" destId="{B8F25365-2B52-401F-BDF7-4DFDF8E3E842}" srcOrd="0" destOrd="0" presId="urn:microsoft.com/office/officeart/2005/8/layout/chevron2"/>
    <dgm:cxn modelId="{53AE6EA1-D033-4FEC-8E4B-1D76056D8FD5}" type="presParOf" srcId="{018EFD94-999B-4CBD-92EB-761069C63920}" destId="{EF0B15CD-0505-4043-8D29-ABA4710D22C3}"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0907E8D-A333-480F-8BE1-5238E1449DE9}" type="doc">
      <dgm:prSet loTypeId="urn:microsoft.com/office/officeart/2005/8/layout/chevron2" loCatId="process" qsTypeId="urn:microsoft.com/office/officeart/2005/8/quickstyle/3d1" qsCatId="3D" csTypeId="urn:microsoft.com/office/officeart/2005/8/colors/accent1_2" csCatId="accent1" phldr="1"/>
      <dgm:spPr/>
      <dgm:t>
        <a:bodyPr/>
        <a:lstStyle/>
        <a:p>
          <a:endParaRPr lang="zh-TW" altLang="en-US"/>
        </a:p>
      </dgm:t>
    </dgm:pt>
    <dgm:pt modelId="{1F2E4F4C-4E62-43BE-B388-5135ECB34026}">
      <dgm:prSet phldrT="[文字]"/>
      <dgm:spPr>
        <a:solidFill>
          <a:schemeClr val="bg2">
            <a:lumMod val="50000"/>
          </a:schemeClr>
        </a:solidFill>
        <a:ln>
          <a:solidFill>
            <a:schemeClr val="bg2">
              <a:lumMod val="50000"/>
            </a:schemeClr>
          </a:solidFill>
        </a:ln>
      </dgm:spPr>
      <dgm:t>
        <a:bodyPr/>
        <a:lstStyle/>
        <a:p>
          <a:r>
            <a:rPr lang="zh-TW" altLang="en-US" dirty="0" smtClean="0">
              <a:ea typeface="文鼎古印體" pitchFamily="49" charset="-120"/>
            </a:rPr>
            <a:t>五</a:t>
          </a:r>
          <a:endParaRPr lang="zh-TW" altLang="en-US" dirty="0">
            <a:ea typeface="文鼎古印體" pitchFamily="49" charset="-120"/>
          </a:endParaRPr>
        </a:p>
      </dgm:t>
    </dgm:pt>
    <dgm:pt modelId="{014A3EF9-DE5B-469A-99B5-698DE7A26087}" type="parTrans" cxnId="{FA36E2DC-96FF-4AD4-AC32-9D7FAB7B7FA7}">
      <dgm:prSet/>
      <dgm:spPr/>
      <dgm:t>
        <a:bodyPr/>
        <a:lstStyle/>
        <a:p>
          <a:endParaRPr lang="zh-TW" altLang="en-US">
            <a:ea typeface="文鼎古印體" pitchFamily="49" charset="-120"/>
          </a:endParaRPr>
        </a:p>
      </dgm:t>
    </dgm:pt>
    <dgm:pt modelId="{1561261B-3E45-4266-B15E-0647BC79E71F}" type="sibTrans" cxnId="{FA36E2DC-96FF-4AD4-AC32-9D7FAB7B7FA7}">
      <dgm:prSet/>
      <dgm:spPr/>
      <dgm:t>
        <a:bodyPr/>
        <a:lstStyle/>
        <a:p>
          <a:endParaRPr lang="zh-TW" altLang="en-US">
            <a:ea typeface="文鼎古印體" pitchFamily="49" charset="-120"/>
          </a:endParaRPr>
        </a:p>
      </dgm:t>
    </dgm:pt>
    <dgm:pt modelId="{262C9C4E-2D5F-42A5-B62C-3ECC87E0C278}">
      <dgm:prSet phldrT="[文字]"/>
      <dgm:spPr/>
      <dgm:t>
        <a:bodyPr/>
        <a:lstStyle/>
        <a:p>
          <a:r>
            <a:rPr lang="zh-TW" altLang="en-US" dirty="0" smtClean="0">
              <a:latin typeface="標楷體" pitchFamily="65" charset="-120"/>
              <a:ea typeface="標楷體" pitchFamily="65" charset="-120"/>
            </a:rPr>
            <a:t>問卷調查</a:t>
          </a:r>
          <a:endParaRPr lang="zh-TW" altLang="en-US" dirty="0">
            <a:latin typeface="標楷體" pitchFamily="65" charset="-120"/>
            <a:ea typeface="標楷體" pitchFamily="65" charset="-120"/>
          </a:endParaRPr>
        </a:p>
      </dgm:t>
    </dgm:pt>
    <dgm:pt modelId="{4C8D4FAB-6499-4ABD-9AFF-DFB742FA12BE}" type="parTrans" cxnId="{0D6FEA1E-BC61-45E4-B47E-62C5A87077EA}">
      <dgm:prSet/>
      <dgm:spPr/>
      <dgm:t>
        <a:bodyPr/>
        <a:lstStyle/>
        <a:p>
          <a:endParaRPr lang="zh-TW" altLang="en-US">
            <a:ea typeface="文鼎古印體" pitchFamily="49" charset="-120"/>
          </a:endParaRPr>
        </a:p>
      </dgm:t>
    </dgm:pt>
    <dgm:pt modelId="{071907F7-7A32-4480-B024-F16AADF51E8F}" type="sibTrans" cxnId="{0D6FEA1E-BC61-45E4-B47E-62C5A87077EA}">
      <dgm:prSet/>
      <dgm:spPr/>
      <dgm:t>
        <a:bodyPr/>
        <a:lstStyle/>
        <a:p>
          <a:endParaRPr lang="zh-TW" altLang="en-US">
            <a:ea typeface="文鼎古印體" pitchFamily="49" charset="-120"/>
          </a:endParaRPr>
        </a:p>
      </dgm:t>
    </dgm:pt>
    <dgm:pt modelId="{0F257DA6-F7CA-431F-9C67-18FBCB8A3596}">
      <dgm:prSet phldrT="[文字]"/>
      <dgm:spPr>
        <a:solidFill>
          <a:schemeClr val="bg2">
            <a:lumMod val="50000"/>
          </a:schemeClr>
        </a:solidFill>
      </dgm:spPr>
      <dgm:t>
        <a:bodyPr/>
        <a:lstStyle/>
        <a:p>
          <a:r>
            <a:rPr lang="zh-TW" altLang="en-US" dirty="0" smtClean="0">
              <a:ea typeface="文鼎古印體" pitchFamily="49" charset="-120"/>
            </a:rPr>
            <a:t>六</a:t>
          </a:r>
          <a:endParaRPr lang="zh-TW" altLang="en-US" dirty="0">
            <a:ea typeface="文鼎古印體" pitchFamily="49" charset="-120"/>
          </a:endParaRPr>
        </a:p>
      </dgm:t>
    </dgm:pt>
    <dgm:pt modelId="{50F6BF7B-61A3-4AB3-8612-6500775E5735}" type="parTrans" cxnId="{24CD4B7F-6A95-47FA-AF0D-A5822489237A}">
      <dgm:prSet/>
      <dgm:spPr/>
      <dgm:t>
        <a:bodyPr/>
        <a:lstStyle/>
        <a:p>
          <a:endParaRPr lang="zh-TW" altLang="en-US">
            <a:ea typeface="文鼎古印體" pitchFamily="49" charset="-120"/>
          </a:endParaRPr>
        </a:p>
      </dgm:t>
    </dgm:pt>
    <dgm:pt modelId="{18B43AEA-8236-4371-B0DA-6DD3DA85EE50}" type="sibTrans" cxnId="{24CD4B7F-6A95-47FA-AF0D-A5822489237A}">
      <dgm:prSet/>
      <dgm:spPr/>
      <dgm:t>
        <a:bodyPr/>
        <a:lstStyle/>
        <a:p>
          <a:endParaRPr lang="zh-TW" altLang="en-US">
            <a:ea typeface="文鼎古印體" pitchFamily="49" charset="-120"/>
          </a:endParaRPr>
        </a:p>
      </dgm:t>
    </dgm:pt>
    <dgm:pt modelId="{8CBD53BF-DDEA-478A-8316-1F4BAA1E595C}">
      <dgm:prSet phldrT="[文字]"/>
      <dgm:spPr/>
      <dgm:t>
        <a:bodyPr/>
        <a:lstStyle/>
        <a:p>
          <a:r>
            <a:rPr lang="zh-TW" altLang="en-US" dirty="0" smtClean="0">
              <a:latin typeface="標楷體" pitchFamily="65" charset="-120"/>
              <a:ea typeface="標楷體" pitchFamily="65" charset="-120"/>
            </a:rPr>
            <a:t>問卷統計與分析</a:t>
          </a:r>
          <a:endParaRPr lang="zh-TW" altLang="en-US" dirty="0">
            <a:latin typeface="標楷體" pitchFamily="65" charset="-120"/>
            <a:ea typeface="標楷體" pitchFamily="65" charset="-120"/>
          </a:endParaRPr>
        </a:p>
      </dgm:t>
    </dgm:pt>
    <dgm:pt modelId="{CA8D9EF2-A873-41C1-8D97-476D672B1D17}" type="parTrans" cxnId="{F22BB7E2-94E2-415C-88CE-5750B5FB847A}">
      <dgm:prSet/>
      <dgm:spPr/>
      <dgm:t>
        <a:bodyPr/>
        <a:lstStyle/>
        <a:p>
          <a:endParaRPr lang="zh-TW" altLang="en-US">
            <a:ea typeface="文鼎古印體" pitchFamily="49" charset="-120"/>
          </a:endParaRPr>
        </a:p>
      </dgm:t>
    </dgm:pt>
    <dgm:pt modelId="{AE833D19-1EF2-4069-8DBA-548808E8C76F}" type="sibTrans" cxnId="{F22BB7E2-94E2-415C-88CE-5750B5FB847A}">
      <dgm:prSet/>
      <dgm:spPr/>
      <dgm:t>
        <a:bodyPr/>
        <a:lstStyle/>
        <a:p>
          <a:endParaRPr lang="zh-TW" altLang="en-US">
            <a:ea typeface="文鼎古印體" pitchFamily="49" charset="-120"/>
          </a:endParaRPr>
        </a:p>
      </dgm:t>
    </dgm:pt>
    <dgm:pt modelId="{B9632E55-E5FE-49D0-83C9-0C001AAF1D6F}">
      <dgm:prSet phldrT="[文字]"/>
      <dgm:spPr>
        <a:solidFill>
          <a:schemeClr val="bg2">
            <a:lumMod val="50000"/>
          </a:schemeClr>
        </a:solidFill>
        <a:ln>
          <a:solidFill>
            <a:schemeClr val="bg2">
              <a:lumMod val="50000"/>
            </a:schemeClr>
          </a:solidFill>
        </a:ln>
      </dgm:spPr>
      <dgm:t>
        <a:bodyPr/>
        <a:lstStyle/>
        <a:p>
          <a:r>
            <a:rPr lang="zh-TW" altLang="en-US" dirty="0" smtClean="0">
              <a:ea typeface="文鼎古印體" pitchFamily="49" charset="-120"/>
            </a:rPr>
            <a:t>七</a:t>
          </a:r>
          <a:endParaRPr lang="zh-TW" altLang="en-US" dirty="0">
            <a:ea typeface="文鼎古印體" pitchFamily="49" charset="-120"/>
          </a:endParaRPr>
        </a:p>
      </dgm:t>
    </dgm:pt>
    <dgm:pt modelId="{3EB9CFCE-2DB2-4A3C-BC5D-74100A07B73B}" type="parTrans" cxnId="{D2C66548-E766-48F5-9B4F-4EAC961F17F7}">
      <dgm:prSet/>
      <dgm:spPr/>
      <dgm:t>
        <a:bodyPr/>
        <a:lstStyle/>
        <a:p>
          <a:endParaRPr lang="zh-TW" altLang="en-US">
            <a:ea typeface="文鼎古印體" pitchFamily="49" charset="-120"/>
          </a:endParaRPr>
        </a:p>
      </dgm:t>
    </dgm:pt>
    <dgm:pt modelId="{5EBC1D35-93B7-42BF-B5E3-5C3F21CC76CE}" type="sibTrans" cxnId="{D2C66548-E766-48F5-9B4F-4EAC961F17F7}">
      <dgm:prSet/>
      <dgm:spPr/>
      <dgm:t>
        <a:bodyPr/>
        <a:lstStyle/>
        <a:p>
          <a:endParaRPr lang="zh-TW" altLang="en-US">
            <a:ea typeface="文鼎古印體" pitchFamily="49" charset="-120"/>
          </a:endParaRPr>
        </a:p>
      </dgm:t>
    </dgm:pt>
    <dgm:pt modelId="{C6C8706F-08BD-4546-9818-26DEFEC88BF2}">
      <dgm:prSet phldrT="[文字]"/>
      <dgm:spPr/>
      <dgm:t>
        <a:bodyPr/>
        <a:lstStyle/>
        <a:p>
          <a:r>
            <a:rPr lang="zh-TW" altLang="en-US" dirty="0" smtClean="0">
              <a:latin typeface="標楷體" pitchFamily="65" charset="-120"/>
              <a:ea typeface="標楷體" pitchFamily="65" charset="-120"/>
            </a:rPr>
            <a:t>結論與建議</a:t>
          </a:r>
          <a:endParaRPr lang="zh-TW" altLang="en-US" dirty="0">
            <a:latin typeface="標楷體" pitchFamily="65" charset="-120"/>
            <a:ea typeface="標楷體" pitchFamily="65" charset="-120"/>
          </a:endParaRPr>
        </a:p>
      </dgm:t>
    </dgm:pt>
    <dgm:pt modelId="{827EE38C-E03A-4673-AE97-B42AB1D53AC5}" type="parTrans" cxnId="{33F1A8BA-DD48-4166-89F7-8F87B771017B}">
      <dgm:prSet/>
      <dgm:spPr/>
      <dgm:t>
        <a:bodyPr/>
        <a:lstStyle/>
        <a:p>
          <a:endParaRPr lang="zh-TW" altLang="en-US">
            <a:ea typeface="文鼎古印體" pitchFamily="49" charset="-120"/>
          </a:endParaRPr>
        </a:p>
      </dgm:t>
    </dgm:pt>
    <dgm:pt modelId="{FB4A4733-26FD-4A85-9E53-7E36F906263A}" type="sibTrans" cxnId="{33F1A8BA-DD48-4166-89F7-8F87B771017B}">
      <dgm:prSet/>
      <dgm:spPr/>
      <dgm:t>
        <a:bodyPr/>
        <a:lstStyle/>
        <a:p>
          <a:endParaRPr lang="zh-TW" altLang="en-US">
            <a:ea typeface="文鼎古印體" pitchFamily="49" charset="-120"/>
          </a:endParaRPr>
        </a:p>
      </dgm:t>
    </dgm:pt>
    <dgm:pt modelId="{4CA46A7E-1472-4A1A-873B-33426D294112}" type="pres">
      <dgm:prSet presAssocID="{90907E8D-A333-480F-8BE1-5238E1449DE9}" presName="linearFlow" presStyleCnt="0">
        <dgm:presLayoutVars>
          <dgm:dir/>
          <dgm:animLvl val="lvl"/>
          <dgm:resizeHandles val="exact"/>
        </dgm:presLayoutVars>
      </dgm:prSet>
      <dgm:spPr/>
      <dgm:t>
        <a:bodyPr/>
        <a:lstStyle/>
        <a:p>
          <a:endParaRPr lang="zh-TW" altLang="en-US"/>
        </a:p>
      </dgm:t>
    </dgm:pt>
    <dgm:pt modelId="{5E1816B0-96CB-4AB4-9046-FDBAF2D29577}" type="pres">
      <dgm:prSet presAssocID="{1F2E4F4C-4E62-43BE-B388-5135ECB34026}" presName="composite" presStyleCnt="0"/>
      <dgm:spPr/>
    </dgm:pt>
    <dgm:pt modelId="{C317F537-31A9-4E13-A7BF-508BA25546C0}" type="pres">
      <dgm:prSet presAssocID="{1F2E4F4C-4E62-43BE-B388-5135ECB34026}" presName="parentText" presStyleLbl="alignNode1" presStyleIdx="0" presStyleCnt="3" custLinFactNeighborX="-3468" custLinFactNeighborY="809">
        <dgm:presLayoutVars>
          <dgm:chMax val="1"/>
          <dgm:bulletEnabled val="1"/>
        </dgm:presLayoutVars>
      </dgm:prSet>
      <dgm:spPr/>
      <dgm:t>
        <a:bodyPr/>
        <a:lstStyle/>
        <a:p>
          <a:endParaRPr lang="zh-TW" altLang="en-US"/>
        </a:p>
      </dgm:t>
    </dgm:pt>
    <dgm:pt modelId="{86E5420F-36E1-447E-8E53-ED268D62EC9E}" type="pres">
      <dgm:prSet presAssocID="{1F2E4F4C-4E62-43BE-B388-5135ECB34026}" presName="descendantText" presStyleLbl="alignAcc1" presStyleIdx="0" presStyleCnt="3" custLinFactNeighborY="11205">
        <dgm:presLayoutVars>
          <dgm:bulletEnabled val="1"/>
        </dgm:presLayoutVars>
      </dgm:prSet>
      <dgm:spPr/>
      <dgm:t>
        <a:bodyPr/>
        <a:lstStyle/>
        <a:p>
          <a:endParaRPr lang="zh-TW" altLang="en-US"/>
        </a:p>
      </dgm:t>
    </dgm:pt>
    <dgm:pt modelId="{C494C500-F7D8-4989-93F0-8EF75E40E318}" type="pres">
      <dgm:prSet presAssocID="{1561261B-3E45-4266-B15E-0647BC79E71F}" presName="sp" presStyleCnt="0"/>
      <dgm:spPr/>
    </dgm:pt>
    <dgm:pt modelId="{EF801BAB-17AC-40F8-B017-C8E64E18154C}" type="pres">
      <dgm:prSet presAssocID="{0F257DA6-F7CA-431F-9C67-18FBCB8A3596}" presName="composite" presStyleCnt="0"/>
      <dgm:spPr/>
    </dgm:pt>
    <dgm:pt modelId="{201D4052-E33C-4BEA-A714-4A2E5637EF72}" type="pres">
      <dgm:prSet presAssocID="{0F257DA6-F7CA-431F-9C67-18FBCB8A3596}" presName="parentText" presStyleLbl="alignNode1" presStyleIdx="1" presStyleCnt="3">
        <dgm:presLayoutVars>
          <dgm:chMax val="1"/>
          <dgm:bulletEnabled val="1"/>
        </dgm:presLayoutVars>
      </dgm:prSet>
      <dgm:spPr/>
      <dgm:t>
        <a:bodyPr/>
        <a:lstStyle/>
        <a:p>
          <a:endParaRPr lang="zh-TW" altLang="en-US"/>
        </a:p>
      </dgm:t>
    </dgm:pt>
    <dgm:pt modelId="{318B36B4-EDE3-430B-8F4D-9A2D9D703600}" type="pres">
      <dgm:prSet presAssocID="{0F257DA6-F7CA-431F-9C67-18FBCB8A3596}" presName="descendantText" presStyleLbl="alignAcc1" presStyleIdx="1" presStyleCnt="3">
        <dgm:presLayoutVars>
          <dgm:bulletEnabled val="1"/>
        </dgm:presLayoutVars>
      </dgm:prSet>
      <dgm:spPr/>
      <dgm:t>
        <a:bodyPr/>
        <a:lstStyle/>
        <a:p>
          <a:endParaRPr lang="zh-TW" altLang="en-US"/>
        </a:p>
      </dgm:t>
    </dgm:pt>
    <dgm:pt modelId="{B6A63024-F406-4CA0-AC54-00623F4CA578}" type="pres">
      <dgm:prSet presAssocID="{18B43AEA-8236-4371-B0DA-6DD3DA85EE50}" presName="sp" presStyleCnt="0"/>
      <dgm:spPr/>
    </dgm:pt>
    <dgm:pt modelId="{AE033253-A2DC-454F-BCC4-6968EA494992}" type="pres">
      <dgm:prSet presAssocID="{B9632E55-E5FE-49D0-83C9-0C001AAF1D6F}" presName="composite" presStyleCnt="0"/>
      <dgm:spPr/>
    </dgm:pt>
    <dgm:pt modelId="{6164542B-63C5-4DB3-AF5E-0B2ED1E79261}" type="pres">
      <dgm:prSet presAssocID="{B9632E55-E5FE-49D0-83C9-0C001AAF1D6F}" presName="parentText" presStyleLbl="alignNode1" presStyleIdx="2" presStyleCnt="3">
        <dgm:presLayoutVars>
          <dgm:chMax val="1"/>
          <dgm:bulletEnabled val="1"/>
        </dgm:presLayoutVars>
      </dgm:prSet>
      <dgm:spPr/>
      <dgm:t>
        <a:bodyPr/>
        <a:lstStyle/>
        <a:p>
          <a:endParaRPr lang="zh-TW" altLang="en-US"/>
        </a:p>
      </dgm:t>
    </dgm:pt>
    <dgm:pt modelId="{2CF2A8A1-6F8D-4704-B068-578E6F1A78A2}" type="pres">
      <dgm:prSet presAssocID="{B9632E55-E5FE-49D0-83C9-0C001AAF1D6F}" presName="descendantText" presStyleLbl="alignAcc1" presStyleIdx="2" presStyleCnt="3">
        <dgm:presLayoutVars>
          <dgm:bulletEnabled val="1"/>
        </dgm:presLayoutVars>
      </dgm:prSet>
      <dgm:spPr/>
      <dgm:t>
        <a:bodyPr/>
        <a:lstStyle/>
        <a:p>
          <a:endParaRPr lang="zh-TW" altLang="en-US"/>
        </a:p>
      </dgm:t>
    </dgm:pt>
  </dgm:ptLst>
  <dgm:cxnLst>
    <dgm:cxn modelId="{FA36E2DC-96FF-4AD4-AC32-9D7FAB7B7FA7}" srcId="{90907E8D-A333-480F-8BE1-5238E1449DE9}" destId="{1F2E4F4C-4E62-43BE-B388-5135ECB34026}" srcOrd="0" destOrd="0" parTransId="{014A3EF9-DE5B-469A-99B5-698DE7A26087}" sibTransId="{1561261B-3E45-4266-B15E-0647BC79E71F}"/>
    <dgm:cxn modelId="{BE5444A6-4E00-49E3-BE46-0150E081F89D}" type="presOf" srcId="{1F2E4F4C-4E62-43BE-B388-5135ECB34026}" destId="{C317F537-31A9-4E13-A7BF-508BA25546C0}" srcOrd="0" destOrd="0" presId="urn:microsoft.com/office/officeart/2005/8/layout/chevron2"/>
    <dgm:cxn modelId="{9EF20E20-F44A-4003-876D-BE982F277CBB}" type="presOf" srcId="{8CBD53BF-DDEA-478A-8316-1F4BAA1E595C}" destId="{318B36B4-EDE3-430B-8F4D-9A2D9D703600}" srcOrd="0" destOrd="0" presId="urn:microsoft.com/office/officeart/2005/8/layout/chevron2"/>
    <dgm:cxn modelId="{8ED857C9-0F01-49C5-9C44-E581F928E174}" type="presOf" srcId="{C6C8706F-08BD-4546-9818-26DEFEC88BF2}" destId="{2CF2A8A1-6F8D-4704-B068-578E6F1A78A2}" srcOrd="0" destOrd="0" presId="urn:microsoft.com/office/officeart/2005/8/layout/chevron2"/>
    <dgm:cxn modelId="{D2C66548-E766-48F5-9B4F-4EAC961F17F7}" srcId="{90907E8D-A333-480F-8BE1-5238E1449DE9}" destId="{B9632E55-E5FE-49D0-83C9-0C001AAF1D6F}" srcOrd="2" destOrd="0" parTransId="{3EB9CFCE-2DB2-4A3C-BC5D-74100A07B73B}" sibTransId="{5EBC1D35-93B7-42BF-B5E3-5C3F21CC76CE}"/>
    <dgm:cxn modelId="{B48413C1-C071-4881-BCA3-4517C45B7F0E}" type="presOf" srcId="{0F257DA6-F7CA-431F-9C67-18FBCB8A3596}" destId="{201D4052-E33C-4BEA-A714-4A2E5637EF72}" srcOrd="0" destOrd="0" presId="urn:microsoft.com/office/officeart/2005/8/layout/chevron2"/>
    <dgm:cxn modelId="{33F1A8BA-DD48-4166-89F7-8F87B771017B}" srcId="{B9632E55-E5FE-49D0-83C9-0C001AAF1D6F}" destId="{C6C8706F-08BD-4546-9818-26DEFEC88BF2}" srcOrd="0" destOrd="0" parTransId="{827EE38C-E03A-4673-AE97-B42AB1D53AC5}" sibTransId="{FB4A4733-26FD-4A85-9E53-7E36F906263A}"/>
    <dgm:cxn modelId="{C4DBF1FA-B79A-4E0D-A310-13ABB419E24F}" type="presOf" srcId="{90907E8D-A333-480F-8BE1-5238E1449DE9}" destId="{4CA46A7E-1472-4A1A-873B-33426D294112}" srcOrd="0" destOrd="0" presId="urn:microsoft.com/office/officeart/2005/8/layout/chevron2"/>
    <dgm:cxn modelId="{F22BB7E2-94E2-415C-88CE-5750B5FB847A}" srcId="{0F257DA6-F7CA-431F-9C67-18FBCB8A3596}" destId="{8CBD53BF-DDEA-478A-8316-1F4BAA1E595C}" srcOrd="0" destOrd="0" parTransId="{CA8D9EF2-A873-41C1-8D97-476D672B1D17}" sibTransId="{AE833D19-1EF2-4069-8DBA-548808E8C76F}"/>
    <dgm:cxn modelId="{0D6FEA1E-BC61-45E4-B47E-62C5A87077EA}" srcId="{1F2E4F4C-4E62-43BE-B388-5135ECB34026}" destId="{262C9C4E-2D5F-42A5-B62C-3ECC87E0C278}" srcOrd="0" destOrd="0" parTransId="{4C8D4FAB-6499-4ABD-9AFF-DFB742FA12BE}" sibTransId="{071907F7-7A32-4480-B024-F16AADF51E8F}"/>
    <dgm:cxn modelId="{B9EF442F-6AC3-46DB-A4F7-FA4943F1E9A1}" type="presOf" srcId="{262C9C4E-2D5F-42A5-B62C-3ECC87E0C278}" destId="{86E5420F-36E1-447E-8E53-ED268D62EC9E}" srcOrd="0" destOrd="0" presId="urn:microsoft.com/office/officeart/2005/8/layout/chevron2"/>
    <dgm:cxn modelId="{24CD4B7F-6A95-47FA-AF0D-A5822489237A}" srcId="{90907E8D-A333-480F-8BE1-5238E1449DE9}" destId="{0F257DA6-F7CA-431F-9C67-18FBCB8A3596}" srcOrd="1" destOrd="0" parTransId="{50F6BF7B-61A3-4AB3-8612-6500775E5735}" sibTransId="{18B43AEA-8236-4371-B0DA-6DD3DA85EE50}"/>
    <dgm:cxn modelId="{9EA823E3-E5B5-40DE-957B-B00606988D6A}" type="presOf" srcId="{B9632E55-E5FE-49D0-83C9-0C001AAF1D6F}" destId="{6164542B-63C5-4DB3-AF5E-0B2ED1E79261}" srcOrd="0" destOrd="0" presId="urn:microsoft.com/office/officeart/2005/8/layout/chevron2"/>
    <dgm:cxn modelId="{6FFC5006-0C12-4B79-A25A-08617E37A147}" type="presParOf" srcId="{4CA46A7E-1472-4A1A-873B-33426D294112}" destId="{5E1816B0-96CB-4AB4-9046-FDBAF2D29577}" srcOrd="0" destOrd="0" presId="urn:microsoft.com/office/officeart/2005/8/layout/chevron2"/>
    <dgm:cxn modelId="{E7DB5E98-11E6-4BB0-A568-B0BE63177BC3}" type="presParOf" srcId="{5E1816B0-96CB-4AB4-9046-FDBAF2D29577}" destId="{C317F537-31A9-4E13-A7BF-508BA25546C0}" srcOrd="0" destOrd="0" presId="urn:microsoft.com/office/officeart/2005/8/layout/chevron2"/>
    <dgm:cxn modelId="{0AA38DA0-72A3-4F5D-9770-A7791440207A}" type="presParOf" srcId="{5E1816B0-96CB-4AB4-9046-FDBAF2D29577}" destId="{86E5420F-36E1-447E-8E53-ED268D62EC9E}" srcOrd="1" destOrd="0" presId="urn:microsoft.com/office/officeart/2005/8/layout/chevron2"/>
    <dgm:cxn modelId="{04078CFD-6E42-4C21-84D1-918B860D0E71}" type="presParOf" srcId="{4CA46A7E-1472-4A1A-873B-33426D294112}" destId="{C494C500-F7D8-4989-93F0-8EF75E40E318}" srcOrd="1" destOrd="0" presId="urn:microsoft.com/office/officeart/2005/8/layout/chevron2"/>
    <dgm:cxn modelId="{8B1883A4-F55D-43DF-886F-120D80771B46}" type="presParOf" srcId="{4CA46A7E-1472-4A1A-873B-33426D294112}" destId="{EF801BAB-17AC-40F8-B017-C8E64E18154C}" srcOrd="2" destOrd="0" presId="urn:microsoft.com/office/officeart/2005/8/layout/chevron2"/>
    <dgm:cxn modelId="{7CB4FF81-0EE9-45B3-876D-4B4BF88EADEB}" type="presParOf" srcId="{EF801BAB-17AC-40F8-B017-C8E64E18154C}" destId="{201D4052-E33C-4BEA-A714-4A2E5637EF72}" srcOrd="0" destOrd="0" presId="urn:microsoft.com/office/officeart/2005/8/layout/chevron2"/>
    <dgm:cxn modelId="{58458BE4-97C3-4EB9-8960-0D9B37BA42C0}" type="presParOf" srcId="{EF801BAB-17AC-40F8-B017-C8E64E18154C}" destId="{318B36B4-EDE3-430B-8F4D-9A2D9D703600}" srcOrd="1" destOrd="0" presId="urn:microsoft.com/office/officeart/2005/8/layout/chevron2"/>
    <dgm:cxn modelId="{8261792A-70B9-43C8-B244-D4D027748B79}" type="presParOf" srcId="{4CA46A7E-1472-4A1A-873B-33426D294112}" destId="{B6A63024-F406-4CA0-AC54-00623F4CA578}" srcOrd="3" destOrd="0" presId="urn:microsoft.com/office/officeart/2005/8/layout/chevron2"/>
    <dgm:cxn modelId="{036D3DD8-ECAE-49C0-A378-F0871BCF7F09}" type="presParOf" srcId="{4CA46A7E-1472-4A1A-873B-33426D294112}" destId="{AE033253-A2DC-454F-BCC4-6968EA494992}" srcOrd="4" destOrd="0" presId="urn:microsoft.com/office/officeart/2005/8/layout/chevron2"/>
    <dgm:cxn modelId="{A6644399-9973-44D0-A155-371050F7D440}" type="presParOf" srcId="{AE033253-A2DC-454F-BCC4-6968EA494992}" destId="{6164542B-63C5-4DB3-AF5E-0B2ED1E79261}" srcOrd="0" destOrd="0" presId="urn:microsoft.com/office/officeart/2005/8/layout/chevron2"/>
    <dgm:cxn modelId="{D4E825E2-6F4E-49FF-9052-28F32E025E1C}" type="presParOf" srcId="{AE033253-A2DC-454F-BCC4-6968EA494992}" destId="{2CF2A8A1-6F8D-4704-B068-578E6F1A78A2}" srcOrd="1" destOrd="0" presId="urn:microsoft.com/office/officeart/2005/8/layout/chevron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17F537-31A9-4E13-A7BF-508BA25546C0}">
      <dsp:nvSpPr>
        <dsp:cNvPr id="0" name=""/>
        <dsp:cNvSpPr/>
      </dsp:nvSpPr>
      <dsp:spPr>
        <a:xfrm rot="5400000">
          <a:off x="-185966" y="199526"/>
          <a:ext cx="1239777" cy="867844"/>
        </a:xfrm>
        <a:prstGeom prst="chevron">
          <a:avLst/>
        </a:prstGeom>
        <a:solidFill>
          <a:schemeClr val="bg2">
            <a:lumMod val="50000"/>
          </a:schemeClr>
        </a:solidFill>
        <a:ln w="12700" cap="flat" cmpd="sng" algn="ctr">
          <a:solidFill>
            <a:schemeClr val="accent1">
              <a:hueOff val="0"/>
              <a:satOff val="0"/>
              <a:lumOff val="0"/>
              <a:alphaOff val="0"/>
            </a:schemeClr>
          </a:solidFill>
          <a:prstDash val="solid"/>
        </a:ln>
        <a:effectLst>
          <a:glow>
            <a:schemeClr val="accent1">
              <a:hueOff val="0"/>
              <a:satOff val="0"/>
              <a:lumOff val="0"/>
              <a:alphaOff val="0"/>
              <a:tint val="100000"/>
              <a:shade val="100000"/>
              <a:hueMod val="100000"/>
              <a:satMod val="100000"/>
            </a:schemeClr>
          </a:glo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zh-TW" altLang="en-US" sz="2200" kern="1200" dirty="0" smtClean="0">
              <a:ea typeface="文鼎古印體" pitchFamily="49" charset="-120"/>
            </a:rPr>
            <a:t>一</a:t>
          </a:r>
          <a:endParaRPr lang="zh-TW" altLang="en-US" sz="2200" kern="1200" dirty="0">
            <a:ea typeface="文鼎古印體" pitchFamily="49" charset="-120"/>
          </a:endParaRPr>
        </a:p>
      </dsp:txBody>
      <dsp:txXfrm rot="-5400000">
        <a:off x="1" y="447481"/>
        <a:ext cx="867844" cy="371933"/>
      </dsp:txXfrm>
    </dsp:sp>
    <dsp:sp modelId="{86E5420F-36E1-447E-8E53-ED268D62EC9E}">
      <dsp:nvSpPr>
        <dsp:cNvPr id="0" name=""/>
        <dsp:cNvSpPr/>
      </dsp:nvSpPr>
      <dsp:spPr>
        <a:xfrm rot="5400000">
          <a:off x="2714559" y="-1752888"/>
          <a:ext cx="805855" cy="4499286"/>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glow>
            <a:schemeClr val="lt1">
              <a:alpha val="90000"/>
              <a:hueOff val="0"/>
              <a:satOff val="0"/>
              <a:lumOff val="0"/>
              <a:alphaOff val="0"/>
              <a:tint val="100000"/>
              <a:shade val="100000"/>
              <a:hueMod val="100000"/>
              <a:satMod val="100000"/>
            </a:schemeClr>
          </a:glo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05816" tIns="27305" rIns="27305" bIns="27305" numCol="1" spcCol="1270" anchor="ctr" anchorCtr="0">
          <a:noAutofit/>
        </a:bodyPr>
        <a:lstStyle/>
        <a:p>
          <a:pPr marL="285750" lvl="1" indent="-285750" algn="l" defTabSz="1911350">
            <a:lnSpc>
              <a:spcPct val="90000"/>
            </a:lnSpc>
            <a:spcBef>
              <a:spcPct val="0"/>
            </a:spcBef>
            <a:spcAft>
              <a:spcPct val="15000"/>
            </a:spcAft>
            <a:buChar char="••"/>
          </a:pPr>
          <a:r>
            <a:rPr lang="zh-TW" altLang="en-US" sz="4300" kern="1200" dirty="0" smtClean="0">
              <a:latin typeface="標楷體" pitchFamily="65" charset="-120"/>
              <a:ea typeface="標楷體" pitchFamily="65" charset="-120"/>
            </a:rPr>
            <a:t>擬定主題</a:t>
          </a:r>
          <a:endParaRPr lang="zh-TW" altLang="en-US" sz="4300" kern="1200" dirty="0">
            <a:latin typeface="標楷體" pitchFamily="65" charset="-120"/>
            <a:ea typeface="標楷體" pitchFamily="65" charset="-120"/>
          </a:endParaRPr>
        </a:p>
      </dsp:txBody>
      <dsp:txXfrm rot="-5400000">
        <a:off x="867844" y="133166"/>
        <a:ext cx="4459947" cy="727177"/>
      </dsp:txXfrm>
    </dsp:sp>
    <dsp:sp modelId="{201D4052-E33C-4BEA-A714-4A2E5637EF72}">
      <dsp:nvSpPr>
        <dsp:cNvPr id="0" name=""/>
        <dsp:cNvSpPr/>
      </dsp:nvSpPr>
      <dsp:spPr>
        <a:xfrm rot="5400000">
          <a:off x="-185966" y="1282538"/>
          <a:ext cx="1239777" cy="867844"/>
        </a:xfrm>
        <a:prstGeom prst="chevron">
          <a:avLst/>
        </a:prstGeom>
        <a:solidFill>
          <a:schemeClr val="bg2">
            <a:lumMod val="50000"/>
          </a:schemeClr>
        </a:solidFill>
        <a:ln w="12700" cap="flat" cmpd="sng" algn="ctr">
          <a:solidFill>
            <a:schemeClr val="accent1">
              <a:hueOff val="0"/>
              <a:satOff val="0"/>
              <a:lumOff val="0"/>
              <a:alphaOff val="0"/>
            </a:schemeClr>
          </a:solidFill>
          <a:prstDash val="solid"/>
        </a:ln>
        <a:effectLst>
          <a:glow>
            <a:schemeClr val="accent1">
              <a:hueOff val="0"/>
              <a:satOff val="0"/>
              <a:lumOff val="0"/>
              <a:alphaOff val="0"/>
              <a:tint val="100000"/>
              <a:shade val="100000"/>
              <a:hueMod val="100000"/>
              <a:satMod val="100000"/>
            </a:schemeClr>
          </a:glo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zh-TW" altLang="en-US" sz="2200" kern="1200" dirty="0" smtClean="0">
              <a:ea typeface="文鼎古印體" pitchFamily="49" charset="-120"/>
            </a:rPr>
            <a:t>二</a:t>
          </a:r>
          <a:endParaRPr lang="zh-TW" altLang="en-US" sz="2200" kern="1200" dirty="0">
            <a:ea typeface="文鼎古印體" pitchFamily="49" charset="-120"/>
          </a:endParaRPr>
        </a:p>
      </dsp:txBody>
      <dsp:txXfrm rot="-5400000">
        <a:off x="1" y="1530493"/>
        <a:ext cx="867844" cy="371933"/>
      </dsp:txXfrm>
    </dsp:sp>
    <dsp:sp modelId="{318B36B4-EDE3-430B-8F4D-9A2D9D703600}">
      <dsp:nvSpPr>
        <dsp:cNvPr id="0" name=""/>
        <dsp:cNvSpPr/>
      </dsp:nvSpPr>
      <dsp:spPr>
        <a:xfrm rot="5400000">
          <a:off x="2714559" y="-750143"/>
          <a:ext cx="805855" cy="4499286"/>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glow>
            <a:schemeClr val="lt1">
              <a:alpha val="90000"/>
              <a:hueOff val="0"/>
              <a:satOff val="0"/>
              <a:lumOff val="0"/>
              <a:alphaOff val="0"/>
              <a:tint val="100000"/>
              <a:shade val="100000"/>
              <a:hueMod val="100000"/>
              <a:satMod val="100000"/>
            </a:schemeClr>
          </a:glo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05816" tIns="27305" rIns="27305" bIns="27305" numCol="1" spcCol="1270" anchor="ctr" anchorCtr="0">
          <a:noAutofit/>
        </a:bodyPr>
        <a:lstStyle/>
        <a:p>
          <a:pPr marL="285750" lvl="1" indent="-285750" algn="l" defTabSz="1911350">
            <a:lnSpc>
              <a:spcPct val="90000"/>
            </a:lnSpc>
            <a:spcBef>
              <a:spcPct val="0"/>
            </a:spcBef>
            <a:spcAft>
              <a:spcPct val="15000"/>
            </a:spcAft>
            <a:buChar char="••"/>
          </a:pPr>
          <a:r>
            <a:rPr lang="zh-TW" altLang="en-US" sz="4300" kern="1200" dirty="0" smtClean="0">
              <a:latin typeface="標楷體" pitchFamily="65" charset="-120"/>
              <a:ea typeface="標楷體" pitchFamily="65" charset="-120"/>
            </a:rPr>
            <a:t>文獻探討</a:t>
          </a:r>
          <a:endParaRPr lang="zh-TW" altLang="en-US" sz="4300" kern="1200" dirty="0">
            <a:latin typeface="標楷體" pitchFamily="65" charset="-120"/>
            <a:ea typeface="標楷體" pitchFamily="65" charset="-120"/>
          </a:endParaRPr>
        </a:p>
      </dsp:txBody>
      <dsp:txXfrm rot="-5400000">
        <a:off x="867844" y="1135911"/>
        <a:ext cx="4459947" cy="727177"/>
      </dsp:txXfrm>
    </dsp:sp>
    <dsp:sp modelId="{6164542B-63C5-4DB3-AF5E-0B2ED1E79261}">
      <dsp:nvSpPr>
        <dsp:cNvPr id="0" name=""/>
        <dsp:cNvSpPr/>
      </dsp:nvSpPr>
      <dsp:spPr>
        <a:xfrm rot="5400000">
          <a:off x="-185966" y="2375579"/>
          <a:ext cx="1239777" cy="867844"/>
        </a:xfrm>
        <a:prstGeom prst="chevron">
          <a:avLst/>
        </a:prstGeom>
        <a:solidFill>
          <a:schemeClr val="bg2">
            <a:lumMod val="50000"/>
          </a:schemeClr>
        </a:solidFill>
        <a:ln w="12700" cap="flat" cmpd="sng" algn="ctr">
          <a:solidFill>
            <a:schemeClr val="accent1">
              <a:hueOff val="0"/>
              <a:satOff val="0"/>
              <a:lumOff val="0"/>
              <a:alphaOff val="0"/>
            </a:schemeClr>
          </a:solidFill>
          <a:prstDash val="solid"/>
        </a:ln>
        <a:effectLst>
          <a:glow>
            <a:schemeClr val="accent1">
              <a:hueOff val="0"/>
              <a:satOff val="0"/>
              <a:lumOff val="0"/>
              <a:alphaOff val="0"/>
              <a:tint val="100000"/>
              <a:shade val="100000"/>
              <a:hueMod val="100000"/>
              <a:satMod val="100000"/>
            </a:schemeClr>
          </a:glo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zh-TW" altLang="en-US" sz="2200" kern="1200" dirty="0" smtClean="0">
              <a:ea typeface="文鼎古印體" pitchFamily="49" charset="-120"/>
            </a:rPr>
            <a:t>三</a:t>
          </a:r>
          <a:endParaRPr lang="zh-TW" altLang="en-US" sz="2200" kern="1200" dirty="0">
            <a:ea typeface="文鼎古印體" pitchFamily="49" charset="-120"/>
          </a:endParaRPr>
        </a:p>
      </dsp:txBody>
      <dsp:txXfrm rot="-5400000">
        <a:off x="1" y="2623534"/>
        <a:ext cx="867844" cy="371933"/>
      </dsp:txXfrm>
    </dsp:sp>
    <dsp:sp modelId="{2CF2A8A1-6F8D-4704-B068-578E6F1A78A2}">
      <dsp:nvSpPr>
        <dsp:cNvPr id="0" name=""/>
        <dsp:cNvSpPr/>
      </dsp:nvSpPr>
      <dsp:spPr>
        <a:xfrm rot="5400000">
          <a:off x="2714559" y="342897"/>
          <a:ext cx="805855" cy="4499286"/>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glow>
            <a:schemeClr val="lt1">
              <a:alpha val="90000"/>
              <a:hueOff val="0"/>
              <a:satOff val="0"/>
              <a:lumOff val="0"/>
              <a:alphaOff val="0"/>
              <a:tint val="100000"/>
              <a:shade val="100000"/>
              <a:hueMod val="100000"/>
              <a:satMod val="100000"/>
            </a:schemeClr>
          </a:glo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05816" tIns="27305" rIns="27305" bIns="27305" numCol="1" spcCol="1270" anchor="ctr" anchorCtr="0">
          <a:noAutofit/>
        </a:bodyPr>
        <a:lstStyle/>
        <a:p>
          <a:pPr marL="285750" lvl="1" indent="-285750" algn="l" defTabSz="1911350">
            <a:lnSpc>
              <a:spcPct val="90000"/>
            </a:lnSpc>
            <a:spcBef>
              <a:spcPct val="0"/>
            </a:spcBef>
            <a:spcAft>
              <a:spcPct val="15000"/>
            </a:spcAft>
            <a:buChar char="••"/>
          </a:pPr>
          <a:r>
            <a:rPr lang="zh-TW" altLang="en-US" sz="4300" kern="1200" dirty="0" smtClean="0">
              <a:latin typeface="標楷體" pitchFamily="65" charset="-120"/>
              <a:ea typeface="標楷體" pitchFamily="65" charset="-120"/>
            </a:rPr>
            <a:t>設計問卷</a:t>
          </a:r>
          <a:endParaRPr lang="zh-TW" altLang="en-US" sz="4300" kern="1200" dirty="0">
            <a:latin typeface="標楷體" pitchFamily="65" charset="-120"/>
            <a:ea typeface="標楷體" pitchFamily="65" charset="-120"/>
          </a:endParaRPr>
        </a:p>
      </dsp:txBody>
      <dsp:txXfrm rot="-5400000">
        <a:off x="867844" y="2228952"/>
        <a:ext cx="4459947" cy="727177"/>
      </dsp:txXfrm>
    </dsp:sp>
    <dsp:sp modelId="{B8F25365-2B52-401F-BDF7-4DFDF8E3E842}">
      <dsp:nvSpPr>
        <dsp:cNvPr id="0" name=""/>
        <dsp:cNvSpPr/>
      </dsp:nvSpPr>
      <dsp:spPr>
        <a:xfrm rot="5400000">
          <a:off x="-172714" y="3472151"/>
          <a:ext cx="1239777" cy="867844"/>
        </a:xfrm>
        <a:prstGeom prst="chevron">
          <a:avLst/>
        </a:prstGeom>
        <a:solidFill>
          <a:schemeClr val="bg2">
            <a:lumMod val="50000"/>
          </a:schemeClr>
        </a:solidFill>
        <a:ln w="12700" cap="flat" cmpd="sng" algn="ctr">
          <a:solidFill>
            <a:schemeClr val="accent1">
              <a:hueOff val="0"/>
              <a:satOff val="0"/>
              <a:lumOff val="0"/>
              <a:alphaOff val="0"/>
            </a:schemeClr>
          </a:solidFill>
          <a:prstDash val="solid"/>
        </a:ln>
        <a:effectLst>
          <a:glow>
            <a:schemeClr val="accent1">
              <a:hueOff val="0"/>
              <a:satOff val="0"/>
              <a:lumOff val="0"/>
              <a:alphaOff val="0"/>
              <a:tint val="100000"/>
              <a:shade val="100000"/>
              <a:hueMod val="100000"/>
              <a:satMod val="100000"/>
            </a:schemeClr>
          </a:glo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zh-TW" altLang="en-US" sz="2200" kern="1200" dirty="0" smtClean="0">
              <a:ea typeface="文鼎古印體" pitchFamily="49" charset="-120"/>
            </a:rPr>
            <a:t>四</a:t>
          </a:r>
          <a:endParaRPr lang="zh-TW" altLang="en-US" sz="2200" kern="1200" dirty="0">
            <a:ea typeface="文鼎古印體" pitchFamily="49" charset="-120"/>
          </a:endParaRPr>
        </a:p>
      </dsp:txBody>
      <dsp:txXfrm rot="-5400000">
        <a:off x="13253" y="3720106"/>
        <a:ext cx="867844" cy="371933"/>
      </dsp:txXfrm>
    </dsp:sp>
    <dsp:sp modelId="{EF0B15CD-0505-4043-8D29-ABA4710D22C3}">
      <dsp:nvSpPr>
        <dsp:cNvPr id="0" name=""/>
        <dsp:cNvSpPr/>
      </dsp:nvSpPr>
      <dsp:spPr>
        <a:xfrm rot="5400000">
          <a:off x="2714559" y="1449195"/>
          <a:ext cx="805855" cy="4499286"/>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glow>
            <a:schemeClr val="lt1">
              <a:alpha val="90000"/>
              <a:hueOff val="0"/>
              <a:satOff val="0"/>
              <a:lumOff val="0"/>
              <a:alphaOff val="0"/>
              <a:tint val="100000"/>
              <a:shade val="100000"/>
              <a:hueMod val="100000"/>
              <a:satMod val="100000"/>
            </a:schemeClr>
          </a:glo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05816" tIns="27305" rIns="27305" bIns="27305" numCol="1" spcCol="1270" anchor="ctr" anchorCtr="0">
          <a:noAutofit/>
        </a:bodyPr>
        <a:lstStyle/>
        <a:p>
          <a:pPr marL="285750" lvl="1" indent="-285750" algn="l" defTabSz="1911350">
            <a:lnSpc>
              <a:spcPct val="90000"/>
            </a:lnSpc>
            <a:spcBef>
              <a:spcPct val="0"/>
            </a:spcBef>
            <a:spcAft>
              <a:spcPct val="15000"/>
            </a:spcAft>
            <a:buChar char="••"/>
          </a:pPr>
          <a:r>
            <a:rPr lang="zh-TW" altLang="en-US" sz="4300" kern="1200" dirty="0" smtClean="0">
              <a:latin typeface="標楷體" pitchFamily="65" charset="-120"/>
              <a:ea typeface="標楷體" pitchFamily="65" charset="-120"/>
            </a:rPr>
            <a:t>預試問卷</a:t>
          </a:r>
          <a:endParaRPr lang="zh-TW" altLang="en-US" sz="4300" kern="1200" dirty="0">
            <a:latin typeface="標楷體" pitchFamily="65" charset="-120"/>
            <a:ea typeface="標楷體" pitchFamily="65" charset="-120"/>
          </a:endParaRPr>
        </a:p>
      </dsp:txBody>
      <dsp:txXfrm rot="-5400000">
        <a:off x="867844" y="3335250"/>
        <a:ext cx="4459947" cy="7271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17F537-31A9-4E13-A7BF-508BA25546C0}">
      <dsp:nvSpPr>
        <dsp:cNvPr id="0" name=""/>
        <dsp:cNvSpPr/>
      </dsp:nvSpPr>
      <dsp:spPr>
        <a:xfrm rot="5400000">
          <a:off x="-190361" y="201749"/>
          <a:ext cx="1269078" cy="888354"/>
        </a:xfrm>
        <a:prstGeom prst="chevron">
          <a:avLst/>
        </a:prstGeom>
        <a:solidFill>
          <a:schemeClr val="bg2">
            <a:lumMod val="50000"/>
          </a:schemeClr>
        </a:solidFill>
        <a:ln w="12700" cap="flat" cmpd="sng" algn="ctr">
          <a:solidFill>
            <a:schemeClr val="bg2">
              <a:lumMod val="50000"/>
            </a:schemeClr>
          </a:solidFill>
          <a:prstDash val="solid"/>
        </a:ln>
        <a:effectLst>
          <a:glow>
            <a:schemeClr val="accent1">
              <a:hueOff val="0"/>
              <a:satOff val="0"/>
              <a:lumOff val="0"/>
              <a:alphaOff val="0"/>
              <a:tint val="100000"/>
              <a:shade val="100000"/>
              <a:hueMod val="100000"/>
              <a:satMod val="100000"/>
            </a:schemeClr>
          </a:glo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zh-TW" altLang="en-US" sz="2300" kern="1200" dirty="0" smtClean="0">
              <a:ea typeface="文鼎古印體" pitchFamily="49" charset="-120"/>
            </a:rPr>
            <a:t>五</a:t>
          </a:r>
          <a:endParaRPr lang="zh-TW" altLang="en-US" sz="2300" kern="1200" dirty="0">
            <a:ea typeface="文鼎古印體" pitchFamily="49" charset="-120"/>
          </a:endParaRPr>
        </a:p>
      </dsp:txBody>
      <dsp:txXfrm rot="-5400000">
        <a:off x="1" y="455564"/>
        <a:ext cx="888354" cy="380724"/>
      </dsp:txXfrm>
    </dsp:sp>
    <dsp:sp modelId="{86E5420F-36E1-447E-8E53-ED268D62EC9E}">
      <dsp:nvSpPr>
        <dsp:cNvPr id="0" name=""/>
        <dsp:cNvSpPr/>
      </dsp:nvSpPr>
      <dsp:spPr>
        <a:xfrm rot="5400000">
          <a:off x="2715292" y="-1733386"/>
          <a:ext cx="824900" cy="4478776"/>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glow>
            <a:schemeClr val="lt1">
              <a:alpha val="90000"/>
              <a:hueOff val="0"/>
              <a:satOff val="0"/>
              <a:lumOff val="0"/>
              <a:alphaOff val="0"/>
              <a:tint val="100000"/>
              <a:shade val="100000"/>
              <a:hueMod val="100000"/>
              <a:satMod val="100000"/>
            </a:schemeClr>
          </a:glo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84480" tIns="25400" rIns="25400" bIns="25400" numCol="1" spcCol="1270" anchor="ctr" anchorCtr="0">
          <a:noAutofit/>
        </a:bodyPr>
        <a:lstStyle/>
        <a:p>
          <a:pPr marL="285750" lvl="1" indent="-285750" algn="l" defTabSz="1778000">
            <a:lnSpc>
              <a:spcPct val="90000"/>
            </a:lnSpc>
            <a:spcBef>
              <a:spcPct val="0"/>
            </a:spcBef>
            <a:spcAft>
              <a:spcPct val="15000"/>
            </a:spcAft>
            <a:buChar char="••"/>
          </a:pPr>
          <a:r>
            <a:rPr lang="zh-TW" altLang="en-US" sz="4000" kern="1200" dirty="0" smtClean="0">
              <a:latin typeface="標楷體" pitchFamily="65" charset="-120"/>
              <a:ea typeface="標楷體" pitchFamily="65" charset="-120"/>
            </a:rPr>
            <a:t>問卷調查</a:t>
          </a:r>
          <a:endParaRPr lang="zh-TW" altLang="en-US" sz="4000" kern="1200" dirty="0">
            <a:latin typeface="標楷體" pitchFamily="65" charset="-120"/>
            <a:ea typeface="標楷體" pitchFamily="65" charset="-120"/>
          </a:endParaRPr>
        </a:p>
      </dsp:txBody>
      <dsp:txXfrm rot="-5400000">
        <a:off x="888354" y="133820"/>
        <a:ext cx="4438508" cy="744364"/>
      </dsp:txXfrm>
    </dsp:sp>
    <dsp:sp modelId="{201D4052-E33C-4BEA-A714-4A2E5637EF72}">
      <dsp:nvSpPr>
        <dsp:cNvPr id="0" name=""/>
        <dsp:cNvSpPr/>
      </dsp:nvSpPr>
      <dsp:spPr>
        <a:xfrm rot="5400000">
          <a:off x="-190361" y="1261250"/>
          <a:ext cx="1269078" cy="888354"/>
        </a:xfrm>
        <a:prstGeom prst="chevron">
          <a:avLst/>
        </a:prstGeom>
        <a:solidFill>
          <a:schemeClr val="bg2">
            <a:lumMod val="50000"/>
          </a:schemeClr>
        </a:solidFill>
        <a:ln w="12700" cap="flat" cmpd="sng" algn="ctr">
          <a:solidFill>
            <a:schemeClr val="accent1">
              <a:hueOff val="0"/>
              <a:satOff val="0"/>
              <a:lumOff val="0"/>
              <a:alphaOff val="0"/>
            </a:schemeClr>
          </a:solidFill>
          <a:prstDash val="solid"/>
        </a:ln>
        <a:effectLst>
          <a:glow>
            <a:schemeClr val="accent1">
              <a:hueOff val="0"/>
              <a:satOff val="0"/>
              <a:lumOff val="0"/>
              <a:alphaOff val="0"/>
              <a:tint val="100000"/>
              <a:shade val="100000"/>
              <a:hueMod val="100000"/>
              <a:satMod val="100000"/>
            </a:schemeClr>
          </a:glo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zh-TW" altLang="en-US" sz="2300" kern="1200" dirty="0" smtClean="0">
              <a:ea typeface="文鼎古印體" pitchFamily="49" charset="-120"/>
            </a:rPr>
            <a:t>六</a:t>
          </a:r>
          <a:endParaRPr lang="zh-TW" altLang="en-US" sz="2300" kern="1200" dirty="0">
            <a:ea typeface="文鼎古印體" pitchFamily="49" charset="-120"/>
          </a:endParaRPr>
        </a:p>
      </dsp:txBody>
      <dsp:txXfrm rot="-5400000">
        <a:off x="1" y="1515065"/>
        <a:ext cx="888354" cy="380724"/>
      </dsp:txXfrm>
    </dsp:sp>
    <dsp:sp modelId="{318B36B4-EDE3-430B-8F4D-9A2D9D703600}">
      <dsp:nvSpPr>
        <dsp:cNvPr id="0" name=""/>
        <dsp:cNvSpPr/>
      </dsp:nvSpPr>
      <dsp:spPr>
        <a:xfrm rot="5400000">
          <a:off x="2715292" y="-756048"/>
          <a:ext cx="824900" cy="4478776"/>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glow>
            <a:schemeClr val="lt1">
              <a:alpha val="90000"/>
              <a:hueOff val="0"/>
              <a:satOff val="0"/>
              <a:lumOff val="0"/>
              <a:alphaOff val="0"/>
              <a:tint val="100000"/>
              <a:shade val="100000"/>
              <a:hueMod val="100000"/>
              <a:satMod val="100000"/>
            </a:schemeClr>
          </a:glo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84480" tIns="25400" rIns="25400" bIns="25400" numCol="1" spcCol="1270" anchor="ctr" anchorCtr="0">
          <a:noAutofit/>
        </a:bodyPr>
        <a:lstStyle/>
        <a:p>
          <a:pPr marL="285750" lvl="1" indent="-285750" algn="l" defTabSz="1778000">
            <a:lnSpc>
              <a:spcPct val="90000"/>
            </a:lnSpc>
            <a:spcBef>
              <a:spcPct val="0"/>
            </a:spcBef>
            <a:spcAft>
              <a:spcPct val="15000"/>
            </a:spcAft>
            <a:buChar char="••"/>
          </a:pPr>
          <a:r>
            <a:rPr lang="zh-TW" altLang="en-US" sz="4000" kern="1200" dirty="0" smtClean="0">
              <a:latin typeface="標楷體" pitchFamily="65" charset="-120"/>
              <a:ea typeface="標楷體" pitchFamily="65" charset="-120"/>
            </a:rPr>
            <a:t>問卷統計與分析</a:t>
          </a:r>
          <a:endParaRPr lang="zh-TW" altLang="en-US" sz="4000" kern="1200" dirty="0">
            <a:latin typeface="標楷體" pitchFamily="65" charset="-120"/>
            <a:ea typeface="標楷體" pitchFamily="65" charset="-120"/>
          </a:endParaRPr>
        </a:p>
      </dsp:txBody>
      <dsp:txXfrm rot="-5400000">
        <a:off x="888354" y="1111158"/>
        <a:ext cx="4438508" cy="744364"/>
      </dsp:txXfrm>
    </dsp:sp>
    <dsp:sp modelId="{6164542B-63C5-4DB3-AF5E-0B2ED1E79261}">
      <dsp:nvSpPr>
        <dsp:cNvPr id="0" name=""/>
        <dsp:cNvSpPr/>
      </dsp:nvSpPr>
      <dsp:spPr>
        <a:xfrm rot="5400000">
          <a:off x="-190361" y="2331018"/>
          <a:ext cx="1269078" cy="888354"/>
        </a:xfrm>
        <a:prstGeom prst="chevron">
          <a:avLst/>
        </a:prstGeom>
        <a:solidFill>
          <a:schemeClr val="bg2">
            <a:lumMod val="50000"/>
          </a:schemeClr>
        </a:solidFill>
        <a:ln w="12700" cap="flat" cmpd="sng" algn="ctr">
          <a:solidFill>
            <a:schemeClr val="bg2">
              <a:lumMod val="50000"/>
            </a:schemeClr>
          </a:solidFill>
          <a:prstDash val="solid"/>
        </a:ln>
        <a:effectLst>
          <a:glow>
            <a:schemeClr val="accent1">
              <a:hueOff val="0"/>
              <a:satOff val="0"/>
              <a:lumOff val="0"/>
              <a:alphaOff val="0"/>
              <a:tint val="100000"/>
              <a:shade val="100000"/>
              <a:hueMod val="100000"/>
              <a:satMod val="100000"/>
            </a:schemeClr>
          </a:glo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zh-TW" altLang="en-US" sz="2300" kern="1200" dirty="0" smtClean="0">
              <a:ea typeface="文鼎古印體" pitchFamily="49" charset="-120"/>
            </a:rPr>
            <a:t>七</a:t>
          </a:r>
          <a:endParaRPr lang="zh-TW" altLang="en-US" sz="2300" kern="1200" dirty="0">
            <a:ea typeface="文鼎古印體" pitchFamily="49" charset="-120"/>
          </a:endParaRPr>
        </a:p>
      </dsp:txBody>
      <dsp:txXfrm rot="-5400000">
        <a:off x="1" y="2584833"/>
        <a:ext cx="888354" cy="380724"/>
      </dsp:txXfrm>
    </dsp:sp>
    <dsp:sp modelId="{2CF2A8A1-6F8D-4704-B068-578E6F1A78A2}">
      <dsp:nvSpPr>
        <dsp:cNvPr id="0" name=""/>
        <dsp:cNvSpPr/>
      </dsp:nvSpPr>
      <dsp:spPr>
        <a:xfrm rot="5400000">
          <a:off x="2715292" y="313718"/>
          <a:ext cx="824900" cy="4478776"/>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glow>
            <a:schemeClr val="lt1">
              <a:alpha val="90000"/>
              <a:hueOff val="0"/>
              <a:satOff val="0"/>
              <a:lumOff val="0"/>
              <a:alphaOff val="0"/>
              <a:tint val="100000"/>
              <a:shade val="100000"/>
              <a:hueMod val="100000"/>
              <a:satMod val="100000"/>
            </a:schemeClr>
          </a:glo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84480" tIns="25400" rIns="25400" bIns="25400" numCol="1" spcCol="1270" anchor="ctr" anchorCtr="0">
          <a:noAutofit/>
        </a:bodyPr>
        <a:lstStyle/>
        <a:p>
          <a:pPr marL="285750" lvl="1" indent="-285750" algn="l" defTabSz="1778000">
            <a:lnSpc>
              <a:spcPct val="90000"/>
            </a:lnSpc>
            <a:spcBef>
              <a:spcPct val="0"/>
            </a:spcBef>
            <a:spcAft>
              <a:spcPct val="15000"/>
            </a:spcAft>
            <a:buChar char="••"/>
          </a:pPr>
          <a:r>
            <a:rPr lang="zh-TW" altLang="en-US" sz="4000" kern="1200" dirty="0" smtClean="0">
              <a:latin typeface="標楷體" pitchFamily="65" charset="-120"/>
              <a:ea typeface="標楷體" pitchFamily="65" charset="-120"/>
            </a:rPr>
            <a:t>結論與建議</a:t>
          </a:r>
          <a:endParaRPr lang="zh-TW" altLang="en-US" sz="4000" kern="1200" dirty="0">
            <a:latin typeface="標楷體" pitchFamily="65" charset="-120"/>
            <a:ea typeface="標楷體" pitchFamily="65" charset="-120"/>
          </a:endParaRPr>
        </a:p>
      </dsp:txBody>
      <dsp:txXfrm rot="-5400000">
        <a:off x="888354" y="2180924"/>
        <a:ext cx="4438508" cy="744364"/>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0.11944</cdr:x>
      <cdr:y>0.04236</cdr:y>
    </cdr:from>
    <cdr:to>
      <cdr:x>0.27778</cdr:x>
      <cdr:y>0.17166</cdr:y>
    </cdr:to>
    <cdr:sp macro="" textlink="">
      <cdr:nvSpPr>
        <cdr:cNvPr id="2" name="文字方塊 1"/>
        <cdr:cNvSpPr txBox="1"/>
      </cdr:nvSpPr>
      <cdr:spPr>
        <a:xfrm xmlns:a="http://schemas.openxmlformats.org/drawingml/2006/main">
          <a:off x="1310640" y="191706"/>
          <a:ext cx="1737360" cy="58521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zh-TW" altLang="en-US" sz="3200" dirty="0" smtClean="0">
              <a:latin typeface="標楷體" panose="03000509000000000000" pitchFamily="65" charset="-120"/>
              <a:ea typeface="標楷體" panose="03000509000000000000" pitchFamily="65" charset="-120"/>
            </a:rPr>
            <a:t>普通生</a:t>
          </a:r>
          <a:endParaRPr lang="zh-TW" altLang="en-US" sz="3200" dirty="0">
            <a:latin typeface="標楷體" panose="03000509000000000000" pitchFamily="65" charset="-120"/>
            <a:ea typeface="標楷體" panose="03000509000000000000" pitchFamily="65" charset="-12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0.27667</cdr:x>
      <cdr:y>0</cdr:y>
    </cdr:from>
    <cdr:to>
      <cdr:x>0.55992</cdr:x>
      <cdr:y>0.10773</cdr:y>
    </cdr:to>
    <cdr:sp macro="" textlink="">
      <cdr:nvSpPr>
        <cdr:cNvPr id="2" name="文字方塊 6"/>
        <cdr:cNvSpPr txBox="1"/>
      </cdr:nvSpPr>
      <cdr:spPr>
        <a:xfrm xmlns:a="http://schemas.openxmlformats.org/drawingml/2006/main">
          <a:off x="2239811" y="-1737360"/>
          <a:ext cx="2293034" cy="58477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zh-TW" altLang="en-US" sz="3200" dirty="0" smtClean="0">
              <a:latin typeface="標楷體" panose="03000509000000000000" pitchFamily="65" charset="-120"/>
              <a:ea typeface="標楷體" panose="03000509000000000000" pitchFamily="65" charset="-120"/>
            </a:rPr>
            <a:t>資優生</a:t>
          </a:r>
          <a:endParaRPr lang="zh-TW" altLang="en-US" sz="3200" dirty="0">
            <a:latin typeface="標楷體" panose="03000509000000000000" pitchFamily="65" charset="-120"/>
            <a:ea typeface="標楷體" panose="03000509000000000000" pitchFamily="65" charset="-12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0.0547</cdr:x>
      <cdr:y>0.04111</cdr:y>
    </cdr:from>
    <cdr:to>
      <cdr:x>0.30726</cdr:x>
      <cdr:y>0.14679</cdr:y>
    </cdr:to>
    <cdr:sp macro="" textlink="">
      <cdr:nvSpPr>
        <cdr:cNvPr id="2" name="文字方塊 1"/>
        <cdr:cNvSpPr txBox="1"/>
      </cdr:nvSpPr>
      <cdr:spPr>
        <a:xfrm xmlns:a="http://schemas.openxmlformats.org/drawingml/2006/main">
          <a:off x="600222" y="186079"/>
          <a:ext cx="2771335" cy="47830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zh-TW" alt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F56F78D-EEB5-4C69-841E-B54D3900B1AE}" type="datetimeFigureOut">
              <a:rPr lang="zh-TW" altLang="en-US" smtClean="0"/>
              <a:pPr/>
              <a:t>2016/11/2</a:t>
            </a:fld>
            <a:endParaRPr lang="zh-TW" altLang="en-US"/>
          </a:p>
        </p:txBody>
      </p:sp>
      <p:sp>
        <p:nvSpPr>
          <p:cNvPr id="4" name="頁尾版面配置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A657ED3-CCE5-4C68-B8BA-6A62C6BB19A6}" type="slidenum">
              <a:rPr lang="zh-TW" altLang="en-US" smtClean="0"/>
              <a:pPr/>
              <a:t>‹#›</a:t>
            </a:fld>
            <a:endParaRPr lang="zh-TW" altLang="en-US"/>
          </a:p>
        </p:txBody>
      </p:sp>
    </p:spTree>
    <p:extLst>
      <p:ext uri="{BB962C8B-B14F-4D97-AF65-F5344CB8AC3E}">
        <p14:creationId xmlns:p14="http://schemas.microsoft.com/office/powerpoint/2010/main" val="24505724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0B478D-0ACB-42CE-BC65-DF1EBAF569A9}" type="datetimeFigureOut">
              <a:rPr lang="zh-TW" altLang="en-US" smtClean="0"/>
              <a:pPr/>
              <a:t>2016/11/2</a:t>
            </a:fld>
            <a:endParaRPr lang="zh-TW" altLang="en-US"/>
          </a:p>
        </p:txBody>
      </p:sp>
      <p:sp>
        <p:nvSpPr>
          <p:cNvPr id="4" name="投影片圖像版面配置區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494E31-F1F2-4BE5-BA7B-690AB129DACC}" type="slidenum">
              <a:rPr lang="zh-TW" altLang="en-US" smtClean="0"/>
              <a:pPr/>
              <a:t>‹#›</a:t>
            </a:fld>
            <a:endParaRPr lang="zh-TW" altLang="en-US"/>
          </a:p>
        </p:txBody>
      </p:sp>
    </p:spTree>
    <p:extLst>
      <p:ext uri="{BB962C8B-B14F-4D97-AF65-F5344CB8AC3E}">
        <p14:creationId xmlns:p14="http://schemas.microsoft.com/office/powerpoint/2010/main" val="3889635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94494E31-F1F2-4BE5-BA7B-690AB129DACC}" type="slidenum">
              <a:rPr lang="zh-TW" altLang="en-US" smtClean="0"/>
              <a:pPr/>
              <a:t>1</a:t>
            </a:fld>
            <a:endParaRPr lang="zh-TW" altLang="en-US"/>
          </a:p>
        </p:txBody>
      </p:sp>
    </p:spTree>
    <p:extLst>
      <p:ext uri="{BB962C8B-B14F-4D97-AF65-F5344CB8AC3E}">
        <p14:creationId xmlns:p14="http://schemas.microsoft.com/office/powerpoint/2010/main" val="491305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94494E31-F1F2-4BE5-BA7B-690AB129DACC}" type="slidenum">
              <a:rPr lang="zh-TW" altLang="en-US" smtClean="0"/>
              <a:pPr/>
              <a:t>7</a:t>
            </a:fld>
            <a:endParaRPr lang="zh-TW" altLang="en-US"/>
          </a:p>
        </p:txBody>
      </p:sp>
    </p:spTree>
    <p:extLst>
      <p:ext uri="{BB962C8B-B14F-4D97-AF65-F5344CB8AC3E}">
        <p14:creationId xmlns:p14="http://schemas.microsoft.com/office/powerpoint/2010/main" val="3967667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94494E31-F1F2-4BE5-BA7B-690AB129DACC}" type="slidenum">
              <a:rPr lang="zh-TW" altLang="en-US" smtClean="0"/>
              <a:pPr/>
              <a:t>29</a:t>
            </a:fld>
            <a:endParaRPr lang="zh-TW" altLang="en-US"/>
          </a:p>
        </p:txBody>
      </p:sp>
    </p:spTree>
    <p:extLst>
      <p:ext uri="{BB962C8B-B14F-4D97-AF65-F5344CB8AC3E}">
        <p14:creationId xmlns:p14="http://schemas.microsoft.com/office/powerpoint/2010/main" val="1821410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3">
        <a:schemeClr val="bg2"/>
      </p:bgRef>
    </p:bg>
    <p:spTree>
      <p:nvGrpSpPr>
        <p:cNvPr id="1" name=""/>
        <p:cNvGrpSpPr/>
        <p:nvPr/>
      </p:nvGrpSpPr>
      <p:grpSpPr>
        <a:xfrm>
          <a:off x="0" y="0"/>
          <a:ext cx="0" cy="0"/>
          <a:chOff x="0" y="0"/>
          <a:chExt cx="0" cy="0"/>
        </a:xfrm>
      </p:grpSpPr>
      <p:sp>
        <p:nvSpPr>
          <p:cNvPr id="2" name="標題 1"/>
          <p:cNvSpPr>
            <a:spLocks noGrp="1"/>
          </p:cNvSpPr>
          <p:nvPr>
            <p:ph type="ctrTitle"/>
          </p:nvPr>
        </p:nvSpPr>
        <p:spPr>
          <a:xfrm>
            <a:off x="914400" y="1173158"/>
            <a:ext cx="10363200" cy="1470025"/>
          </a:xfrm>
        </p:spPr>
        <p:txBody>
          <a:bodyPr anchor="b"/>
          <a:lstStyle>
            <a:lvl1pPr algn="l">
              <a:defRPr sz="4800">
                <a:ea typeface="文鼎古印體" pitchFamily="49" charset="-120"/>
              </a:defRPr>
            </a:lvl1pPr>
          </a:lstStyle>
          <a:p>
            <a:r>
              <a:rPr kumimoji="0" lang="zh-TW" altLang="en-US" dirty="0" smtClean="0"/>
              <a:t>按一下以編輯母片標題樣式</a:t>
            </a:r>
            <a:endParaRPr kumimoji="0" lang="en-US" dirty="0"/>
          </a:p>
        </p:txBody>
      </p:sp>
      <p:sp>
        <p:nvSpPr>
          <p:cNvPr id="3" name="副標題 2"/>
          <p:cNvSpPr>
            <a:spLocks noGrp="1"/>
          </p:cNvSpPr>
          <p:nvPr>
            <p:ph type="subTitle" idx="1"/>
          </p:nvPr>
        </p:nvSpPr>
        <p:spPr>
          <a:xfrm>
            <a:off x="916955" y="2643182"/>
            <a:ext cx="8893821" cy="1752600"/>
          </a:xfrm>
        </p:spPr>
        <p:txBody>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TW" altLang="en-US" smtClean="0"/>
              <a:t>按一下以編輯母片副標題樣式</a:t>
            </a:r>
            <a:endParaRPr kumimoji="0" lang="en-US"/>
          </a:p>
        </p:txBody>
      </p:sp>
      <p:sp>
        <p:nvSpPr>
          <p:cNvPr id="4" name="日期版面配置區 3"/>
          <p:cNvSpPr>
            <a:spLocks noGrp="1"/>
          </p:cNvSpPr>
          <p:nvPr>
            <p:ph type="dt" sz="half" idx="10"/>
          </p:nvPr>
        </p:nvSpPr>
        <p:spPr/>
        <p:txBody>
          <a:bodyPr/>
          <a:lstStyle/>
          <a:p>
            <a:fld id="{1E9A8654-B85A-485E-90D4-16C88C05081E}" type="datetimeFigureOut">
              <a:rPr lang="zh-TW" altLang="en-US" smtClean="0"/>
              <a:pPr/>
              <a:t>2016/11/2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B1DE60A-CC63-429A-8C59-2A1D75E53244}" type="slidenum">
              <a:rPr lang="zh-TW" altLang="en-US" smtClean="0"/>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ea typeface="文鼎古印體" pitchFamily="49" charset="-120"/>
              </a:defRPr>
            </a:lvl1pPr>
          </a:lstStyle>
          <a:p>
            <a:r>
              <a:rPr kumimoji="0" lang="zh-TW" altLang="en-US" dirty="0" smtClean="0"/>
              <a:t>按一下以編輯母片標題樣式</a:t>
            </a:r>
            <a:endParaRPr kumimoji="0" lang="en-US" dirty="0"/>
          </a:p>
        </p:txBody>
      </p:sp>
      <p:sp>
        <p:nvSpPr>
          <p:cNvPr id="3" name="直排文字版面配置區 2"/>
          <p:cNvSpPr>
            <a:spLocks noGrp="1"/>
          </p:cNvSpPr>
          <p:nvPr>
            <p:ph type="body" orient="vert" idx="1"/>
          </p:nvPr>
        </p:nvSpPr>
        <p:spPr/>
        <p:txBody>
          <a:bodyPr vert="eaVert"/>
          <a:lstStyle/>
          <a:p>
            <a:pPr lvl="0" eaLnBrk="1" latinLnBrk="0" hangingPunct="1"/>
            <a:r>
              <a:rPr lang="zh-TW" altLang="en-US" dirty="0" smtClean="0"/>
              <a:t>按一下以編輯母片文字樣式</a:t>
            </a:r>
          </a:p>
          <a:p>
            <a:pPr lvl="1" eaLnBrk="1" latinLnBrk="0" hangingPunct="1"/>
            <a:r>
              <a:rPr lang="zh-TW" altLang="en-US" dirty="0" smtClean="0"/>
              <a:t>第二層</a:t>
            </a:r>
          </a:p>
          <a:p>
            <a:pPr lvl="2" eaLnBrk="1" latinLnBrk="0" hangingPunct="1"/>
            <a:r>
              <a:rPr lang="zh-TW" altLang="en-US" dirty="0" smtClean="0"/>
              <a:t>第三層</a:t>
            </a:r>
          </a:p>
          <a:p>
            <a:pPr lvl="3" eaLnBrk="1" latinLnBrk="0" hangingPunct="1"/>
            <a:r>
              <a:rPr lang="zh-TW" altLang="en-US" dirty="0" smtClean="0"/>
              <a:t>第四層</a:t>
            </a:r>
          </a:p>
          <a:p>
            <a:pPr lvl="4" eaLnBrk="1" latinLnBrk="0" hangingPunct="1"/>
            <a:r>
              <a:rPr lang="zh-TW" altLang="en-US" dirty="0" smtClean="0"/>
              <a:t>第五層</a:t>
            </a:r>
            <a:endParaRPr kumimoji="0" lang="en-US" dirty="0"/>
          </a:p>
        </p:txBody>
      </p:sp>
      <p:sp>
        <p:nvSpPr>
          <p:cNvPr id="4" name="日期版面配置區 3"/>
          <p:cNvSpPr>
            <a:spLocks noGrp="1"/>
          </p:cNvSpPr>
          <p:nvPr>
            <p:ph type="dt" sz="half" idx="10"/>
          </p:nvPr>
        </p:nvSpPr>
        <p:spPr/>
        <p:txBody>
          <a:bodyPr/>
          <a:lstStyle/>
          <a:p>
            <a:fld id="{1E9A8654-B85A-485E-90D4-16C88C05081E}" type="datetimeFigureOut">
              <a:rPr lang="zh-TW" altLang="en-US" smtClean="0"/>
              <a:pPr/>
              <a:t>2016/11/2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B1DE60A-CC63-429A-8C59-2A1D75E53244}"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9525024" y="274639"/>
            <a:ext cx="2057376" cy="5851525"/>
          </a:xfrm>
        </p:spPr>
        <p:txBody>
          <a:bodyPr vert="eaVert"/>
          <a:lstStyle>
            <a:lvl1pPr>
              <a:defRPr>
                <a:ea typeface="文鼎古印體" pitchFamily="49" charset="-120"/>
              </a:defRPr>
            </a:lvl1pPr>
          </a:lstStyle>
          <a:p>
            <a:r>
              <a:rPr kumimoji="0" lang="zh-TW" altLang="en-US" dirty="0" smtClean="0"/>
              <a:t>按一下以編輯母片標題樣式</a:t>
            </a:r>
            <a:endParaRPr kumimoji="0" lang="en-US" dirty="0"/>
          </a:p>
        </p:txBody>
      </p:sp>
      <p:sp>
        <p:nvSpPr>
          <p:cNvPr id="3" name="直排文字版面配置區 2"/>
          <p:cNvSpPr>
            <a:spLocks noGrp="1"/>
          </p:cNvSpPr>
          <p:nvPr>
            <p:ph type="body" orient="vert" idx="1"/>
          </p:nvPr>
        </p:nvSpPr>
        <p:spPr>
          <a:xfrm>
            <a:off x="609600" y="274639"/>
            <a:ext cx="8820173" cy="5851525"/>
          </a:xfrm>
        </p:spPr>
        <p:txBody>
          <a:bodyPr vert="eaVert"/>
          <a:lstStyle>
            <a:lvl1pPr>
              <a:defRPr>
                <a:ea typeface="文鼎古印體" pitchFamily="49" charset="-120"/>
              </a:defRPr>
            </a:lvl1pPr>
            <a:lvl2pPr>
              <a:defRPr>
                <a:ea typeface="文鼎古印體" pitchFamily="49" charset="-120"/>
              </a:defRPr>
            </a:lvl2pPr>
            <a:lvl3pPr>
              <a:defRPr>
                <a:ea typeface="文鼎古印體" pitchFamily="49" charset="-120"/>
              </a:defRPr>
            </a:lvl3pPr>
            <a:lvl4pPr>
              <a:defRPr>
                <a:ea typeface="文鼎古印體" pitchFamily="49" charset="-120"/>
              </a:defRPr>
            </a:lvl4pPr>
            <a:lvl5pPr>
              <a:defRPr>
                <a:ea typeface="文鼎古印體" pitchFamily="49" charset="-120"/>
              </a:defRPr>
            </a:lvl5pPr>
          </a:lstStyle>
          <a:p>
            <a:pPr lvl="0" eaLnBrk="1" latinLnBrk="0" hangingPunct="1"/>
            <a:r>
              <a:rPr lang="zh-TW" altLang="en-US" dirty="0" smtClean="0"/>
              <a:t>按一下以編輯母片文字樣式</a:t>
            </a:r>
          </a:p>
          <a:p>
            <a:pPr lvl="1" eaLnBrk="1" latinLnBrk="0" hangingPunct="1"/>
            <a:r>
              <a:rPr lang="zh-TW" altLang="en-US" dirty="0" smtClean="0"/>
              <a:t>第二層</a:t>
            </a:r>
          </a:p>
          <a:p>
            <a:pPr lvl="2" eaLnBrk="1" latinLnBrk="0" hangingPunct="1"/>
            <a:r>
              <a:rPr lang="zh-TW" altLang="en-US" dirty="0" smtClean="0"/>
              <a:t>第三層</a:t>
            </a:r>
          </a:p>
          <a:p>
            <a:pPr lvl="3" eaLnBrk="1" latinLnBrk="0" hangingPunct="1"/>
            <a:r>
              <a:rPr lang="zh-TW" altLang="en-US" dirty="0" smtClean="0"/>
              <a:t>第四層</a:t>
            </a:r>
          </a:p>
          <a:p>
            <a:pPr lvl="4" eaLnBrk="1" latinLnBrk="0" hangingPunct="1"/>
            <a:r>
              <a:rPr lang="zh-TW" altLang="en-US" dirty="0" smtClean="0"/>
              <a:t>第五層</a:t>
            </a:r>
            <a:endParaRPr kumimoji="0" lang="en-US" dirty="0"/>
          </a:p>
        </p:txBody>
      </p:sp>
      <p:sp>
        <p:nvSpPr>
          <p:cNvPr id="4" name="日期版面配置區 3"/>
          <p:cNvSpPr>
            <a:spLocks noGrp="1"/>
          </p:cNvSpPr>
          <p:nvPr>
            <p:ph type="dt" sz="half" idx="10"/>
          </p:nvPr>
        </p:nvSpPr>
        <p:spPr/>
        <p:txBody>
          <a:bodyPr/>
          <a:lstStyle/>
          <a:p>
            <a:fld id="{1E9A8654-B85A-485E-90D4-16C88C05081E}" type="datetimeFigureOut">
              <a:rPr lang="zh-TW" altLang="en-US" smtClean="0"/>
              <a:pPr/>
              <a:t>2016/11/2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B1DE60A-CC63-429A-8C59-2A1D75E53244}"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ea typeface="文鼎古印體" pitchFamily="49" charset="-120"/>
              </a:defRPr>
            </a:lvl1pPr>
          </a:lstStyle>
          <a:p>
            <a:r>
              <a:rPr kumimoji="0" lang="zh-TW" altLang="en-US" dirty="0" smtClean="0"/>
              <a:t>按一下以編輯母片標題樣式</a:t>
            </a:r>
            <a:endParaRPr kumimoji="0" lang="en-US" dirty="0"/>
          </a:p>
        </p:txBody>
      </p:sp>
      <p:sp>
        <p:nvSpPr>
          <p:cNvPr id="3" name="內容版面配置區 2"/>
          <p:cNvSpPr>
            <a:spLocks noGrp="1"/>
          </p:cNvSpPr>
          <p:nvPr>
            <p:ph idx="1"/>
          </p:nvPr>
        </p:nvSpPr>
        <p:spPr/>
        <p:txBody>
          <a:bodyPr/>
          <a:lstStyle>
            <a:lvl1pPr>
              <a:defRPr>
                <a:ea typeface="文鼎古印體" pitchFamily="49" charset="-120"/>
              </a:defRPr>
            </a:lvl1pPr>
            <a:lvl2pPr>
              <a:defRPr>
                <a:ea typeface="文鼎古印體" pitchFamily="49" charset="-120"/>
              </a:defRPr>
            </a:lvl2pPr>
            <a:lvl3pPr>
              <a:defRPr>
                <a:ea typeface="文鼎古印體" pitchFamily="49" charset="-120"/>
              </a:defRPr>
            </a:lvl3pPr>
            <a:lvl4pPr>
              <a:defRPr>
                <a:ea typeface="文鼎古印體" pitchFamily="49" charset="-120"/>
              </a:defRPr>
            </a:lvl4pPr>
            <a:lvl5pPr>
              <a:defRPr>
                <a:ea typeface="文鼎古印體" pitchFamily="49" charset="-120"/>
              </a:defRPr>
            </a:lvl5pPr>
          </a:lstStyle>
          <a:p>
            <a:pPr lvl="0" eaLnBrk="1" latinLnBrk="0" hangingPunct="1"/>
            <a:r>
              <a:rPr lang="zh-TW" altLang="en-US" dirty="0" smtClean="0"/>
              <a:t>按一下以編輯母片文字樣式</a:t>
            </a:r>
          </a:p>
          <a:p>
            <a:pPr lvl="1" eaLnBrk="1" latinLnBrk="0" hangingPunct="1"/>
            <a:r>
              <a:rPr lang="zh-TW" altLang="en-US" dirty="0" smtClean="0"/>
              <a:t>第二層</a:t>
            </a:r>
          </a:p>
          <a:p>
            <a:pPr lvl="2" eaLnBrk="1" latinLnBrk="0" hangingPunct="1"/>
            <a:r>
              <a:rPr lang="zh-TW" altLang="en-US" dirty="0" smtClean="0"/>
              <a:t>第三層</a:t>
            </a:r>
          </a:p>
          <a:p>
            <a:pPr lvl="3" eaLnBrk="1" latinLnBrk="0" hangingPunct="1"/>
            <a:r>
              <a:rPr lang="zh-TW" altLang="en-US" dirty="0" smtClean="0"/>
              <a:t>第四層</a:t>
            </a:r>
          </a:p>
          <a:p>
            <a:pPr lvl="4" eaLnBrk="1" latinLnBrk="0" hangingPunct="1"/>
            <a:r>
              <a:rPr lang="zh-TW" altLang="en-US" dirty="0" smtClean="0"/>
              <a:t>第五層</a:t>
            </a:r>
            <a:endParaRPr kumimoji="0" lang="en-US" dirty="0"/>
          </a:p>
        </p:txBody>
      </p:sp>
      <p:sp>
        <p:nvSpPr>
          <p:cNvPr id="4" name="日期版面配置區 3"/>
          <p:cNvSpPr>
            <a:spLocks noGrp="1"/>
          </p:cNvSpPr>
          <p:nvPr>
            <p:ph type="dt" sz="half" idx="10"/>
          </p:nvPr>
        </p:nvSpPr>
        <p:spPr/>
        <p:txBody>
          <a:bodyPr/>
          <a:lstStyle/>
          <a:p>
            <a:fld id="{1E9A8654-B85A-485E-90D4-16C88C05081E}" type="datetimeFigureOut">
              <a:rPr lang="zh-TW" altLang="en-US" smtClean="0"/>
              <a:pPr/>
              <a:t>2016/11/2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B1DE60A-CC63-429A-8C59-2A1D75E53244}"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3">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914400" y="2924181"/>
            <a:ext cx="10363200" cy="1362075"/>
          </a:xfrm>
        </p:spPr>
        <p:txBody>
          <a:bodyPr anchor="t"/>
          <a:lstStyle>
            <a:lvl1pPr algn="l">
              <a:defRPr sz="4400" b="0" cap="all">
                <a:ea typeface="文鼎古印體" pitchFamily="49" charset="-120"/>
              </a:defRPr>
            </a:lvl1pPr>
          </a:lstStyle>
          <a:p>
            <a:r>
              <a:rPr kumimoji="0" lang="zh-TW" altLang="en-US" dirty="0" smtClean="0"/>
              <a:t>按一下以編輯母片標題樣式</a:t>
            </a:r>
            <a:endParaRPr kumimoji="0" lang="en-US" dirty="0"/>
          </a:p>
        </p:txBody>
      </p:sp>
      <p:sp>
        <p:nvSpPr>
          <p:cNvPr id="3" name="文字版面配置區 2"/>
          <p:cNvSpPr>
            <a:spLocks noGrp="1"/>
          </p:cNvSpPr>
          <p:nvPr>
            <p:ph type="body" idx="1"/>
          </p:nvPr>
        </p:nvSpPr>
        <p:spPr>
          <a:xfrm>
            <a:off x="914400" y="1428748"/>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1E9A8654-B85A-485E-90D4-16C88C05081E}" type="datetimeFigureOut">
              <a:rPr lang="zh-TW" altLang="en-US" smtClean="0"/>
              <a:pPr/>
              <a:t>2016/11/2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B1DE60A-CC63-429A-8C59-2A1D75E53244}" type="slidenum">
              <a:rPr lang="zh-TW" altLang="en-US" smtClean="0"/>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1E9A8654-B85A-485E-90D4-16C88C05081E}" type="datetimeFigureOut">
              <a:rPr lang="zh-TW" altLang="en-US" smtClean="0"/>
              <a:pPr/>
              <a:t>2016/11/2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B1DE60A-CC63-429A-8C59-2A1D75E53244}"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609600" y="1535113"/>
            <a:ext cx="5386917" cy="639762"/>
          </a:xfrm>
        </p:spPr>
        <p:txBody>
          <a:bodyPr anchor="b"/>
          <a:lstStyle>
            <a:lvl1pPr marL="0" indent="0">
              <a:buNone/>
              <a:defRPr sz="2400" b="1">
                <a:ea typeface="文鼎古印體" pitchFamily="49" charset="-12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TW" altLang="en-US" dirty="0" smtClean="0"/>
              <a:t>按一下以編輯母片文字樣式</a:t>
            </a:r>
          </a:p>
        </p:txBody>
      </p:sp>
      <p:sp>
        <p:nvSpPr>
          <p:cNvPr id="4" name="內容版面配置區 3"/>
          <p:cNvSpPr>
            <a:spLocks noGrp="1"/>
          </p:cNvSpPr>
          <p:nvPr>
            <p:ph sz="half" idx="2"/>
          </p:nvPr>
        </p:nvSpPr>
        <p:spPr>
          <a:xfrm>
            <a:off x="609600" y="2174875"/>
            <a:ext cx="5386917" cy="3951288"/>
          </a:xfrm>
        </p:spPr>
        <p:txBody>
          <a:bodyPr/>
          <a:lstStyle>
            <a:lvl1pPr>
              <a:defRPr sz="2400">
                <a:ea typeface="文鼎古印體" pitchFamily="49" charset="-120"/>
              </a:defRPr>
            </a:lvl1pPr>
            <a:lvl2pPr>
              <a:defRPr sz="2000">
                <a:ea typeface="文鼎古印體" pitchFamily="49" charset="-120"/>
              </a:defRPr>
            </a:lvl2pPr>
            <a:lvl3pPr>
              <a:defRPr sz="1800">
                <a:ea typeface="文鼎古印體" pitchFamily="49" charset="-120"/>
              </a:defRPr>
            </a:lvl3pPr>
            <a:lvl4pPr>
              <a:defRPr sz="1600">
                <a:ea typeface="文鼎古印體" pitchFamily="49" charset="-120"/>
              </a:defRPr>
            </a:lvl4pPr>
            <a:lvl5pPr>
              <a:defRPr sz="1600">
                <a:ea typeface="文鼎古印體" pitchFamily="49" charset="-120"/>
              </a:defRPr>
            </a:lvl5pPr>
            <a:lvl6pPr>
              <a:defRPr sz="1600"/>
            </a:lvl6pPr>
            <a:lvl7pPr>
              <a:defRPr sz="1600"/>
            </a:lvl7pPr>
            <a:lvl8pPr>
              <a:defRPr sz="1600"/>
            </a:lvl8pPr>
            <a:lvl9pPr>
              <a:defRPr sz="1600"/>
            </a:lvl9pPr>
          </a:lstStyle>
          <a:p>
            <a:pPr lvl="0" eaLnBrk="1" latinLnBrk="0" hangingPunct="1"/>
            <a:r>
              <a:rPr lang="zh-TW" altLang="en-US" dirty="0" smtClean="0"/>
              <a:t>按一下以編輯母片文字樣式</a:t>
            </a:r>
          </a:p>
          <a:p>
            <a:pPr lvl="1" eaLnBrk="1" latinLnBrk="0" hangingPunct="1"/>
            <a:r>
              <a:rPr lang="zh-TW" altLang="en-US" dirty="0" smtClean="0"/>
              <a:t>第二層</a:t>
            </a:r>
          </a:p>
          <a:p>
            <a:pPr lvl="2" eaLnBrk="1" latinLnBrk="0" hangingPunct="1"/>
            <a:r>
              <a:rPr lang="zh-TW" altLang="en-US" dirty="0" smtClean="0"/>
              <a:t>第三層</a:t>
            </a:r>
          </a:p>
          <a:p>
            <a:pPr lvl="3" eaLnBrk="1" latinLnBrk="0" hangingPunct="1"/>
            <a:r>
              <a:rPr lang="zh-TW" altLang="en-US" dirty="0" smtClean="0"/>
              <a:t>第四層</a:t>
            </a:r>
          </a:p>
          <a:p>
            <a:pPr lvl="4" eaLnBrk="1" latinLnBrk="0" hangingPunct="1"/>
            <a:r>
              <a:rPr lang="zh-TW" altLang="en-US" dirty="0" smtClean="0"/>
              <a:t>第五層</a:t>
            </a:r>
            <a:endParaRPr kumimoji="0" lang="en-US" dirty="0"/>
          </a:p>
        </p:txBody>
      </p:sp>
      <p:sp>
        <p:nvSpPr>
          <p:cNvPr id="5" name="文字版面配置區 4"/>
          <p:cNvSpPr>
            <a:spLocks noGrp="1"/>
          </p:cNvSpPr>
          <p:nvPr>
            <p:ph type="body" sz="quarter" idx="3"/>
          </p:nvPr>
        </p:nvSpPr>
        <p:spPr>
          <a:xfrm>
            <a:off x="6193368" y="1535113"/>
            <a:ext cx="5389033" cy="639762"/>
          </a:xfrm>
        </p:spPr>
        <p:txBody>
          <a:bodyPr anchor="b"/>
          <a:lstStyle>
            <a:lvl1pPr marL="0" indent="0">
              <a:buNone/>
              <a:defRPr sz="2400" b="1">
                <a:ea typeface="文鼎古印體" pitchFamily="49" charset="-12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TW" altLang="en-US" dirty="0" smtClean="0"/>
              <a:t>按一下以編輯母片文字樣式</a:t>
            </a:r>
          </a:p>
        </p:txBody>
      </p:sp>
      <p:sp>
        <p:nvSpPr>
          <p:cNvPr id="6" name="內容版面配置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TW" altLang="en-US" dirty="0" smtClean="0"/>
              <a:t>按一下以編輯母片文字樣式</a:t>
            </a:r>
          </a:p>
          <a:p>
            <a:pPr lvl="1" eaLnBrk="1" latinLnBrk="0" hangingPunct="1"/>
            <a:r>
              <a:rPr lang="zh-TW" altLang="en-US" dirty="0" smtClean="0"/>
              <a:t>第二層</a:t>
            </a:r>
          </a:p>
          <a:p>
            <a:pPr lvl="2" eaLnBrk="1" latinLnBrk="0" hangingPunct="1"/>
            <a:r>
              <a:rPr lang="zh-TW" altLang="en-US" dirty="0" smtClean="0"/>
              <a:t>第三層</a:t>
            </a:r>
          </a:p>
          <a:p>
            <a:pPr lvl="3" eaLnBrk="1" latinLnBrk="0" hangingPunct="1"/>
            <a:r>
              <a:rPr lang="zh-TW" altLang="en-US" dirty="0" smtClean="0"/>
              <a:t>第四層</a:t>
            </a:r>
          </a:p>
          <a:p>
            <a:pPr lvl="4" eaLnBrk="1" latinLnBrk="0" hangingPunct="1"/>
            <a:r>
              <a:rPr lang="zh-TW" altLang="en-US" dirty="0" smtClean="0"/>
              <a:t>第五層</a:t>
            </a:r>
            <a:endParaRPr kumimoji="0" lang="en-US" dirty="0"/>
          </a:p>
        </p:txBody>
      </p:sp>
      <p:sp>
        <p:nvSpPr>
          <p:cNvPr id="7" name="日期版面配置區 6"/>
          <p:cNvSpPr>
            <a:spLocks noGrp="1"/>
          </p:cNvSpPr>
          <p:nvPr>
            <p:ph type="dt" sz="half" idx="10"/>
          </p:nvPr>
        </p:nvSpPr>
        <p:spPr/>
        <p:txBody>
          <a:bodyPr/>
          <a:lstStyle/>
          <a:p>
            <a:fld id="{1E9A8654-B85A-485E-90D4-16C88C05081E}" type="datetimeFigureOut">
              <a:rPr lang="zh-TW" altLang="en-US" smtClean="0"/>
              <a:pPr/>
              <a:t>2016/11/2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8B1DE60A-CC63-429A-8C59-2A1D75E53244}"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1E9A8654-B85A-485E-90D4-16C88C05081E}" type="datetimeFigureOut">
              <a:rPr lang="zh-TW" altLang="en-US" smtClean="0"/>
              <a:pPr/>
              <a:t>2016/11/2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8B1DE60A-CC63-429A-8C59-2A1D75E53244}"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1E9A8654-B85A-485E-90D4-16C88C05081E}" type="datetimeFigureOut">
              <a:rPr lang="zh-TW" altLang="en-US" smtClean="0"/>
              <a:pPr/>
              <a:t>2016/11/2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B1DE60A-CC63-429A-8C59-2A1D75E53244}"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13842" y="1071546"/>
            <a:ext cx="6815667" cy="5049760"/>
          </a:xfrm>
        </p:spPr>
        <p:txBody>
          <a:bodyPr/>
          <a:lstStyle>
            <a:lvl1pPr>
              <a:defRPr sz="3200">
                <a:ea typeface="文鼎古印體" pitchFamily="49" charset="-120"/>
              </a:defRPr>
            </a:lvl1pPr>
            <a:lvl2pPr>
              <a:defRPr sz="2800">
                <a:ea typeface="文鼎古印體" pitchFamily="49" charset="-120"/>
              </a:defRPr>
            </a:lvl2pPr>
            <a:lvl3pPr>
              <a:defRPr sz="2400">
                <a:ea typeface="文鼎古印體" pitchFamily="49" charset="-120"/>
              </a:defRPr>
            </a:lvl3pPr>
            <a:lvl4pPr>
              <a:defRPr sz="2000">
                <a:ea typeface="文鼎古印體" pitchFamily="49" charset="-120"/>
              </a:defRPr>
            </a:lvl4pPr>
            <a:lvl5pPr>
              <a:defRPr sz="2000">
                <a:ea typeface="文鼎古印體" pitchFamily="49" charset="-120"/>
              </a:defRPr>
            </a:lvl5pPr>
            <a:lvl6pPr>
              <a:defRPr sz="2000"/>
            </a:lvl6pPr>
            <a:lvl7pPr>
              <a:defRPr sz="2000"/>
            </a:lvl7pPr>
            <a:lvl8pPr>
              <a:defRPr sz="2000"/>
            </a:lvl8pPr>
            <a:lvl9pPr>
              <a:defRPr sz="2000"/>
            </a:lvl9pPr>
          </a:lstStyle>
          <a:p>
            <a:pPr lvl="0" eaLnBrk="1" latinLnBrk="0" hangingPunct="1"/>
            <a:r>
              <a:rPr lang="zh-TW" altLang="en-US" dirty="0" smtClean="0"/>
              <a:t>按一下以編輯母片文字樣式</a:t>
            </a:r>
          </a:p>
          <a:p>
            <a:pPr lvl="1" eaLnBrk="1" latinLnBrk="0" hangingPunct="1"/>
            <a:r>
              <a:rPr lang="zh-TW" altLang="en-US" dirty="0" smtClean="0"/>
              <a:t>第二層</a:t>
            </a:r>
          </a:p>
          <a:p>
            <a:pPr lvl="2" eaLnBrk="1" latinLnBrk="0" hangingPunct="1"/>
            <a:r>
              <a:rPr lang="zh-TW" altLang="en-US" dirty="0" smtClean="0"/>
              <a:t>第三層</a:t>
            </a:r>
          </a:p>
          <a:p>
            <a:pPr lvl="3" eaLnBrk="1" latinLnBrk="0" hangingPunct="1"/>
            <a:r>
              <a:rPr lang="zh-TW" altLang="en-US" dirty="0" smtClean="0"/>
              <a:t>第四層</a:t>
            </a:r>
          </a:p>
          <a:p>
            <a:pPr lvl="4" eaLnBrk="1" latinLnBrk="0" hangingPunct="1"/>
            <a:r>
              <a:rPr lang="zh-TW" altLang="en-US" dirty="0" smtClean="0"/>
              <a:t>第五層</a:t>
            </a:r>
            <a:endParaRPr kumimoji="0" lang="en-US" dirty="0"/>
          </a:p>
        </p:txBody>
      </p:sp>
      <p:sp>
        <p:nvSpPr>
          <p:cNvPr id="4" name="文字版面配置區 3"/>
          <p:cNvSpPr>
            <a:spLocks noGrp="1"/>
          </p:cNvSpPr>
          <p:nvPr>
            <p:ph type="body" sz="half" idx="2"/>
          </p:nvPr>
        </p:nvSpPr>
        <p:spPr>
          <a:xfrm>
            <a:off x="7572111" y="1071547"/>
            <a:ext cx="4011084" cy="3429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1E9A8654-B85A-485E-90D4-16C88C05081E}" type="datetimeFigureOut">
              <a:rPr lang="zh-TW" altLang="en-US" smtClean="0"/>
              <a:pPr/>
              <a:t>2016/11/2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B1DE60A-CC63-429A-8C59-2A1D75E53244}" type="slidenum">
              <a:rPr lang="zh-TW" altLang="en-US" smtClean="0"/>
              <a:pPr/>
              <a:t>‹#›</a:t>
            </a:fld>
            <a:endParaRPr lang="zh-TW" altLang="en-US"/>
          </a:p>
        </p:txBody>
      </p:sp>
      <p:sp>
        <p:nvSpPr>
          <p:cNvPr id="2" name="標題 1"/>
          <p:cNvSpPr>
            <a:spLocks noGrp="1"/>
          </p:cNvSpPr>
          <p:nvPr>
            <p:ph type="title"/>
          </p:nvPr>
        </p:nvSpPr>
        <p:spPr>
          <a:xfrm>
            <a:off x="609608" y="285728"/>
            <a:ext cx="10974657" cy="696626"/>
          </a:xfrm>
        </p:spPr>
        <p:txBody>
          <a:bodyPr anchor="ctr"/>
          <a:lstStyle>
            <a:lvl1pPr algn="ctr">
              <a:defRPr sz="3600" b="0">
                <a:ea typeface="文鼎古印體" pitchFamily="49" charset="-120"/>
              </a:defRPr>
            </a:lvl1pPr>
          </a:lstStyle>
          <a:p>
            <a:r>
              <a:rPr kumimoji="0" lang="zh-TW" altLang="en-US" dirty="0" smtClean="0"/>
              <a:t>按一下以編輯母片標題樣式</a:t>
            </a:r>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0668032" y="642918"/>
            <a:ext cx="1047757" cy="4572032"/>
          </a:xfrm>
        </p:spPr>
        <p:txBody>
          <a:bodyPr vert="eaVert" anchor="ctr"/>
          <a:lstStyle>
            <a:lvl1pPr algn="l">
              <a:defRPr sz="2400" b="0"/>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590562" y="541340"/>
            <a:ext cx="8553459" cy="5459428"/>
          </a:xfrm>
          <a:prstGeom prst="roundRect">
            <a:avLst>
              <a:gd name="adj" fmla="val 4800"/>
            </a:avLst>
          </a:prstGeom>
          <a:solidFill>
            <a:schemeClr val="accent1">
              <a:tint val="20000"/>
            </a:schemeClr>
          </a:solidFill>
          <a:ln w="38100">
            <a:gradFill flip="none" rotWithShape="1">
              <a:gsLst>
                <a:gs pos="0">
                  <a:schemeClr val="accent1">
                    <a:alpha val="50000"/>
                  </a:schemeClr>
                </a:gs>
                <a:gs pos="100000">
                  <a:schemeClr val="accent1">
                    <a:tint val="20000"/>
                  </a:schemeClr>
                </a:gs>
              </a:gsLst>
              <a:lin ang="16200000" scaled="1"/>
              <a:tileRect/>
            </a:gradFill>
          </a:ln>
          <a:effectLst>
            <a:outerShdw blurRad="76200" dist="38100" dir="5400000" sx="100500" sy="100500" algn="tl"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TW" altLang="en-US" smtClean="0"/>
              <a:t>按一下圖示以新增圖片</a:t>
            </a:r>
            <a:endParaRPr kumimoji="0" lang="en-US"/>
          </a:p>
        </p:txBody>
      </p:sp>
      <p:sp>
        <p:nvSpPr>
          <p:cNvPr id="4" name="文字版面配置區 3"/>
          <p:cNvSpPr>
            <a:spLocks noGrp="1"/>
          </p:cNvSpPr>
          <p:nvPr>
            <p:ph type="body" sz="half" idx="2"/>
          </p:nvPr>
        </p:nvSpPr>
        <p:spPr>
          <a:xfrm>
            <a:off x="9429774" y="1000108"/>
            <a:ext cx="1219157" cy="4214842"/>
          </a:xfrm>
        </p:spPr>
        <p:txBody>
          <a:bodyPr vert="eaVert"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1E9A8654-B85A-485E-90D4-16C88C05081E}" type="datetimeFigureOut">
              <a:rPr lang="zh-TW" altLang="en-US" smtClean="0"/>
              <a:pPr/>
              <a:t>2016/11/2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B1DE60A-CC63-429A-8C59-2A1D75E53244}"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8" name="圖片 7"/>
          <p:cNvPicPr>
            <a:picLocks noChangeAspect="1"/>
          </p:cNvPicPr>
          <p:nvPr/>
        </p:nvPicPr>
        <p:blipFill>
          <a:blip r:embed="rId13" cstate="print">
            <a:duotone>
              <a:schemeClr val="accent1"/>
              <a:srgbClr val="FFFFFF"/>
            </a:duotone>
            <a:lum bright="12000" contrast="40000"/>
          </a:blip>
          <a:stretch>
            <a:fillRect/>
          </a:stretch>
        </p:blipFill>
        <p:spPr>
          <a:xfrm>
            <a:off x="8890413" y="4915144"/>
            <a:ext cx="3301588" cy="1942857"/>
          </a:xfrm>
          <a:prstGeom prst="rect">
            <a:avLst/>
          </a:prstGeom>
          <a:noFill/>
          <a:ln>
            <a:noFill/>
          </a:ln>
        </p:spPr>
      </p:pic>
      <p:sp>
        <p:nvSpPr>
          <p:cNvPr id="10" name="矩形 9"/>
          <p:cNvSpPr/>
          <p:nvPr/>
        </p:nvSpPr>
        <p:spPr>
          <a:xfrm>
            <a:off x="0" y="0"/>
            <a:ext cx="12192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20000"/>
                </a:schemeClr>
              </a:gs>
              <a:gs pos="100000">
                <a:schemeClr val="accent1">
                  <a:tint val="50000"/>
                  <a:shade val="100000"/>
                  <a:hueMod val="100000"/>
                  <a:satMod val="500000"/>
                </a:schemeClr>
              </a:gs>
            </a:gsLst>
            <a:lin ang="18900000" scaled="1"/>
            <a:tileRect/>
          </a:gradFill>
          <a:ln w="12700" cap="rnd" cmpd="sng" algn="ctr">
            <a:noFill/>
            <a:prstDash val="solid"/>
          </a:ln>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sp>
        <p:nvSpPr>
          <p:cNvPr id="11" name="矩形 10"/>
          <p:cNvSpPr/>
          <p:nvPr/>
        </p:nvSpPr>
        <p:spPr>
          <a:xfrm>
            <a:off x="0" y="40951"/>
            <a:ext cx="6096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5000"/>
                </a:schemeClr>
              </a:gs>
              <a:gs pos="100000">
                <a:schemeClr val="accent1">
                  <a:tint val="50000"/>
                  <a:shade val="100000"/>
                  <a:hueMod val="100000"/>
                  <a:satMod val="500000"/>
                  <a:alpha val="60000"/>
                </a:schemeClr>
              </a:gs>
            </a:gsLst>
            <a:lin ang="8100000" scaled="1"/>
            <a:tileRect/>
          </a:gradFill>
          <a:ln w="12700" cap="rnd" cmpd="sng" algn="ctr">
            <a:noFill/>
            <a:prstDash val="solid"/>
          </a:ln>
          <a:effectLst>
            <a:glow>
              <a:schemeClr val="accent1">
                <a:tint val="100000"/>
                <a:shade val="100000"/>
                <a:hueMod val="100000"/>
                <a:satMod val="100000"/>
              </a:schemeClr>
            </a:glow>
            <a:softEdge rad="12700"/>
          </a:effectLst>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pic>
        <p:nvPicPr>
          <p:cNvPr id="9" name="圖片 8"/>
          <p:cNvPicPr>
            <a:picLocks noChangeAspect="1"/>
          </p:cNvPicPr>
          <p:nvPr/>
        </p:nvPicPr>
        <p:blipFill>
          <a:blip r:embed="rId14" cstate="print">
            <a:duotone>
              <a:schemeClr val="accent1"/>
              <a:srgbClr val="FFFFFF"/>
            </a:duotone>
            <a:lum bright="35000" contrast="40000"/>
          </a:blip>
          <a:stretch>
            <a:fillRect/>
          </a:stretch>
        </p:blipFill>
        <p:spPr>
          <a:xfrm>
            <a:off x="0" y="6420446"/>
            <a:ext cx="12192000" cy="437555"/>
          </a:xfrm>
          <a:prstGeom prst="rect">
            <a:avLst/>
          </a:prstGeom>
          <a:noFill/>
          <a:ln>
            <a:noFill/>
          </a:ln>
          <a:effectLst/>
        </p:spPr>
      </p:pic>
      <p:sp>
        <p:nvSpPr>
          <p:cNvPr id="2" name="標題版面配置區 1"/>
          <p:cNvSpPr>
            <a:spLocks noGrp="1"/>
          </p:cNvSpPr>
          <p:nvPr>
            <p:ph type="title"/>
          </p:nvPr>
        </p:nvSpPr>
        <p:spPr>
          <a:xfrm>
            <a:off x="609600" y="274638"/>
            <a:ext cx="10972800" cy="1143000"/>
          </a:xfrm>
          <a:prstGeom prst="rect">
            <a:avLst/>
          </a:prstGeom>
        </p:spPr>
        <p:txBody>
          <a:bodyPr vert="horz" rtlCol="0" anchor="ctr">
            <a:normAutofit/>
          </a:body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609600" y="1600201"/>
            <a:ext cx="10972800" cy="4525963"/>
          </a:xfrm>
          <a:prstGeom prst="rect">
            <a:avLst/>
          </a:prstGeom>
        </p:spPr>
        <p:txBody>
          <a:bodyPr vert="horz" rtlCol="0">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4" name="日期版面配置區 3"/>
          <p:cNvSpPr>
            <a:spLocks noGrp="1"/>
          </p:cNvSpPr>
          <p:nvPr>
            <p:ph type="dt" sz="half" idx="2"/>
          </p:nvPr>
        </p:nvSpPr>
        <p:spPr>
          <a:xfrm>
            <a:off x="609600" y="6356351"/>
            <a:ext cx="28448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1E9A8654-B85A-485E-90D4-16C88C05081E}" type="datetimeFigureOut">
              <a:rPr lang="zh-TW" altLang="en-US" smtClean="0"/>
              <a:pPr/>
              <a:t>2016/11/2</a:t>
            </a:fld>
            <a:endParaRPr lang="zh-TW" altLang="en-US"/>
          </a:p>
        </p:txBody>
      </p:sp>
      <p:sp>
        <p:nvSpPr>
          <p:cNvPr id="5" name="頁尾版面配置區 4"/>
          <p:cNvSpPr>
            <a:spLocks noGrp="1"/>
          </p:cNvSpPr>
          <p:nvPr>
            <p:ph type="ftr" sz="quarter" idx="3"/>
          </p:nvPr>
        </p:nvSpPr>
        <p:spPr>
          <a:xfrm>
            <a:off x="4165600" y="6356351"/>
            <a:ext cx="38608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737600" y="6356351"/>
            <a:ext cx="28448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8B1DE60A-CC63-429A-8C59-2A1D75E53244}"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accent1"/>
        </a:buClr>
        <a:buSzPct val="5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accent2"/>
        </a:buClr>
        <a:buSzPct val="50000"/>
        <a:buFont typeface="Wingdings 2"/>
        <a:buChar char="³"/>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accent3"/>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accent5"/>
        </a:buClr>
        <a:buSzPct val="45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accent6"/>
        </a:buClr>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698171" y="1742478"/>
            <a:ext cx="9362374" cy="3003693"/>
          </a:xfrm>
        </p:spPr>
        <p:txBody>
          <a:bodyPr>
            <a:noAutofit/>
          </a:bodyPr>
          <a:lstStyle/>
          <a:p>
            <a:pPr algn="ctr"/>
            <a:r>
              <a:rPr lang="zh-TW" altLang="zh-TW" sz="6600" dirty="0" smtClean="0">
                <a:latin typeface="標楷體" pitchFamily="65" charset="-120"/>
                <a:ea typeface="標楷體" pitchFamily="65" charset="-120"/>
              </a:rPr>
              <a:t>花蓮縣</a:t>
            </a:r>
            <a:r>
              <a:rPr lang="zh-TW" altLang="zh-TW" sz="6600" dirty="0" smtClean="0">
                <a:latin typeface="標楷體" pitchFamily="65" charset="-120"/>
                <a:ea typeface="標楷體" pitchFamily="65" charset="-120"/>
              </a:rPr>
              <a:t>國民</a:t>
            </a:r>
            <a:r>
              <a:rPr lang="zh-TW" altLang="en-US" sz="6600" dirty="0" smtClean="0">
                <a:latin typeface="標楷體" pitchFamily="65" charset="-120"/>
                <a:ea typeface="標楷體" pitchFamily="65" charset="-120"/>
              </a:rPr>
              <a:t>中</a:t>
            </a:r>
            <a:r>
              <a:rPr lang="zh-TW" altLang="zh-TW" sz="6600" dirty="0" smtClean="0">
                <a:latin typeface="標楷體" pitchFamily="65" charset="-120"/>
                <a:ea typeface="標楷體" pitchFamily="65" charset="-120"/>
              </a:rPr>
              <a:t>學</a:t>
            </a:r>
            <a:r>
              <a:rPr lang="zh-TW" altLang="zh-TW" sz="6600" dirty="0" smtClean="0">
                <a:latin typeface="標楷體" pitchFamily="65" charset="-120"/>
                <a:ea typeface="標楷體" pitchFamily="65" charset="-120"/>
              </a:rPr>
              <a:t>資賦優異學生</a:t>
            </a:r>
            <a:r>
              <a:rPr lang="zh-TW" altLang="en-US" sz="6600" dirty="0" smtClean="0">
                <a:latin typeface="標楷體" pitchFamily="65" charset="-120"/>
                <a:ea typeface="標楷體" pitchFamily="65" charset="-120"/>
              </a:rPr>
              <a:t>與普通學生</a:t>
            </a:r>
            <a:r>
              <a:rPr lang="zh-TW" altLang="zh-TW" sz="6600" dirty="0" smtClean="0">
                <a:latin typeface="標楷體" pitchFamily="65" charset="-120"/>
                <a:ea typeface="標楷體" pitchFamily="65" charset="-120"/>
              </a:rPr>
              <a:t>歸因型態之研究</a:t>
            </a:r>
            <a:r>
              <a:rPr lang="zh-TW" altLang="zh-TW" sz="3600" dirty="0" smtClean="0">
                <a:latin typeface="Adobe 楷体 Std R" panose="02020400000000000000" pitchFamily="18" charset="-128"/>
                <a:ea typeface="Adobe 楷体 Std R" panose="02020400000000000000" pitchFamily="18" charset="-128"/>
              </a:rPr>
              <a:t/>
            </a:r>
            <a:br>
              <a:rPr lang="zh-TW" altLang="zh-TW" sz="3600" dirty="0" smtClean="0">
                <a:latin typeface="Adobe 楷体 Std R" panose="02020400000000000000" pitchFamily="18" charset="-128"/>
                <a:ea typeface="Adobe 楷体 Std R" panose="02020400000000000000" pitchFamily="18" charset="-128"/>
              </a:rPr>
            </a:br>
            <a:r>
              <a:rPr lang="en-US" altLang="zh-TW" sz="3600" dirty="0" smtClean="0">
                <a:latin typeface="Adobe 楷体 Std R" panose="02020400000000000000" pitchFamily="18" charset="-128"/>
                <a:ea typeface="Adobe 楷体 Std R" panose="02020400000000000000" pitchFamily="18" charset="-128"/>
              </a:rPr>
              <a:t> </a:t>
            </a:r>
            <a:r>
              <a:rPr lang="zh-TW" altLang="zh-TW" sz="3600" dirty="0" smtClean="0">
                <a:latin typeface="Adobe 楷体 Std R" panose="02020400000000000000" pitchFamily="18" charset="-128"/>
                <a:ea typeface="Adobe 楷体 Std R" panose="02020400000000000000" pitchFamily="18" charset="-128"/>
              </a:rPr>
              <a:t/>
            </a:r>
            <a:br>
              <a:rPr lang="zh-TW" altLang="zh-TW" sz="3600" dirty="0" smtClean="0">
                <a:latin typeface="Adobe 楷体 Std R" panose="02020400000000000000" pitchFamily="18" charset="-128"/>
                <a:ea typeface="Adobe 楷体 Std R" panose="02020400000000000000" pitchFamily="18" charset="-128"/>
              </a:rPr>
            </a:br>
            <a:endParaRPr lang="zh-TW" altLang="en-US" sz="3600" dirty="0">
              <a:solidFill>
                <a:srgbClr val="002060"/>
              </a:solidFill>
              <a:latin typeface="Adobe 楷体 Std R" panose="02020400000000000000" pitchFamily="18" charset="-128"/>
              <a:ea typeface="Adobe 楷体 Std R" panose="02020400000000000000" pitchFamily="18" charset="-128"/>
            </a:endParaRPr>
          </a:p>
        </p:txBody>
      </p:sp>
      <p:sp>
        <p:nvSpPr>
          <p:cNvPr id="4" name="副標題 3"/>
          <p:cNvSpPr>
            <a:spLocks noGrp="1"/>
          </p:cNvSpPr>
          <p:nvPr>
            <p:ph type="subTitle" idx="1"/>
          </p:nvPr>
        </p:nvSpPr>
        <p:spPr/>
        <p:txBody>
          <a:bodyPr/>
          <a:lstStyle/>
          <a:p>
            <a:endParaRPr lang="zh-TW" altLang="en-US" dirty="0"/>
          </a:p>
        </p:txBody>
      </p:sp>
    </p:spTree>
    <p:extLst>
      <p:ext uri="{BB962C8B-B14F-4D97-AF65-F5344CB8AC3E}">
        <p14:creationId xmlns:p14="http://schemas.microsoft.com/office/powerpoint/2010/main" val="356367877"/>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6000" dirty="0" smtClean="0">
                <a:latin typeface="標楷體" pitchFamily="65" charset="-120"/>
                <a:ea typeface="標楷體" pitchFamily="65" charset="-120"/>
              </a:rPr>
              <a:t>問卷題目</a:t>
            </a:r>
            <a:endParaRPr lang="zh-TW" altLang="en-US" sz="6000" dirty="0">
              <a:latin typeface="標楷體" pitchFamily="65" charset="-120"/>
              <a:ea typeface="標楷體" pitchFamily="65" charset="-120"/>
            </a:endParaRPr>
          </a:p>
        </p:txBody>
      </p:sp>
      <p:sp>
        <p:nvSpPr>
          <p:cNvPr id="3" name="內容版面配置區 2"/>
          <p:cNvSpPr>
            <a:spLocks noGrp="1"/>
          </p:cNvSpPr>
          <p:nvPr>
            <p:ph idx="1"/>
          </p:nvPr>
        </p:nvSpPr>
        <p:spPr/>
        <p:txBody>
          <a:bodyPr/>
          <a:lstStyle/>
          <a:p>
            <a:pPr>
              <a:buNone/>
            </a:pPr>
            <a:endParaRPr lang="en-US" altLang="zh-TW" dirty="0" smtClean="0"/>
          </a:p>
          <a:p>
            <a:endParaRPr lang="zh-TW" altLang="en-US" dirty="0"/>
          </a:p>
        </p:txBody>
      </p:sp>
      <p:graphicFrame>
        <p:nvGraphicFramePr>
          <p:cNvPr id="4" name="表格 3"/>
          <p:cNvGraphicFramePr>
            <a:graphicFrameLocks noGrp="1"/>
          </p:cNvGraphicFramePr>
          <p:nvPr/>
        </p:nvGraphicFramePr>
        <p:xfrm>
          <a:off x="2067858" y="1813361"/>
          <a:ext cx="8128000" cy="4390215"/>
        </p:xfrm>
        <a:graphic>
          <a:graphicData uri="http://schemas.openxmlformats.org/drawingml/2006/table">
            <a:tbl>
              <a:tblPr firstRow="1" bandRow="1">
                <a:tableStyleId>{5940675A-B579-460E-94D1-54222C63F5DA}</a:tableStyleId>
              </a:tblPr>
              <a:tblGrid>
                <a:gridCol w="3006166"/>
                <a:gridCol w="2653552"/>
                <a:gridCol w="2468282"/>
              </a:tblGrid>
              <a:tr h="878043">
                <a:tc>
                  <a:txBody>
                    <a:bodyPr/>
                    <a:lstStyle/>
                    <a:p>
                      <a:pPr algn="ctr"/>
                      <a:r>
                        <a:rPr lang="zh-TW" altLang="en-US" sz="4000" dirty="0" smtClean="0">
                          <a:latin typeface="標楷體" pitchFamily="65" charset="-120"/>
                          <a:ea typeface="標楷體" pitchFamily="65" charset="-120"/>
                        </a:rPr>
                        <a:t>題型</a:t>
                      </a:r>
                      <a:endParaRPr lang="zh-TW" altLang="en-US" sz="4000" dirty="0">
                        <a:latin typeface="標楷體" pitchFamily="65" charset="-120"/>
                        <a:ea typeface="標楷體" pitchFamily="65" charset="-120"/>
                      </a:endParaRPr>
                    </a:p>
                  </a:txBody>
                  <a:tcPr/>
                </a:tc>
                <a:tc>
                  <a:txBody>
                    <a:bodyPr/>
                    <a:lstStyle/>
                    <a:p>
                      <a:pPr algn="ctr"/>
                      <a:r>
                        <a:rPr lang="zh-TW" altLang="en-US" sz="4000" dirty="0" smtClean="0">
                          <a:latin typeface="標楷體" pitchFamily="65" charset="-120"/>
                          <a:ea typeface="標楷體" pitchFamily="65" charset="-120"/>
                        </a:rPr>
                        <a:t>正向</a:t>
                      </a:r>
                      <a:endParaRPr lang="zh-TW" altLang="en-US" sz="4000" dirty="0">
                        <a:latin typeface="標楷體" pitchFamily="65" charset="-120"/>
                        <a:ea typeface="標楷體" pitchFamily="65" charset="-120"/>
                      </a:endParaRPr>
                    </a:p>
                  </a:txBody>
                  <a:tcPr/>
                </a:tc>
                <a:tc>
                  <a:txBody>
                    <a:bodyPr/>
                    <a:lstStyle/>
                    <a:p>
                      <a:pPr algn="ctr"/>
                      <a:r>
                        <a:rPr lang="zh-TW" altLang="en-US" sz="4000" dirty="0" smtClean="0">
                          <a:latin typeface="標楷體" pitchFamily="65" charset="-120"/>
                          <a:ea typeface="標楷體" pitchFamily="65" charset="-120"/>
                        </a:rPr>
                        <a:t>負向</a:t>
                      </a:r>
                      <a:endParaRPr lang="zh-TW" altLang="en-US" sz="4000" dirty="0">
                        <a:latin typeface="標楷體" pitchFamily="65" charset="-120"/>
                        <a:ea typeface="標楷體" pitchFamily="65" charset="-120"/>
                      </a:endParaRPr>
                    </a:p>
                  </a:txBody>
                  <a:tcPr/>
                </a:tc>
              </a:tr>
              <a:tr h="878043">
                <a:tc>
                  <a:txBody>
                    <a:bodyPr/>
                    <a:lstStyle/>
                    <a:p>
                      <a:pPr algn="ctr"/>
                      <a:r>
                        <a:rPr lang="zh-TW" altLang="en-US" sz="4000" dirty="0" smtClean="0">
                          <a:latin typeface="標楷體" pitchFamily="65" charset="-120"/>
                          <a:ea typeface="標楷體" pitchFamily="65" charset="-120"/>
                        </a:rPr>
                        <a:t>學業題</a:t>
                      </a:r>
                      <a:endParaRPr lang="zh-TW" altLang="en-US" sz="4000" dirty="0">
                        <a:latin typeface="標楷體" pitchFamily="65" charset="-120"/>
                        <a:ea typeface="標楷體" pitchFamily="65" charset="-120"/>
                      </a:endParaRPr>
                    </a:p>
                  </a:txBody>
                  <a:tcPr/>
                </a:tc>
                <a:tc>
                  <a:txBody>
                    <a:bodyPr/>
                    <a:lstStyle/>
                    <a:p>
                      <a:pPr algn="ctr"/>
                      <a:r>
                        <a:rPr lang="en-US" altLang="zh-TW" sz="4000" dirty="0" smtClean="0">
                          <a:latin typeface="標楷體" pitchFamily="65" charset="-120"/>
                          <a:ea typeface="標楷體" pitchFamily="65" charset="-120"/>
                        </a:rPr>
                        <a:t>3</a:t>
                      </a:r>
                      <a:r>
                        <a:rPr lang="zh-TW" altLang="en-US" sz="4000" dirty="0" smtClean="0">
                          <a:latin typeface="標楷體" pitchFamily="65" charset="-120"/>
                          <a:ea typeface="標楷體" pitchFamily="65" charset="-120"/>
                        </a:rPr>
                        <a:t>題</a:t>
                      </a:r>
                      <a:endParaRPr lang="zh-TW" altLang="en-US" sz="4000" dirty="0">
                        <a:latin typeface="標楷體" pitchFamily="65" charset="-120"/>
                        <a:ea typeface="標楷體" pitchFamily="65" charset="-120"/>
                      </a:endParaRPr>
                    </a:p>
                  </a:txBody>
                  <a:tcPr/>
                </a:tc>
                <a:tc>
                  <a:txBody>
                    <a:bodyPr/>
                    <a:lstStyle/>
                    <a:p>
                      <a:pPr algn="ctr"/>
                      <a:r>
                        <a:rPr lang="en-US" altLang="zh-TW" sz="4000" dirty="0" smtClean="0">
                          <a:latin typeface="標楷體" pitchFamily="65" charset="-120"/>
                          <a:ea typeface="標楷體" pitchFamily="65" charset="-120"/>
                        </a:rPr>
                        <a:t>3</a:t>
                      </a:r>
                      <a:r>
                        <a:rPr lang="zh-TW" altLang="en-US" sz="4000" dirty="0" smtClean="0">
                          <a:latin typeface="標楷體" pitchFamily="65" charset="-120"/>
                          <a:ea typeface="標楷體" pitchFamily="65" charset="-120"/>
                        </a:rPr>
                        <a:t>題</a:t>
                      </a:r>
                      <a:endParaRPr lang="zh-TW" altLang="en-US" sz="4000" dirty="0">
                        <a:latin typeface="標楷體" pitchFamily="65" charset="-120"/>
                        <a:ea typeface="標楷體" pitchFamily="65" charset="-120"/>
                      </a:endParaRPr>
                    </a:p>
                  </a:txBody>
                  <a:tcPr/>
                </a:tc>
              </a:tr>
              <a:tr h="878043">
                <a:tc>
                  <a:txBody>
                    <a:bodyPr/>
                    <a:lstStyle/>
                    <a:p>
                      <a:pPr algn="ctr"/>
                      <a:r>
                        <a:rPr lang="zh-TW" altLang="en-US" sz="4000" dirty="0" smtClean="0">
                          <a:latin typeface="標楷體" pitchFamily="65" charset="-120"/>
                          <a:ea typeface="標楷體" pitchFamily="65" charset="-120"/>
                        </a:rPr>
                        <a:t>家庭題</a:t>
                      </a:r>
                      <a:endParaRPr lang="en-US" altLang="zh-TW" sz="4000" dirty="0" smtClean="0">
                        <a:latin typeface="標楷體" pitchFamily="65" charset="-120"/>
                        <a:ea typeface="標楷體" pitchFamily="65" charset="-120"/>
                      </a:endParaRPr>
                    </a:p>
                  </a:txBody>
                  <a:tcPr/>
                </a:tc>
                <a:tc>
                  <a:txBody>
                    <a:bodyPr/>
                    <a:lstStyle/>
                    <a:p>
                      <a:pPr algn="ctr"/>
                      <a:r>
                        <a:rPr lang="en-US" altLang="zh-TW" sz="4000" dirty="0" smtClean="0">
                          <a:latin typeface="標楷體" pitchFamily="65" charset="-120"/>
                          <a:ea typeface="標楷體" pitchFamily="65" charset="-120"/>
                        </a:rPr>
                        <a:t>3</a:t>
                      </a:r>
                      <a:r>
                        <a:rPr lang="zh-TW" altLang="en-US" sz="4000" dirty="0" smtClean="0">
                          <a:latin typeface="標楷體" pitchFamily="65" charset="-120"/>
                          <a:ea typeface="標楷體" pitchFamily="65" charset="-120"/>
                        </a:rPr>
                        <a:t>題</a:t>
                      </a:r>
                      <a:endParaRPr lang="zh-TW" altLang="en-US" sz="4000" dirty="0">
                        <a:latin typeface="標楷體" pitchFamily="65" charset="-120"/>
                        <a:ea typeface="標楷體" pitchFamily="65" charset="-120"/>
                      </a:endParaRPr>
                    </a:p>
                  </a:txBody>
                  <a:tcPr/>
                </a:tc>
                <a:tc>
                  <a:txBody>
                    <a:bodyPr/>
                    <a:lstStyle/>
                    <a:p>
                      <a:pPr algn="ctr"/>
                      <a:r>
                        <a:rPr lang="en-US" altLang="zh-TW" sz="4000" dirty="0" smtClean="0">
                          <a:latin typeface="標楷體" pitchFamily="65" charset="-120"/>
                          <a:ea typeface="標楷體" pitchFamily="65" charset="-120"/>
                        </a:rPr>
                        <a:t>3</a:t>
                      </a:r>
                      <a:r>
                        <a:rPr lang="zh-TW" altLang="en-US" sz="4000" dirty="0" smtClean="0">
                          <a:latin typeface="標楷體" pitchFamily="65" charset="-120"/>
                          <a:ea typeface="標楷體" pitchFamily="65" charset="-120"/>
                        </a:rPr>
                        <a:t>題</a:t>
                      </a:r>
                      <a:endParaRPr lang="zh-TW" altLang="en-US" sz="4000" dirty="0">
                        <a:latin typeface="標楷體" pitchFamily="65" charset="-120"/>
                        <a:ea typeface="標楷體" pitchFamily="65" charset="-120"/>
                      </a:endParaRPr>
                    </a:p>
                  </a:txBody>
                  <a:tcPr/>
                </a:tc>
              </a:tr>
              <a:tr h="878043">
                <a:tc>
                  <a:txBody>
                    <a:bodyPr/>
                    <a:lstStyle/>
                    <a:p>
                      <a:pPr algn="ctr"/>
                      <a:r>
                        <a:rPr lang="zh-TW" altLang="en-US" sz="4000" dirty="0" smtClean="0">
                          <a:latin typeface="標楷體" pitchFamily="65" charset="-120"/>
                          <a:ea typeface="標楷體" pitchFamily="65" charset="-120"/>
                        </a:rPr>
                        <a:t>人際題</a:t>
                      </a:r>
                      <a:endParaRPr lang="zh-TW" altLang="en-US" sz="4000" dirty="0">
                        <a:latin typeface="標楷體" pitchFamily="65" charset="-120"/>
                        <a:ea typeface="標楷體" pitchFamily="65" charset="-120"/>
                      </a:endParaRPr>
                    </a:p>
                  </a:txBody>
                  <a:tcPr/>
                </a:tc>
                <a:tc>
                  <a:txBody>
                    <a:bodyPr/>
                    <a:lstStyle/>
                    <a:p>
                      <a:pPr algn="ctr"/>
                      <a:r>
                        <a:rPr lang="en-US" altLang="zh-TW" sz="4000" dirty="0" smtClean="0">
                          <a:latin typeface="標楷體" pitchFamily="65" charset="-120"/>
                          <a:ea typeface="標楷體" pitchFamily="65" charset="-120"/>
                        </a:rPr>
                        <a:t>3</a:t>
                      </a:r>
                      <a:r>
                        <a:rPr lang="zh-TW" altLang="en-US" sz="4000" dirty="0" smtClean="0">
                          <a:latin typeface="標楷體" pitchFamily="65" charset="-120"/>
                          <a:ea typeface="標楷體" pitchFamily="65" charset="-120"/>
                        </a:rPr>
                        <a:t>題</a:t>
                      </a:r>
                      <a:endParaRPr lang="zh-TW" altLang="en-US" sz="4000" dirty="0">
                        <a:latin typeface="標楷體" pitchFamily="65" charset="-120"/>
                        <a:ea typeface="標楷體" pitchFamily="65" charset="-120"/>
                      </a:endParaRPr>
                    </a:p>
                  </a:txBody>
                  <a:tcPr/>
                </a:tc>
                <a:tc>
                  <a:txBody>
                    <a:bodyPr/>
                    <a:lstStyle/>
                    <a:p>
                      <a:pPr algn="ctr"/>
                      <a:r>
                        <a:rPr lang="en-US" altLang="zh-TW" sz="4000" dirty="0" smtClean="0">
                          <a:latin typeface="標楷體" pitchFamily="65" charset="-120"/>
                          <a:ea typeface="標楷體" pitchFamily="65" charset="-120"/>
                        </a:rPr>
                        <a:t>3</a:t>
                      </a:r>
                      <a:r>
                        <a:rPr lang="zh-TW" altLang="en-US" sz="4000" dirty="0" smtClean="0">
                          <a:latin typeface="標楷體" pitchFamily="65" charset="-120"/>
                          <a:ea typeface="標楷體" pitchFamily="65" charset="-120"/>
                        </a:rPr>
                        <a:t>題</a:t>
                      </a:r>
                      <a:endParaRPr lang="zh-TW" altLang="en-US" sz="4000" dirty="0">
                        <a:latin typeface="標楷體" pitchFamily="65" charset="-120"/>
                        <a:ea typeface="標楷體" pitchFamily="65" charset="-120"/>
                      </a:endParaRPr>
                    </a:p>
                  </a:txBody>
                  <a:tcPr/>
                </a:tc>
              </a:tr>
              <a:tr h="878043">
                <a:tc gridSpan="3">
                  <a:txBody>
                    <a:bodyPr/>
                    <a:lstStyle/>
                    <a:p>
                      <a:pPr algn="ctr"/>
                      <a:r>
                        <a:rPr lang="zh-TW" altLang="en-US" sz="4000" dirty="0" smtClean="0">
                          <a:latin typeface="標楷體" pitchFamily="65" charset="-120"/>
                          <a:ea typeface="標楷體" pitchFamily="65" charset="-120"/>
                        </a:rPr>
                        <a:t>總計：</a:t>
                      </a:r>
                      <a:r>
                        <a:rPr lang="en-US" altLang="zh-TW" sz="4000" dirty="0" smtClean="0">
                          <a:latin typeface="標楷體" pitchFamily="65" charset="-120"/>
                          <a:ea typeface="標楷體" pitchFamily="65" charset="-120"/>
                        </a:rPr>
                        <a:t>18</a:t>
                      </a:r>
                      <a:r>
                        <a:rPr lang="zh-TW" altLang="en-US" sz="4000" dirty="0" smtClean="0">
                          <a:latin typeface="標楷體" pitchFamily="65" charset="-120"/>
                          <a:ea typeface="標楷體" pitchFamily="65" charset="-120"/>
                        </a:rPr>
                        <a:t>題</a:t>
                      </a:r>
                      <a:endParaRPr lang="zh-TW" altLang="en-US" sz="4000" dirty="0">
                        <a:latin typeface="標楷體" pitchFamily="65" charset="-120"/>
                        <a:ea typeface="標楷體" pitchFamily="65" charset="-120"/>
                      </a:endParaRPr>
                    </a:p>
                  </a:txBody>
                  <a:tcPr/>
                </a:tc>
                <a:tc hMerge="1">
                  <a:txBody>
                    <a:bodyPr/>
                    <a:lstStyle/>
                    <a:p>
                      <a:endParaRPr lang="zh-TW" altLang="en-US" dirty="0"/>
                    </a:p>
                  </a:txBody>
                  <a:tcPr/>
                </a:tc>
                <a:tc hMerge="1">
                  <a:txBody>
                    <a:bodyPr/>
                    <a:lstStyle/>
                    <a:p>
                      <a:endParaRPr lang="zh-TW" altLang="en-US"/>
                    </a:p>
                  </a:txBody>
                  <a:tcPr/>
                </a:tc>
              </a:tr>
            </a:tbl>
          </a:graphicData>
        </a:graphic>
      </p:graphicFrame>
    </p:spTree>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6000" dirty="0" smtClean="0">
                <a:latin typeface="標楷體" pitchFamily="65" charset="-120"/>
                <a:ea typeface="標楷體" pitchFamily="65" charset="-120"/>
              </a:rPr>
              <a:t>正向題</a:t>
            </a:r>
            <a:r>
              <a:rPr lang="en-US" altLang="zh-TW" sz="6000" dirty="0" smtClean="0">
                <a:latin typeface="標楷體" pitchFamily="65" charset="-120"/>
                <a:ea typeface="標楷體" pitchFamily="65" charset="-120"/>
              </a:rPr>
              <a:t>-</a:t>
            </a:r>
            <a:r>
              <a:rPr lang="zh-TW" altLang="en-US" sz="6000" dirty="0" smtClean="0">
                <a:latin typeface="標楷體" pitchFamily="65" charset="-120"/>
                <a:ea typeface="標楷體" pitchFamily="65" charset="-120"/>
              </a:rPr>
              <a:t>以學業為例</a:t>
            </a:r>
            <a:endParaRPr lang="zh-TW" altLang="en-US" sz="6000" dirty="0">
              <a:latin typeface="標楷體" pitchFamily="65" charset="-120"/>
              <a:ea typeface="標楷體" pitchFamily="65" charset="-120"/>
            </a:endParaRPr>
          </a:p>
        </p:txBody>
      </p:sp>
      <p:sp>
        <p:nvSpPr>
          <p:cNvPr id="3" name="內容版面配置區 2"/>
          <p:cNvSpPr>
            <a:spLocks noGrp="1"/>
          </p:cNvSpPr>
          <p:nvPr>
            <p:ph idx="1"/>
          </p:nvPr>
        </p:nvSpPr>
        <p:spPr>
          <a:xfrm>
            <a:off x="2259106" y="1671919"/>
            <a:ext cx="7637929" cy="3617257"/>
          </a:xfrm>
        </p:spPr>
        <p:txBody>
          <a:bodyPr/>
          <a:lstStyle/>
          <a:p>
            <a:pPr>
              <a:buNone/>
            </a:pPr>
            <a:r>
              <a:rPr lang="zh-TW" altLang="en-US" dirty="0" smtClean="0"/>
              <a:t>一、如果你考試考了高分，可能是因為：</a:t>
            </a:r>
          </a:p>
          <a:p>
            <a:pPr marL="1260000">
              <a:buNone/>
            </a:pPr>
            <a:r>
              <a:rPr lang="zh-TW" altLang="en-US" dirty="0" smtClean="0"/>
              <a:t>□我夠努力</a:t>
            </a:r>
          </a:p>
          <a:p>
            <a:pPr marL="1260000">
              <a:buNone/>
            </a:pPr>
            <a:r>
              <a:rPr lang="zh-TW" altLang="en-US" dirty="0" smtClean="0"/>
              <a:t>□我有能力</a:t>
            </a:r>
          </a:p>
          <a:p>
            <a:pPr marL="1260000">
              <a:buNone/>
            </a:pPr>
            <a:r>
              <a:rPr lang="zh-TW" altLang="en-US" dirty="0" smtClean="0"/>
              <a:t>□題目簡單</a:t>
            </a:r>
          </a:p>
          <a:p>
            <a:pPr marL="1260000">
              <a:buNone/>
            </a:pPr>
            <a:r>
              <a:rPr lang="zh-TW" altLang="en-US" dirty="0" smtClean="0"/>
              <a:t>□運氣好</a:t>
            </a:r>
          </a:p>
          <a:p>
            <a:endParaRPr lang="zh-TW" altLang="en-US" dirty="0"/>
          </a:p>
        </p:txBody>
      </p:sp>
    </p:spTree>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6000" dirty="0" smtClean="0">
                <a:latin typeface="標楷體" panose="03000509000000000000" pitchFamily="65" charset="-120"/>
                <a:ea typeface="標楷體" panose="03000509000000000000" pitchFamily="65" charset="-120"/>
              </a:rPr>
              <a:t>回答</a:t>
            </a:r>
            <a:r>
              <a:rPr lang="zh-TW" altLang="en-US" sz="6000" dirty="0" smtClean="0">
                <a:latin typeface="標楷體" panose="03000509000000000000" pitchFamily="65" charset="-120"/>
                <a:ea typeface="標楷體" panose="03000509000000000000" pitchFamily="65" charset="-120"/>
              </a:rPr>
              <a:t>百分比</a:t>
            </a:r>
            <a:endParaRPr lang="zh-TW" altLang="en-US" sz="6000" dirty="0">
              <a:latin typeface="標楷體" panose="03000509000000000000" pitchFamily="65" charset="-120"/>
              <a:ea typeface="標楷體" panose="03000509000000000000" pitchFamily="65" charset="-120"/>
            </a:endParaRPr>
          </a:p>
        </p:txBody>
      </p:sp>
      <p:graphicFrame>
        <p:nvGraphicFramePr>
          <p:cNvPr id="8" name="內容版面配置區 7"/>
          <p:cNvGraphicFramePr>
            <a:graphicFrameLocks noGrp="1"/>
          </p:cNvGraphicFramePr>
          <p:nvPr>
            <p:ph idx="1"/>
            <p:extLst>
              <p:ext uri="{D42A27DB-BD31-4B8C-83A1-F6EECF244321}">
                <p14:modId xmlns:p14="http://schemas.microsoft.com/office/powerpoint/2010/main" val="3278075302"/>
              </p:ext>
            </p:extLst>
          </p:nvPr>
        </p:nvGraphicFramePr>
        <p:xfrm>
          <a:off x="0" y="1417638"/>
          <a:ext cx="10972800" cy="45259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圖表 5"/>
          <p:cNvGraphicFramePr/>
          <p:nvPr>
            <p:extLst>
              <p:ext uri="{D42A27DB-BD31-4B8C-83A1-F6EECF244321}">
                <p14:modId xmlns:p14="http://schemas.microsoft.com/office/powerpoint/2010/main" val="2749203435"/>
              </p:ext>
            </p:extLst>
          </p:nvPr>
        </p:nvGraphicFramePr>
        <p:xfrm>
          <a:off x="2355557" y="846138"/>
          <a:ext cx="8128000" cy="5418667"/>
        </p:xfrm>
        <a:graphic>
          <a:graphicData uri="http://schemas.openxmlformats.org/drawingml/2006/chart">
            <c:chart xmlns:c="http://schemas.openxmlformats.org/drawingml/2006/chart" xmlns:r="http://schemas.openxmlformats.org/officeDocument/2006/relationships" r:id="rId3"/>
          </a:graphicData>
        </a:graphic>
      </p:graphicFrame>
      <p:sp>
        <p:nvSpPr>
          <p:cNvPr id="7" name="文字方塊 6"/>
          <p:cNvSpPr txBox="1"/>
          <p:nvPr/>
        </p:nvSpPr>
        <p:spPr>
          <a:xfrm>
            <a:off x="5936566" y="1372236"/>
            <a:ext cx="2293034" cy="584775"/>
          </a:xfrm>
          <a:prstGeom prst="rect">
            <a:avLst/>
          </a:prstGeom>
          <a:noFill/>
        </p:spPr>
        <p:txBody>
          <a:bodyPr wrap="square" rtlCol="0">
            <a:spAutoFit/>
          </a:bodyPr>
          <a:lstStyle/>
          <a:p>
            <a:r>
              <a:rPr lang="zh-TW" altLang="en-US" sz="3200" dirty="0" smtClean="0">
                <a:latin typeface="標楷體" panose="03000509000000000000" pitchFamily="65" charset="-120"/>
                <a:ea typeface="標楷體" panose="03000509000000000000" pitchFamily="65" charset="-120"/>
              </a:rPr>
              <a:t>資優生</a:t>
            </a:r>
            <a:endParaRPr lang="zh-TW" altLang="en-US" sz="3200" dirty="0">
              <a:latin typeface="標楷體" panose="03000509000000000000" pitchFamily="65" charset="-120"/>
              <a:ea typeface="標楷體" panose="03000509000000000000" pitchFamily="65" charset="-120"/>
            </a:endParaRPr>
          </a:p>
        </p:txBody>
      </p:sp>
      <p:sp>
        <p:nvSpPr>
          <p:cNvPr id="10" name="文字方塊 9"/>
          <p:cNvSpPr txBox="1"/>
          <p:nvPr/>
        </p:nvSpPr>
        <p:spPr>
          <a:xfrm>
            <a:off x="2583766" y="1417638"/>
            <a:ext cx="2321169" cy="584775"/>
          </a:xfrm>
          <a:prstGeom prst="rect">
            <a:avLst/>
          </a:prstGeom>
          <a:noFill/>
        </p:spPr>
        <p:txBody>
          <a:bodyPr wrap="square" rtlCol="0">
            <a:spAutoFit/>
          </a:bodyPr>
          <a:lstStyle/>
          <a:p>
            <a:r>
              <a:rPr lang="zh-TW" altLang="en-US" sz="3200" dirty="0" smtClean="0">
                <a:latin typeface="標楷體" panose="03000509000000000000" pitchFamily="65" charset="-120"/>
                <a:ea typeface="標楷體" panose="03000509000000000000" pitchFamily="65" charset="-120"/>
              </a:rPr>
              <a:t>普通生</a:t>
            </a:r>
            <a:endParaRPr lang="zh-TW" altLang="en-US" sz="32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294693017"/>
      </p:ext>
    </p:extLst>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6000" dirty="0" smtClean="0">
                <a:latin typeface="標楷體" pitchFamily="65" charset="-120"/>
                <a:ea typeface="標楷體" pitchFamily="65" charset="-120"/>
              </a:rPr>
              <a:t>正向題</a:t>
            </a:r>
            <a:r>
              <a:rPr lang="en-US" altLang="zh-TW" sz="6000" dirty="0" smtClean="0">
                <a:latin typeface="標楷體" pitchFamily="65" charset="-120"/>
                <a:ea typeface="標楷體" pitchFamily="65" charset="-120"/>
              </a:rPr>
              <a:t>-</a:t>
            </a:r>
            <a:r>
              <a:rPr lang="zh-TW" altLang="en-US" sz="6000" dirty="0" smtClean="0">
                <a:latin typeface="標楷體" pitchFamily="65" charset="-120"/>
                <a:ea typeface="標楷體" pitchFamily="65" charset="-120"/>
              </a:rPr>
              <a:t>以家庭為例</a:t>
            </a:r>
            <a:endParaRPr lang="zh-TW" altLang="en-US" sz="6000" dirty="0"/>
          </a:p>
        </p:txBody>
      </p:sp>
      <p:sp>
        <p:nvSpPr>
          <p:cNvPr id="3" name="內容版面配置區 2"/>
          <p:cNvSpPr>
            <a:spLocks noGrp="1"/>
          </p:cNvSpPr>
          <p:nvPr>
            <p:ph idx="1"/>
          </p:nvPr>
        </p:nvSpPr>
        <p:spPr>
          <a:xfrm>
            <a:off x="1703294" y="1689848"/>
            <a:ext cx="8408894" cy="4525963"/>
          </a:xfrm>
        </p:spPr>
        <p:txBody>
          <a:bodyPr/>
          <a:lstStyle/>
          <a:p>
            <a:pPr marL="1260000">
              <a:buNone/>
            </a:pPr>
            <a:r>
              <a:rPr lang="zh-TW" altLang="en-US" dirty="0" smtClean="0"/>
              <a:t>四、如果家人今天給你的零用錢比平常  </a:t>
            </a:r>
            <a:endParaRPr lang="en-US" altLang="zh-TW" dirty="0" smtClean="0"/>
          </a:p>
          <a:p>
            <a:pPr marL="1260000">
              <a:buNone/>
            </a:pPr>
            <a:r>
              <a:rPr lang="zh-TW" altLang="en-US" dirty="0" smtClean="0"/>
              <a:t>          多，可能是因為：</a:t>
            </a:r>
          </a:p>
          <a:p>
            <a:pPr marL="1260000">
              <a:buNone/>
            </a:pPr>
            <a:r>
              <a:rPr lang="zh-TW" altLang="en-US" dirty="0" smtClean="0"/>
              <a:t>□我有努力維持好表現</a:t>
            </a:r>
          </a:p>
          <a:p>
            <a:pPr marL="1260000">
              <a:buNone/>
            </a:pPr>
            <a:r>
              <a:rPr lang="zh-TW" altLang="en-US" dirty="0" smtClean="0"/>
              <a:t>□我的表現本來就很好，這次父母發現</a:t>
            </a:r>
            <a:endParaRPr lang="en-US" altLang="zh-TW" dirty="0" smtClean="0"/>
          </a:p>
          <a:p>
            <a:pPr marL="1260000">
              <a:buNone/>
            </a:pPr>
            <a:r>
              <a:rPr lang="zh-TW" altLang="en-US" dirty="0" smtClean="0"/>
              <a:t>     了，將零用錢的額度提高</a:t>
            </a:r>
          </a:p>
          <a:p>
            <a:pPr marL="1260000">
              <a:buNone/>
            </a:pPr>
            <a:r>
              <a:rPr lang="zh-TW" altLang="en-US" dirty="0" smtClean="0"/>
              <a:t>□最近家人叫我做的家事很簡單</a:t>
            </a:r>
          </a:p>
          <a:p>
            <a:pPr marL="1260000">
              <a:buNone/>
            </a:pPr>
            <a:r>
              <a:rPr lang="zh-TW" altLang="en-US" dirty="0" smtClean="0"/>
              <a:t>□家人不小心給我太多錢</a:t>
            </a:r>
          </a:p>
          <a:p>
            <a:endParaRPr lang="zh-TW" altLang="en-US" dirty="0"/>
          </a:p>
        </p:txBody>
      </p:sp>
    </p:spTree>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6000" dirty="0">
                <a:latin typeface="標楷體" panose="03000509000000000000" pitchFamily="65" charset="-120"/>
                <a:ea typeface="標楷體" panose="03000509000000000000" pitchFamily="65" charset="-120"/>
              </a:rPr>
              <a:t>回答</a:t>
            </a:r>
            <a:r>
              <a:rPr lang="zh-TW" altLang="en-US" sz="6000" dirty="0" smtClean="0">
                <a:latin typeface="標楷體" panose="03000509000000000000" pitchFamily="65" charset="-120"/>
                <a:ea typeface="標楷體" panose="03000509000000000000" pitchFamily="65" charset="-120"/>
              </a:rPr>
              <a:t>百分比</a:t>
            </a:r>
            <a:r>
              <a:rPr lang="en-US" altLang="zh-TW" sz="6000" dirty="0" smtClean="0">
                <a:latin typeface="標楷體" panose="03000509000000000000" pitchFamily="65" charset="-120"/>
                <a:ea typeface="標楷體" panose="03000509000000000000" pitchFamily="65" charset="-120"/>
              </a:rPr>
              <a:t>66.7 11.1 22.2</a:t>
            </a:r>
            <a:endParaRPr lang="zh-TW" altLang="en-US" sz="6000" dirty="0"/>
          </a:p>
        </p:txBody>
      </p:sp>
      <p:graphicFrame>
        <p:nvGraphicFramePr>
          <p:cNvPr id="7" name="內容版面配置區 6"/>
          <p:cNvGraphicFramePr>
            <a:graphicFrameLocks noGrp="1"/>
          </p:cNvGraphicFramePr>
          <p:nvPr>
            <p:ph idx="1"/>
            <p:extLst>
              <p:ext uri="{D42A27DB-BD31-4B8C-83A1-F6EECF244321}">
                <p14:modId xmlns:p14="http://schemas.microsoft.com/office/powerpoint/2010/main" val="1727018240"/>
              </p:ext>
            </p:extLst>
          </p:nvPr>
        </p:nvGraphicFramePr>
        <p:xfrm>
          <a:off x="371856" y="1417638"/>
          <a:ext cx="10972800" cy="45259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圖表 5"/>
          <p:cNvGraphicFramePr/>
          <p:nvPr>
            <p:extLst>
              <p:ext uri="{D42A27DB-BD31-4B8C-83A1-F6EECF244321}">
                <p14:modId xmlns:p14="http://schemas.microsoft.com/office/powerpoint/2010/main" val="3174995231"/>
              </p:ext>
            </p:extLst>
          </p:nvPr>
        </p:nvGraphicFramePr>
        <p:xfrm>
          <a:off x="4787392" y="2002413"/>
          <a:ext cx="8128000" cy="5418667"/>
        </p:xfrm>
        <a:graphic>
          <a:graphicData uri="http://schemas.openxmlformats.org/drawingml/2006/chart">
            <c:chart xmlns:c="http://schemas.openxmlformats.org/drawingml/2006/chart" xmlns:r="http://schemas.openxmlformats.org/officeDocument/2006/relationships" r:id="rId3"/>
          </a:graphicData>
        </a:graphic>
      </p:graphicFrame>
      <p:sp>
        <p:nvSpPr>
          <p:cNvPr id="9" name="文字方塊 8"/>
          <p:cNvSpPr txBox="1"/>
          <p:nvPr/>
        </p:nvSpPr>
        <p:spPr>
          <a:xfrm>
            <a:off x="5943600" y="1746822"/>
            <a:ext cx="2139696" cy="584775"/>
          </a:xfrm>
          <a:prstGeom prst="rect">
            <a:avLst/>
          </a:prstGeom>
          <a:noFill/>
        </p:spPr>
        <p:txBody>
          <a:bodyPr wrap="square" rtlCol="0">
            <a:spAutoFit/>
          </a:bodyPr>
          <a:lstStyle/>
          <a:p>
            <a:r>
              <a:rPr lang="zh-TW" altLang="en-US" sz="3200" dirty="0" smtClean="0">
                <a:latin typeface="標楷體" panose="03000509000000000000" pitchFamily="65" charset="-120"/>
                <a:ea typeface="標楷體" panose="03000509000000000000" pitchFamily="65" charset="-120"/>
              </a:rPr>
              <a:t>資優生</a:t>
            </a:r>
            <a:endParaRPr lang="zh-TW" altLang="en-US" sz="32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073748493"/>
      </p:ext>
    </p:extLst>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6000" dirty="0" smtClean="0">
                <a:latin typeface="標楷體" pitchFamily="65" charset="-120"/>
                <a:ea typeface="標楷體" pitchFamily="65" charset="-120"/>
              </a:rPr>
              <a:t>正向題</a:t>
            </a:r>
            <a:r>
              <a:rPr lang="en-US" altLang="zh-TW" sz="6000" dirty="0" smtClean="0">
                <a:latin typeface="標楷體" pitchFamily="65" charset="-120"/>
                <a:ea typeface="標楷體" pitchFamily="65" charset="-120"/>
              </a:rPr>
              <a:t>-</a:t>
            </a:r>
            <a:r>
              <a:rPr lang="zh-TW" altLang="en-US" sz="6000" dirty="0" smtClean="0">
                <a:latin typeface="標楷體" pitchFamily="65" charset="-120"/>
                <a:ea typeface="標楷體" pitchFamily="65" charset="-120"/>
              </a:rPr>
              <a:t>以人際為例</a:t>
            </a:r>
            <a:endParaRPr lang="zh-TW" altLang="en-US" sz="6000" dirty="0"/>
          </a:p>
        </p:txBody>
      </p:sp>
      <p:sp>
        <p:nvSpPr>
          <p:cNvPr id="3" name="內容版面配置區 2"/>
          <p:cNvSpPr>
            <a:spLocks noGrp="1"/>
          </p:cNvSpPr>
          <p:nvPr>
            <p:ph idx="1"/>
          </p:nvPr>
        </p:nvSpPr>
        <p:spPr>
          <a:xfrm>
            <a:off x="2563906" y="1600201"/>
            <a:ext cx="7028329" cy="4525963"/>
          </a:xfrm>
        </p:spPr>
        <p:txBody>
          <a:bodyPr/>
          <a:lstStyle/>
          <a:p>
            <a:pPr>
              <a:buNone/>
            </a:pPr>
            <a:r>
              <a:rPr lang="zh-TW" altLang="en-US" dirty="0" smtClean="0"/>
              <a:t>七、如果你的朋友很多，可能是因為：</a:t>
            </a:r>
          </a:p>
          <a:p>
            <a:pPr marL="1260000">
              <a:buNone/>
            </a:pPr>
            <a:r>
              <a:rPr lang="zh-TW" altLang="en-US" dirty="0" smtClean="0"/>
              <a:t>□我有努力交朋友</a:t>
            </a:r>
          </a:p>
          <a:p>
            <a:pPr marL="1260000">
              <a:buNone/>
            </a:pPr>
            <a:r>
              <a:rPr lang="zh-TW" altLang="en-US" dirty="0" smtClean="0"/>
              <a:t>□我的人緣本來就很好</a:t>
            </a:r>
          </a:p>
          <a:p>
            <a:pPr marL="1260000">
              <a:buNone/>
            </a:pPr>
            <a:r>
              <a:rPr lang="zh-TW" altLang="en-US" dirty="0" smtClean="0"/>
              <a:t>□那些人也都很愛交朋友</a:t>
            </a:r>
          </a:p>
          <a:p>
            <a:pPr marL="1260000">
              <a:buNone/>
            </a:pPr>
            <a:r>
              <a:rPr lang="zh-TW" altLang="en-US" dirty="0" smtClean="0"/>
              <a:t>□我的運氣好</a:t>
            </a:r>
          </a:p>
          <a:p>
            <a:pPr>
              <a:buNone/>
            </a:pPr>
            <a:endParaRPr lang="zh-TW" altLang="en-US" dirty="0"/>
          </a:p>
        </p:txBody>
      </p:sp>
    </p:spTree>
  </p:cSld>
  <p:clrMapOvr>
    <a:masterClrMapping/>
  </p:clrMapOvr>
  <p:transition spd="slow">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6000" dirty="0" smtClean="0">
                <a:latin typeface="標楷體" panose="03000509000000000000" pitchFamily="65" charset="-120"/>
                <a:ea typeface="標楷體" panose="03000509000000000000" pitchFamily="65" charset="-120"/>
              </a:rPr>
              <a:t>回答</a:t>
            </a:r>
            <a:r>
              <a:rPr lang="zh-TW" altLang="en-US" sz="6000" dirty="0" smtClean="0">
                <a:latin typeface="標楷體" panose="03000509000000000000" pitchFamily="65" charset="-120"/>
                <a:ea typeface="標楷體" panose="03000509000000000000" pitchFamily="65" charset="-120"/>
              </a:rPr>
              <a:t>百分比</a:t>
            </a:r>
            <a:endParaRPr lang="zh-TW" altLang="en-US" sz="6000" dirty="0">
              <a:latin typeface="標楷體" panose="03000509000000000000" pitchFamily="65" charset="-120"/>
              <a:ea typeface="標楷體" panose="03000509000000000000" pitchFamily="65" charset="-120"/>
            </a:endParaRPr>
          </a:p>
        </p:txBody>
      </p:sp>
      <p:graphicFrame>
        <p:nvGraphicFramePr>
          <p:cNvPr id="7" name="內容版面配置區 6"/>
          <p:cNvGraphicFramePr>
            <a:graphicFrameLocks noGrp="1"/>
          </p:cNvGraphicFramePr>
          <p:nvPr>
            <p:ph idx="1"/>
            <p:extLst>
              <p:ext uri="{D42A27DB-BD31-4B8C-83A1-F6EECF244321}">
                <p14:modId xmlns:p14="http://schemas.microsoft.com/office/powerpoint/2010/main" val="2615356837"/>
              </p:ext>
            </p:extLst>
          </p:nvPr>
        </p:nvGraphicFramePr>
        <p:xfrm>
          <a:off x="1463040" y="1710025"/>
          <a:ext cx="11765280" cy="45259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圖表 5"/>
          <p:cNvGraphicFramePr/>
          <p:nvPr>
            <p:extLst>
              <p:ext uri="{D42A27DB-BD31-4B8C-83A1-F6EECF244321}">
                <p14:modId xmlns:p14="http://schemas.microsoft.com/office/powerpoint/2010/main" val="2642994150"/>
              </p:ext>
            </p:extLst>
          </p:nvPr>
        </p:nvGraphicFramePr>
        <p:xfrm>
          <a:off x="4425696" y="1737360"/>
          <a:ext cx="8095488" cy="5428129"/>
        </p:xfrm>
        <a:graphic>
          <a:graphicData uri="http://schemas.openxmlformats.org/drawingml/2006/chart">
            <c:chart xmlns:c="http://schemas.openxmlformats.org/drawingml/2006/chart" xmlns:r="http://schemas.openxmlformats.org/officeDocument/2006/relationships" r:id="rId3"/>
          </a:graphicData>
        </a:graphic>
      </p:graphicFrame>
      <p:sp>
        <p:nvSpPr>
          <p:cNvPr id="8" name="文字方塊 7"/>
          <p:cNvSpPr txBox="1"/>
          <p:nvPr/>
        </p:nvSpPr>
        <p:spPr>
          <a:xfrm>
            <a:off x="2779776" y="1417638"/>
            <a:ext cx="1572768" cy="584775"/>
          </a:xfrm>
          <a:prstGeom prst="rect">
            <a:avLst/>
          </a:prstGeom>
          <a:noFill/>
        </p:spPr>
        <p:txBody>
          <a:bodyPr wrap="square" rtlCol="0">
            <a:spAutoFit/>
          </a:bodyPr>
          <a:lstStyle/>
          <a:p>
            <a:r>
              <a:rPr lang="zh-TW" altLang="en-US" sz="3200" dirty="0" smtClean="0">
                <a:latin typeface="標楷體" panose="03000509000000000000" pitchFamily="65" charset="-120"/>
                <a:ea typeface="標楷體" panose="03000509000000000000" pitchFamily="65" charset="-120"/>
              </a:rPr>
              <a:t>普通</a:t>
            </a:r>
            <a:r>
              <a:rPr lang="zh-TW" altLang="en-US" sz="3200" dirty="0">
                <a:latin typeface="標楷體" panose="03000509000000000000" pitchFamily="65" charset="-120"/>
                <a:ea typeface="標楷體" panose="03000509000000000000" pitchFamily="65" charset="-120"/>
              </a:rPr>
              <a:t>生</a:t>
            </a:r>
          </a:p>
        </p:txBody>
      </p:sp>
    </p:spTree>
    <p:extLst>
      <p:ext uri="{BB962C8B-B14F-4D97-AF65-F5344CB8AC3E}">
        <p14:creationId xmlns:p14="http://schemas.microsoft.com/office/powerpoint/2010/main" val="2309872671"/>
      </p:ext>
    </p:extLst>
  </p:cSld>
  <p:clrMapOvr>
    <a:masterClrMapping/>
  </p:clrMapOvr>
  <p:transition spd="slow">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6000" dirty="0" smtClean="0">
                <a:latin typeface="標楷體" pitchFamily="65" charset="-120"/>
                <a:ea typeface="標楷體" pitchFamily="65" charset="-120"/>
              </a:rPr>
              <a:t>負向題</a:t>
            </a:r>
            <a:r>
              <a:rPr lang="en-US" altLang="zh-TW" sz="6000" dirty="0" smtClean="0">
                <a:latin typeface="標楷體" pitchFamily="65" charset="-120"/>
                <a:ea typeface="標楷體" pitchFamily="65" charset="-120"/>
              </a:rPr>
              <a:t>-</a:t>
            </a:r>
            <a:r>
              <a:rPr lang="zh-TW" altLang="en-US" sz="6000" dirty="0" smtClean="0">
                <a:latin typeface="標楷體" pitchFamily="65" charset="-120"/>
                <a:ea typeface="標楷體" pitchFamily="65" charset="-120"/>
              </a:rPr>
              <a:t>以學業為例</a:t>
            </a:r>
            <a:endParaRPr lang="zh-TW" altLang="en-US" sz="6000" dirty="0"/>
          </a:p>
        </p:txBody>
      </p:sp>
      <p:sp>
        <p:nvSpPr>
          <p:cNvPr id="3" name="內容版面配置區 2"/>
          <p:cNvSpPr>
            <a:spLocks noGrp="1"/>
          </p:cNvSpPr>
          <p:nvPr>
            <p:ph idx="1"/>
          </p:nvPr>
        </p:nvSpPr>
        <p:spPr>
          <a:xfrm>
            <a:off x="1757082" y="1600201"/>
            <a:ext cx="8803341" cy="4525963"/>
          </a:xfrm>
        </p:spPr>
        <p:txBody>
          <a:bodyPr/>
          <a:lstStyle/>
          <a:p>
            <a:pPr>
              <a:buNone/>
            </a:pPr>
            <a:r>
              <a:rPr lang="zh-TW" altLang="en-US" dirty="0" smtClean="0"/>
              <a:t>十、如果你的考試成績不如預期，可能是因為：</a:t>
            </a:r>
          </a:p>
          <a:p>
            <a:pPr marL="1260000">
              <a:buNone/>
            </a:pPr>
            <a:r>
              <a:rPr lang="zh-TW" altLang="en-US" dirty="0" smtClean="0"/>
              <a:t>□我努力不夠</a:t>
            </a:r>
          </a:p>
          <a:p>
            <a:pPr marL="1260000">
              <a:buNone/>
            </a:pPr>
            <a:r>
              <a:rPr lang="zh-TW" altLang="en-US" dirty="0" smtClean="0"/>
              <a:t>□我能力不夠</a:t>
            </a:r>
          </a:p>
          <a:p>
            <a:pPr marL="1260000">
              <a:buNone/>
            </a:pPr>
            <a:r>
              <a:rPr lang="zh-TW" altLang="en-US" dirty="0" smtClean="0"/>
              <a:t>□問題太難</a:t>
            </a:r>
          </a:p>
          <a:p>
            <a:pPr marL="1260000">
              <a:buNone/>
            </a:pPr>
            <a:r>
              <a:rPr lang="zh-TW" altLang="en-US" dirty="0" smtClean="0"/>
              <a:t>□運氣不夠</a:t>
            </a:r>
          </a:p>
          <a:p>
            <a:endParaRPr lang="zh-TW" altLang="en-US" dirty="0"/>
          </a:p>
        </p:txBody>
      </p:sp>
    </p:spTree>
  </p:cSld>
  <p:clrMapOvr>
    <a:masterClrMapping/>
  </p:clrMapOvr>
  <p:transition spd="slow">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6000" dirty="0" smtClean="0">
                <a:latin typeface="標楷體" panose="03000509000000000000" pitchFamily="65" charset="-120"/>
                <a:ea typeface="標楷體" panose="03000509000000000000" pitchFamily="65" charset="-120"/>
              </a:rPr>
              <a:t>回答百分比</a:t>
            </a:r>
            <a:endParaRPr lang="zh-TW" altLang="en-US" sz="6000" dirty="0">
              <a:latin typeface="標楷體" panose="03000509000000000000" pitchFamily="65" charset="-120"/>
              <a:ea typeface="標楷體" panose="03000509000000000000" pitchFamily="65" charset="-120"/>
            </a:endParaRPr>
          </a:p>
        </p:txBody>
      </p:sp>
      <p:graphicFrame>
        <p:nvGraphicFramePr>
          <p:cNvPr id="7" name="內容版面配置區 6"/>
          <p:cNvGraphicFramePr>
            <a:graphicFrameLocks noGrp="1"/>
          </p:cNvGraphicFramePr>
          <p:nvPr>
            <p:ph idx="1"/>
            <p:extLst>
              <p:ext uri="{D42A27DB-BD31-4B8C-83A1-F6EECF244321}">
                <p14:modId xmlns:p14="http://schemas.microsoft.com/office/powerpoint/2010/main" val="2639805356"/>
              </p:ext>
            </p:extLst>
          </p:nvPr>
        </p:nvGraphicFramePr>
        <p:xfrm>
          <a:off x="369042" y="1535805"/>
          <a:ext cx="10972800" cy="45259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圖表 5"/>
          <p:cNvGraphicFramePr/>
          <p:nvPr>
            <p:extLst>
              <p:ext uri="{D42A27DB-BD31-4B8C-83A1-F6EECF244321}">
                <p14:modId xmlns:p14="http://schemas.microsoft.com/office/powerpoint/2010/main" val="2558488280"/>
              </p:ext>
            </p:extLst>
          </p:nvPr>
        </p:nvGraphicFramePr>
        <p:xfrm>
          <a:off x="3756073" y="2082019"/>
          <a:ext cx="5863727" cy="4098132"/>
        </p:xfrm>
        <a:graphic>
          <a:graphicData uri="http://schemas.openxmlformats.org/drawingml/2006/chart">
            <c:chart xmlns:c="http://schemas.openxmlformats.org/drawingml/2006/chart" xmlns:r="http://schemas.openxmlformats.org/officeDocument/2006/relationships" r:id="rId3"/>
          </a:graphicData>
        </a:graphic>
      </p:graphicFrame>
      <p:sp>
        <p:nvSpPr>
          <p:cNvPr id="8" name="文字方塊 7"/>
          <p:cNvSpPr txBox="1"/>
          <p:nvPr/>
        </p:nvSpPr>
        <p:spPr>
          <a:xfrm>
            <a:off x="1716258" y="1358168"/>
            <a:ext cx="2096087" cy="584775"/>
          </a:xfrm>
          <a:prstGeom prst="rect">
            <a:avLst/>
          </a:prstGeom>
          <a:noFill/>
        </p:spPr>
        <p:txBody>
          <a:bodyPr wrap="square" rtlCol="0">
            <a:spAutoFit/>
          </a:bodyPr>
          <a:lstStyle/>
          <a:p>
            <a:r>
              <a:rPr lang="zh-TW" altLang="en-US" sz="3200" dirty="0" smtClean="0">
                <a:latin typeface="標楷體" panose="03000509000000000000" pitchFamily="65" charset="-120"/>
                <a:ea typeface="標楷體" panose="03000509000000000000" pitchFamily="65" charset="-120"/>
              </a:rPr>
              <a:t>普通生</a:t>
            </a:r>
            <a:endParaRPr lang="zh-TW" altLang="en-US" sz="3200" dirty="0">
              <a:latin typeface="標楷體" panose="03000509000000000000" pitchFamily="65" charset="-120"/>
              <a:ea typeface="標楷體" panose="03000509000000000000" pitchFamily="65" charset="-120"/>
            </a:endParaRPr>
          </a:p>
        </p:txBody>
      </p:sp>
      <p:sp>
        <p:nvSpPr>
          <p:cNvPr id="9" name="文字方塊 8"/>
          <p:cNvSpPr txBox="1"/>
          <p:nvPr/>
        </p:nvSpPr>
        <p:spPr>
          <a:xfrm>
            <a:off x="5992837" y="1422273"/>
            <a:ext cx="2504050" cy="584775"/>
          </a:xfrm>
          <a:prstGeom prst="rect">
            <a:avLst/>
          </a:prstGeom>
          <a:noFill/>
        </p:spPr>
        <p:txBody>
          <a:bodyPr wrap="square" rtlCol="0">
            <a:spAutoFit/>
          </a:bodyPr>
          <a:lstStyle/>
          <a:p>
            <a:r>
              <a:rPr lang="zh-TW" altLang="en-US" sz="3200" dirty="0" smtClean="0">
                <a:latin typeface="標楷體" panose="03000509000000000000" pitchFamily="65" charset="-120"/>
                <a:ea typeface="標楷體" panose="03000509000000000000" pitchFamily="65" charset="-120"/>
              </a:rPr>
              <a:t>資優生</a:t>
            </a:r>
            <a:endParaRPr lang="zh-TW" altLang="en-US" sz="32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951598773"/>
      </p:ext>
    </p:extLst>
  </p:cSld>
  <p:clrMapOvr>
    <a:masterClrMapping/>
  </p:clrMapOvr>
  <p:transition spd="slow">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6000" dirty="0" smtClean="0">
                <a:latin typeface="標楷體" pitchFamily="65" charset="-120"/>
                <a:ea typeface="標楷體" pitchFamily="65" charset="-120"/>
              </a:rPr>
              <a:t>負向題</a:t>
            </a:r>
            <a:r>
              <a:rPr lang="en-US" altLang="zh-TW" sz="6000" dirty="0" smtClean="0">
                <a:latin typeface="標楷體" pitchFamily="65" charset="-120"/>
                <a:ea typeface="標楷體" pitchFamily="65" charset="-120"/>
              </a:rPr>
              <a:t>-</a:t>
            </a:r>
            <a:r>
              <a:rPr lang="zh-TW" altLang="en-US" sz="6000" dirty="0" smtClean="0">
                <a:latin typeface="標楷體" pitchFamily="65" charset="-120"/>
                <a:ea typeface="標楷體" pitchFamily="65" charset="-120"/>
              </a:rPr>
              <a:t>以家庭為例</a:t>
            </a:r>
            <a:endParaRPr lang="zh-TW" altLang="en-US" sz="6000" dirty="0"/>
          </a:p>
        </p:txBody>
      </p:sp>
      <p:sp>
        <p:nvSpPr>
          <p:cNvPr id="3" name="內容版面配置區 2"/>
          <p:cNvSpPr>
            <a:spLocks noGrp="1"/>
          </p:cNvSpPr>
          <p:nvPr>
            <p:ph idx="1"/>
          </p:nvPr>
        </p:nvSpPr>
        <p:spPr>
          <a:xfrm>
            <a:off x="609600" y="1600201"/>
            <a:ext cx="10685929" cy="4525963"/>
          </a:xfrm>
        </p:spPr>
        <p:txBody>
          <a:bodyPr/>
          <a:lstStyle/>
          <a:p>
            <a:pPr>
              <a:buNone/>
            </a:pPr>
            <a:r>
              <a:rPr lang="zh-TW" altLang="en-US" dirty="0" smtClean="0"/>
              <a:t>十三、如果家人今天給你的零用錢比平常少，可能是因為：</a:t>
            </a:r>
          </a:p>
          <a:p>
            <a:pPr marL="1260000">
              <a:buNone/>
            </a:pPr>
            <a:r>
              <a:rPr lang="zh-TW" altLang="en-US" dirty="0" smtClean="0"/>
              <a:t>    □我沒有努力維持好表現</a:t>
            </a:r>
          </a:p>
          <a:p>
            <a:pPr marL="1260000">
              <a:buNone/>
            </a:pPr>
            <a:r>
              <a:rPr lang="zh-TW" altLang="en-US" dirty="0" smtClean="0"/>
              <a:t>    □我本來就很不乖</a:t>
            </a:r>
          </a:p>
          <a:p>
            <a:pPr marL="1260000">
              <a:buNone/>
            </a:pPr>
            <a:r>
              <a:rPr lang="zh-TW" altLang="en-US" dirty="0" smtClean="0"/>
              <a:t>    □最近家人叫我做的家事很難</a:t>
            </a:r>
          </a:p>
          <a:p>
            <a:pPr marL="1260000">
              <a:buNone/>
            </a:pPr>
            <a:r>
              <a:rPr lang="zh-TW" altLang="en-US" dirty="0" smtClean="0"/>
              <a:t>    □家人不小心給我太少錢</a:t>
            </a:r>
          </a:p>
        </p:txBody>
      </p:sp>
    </p:spTree>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6000" dirty="0" smtClean="0">
                <a:latin typeface="標楷體" pitchFamily="65" charset="-120"/>
                <a:ea typeface="標楷體" pitchFamily="65" charset="-120"/>
              </a:rPr>
              <a:t>研究動機</a:t>
            </a:r>
            <a:endParaRPr lang="zh-TW" altLang="en-US" sz="6000" dirty="0">
              <a:latin typeface="標楷體" pitchFamily="65" charset="-120"/>
              <a:ea typeface="標楷體" pitchFamily="65" charset="-120"/>
            </a:endParaRPr>
          </a:p>
        </p:txBody>
      </p:sp>
      <p:sp>
        <p:nvSpPr>
          <p:cNvPr id="3" name="內容版面配置區 2"/>
          <p:cNvSpPr>
            <a:spLocks noGrp="1"/>
          </p:cNvSpPr>
          <p:nvPr>
            <p:ph idx="1"/>
          </p:nvPr>
        </p:nvSpPr>
        <p:spPr>
          <a:xfrm>
            <a:off x="622852" y="1653209"/>
            <a:ext cx="10972800" cy="4525963"/>
          </a:xfrm>
        </p:spPr>
        <p:txBody>
          <a:bodyPr>
            <a:normAutofit/>
          </a:bodyPr>
          <a:lstStyle/>
          <a:p>
            <a:pPr>
              <a:buNone/>
            </a:pPr>
            <a:r>
              <a:rPr lang="en-US" altLang="zh-TW" sz="4800" dirty="0" smtClean="0">
                <a:latin typeface="標楷體" pitchFamily="65" charset="-120"/>
                <a:ea typeface="標楷體" pitchFamily="65" charset="-120"/>
              </a:rPr>
              <a:t>(</a:t>
            </a:r>
            <a:r>
              <a:rPr lang="zh-TW" altLang="en-US" sz="4800" dirty="0" smtClean="0">
                <a:latin typeface="標楷體" pitchFamily="65" charset="-120"/>
                <a:ea typeface="標楷體" pitchFamily="65" charset="-120"/>
              </a:rPr>
              <a:t>一</a:t>
            </a:r>
            <a:r>
              <a:rPr lang="en-US" altLang="zh-TW" sz="4800" dirty="0" smtClean="0">
                <a:latin typeface="標楷體" pitchFamily="65" charset="-120"/>
                <a:ea typeface="標楷體" pitchFamily="65" charset="-120"/>
              </a:rPr>
              <a:t>)</a:t>
            </a:r>
            <a:r>
              <a:rPr lang="zh-TW" altLang="zh-TW" sz="4800" dirty="0" smtClean="0">
                <a:latin typeface="標楷體" pitchFamily="65" charset="-120"/>
                <a:ea typeface="標楷體" pitchFamily="65" charset="-120"/>
              </a:rPr>
              <a:t>「被討厭的勇氣」</a:t>
            </a:r>
            <a:endParaRPr lang="en-US" altLang="zh-TW" sz="4800" dirty="0" smtClean="0">
              <a:latin typeface="標楷體" pitchFamily="65" charset="-120"/>
              <a:ea typeface="標楷體" pitchFamily="65" charset="-120"/>
            </a:endParaRPr>
          </a:p>
          <a:p>
            <a:pPr>
              <a:buNone/>
            </a:pPr>
            <a:endParaRPr lang="en-US" altLang="zh-TW" sz="4800" dirty="0" smtClean="0">
              <a:latin typeface="標楷體" pitchFamily="65" charset="-120"/>
              <a:ea typeface="標楷體" pitchFamily="65" charset="-120"/>
            </a:endParaRPr>
          </a:p>
          <a:p>
            <a:pPr>
              <a:buNone/>
            </a:pPr>
            <a:endParaRPr lang="en-US" altLang="zh-TW" sz="4800" dirty="0" smtClean="0">
              <a:latin typeface="標楷體" pitchFamily="65" charset="-120"/>
              <a:ea typeface="標楷體" pitchFamily="65" charset="-120"/>
            </a:endParaRPr>
          </a:p>
          <a:p>
            <a:pPr>
              <a:buNone/>
            </a:pPr>
            <a:r>
              <a:rPr lang="en-US" altLang="zh-TW" sz="4800" dirty="0" smtClean="0">
                <a:latin typeface="標楷體" pitchFamily="65" charset="-120"/>
                <a:ea typeface="標楷體" pitchFamily="65" charset="-120"/>
              </a:rPr>
              <a:t>(</a:t>
            </a:r>
            <a:r>
              <a:rPr lang="zh-TW" altLang="en-US" sz="4800" dirty="0" smtClean="0">
                <a:latin typeface="標楷體" pitchFamily="65" charset="-120"/>
                <a:ea typeface="標楷體" pitchFamily="65" charset="-120"/>
              </a:rPr>
              <a:t>二</a:t>
            </a:r>
            <a:r>
              <a:rPr lang="en-US" altLang="zh-TW" sz="4800" dirty="0" smtClean="0">
                <a:latin typeface="標楷體" pitchFamily="65" charset="-120"/>
                <a:ea typeface="標楷體" pitchFamily="65" charset="-120"/>
              </a:rPr>
              <a:t>)</a:t>
            </a:r>
            <a:r>
              <a:rPr lang="zh-TW" altLang="en-US" sz="4800" dirty="0" smtClean="0">
                <a:latin typeface="標楷體" pitchFamily="65" charset="-120"/>
                <a:ea typeface="標楷體" pitchFamily="65" charset="-120"/>
              </a:rPr>
              <a:t>國小的經歷</a:t>
            </a:r>
            <a:endParaRPr lang="en-US" altLang="zh-TW" sz="4800" dirty="0" smtClean="0">
              <a:latin typeface="標楷體" pitchFamily="65" charset="-120"/>
              <a:ea typeface="標楷體" pitchFamily="65" charset="-120"/>
            </a:endParaRPr>
          </a:p>
          <a:p>
            <a:pPr>
              <a:buNone/>
            </a:pPr>
            <a:endParaRPr lang="zh-TW" altLang="en-US" sz="3600" dirty="0">
              <a:ea typeface="文鼎古印體" pitchFamily="49" charset="-120"/>
            </a:endParaRPr>
          </a:p>
        </p:txBody>
      </p:sp>
      <p:pic>
        <p:nvPicPr>
          <p:cNvPr id="2050" name="Picture 2" descr="http://pic.pimg.tw/kaka3011/1414740132-151924664.jpg"/>
          <p:cNvPicPr>
            <a:picLocks noChangeAspect="1" noChangeArrowheads="1"/>
          </p:cNvPicPr>
          <p:nvPr/>
        </p:nvPicPr>
        <p:blipFill>
          <a:blip r:embed="rId2" cstate="print"/>
          <a:srcRect l="15289" r="14385" b="629"/>
          <a:stretch>
            <a:fillRect/>
          </a:stretch>
        </p:blipFill>
        <p:spPr bwMode="auto">
          <a:xfrm>
            <a:off x="7765774" y="1690163"/>
            <a:ext cx="3101009" cy="4379333"/>
          </a:xfrm>
          <a:prstGeom prst="rect">
            <a:avLst/>
          </a:prstGeom>
          <a:noFill/>
        </p:spPr>
      </p:pic>
    </p:spTree>
  </p:cSld>
  <p:clrMapOvr>
    <a:masterClrMapping/>
  </p:clrMapOvr>
  <p:transition spd="slow">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6000" dirty="0" smtClean="0">
                <a:latin typeface="標楷體" panose="03000509000000000000" pitchFamily="65" charset="-120"/>
                <a:ea typeface="標楷體" panose="03000509000000000000" pitchFamily="65" charset="-120"/>
              </a:rPr>
              <a:t>回答百分比</a:t>
            </a:r>
            <a:endParaRPr lang="zh-TW" altLang="en-US" sz="6000" dirty="0">
              <a:latin typeface="標楷體" panose="03000509000000000000" pitchFamily="65" charset="-120"/>
              <a:ea typeface="標楷體" panose="03000509000000000000" pitchFamily="65" charset="-120"/>
            </a:endParaRPr>
          </a:p>
        </p:txBody>
      </p:sp>
      <p:graphicFrame>
        <p:nvGraphicFramePr>
          <p:cNvPr id="7" name="內容版面配置區 6"/>
          <p:cNvGraphicFramePr>
            <a:graphicFrameLocks noGrp="1"/>
          </p:cNvGraphicFramePr>
          <p:nvPr>
            <p:ph idx="1"/>
            <p:extLst>
              <p:ext uri="{D42A27DB-BD31-4B8C-83A1-F6EECF244321}">
                <p14:modId xmlns:p14="http://schemas.microsoft.com/office/powerpoint/2010/main" val="3014323421"/>
              </p:ext>
            </p:extLst>
          </p:nvPr>
        </p:nvGraphicFramePr>
        <p:xfrm>
          <a:off x="609600" y="1600200"/>
          <a:ext cx="10972800" cy="45259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圖表 5"/>
          <p:cNvGraphicFramePr/>
          <p:nvPr>
            <p:extLst>
              <p:ext uri="{D42A27DB-BD31-4B8C-83A1-F6EECF244321}">
                <p14:modId xmlns:p14="http://schemas.microsoft.com/office/powerpoint/2010/main" val="4109940976"/>
              </p:ext>
            </p:extLst>
          </p:nvPr>
        </p:nvGraphicFramePr>
        <p:xfrm>
          <a:off x="4178105" y="1941342"/>
          <a:ext cx="5148775" cy="3985976"/>
        </p:xfrm>
        <a:graphic>
          <a:graphicData uri="http://schemas.openxmlformats.org/drawingml/2006/chart">
            <c:chart xmlns:c="http://schemas.openxmlformats.org/drawingml/2006/chart" xmlns:r="http://schemas.openxmlformats.org/officeDocument/2006/relationships" r:id="rId3"/>
          </a:graphicData>
        </a:graphic>
      </p:graphicFrame>
      <p:sp>
        <p:nvSpPr>
          <p:cNvPr id="8" name="文字方塊 7"/>
          <p:cNvSpPr txBox="1"/>
          <p:nvPr/>
        </p:nvSpPr>
        <p:spPr>
          <a:xfrm>
            <a:off x="1772529" y="1372236"/>
            <a:ext cx="1941342" cy="584775"/>
          </a:xfrm>
          <a:prstGeom prst="rect">
            <a:avLst/>
          </a:prstGeom>
          <a:noFill/>
        </p:spPr>
        <p:txBody>
          <a:bodyPr wrap="square" rtlCol="0">
            <a:spAutoFit/>
          </a:bodyPr>
          <a:lstStyle/>
          <a:p>
            <a:r>
              <a:rPr lang="zh-TW" altLang="en-US" sz="3200" dirty="0" smtClean="0">
                <a:latin typeface="標楷體" panose="03000509000000000000" pitchFamily="65" charset="-120"/>
                <a:ea typeface="標楷體" panose="03000509000000000000" pitchFamily="65" charset="-120"/>
              </a:rPr>
              <a:t>普通生</a:t>
            </a:r>
            <a:endParaRPr lang="zh-TW" altLang="en-US" sz="3200" dirty="0">
              <a:latin typeface="標楷體" panose="03000509000000000000" pitchFamily="65" charset="-120"/>
              <a:ea typeface="標楷體" panose="03000509000000000000" pitchFamily="65" charset="-120"/>
            </a:endParaRPr>
          </a:p>
        </p:txBody>
      </p:sp>
      <p:sp>
        <p:nvSpPr>
          <p:cNvPr id="9" name="文字方塊 8"/>
          <p:cNvSpPr txBox="1"/>
          <p:nvPr/>
        </p:nvSpPr>
        <p:spPr>
          <a:xfrm>
            <a:off x="6096000" y="1372236"/>
            <a:ext cx="2489982" cy="584775"/>
          </a:xfrm>
          <a:prstGeom prst="rect">
            <a:avLst/>
          </a:prstGeom>
          <a:noFill/>
        </p:spPr>
        <p:txBody>
          <a:bodyPr wrap="square" rtlCol="0">
            <a:spAutoFit/>
          </a:bodyPr>
          <a:lstStyle/>
          <a:p>
            <a:r>
              <a:rPr lang="zh-TW" altLang="en-US" sz="3200" dirty="0" smtClean="0">
                <a:latin typeface="標楷體" panose="03000509000000000000" pitchFamily="65" charset="-120"/>
                <a:ea typeface="標楷體" panose="03000509000000000000" pitchFamily="65" charset="-120"/>
              </a:rPr>
              <a:t>資優生</a:t>
            </a:r>
            <a:endParaRPr lang="zh-TW" altLang="en-US" sz="32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133000908"/>
      </p:ext>
    </p:extLst>
  </p:cSld>
  <p:clrMapOvr>
    <a:masterClrMapping/>
  </p:clrMapOvr>
  <p:transition spd="slow">
    <p:randomBa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6000" dirty="0">
                <a:latin typeface="標楷體" pitchFamily="65" charset="-120"/>
                <a:ea typeface="標楷體" pitchFamily="65" charset="-120"/>
              </a:rPr>
              <a:t>負</a:t>
            </a:r>
            <a:r>
              <a:rPr lang="zh-TW" altLang="en-US" sz="6000" dirty="0" smtClean="0">
                <a:latin typeface="標楷體" pitchFamily="65" charset="-120"/>
                <a:ea typeface="標楷體" pitchFamily="65" charset="-120"/>
              </a:rPr>
              <a:t>向題</a:t>
            </a:r>
            <a:r>
              <a:rPr lang="en-US" altLang="zh-TW" sz="6000" dirty="0" smtClean="0">
                <a:latin typeface="標楷體" pitchFamily="65" charset="-120"/>
                <a:ea typeface="標楷體" pitchFamily="65" charset="-120"/>
              </a:rPr>
              <a:t>-</a:t>
            </a:r>
            <a:r>
              <a:rPr lang="zh-TW" altLang="en-US" sz="6000" dirty="0" smtClean="0">
                <a:latin typeface="標楷體" pitchFamily="65" charset="-120"/>
                <a:ea typeface="標楷體" pitchFamily="65" charset="-120"/>
              </a:rPr>
              <a:t>以人</a:t>
            </a:r>
            <a:r>
              <a:rPr lang="zh-TW" altLang="en-US" sz="6000" dirty="0">
                <a:latin typeface="標楷體" pitchFamily="65" charset="-120"/>
                <a:ea typeface="標楷體" pitchFamily="65" charset="-120"/>
              </a:rPr>
              <a:t>際</a:t>
            </a:r>
            <a:r>
              <a:rPr lang="zh-TW" altLang="en-US" sz="6000" dirty="0" smtClean="0">
                <a:latin typeface="標楷體" pitchFamily="65" charset="-120"/>
                <a:ea typeface="標楷體" pitchFamily="65" charset="-120"/>
              </a:rPr>
              <a:t>為例</a:t>
            </a:r>
            <a:endParaRPr lang="zh-TW" altLang="en-US" sz="6000" dirty="0"/>
          </a:p>
        </p:txBody>
      </p:sp>
      <p:sp>
        <p:nvSpPr>
          <p:cNvPr id="3" name="內容版面配置區 2"/>
          <p:cNvSpPr>
            <a:spLocks noGrp="1"/>
          </p:cNvSpPr>
          <p:nvPr>
            <p:ph idx="1"/>
          </p:nvPr>
        </p:nvSpPr>
        <p:spPr>
          <a:xfrm>
            <a:off x="2205318" y="1851213"/>
            <a:ext cx="7512424" cy="4525963"/>
          </a:xfrm>
        </p:spPr>
        <p:txBody>
          <a:bodyPr/>
          <a:lstStyle/>
          <a:p>
            <a:pPr>
              <a:buNone/>
            </a:pPr>
            <a:r>
              <a:rPr lang="zh-TW" altLang="en-US" dirty="0" smtClean="0"/>
              <a:t>十六、如果你的朋友很少，可能是因為：</a:t>
            </a:r>
          </a:p>
          <a:p>
            <a:pPr marL="1260000">
              <a:buNone/>
            </a:pPr>
            <a:r>
              <a:rPr lang="zh-TW" altLang="en-US" dirty="0" smtClean="0"/>
              <a:t>□我沒有努力交朋友</a:t>
            </a:r>
          </a:p>
          <a:p>
            <a:pPr marL="1260000">
              <a:buNone/>
            </a:pPr>
            <a:r>
              <a:rPr lang="zh-TW" altLang="en-US" dirty="0" smtClean="0"/>
              <a:t>□我的人緣本來就很不好</a:t>
            </a:r>
          </a:p>
          <a:p>
            <a:pPr marL="1260000">
              <a:buNone/>
            </a:pPr>
            <a:r>
              <a:rPr lang="zh-TW" altLang="en-US" dirty="0" smtClean="0"/>
              <a:t>□那些人都不愛交朋友</a:t>
            </a:r>
          </a:p>
          <a:p>
            <a:pPr marL="1260000">
              <a:buNone/>
            </a:pPr>
            <a:r>
              <a:rPr lang="zh-TW" altLang="en-US" dirty="0" smtClean="0"/>
              <a:t>□我的運氣不好</a:t>
            </a:r>
          </a:p>
          <a:p>
            <a:pPr>
              <a:buNone/>
            </a:pPr>
            <a:endParaRPr lang="zh-TW" altLang="en-US" dirty="0"/>
          </a:p>
        </p:txBody>
      </p:sp>
    </p:spTree>
  </p:cSld>
  <p:clrMapOvr>
    <a:masterClrMapping/>
  </p:clrMapOvr>
  <p:transition spd="slow">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回答百分比</a:t>
            </a:r>
            <a:endParaRPr lang="zh-TW" altLang="en-US" dirty="0"/>
          </a:p>
        </p:txBody>
      </p:sp>
      <p:graphicFrame>
        <p:nvGraphicFramePr>
          <p:cNvPr id="7" name="內容版面配置區 6"/>
          <p:cNvGraphicFramePr>
            <a:graphicFrameLocks noGrp="1"/>
          </p:cNvGraphicFramePr>
          <p:nvPr>
            <p:ph idx="1"/>
            <p:extLst>
              <p:ext uri="{D42A27DB-BD31-4B8C-83A1-F6EECF244321}">
                <p14:modId xmlns:p14="http://schemas.microsoft.com/office/powerpoint/2010/main" val="384542384"/>
              </p:ext>
            </p:extLst>
          </p:nvPr>
        </p:nvGraphicFramePr>
        <p:xfrm>
          <a:off x="609600" y="1417638"/>
          <a:ext cx="10972800" cy="45259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圖表 5"/>
          <p:cNvGraphicFramePr/>
          <p:nvPr>
            <p:extLst>
              <p:ext uri="{D42A27DB-BD31-4B8C-83A1-F6EECF244321}">
                <p14:modId xmlns:p14="http://schemas.microsoft.com/office/powerpoint/2010/main" val="77673244"/>
              </p:ext>
            </p:extLst>
          </p:nvPr>
        </p:nvGraphicFramePr>
        <p:xfrm>
          <a:off x="4262510" y="1871002"/>
          <a:ext cx="4687667" cy="3845299"/>
        </p:xfrm>
        <a:graphic>
          <a:graphicData uri="http://schemas.openxmlformats.org/drawingml/2006/chart">
            <c:chart xmlns:c="http://schemas.openxmlformats.org/drawingml/2006/chart" xmlns:r="http://schemas.openxmlformats.org/officeDocument/2006/relationships" r:id="rId3"/>
          </a:graphicData>
        </a:graphic>
      </p:graphicFrame>
      <p:sp>
        <p:nvSpPr>
          <p:cNvPr id="8" name="文字方塊 7"/>
          <p:cNvSpPr txBox="1"/>
          <p:nvPr/>
        </p:nvSpPr>
        <p:spPr>
          <a:xfrm>
            <a:off x="1519310" y="1417638"/>
            <a:ext cx="2096086" cy="584775"/>
          </a:xfrm>
          <a:prstGeom prst="rect">
            <a:avLst/>
          </a:prstGeom>
          <a:noFill/>
        </p:spPr>
        <p:txBody>
          <a:bodyPr wrap="square" rtlCol="0">
            <a:spAutoFit/>
          </a:bodyPr>
          <a:lstStyle/>
          <a:p>
            <a:r>
              <a:rPr lang="zh-TW" altLang="en-US" sz="3200" dirty="0" smtClean="0">
                <a:latin typeface="標楷體" panose="03000509000000000000" pitchFamily="65" charset="-120"/>
                <a:ea typeface="標楷體" panose="03000509000000000000" pitchFamily="65" charset="-120"/>
              </a:rPr>
              <a:t>普通生</a:t>
            </a:r>
            <a:endParaRPr lang="zh-TW" altLang="en-US" sz="3200" dirty="0">
              <a:latin typeface="標楷體" panose="03000509000000000000" pitchFamily="65" charset="-120"/>
              <a:ea typeface="標楷體" panose="03000509000000000000" pitchFamily="65" charset="-120"/>
            </a:endParaRPr>
          </a:p>
        </p:txBody>
      </p:sp>
      <p:sp>
        <p:nvSpPr>
          <p:cNvPr id="9" name="文字方塊 8"/>
          <p:cNvSpPr txBox="1"/>
          <p:nvPr/>
        </p:nvSpPr>
        <p:spPr>
          <a:xfrm>
            <a:off x="5809958" y="1417637"/>
            <a:ext cx="2461846" cy="584775"/>
          </a:xfrm>
          <a:prstGeom prst="rect">
            <a:avLst/>
          </a:prstGeom>
          <a:noFill/>
        </p:spPr>
        <p:txBody>
          <a:bodyPr wrap="square" rtlCol="0">
            <a:spAutoFit/>
          </a:bodyPr>
          <a:lstStyle/>
          <a:p>
            <a:r>
              <a:rPr lang="zh-TW" altLang="en-US" sz="3200" dirty="0" smtClean="0">
                <a:latin typeface="標楷體" panose="03000509000000000000" pitchFamily="65" charset="-120"/>
                <a:ea typeface="標楷體" panose="03000509000000000000" pitchFamily="65" charset="-120"/>
              </a:rPr>
              <a:t>資優生</a:t>
            </a:r>
            <a:endParaRPr lang="zh-TW" altLang="en-US" sz="32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554396274"/>
      </p:ext>
    </p:extLst>
  </p:cSld>
  <p:clrMapOvr>
    <a:masterClrMapping/>
  </p:clrMapOvr>
  <p:transition spd="slow">
    <p:randomBa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17176" y="633227"/>
            <a:ext cx="10972800" cy="1143000"/>
          </a:xfrm>
        </p:spPr>
        <p:txBody>
          <a:bodyPr>
            <a:normAutofit fontScale="90000"/>
          </a:bodyPr>
          <a:lstStyle/>
          <a:p>
            <a:r>
              <a:rPr lang="zh-TW" altLang="en-US" sz="6700" dirty="0" smtClean="0">
                <a:latin typeface="標楷體" pitchFamily="65" charset="-120"/>
                <a:ea typeface="標楷體" pitchFamily="65" charset="-120"/>
              </a:rPr>
              <a:t>資優生正向題</a:t>
            </a:r>
            <a:r>
              <a:rPr lang="zh-TW" altLang="en-US" dirty="0" smtClean="0">
                <a:latin typeface="標楷體" pitchFamily="65" charset="-120"/>
                <a:ea typeface="標楷體" pitchFamily="65" charset="-120"/>
              </a:rPr>
              <a:t/>
            </a:r>
            <a:br>
              <a:rPr lang="zh-TW" altLang="en-US" dirty="0" smtClean="0">
                <a:latin typeface="標楷體" pitchFamily="65" charset="-120"/>
                <a:ea typeface="標楷體" pitchFamily="65" charset="-120"/>
              </a:rPr>
            </a:br>
            <a:endParaRPr lang="zh-TW" altLang="en-US" dirty="0"/>
          </a:p>
        </p:txBody>
      </p:sp>
      <p:graphicFrame>
        <p:nvGraphicFramePr>
          <p:cNvPr id="4" name="內容版面配置區 3"/>
          <p:cNvGraphicFramePr>
            <a:graphicFrameLocks noGrp="1"/>
          </p:cNvGraphicFramePr>
          <p:nvPr>
            <p:ph idx="1"/>
          </p:nvPr>
        </p:nvGraphicFramePr>
        <p:xfrm>
          <a:off x="735107" y="1758295"/>
          <a:ext cx="109728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randomBa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sz="6700" dirty="0" smtClean="0">
                <a:latin typeface="標楷體" pitchFamily="65" charset="-120"/>
                <a:ea typeface="標楷體" pitchFamily="65" charset="-120"/>
              </a:rPr>
              <a:t>資優生負向題</a:t>
            </a:r>
            <a:r>
              <a:rPr lang="zh-TW" altLang="en-US" dirty="0" smtClean="0">
                <a:latin typeface="標楷體" pitchFamily="65" charset="-120"/>
                <a:ea typeface="標楷體" pitchFamily="65" charset="-120"/>
              </a:rPr>
              <a:t/>
            </a:r>
            <a:br>
              <a:rPr lang="zh-TW" altLang="en-US" dirty="0" smtClean="0">
                <a:latin typeface="標楷體" pitchFamily="65" charset="-120"/>
                <a:ea typeface="標楷體" pitchFamily="65" charset="-120"/>
              </a:rPr>
            </a:br>
            <a:endParaRPr lang="zh-TW" altLang="en-US" dirty="0"/>
          </a:p>
        </p:txBody>
      </p:sp>
      <p:graphicFrame>
        <p:nvGraphicFramePr>
          <p:cNvPr id="4" name="內容版面配置區 3"/>
          <p:cNvGraphicFramePr>
            <a:graphicFrameLocks noGrp="1"/>
          </p:cNvGraphicFramePr>
          <p:nvPr>
            <p:ph idx="1"/>
          </p:nvPr>
        </p:nvGraphicFramePr>
        <p:xfrm>
          <a:off x="609600" y="1600200"/>
          <a:ext cx="109728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randomBar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sz="6700" dirty="0" smtClean="0">
                <a:latin typeface="標楷體" pitchFamily="65" charset="-120"/>
                <a:ea typeface="標楷體" pitchFamily="65" charset="-120"/>
              </a:rPr>
              <a:t>普通生正向題</a:t>
            </a:r>
            <a:r>
              <a:rPr lang="zh-TW" altLang="en-US" dirty="0" smtClean="0"/>
              <a:t/>
            </a:r>
            <a:br>
              <a:rPr lang="zh-TW" altLang="en-US" dirty="0" smtClean="0"/>
            </a:br>
            <a:endParaRPr lang="zh-TW" altLang="en-US" dirty="0"/>
          </a:p>
        </p:txBody>
      </p:sp>
      <p:graphicFrame>
        <p:nvGraphicFramePr>
          <p:cNvPr id="4" name="內容版面配置區 3"/>
          <p:cNvGraphicFramePr>
            <a:graphicFrameLocks noGrp="1"/>
          </p:cNvGraphicFramePr>
          <p:nvPr>
            <p:ph idx="1"/>
          </p:nvPr>
        </p:nvGraphicFramePr>
        <p:xfrm>
          <a:off x="537882" y="1636059"/>
          <a:ext cx="109728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randomBar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sz="6700" dirty="0" smtClean="0">
                <a:latin typeface="標楷體" pitchFamily="65" charset="-120"/>
                <a:ea typeface="標楷體" pitchFamily="65" charset="-120"/>
              </a:rPr>
              <a:t>普通生負向題</a:t>
            </a:r>
            <a:r>
              <a:rPr lang="zh-TW" altLang="en-US" dirty="0" smtClean="0"/>
              <a:t/>
            </a:r>
            <a:br>
              <a:rPr lang="zh-TW" altLang="en-US" dirty="0" smtClean="0"/>
            </a:br>
            <a:endParaRPr lang="zh-TW" altLang="en-US" dirty="0"/>
          </a:p>
        </p:txBody>
      </p:sp>
      <p:graphicFrame>
        <p:nvGraphicFramePr>
          <p:cNvPr id="4" name="內容版面配置區 3"/>
          <p:cNvGraphicFramePr>
            <a:graphicFrameLocks noGrp="1"/>
          </p:cNvGraphicFramePr>
          <p:nvPr>
            <p:ph idx="1"/>
          </p:nvPr>
        </p:nvGraphicFramePr>
        <p:xfrm>
          <a:off x="609600" y="1600200"/>
          <a:ext cx="109728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randomBar dir="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6000" dirty="0" smtClean="0">
                <a:latin typeface="標楷體" pitchFamily="65" charset="-120"/>
                <a:ea typeface="標楷體" pitchFamily="65" charset="-120"/>
              </a:rPr>
              <a:t>研究結果</a:t>
            </a:r>
            <a:endParaRPr lang="zh-TW" altLang="en-US" sz="6000" dirty="0">
              <a:latin typeface="標楷體" pitchFamily="65" charset="-120"/>
              <a:ea typeface="標楷體" pitchFamily="65" charset="-120"/>
            </a:endParaRPr>
          </a:p>
        </p:txBody>
      </p:sp>
      <p:sp>
        <p:nvSpPr>
          <p:cNvPr id="3" name="內容版面配置區 2"/>
          <p:cNvSpPr>
            <a:spLocks noGrp="1"/>
          </p:cNvSpPr>
          <p:nvPr>
            <p:ph idx="1"/>
          </p:nvPr>
        </p:nvSpPr>
        <p:spPr/>
        <p:txBody>
          <a:bodyPr>
            <a:noAutofit/>
          </a:bodyPr>
          <a:lstStyle/>
          <a:p>
            <a:pPr>
              <a:buNone/>
            </a:pPr>
            <a:r>
              <a:rPr lang="en-US" altLang="zh-TW" sz="4400" dirty="0" smtClean="0">
                <a:latin typeface="標楷體" pitchFamily="65" charset="-120"/>
                <a:ea typeface="標楷體" pitchFamily="65" charset="-120"/>
              </a:rPr>
              <a:t>(</a:t>
            </a:r>
            <a:r>
              <a:rPr lang="zh-TW" altLang="zh-TW" sz="4400" dirty="0" smtClean="0">
                <a:latin typeface="標楷體" pitchFamily="65" charset="-120"/>
                <a:ea typeface="標楷體" pitchFamily="65" charset="-120"/>
              </a:rPr>
              <a:t>一</a:t>
            </a:r>
            <a:r>
              <a:rPr lang="en-US" altLang="zh-TW" sz="4400" dirty="0" smtClean="0">
                <a:latin typeface="標楷體" pitchFamily="65" charset="-120"/>
                <a:ea typeface="標楷體" pitchFamily="65" charset="-120"/>
              </a:rPr>
              <a:t>)</a:t>
            </a:r>
            <a:r>
              <a:rPr lang="zh-TW" altLang="zh-TW" sz="4400" dirty="0" smtClean="0">
                <a:latin typeface="標楷體" pitchFamily="65" charset="-120"/>
                <a:ea typeface="標楷體" pitchFamily="65" charset="-120"/>
              </a:rPr>
              <a:t>資優生</a:t>
            </a:r>
            <a:r>
              <a:rPr lang="zh-TW" altLang="en-US" sz="4400" dirty="0" smtClean="0">
                <a:latin typeface="標楷體" pitchFamily="65" charset="-120"/>
                <a:ea typeface="標楷體" pitchFamily="65" charset="-120"/>
              </a:rPr>
              <a:t>歸因努力。</a:t>
            </a:r>
            <a:endParaRPr lang="en-US" altLang="zh-TW" sz="4400" dirty="0" smtClean="0">
              <a:latin typeface="標楷體" pitchFamily="65" charset="-120"/>
              <a:ea typeface="標楷體" pitchFamily="65" charset="-120"/>
            </a:endParaRPr>
          </a:p>
          <a:p>
            <a:pPr>
              <a:buNone/>
            </a:pPr>
            <a:r>
              <a:rPr lang="en-US" altLang="zh-TW" sz="4400" dirty="0" smtClean="0">
                <a:latin typeface="標楷體" pitchFamily="65" charset="-120"/>
                <a:ea typeface="標楷體" pitchFamily="65" charset="-120"/>
              </a:rPr>
              <a:t>(</a:t>
            </a:r>
            <a:r>
              <a:rPr lang="zh-TW" altLang="zh-TW" sz="4400" dirty="0" smtClean="0">
                <a:latin typeface="標楷體" pitchFamily="65" charset="-120"/>
                <a:ea typeface="標楷體" pitchFamily="65" charset="-120"/>
              </a:rPr>
              <a:t>二</a:t>
            </a:r>
            <a:r>
              <a:rPr lang="en-US" altLang="zh-TW" sz="4400" dirty="0" smtClean="0">
                <a:latin typeface="標楷體" pitchFamily="65" charset="-120"/>
                <a:ea typeface="標楷體" pitchFamily="65" charset="-120"/>
              </a:rPr>
              <a:t>)</a:t>
            </a:r>
            <a:r>
              <a:rPr lang="zh-TW" altLang="zh-TW" sz="4400" dirty="0" smtClean="0">
                <a:latin typeface="標楷體" pitchFamily="65" charset="-120"/>
                <a:ea typeface="標楷體" pitchFamily="65" charset="-120"/>
              </a:rPr>
              <a:t>普通生</a:t>
            </a:r>
            <a:r>
              <a:rPr lang="zh-TW" altLang="en-US" sz="4400" dirty="0" smtClean="0">
                <a:latin typeface="標楷體" pitchFamily="65" charset="-120"/>
                <a:ea typeface="標楷體" pitchFamily="65" charset="-120"/>
              </a:rPr>
              <a:t>歸因努力。</a:t>
            </a:r>
            <a:endParaRPr lang="zh-TW" altLang="zh-TW" sz="4400" dirty="0" smtClean="0">
              <a:latin typeface="標楷體" pitchFamily="65" charset="-120"/>
              <a:ea typeface="標楷體" pitchFamily="65" charset="-120"/>
            </a:endParaRPr>
          </a:p>
          <a:p>
            <a:pPr>
              <a:buNone/>
            </a:pPr>
            <a:r>
              <a:rPr lang="en-US" altLang="zh-TW" sz="4400" dirty="0" smtClean="0">
                <a:latin typeface="標楷體" pitchFamily="65" charset="-120"/>
                <a:ea typeface="標楷體" pitchFamily="65" charset="-120"/>
              </a:rPr>
              <a:t>(</a:t>
            </a:r>
            <a:r>
              <a:rPr lang="zh-TW" altLang="zh-TW" sz="4400" dirty="0" smtClean="0">
                <a:latin typeface="標楷體" pitchFamily="65" charset="-120"/>
                <a:ea typeface="標楷體" pitchFamily="65" charset="-120"/>
              </a:rPr>
              <a:t>三</a:t>
            </a:r>
            <a:r>
              <a:rPr lang="en-US" altLang="zh-TW" sz="4400" dirty="0" smtClean="0">
                <a:latin typeface="標楷體" pitchFamily="65" charset="-120"/>
                <a:ea typeface="標楷體" pitchFamily="65" charset="-120"/>
              </a:rPr>
              <a:t>)</a:t>
            </a:r>
            <a:r>
              <a:rPr lang="zh-TW" altLang="zh-TW" sz="4400" dirty="0" smtClean="0">
                <a:latin typeface="標楷體" pitchFamily="65" charset="-120"/>
                <a:ea typeface="標楷體" pitchFamily="65" charset="-120"/>
              </a:rPr>
              <a:t>資優生與普通生在</a:t>
            </a:r>
            <a:r>
              <a:rPr lang="zh-TW" altLang="en-US" sz="4400" dirty="0" smtClean="0">
                <a:latin typeface="標楷體" pitchFamily="65" charset="-120"/>
                <a:ea typeface="標楷體" pitchFamily="65" charset="-120"/>
              </a:rPr>
              <a:t>歸因上均歸因努力，  </a:t>
            </a:r>
            <a:endParaRPr lang="en-US" altLang="zh-TW" sz="4400" dirty="0" smtClean="0">
              <a:latin typeface="標楷體" pitchFamily="65" charset="-120"/>
              <a:ea typeface="標楷體" pitchFamily="65" charset="-120"/>
            </a:endParaRPr>
          </a:p>
          <a:p>
            <a:pPr>
              <a:buNone/>
            </a:pPr>
            <a:r>
              <a:rPr lang="zh-TW" altLang="en-US" sz="4400" dirty="0" smtClean="0">
                <a:latin typeface="標楷體" pitchFamily="65" charset="-120"/>
                <a:ea typeface="標楷體" pitchFamily="65" charset="-120"/>
              </a:rPr>
              <a:t>    沒有差別。</a:t>
            </a:r>
            <a:endParaRPr lang="zh-TW" altLang="zh-TW" sz="4400" dirty="0" smtClean="0">
              <a:latin typeface="標楷體" pitchFamily="65" charset="-120"/>
              <a:ea typeface="標楷體" pitchFamily="65" charset="-120"/>
            </a:endParaRPr>
          </a:p>
        </p:txBody>
      </p:sp>
    </p:spTree>
  </p:cSld>
  <p:clrMapOvr>
    <a:masterClrMapping/>
  </p:clrMapOvr>
  <p:transition>
    <p:randomBar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6000" dirty="0" smtClean="0">
                <a:latin typeface="標楷體" pitchFamily="65" charset="-120"/>
                <a:ea typeface="標楷體" pitchFamily="65" charset="-120"/>
              </a:rPr>
              <a:t>研究建議</a:t>
            </a:r>
            <a:endParaRPr lang="zh-TW" altLang="en-US" sz="6000" dirty="0">
              <a:latin typeface="標楷體" pitchFamily="65" charset="-120"/>
              <a:ea typeface="標楷體" pitchFamily="65" charset="-120"/>
            </a:endParaRPr>
          </a:p>
        </p:txBody>
      </p:sp>
      <p:sp>
        <p:nvSpPr>
          <p:cNvPr id="3" name="內容版面配置區 2"/>
          <p:cNvSpPr>
            <a:spLocks noGrp="1"/>
          </p:cNvSpPr>
          <p:nvPr>
            <p:ph idx="1"/>
          </p:nvPr>
        </p:nvSpPr>
        <p:spPr/>
        <p:txBody>
          <a:bodyPr>
            <a:normAutofit fontScale="32500" lnSpcReduction="20000"/>
          </a:bodyPr>
          <a:lstStyle/>
          <a:p>
            <a:pPr>
              <a:buNone/>
            </a:pPr>
            <a:r>
              <a:rPr lang="en-US" altLang="zh-TW" sz="14800" dirty="0" smtClean="0">
                <a:latin typeface="標楷體" pitchFamily="65" charset="-120"/>
                <a:ea typeface="標楷體" pitchFamily="65" charset="-120"/>
              </a:rPr>
              <a:t>(</a:t>
            </a:r>
            <a:r>
              <a:rPr lang="zh-TW" altLang="zh-TW" sz="14800" dirty="0" smtClean="0">
                <a:latin typeface="標楷體" pitchFamily="65" charset="-120"/>
                <a:ea typeface="標楷體" pitchFamily="65" charset="-120"/>
              </a:rPr>
              <a:t>一</a:t>
            </a:r>
            <a:r>
              <a:rPr lang="en-US" altLang="zh-TW" sz="14800" dirty="0" smtClean="0">
                <a:latin typeface="標楷體" pitchFamily="65" charset="-120"/>
                <a:ea typeface="標楷體" pitchFamily="65" charset="-120"/>
              </a:rPr>
              <a:t>)</a:t>
            </a:r>
            <a:r>
              <a:rPr lang="zh-TW" altLang="en-US" sz="14800" dirty="0" smtClean="0">
                <a:latin typeface="標楷體" pitchFamily="65" charset="-120"/>
                <a:ea typeface="標楷體" pitchFamily="65" charset="-120"/>
              </a:rPr>
              <a:t>情緒的處理的導向。</a:t>
            </a:r>
            <a:endParaRPr lang="en-US" altLang="zh-TW" sz="14800" dirty="0" smtClean="0">
              <a:latin typeface="標楷體" pitchFamily="65" charset="-120"/>
              <a:ea typeface="標楷體" pitchFamily="65" charset="-120"/>
            </a:endParaRPr>
          </a:p>
          <a:p>
            <a:pPr>
              <a:buNone/>
            </a:pPr>
            <a:endParaRPr lang="zh-TW" altLang="zh-TW" sz="14800" dirty="0" smtClean="0">
              <a:latin typeface="標楷體" pitchFamily="65" charset="-120"/>
              <a:ea typeface="標楷體" pitchFamily="65" charset="-120"/>
            </a:endParaRPr>
          </a:p>
          <a:p>
            <a:pPr>
              <a:buNone/>
            </a:pPr>
            <a:r>
              <a:rPr lang="en-US" altLang="zh-TW" sz="14800" dirty="0" smtClean="0">
                <a:latin typeface="標楷體" pitchFamily="65" charset="-120"/>
                <a:ea typeface="標楷體" pitchFamily="65" charset="-120"/>
              </a:rPr>
              <a:t>(</a:t>
            </a:r>
            <a:r>
              <a:rPr lang="zh-TW" altLang="zh-TW" sz="14800" dirty="0" smtClean="0">
                <a:latin typeface="標楷體" pitchFamily="65" charset="-120"/>
                <a:ea typeface="標楷體" pitchFamily="65" charset="-120"/>
              </a:rPr>
              <a:t>二</a:t>
            </a:r>
            <a:r>
              <a:rPr lang="en-US" altLang="zh-TW" sz="14800" dirty="0" smtClean="0">
                <a:latin typeface="標楷體" pitchFamily="65" charset="-120"/>
                <a:ea typeface="標楷體" pitchFamily="65" charset="-120"/>
              </a:rPr>
              <a:t>)</a:t>
            </a:r>
            <a:r>
              <a:rPr lang="zh-TW" altLang="zh-TW" sz="14800" dirty="0" smtClean="0">
                <a:latin typeface="標楷體" pitchFamily="65" charset="-120"/>
                <a:ea typeface="標楷體" pitchFamily="65" charset="-120"/>
              </a:rPr>
              <a:t>資優生</a:t>
            </a:r>
            <a:r>
              <a:rPr lang="zh-TW" altLang="en-US" sz="14800" dirty="0" smtClean="0">
                <a:latin typeface="標楷體" pitchFamily="65" charset="-120"/>
                <a:ea typeface="標楷體" pitchFamily="65" charset="-120"/>
              </a:rPr>
              <a:t>觀念</a:t>
            </a:r>
            <a:r>
              <a:rPr lang="zh-TW" altLang="zh-TW" sz="14800" dirty="0" smtClean="0">
                <a:latin typeface="標楷體" pitchFamily="65" charset="-120"/>
                <a:ea typeface="標楷體" pitchFamily="65" charset="-120"/>
              </a:rPr>
              <a:t>。</a:t>
            </a:r>
            <a:endParaRPr lang="en-US" altLang="zh-TW" sz="14800" dirty="0" smtClean="0">
              <a:latin typeface="標楷體" pitchFamily="65" charset="-120"/>
              <a:ea typeface="標楷體" pitchFamily="65" charset="-120"/>
            </a:endParaRPr>
          </a:p>
          <a:p>
            <a:pPr>
              <a:buNone/>
            </a:pPr>
            <a:endParaRPr lang="zh-TW" altLang="zh-TW" sz="14800" dirty="0" smtClean="0">
              <a:latin typeface="標楷體" pitchFamily="65" charset="-120"/>
              <a:ea typeface="標楷體" pitchFamily="65" charset="-120"/>
            </a:endParaRPr>
          </a:p>
          <a:p>
            <a:pPr>
              <a:buNone/>
            </a:pPr>
            <a:r>
              <a:rPr lang="en-US" altLang="zh-TW" sz="14800" dirty="0" smtClean="0">
                <a:latin typeface="標楷體" pitchFamily="65" charset="-120"/>
                <a:ea typeface="標楷體" pitchFamily="65" charset="-120"/>
              </a:rPr>
              <a:t>(</a:t>
            </a:r>
            <a:r>
              <a:rPr lang="zh-TW" altLang="zh-TW" sz="14800" dirty="0" smtClean="0">
                <a:latin typeface="標楷體" pitchFamily="65" charset="-120"/>
                <a:ea typeface="標楷體" pitchFamily="65" charset="-120"/>
              </a:rPr>
              <a:t>三</a:t>
            </a:r>
            <a:r>
              <a:rPr lang="en-US" altLang="zh-TW" sz="14800" dirty="0" smtClean="0">
                <a:latin typeface="標楷體" pitchFamily="65" charset="-120"/>
                <a:ea typeface="標楷體" pitchFamily="65" charset="-120"/>
              </a:rPr>
              <a:t>)</a:t>
            </a:r>
            <a:r>
              <a:rPr lang="zh-TW" altLang="en-US" sz="14800" dirty="0" smtClean="0">
                <a:latin typeface="標楷體" pitchFamily="65" charset="-120"/>
                <a:ea typeface="標楷體" pitchFamily="65" charset="-120"/>
              </a:rPr>
              <a:t>研究樣本</a:t>
            </a:r>
            <a:r>
              <a:rPr lang="zh-TW" altLang="zh-TW" sz="14800" dirty="0" smtClean="0">
                <a:latin typeface="標楷體" pitchFamily="65" charset="-120"/>
                <a:ea typeface="標楷體" pitchFamily="65" charset="-120"/>
              </a:rPr>
              <a:t> 。</a:t>
            </a:r>
          </a:p>
          <a:p>
            <a:pPr>
              <a:buNone/>
            </a:pPr>
            <a:r>
              <a:rPr lang="en-US" altLang="zh-TW" sz="6500" dirty="0" smtClean="0">
                <a:latin typeface="Adobe 楷体 Std R" panose="02020400000000000000" pitchFamily="18" charset="-128"/>
                <a:ea typeface="Adobe 楷体 Std R" panose="02020400000000000000" pitchFamily="18" charset="-128"/>
              </a:rPr>
              <a:t> </a:t>
            </a:r>
            <a:endParaRPr lang="zh-TW" altLang="zh-TW" sz="6500" dirty="0" smtClean="0">
              <a:latin typeface="Adobe 楷体 Std R" panose="02020400000000000000" pitchFamily="18" charset="-128"/>
              <a:ea typeface="Adobe 楷体 Std R" panose="02020400000000000000" pitchFamily="18" charset="-128"/>
            </a:endParaRPr>
          </a:p>
          <a:p>
            <a:pPr>
              <a:buNone/>
            </a:pPr>
            <a:r>
              <a:rPr lang="en-US" altLang="zh-TW" dirty="0" smtClean="0">
                <a:latin typeface="Adobe 楷体 Std R" panose="02020400000000000000" pitchFamily="18" charset="-128"/>
                <a:ea typeface="Adobe 楷体 Std R" panose="02020400000000000000" pitchFamily="18" charset="-128"/>
              </a:rPr>
              <a:t> </a:t>
            </a:r>
            <a:endParaRPr lang="zh-TW" altLang="zh-TW" dirty="0" smtClean="0">
              <a:latin typeface="Adobe 楷体 Std R" panose="02020400000000000000" pitchFamily="18" charset="-128"/>
              <a:ea typeface="Adobe 楷体 Std R" panose="02020400000000000000" pitchFamily="18" charset="-128"/>
            </a:endParaRPr>
          </a:p>
          <a:p>
            <a:endParaRPr lang="zh-TW" altLang="en-US" dirty="0">
              <a:latin typeface="Adobe 楷体 Std R" panose="02020400000000000000" pitchFamily="18" charset="-128"/>
              <a:ea typeface="Adobe 楷体 Std R" panose="02020400000000000000" pitchFamily="18" charset="-128"/>
            </a:endParaRPr>
          </a:p>
        </p:txBody>
      </p:sp>
    </p:spTree>
  </p:cSld>
  <p:clrMapOvr>
    <a:masterClrMapping/>
  </p:clrMapOvr>
  <p:transition>
    <p:randomBar dir="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298121" y="2923578"/>
            <a:ext cx="9362374" cy="3003693"/>
          </a:xfrm>
        </p:spPr>
        <p:txBody>
          <a:bodyPr>
            <a:noAutofit/>
          </a:bodyPr>
          <a:lstStyle/>
          <a:p>
            <a:pPr algn="ctr"/>
            <a:r>
              <a:rPr lang="en-US" altLang="zh-TW" sz="9600" dirty="0" smtClean="0"/>
              <a:t/>
            </a:r>
            <a:br>
              <a:rPr lang="en-US" altLang="zh-TW" sz="9600" dirty="0" smtClean="0"/>
            </a:br>
            <a:r>
              <a:rPr lang="en-US" altLang="zh-TW" sz="9600" dirty="0" smtClean="0"/>
              <a:t/>
            </a:r>
            <a:br>
              <a:rPr lang="en-US" altLang="zh-TW" sz="9600" dirty="0" smtClean="0"/>
            </a:br>
            <a:r>
              <a:rPr lang="en-US" altLang="zh-TW" sz="9600" dirty="0" smtClean="0"/>
              <a:t/>
            </a:r>
            <a:br>
              <a:rPr lang="en-US" altLang="zh-TW" sz="9600" dirty="0" smtClean="0"/>
            </a:br>
            <a:r>
              <a:rPr lang="en-US" altLang="zh-TW" sz="9600" dirty="0" smtClean="0"/>
              <a:t/>
            </a:r>
            <a:br>
              <a:rPr lang="en-US" altLang="zh-TW" sz="9600" dirty="0" smtClean="0"/>
            </a:br>
            <a:r>
              <a:rPr lang="en-US" altLang="zh-TW" sz="9600" dirty="0" smtClean="0"/>
              <a:t/>
            </a:r>
            <a:br>
              <a:rPr lang="en-US" altLang="zh-TW" sz="9600" dirty="0" smtClean="0"/>
            </a:br>
            <a:r>
              <a:rPr lang="en-US" altLang="zh-TW" sz="9600" dirty="0" smtClean="0"/>
              <a:t/>
            </a:r>
            <a:br>
              <a:rPr lang="en-US" altLang="zh-TW" sz="9600" dirty="0" smtClean="0"/>
            </a:br>
            <a:r>
              <a:rPr lang="en-US" altLang="zh-TW" sz="9600" dirty="0" smtClean="0"/>
              <a:t/>
            </a:r>
            <a:br>
              <a:rPr lang="en-US" altLang="zh-TW" sz="9600" dirty="0" smtClean="0"/>
            </a:br>
            <a:r>
              <a:rPr lang="zh-TW" altLang="en-US" sz="9600" dirty="0" smtClean="0">
                <a:latin typeface="標楷體" pitchFamily="65" charset="-120"/>
                <a:ea typeface="標楷體" pitchFamily="65" charset="-120"/>
              </a:rPr>
              <a:t>感謝聆聽</a:t>
            </a:r>
            <a:r>
              <a:rPr lang="zh-TW" altLang="zh-TW" sz="3600" dirty="0" smtClean="0">
                <a:latin typeface="Adobe 楷体 Std R" panose="02020400000000000000" pitchFamily="18" charset="-128"/>
                <a:ea typeface="Adobe 楷体 Std R" panose="02020400000000000000" pitchFamily="18" charset="-128"/>
              </a:rPr>
              <a:t/>
            </a:r>
            <a:br>
              <a:rPr lang="zh-TW" altLang="zh-TW" sz="3600" dirty="0" smtClean="0">
                <a:latin typeface="Adobe 楷体 Std R" panose="02020400000000000000" pitchFamily="18" charset="-128"/>
                <a:ea typeface="Adobe 楷体 Std R" panose="02020400000000000000" pitchFamily="18" charset="-128"/>
              </a:rPr>
            </a:br>
            <a:r>
              <a:rPr lang="zh-TW" altLang="zh-TW" sz="3600" dirty="0" smtClean="0"/>
              <a:t/>
            </a:r>
            <a:br>
              <a:rPr lang="zh-TW" altLang="zh-TW" sz="3600" dirty="0" smtClean="0"/>
            </a:br>
            <a:r>
              <a:rPr lang="en-US" altLang="zh-TW" sz="3600" dirty="0" smtClean="0"/>
              <a:t> </a:t>
            </a:r>
            <a:r>
              <a:rPr lang="zh-TW" altLang="zh-TW" sz="3600" dirty="0" smtClean="0"/>
              <a:t/>
            </a:r>
            <a:br>
              <a:rPr lang="zh-TW" altLang="zh-TW" sz="3600" dirty="0" smtClean="0"/>
            </a:br>
            <a:endParaRPr lang="zh-TW" altLang="en-US" sz="3600" dirty="0">
              <a:solidFill>
                <a:srgbClr val="002060"/>
              </a:solidFill>
              <a:latin typeface="標楷體" panose="03000509000000000000" pitchFamily="65" charset="-120"/>
              <a:ea typeface="標楷體" panose="03000509000000000000" pitchFamily="65" charset="-120"/>
            </a:endParaRPr>
          </a:p>
        </p:txBody>
      </p:sp>
      <p:sp>
        <p:nvSpPr>
          <p:cNvPr id="3" name="副標題 2"/>
          <p:cNvSpPr>
            <a:spLocks noGrp="1"/>
          </p:cNvSpPr>
          <p:nvPr>
            <p:ph type="subTitle" idx="1"/>
          </p:nvPr>
        </p:nvSpPr>
        <p:spPr>
          <a:xfrm>
            <a:off x="5785659" y="3848551"/>
            <a:ext cx="5669280" cy="2352745"/>
          </a:xfrm>
        </p:spPr>
        <p:txBody>
          <a:bodyPr>
            <a:normAutofit/>
          </a:bodyPr>
          <a:lstStyle/>
          <a:p>
            <a:endParaRPr lang="en-US" altLang="zh-TW" dirty="0" smtClean="0"/>
          </a:p>
          <a:p>
            <a:endParaRPr lang="en-US" altLang="zh-TW" dirty="0" smtClean="0"/>
          </a:p>
          <a:p>
            <a:endParaRPr lang="en-US" altLang="zh-TW" dirty="0"/>
          </a:p>
          <a:p>
            <a:endParaRPr lang="en-US" altLang="zh-TW" dirty="0" smtClean="0"/>
          </a:p>
          <a:p>
            <a:endParaRPr lang="en-US" altLang="zh-TW" dirty="0"/>
          </a:p>
          <a:p>
            <a:endParaRPr lang="zh-TW" altLang="en-US" dirty="0"/>
          </a:p>
        </p:txBody>
      </p:sp>
    </p:spTree>
    <p:extLst>
      <p:ext uri="{BB962C8B-B14F-4D97-AF65-F5344CB8AC3E}">
        <p14:creationId xmlns:p14="http://schemas.microsoft.com/office/powerpoint/2010/main" val="356367877"/>
      </p:ext>
    </p:extLst>
  </p:cSld>
  <p:clrMapOvr>
    <a:masterClrMapping/>
  </p:clrMapOvr>
  <p:transition>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6000" dirty="0" smtClean="0">
                <a:latin typeface="標楷體" pitchFamily="65" charset="-120"/>
                <a:ea typeface="標楷體" pitchFamily="65" charset="-120"/>
              </a:rPr>
              <a:t>研究目的</a:t>
            </a:r>
            <a:endParaRPr lang="zh-TW" altLang="en-US" sz="6000" dirty="0">
              <a:latin typeface="標楷體" pitchFamily="65" charset="-120"/>
              <a:ea typeface="標楷體" pitchFamily="65" charset="-120"/>
            </a:endParaRPr>
          </a:p>
        </p:txBody>
      </p:sp>
      <p:sp>
        <p:nvSpPr>
          <p:cNvPr id="3" name="內容版面配置區 2"/>
          <p:cNvSpPr>
            <a:spLocks noGrp="1"/>
          </p:cNvSpPr>
          <p:nvPr>
            <p:ph idx="1"/>
          </p:nvPr>
        </p:nvSpPr>
        <p:spPr/>
        <p:txBody>
          <a:bodyPr>
            <a:normAutofit/>
          </a:bodyPr>
          <a:lstStyle/>
          <a:p>
            <a:pPr>
              <a:buNone/>
            </a:pPr>
            <a:r>
              <a:rPr lang="en-US" altLang="zh-TW" sz="4000" dirty="0" smtClean="0">
                <a:latin typeface="標楷體" pitchFamily="65" charset="-120"/>
                <a:ea typeface="標楷體" pitchFamily="65" charset="-120"/>
              </a:rPr>
              <a:t>1.</a:t>
            </a:r>
            <a:r>
              <a:rPr lang="zh-TW" altLang="zh-TW" sz="4000" dirty="0" smtClean="0">
                <a:latin typeface="標楷體" pitchFamily="65" charset="-120"/>
                <a:ea typeface="標楷體" pitchFamily="65" charset="-120"/>
              </a:rPr>
              <a:t>瞭解資賦優異生歸因行為。</a:t>
            </a:r>
          </a:p>
          <a:p>
            <a:pPr>
              <a:buNone/>
            </a:pPr>
            <a:r>
              <a:rPr lang="en-US" altLang="zh-TW" sz="4000" dirty="0" smtClean="0">
                <a:latin typeface="標楷體" pitchFamily="65" charset="-120"/>
                <a:ea typeface="標楷體" pitchFamily="65" charset="-120"/>
              </a:rPr>
              <a:t>2.</a:t>
            </a:r>
            <a:r>
              <a:rPr lang="zh-TW" altLang="zh-TW" sz="4000" dirty="0" smtClean="0">
                <a:latin typeface="標楷體" pitchFamily="65" charset="-120"/>
                <a:ea typeface="標楷體" pitchFamily="65" charset="-120"/>
              </a:rPr>
              <a:t>瞭解普通班學生歸因行為。</a:t>
            </a:r>
          </a:p>
          <a:p>
            <a:pPr>
              <a:buNone/>
            </a:pPr>
            <a:r>
              <a:rPr lang="en-US" altLang="zh-TW" sz="4000" dirty="0" smtClean="0">
                <a:latin typeface="標楷體" pitchFamily="65" charset="-120"/>
                <a:ea typeface="標楷體" pitchFamily="65" charset="-120"/>
              </a:rPr>
              <a:t>3.</a:t>
            </a:r>
            <a:r>
              <a:rPr lang="zh-TW" altLang="zh-TW" sz="4000" dirty="0" smtClean="0">
                <a:latin typeface="標楷體" pitchFamily="65" charset="-120"/>
                <a:ea typeface="標楷體" pitchFamily="65" charset="-120"/>
              </a:rPr>
              <a:t>瞭解資賦優異學生與普通班歸因行為之差異。</a:t>
            </a:r>
          </a:p>
          <a:p>
            <a:pPr>
              <a:buNone/>
            </a:pPr>
            <a:r>
              <a:rPr lang="en-US" altLang="zh-TW" sz="4000" dirty="0" smtClean="0">
                <a:latin typeface="標楷體" pitchFamily="65" charset="-120"/>
                <a:ea typeface="標楷體" pitchFamily="65" charset="-120"/>
              </a:rPr>
              <a:t>4.</a:t>
            </a:r>
            <a:r>
              <a:rPr lang="zh-TW" altLang="zh-TW" sz="4000" dirty="0" smtClean="0">
                <a:latin typeface="標楷體" pitchFamily="65" charset="-120"/>
                <a:ea typeface="標楷體" pitchFamily="65" charset="-120"/>
              </a:rPr>
              <a:t>研究結果可作為日後學校老師對資賦優異學生</a:t>
            </a:r>
            <a:r>
              <a:rPr lang="zh-TW" altLang="en-US" sz="4000" dirty="0" smtClean="0">
                <a:latin typeface="標楷體" pitchFamily="65" charset="-120"/>
                <a:ea typeface="標楷體" pitchFamily="65" charset="-120"/>
              </a:rPr>
              <a:t> </a:t>
            </a:r>
            <a:endParaRPr lang="en-US" altLang="zh-TW" sz="4000" dirty="0" smtClean="0">
              <a:latin typeface="標楷體" pitchFamily="65" charset="-120"/>
              <a:ea typeface="標楷體" pitchFamily="65" charset="-120"/>
            </a:endParaRPr>
          </a:p>
          <a:p>
            <a:pPr marL="864000">
              <a:buNone/>
            </a:pPr>
            <a:r>
              <a:rPr lang="zh-TW" altLang="zh-TW" sz="4000" dirty="0" smtClean="0">
                <a:latin typeface="標楷體" pitchFamily="65" charset="-120"/>
                <a:ea typeface="標楷體" pitchFamily="65" charset="-120"/>
              </a:rPr>
              <a:t>與普通生心理問題處理之參考。</a:t>
            </a:r>
            <a:endParaRPr lang="zh-TW" altLang="zh-TW" sz="4000" dirty="0">
              <a:latin typeface="標楷體" pitchFamily="65" charset="-120"/>
              <a:ea typeface="標楷體" pitchFamily="65" charset="-120"/>
            </a:endParaRPr>
          </a:p>
        </p:txBody>
      </p:sp>
    </p:spTree>
  </p:cSld>
  <p:clrMapOvr>
    <a:masterClrMapping/>
  </p:clrMapOvr>
  <p:transition>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6000" dirty="0" smtClean="0">
                <a:latin typeface="標楷體" pitchFamily="65" charset="-120"/>
                <a:ea typeface="標楷體" pitchFamily="65" charset="-120"/>
              </a:rPr>
              <a:t>文獻探討─資優生特質</a:t>
            </a:r>
            <a:endParaRPr lang="zh-TW" altLang="en-US" sz="6000" dirty="0">
              <a:latin typeface="標楷體" pitchFamily="65" charset="-120"/>
              <a:ea typeface="標楷體" pitchFamily="65" charset="-120"/>
            </a:endParaRPr>
          </a:p>
        </p:txBody>
      </p:sp>
      <p:sp>
        <p:nvSpPr>
          <p:cNvPr id="3" name="內容版面配置區 2"/>
          <p:cNvSpPr>
            <a:spLocks noGrp="1"/>
          </p:cNvSpPr>
          <p:nvPr>
            <p:ph idx="1"/>
          </p:nvPr>
        </p:nvSpPr>
        <p:spPr/>
        <p:txBody>
          <a:bodyPr/>
          <a:lstStyle/>
          <a:p>
            <a:pPr marL="864000">
              <a:buNone/>
            </a:pPr>
            <a:r>
              <a:rPr lang="zh-TW" altLang="en-US" dirty="0" smtClean="0">
                <a:latin typeface="標楷體" pitchFamily="65" charset="-120"/>
                <a:ea typeface="標楷體" pitchFamily="65" charset="-120"/>
              </a:rPr>
              <a:t>   </a:t>
            </a:r>
            <a:r>
              <a:rPr lang="zh-TW" altLang="en-US" sz="3600" dirty="0" smtClean="0">
                <a:latin typeface="標楷體" pitchFamily="65" charset="-120"/>
                <a:ea typeface="標楷體" pitchFamily="65" charset="-120"/>
              </a:rPr>
              <a:t> </a:t>
            </a:r>
            <a:r>
              <a:rPr lang="zh-TW" altLang="zh-TW" sz="3600" dirty="0" smtClean="0">
                <a:latin typeface="標楷體" pitchFamily="65" charset="-120"/>
                <a:ea typeface="標楷體" pitchFamily="65" charset="-120"/>
              </a:rPr>
              <a:t>許朱秀﹝</a:t>
            </a:r>
            <a:r>
              <a:rPr lang="en-US" altLang="zh-TW" sz="3600" dirty="0" smtClean="0">
                <a:latin typeface="標楷體" pitchFamily="65" charset="-120"/>
                <a:ea typeface="標楷體" pitchFamily="65" charset="-120"/>
              </a:rPr>
              <a:t>2014</a:t>
            </a:r>
            <a:r>
              <a:rPr lang="zh-TW" altLang="zh-TW" sz="3600" dirty="0" smtClean="0">
                <a:latin typeface="標楷體" pitchFamily="65" charset="-120"/>
                <a:ea typeface="標楷體" pitchFamily="65" charset="-120"/>
              </a:rPr>
              <a:t>﹞「國小資賦優異學生自我概念</a:t>
            </a:r>
            <a:endParaRPr lang="en-US" altLang="zh-TW" sz="3600" dirty="0" smtClean="0">
              <a:latin typeface="標楷體" pitchFamily="65" charset="-120"/>
              <a:ea typeface="標楷體" pitchFamily="65" charset="-120"/>
            </a:endParaRPr>
          </a:p>
          <a:p>
            <a:pPr marL="342000">
              <a:buNone/>
            </a:pPr>
            <a:r>
              <a:rPr lang="zh-TW" altLang="zh-TW" sz="3600" dirty="0" smtClean="0">
                <a:latin typeface="標楷體" pitchFamily="65" charset="-120"/>
                <a:ea typeface="標楷體" pitchFamily="65" charset="-120"/>
              </a:rPr>
              <a:t>與社會能力之研究」論文中提到：</a:t>
            </a:r>
          </a:p>
          <a:p>
            <a:pPr marL="342000">
              <a:buNone/>
            </a:pPr>
            <a:r>
              <a:rPr lang="zh-TW" altLang="en-US" sz="3600" dirty="0" smtClean="0">
                <a:latin typeface="標楷體" pitchFamily="65" charset="-120"/>
                <a:ea typeface="標楷體" pitchFamily="65" charset="-120"/>
              </a:rPr>
              <a:t>    </a:t>
            </a:r>
            <a:r>
              <a:rPr lang="zh-TW" altLang="zh-TW" sz="3600" dirty="0" smtClean="0">
                <a:latin typeface="標楷體" pitchFamily="65" charset="-120"/>
                <a:ea typeface="標楷體" pitchFamily="65" charset="-120"/>
              </a:rPr>
              <a:t>資優生之定義為在一個領域或一個以上的領域有突</a:t>
            </a:r>
            <a:r>
              <a:rPr lang="zh-TW" altLang="en-US" sz="3600" dirty="0" smtClean="0">
                <a:latin typeface="標楷體" pitchFamily="65" charset="-120"/>
                <a:ea typeface="標楷體" pitchFamily="65" charset="-120"/>
              </a:rPr>
              <a:t>表</a:t>
            </a:r>
            <a:r>
              <a:rPr lang="zh-TW" altLang="zh-TW" sz="3600" dirty="0" smtClean="0">
                <a:latin typeface="標楷體" pitchFamily="65" charset="-120"/>
                <a:ea typeface="標楷體" pitchFamily="65" charset="-120"/>
              </a:rPr>
              <a:t>現</a:t>
            </a:r>
            <a:r>
              <a:rPr lang="zh-TW" altLang="en-US" sz="3600" dirty="0" smtClean="0">
                <a:latin typeface="標楷體" pitchFamily="65" charset="-120"/>
                <a:ea typeface="標楷體" pitchFamily="65" charset="-120"/>
              </a:rPr>
              <a:t>，而且</a:t>
            </a:r>
            <a:r>
              <a:rPr lang="zh-TW" altLang="zh-TW" sz="3600" dirty="0" smtClean="0">
                <a:latin typeface="標楷體" pitchFamily="65" charset="-120"/>
                <a:ea typeface="標楷體" pitchFamily="65" charset="-120"/>
              </a:rPr>
              <a:t>免疫力比一般生好</a:t>
            </a:r>
            <a:r>
              <a:rPr lang="zh-TW" altLang="en-US" sz="3600" dirty="0" smtClean="0">
                <a:latin typeface="標楷體" pitchFamily="65" charset="-120"/>
                <a:ea typeface="標楷體" pitchFamily="65" charset="-120"/>
              </a:rPr>
              <a:t>。</a:t>
            </a:r>
            <a:endParaRPr lang="zh-TW" altLang="en-US" sz="3600" dirty="0">
              <a:latin typeface="標楷體" pitchFamily="65" charset="-120"/>
              <a:ea typeface="標楷體" pitchFamily="65" charset="-120"/>
            </a:endParaRPr>
          </a:p>
        </p:txBody>
      </p:sp>
    </p:spTree>
  </p:cSld>
  <p:clrMapOvr>
    <a:masterClrMapping/>
  </p:clrMapOvr>
  <p:transition>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6000" dirty="0" smtClean="0">
                <a:latin typeface="標楷體" pitchFamily="65" charset="-120"/>
                <a:ea typeface="標楷體" pitchFamily="65" charset="-120"/>
              </a:rPr>
              <a:t>文獻探討─歸因定義</a:t>
            </a:r>
            <a:endParaRPr lang="zh-TW" altLang="en-US" sz="6000" dirty="0">
              <a:latin typeface="標楷體" pitchFamily="65" charset="-120"/>
              <a:ea typeface="標楷體" pitchFamily="65" charset="-120"/>
            </a:endParaRPr>
          </a:p>
        </p:txBody>
      </p:sp>
      <p:sp>
        <p:nvSpPr>
          <p:cNvPr id="3" name="內容版面配置區 2"/>
          <p:cNvSpPr>
            <a:spLocks noGrp="1"/>
          </p:cNvSpPr>
          <p:nvPr>
            <p:ph idx="1"/>
          </p:nvPr>
        </p:nvSpPr>
        <p:spPr/>
        <p:txBody>
          <a:bodyPr>
            <a:normAutofit/>
          </a:bodyPr>
          <a:lstStyle/>
          <a:p>
            <a:r>
              <a:rPr lang="zh-TW" altLang="zh-TW" sz="3600" dirty="0" smtClean="0">
                <a:latin typeface="標楷體" pitchFamily="65" charset="-120"/>
                <a:ea typeface="標楷體" pitchFamily="65" charset="-120"/>
              </a:rPr>
              <a:t>鄭立瑋﹝</a:t>
            </a:r>
            <a:r>
              <a:rPr lang="en-US" altLang="zh-TW" sz="3600" dirty="0" smtClean="0">
                <a:latin typeface="標楷體" pitchFamily="65" charset="-120"/>
                <a:ea typeface="標楷體" pitchFamily="65" charset="-120"/>
              </a:rPr>
              <a:t>2008</a:t>
            </a:r>
            <a:r>
              <a:rPr lang="zh-TW" altLang="zh-TW" sz="3600" dirty="0" smtClean="0">
                <a:latin typeface="標楷體" pitchFamily="65" charset="-120"/>
                <a:ea typeface="標楷體" pitchFamily="65" charset="-120"/>
              </a:rPr>
              <a:t>﹞「花蓮縣中小學學習障礙學生歸因形態之研究」論文中提：</a:t>
            </a:r>
          </a:p>
          <a:p>
            <a:pPr>
              <a:buNone/>
            </a:pPr>
            <a:r>
              <a:rPr lang="zh-TW" altLang="en-US" sz="3600" dirty="0" smtClean="0">
                <a:latin typeface="標楷體" pitchFamily="65" charset="-120"/>
                <a:ea typeface="標楷體" pitchFamily="65" charset="-120"/>
              </a:rPr>
              <a:t>  </a:t>
            </a:r>
            <a:r>
              <a:rPr lang="en-US" altLang="zh-TW" sz="3600" dirty="0" smtClean="0">
                <a:latin typeface="標楷體" pitchFamily="65" charset="-120"/>
                <a:ea typeface="標楷體" pitchFamily="65" charset="-120"/>
              </a:rPr>
              <a:t>1950</a:t>
            </a:r>
            <a:r>
              <a:rPr lang="zh-TW" altLang="zh-TW" sz="3600" dirty="0" smtClean="0">
                <a:latin typeface="標楷體" pitchFamily="65" charset="-120"/>
                <a:ea typeface="標楷體" pitchFamily="65" charset="-120"/>
              </a:rPr>
              <a:t>年代，外國學者</a:t>
            </a:r>
            <a:r>
              <a:rPr lang="en-US" altLang="zh-TW" sz="3600" dirty="0" smtClean="0">
                <a:latin typeface="標楷體" pitchFamily="65" charset="-120"/>
                <a:ea typeface="標楷體" pitchFamily="65" charset="-120"/>
              </a:rPr>
              <a:t>Weiner</a:t>
            </a:r>
            <a:r>
              <a:rPr lang="zh-TW" altLang="zh-TW" sz="3600" dirty="0" smtClean="0">
                <a:latin typeface="標楷體" pitchFamily="65" charset="-120"/>
                <a:ea typeface="標楷體" pitchFamily="65" charset="-120"/>
              </a:rPr>
              <a:t>提出歸因理論，其理論之核心在於個體對成敗因素歸咎之差異性，國內學者張春興依據歸因論知要義，認為歸因係指人對別人之表現其主觀感覺與經驗對比並解釋之心理過程。</a:t>
            </a:r>
          </a:p>
          <a:p>
            <a:endParaRPr lang="zh-TW" altLang="en-US" dirty="0"/>
          </a:p>
        </p:txBody>
      </p:sp>
    </p:spTree>
  </p:cSld>
  <p:clrMapOvr>
    <a:masterClrMapping/>
  </p:clrMapOvr>
  <p:transition>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6000" dirty="0" smtClean="0">
                <a:latin typeface="標楷體" pitchFamily="65" charset="-120"/>
                <a:ea typeface="標楷體" pitchFamily="65" charset="-120"/>
              </a:rPr>
              <a:t>文獻探討─歸因分類</a:t>
            </a:r>
            <a:endParaRPr lang="zh-TW" altLang="en-US" sz="6000" dirty="0">
              <a:latin typeface="標楷體" pitchFamily="65" charset="-120"/>
              <a:ea typeface="標楷體" pitchFamily="65" charset="-120"/>
            </a:endParaRP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1360459995"/>
              </p:ext>
            </p:extLst>
          </p:nvPr>
        </p:nvGraphicFramePr>
        <p:xfrm>
          <a:off x="1886856" y="1930401"/>
          <a:ext cx="8258629" cy="2931885"/>
        </p:xfrm>
        <a:graphic>
          <a:graphicData uri="http://schemas.openxmlformats.org/drawingml/2006/table">
            <a:tbl>
              <a:tblPr/>
              <a:tblGrid>
                <a:gridCol w="2752547"/>
                <a:gridCol w="2752547"/>
                <a:gridCol w="2753535"/>
              </a:tblGrid>
              <a:tr h="977295">
                <a:tc>
                  <a:txBody>
                    <a:bodyPr/>
                    <a:lstStyle/>
                    <a:p>
                      <a:pPr algn="ctr">
                        <a:spcAft>
                          <a:spcPts val="0"/>
                        </a:spcAft>
                      </a:pPr>
                      <a:endParaRPr lang="en-US" sz="4800" kern="100" dirty="0">
                        <a:solidFill>
                          <a:srgbClr val="000000"/>
                        </a:solidFill>
                        <a:latin typeface="標楷體" pitchFamily="65" charset="-120"/>
                        <a:ea typeface="標楷體" pitchFamily="65" charset="-12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algn="ctr">
                        <a:spcAft>
                          <a:spcPts val="0"/>
                        </a:spcAft>
                      </a:pPr>
                      <a:r>
                        <a:rPr lang="zh-TW" sz="4800" kern="100" dirty="0">
                          <a:solidFill>
                            <a:srgbClr val="000000"/>
                          </a:solidFill>
                          <a:latin typeface="標楷體" pitchFamily="65" charset="-120"/>
                          <a:ea typeface="標楷體" pitchFamily="65" charset="-120"/>
                          <a:cs typeface="Times New Roman"/>
                        </a:rPr>
                        <a:t>內在</a:t>
                      </a:r>
                      <a:endParaRPr lang="zh-TW" sz="4800" kern="100" dirty="0">
                        <a:latin typeface="標楷體" pitchFamily="65" charset="-120"/>
                        <a:ea typeface="標楷體" pitchFamily="65" charset="-12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4800" kern="100">
                          <a:solidFill>
                            <a:srgbClr val="000000"/>
                          </a:solidFill>
                          <a:latin typeface="標楷體" pitchFamily="65" charset="-120"/>
                          <a:ea typeface="標楷體" pitchFamily="65" charset="-120"/>
                          <a:cs typeface="Times New Roman"/>
                        </a:rPr>
                        <a:t>外在</a:t>
                      </a:r>
                      <a:endParaRPr lang="zh-TW" sz="4800" kern="100">
                        <a:latin typeface="標楷體" pitchFamily="65" charset="-120"/>
                        <a:ea typeface="標楷體" pitchFamily="65" charset="-12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7295">
                <a:tc>
                  <a:txBody>
                    <a:bodyPr/>
                    <a:lstStyle/>
                    <a:p>
                      <a:pPr algn="ctr">
                        <a:spcAft>
                          <a:spcPts val="0"/>
                        </a:spcAft>
                      </a:pPr>
                      <a:r>
                        <a:rPr lang="zh-TW" sz="4800" kern="100">
                          <a:solidFill>
                            <a:srgbClr val="000000"/>
                          </a:solidFill>
                          <a:latin typeface="標楷體" pitchFamily="65" charset="-120"/>
                          <a:ea typeface="標楷體" pitchFamily="65" charset="-120"/>
                          <a:cs typeface="Times New Roman"/>
                        </a:rPr>
                        <a:t>穩定</a:t>
                      </a:r>
                      <a:endParaRPr lang="zh-TW" sz="4800" kern="100">
                        <a:latin typeface="標楷體" pitchFamily="65" charset="-120"/>
                        <a:ea typeface="標楷體" pitchFamily="65" charset="-12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4800" kern="100" dirty="0">
                          <a:solidFill>
                            <a:srgbClr val="000000"/>
                          </a:solidFill>
                          <a:latin typeface="標楷體" pitchFamily="65" charset="-120"/>
                          <a:ea typeface="標楷體" pitchFamily="65" charset="-120"/>
                          <a:cs typeface="Times New Roman"/>
                        </a:rPr>
                        <a:t>能力</a:t>
                      </a:r>
                      <a:endParaRPr lang="zh-TW" sz="4800" kern="100" dirty="0">
                        <a:latin typeface="標楷體" pitchFamily="65" charset="-120"/>
                        <a:ea typeface="標楷體" pitchFamily="65" charset="-12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4800" kern="100" dirty="0">
                          <a:solidFill>
                            <a:srgbClr val="000000"/>
                          </a:solidFill>
                          <a:latin typeface="標楷體" pitchFamily="65" charset="-120"/>
                          <a:ea typeface="標楷體" pitchFamily="65" charset="-120"/>
                          <a:cs typeface="Times New Roman"/>
                        </a:rPr>
                        <a:t>工作難度</a:t>
                      </a:r>
                      <a:endParaRPr lang="zh-TW" sz="4800" kern="100" dirty="0">
                        <a:latin typeface="標楷體" pitchFamily="65" charset="-120"/>
                        <a:ea typeface="標楷體" pitchFamily="65" charset="-12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7295">
                <a:tc>
                  <a:txBody>
                    <a:bodyPr/>
                    <a:lstStyle/>
                    <a:p>
                      <a:pPr algn="ctr">
                        <a:spcAft>
                          <a:spcPts val="0"/>
                        </a:spcAft>
                      </a:pPr>
                      <a:r>
                        <a:rPr lang="zh-TW" sz="4800" kern="100">
                          <a:solidFill>
                            <a:srgbClr val="000000"/>
                          </a:solidFill>
                          <a:latin typeface="標楷體" pitchFamily="65" charset="-120"/>
                          <a:ea typeface="標楷體" pitchFamily="65" charset="-120"/>
                          <a:cs typeface="Times New Roman"/>
                        </a:rPr>
                        <a:t>不穩定</a:t>
                      </a:r>
                      <a:endParaRPr lang="zh-TW" sz="4800" kern="100">
                        <a:latin typeface="標楷體" pitchFamily="65" charset="-120"/>
                        <a:ea typeface="標楷體" pitchFamily="65" charset="-12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4800" kern="100">
                          <a:solidFill>
                            <a:srgbClr val="000000"/>
                          </a:solidFill>
                          <a:latin typeface="標楷體" pitchFamily="65" charset="-120"/>
                          <a:ea typeface="標楷體" pitchFamily="65" charset="-120"/>
                          <a:cs typeface="Times New Roman"/>
                        </a:rPr>
                        <a:t>努力</a:t>
                      </a:r>
                      <a:endParaRPr lang="zh-TW" sz="4800" kern="100">
                        <a:latin typeface="標楷體" pitchFamily="65" charset="-120"/>
                        <a:ea typeface="標楷體" pitchFamily="65" charset="-12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4800" kern="100" dirty="0">
                          <a:solidFill>
                            <a:srgbClr val="000000"/>
                          </a:solidFill>
                          <a:latin typeface="標楷體" pitchFamily="65" charset="-120"/>
                          <a:ea typeface="標楷體" pitchFamily="65" charset="-120"/>
                          <a:cs typeface="Times New Roman"/>
                        </a:rPr>
                        <a:t>運氣</a:t>
                      </a:r>
                      <a:endParaRPr lang="zh-TW" sz="4800" kern="100" dirty="0">
                        <a:latin typeface="標楷體" pitchFamily="65" charset="-120"/>
                        <a:ea typeface="標楷體" pitchFamily="65" charset="-120"/>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6000" dirty="0" smtClean="0">
                <a:latin typeface="Adobe 楷体 Std R" panose="02020400000000000000" pitchFamily="18" charset="-128"/>
                <a:ea typeface="Adobe 楷体 Std R" panose="02020400000000000000" pitchFamily="18" charset="-128"/>
              </a:rPr>
              <a:t>研究流程</a:t>
            </a:r>
            <a:endParaRPr lang="zh-TW" altLang="en-US" sz="6000" dirty="0">
              <a:latin typeface="Adobe 楷体 Std R" panose="02020400000000000000" pitchFamily="18" charset="-128"/>
              <a:ea typeface="Adobe 楷体 Std R" panose="02020400000000000000" pitchFamily="18" charset="-128"/>
            </a:endParaRPr>
          </a:p>
        </p:txBody>
      </p:sp>
      <p:graphicFrame>
        <p:nvGraphicFramePr>
          <p:cNvPr id="4" name="內容版面配置區 3"/>
          <p:cNvGraphicFramePr>
            <a:graphicFrameLocks noGrp="1"/>
          </p:cNvGraphicFramePr>
          <p:nvPr>
            <p:ph idx="1"/>
            <p:extLst>
              <p:ext uri="{D42A27DB-BD31-4B8C-83A1-F6EECF244321}">
                <p14:modId xmlns:p14="http://schemas.microsoft.com/office/powerpoint/2010/main" val="1061402649"/>
              </p:ext>
            </p:extLst>
          </p:nvPr>
        </p:nvGraphicFramePr>
        <p:xfrm>
          <a:off x="636104" y="1653209"/>
          <a:ext cx="5367131"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內容版面配置區 3"/>
          <p:cNvGraphicFramePr>
            <a:graphicFrameLocks/>
          </p:cNvGraphicFramePr>
          <p:nvPr>
            <p:extLst>
              <p:ext uri="{D42A27DB-BD31-4B8C-83A1-F6EECF244321}">
                <p14:modId xmlns:p14="http://schemas.microsoft.com/office/powerpoint/2010/main" val="2800568615"/>
              </p:ext>
            </p:extLst>
          </p:nvPr>
        </p:nvGraphicFramePr>
        <p:xfrm>
          <a:off x="6467375" y="1640115"/>
          <a:ext cx="5367131" cy="341085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ransition>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6000" dirty="0" smtClean="0">
                <a:latin typeface="標楷體" pitchFamily="65" charset="-120"/>
                <a:ea typeface="標楷體" pitchFamily="65" charset="-120"/>
              </a:rPr>
              <a:t>研究方法</a:t>
            </a:r>
            <a:endParaRPr lang="zh-TW" altLang="en-US" sz="6000" dirty="0">
              <a:latin typeface="標楷體" pitchFamily="65" charset="-120"/>
              <a:ea typeface="標楷體" pitchFamily="65" charset="-120"/>
            </a:endParaRPr>
          </a:p>
        </p:txBody>
      </p:sp>
      <p:sp>
        <p:nvSpPr>
          <p:cNvPr id="3" name="內容版面配置區 2"/>
          <p:cNvSpPr>
            <a:spLocks noGrp="1"/>
          </p:cNvSpPr>
          <p:nvPr>
            <p:ph idx="1"/>
          </p:nvPr>
        </p:nvSpPr>
        <p:spPr/>
        <p:txBody>
          <a:bodyPr>
            <a:normAutofit/>
          </a:bodyPr>
          <a:lstStyle/>
          <a:p>
            <a:pPr marL="342000">
              <a:buNone/>
            </a:pPr>
            <a:r>
              <a:rPr lang="en-US" altLang="zh-TW" sz="4800" dirty="0" smtClean="0">
                <a:latin typeface="標楷體" pitchFamily="65" charset="-120"/>
                <a:ea typeface="標楷體" pitchFamily="65" charset="-120"/>
              </a:rPr>
              <a:t>1.</a:t>
            </a:r>
            <a:r>
              <a:rPr lang="zh-TW" altLang="zh-TW" sz="4800" dirty="0" smtClean="0">
                <a:latin typeface="標楷體" pitchFamily="65" charset="-120"/>
                <a:ea typeface="標楷體" pitchFamily="65" charset="-120"/>
              </a:rPr>
              <a:t>文獻研究法</a:t>
            </a:r>
            <a:r>
              <a:rPr lang="zh-TW" altLang="en-US" sz="4800" dirty="0" smtClean="0">
                <a:latin typeface="標楷體" pitchFamily="65" charset="-120"/>
                <a:ea typeface="標楷體" pitchFamily="65" charset="-120"/>
              </a:rPr>
              <a:t>─「碩博士論文網」。</a:t>
            </a:r>
            <a:endParaRPr lang="en-US" altLang="zh-TW" sz="4800" dirty="0" smtClean="0">
              <a:latin typeface="標楷體" pitchFamily="65" charset="-120"/>
              <a:ea typeface="標楷體" pitchFamily="65" charset="-120"/>
            </a:endParaRPr>
          </a:p>
          <a:p>
            <a:pPr marL="342000">
              <a:buNone/>
            </a:pPr>
            <a:endParaRPr lang="zh-TW" altLang="zh-TW" sz="4800" dirty="0" smtClean="0">
              <a:latin typeface="標楷體" pitchFamily="65" charset="-120"/>
              <a:ea typeface="標楷體" pitchFamily="65" charset="-120"/>
            </a:endParaRPr>
          </a:p>
          <a:p>
            <a:pPr marL="342000">
              <a:buNone/>
            </a:pPr>
            <a:r>
              <a:rPr lang="en-US" altLang="zh-TW" sz="4800" dirty="0" smtClean="0">
                <a:latin typeface="標楷體" pitchFamily="65" charset="-120"/>
                <a:ea typeface="標楷體" pitchFamily="65" charset="-120"/>
              </a:rPr>
              <a:t>2.</a:t>
            </a:r>
            <a:r>
              <a:rPr lang="zh-TW" altLang="zh-TW" sz="4800" dirty="0" smtClean="0">
                <a:latin typeface="標楷體" pitchFamily="65" charset="-120"/>
                <a:ea typeface="標楷體" pitchFamily="65" charset="-120"/>
              </a:rPr>
              <a:t>問卷調查法</a:t>
            </a:r>
            <a:r>
              <a:rPr lang="zh-TW" altLang="en-US" sz="4800" dirty="0" smtClean="0">
                <a:latin typeface="標楷體" pitchFamily="65" charset="-120"/>
                <a:ea typeface="標楷體" pitchFamily="65" charset="-120"/>
              </a:rPr>
              <a:t>─自編</a:t>
            </a:r>
            <a:r>
              <a:rPr lang="zh-TW" altLang="zh-TW" sz="4800" dirty="0" smtClean="0">
                <a:latin typeface="標楷體" pitchFamily="65" charset="-120"/>
                <a:ea typeface="標楷體" pitchFamily="65" charset="-120"/>
              </a:rPr>
              <a:t>「花蓮縣資賦優異</a:t>
            </a:r>
            <a:r>
              <a:rPr lang="zh-TW" altLang="en-US" sz="4800" dirty="0" smtClean="0">
                <a:latin typeface="標楷體" pitchFamily="65" charset="-120"/>
                <a:ea typeface="標楷體" pitchFamily="65" charset="-120"/>
              </a:rPr>
              <a:t>  </a:t>
            </a:r>
            <a:endParaRPr lang="en-US" altLang="zh-TW" sz="4800" dirty="0" smtClean="0">
              <a:latin typeface="標楷體" pitchFamily="65" charset="-120"/>
              <a:ea typeface="標楷體" pitchFamily="65" charset="-120"/>
            </a:endParaRPr>
          </a:p>
          <a:p>
            <a:pPr marL="342000">
              <a:buNone/>
            </a:pPr>
            <a:r>
              <a:rPr lang="zh-TW" altLang="en-US" sz="4800" dirty="0" smtClean="0">
                <a:latin typeface="標楷體" pitchFamily="65" charset="-120"/>
                <a:ea typeface="標楷體" pitchFamily="65" charset="-120"/>
              </a:rPr>
              <a:t>  </a:t>
            </a:r>
            <a:r>
              <a:rPr lang="zh-TW" altLang="zh-TW" sz="4800" dirty="0" smtClean="0">
                <a:latin typeface="標楷體" pitchFamily="65" charset="-120"/>
                <a:ea typeface="標楷體" pitchFamily="65" charset="-120"/>
              </a:rPr>
              <a:t>學生</a:t>
            </a:r>
            <a:r>
              <a:rPr lang="zh-TW" altLang="en-US" sz="4800" dirty="0" smtClean="0">
                <a:latin typeface="標楷體" pitchFamily="65" charset="-120"/>
                <a:ea typeface="標楷體" pitchFamily="65" charset="-120"/>
              </a:rPr>
              <a:t>歸</a:t>
            </a:r>
            <a:r>
              <a:rPr lang="zh-TW" altLang="zh-TW" sz="4800" dirty="0" smtClean="0">
                <a:latin typeface="標楷體" pitchFamily="65" charset="-120"/>
                <a:ea typeface="標楷體" pitchFamily="65" charset="-120"/>
              </a:rPr>
              <a:t>因行為之問卷」</a:t>
            </a:r>
            <a:r>
              <a:rPr lang="zh-TW" altLang="en-US" sz="4800" dirty="0" smtClean="0">
                <a:latin typeface="標楷體" pitchFamily="65" charset="-120"/>
                <a:ea typeface="標楷體" pitchFamily="65" charset="-120"/>
              </a:rPr>
              <a:t>。</a:t>
            </a:r>
            <a:endParaRPr lang="zh-TW" altLang="zh-TW" sz="4800" dirty="0">
              <a:latin typeface="標楷體" pitchFamily="65" charset="-120"/>
              <a:ea typeface="標楷體" pitchFamily="65" charset="-120"/>
            </a:endParaRPr>
          </a:p>
        </p:txBody>
      </p:sp>
    </p:spTree>
  </p:cSld>
  <p:clrMapOvr>
    <a:masterClrMapping/>
  </p:clrMapOvr>
  <p:transition>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6000" dirty="0" smtClean="0">
                <a:latin typeface="標楷體" pitchFamily="65" charset="-120"/>
                <a:ea typeface="標楷體" pitchFamily="65" charset="-120"/>
              </a:rPr>
              <a:t>研究對象</a:t>
            </a:r>
            <a:endParaRPr lang="zh-TW" altLang="en-US" sz="6000" dirty="0">
              <a:latin typeface="標楷體" pitchFamily="65" charset="-120"/>
              <a:ea typeface="標楷體" pitchFamily="65" charset="-120"/>
            </a:endParaRPr>
          </a:p>
        </p:txBody>
      </p:sp>
      <p:graphicFrame>
        <p:nvGraphicFramePr>
          <p:cNvPr id="6" name="內容版面配置區 5"/>
          <p:cNvGraphicFramePr>
            <a:graphicFrameLocks noGrp="1"/>
          </p:cNvGraphicFramePr>
          <p:nvPr>
            <p:ph idx="1"/>
          </p:nvPr>
        </p:nvGraphicFramePr>
        <p:xfrm>
          <a:off x="609600" y="1600199"/>
          <a:ext cx="10972800" cy="2160494"/>
        </p:xfrm>
        <a:graphic>
          <a:graphicData uri="http://schemas.openxmlformats.org/drawingml/2006/table">
            <a:tbl>
              <a:tblPr firstRow="1" bandRow="1">
                <a:tableStyleId>{5940675A-B579-460E-94D1-54222C63F5DA}</a:tableStyleId>
              </a:tblPr>
              <a:tblGrid>
                <a:gridCol w="3657600"/>
                <a:gridCol w="3657600"/>
                <a:gridCol w="3657600"/>
              </a:tblGrid>
              <a:tr h="1080247">
                <a:tc>
                  <a:txBody>
                    <a:bodyPr/>
                    <a:lstStyle/>
                    <a:p>
                      <a:endParaRPr lang="zh-TW" altLang="en-US" dirty="0">
                        <a:latin typeface="標楷體" pitchFamily="65" charset="-120"/>
                        <a:ea typeface="標楷體" pitchFamily="65" charset="-120"/>
                      </a:endParaRPr>
                    </a:p>
                  </a:txBody>
                  <a:tcPr/>
                </a:tc>
                <a:tc>
                  <a:txBody>
                    <a:bodyPr/>
                    <a:lstStyle/>
                    <a:p>
                      <a:pPr algn="ctr"/>
                      <a:r>
                        <a:rPr lang="zh-TW" altLang="en-US" sz="5400" dirty="0" smtClean="0">
                          <a:latin typeface="標楷體" pitchFamily="65" charset="-120"/>
                          <a:ea typeface="標楷體" pitchFamily="65" charset="-120"/>
                        </a:rPr>
                        <a:t>資優生</a:t>
                      </a:r>
                      <a:endParaRPr lang="zh-TW" altLang="en-US" sz="5400" dirty="0">
                        <a:latin typeface="標楷體" pitchFamily="65" charset="-120"/>
                        <a:ea typeface="標楷體" pitchFamily="65" charset="-120"/>
                      </a:endParaRPr>
                    </a:p>
                  </a:txBody>
                  <a:tcPr/>
                </a:tc>
                <a:tc>
                  <a:txBody>
                    <a:bodyPr/>
                    <a:lstStyle/>
                    <a:p>
                      <a:pPr algn="ctr"/>
                      <a:r>
                        <a:rPr lang="zh-TW" altLang="en-US" sz="5400" dirty="0" smtClean="0">
                          <a:latin typeface="標楷體" pitchFamily="65" charset="-120"/>
                          <a:ea typeface="標楷體" pitchFamily="65" charset="-120"/>
                        </a:rPr>
                        <a:t>普通生</a:t>
                      </a:r>
                      <a:endParaRPr lang="zh-TW" altLang="en-US" sz="5400" dirty="0">
                        <a:latin typeface="標楷體" pitchFamily="65" charset="-120"/>
                        <a:ea typeface="標楷體" pitchFamily="65" charset="-120"/>
                      </a:endParaRPr>
                    </a:p>
                  </a:txBody>
                  <a:tcPr/>
                </a:tc>
              </a:tr>
              <a:tr h="1080247">
                <a:tc>
                  <a:txBody>
                    <a:bodyPr/>
                    <a:lstStyle/>
                    <a:p>
                      <a:pPr algn="ctr"/>
                      <a:r>
                        <a:rPr lang="zh-TW" altLang="en-US" sz="5400" dirty="0" smtClean="0">
                          <a:latin typeface="標楷體" pitchFamily="65" charset="-120"/>
                          <a:ea typeface="標楷體" pitchFamily="65" charset="-120"/>
                        </a:rPr>
                        <a:t>人數</a:t>
                      </a:r>
                      <a:endParaRPr lang="zh-TW" altLang="en-US" sz="5400" dirty="0">
                        <a:latin typeface="標楷體" pitchFamily="65" charset="-120"/>
                        <a:ea typeface="標楷體" pitchFamily="65" charset="-120"/>
                      </a:endParaRPr>
                    </a:p>
                  </a:txBody>
                  <a:tcPr/>
                </a:tc>
                <a:tc>
                  <a:txBody>
                    <a:bodyPr/>
                    <a:lstStyle/>
                    <a:p>
                      <a:pPr algn="ctr"/>
                      <a:r>
                        <a:rPr lang="en-US" altLang="zh-TW" sz="5400" dirty="0" smtClean="0">
                          <a:latin typeface="標楷體" pitchFamily="65" charset="-120"/>
                          <a:ea typeface="標楷體" pitchFamily="65" charset="-120"/>
                        </a:rPr>
                        <a:t>7</a:t>
                      </a:r>
                      <a:r>
                        <a:rPr lang="zh-TW" altLang="en-US" sz="5400" dirty="0" smtClean="0">
                          <a:latin typeface="標楷體" pitchFamily="65" charset="-120"/>
                          <a:ea typeface="標楷體" pitchFamily="65" charset="-120"/>
                        </a:rPr>
                        <a:t>人</a:t>
                      </a:r>
                      <a:endParaRPr lang="zh-TW" altLang="en-US" sz="5400" dirty="0">
                        <a:latin typeface="標楷體" pitchFamily="65" charset="-120"/>
                        <a:ea typeface="標楷體" pitchFamily="65" charset="-120"/>
                      </a:endParaRPr>
                    </a:p>
                  </a:txBody>
                  <a:tcPr/>
                </a:tc>
                <a:tc>
                  <a:txBody>
                    <a:bodyPr/>
                    <a:lstStyle/>
                    <a:p>
                      <a:pPr algn="ctr"/>
                      <a:r>
                        <a:rPr lang="en-US" altLang="zh-TW" sz="5400" dirty="0" smtClean="0">
                          <a:latin typeface="標楷體" pitchFamily="65" charset="-120"/>
                          <a:ea typeface="標楷體" pitchFamily="65" charset="-120"/>
                        </a:rPr>
                        <a:t>23</a:t>
                      </a:r>
                      <a:r>
                        <a:rPr lang="zh-TW" altLang="en-US" sz="5400" dirty="0" smtClean="0">
                          <a:latin typeface="標楷體" pitchFamily="65" charset="-120"/>
                          <a:ea typeface="標楷體" pitchFamily="65" charset="-120"/>
                        </a:rPr>
                        <a:t>人</a:t>
                      </a:r>
                      <a:endParaRPr lang="zh-TW" altLang="en-US" sz="5400" dirty="0">
                        <a:latin typeface="標楷體" pitchFamily="65" charset="-120"/>
                        <a:ea typeface="標楷體" pitchFamily="65" charset="-120"/>
                      </a:endParaRPr>
                    </a:p>
                  </a:txBody>
                  <a:tcPr/>
                </a:tc>
              </a:tr>
            </a:tbl>
          </a:graphicData>
        </a:graphic>
      </p:graphicFrame>
      <p:cxnSp>
        <p:nvCxnSpPr>
          <p:cNvPr id="9" name="直線接點 8"/>
          <p:cNvCxnSpPr/>
          <p:nvPr/>
        </p:nvCxnSpPr>
        <p:spPr>
          <a:xfrm>
            <a:off x="627529" y="1631576"/>
            <a:ext cx="3639671" cy="1057836"/>
          </a:xfrm>
          <a:prstGeom prst="line">
            <a:avLst/>
          </a:prstGeom>
        </p:spPr>
        <p:style>
          <a:lnRef idx="1">
            <a:schemeClr val="dk1"/>
          </a:lnRef>
          <a:fillRef idx="0">
            <a:schemeClr val="dk1"/>
          </a:fillRef>
          <a:effectRef idx="0">
            <a:schemeClr val="dk1"/>
          </a:effectRef>
          <a:fontRef idx="minor">
            <a:schemeClr val="tx1"/>
          </a:fontRef>
        </p:style>
      </p:cxnSp>
      <p:graphicFrame>
        <p:nvGraphicFramePr>
          <p:cNvPr id="10" name="表格 9"/>
          <p:cNvGraphicFramePr>
            <a:graphicFrameLocks noGrp="1"/>
          </p:cNvGraphicFramePr>
          <p:nvPr/>
        </p:nvGraphicFramePr>
        <p:xfrm>
          <a:off x="615577" y="3767665"/>
          <a:ext cx="10984752" cy="1162923"/>
        </p:xfrm>
        <a:graphic>
          <a:graphicData uri="http://schemas.openxmlformats.org/drawingml/2006/table">
            <a:tbl>
              <a:tblPr firstRow="1" bandRow="1">
                <a:tableStyleId>{5940675A-B579-460E-94D1-54222C63F5DA}</a:tableStyleId>
              </a:tblPr>
              <a:tblGrid>
                <a:gridCol w="10984752"/>
              </a:tblGrid>
              <a:tr h="1162923">
                <a:tc>
                  <a:txBody>
                    <a:bodyPr/>
                    <a:lstStyle/>
                    <a:p>
                      <a:pPr algn="ctr"/>
                      <a:r>
                        <a:rPr lang="zh-TW" altLang="en-US" sz="5400" dirty="0" smtClean="0">
                          <a:latin typeface="標楷體" pitchFamily="65" charset="-120"/>
                          <a:ea typeface="標楷體" pitchFamily="65" charset="-120"/>
                        </a:rPr>
                        <a:t>總計：</a:t>
                      </a:r>
                      <a:r>
                        <a:rPr lang="en-US" altLang="zh-TW" sz="5400" dirty="0" smtClean="0">
                          <a:latin typeface="標楷體" pitchFamily="65" charset="-120"/>
                          <a:ea typeface="標楷體" pitchFamily="65" charset="-120"/>
                        </a:rPr>
                        <a:t>30</a:t>
                      </a:r>
                      <a:r>
                        <a:rPr lang="zh-TW" altLang="en-US" sz="5400" dirty="0" smtClean="0">
                          <a:latin typeface="標楷體" pitchFamily="65" charset="-120"/>
                          <a:ea typeface="標楷體" pitchFamily="65" charset="-120"/>
                        </a:rPr>
                        <a:t>人</a:t>
                      </a:r>
                      <a:endParaRPr lang="zh-TW" altLang="en-US" sz="5400" dirty="0">
                        <a:latin typeface="標楷體" pitchFamily="65" charset="-120"/>
                        <a:ea typeface="標楷體" pitchFamily="65" charset="-120"/>
                      </a:endParaRPr>
                    </a:p>
                  </a:txBody>
                  <a:tcPr/>
                </a:tc>
              </a:tr>
            </a:tbl>
          </a:graphicData>
        </a:graphic>
      </p:graphicFrame>
    </p:spTree>
  </p:cSld>
  <p:clrMapOvr>
    <a:masterClrMapping/>
  </p:clrMapOvr>
  <p:transition>
    <p:randomBa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龍騰四海">
  <a:themeElements>
    <a:clrScheme name="龍騰四海">
      <a:dk1>
        <a:sysClr val="windowText" lastClr="000000"/>
      </a:dk1>
      <a:lt1>
        <a:sysClr val="window" lastClr="FFFFFF"/>
      </a:lt1>
      <a:dk2>
        <a:srgbClr val="001B36"/>
      </a:dk2>
      <a:lt2>
        <a:srgbClr val="EDF8FE"/>
      </a:lt2>
      <a:accent1>
        <a:srgbClr val="477AB1"/>
      </a:accent1>
      <a:accent2>
        <a:srgbClr val="51848E"/>
      </a:accent2>
      <a:accent3>
        <a:srgbClr val="7B9B57"/>
      </a:accent3>
      <a:accent4>
        <a:srgbClr val="8B8D8C"/>
      </a:accent4>
      <a:accent5>
        <a:srgbClr val="8B7396"/>
      </a:accent5>
      <a:accent6>
        <a:srgbClr val="E89A53"/>
      </a:accent6>
      <a:hlink>
        <a:srgbClr val="0080FF"/>
      </a:hlink>
      <a:folHlink>
        <a:srgbClr val="FF00FF"/>
      </a:folHlink>
    </a:clrScheme>
    <a:fontScheme name="龍騰四海">
      <a:majorFont>
        <a:latin typeface="Maiandra GD"/>
        <a:ea typeface=""/>
        <a:cs typeface=""/>
        <a:font script="CYRL" typeface="Times New Roman"/>
        <a:font script="GREK" typeface="Times New Roman"/>
        <a:font script="Jpan" typeface="ＭＳ Ｐゴシック"/>
        <a:font script="Hang" typeface="HY중고딕"/>
        <a:font script="Hans" typeface="隶书"/>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ＭＳ Ｐ明朝"/>
        <a:font script="Hang" typeface="HY견명조"/>
        <a:font script="Hans" typeface="华文楷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龍騰四海">
      <a:fillStyleLst>
        <a:solidFill>
          <a:schemeClr val="phClr">
            <a:tint val="100000"/>
            <a:shade val="100000"/>
            <a:hueMod val="100000"/>
            <a:satMod val="100000"/>
          </a:schemeClr>
        </a:solidFill>
        <a:gradFill rotWithShape="1">
          <a:gsLst>
            <a:gs pos="0">
              <a:schemeClr val="phClr">
                <a:tint val="100000"/>
                <a:shade val="50000"/>
                <a:hueMod val="100000"/>
                <a:satMod val="250000"/>
              </a:schemeClr>
            </a:gs>
            <a:gs pos="75000">
              <a:schemeClr val="phClr">
                <a:tint val="80000"/>
                <a:shade val="100000"/>
                <a:hueMod val="100000"/>
                <a:satMod val="375000"/>
              </a:schemeClr>
            </a:gs>
            <a:gs pos="100000">
              <a:schemeClr val="phClr">
                <a:tint val="50000"/>
                <a:shade val="100000"/>
                <a:hueMod val="100000"/>
                <a:satMod val="500000"/>
              </a:schemeClr>
            </a:gs>
          </a:gsLst>
          <a:lin ang="16200000" scaled="1"/>
        </a:gradFill>
        <a:blipFill>
          <a:blip xmlns:r="http://schemas.openxmlformats.org/officeDocument/2006/relationships" r:embed="rId1">
            <a:duotone>
              <a:schemeClr val="phClr">
                <a:tint val="100000"/>
                <a:shade val="50000"/>
                <a:hueMod val="100000"/>
                <a:satMod val="100000"/>
              </a:schemeClr>
              <a:schemeClr val="phClr">
                <a:tint val="100000"/>
                <a:shade val="75000"/>
                <a:hueMod val="100000"/>
                <a:satMod val="100000"/>
              </a:schemeClr>
            </a:duotone>
          </a:blip>
          <a:tile tx="0" ty="0" sx="50000" sy="50000" flip="none" algn="ctr"/>
        </a:blip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glow>
              <a:schemeClr val="phClr">
                <a:tint val="100000"/>
                <a:shade val="100000"/>
                <a:hueMod val="100000"/>
                <a:satMod val="100000"/>
              </a:schemeClr>
            </a:glow>
          </a:effectLst>
          <a:scene3d>
            <a:camera prst="orthographicFront" fov="0">
              <a:rot lat="0" lon="0" rev="0"/>
            </a:camera>
            <a:lightRig rig="threePt" dir="tl">
              <a:rot lat="0" lon="0" rev="0"/>
            </a:lightRig>
          </a:scene3d>
          <a:sp3d prstMaterial="metal">
            <a:bevelT w="12700" h="12700" prst="relaxedInset"/>
            <a:contourClr>
              <a:schemeClr val="phClr">
                <a:tint val="100000"/>
                <a:shade val="100000"/>
                <a:hueMod val="100000"/>
                <a:satMod val="100000"/>
              </a:schemeClr>
            </a:contourClr>
          </a:sp3d>
        </a:effectStyle>
        <a:effectStyle>
          <a:effectLst>
            <a:glow>
              <a:schemeClr val="phClr">
                <a:tint val="100000"/>
                <a:shade val="100000"/>
                <a:hueMod val="100000"/>
                <a:satMod val="100000"/>
              </a:schemeClr>
            </a:glow>
            <a:outerShdw blurRad="44450" dist="50800" dir="3300000" sx="99000" sy="99000" algn="tl" rotWithShape="0">
              <a:srgbClr val="000000">
                <a:alpha val="55000"/>
              </a:srgbClr>
            </a:outerShdw>
          </a:effectLst>
          <a:scene3d>
            <a:camera prst="orthographicFront">
              <a:rot lat="0" lon="0" rev="0"/>
            </a:camera>
            <a:lightRig rig="contrasting" dir="tl">
              <a:rot lat="0" lon="0" rev="14220000"/>
            </a:lightRig>
          </a:scene3d>
          <a:sp3d prstMaterial="dkEdge">
            <a:bevelT w="63500" h="63500"/>
            <a:bevelB w="0" h="0"/>
            <a:contourClr>
              <a:schemeClr val="phClr">
                <a:tint val="100000"/>
                <a:shade val="100000"/>
                <a:hueMod val="100000"/>
                <a:satMod val="100000"/>
              </a:schemeClr>
            </a:contourClr>
          </a:sp3d>
        </a:effectStyle>
      </a:effectStyleLst>
      <a:bgFillStyleLst>
        <a:solidFill>
          <a:schemeClr val="phClr">
            <a:tint val="100000"/>
            <a:shade val="100000"/>
            <a:hueMod val="100000"/>
            <a:satMod val="100000"/>
          </a:schemeClr>
        </a:solidFill>
        <a:gradFill rotWithShape="1">
          <a:gsLst>
            <a:gs pos="0">
              <a:schemeClr val="bg1">
                <a:tint val="100000"/>
                <a:shade val="100000"/>
                <a:hueMod val="100000"/>
                <a:satMod val="150000"/>
              </a:schemeClr>
            </a:gs>
            <a:gs pos="55000">
              <a:schemeClr val="bg1">
                <a:tint val="100000"/>
                <a:shade val="90000"/>
                <a:hueMod val="100000"/>
                <a:satMod val="375000"/>
              </a:schemeClr>
            </a:gs>
            <a:gs pos="100000">
              <a:schemeClr val="phClr">
                <a:tint val="88000"/>
                <a:shade val="100000"/>
                <a:hueMod val="100000"/>
                <a:satMod val="500000"/>
              </a:schemeClr>
            </a:gs>
          </a:gsLst>
          <a:lin ang="5400000" scaled="1"/>
        </a:gradFill>
        <a:blipFill>
          <a:blip xmlns:r="http://schemas.openxmlformats.org/officeDocument/2006/relationships" r:embed="rId2">
            <a:duotone>
              <a:schemeClr val="phClr">
                <a:shade val="30000"/>
                <a:satMod val="555000"/>
              </a:schemeClr>
              <a:schemeClr val="phClr">
                <a:tint val="96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1478</TotalTime>
  <Words>774</Words>
  <Application>Microsoft Office PowerPoint</Application>
  <PresentationFormat>寬螢幕</PresentationFormat>
  <Paragraphs>150</Paragraphs>
  <Slides>29</Slides>
  <Notes>3</Notes>
  <HiddenSlides>0</HiddenSlides>
  <MMClips>0</MMClips>
  <ScaleCrop>false</ScaleCrop>
  <HeadingPairs>
    <vt:vector size="6" baseType="variant">
      <vt:variant>
        <vt:lpstr>使用字型</vt:lpstr>
      </vt:variant>
      <vt:variant>
        <vt:i4>12</vt:i4>
      </vt:variant>
      <vt:variant>
        <vt:lpstr>佈景主題</vt:lpstr>
      </vt:variant>
      <vt:variant>
        <vt:i4>1</vt:i4>
      </vt:variant>
      <vt:variant>
        <vt:lpstr>投影片標題</vt:lpstr>
      </vt:variant>
      <vt:variant>
        <vt:i4>29</vt:i4>
      </vt:variant>
    </vt:vector>
  </HeadingPairs>
  <TitlesOfParts>
    <vt:vector size="42" baseType="lpstr">
      <vt:lpstr>Adobe 楷体 Std R</vt:lpstr>
      <vt:lpstr>华文楷体</vt:lpstr>
      <vt:lpstr>文鼎古印體</vt:lpstr>
      <vt:lpstr>微軟正黑體</vt:lpstr>
      <vt:lpstr>新細明體</vt:lpstr>
      <vt:lpstr>標楷體</vt:lpstr>
      <vt:lpstr>Arial</vt:lpstr>
      <vt:lpstr>Calibri</vt:lpstr>
      <vt:lpstr>Cambria</vt:lpstr>
      <vt:lpstr>Maiandra GD</vt:lpstr>
      <vt:lpstr>Times New Roman</vt:lpstr>
      <vt:lpstr>Wingdings 2</vt:lpstr>
      <vt:lpstr>龍騰四海</vt:lpstr>
      <vt:lpstr>花蓮縣國民中學資賦優異學生與普通學生歸因型態之研究   </vt:lpstr>
      <vt:lpstr>研究動機</vt:lpstr>
      <vt:lpstr>研究目的</vt:lpstr>
      <vt:lpstr>文獻探討─資優生特質</vt:lpstr>
      <vt:lpstr>文獻探討─歸因定義</vt:lpstr>
      <vt:lpstr>文獻探討─歸因分類</vt:lpstr>
      <vt:lpstr>研究流程</vt:lpstr>
      <vt:lpstr>研究方法</vt:lpstr>
      <vt:lpstr>研究對象</vt:lpstr>
      <vt:lpstr>問卷題目</vt:lpstr>
      <vt:lpstr>正向題-以學業為例</vt:lpstr>
      <vt:lpstr>回答百分比</vt:lpstr>
      <vt:lpstr>正向題-以家庭為例</vt:lpstr>
      <vt:lpstr>回答百分比66.7 11.1 22.2</vt:lpstr>
      <vt:lpstr>正向題-以人際為例</vt:lpstr>
      <vt:lpstr>回答百分比</vt:lpstr>
      <vt:lpstr>負向題-以學業為例</vt:lpstr>
      <vt:lpstr>回答百分比</vt:lpstr>
      <vt:lpstr>負向題-以家庭為例</vt:lpstr>
      <vt:lpstr>回答百分比</vt:lpstr>
      <vt:lpstr>負向題-以人際為例</vt:lpstr>
      <vt:lpstr>回答百分比</vt:lpstr>
      <vt:lpstr>資優生正向題 </vt:lpstr>
      <vt:lpstr>資優生負向題 </vt:lpstr>
      <vt:lpstr>普通生正向題 </vt:lpstr>
      <vt:lpstr>普通生負向題 </vt:lpstr>
      <vt:lpstr>研究結果</vt:lpstr>
      <vt:lpstr>研究建議</vt:lpstr>
      <vt:lpstr>       感謝聆聽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home</dc:creator>
  <cp:lastModifiedBy>home</cp:lastModifiedBy>
  <cp:revision>184</cp:revision>
  <dcterms:created xsi:type="dcterms:W3CDTF">2015-12-05T13:06:02Z</dcterms:created>
  <dcterms:modified xsi:type="dcterms:W3CDTF">2016-11-02T13:35:35Z</dcterms:modified>
</cp:coreProperties>
</file>