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62" r:id="rId3"/>
    <p:sldId id="263" r:id="rId4"/>
    <p:sldId id="269" r:id="rId5"/>
    <p:sldId id="270" r:id="rId6"/>
    <p:sldId id="273" r:id="rId7"/>
    <p:sldId id="290" r:id="rId8"/>
    <p:sldId id="294" r:id="rId9"/>
    <p:sldId id="295" r:id="rId10"/>
    <p:sldId id="286" r:id="rId11"/>
    <p:sldId id="288" r:id="rId12"/>
    <p:sldId id="289" r:id="rId13"/>
    <p:sldId id="292" r:id="rId14"/>
    <p:sldId id="296" r:id="rId15"/>
    <p:sldId id="280" r:id="rId16"/>
    <p:sldId id="297" r:id="rId17"/>
    <p:sldId id="298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C"/>
    <a:srgbClr val="BDD2F2"/>
    <a:srgbClr val="D4E3F7"/>
    <a:srgbClr val="DDDDDD"/>
    <a:srgbClr val="EAEAEA"/>
    <a:srgbClr val="96B8D6"/>
    <a:srgbClr val="B4CCE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660"/>
  </p:normalViewPr>
  <p:slideViewPr>
    <p:cSldViewPr snapToGrid="0">
      <p:cViewPr>
        <p:scale>
          <a:sx n="70" d="100"/>
          <a:sy n="70" d="100"/>
        </p:scale>
        <p:origin x="1542" y="66"/>
      </p:cViewPr>
      <p:guideLst>
        <p:guide orient="horz" pos="1680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EEF6CB-C50F-488A-99E7-79215D4B1C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8986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D11F8D7-571E-4947-BB12-0CF48399898F}" type="slidenum">
              <a:rPr lang="en-GB" altLang="en-US" sz="1200" b="0">
                <a:solidFill>
                  <a:schemeClr val="tx1"/>
                </a:solidFill>
              </a:rPr>
              <a:pPr/>
              <a:t>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3845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0A53C477-038F-4BB3-ABF6-9AC96926A5C7}" type="slidenum">
              <a:rPr lang="en-GB" altLang="en-US" sz="1200" b="0">
                <a:solidFill>
                  <a:schemeClr val="tx1"/>
                </a:solidFill>
              </a:rPr>
              <a:pPr/>
              <a:t>2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3332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4E9394A1-4157-47F3-BFB4-0FCBDB1AADDE}" type="slidenum">
              <a:rPr lang="en-GB" altLang="en-US" sz="1200" b="0">
                <a:solidFill>
                  <a:schemeClr val="tx1"/>
                </a:solidFill>
              </a:rPr>
              <a:pPr/>
              <a:t>3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4491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stuf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www.company.com</a:t>
            </a:r>
            <a:endParaRPr lang="fr-FR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 algn="ctr">
              <a:spcBef>
                <a:spcPct val="20000"/>
              </a:spcBef>
              <a:defRPr sz="4000" b="1">
                <a:solidFill>
                  <a:srgbClr val="FCAB1A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11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5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400175"/>
            <a:ext cx="1828800" cy="477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400175"/>
            <a:ext cx="5334000" cy="477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19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8800" y="2133600"/>
            <a:ext cx="7162800" cy="40386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49493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2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7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23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59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11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20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2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stuff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3"/>
          <p:cNvSpPr>
            <a:spLocks noChangeArrowheads="1"/>
          </p:cNvSpPr>
          <p:nvPr userDrawn="1"/>
        </p:nvSpPr>
        <p:spPr bwMode="auto">
          <a:xfrm>
            <a:off x="1295400" y="1752600"/>
            <a:ext cx="7848600" cy="3505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400175"/>
            <a:ext cx="7315200" cy="58102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133600"/>
            <a:ext cx="7162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www.company.com</a:t>
            </a:r>
            <a:endParaRPr lang="fr-FR" altLang="en-US"/>
          </a:p>
        </p:txBody>
      </p:sp>
      <p:sp>
        <p:nvSpPr>
          <p:cNvPr id="1031" name="Oval 23"/>
          <p:cNvSpPr>
            <a:spLocks noChangeArrowheads="1"/>
          </p:cNvSpPr>
          <p:nvPr userDrawn="1"/>
        </p:nvSpPr>
        <p:spPr bwMode="auto">
          <a:xfrm>
            <a:off x="143351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2" name="Oval 24"/>
          <p:cNvSpPr>
            <a:spLocks noChangeArrowheads="1"/>
          </p:cNvSpPr>
          <p:nvPr userDrawn="1"/>
        </p:nvSpPr>
        <p:spPr bwMode="auto">
          <a:xfrm>
            <a:off x="219392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3" name="Oval 25"/>
          <p:cNvSpPr>
            <a:spLocks noChangeArrowheads="1"/>
          </p:cNvSpPr>
          <p:nvPr userDrawn="1"/>
        </p:nvSpPr>
        <p:spPr bwMode="auto">
          <a:xfrm>
            <a:off x="295433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4" name="Oval 26"/>
          <p:cNvSpPr>
            <a:spLocks noChangeArrowheads="1"/>
          </p:cNvSpPr>
          <p:nvPr userDrawn="1"/>
        </p:nvSpPr>
        <p:spPr bwMode="auto">
          <a:xfrm>
            <a:off x="371475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5" name="Oval 27"/>
          <p:cNvSpPr>
            <a:spLocks noChangeArrowheads="1"/>
          </p:cNvSpPr>
          <p:nvPr userDrawn="1"/>
        </p:nvSpPr>
        <p:spPr bwMode="auto">
          <a:xfrm>
            <a:off x="4475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6" name="Oval 28"/>
          <p:cNvSpPr>
            <a:spLocks noChangeArrowheads="1"/>
          </p:cNvSpPr>
          <p:nvPr userDrawn="1"/>
        </p:nvSpPr>
        <p:spPr bwMode="auto">
          <a:xfrm>
            <a:off x="5237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7" name="Oval 29"/>
          <p:cNvSpPr>
            <a:spLocks noChangeArrowheads="1"/>
          </p:cNvSpPr>
          <p:nvPr userDrawn="1"/>
        </p:nvSpPr>
        <p:spPr bwMode="auto">
          <a:xfrm>
            <a:off x="599757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8" name="Oval 30"/>
          <p:cNvSpPr>
            <a:spLocks noChangeArrowheads="1"/>
          </p:cNvSpPr>
          <p:nvPr userDrawn="1"/>
        </p:nvSpPr>
        <p:spPr bwMode="auto">
          <a:xfrm>
            <a:off x="675798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9" name="Oval 31"/>
          <p:cNvSpPr>
            <a:spLocks noChangeArrowheads="1"/>
          </p:cNvSpPr>
          <p:nvPr userDrawn="1"/>
        </p:nvSpPr>
        <p:spPr bwMode="auto">
          <a:xfrm>
            <a:off x="7518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40" name="Oval 32"/>
          <p:cNvSpPr>
            <a:spLocks noChangeArrowheads="1"/>
          </p:cNvSpPr>
          <p:nvPr userDrawn="1"/>
        </p:nvSpPr>
        <p:spPr bwMode="auto">
          <a:xfrm>
            <a:off x="8280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9700" y="1387475"/>
            <a:ext cx="6781800" cy="2066925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你可以再瞄準一點</a:t>
            </a:r>
            <a:r>
              <a:rPr lang="en-US" altLang="zh-TW" sz="3600" dirty="0" smtClean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TW" sz="3600" dirty="0" smtClean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TW" sz="3600" dirty="0" smtClean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TW" sz="3600" dirty="0" smtClean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各類曲面對尿液噴濺影響之探究</a:t>
            </a:r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endParaRPr lang="en-US" altLang="en-US" sz="3600" dirty="0" smtClean="0"/>
          </a:p>
        </p:txBody>
      </p:sp>
      <p:sp>
        <p:nvSpPr>
          <p:cNvPr id="4" name="矩形 3"/>
          <p:cNvSpPr/>
          <p:nvPr/>
        </p:nvSpPr>
        <p:spPr bwMode="auto">
          <a:xfrm>
            <a:off x="1358900" y="4165600"/>
            <a:ext cx="7353300" cy="16129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812</a:t>
            </a:r>
            <a:endParaRPr kumimoji="0" lang="zh-TW" alt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754062" y="4393505"/>
            <a:ext cx="706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隊員：</a:t>
            </a:r>
            <a:r>
              <a:rPr lang="en-US" altLang="zh-TW" sz="28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812</a:t>
            </a:r>
            <a:r>
              <a:rPr lang="zh-TW" altLang="en-US" sz="28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林宸宇</a:t>
            </a:r>
            <a:endParaRPr lang="en-US" altLang="zh-TW" sz="2800" dirty="0" smtClean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</a:t>
            </a:r>
            <a:r>
              <a:rPr lang="en-US" altLang="zh-TW" sz="28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812 </a:t>
            </a:r>
            <a:r>
              <a:rPr lang="zh-TW" altLang="en-US" sz="28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李逸寬</a:t>
            </a:r>
            <a:endParaRPr lang="en-US" altLang="zh-TW" sz="2800" dirty="0" smtClean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</a:t>
            </a:r>
            <a:r>
              <a:rPr lang="en-US" altLang="zh-TW" sz="28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704</a:t>
            </a:r>
            <a:r>
              <a:rPr lang="zh-TW" altLang="en-US" sz="28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</a:t>
            </a:r>
            <a:r>
              <a:rPr lang="zh-TW" altLang="en-US" sz="28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洪岳甫</a:t>
            </a:r>
            <a:endParaRPr lang="en-US" altLang="zh-TW" sz="2800" dirty="0" smtClean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pic>
        <p:nvPicPr>
          <p:cNvPr id="6" name="Picture 8" descr="http://img1.ph.126.net/DpXIiTuaLA_KyWM0jtNUpA==/314970498949249815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230" y="4165600"/>
            <a:ext cx="2498724" cy="210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70003" y="131018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實驗器材介紹</a:t>
            </a:r>
            <a:endParaRPr lang="zh-TW" altLang="en-US" sz="32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348" y="2445500"/>
            <a:ext cx="5324320" cy="35379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58" y="2710044"/>
            <a:ext cx="2562845" cy="327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119240" y="77792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實驗影片（側面）</a:t>
            </a:r>
            <a:endParaRPr lang="zh-TW" altLang="en-US" sz="32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" name="實驗影片(側拍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5218" y="1691469"/>
            <a:ext cx="7588155" cy="42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62" y="1433016"/>
            <a:ext cx="7805002" cy="438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582260"/>
            <a:ext cx="7315200" cy="581025"/>
          </a:xfrm>
        </p:spPr>
        <p:txBody>
          <a:bodyPr/>
          <a:lstStyle/>
          <a:p>
            <a:r>
              <a:rPr lang="zh-TW" altLang="en-US" sz="4400" dirty="0" smtClean="0"/>
              <a:t>實驗結果</a:t>
            </a:r>
            <a:endParaRPr lang="zh-TW" altLang="en-US" sz="44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5" y="2392010"/>
            <a:ext cx="8498295" cy="32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78" y="716160"/>
            <a:ext cx="7076934" cy="57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582260"/>
            <a:ext cx="7315200" cy="581025"/>
          </a:xfrm>
        </p:spPr>
        <p:txBody>
          <a:bodyPr/>
          <a:lstStyle/>
          <a:p>
            <a:r>
              <a:rPr lang="zh-TW" altLang="en-US" sz="4400" dirty="0" smtClean="0"/>
              <a:t>結論</a:t>
            </a:r>
            <a:endParaRPr lang="zh-TW" altLang="en-US" sz="4400" dirty="0"/>
          </a:p>
        </p:txBody>
      </p:sp>
      <p:sp>
        <p:nvSpPr>
          <p:cNvPr id="5" name="矩形 4"/>
          <p:cNvSpPr/>
          <p:nvPr/>
        </p:nvSpPr>
        <p:spPr>
          <a:xfrm>
            <a:off x="1828800" y="133168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記錄</a:t>
            </a:r>
            <a:r>
              <a:rPr lang="zh-TW" altLang="en-US" sz="32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紙方面：</a:t>
            </a:r>
          </a:p>
        </p:txBody>
      </p:sp>
      <p:sp>
        <p:nvSpPr>
          <p:cNvPr id="6" name="矩形 5"/>
          <p:cNvSpPr/>
          <p:nvPr/>
        </p:nvSpPr>
        <p:spPr>
          <a:xfrm>
            <a:off x="928914" y="1916464"/>
            <a:ext cx="82150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將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記錄紙分為直立式和橫躺式，是為了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暸解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不同面向的水滴數目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28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sz="28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539" y="3371715"/>
            <a:ext cx="4341228" cy="28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1493" y="1138541"/>
            <a:ext cx="82150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發現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每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個實驗，橫躺式記錄紙上的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水滴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都比直立式記錄紙上的水滴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多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這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是因為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濺起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的水滴會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落下。</a:t>
            </a:r>
            <a:endParaRPr lang="en-US" altLang="zh-TW" sz="28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sz="28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4575" y="5809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實驗方面：</a:t>
            </a:r>
            <a:endParaRPr lang="zh-TW" altLang="en-US" sz="32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638" y="2689229"/>
            <a:ext cx="2387736" cy="359330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611" y="3600754"/>
            <a:ext cx="4035822" cy="268178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369534" y="282508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直立式</a:t>
            </a:r>
            <a:endParaRPr lang="zh-TW" altLang="en-US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87875" y="370673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橫</a:t>
            </a:r>
            <a:r>
              <a:rPr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躺式</a:t>
            </a:r>
            <a:endParaRPr lang="zh-TW" altLang="en-US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92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8110" y="856497"/>
            <a:ext cx="70176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>
              <a:lnSpc>
                <a:spcPct val="150000"/>
              </a:lnSpc>
              <a:buFont typeface="+mj-lt"/>
              <a:buAutoNum type="arabicPeriod" startAt="2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在平面實驗中，我們發現橫躺式紀錄紙上，</a:t>
            </a:r>
            <a:r>
              <a:rPr lang="en-US" altLang="zh-TW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180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ﾟ上的水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漬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比</a:t>
            </a:r>
            <a:r>
              <a:rPr lang="en-US" altLang="zh-TW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90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ﾟ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上的少且小，但我們卻觀察到</a:t>
            </a:r>
            <a:r>
              <a:rPr lang="en-US" altLang="zh-TW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180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ﾟ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時水滴會往四面八方濺散。由此可知角度愈小水滴愈集中。</a:t>
            </a:r>
            <a:endParaRPr lang="zh-TW" altLang="en-US" sz="28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62" y="3725839"/>
            <a:ext cx="3940439" cy="261840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678" y="3668924"/>
            <a:ext cx="4026090" cy="267531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874758" y="3725839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180</a:t>
            </a:r>
            <a:r>
              <a:rPr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ﾟ</a:t>
            </a:r>
            <a:endParaRPr lang="zh-TW" altLang="en-US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766380" y="3725839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90</a:t>
            </a:r>
            <a:r>
              <a:rPr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ﾟ</a:t>
            </a:r>
            <a:endParaRPr lang="zh-TW" altLang="en-US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0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8110" y="856497"/>
            <a:ext cx="7017658" cy="2601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在圓柱面實驗中，角度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愈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小，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記錄紙的水漬就會減少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雖然先前提到角度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愈小水滴愈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集中，但最後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水滴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會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在墊板內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反彈，所以水漬就殘留在墊板夾角裡。</a:t>
            </a:r>
            <a:endParaRPr lang="zh-TW" altLang="en-US" sz="28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" y="4203510"/>
            <a:ext cx="2728665" cy="18131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110" y="4203510"/>
            <a:ext cx="2728664" cy="18131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207" y="4252798"/>
            <a:ext cx="2580316" cy="171460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778110" y="425279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角度大</a:t>
            </a:r>
            <a:endParaRPr lang="zh-TW" altLang="en-US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46666" y="422084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角度中</a:t>
            </a:r>
            <a:endParaRPr lang="zh-TW" altLang="en-US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832793" y="426546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角度小</a:t>
            </a:r>
            <a:endParaRPr lang="zh-TW" altLang="en-US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33722" y="5533476"/>
            <a:ext cx="214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噴濺少</a:t>
            </a:r>
            <a:r>
              <a:rPr lang="en-US" altLang="zh-TW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向外四散</a:t>
            </a:r>
            <a:r>
              <a:rPr lang="en-US" altLang="zh-TW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en-US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20391" y="5533476"/>
            <a:ext cx="214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噴濺多</a:t>
            </a:r>
            <a:r>
              <a:rPr lang="en-US" altLang="zh-TW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向前集中</a:t>
            </a:r>
            <a:r>
              <a:rPr lang="en-US" altLang="zh-TW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en-US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77489" y="5502362"/>
            <a:ext cx="214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噴濺少</a:t>
            </a:r>
            <a:r>
              <a:rPr lang="en-US" altLang="zh-TW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反彈在內</a:t>
            </a:r>
            <a:r>
              <a:rPr lang="en-US" altLang="zh-TW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en-US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08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43074" y="13646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未來展望：</a:t>
            </a:r>
            <a:endParaRPr lang="zh-TW" altLang="en-US" sz="32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61143" y="2059056"/>
            <a:ext cx="735148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        未來</a:t>
            </a:r>
            <a:r>
              <a:rPr lang="zh-TW" alt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我們希望能將水滴數量化，並嘗試更多不同的曲面，使實驗更加完整</a:t>
            </a:r>
            <a:r>
              <a:rPr lang="zh-TW" alt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。</a:t>
            </a:r>
            <a:endParaRPr lang="en-US" altLang="zh-TW" sz="2800" b="0" dirty="0" smtClean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800" b="0" dirty="0" smtClean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         我們也</a:t>
            </a:r>
            <a:r>
              <a:rPr lang="zh-TW" alt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希望能利用</a:t>
            </a:r>
            <a:r>
              <a:rPr lang="en-US" altLang="zh-TW" sz="2800" b="0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3D</a:t>
            </a:r>
            <a:r>
              <a:rPr lang="zh-TW" alt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列印做出一個不會噴濺出尿液的小便斗。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215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研究動機</a:t>
            </a:r>
            <a:endParaRPr lang="en-US" altLang="en-US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828800" y="2295456"/>
            <a:ext cx="7048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常常在上廁所時，尿</a:t>
            </a:r>
            <a:r>
              <a:rPr lang="zh-TW" altLang="en-US" sz="2800" b="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尿濺到手</a:t>
            </a:r>
            <a:r>
              <a:rPr lang="zh-TW" altLang="en-US" sz="2800" b="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上和褲子上</a:t>
            </a:r>
            <a:r>
              <a:rPr lang="zh-TW" altLang="en-US" sz="2800" b="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endParaRPr lang="en-US" altLang="zh-TW" sz="2800" b="0" dirty="0" smtClean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十分</a:t>
            </a:r>
            <a:r>
              <a:rPr lang="zh-TW" altLang="en-US" sz="2800" b="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令男性朋友困擾</a:t>
            </a:r>
            <a:r>
              <a:rPr lang="zh-TW" altLang="en-US" sz="2800" b="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啊！</a:t>
            </a:r>
            <a:endParaRPr lang="en-US" altLang="zh-TW" sz="2800" b="0" dirty="0" smtClean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但是</a:t>
            </a:r>
            <a:r>
              <a:rPr lang="zh-TW" altLang="en-US" sz="2800" b="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有一些便斗卻不會造成這種狀況</a:t>
            </a:r>
            <a:r>
              <a:rPr lang="zh-TW" altLang="en-US" sz="2800" b="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endParaRPr lang="en-US" altLang="zh-TW" sz="2800" b="0" dirty="0" smtClean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此外</a:t>
            </a:r>
            <a:r>
              <a:rPr lang="zh-TW" altLang="en-US" sz="2800" b="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一些小便斗上會有瞄準的圖示</a:t>
            </a:r>
            <a:r>
              <a:rPr lang="zh-TW" altLang="en-US" sz="2800" b="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b="0" dirty="0" smtClean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讓我們想</a:t>
            </a:r>
            <a:r>
              <a:rPr lang="zh-TW" altLang="en-US" sz="2800" b="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探討便斗弧面對噴濺的影響。</a:t>
            </a:r>
            <a:endParaRPr lang="zh-TW" altLang="en-US" sz="2800" dirty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lipartkid.com/images/692/snoopy-woodstock-thank-you-snoopy-pinterest-RKaqFz-clipar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3872" y="1497193"/>
            <a:ext cx="6650320" cy="4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研究架構圖</a:t>
            </a:r>
            <a:endParaRPr lang="en-US" altLang="en-US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圓角矩形 1"/>
          <p:cNvSpPr/>
          <p:nvPr/>
        </p:nvSpPr>
        <p:spPr bwMode="auto">
          <a:xfrm>
            <a:off x="2663869" y="2218897"/>
            <a:ext cx="3980029" cy="948519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圓角矩形 2"/>
          <p:cNvSpPr/>
          <p:nvPr/>
        </p:nvSpPr>
        <p:spPr bwMode="auto">
          <a:xfrm>
            <a:off x="4005617" y="3646227"/>
            <a:ext cx="1296537" cy="71195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2227997" y="4804012"/>
            <a:ext cx="1296537" cy="71195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4005617" y="4804012"/>
            <a:ext cx="1296537" cy="71195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5783237" y="4804012"/>
            <a:ext cx="1296537" cy="71195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直線接點 4"/>
          <p:cNvCxnSpPr>
            <a:stCxn id="2" idx="2"/>
            <a:endCxn id="3" idx="0"/>
          </p:cNvCxnSpPr>
          <p:nvPr/>
        </p:nvCxnSpPr>
        <p:spPr bwMode="auto">
          <a:xfrm>
            <a:off x="4653884" y="3167416"/>
            <a:ext cx="2" cy="478811"/>
          </a:xfrm>
          <a:prstGeom prst="line">
            <a:avLst/>
          </a:prstGeom>
          <a:ln w="57150"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3" idx="2"/>
            <a:endCxn id="7" idx="0"/>
          </p:cNvCxnSpPr>
          <p:nvPr/>
        </p:nvCxnSpPr>
        <p:spPr bwMode="auto">
          <a:xfrm flipH="1">
            <a:off x="2876266" y="4358184"/>
            <a:ext cx="1777620" cy="445828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3" idx="2"/>
            <a:endCxn id="8" idx="0"/>
          </p:cNvCxnSpPr>
          <p:nvPr/>
        </p:nvCxnSpPr>
        <p:spPr bwMode="auto">
          <a:xfrm>
            <a:off x="4653886" y="4358184"/>
            <a:ext cx="0" cy="445828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3" idx="2"/>
            <a:endCxn id="9" idx="0"/>
          </p:cNvCxnSpPr>
          <p:nvPr/>
        </p:nvCxnSpPr>
        <p:spPr bwMode="auto">
          <a:xfrm>
            <a:off x="4653886" y="4358184"/>
            <a:ext cx="1777620" cy="445828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2766186" y="2305642"/>
            <a:ext cx="37753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你可以再瞄準</a:t>
            </a:r>
            <a:r>
              <a:rPr lang="zh-TW" altLang="en-US" sz="2000" dirty="0" smtClean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一點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TW" sz="2000" dirty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各類曲面對尿液噴濺影響之探究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945996" y="375488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實驗曲面</a:t>
            </a:r>
            <a:endParaRPr lang="zh-TW" altLang="en-US" sz="2400" dirty="0">
              <a:solidFill>
                <a:schemeClr val="accent4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232451" y="4808083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accent4"/>
                </a:solidFill>
              </a:rPr>
              <a:t>平面</a:t>
            </a:r>
            <a:endParaRPr lang="en-US" altLang="zh-TW" sz="2000" dirty="0" smtClean="0">
              <a:solidFill>
                <a:schemeClr val="accent4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chemeClr val="accent4"/>
                </a:solidFill>
              </a:rPr>
              <a:t> </a:t>
            </a:r>
            <a:r>
              <a:rPr lang="en-US" altLang="zh-TW" sz="2000" dirty="0">
                <a:solidFill>
                  <a:schemeClr val="accent4"/>
                </a:solidFill>
              </a:rPr>
              <a:t>(</a:t>
            </a:r>
            <a:r>
              <a:rPr lang="zh-TW" altLang="en-US" sz="2000" dirty="0">
                <a:solidFill>
                  <a:schemeClr val="accent4"/>
                </a:solidFill>
              </a:rPr>
              <a:t>約</a:t>
            </a:r>
            <a:r>
              <a:rPr lang="en-US" altLang="zh-TW" sz="2000" dirty="0">
                <a:solidFill>
                  <a:schemeClr val="accent4"/>
                </a:solidFill>
              </a:rPr>
              <a:t>180</a:t>
            </a:r>
            <a:r>
              <a:rPr lang="zh-TW" altLang="en-US" sz="2000" dirty="0">
                <a:solidFill>
                  <a:schemeClr val="accent4"/>
                </a:solidFill>
              </a:rPr>
              <a:t>ﾟ</a:t>
            </a:r>
            <a:r>
              <a:rPr lang="en-US" altLang="zh-TW" sz="2000" dirty="0">
                <a:solidFill>
                  <a:schemeClr val="accent4"/>
                </a:solidFill>
              </a:rPr>
              <a:t>)</a:t>
            </a:r>
            <a:endParaRPr lang="zh-TW" altLang="en-US" sz="2000" dirty="0">
              <a:solidFill>
                <a:schemeClr val="accent4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945996" y="492001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4"/>
                </a:solidFill>
              </a:rPr>
              <a:t>圓柱面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5919185" y="4804012"/>
            <a:ext cx="1024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accent4"/>
                </a:solidFill>
              </a:rPr>
              <a:t>平面</a:t>
            </a:r>
            <a:endParaRPr lang="en-US" altLang="zh-TW" sz="2000" dirty="0" smtClean="0">
              <a:solidFill>
                <a:schemeClr val="accent4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chemeClr val="accent4"/>
                </a:solidFill>
              </a:rPr>
              <a:t>(</a:t>
            </a:r>
            <a:r>
              <a:rPr lang="zh-TW" altLang="en-US" sz="2000" dirty="0">
                <a:solidFill>
                  <a:schemeClr val="accent4"/>
                </a:solidFill>
              </a:rPr>
              <a:t>約</a:t>
            </a:r>
            <a:r>
              <a:rPr lang="en-US" altLang="zh-TW" sz="2000" dirty="0">
                <a:solidFill>
                  <a:schemeClr val="accent4"/>
                </a:solidFill>
              </a:rPr>
              <a:t>90</a:t>
            </a:r>
            <a:r>
              <a:rPr lang="zh-TW" altLang="en-US" sz="2000" dirty="0">
                <a:solidFill>
                  <a:schemeClr val="accent4"/>
                </a:solidFill>
              </a:rPr>
              <a:t>ﾟ</a:t>
            </a:r>
            <a:r>
              <a:rPr lang="en-US" altLang="zh-TW" sz="2000" dirty="0">
                <a:solidFill>
                  <a:schemeClr val="accent4"/>
                </a:solidFill>
              </a:rPr>
              <a:t>)</a:t>
            </a:r>
            <a:endParaRPr lang="zh-TW" altLang="en-US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102815"/>
            <a:ext cx="7315200" cy="581025"/>
          </a:xfrm>
        </p:spPr>
        <p:txBody>
          <a:bodyPr/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研究目的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698" name="Picture 2" descr="http://pic.qiantucdn.com/01/03/08/43bOOOPIC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575" y="2547701"/>
            <a:ext cx="4849842" cy="3439658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07496" y="18541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探討各類曲面對尿液噴濺影響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094449"/>
            <a:ext cx="7315200" cy="581025"/>
          </a:xfrm>
        </p:spPr>
        <p:txBody>
          <a:bodyPr/>
          <a:lstStyle/>
          <a:p>
            <a:r>
              <a:rPr lang="zh-TW" altLang="en-US" sz="4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研究</a:t>
            </a:r>
            <a:r>
              <a:rPr lang="zh-TW" altLang="en-US" sz="4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方法</a:t>
            </a:r>
            <a:endParaRPr lang="zh-TW" altLang="en-US" sz="4400" dirty="0"/>
          </a:p>
        </p:txBody>
      </p:sp>
      <p:sp>
        <p:nvSpPr>
          <p:cNvPr id="5" name="矩形 4"/>
          <p:cNvSpPr/>
          <p:nvPr/>
        </p:nvSpPr>
        <p:spPr>
          <a:xfrm>
            <a:off x="1828800" y="2151016"/>
            <a:ext cx="93214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實驗流程</a:t>
            </a:r>
            <a:endParaRPr lang="en-US" altLang="zh-TW" sz="32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sz="28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調整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操縱變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因</a:t>
            </a:r>
            <a:endParaRPr lang="en-US" altLang="zh-TW" sz="28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將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紀錄紙固定好，並加壓噴水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器 五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下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按壓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噴水器，使其噴水，計時兩秒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收回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且標號紀錄紙，並拍攝紀錄紙。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每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個變因重複實驗三次。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79928" y="10953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 smtClean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實驗曲面的選定</a:t>
            </a:r>
            <a:endParaRPr lang="zh-TW" altLang="en-US" sz="3200" dirty="0">
              <a:solidFill>
                <a:schemeClr val="accent4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4" y="2264736"/>
            <a:ext cx="8086867" cy="3561435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 bwMode="auto">
          <a:xfrm rot="11537449">
            <a:off x="-10867" y="1745917"/>
            <a:ext cx="875969" cy="2408758"/>
          </a:xfrm>
          <a:prstGeom prst="triangle">
            <a:avLst/>
          </a:prstGeom>
          <a:solidFill>
            <a:srgbClr val="0067A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3578" y="1486673"/>
            <a:ext cx="2438401" cy="227156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30593" y="3838548"/>
            <a:ext cx="1904367" cy="27833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1808" y="1340765"/>
            <a:ext cx="2878015" cy="241747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10011" y="4125559"/>
            <a:ext cx="2181607" cy="248652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855496" y="497817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平面（</a:t>
            </a:r>
            <a:r>
              <a:rPr lang="en-US" altLang="zh-TW" sz="36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90</a:t>
            </a: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ﾟ</a:t>
            </a:r>
            <a:r>
              <a:rPr lang="en-US" altLang="zh-TW" sz="36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180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ﾟ</a:t>
            </a: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zh-TW" altLang="en-US" sz="3600" dirty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438528" y="3631687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90</a:t>
            </a: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ﾟ</a:t>
            </a:r>
            <a:endParaRPr lang="zh-TW" altLang="en-US" sz="3600" dirty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048015" y="365390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180</a:t>
            </a: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ﾟ</a:t>
            </a:r>
            <a:endParaRPr lang="zh-TW" altLang="en-US" sz="3600" dirty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02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08212">
            <a:off x="1540039" y="2978172"/>
            <a:ext cx="3048001" cy="3048000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 bwMode="auto">
          <a:xfrm flipV="1">
            <a:off x="2053388" y="3962400"/>
            <a:ext cx="2021305" cy="16042"/>
          </a:xfrm>
          <a:prstGeom prst="straightConnector1">
            <a:avLst/>
          </a:prstGeom>
          <a:solidFill>
            <a:schemeClr val="bg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文字方塊 12"/>
          <p:cNvSpPr txBox="1"/>
          <p:nvPr/>
        </p:nvSpPr>
        <p:spPr>
          <a:xfrm>
            <a:off x="2228714" y="3500735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長度為</a:t>
            </a:r>
            <a:r>
              <a:rPr lang="en-US" altLang="zh-TW" sz="2400" dirty="0" err="1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Xcm</a:t>
            </a:r>
            <a:endParaRPr lang="en-US" altLang="zh-TW" sz="24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053388" y="171276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圓柱面</a:t>
            </a:r>
            <a:endParaRPr lang="zh-TW" altLang="en-US" sz="3600" dirty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001895" y="1712766"/>
            <a:ext cx="3852337" cy="3905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當</a:t>
            </a: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X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＝</a:t>
            </a: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21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對應積木為深藍色</a:t>
            </a:r>
            <a:endParaRPr lang="en-US" altLang="zh-TW" sz="2400" dirty="0" smtClean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X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＝</a:t>
            </a: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18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對應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積木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為淺藍色</a:t>
            </a:r>
            <a:endParaRPr lang="en-US" altLang="zh-TW" sz="2400" dirty="0" smtClean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X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＝</a:t>
            </a: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15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對應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積木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為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綠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色</a:t>
            </a:r>
            <a:endParaRPr lang="en-US" altLang="zh-TW" sz="2400" dirty="0" smtClean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X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＝</a:t>
            </a: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12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對應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積木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為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黃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色</a:t>
            </a:r>
            <a:endParaRPr lang="en-US" altLang="zh-TW" sz="2400" dirty="0" smtClean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X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＝</a:t>
            </a: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9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對應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積木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為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橘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色</a:t>
            </a:r>
            <a:endParaRPr lang="en-US" altLang="zh-TW" sz="2400" dirty="0" smtClean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X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＝</a:t>
            </a: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對應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積木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為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紅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色</a:t>
            </a:r>
            <a:endParaRPr lang="en-US" altLang="zh-TW" sz="2400" dirty="0" smtClean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X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＝</a:t>
            </a: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對應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積木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為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米</a:t>
            </a:r>
            <a:r>
              <a:rPr lang="zh-TW" altLang="en-US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色</a:t>
            </a:r>
            <a:endParaRPr lang="en-US" altLang="zh-TW" sz="2400" dirty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00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4088" y="1520189"/>
            <a:ext cx="2067259" cy="2003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圖片 1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9188" y="1520189"/>
            <a:ext cx="1990559" cy="2003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圖片 11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7588" y="1520189"/>
            <a:ext cx="1872247" cy="2059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圖片 12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786" y="3894800"/>
            <a:ext cx="2058319" cy="2111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圖片 13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0809" y="3920002"/>
            <a:ext cx="2061076" cy="2061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圖片 14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6589" y="3920002"/>
            <a:ext cx="1889864" cy="2111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圖片 15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1157" y="3920002"/>
            <a:ext cx="1905919" cy="2129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2113981" y="1058524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21cm</a:t>
            </a:r>
            <a:endParaRPr lang="zh-TW" altLang="en-US" sz="2400" dirty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590731" y="1058523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18cm</a:t>
            </a:r>
            <a:endParaRPr lang="zh-TW" altLang="en-US" sz="2400" dirty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969975" y="1058522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15cm</a:t>
            </a:r>
            <a:endParaRPr lang="zh-TW" altLang="en-US" sz="2400" dirty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83209" y="3433135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12cm</a:t>
            </a:r>
            <a:endParaRPr lang="zh-TW" altLang="en-US" sz="2400" dirty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219747" y="3478191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9cm</a:t>
            </a:r>
            <a:endParaRPr lang="zh-TW" altLang="en-US" sz="2400" dirty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280823" y="3471586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6cm</a:t>
            </a:r>
            <a:endParaRPr lang="zh-TW" altLang="en-US" sz="2400" dirty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502516" y="3537313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3cm</a:t>
            </a:r>
            <a:endParaRPr lang="zh-TW" altLang="en-US" sz="2400" dirty="0">
              <a:solidFill>
                <a:schemeClr val="tx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60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502</Words>
  <Application>Microsoft Office PowerPoint</Application>
  <PresentationFormat>如螢幕大小 (4:3)</PresentationFormat>
  <Paragraphs>76</Paragraphs>
  <Slides>20</Slides>
  <Notes>3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細明體</vt:lpstr>
      <vt:lpstr>微軟正黑體</vt:lpstr>
      <vt:lpstr>新細明體</vt:lpstr>
      <vt:lpstr>Arial</vt:lpstr>
      <vt:lpstr>Calibri</vt:lpstr>
      <vt:lpstr>Century Gothic</vt:lpstr>
      <vt:lpstr>Verdana</vt:lpstr>
      <vt:lpstr>Default Design</vt:lpstr>
      <vt:lpstr>你可以再瞄準一點  各類曲面對尿液噴濺影響之探究 </vt:lpstr>
      <vt:lpstr>研究動機</vt:lpstr>
      <vt:lpstr>研究架構圖</vt:lpstr>
      <vt:lpstr>研究目的</vt:lpstr>
      <vt:lpstr>研究方法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實驗結果</vt:lpstr>
      <vt:lpstr>PowerPoint 簡報</vt:lpstr>
      <vt:lpstr>結論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2 Template</dc:title>
  <dc:creator>Presentation Magazine</dc:creator>
  <cp:lastModifiedBy>user</cp:lastModifiedBy>
  <cp:revision>75</cp:revision>
  <dcterms:created xsi:type="dcterms:W3CDTF">2005-02-28T14:06:28Z</dcterms:created>
  <dcterms:modified xsi:type="dcterms:W3CDTF">2016-11-02T14:09:46Z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