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28"/>
  </p:notesMasterIdLst>
  <p:handoutMasterIdLst>
    <p:handoutMasterId r:id="rId29"/>
  </p:handoutMasterIdLst>
  <p:sldIdLst>
    <p:sldId id="277" r:id="rId2"/>
    <p:sldId id="280" r:id="rId3"/>
    <p:sldId id="282" r:id="rId4"/>
    <p:sldId id="275" r:id="rId5"/>
    <p:sldId id="307" r:id="rId6"/>
    <p:sldId id="271" r:id="rId7"/>
    <p:sldId id="270" r:id="rId8"/>
    <p:sldId id="273" r:id="rId9"/>
    <p:sldId id="272" r:id="rId10"/>
    <p:sldId id="285" r:id="rId11"/>
    <p:sldId id="286" r:id="rId12"/>
    <p:sldId id="310" r:id="rId13"/>
    <p:sldId id="299" r:id="rId14"/>
    <p:sldId id="300" r:id="rId15"/>
    <p:sldId id="312" r:id="rId16"/>
    <p:sldId id="301" r:id="rId17"/>
    <p:sldId id="302" r:id="rId18"/>
    <p:sldId id="304" r:id="rId19"/>
    <p:sldId id="259" r:id="rId20"/>
    <p:sldId id="283" r:id="rId21"/>
    <p:sldId id="267" r:id="rId22"/>
    <p:sldId id="295" r:id="rId23"/>
    <p:sldId id="296" r:id="rId24"/>
    <p:sldId id="309" r:id="rId25"/>
    <p:sldId id="305" r:id="rId26"/>
    <p:sldId id="306" r:id="rId2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750" autoAdjust="0"/>
  </p:normalViewPr>
  <p:slideViewPr>
    <p:cSldViewPr>
      <p:cViewPr varScale="1">
        <p:scale>
          <a:sx n="53" d="100"/>
          <a:sy n="53"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plotArea>
      <c:layout/>
      <c:barChart>
        <c:barDir val="col"/>
        <c:grouping val="clustered"/>
        <c:ser>
          <c:idx val="0"/>
          <c:order val="0"/>
          <c:tx>
            <c:strRef>
              <c:f>Sheet1!$B$1</c:f>
              <c:strCache>
                <c:ptCount val="1"/>
                <c:pt idx="0">
                  <c:v>數列 1</c:v>
                </c:pt>
              </c:strCache>
            </c:strRef>
          </c:tx>
          <c:cat>
            <c:strRef>
              <c:f>Sheet1!$A$2:$A$5</c:f>
              <c:strCache>
                <c:ptCount val="4"/>
                <c:pt idx="0">
                  <c:v>類別 1</c:v>
                </c:pt>
                <c:pt idx="1">
                  <c:v>類別 2</c:v>
                </c:pt>
                <c:pt idx="2">
                  <c:v>類別 3</c:v>
                </c:pt>
                <c:pt idx="3">
                  <c:v>類別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數列 2</c:v>
                </c:pt>
              </c:strCache>
            </c:strRef>
          </c:tx>
          <c:cat>
            <c:strRef>
              <c:f>Sheet1!$A$2:$A$5</c:f>
              <c:strCache>
                <c:ptCount val="4"/>
                <c:pt idx="0">
                  <c:v>類別 1</c:v>
                </c:pt>
                <c:pt idx="1">
                  <c:v>類別 2</c:v>
                </c:pt>
                <c:pt idx="2">
                  <c:v>類別 3</c:v>
                </c:pt>
                <c:pt idx="3">
                  <c:v>類別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數列 3</c:v>
                </c:pt>
              </c:strCache>
            </c:strRef>
          </c:tx>
          <c:cat>
            <c:strRef>
              <c:f>Sheet1!$A$2:$A$5</c:f>
              <c:strCache>
                <c:ptCount val="4"/>
                <c:pt idx="0">
                  <c:v>類別 1</c:v>
                </c:pt>
                <c:pt idx="1">
                  <c:v>類別 2</c:v>
                </c:pt>
                <c:pt idx="2">
                  <c:v>類別 3</c:v>
                </c:pt>
                <c:pt idx="3">
                  <c:v>類別 4</c:v>
                </c:pt>
              </c:strCache>
            </c:strRef>
          </c:cat>
          <c:val>
            <c:numRef>
              <c:f>Sheet1!$D$2:$D$5</c:f>
              <c:numCache>
                <c:formatCode>General</c:formatCode>
                <c:ptCount val="4"/>
                <c:pt idx="0">
                  <c:v>2</c:v>
                </c:pt>
                <c:pt idx="1">
                  <c:v>2</c:v>
                </c:pt>
                <c:pt idx="2">
                  <c:v>3</c:v>
                </c:pt>
                <c:pt idx="3">
                  <c:v>5</c:v>
                </c:pt>
              </c:numCache>
            </c:numRef>
          </c:val>
        </c:ser>
        <c:axId val="72310784"/>
        <c:axId val="72312320"/>
      </c:barChart>
      <c:catAx>
        <c:axId val="72310784"/>
        <c:scaling>
          <c:orientation val="minMax"/>
        </c:scaling>
        <c:axPos val="b"/>
        <c:tickLblPos val="nextTo"/>
        <c:crossAx val="72312320"/>
        <c:crosses val="autoZero"/>
        <c:auto val="1"/>
        <c:lblAlgn val="ctr"/>
        <c:lblOffset val="100"/>
      </c:catAx>
      <c:valAx>
        <c:axId val="72312320"/>
        <c:scaling>
          <c:orientation val="minMax"/>
        </c:scaling>
        <c:axPos val="l"/>
        <c:majorGridlines/>
        <c:numFmt formatCode="General" sourceLinked="1"/>
        <c:tickLblPos val="nextTo"/>
        <c:crossAx val="72310784"/>
        <c:crosses val="autoZero"/>
        <c:crossBetween val="between"/>
      </c:valAx>
    </c:plotArea>
    <c:legend>
      <c:legendPos val="r"/>
      <c:layout/>
    </c:legend>
    <c:plotVisOnly val="1"/>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plotArea>
      <c:layout/>
      <c:barChart>
        <c:barDir val="col"/>
        <c:grouping val="clustered"/>
        <c:ser>
          <c:idx val="0"/>
          <c:order val="0"/>
          <c:tx>
            <c:strRef>
              <c:f>Sheet1!$B$1</c:f>
              <c:strCache>
                <c:ptCount val="1"/>
                <c:pt idx="0">
                  <c:v>音樂類 </c:v>
                </c:pt>
              </c:strCache>
            </c:strRef>
          </c:tx>
          <c:cat>
            <c:strRef>
              <c:f>Sheet1!$A$2:$A$9</c:f>
              <c:strCache>
                <c:ptCount val="8"/>
                <c:pt idx="0">
                  <c:v>98 年 </c:v>
                </c:pt>
                <c:pt idx="1">
                  <c:v>99 年 </c:v>
                </c:pt>
                <c:pt idx="2">
                  <c:v>100年 </c:v>
                </c:pt>
                <c:pt idx="3">
                  <c:v>101年 </c:v>
                </c:pt>
                <c:pt idx="4">
                  <c:v>102年 </c:v>
                </c:pt>
                <c:pt idx="5">
                  <c:v>103年 </c:v>
                </c:pt>
                <c:pt idx="6">
                  <c:v>104年 </c:v>
                </c:pt>
                <c:pt idx="7">
                  <c:v>105年 </c:v>
                </c:pt>
              </c:strCache>
            </c:strRef>
          </c:cat>
          <c:val>
            <c:numRef>
              <c:f>Sheet1!$B$2:$B$9</c:f>
              <c:numCache>
                <c:formatCode>General</c:formatCode>
                <c:ptCount val="8"/>
                <c:pt idx="0">
                  <c:v>29</c:v>
                </c:pt>
                <c:pt idx="1">
                  <c:v>31</c:v>
                </c:pt>
                <c:pt idx="2">
                  <c:v>39</c:v>
                </c:pt>
                <c:pt idx="3">
                  <c:v>50</c:v>
                </c:pt>
                <c:pt idx="4">
                  <c:v>48</c:v>
                </c:pt>
                <c:pt idx="5">
                  <c:v>52</c:v>
                </c:pt>
                <c:pt idx="6">
                  <c:v>44</c:v>
                </c:pt>
                <c:pt idx="7">
                  <c:v>22</c:v>
                </c:pt>
              </c:numCache>
            </c:numRef>
          </c:val>
        </c:ser>
        <c:ser>
          <c:idx val="1"/>
          <c:order val="1"/>
          <c:tx>
            <c:strRef>
              <c:f>Sheet1!$C$1</c:f>
              <c:strCache>
                <c:ptCount val="1"/>
                <c:pt idx="0">
                  <c:v>舞蹈類 </c:v>
                </c:pt>
              </c:strCache>
            </c:strRef>
          </c:tx>
          <c:cat>
            <c:strRef>
              <c:f>Sheet1!$A$2:$A$9</c:f>
              <c:strCache>
                <c:ptCount val="8"/>
                <c:pt idx="0">
                  <c:v>98 年 </c:v>
                </c:pt>
                <c:pt idx="1">
                  <c:v>99 年 </c:v>
                </c:pt>
                <c:pt idx="2">
                  <c:v>100年 </c:v>
                </c:pt>
                <c:pt idx="3">
                  <c:v>101年 </c:v>
                </c:pt>
                <c:pt idx="4">
                  <c:v>102年 </c:v>
                </c:pt>
                <c:pt idx="5">
                  <c:v>103年 </c:v>
                </c:pt>
                <c:pt idx="6">
                  <c:v>104年 </c:v>
                </c:pt>
                <c:pt idx="7">
                  <c:v>105年 </c:v>
                </c:pt>
              </c:strCache>
            </c:strRef>
          </c:cat>
          <c:val>
            <c:numRef>
              <c:f>Sheet1!$C$2:$C$9</c:f>
              <c:numCache>
                <c:formatCode>General</c:formatCode>
                <c:ptCount val="8"/>
                <c:pt idx="0">
                  <c:v>12</c:v>
                </c:pt>
                <c:pt idx="1">
                  <c:v>14</c:v>
                </c:pt>
                <c:pt idx="2">
                  <c:v>24</c:v>
                </c:pt>
                <c:pt idx="3">
                  <c:v>23</c:v>
                </c:pt>
                <c:pt idx="4">
                  <c:v>13</c:v>
                </c:pt>
                <c:pt idx="5">
                  <c:v>20</c:v>
                </c:pt>
                <c:pt idx="6">
                  <c:v>5</c:v>
                </c:pt>
                <c:pt idx="7">
                  <c:v>2</c:v>
                </c:pt>
              </c:numCache>
            </c:numRef>
          </c:val>
        </c:ser>
        <c:ser>
          <c:idx val="2"/>
          <c:order val="2"/>
          <c:tx>
            <c:strRef>
              <c:f>Sheet1!$D$1</c:f>
              <c:strCache>
                <c:ptCount val="1"/>
                <c:pt idx="0">
                  <c:v>戲劇類 </c:v>
                </c:pt>
              </c:strCache>
            </c:strRef>
          </c:tx>
          <c:cat>
            <c:strRef>
              <c:f>Sheet1!$A$2:$A$9</c:f>
              <c:strCache>
                <c:ptCount val="8"/>
                <c:pt idx="0">
                  <c:v>98 年 </c:v>
                </c:pt>
                <c:pt idx="1">
                  <c:v>99 年 </c:v>
                </c:pt>
                <c:pt idx="2">
                  <c:v>100年 </c:v>
                </c:pt>
                <c:pt idx="3">
                  <c:v>101年 </c:v>
                </c:pt>
                <c:pt idx="4">
                  <c:v>102年 </c:v>
                </c:pt>
                <c:pt idx="5">
                  <c:v>103年 </c:v>
                </c:pt>
                <c:pt idx="6">
                  <c:v>104年 </c:v>
                </c:pt>
                <c:pt idx="7">
                  <c:v>105年 </c:v>
                </c:pt>
              </c:strCache>
            </c:strRef>
          </c:cat>
          <c:val>
            <c:numRef>
              <c:f>Sheet1!$D$2:$D$9</c:f>
              <c:numCache>
                <c:formatCode>General</c:formatCode>
                <c:ptCount val="8"/>
                <c:pt idx="0">
                  <c:v>7</c:v>
                </c:pt>
                <c:pt idx="1">
                  <c:v>12</c:v>
                </c:pt>
                <c:pt idx="2">
                  <c:v>41</c:v>
                </c:pt>
                <c:pt idx="3">
                  <c:v>8</c:v>
                </c:pt>
                <c:pt idx="4">
                  <c:v>16</c:v>
                </c:pt>
                <c:pt idx="5">
                  <c:v>10</c:v>
                </c:pt>
                <c:pt idx="6">
                  <c:v>15</c:v>
                </c:pt>
                <c:pt idx="7">
                  <c:v>9</c:v>
                </c:pt>
              </c:numCache>
            </c:numRef>
          </c:val>
        </c:ser>
        <c:ser>
          <c:idx val="3"/>
          <c:order val="3"/>
          <c:tx>
            <c:strRef>
              <c:f>Sheet1!$E$1</c:f>
              <c:strCache>
                <c:ptCount val="1"/>
                <c:pt idx="0">
                  <c:v>戲曲類 </c:v>
                </c:pt>
              </c:strCache>
            </c:strRef>
          </c:tx>
          <c:cat>
            <c:strRef>
              <c:f>Sheet1!$A$2:$A$9</c:f>
              <c:strCache>
                <c:ptCount val="8"/>
                <c:pt idx="0">
                  <c:v>98 年 </c:v>
                </c:pt>
                <c:pt idx="1">
                  <c:v>99 年 </c:v>
                </c:pt>
                <c:pt idx="2">
                  <c:v>100年 </c:v>
                </c:pt>
                <c:pt idx="3">
                  <c:v>101年 </c:v>
                </c:pt>
                <c:pt idx="4">
                  <c:v>102年 </c:v>
                </c:pt>
                <c:pt idx="5">
                  <c:v>103年 </c:v>
                </c:pt>
                <c:pt idx="6">
                  <c:v>104年 </c:v>
                </c:pt>
                <c:pt idx="7">
                  <c:v>105年 </c:v>
                </c:pt>
              </c:strCache>
            </c:strRef>
          </c:cat>
          <c:val>
            <c:numRef>
              <c:f>Sheet1!$E$2:$E$9</c:f>
              <c:numCache>
                <c:formatCode>General</c:formatCode>
                <c:ptCount val="8"/>
                <c:pt idx="0">
                  <c:v>3</c:v>
                </c:pt>
                <c:pt idx="1">
                  <c:v>0</c:v>
                </c:pt>
                <c:pt idx="2">
                  <c:v>1</c:v>
                </c:pt>
                <c:pt idx="3">
                  <c:v>1</c:v>
                </c:pt>
                <c:pt idx="4">
                  <c:v>1</c:v>
                </c:pt>
                <c:pt idx="5">
                  <c:v>0</c:v>
                </c:pt>
                <c:pt idx="6">
                  <c:v>5</c:v>
                </c:pt>
                <c:pt idx="7">
                  <c:v>1</c:v>
                </c:pt>
              </c:numCache>
            </c:numRef>
          </c:val>
        </c:ser>
        <c:ser>
          <c:idx val="4"/>
          <c:order val="4"/>
          <c:tx>
            <c:strRef>
              <c:f>Sheet1!$F$1</c:f>
              <c:strCache>
                <c:ptCount val="1"/>
                <c:pt idx="0">
                  <c:v>民俗類  </c:v>
                </c:pt>
              </c:strCache>
            </c:strRef>
          </c:tx>
          <c:cat>
            <c:strRef>
              <c:f>Sheet1!$A$2:$A$9</c:f>
              <c:strCache>
                <c:ptCount val="8"/>
                <c:pt idx="0">
                  <c:v>98 年 </c:v>
                </c:pt>
                <c:pt idx="1">
                  <c:v>99 年 </c:v>
                </c:pt>
                <c:pt idx="2">
                  <c:v>100年 </c:v>
                </c:pt>
                <c:pt idx="3">
                  <c:v>101年 </c:v>
                </c:pt>
                <c:pt idx="4">
                  <c:v>102年 </c:v>
                </c:pt>
                <c:pt idx="5">
                  <c:v>103年 </c:v>
                </c:pt>
                <c:pt idx="6">
                  <c:v>104年 </c:v>
                </c:pt>
                <c:pt idx="7">
                  <c:v>105年 </c:v>
                </c:pt>
              </c:strCache>
            </c:strRef>
          </c:cat>
          <c:val>
            <c:numRef>
              <c:f>Sheet1!$F$2:$F$9</c:f>
              <c:numCache>
                <c:formatCode>General</c:formatCode>
                <c:ptCount val="8"/>
                <c:pt idx="0">
                  <c:v>7</c:v>
                </c:pt>
                <c:pt idx="1">
                  <c:v>13</c:v>
                </c:pt>
                <c:pt idx="2">
                  <c:v>16</c:v>
                </c:pt>
                <c:pt idx="3">
                  <c:v>6</c:v>
                </c:pt>
                <c:pt idx="4">
                  <c:v>1</c:v>
                </c:pt>
                <c:pt idx="5">
                  <c:v>3</c:v>
                </c:pt>
                <c:pt idx="6">
                  <c:v>3</c:v>
                </c:pt>
                <c:pt idx="7">
                  <c:v>2</c:v>
                </c:pt>
              </c:numCache>
            </c:numRef>
          </c:val>
        </c:ser>
        <c:axId val="73007104"/>
        <c:axId val="73008640"/>
      </c:barChart>
      <c:catAx>
        <c:axId val="73007104"/>
        <c:scaling>
          <c:orientation val="minMax"/>
        </c:scaling>
        <c:axPos val="b"/>
        <c:tickLblPos val="nextTo"/>
        <c:crossAx val="73008640"/>
        <c:crosses val="autoZero"/>
        <c:auto val="1"/>
        <c:lblAlgn val="ctr"/>
        <c:lblOffset val="100"/>
      </c:catAx>
      <c:valAx>
        <c:axId val="73008640"/>
        <c:scaling>
          <c:orientation val="minMax"/>
        </c:scaling>
        <c:axPos val="l"/>
        <c:majorGridlines/>
        <c:numFmt formatCode="General" sourceLinked="1"/>
        <c:tickLblPos val="nextTo"/>
        <c:crossAx val="73007104"/>
        <c:crosses val="autoZero"/>
        <c:crossBetween val="between"/>
      </c:valAx>
    </c:plotArea>
    <c:legend>
      <c:legendPos val="r"/>
      <c:layout/>
    </c:legend>
    <c:plotVisOnly val="1"/>
  </c:chart>
  <c:txPr>
    <a:bodyPr/>
    <a:lstStyle/>
    <a:p>
      <a:pPr>
        <a:defRPr sz="18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9649F-54B7-4B2D-96F0-4803A90B0F74}" type="doc">
      <dgm:prSet loTypeId="urn:microsoft.com/office/officeart/2005/8/layout/radial4" loCatId="relationship" qsTypeId="urn:microsoft.com/office/officeart/2005/8/quickstyle/simple1#1" qsCatId="simple" csTypeId="urn:microsoft.com/office/officeart/2005/8/colors/colorful1#1" csCatId="colorful" phldr="1"/>
      <dgm:spPr/>
      <dgm:t>
        <a:bodyPr/>
        <a:lstStyle/>
        <a:p>
          <a:endParaRPr lang="zh-TW" altLang="en-US"/>
        </a:p>
      </dgm:t>
    </dgm:pt>
    <dgm:pt modelId="{BA1425A3-4653-4FBD-A51E-A333B6D35832}">
      <dgm:prSet phldrT="[文字]"/>
      <dgm:spPr/>
      <dgm:t>
        <a:bodyPr/>
        <a:lstStyle/>
        <a:p>
          <a:r>
            <a:rPr lang="zh-TW" altLang="en-US" dirty="0" smtClean="0">
              <a:latin typeface="標楷體" pitchFamily="65" charset="-120"/>
              <a:ea typeface="標楷體" pitchFamily="65" charset="-120"/>
            </a:rPr>
            <a:t>洄瀾藝文表演</a:t>
          </a:r>
          <a:endParaRPr lang="zh-TW" altLang="en-US" dirty="0">
            <a:latin typeface="標楷體" pitchFamily="65" charset="-120"/>
            <a:ea typeface="標楷體" pitchFamily="65" charset="-120"/>
          </a:endParaRPr>
        </a:p>
      </dgm:t>
    </dgm:pt>
    <dgm:pt modelId="{D2B6BF4D-5764-4BF7-B7F9-377911DA4C11}" type="parTrans" cxnId="{082F621B-3423-4072-9B04-4B8494AA3F44}">
      <dgm:prSet/>
      <dgm:spPr/>
      <dgm:t>
        <a:bodyPr/>
        <a:lstStyle/>
        <a:p>
          <a:endParaRPr lang="zh-TW" altLang="en-US"/>
        </a:p>
      </dgm:t>
    </dgm:pt>
    <dgm:pt modelId="{AB73DD59-D4C2-4113-9BB3-1E694EEE5DDD}" type="sibTrans" cxnId="{082F621B-3423-4072-9B04-4B8494AA3F44}">
      <dgm:prSet/>
      <dgm:spPr/>
      <dgm:t>
        <a:bodyPr/>
        <a:lstStyle/>
        <a:p>
          <a:endParaRPr lang="zh-TW" altLang="en-US"/>
        </a:p>
      </dgm:t>
    </dgm:pt>
    <dgm:pt modelId="{30888ABD-D149-4A47-B7C1-FFABC9317CFC}">
      <dgm:prSet phldrT="[文字]"/>
      <dgm:spPr/>
      <dgm:t>
        <a:bodyPr/>
        <a:lstStyle/>
        <a:p>
          <a:r>
            <a:rPr lang="zh-TW" altLang="en-US" dirty="0" smtClean="0">
              <a:latin typeface="標楷體" pitchFamily="65" charset="-120"/>
              <a:ea typeface="標楷體" pitchFamily="65" charset="-120"/>
            </a:rPr>
            <a:t>藝文表演活動分析</a:t>
          </a:r>
          <a:endParaRPr lang="zh-TW" altLang="en-US" dirty="0">
            <a:latin typeface="標楷體" pitchFamily="65" charset="-120"/>
            <a:ea typeface="標楷體" pitchFamily="65" charset="-120"/>
          </a:endParaRPr>
        </a:p>
      </dgm:t>
    </dgm:pt>
    <dgm:pt modelId="{CB3D762F-C195-4B81-9B21-418AC63550AE}" type="parTrans" cxnId="{8945D3A8-8F6B-4100-9F8F-BF04F6B7A3E9}">
      <dgm:prSet/>
      <dgm:spPr/>
      <dgm:t>
        <a:bodyPr/>
        <a:lstStyle/>
        <a:p>
          <a:endParaRPr lang="zh-TW" altLang="en-US"/>
        </a:p>
      </dgm:t>
    </dgm:pt>
    <dgm:pt modelId="{D44FDEFF-5F44-40B8-88E0-B35192D36A7A}" type="sibTrans" cxnId="{8945D3A8-8F6B-4100-9F8F-BF04F6B7A3E9}">
      <dgm:prSet/>
      <dgm:spPr/>
      <dgm:t>
        <a:bodyPr/>
        <a:lstStyle/>
        <a:p>
          <a:endParaRPr lang="zh-TW" altLang="en-US"/>
        </a:p>
      </dgm:t>
    </dgm:pt>
    <dgm:pt modelId="{84E8E068-F6DC-49D8-98CC-FFA0303F6166}">
      <dgm:prSet phldrT="[文字]"/>
      <dgm:spPr/>
      <dgm:t>
        <a:bodyPr/>
        <a:lstStyle/>
        <a:p>
          <a:r>
            <a:rPr lang="zh-TW" altLang="en-US" dirty="0" smtClean="0">
              <a:latin typeface="標楷體" pitchFamily="65" charset="-120"/>
              <a:ea typeface="標楷體" pitchFamily="65" charset="-120"/>
            </a:rPr>
            <a:t>表演藝術活動之困境</a:t>
          </a:r>
          <a:endParaRPr lang="zh-TW" altLang="en-US" dirty="0">
            <a:latin typeface="標楷體" pitchFamily="65" charset="-120"/>
            <a:ea typeface="標楷體" pitchFamily="65" charset="-120"/>
          </a:endParaRPr>
        </a:p>
      </dgm:t>
    </dgm:pt>
    <dgm:pt modelId="{E5FEF56B-7585-4D6C-BBBD-FF2C018FA400}" type="parTrans" cxnId="{706674D6-0512-4994-B264-CC1BA8C4DE39}">
      <dgm:prSet/>
      <dgm:spPr/>
      <dgm:t>
        <a:bodyPr/>
        <a:lstStyle/>
        <a:p>
          <a:endParaRPr lang="zh-TW" altLang="en-US"/>
        </a:p>
      </dgm:t>
    </dgm:pt>
    <dgm:pt modelId="{2077F15B-4019-4B59-A2CC-D0D100F30A52}" type="sibTrans" cxnId="{706674D6-0512-4994-B264-CC1BA8C4DE39}">
      <dgm:prSet/>
      <dgm:spPr/>
      <dgm:t>
        <a:bodyPr/>
        <a:lstStyle/>
        <a:p>
          <a:endParaRPr lang="zh-TW" altLang="en-US"/>
        </a:p>
      </dgm:t>
    </dgm:pt>
    <dgm:pt modelId="{6A342EDB-9D0A-4161-9264-893DEB3055DA}">
      <dgm:prSet phldrT="[文字]"/>
      <dgm:spPr/>
      <dgm:t>
        <a:bodyPr/>
        <a:lstStyle/>
        <a:p>
          <a:r>
            <a:rPr lang="zh-TW" altLang="en-US" smtClean="0">
              <a:latin typeface="標楷體" pitchFamily="65" charset="-120"/>
              <a:ea typeface="標楷體" pitchFamily="65" charset="-120"/>
            </a:rPr>
            <a:t>如何提昇藝文活動</a:t>
          </a:r>
          <a:endParaRPr lang="zh-TW" altLang="en-US" dirty="0">
            <a:latin typeface="標楷體" pitchFamily="65" charset="-120"/>
            <a:ea typeface="標楷體" pitchFamily="65" charset="-120"/>
          </a:endParaRPr>
        </a:p>
      </dgm:t>
    </dgm:pt>
    <dgm:pt modelId="{BA2BEF80-D9CC-4465-829D-53B9E7FE41DE}" type="parTrans" cxnId="{CC315E3A-3B2C-422E-A31B-C27B56918C7D}">
      <dgm:prSet/>
      <dgm:spPr/>
      <dgm:t>
        <a:bodyPr/>
        <a:lstStyle/>
        <a:p>
          <a:endParaRPr lang="zh-TW" altLang="en-US"/>
        </a:p>
      </dgm:t>
    </dgm:pt>
    <dgm:pt modelId="{5AF96D45-E05D-48C6-BE93-E8315F47613D}" type="sibTrans" cxnId="{CC315E3A-3B2C-422E-A31B-C27B56918C7D}">
      <dgm:prSet/>
      <dgm:spPr/>
      <dgm:t>
        <a:bodyPr/>
        <a:lstStyle/>
        <a:p>
          <a:endParaRPr lang="zh-TW" altLang="en-US"/>
        </a:p>
      </dgm:t>
    </dgm:pt>
    <dgm:pt modelId="{C23983D3-1DEE-4D65-BC96-979C443F0FCF}" type="pres">
      <dgm:prSet presAssocID="{4149649F-54B7-4B2D-96F0-4803A90B0F74}" presName="cycle" presStyleCnt="0">
        <dgm:presLayoutVars>
          <dgm:chMax val="1"/>
          <dgm:dir/>
          <dgm:animLvl val="ctr"/>
          <dgm:resizeHandles val="exact"/>
        </dgm:presLayoutVars>
      </dgm:prSet>
      <dgm:spPr/>
      <dgm:t>
        <a:bodyPr/>
        <a:lstStyle/>
        <a:p>
          <a:endParaRPr lang="zh-TW" altLang="en-US"/>
        </a:p>
      </dgm:t>
    </dgm:pt>
    <dgm:pt modelId="{6A69DC38-F98C-442C-AAD9-9C06CAC7B8A7}" type="pres">
      <dgm:prSet presAssocID="{BA1425A3-4653-4FBD-A51E-A333B6D35832}" presName="centerShape" presStyleLbl="node0" presStyleIdx="0" presStyleCnt="1" custScaleX="115522" custScaleY="98130" custLinFactNeighborX="570" custLinFactNeighborY="-594"/>
      <dgm:spPr/>
      <dgm:t>
        <a:bodyPr/>
        <a:lstStyle/>
        <a:p>
          <a:endParaRPr lang="zh-TW" altLang="en-US"/>
        </a:p>
      </dgm:t>
    </dgm:pt>
    <dgm:pt modelId="{800BF09D-0420-434F-A7AA-CC404E8F6340}" type="pres">
      <dgm:prSet presAssocID="{CB3D762F-C195-4B81-9B21-418AC63550AE}" presName="parTrans" presStyleLbl="bgSibTrans2D1" presStyleIdx="0" presStyleCnt="3" custAng="218578" custScaleX="116148" custLinFactNeighborX="4924" custLinFactNeighborY="6863"/>
      <dgm:spPr/>
      <dgm:t>
        <a:bodyPr/>
        <a:lstStyle/>
        <a:p>
          <a:endParaRPr lang="zh-TW" altLang="en-US"/>
        </a:p>
      </dgm:t>
    </dgm:pt>
    <dgm:pt modelId="{D8A40CA1-4F11-4075-B5B0-89E392BF6F8D}" type="pres">
      <dgm:prSet presAssocID="{30888ABD-D149-4A47-B7C1-FFABC9317CFC}" presName="node" presStyleLbl="node1" presStyleIdx="0" presStyleCnt="3" custScaleX="256913" custRadScaleRad="100138" custRadScaleInc="86752">
        <dgm:presLayoutVars>
          <dgm:bulletEnabled val="1"/>
        </dgm:presLayoutVars>
      </dgm:prSet>
      <dgm:spPr/>
      <dgm:t>
        <a:bodyPr/>
        <a:lstStyle/>
        <a:p>
          <a:endParaRPr lang="zh-TW" altLang="en-US"/>
        </a:p>
      </dgm:t>
    </dgm:pt>
    <dgm:pt modelId="{6B24A0F8-8786-4595-9011-BBBD14A4884B}" type="pres">
      <dgm:prSet presAssocID="{E5FEF56B-7585-4D6C-BBBD-FF2C018FA400}" presName="parTrans" presStyleLbl="bgSibTrans2D1" presStyleIdx="1" presStyleCnt="3" custLinFactNeighborX="5072" custLinFactNeighborY="73271"/>
      <dgm:spPr/>
      <dgm:t>
        <a:bodyPr/>
        <a:lstStyle/>
        <a:p>
          <a:endParaRPr lang="zh-TW" altLang="en-US"/>
        </a:p>
      </dgm:t>
    </dgm:pt>
    <dgm:pt modelId="{5B110C57-A05C-48D3-B847-EC7B7A7E7FD7}" type="pres">
      <dgm:prSet presAssocID="{84E8E068-F6DC-49D8-98CC-FFA0303F6166}" presName="node" presStyleLbl="node1" presStyleIdx="1" presStyleCnt="3" custScaleX="211192" custRadScaleRad="141342" custRadScaleInc="-113906">
        <dgm:presLayoutVars>
          <dgm:bulletEnabled val="1"/>
        </dgm:presLayoutVars>
      </dgm:prSet>
      <dgm:spPr/>
      <dgm:t>
        <a:bodyPr/>
        <a:lstStyle/>
        <a:p>
          <a:endParaRPr lang="zh-TW" altLang="en-US"/>
        </a:p>
      </dgm:t>
    </dgm:pt>
    <dgm:pt modelId="{59A9B111-9258-42D7-B138-0C39796492A9}" type="pres">
      <dgm:prSet presAssocID="{BA2BEF80-D9CC-4465-829D-53B9E7FE41DE}" presName="parTrans" presStyleLbl="bgSibTrans2D1" presStyleIdx="2" presStyleCnt="3" custLinFactNeighborX="-3483" custLinFactNeighborY="76242"/>
      <dgm:spPr/>
      <dgm:t>
        <a:bodyPr/>
        <a:lstStyle/>
        <a:p>
          <a:endParaRPr lang="zh-TW" altLang="en-US"/>
        </a:p>
      </dgm:t>
    </dgm:pt>
    <dgm:pt modelId="{A95A272A-B574-4299-AEB7-35BC28E43CD0}" type="pres">
      <dgm:prSet presAssocID="{6A342EDB-9D0A-4161-9264-893DEB3055DA}" presName="node" presStyleLbl="node1" presStyleIdx="2" presStyleCnt="3" custScaleX="202372" custScaleY="97846" custRadScaleRad="147325" custRadScaleInc="23341">
        <dgm:presLayoutVars>
          <dgm:bulletEnabled val="1"/>
        </dgm:presLayoutVars>
      </dgm:prSet>
      <dgm:spPr/>
      <dgm:t>
        <a:bodyPr/>
        <a:lstStyle/>
        <a:p>
          <a:endParaRPr lang="zh-TW" altLang="en-US"/>
        </a:p>
      </dgm:t>
    </dgm:pt>
  </dgm:ptLst>
  <dgm:cxnLst>
    <dgm:cxn modelId="{3D6AD1B1-3F12-464F-8388-01D3543D3E91}" type="presOf" srcId="{30888ABD-D149-4A47-B7C1-FFABC9317CFC}" destId="{D8A40CA1-4F11-4075-B5B0-89E392BF6F8D}" srcOrd="0" destOrd="0" presId="urn:microsoft.com/office/officeart/2005/8/layout/radial4"/>
    <dgm:cxn modelId="{AF16E813-03A8-43D1-824E-CBEFBA7F0261}" type="presOf" srcId="{BA1425A3-4653-4FBD-A51E-A333B6D35832}" destId="{6A69DC38-F98C-442C-AAD9-9C06CAC7B8A7}" srcOrd="0" destOrd="0" presId="urn:microsoft.com/office/officeart/2005/8/layout/radial4"/>
    <dgm:cxn modelId="{F72FFA09-E502-4960-9806-2B58760BE674}" type="presOf" srcId="{6A342EDB-9D0A-4161-9264-893DEB3055DA}" destId="{A95A272A-B574-4299-AEB7-35BC28E43CD0}" srcOrd="0" destOrd="0" presId="urn:microsoft.com/office/officeart/2005/8/layout/radial4"/>
    <dgm:cxn modelId="{CC315E3A-3B2C-422E-A31B-C27B56918C7D}" srcId="{BA1425A3-4653-4FBD-A51E-A333B6D35832}" destId="{6A342EDB-9D0A-4161-9264-893DEB3055DA}" srcOrd="2" destOrd="0" parTransId="{BA2BEF80-D9CC-4465-829D-53B9E7FE41DE}" sibTransId="{5AF96D45-E05D-48C6-BE93-E8315F47613D}"/>
    <dgm:cxn modelId="{8D364541-31D5-4CAB-A25A-F977611E7CAA}" type="presOf" srcId="{CB3D762F-C195-4B81-9B21-418AC63550AE}" destId="{800BF09D-0420-434F-A7AA-CC404E8F6340}" srcOrd="0" destOrd="0" presId="urn:microsoft.com/office/officeart/2005/8/layout/radial4"/>
    <dgm:cxn modelId="{C8A1D518-B797-46E3-9308-36CD61C8C1A8}" type="presOf" srcId="{E5FEF56B-7585-4D6C-BBBD-FF2C018FA400}" destId="{6B24A0F8-8786-4595-9011-BBBD14A4884B}" srcOrd="0" destOrd="0" presId="urn:microsoft.com/office/officeart/2005/8/layout/radial4"/>
    <dgm:cxn modelId="{3103C1B3-E434-46E5-B93D-55DBC548A617}" type="presOf" srcId="{84E8E068-F6DC-49D8-98CC-FFA0303F6166}" destId="{5B110C57-A05C-48D3-B847-EC7B7A7E7FD7}" srcOrd="0" destOrd="0" presId="urn:microsoft.com/office/officeart/2005/8/layout/radial4"/>
    <dgm:cxn modelId="{8945D3A8-8F6B-4100-9F8F-BF04F6B7A3E9}" srcId="{BA1425A3-4653-4FBD-A51E-A333B6D35832}" destId="{30888ABD-D149-4A47-B7C1-FFABC9317CFC}" srcOrd="0" destOrd="0" parTransId="{CB3D762F-C195-4B81-9B21-418AC63550AE}" sibTransId="{D44FDEFF-5F44-40B8-88E0-B35192D36A7A}"/>
    <dgm:cxn modelId="{42D709CD-D152-4104-85F5-CBBEDEA1E603}" type="presOf" srcId="{BA2BEF80-D9CC-4465-829D-53B9E7FE41DE}" destId="{59A9B111-9258-42D7-B138-0C39796492A9}" srcOrd="0" destOrd="0" presId="urn:microsoft.com/office/officeart/2005/8/layout/radial4"/>
    <dgm:cxn modelId="{082F621B-3423-4072-9B04-4B8494AA3F44}" srcId="{4149649F-54B7-4B2D-96F0-4803A90B0F74}" destId="{BA1425A3-4653-4FBD-A51E-A333B6D35832}" srcOrd="0" destOrd="0" parTransId="{D2B6BF4D-5764-4BF7-B7F9-377911DA4C11}" sibTransId="{AB73DD59-D4C2-4113-9BB3-1E694EEE5DDD}"/>
    <dgm:cxn modelId="{706674D6-0512-4994-B264-CC1BA8C4DE39}" srcId="{BA1425A3-4653-4FBD-A51E-A333B6D35832}" destId="{84E8E068-F6DC-49D8-98CC-FFA0303F6166}" srcOrd="1" destOrd="0" parTransId="{E5FEF56B-7585-4D6C-BBBD-FF2C018FA400}" sibTransId="{2077F15B-4019-4B59-A2CC-D0D100F30A52}"/>
    <dgm:cxn modelId="{D913B7CA-3B0B-4F6F-AB6D-25CB9907A343}" type="presOf" srcId="{4149649F-54B7-4B2D-96F0-4803A90B0F74}" destId="{C23983D3-1DEE-4D65-BC96-979C443F0FCF}" srcOrd="0" destOrd="0" presId="urn:microsoft.com/office/officeart/2005/8/layout/radial4"/>
    <dgm:cxn modelId="{618E124B-E1D5-42F8-A128-4353E042A769}" type="presParOf" srcId="{C23983D3-1DEE-4D65-BC96-979C443F0FCF}" destId="{6A69DC38-F98C-442C-AAD9-9C06CAC7B8A7}" srcOrd="0" destOrd="0" presId="urn:microsoft.com/office/officeart/2005/8/layout/radial4"/>
    <dgm:cxn modelId="{9B7E6505-4D91-4168-AB3A-05A8D32F2152}" type="presParOf" srcId="{C23983D3-1DEE-4D65-BC96-979C443F0FCF}" destId="{800BF09D-0420-434F-A7AA-CC404E8F6340}" srcOrd="1" destOrd="0" presId="urn:microsoft.com/office/officeart/2005/8/layout/radial4"/>
    <dgm:cxn modelId="{5FB40075-6543-43E1-9E56-10576153EF2C}" type="presParOf" srcId="{C23983D3-1DEE-4D65-BC96-979C443F0FCF}" destId="{D8A40CA1-4F11-4075-B5B0-89E392BF6F8D}" srcOrd="2" destOrd="0" presId="urn:microsoft.com/office/officeart/2005/8/layout/radial4"/>
    <dgm:cxn modelId="{A1E4045A-98E4-40E4-AC74-E931C591DBB0}" type="presParOf" srcId="{C23983D3-1DEE-4D65-BC96-979C443F0FCF}" destId="{6B24A0F8-8786-4595-9011-BBBD14A4884B}" srcOrd="3" destOrd="0" presId="urn:microsoft.com/office/officeart/2005/8/layout/radial4"/>
    <dgm:cxn modelId="{9A318694-CF48-48C6-8C08-4F28388EB19F}" type="presParOf" srcId="{C23983D3-1DEE-4D65-BC96-979C443F0FCF}" destId="{5B110C57-A05C-48D3-B847-EC7B7A7E7FD7}" srcOrd="4" destOrd="0" presId="urn:microsoft.com/office/officeart/2005/8/layout/radial4"/>
    <dgm:cxn modelId="{C22D7C63-6A7C-492B-B833-583E21ABAB61}" type="presParOf" srcId="{C23983D3-1DEE-4D65-BC96-979C443F0FCF}" destId="{59A9B111-9258-42D7-B138-0C39796492A9}" srcOrd="5" destOrd="0" presId="urn:microsoft.com/office/officeart/2005/8/layout/radial4"/>
    <dgm:cxn modelId="{DF898CCA-C188-4FA9-90A2-EF15D68AC5C7}" type="presParOf" srcId="{C23983D3-1DEE-4D65-BC96-979C443F0FCF}" destId="{A95A272A-B574-4299-AEB7-35BC28E43CD0}" srcOrd="6" destOrd="0" presId="urn:microsoft.com/office/officeart/2005/8/layout/radial4"/>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2A86F-31F3-49FC-89F6-782B47CDB0E4}" type="doc">
      <dgm:prSet loTypeId="urn:microsoft.com/office/officeart/2005/8/layout/cycle5" loCatId="cycle" qsTypeId="urn:microsoft.com/office/officeart/2005/8/quickstyle/simple1#2" qsCatId="simple" csTypeId="urn:microsoft.com/office/officeart/2005/8/colors/colorful4" csCatId="colorful" phldr="1"/>
      <dgm:spPr/>
      <dgm:t>
        <a:bodyPr/>
        <a:lstStyle/>
        <a:p>
          <a:endParaRPr lang="zh-TW" altLang="en-US"/>
        </a:p>
      </dgm:t>
    </dgm:pt>
    <dgm:pt modelId="{2F733A63-1810-46B3-AD12-4F649B1CFB6A}">
      <dgm:prSet phldrT="[文字]" custT="1"/>
      <dgm:spPr/>
      <dgm:t>
        <a:bodyPr/>
        <a:lstStyle/>
        <a:p>
          <a:r>
            <a:rPr lang="zh-TW" altLang="en-US" sz="2000" dirty="0" smtClean="0">
              <a:latin typeface="標楷體" pitchFamily="65" charset="-120"/>
              <a:ea typeface="標楷體" pitchFamily="65" charset="-120"/>
            </a:rPr>
            <a:t>兒童劇較受歡迎</a:t>
          </a:r>
          <a:endParaRPr lang="zh-TW" altLang="en-US" sz="2000" dirty="0"/>
        </a:p>
      </dgm:t>
    </dgm:pt>
    <dgm:pt modelId="{59B64041-26E0-4212-ACA8-FB054E229C3C}" type="parTrans" cxnId="{B1D1A8D0-3000-4DE5-A26C-326616178392}">
      <dgm:prSet/>
      <dgm:spPr/>
      <dgm:t>
        <a:bodyPr/>
        <a:lstStyle/>
        <a:p>
          <a:endParaRPr lang="zh-TW" altLang="en-US"/>
        </a:p>
      </dgm:t>
    </dgm:pt>
    <dgm:pt modelId="{90B825B2-3AC3-4887-ABED-4785DC33302F}" type="sibTrans" cxnId="{B1D1A8D0-3000-4DE5-A26C-326616178392}">
      <dgm:prSet/>
      <dgm:spPr/>
      <dgm:t>
        <a:bodyPr/>
        <a:lstStyle/>
        <a:p>
          <a:endParaRPr lang="zh-TW" altLang="en-US"/>
        </a:p>
      </dgm:t>
    </dgm:pt>
    <dgm:pt modelId="{E17C22E8-51AA-4D57-BF1E-BF7178D64036}">
      <dgm:prSet phldrT="[文字]" custT="1"/>
      <dgm:spPr/>
      <dgm:t>
        <a:bodyPr/>
        <a:lstStyle/>
        <a:p>
          <a:r>
            <a:rPr lang="zh-TW" altLang="en-US" sz="2000" dirty="0" smtClean="0">
              <a:latin typeface="標楷體" pitchFamily="65" charset="-120"/>
              <a:ea typeface="標楷體" pitchFamily="65" charset="-120"/>
            </a:rPr>
            <a:t>家長期待</a:t>
          </a:r>
          <a:endParaRPr lang="zh-TW" altLang="en-US" sz="2000" dirty="0">
            <a:latin typeface="標楷體" pitchFamily="65" charset="-120"/>
            <a:ea typeface="標楷體" pitchFamily="65" charset="-120"/>
          </a:endParaRPr>
        </a:p>
      </dgm:t>
    </dgm:pt>
    <dgm:pt modelId="{FD945AF8-A1EA-40FC-AD97-AEC55FE19C21}" type="parTrans" cxnId="{A9AE8BFD-E37F-4504-B860-15FDBAF13A80}">
      <dgm:prSet/>
      <dgm:spPr/>
      <dgm:t>
        <a:bodyPr/>
        <a:lstStyle/>
        <a:p>
          <a:endParaRPr lang="zh-TW" altLang="en-US"/>
        </a:p>
      </dgm:t>
    </dgm:pt>
    <dgm:pt modelId="{3F373B56-1077-4CCD-A614-9B900697E460}" type="sibTrans" cxnId="{A9AE8BFD-E37F-4504-B860-15FDBAF13A80}">
      <dgm:prSet/>
      <dgm:spPr/>
      <dgm:t>
        <a:bodyPr/>
        <a:lstStyle/>
        <a:p>
          <a:endParaRPr lang="zh-TW" altLang="en-US"/>
        </a:p>
      </dgm:t>
    </dgm:pt>
    <dgm:pt modelId="{D8AC7AC0-62AA-436C-839D-D4004E843E87}">
      <dgm:prSet phldrT="[文字]" custT="1"/>
      <dgm:spPr/>
      <dgm:t>
        <a:bodyPr/>
        <a:lstStyle/>
        <a:p>
          <a:r>
            <a:rPr lang="zh-TW" altLang="en-US" sz="2000" dirty="0" smtClean="0">
              <a:latin typeface="標楷體" pitchFamily="65" charset="-120"/>
              <a:ea typeface="標楷體" pitchFamily="65" charset="-120"/>
            </a:rPr>
            <a:t>以兒童劇教育兒童</a:t>
          </a:r>
          <a:endParaRPr lang="zh-TW" altLang="en-US" sz="2000" dirty="0"/>
        </a:p>
      </dgm:t>
    </dgm:pt>
    <dgm:pt modelId="{B3EBEAC5-1214-4DFD-83A9-DC86A59E989E}" type="parTrans" cxnId="{77EED7C4-5B64-4D05-8E85-8B2366286B8C}">
      <dgm:prSet/>
      <dgm:spPr/>
      <dgm:t>
        <a:bodyPr/>
        <a:lstStyle/>
        <a:p>
          <a:endParaRPr lang="zh-TW" altLang="en-US"/>
        </a:p>
      </dgm:t>
    </dgm:pt>
    <dgm:pt modelId="{D156F01F-76AD-45B4-8F3E-6B317FF43E93}" type="sibTrans" cxnId="{77EED7C4-5B64-4D05-8E85-8B2366286B8C}">
      <dgm:prSet/>
      <dgm:spPr/>
      <dgm:t>
        <a:bodyPr/>
        <a:lstStyle/>
        <a:p>
          <a:endParaRPr lang="zh-TW" altLang="en-US"/>
        </a:p>
      </dgm:t>
    </dgm:pt>
    <dgm:pt modelId="{D870C288-A9BF-4A1A-AA99-D5AA037E1EF2}">
      <dgm:prSet custT="1"/>
      <dgm:spPr/>
      <dgm:t>
        <a:bodyPr/>
        <a:lstStyle/>
        <a:p>
          <a:r>
            <a:rPr lang="zh-TW" altLang="en-US" sz="2000" dirty="0" smtClean="0">
              <a:latin typeface="標楷體" pitchFamily="65" charset="-120"/>
              <a:ea typeface="標楷體" pitchFamily="65" charset="-120"/>
            </a:rPr>
            <a:t>積極地在各學校推廣兒童劇</a:t>
          </a:r>
          <a:endParaRPr lang="zh-TW" altLang="en-US" sz="2000" dirty="0"/>
        </a:p>
      </dgm:t>
    </dgm:pt>
    <dgm:pt modelId="{4955DDA4-FED9-4CFF-9341-B05AD57DF3B7}" type="parTrans" cxnId="{9F84E08F-BA36-44B9-B9F3-00C0D4DA0E18}">
      <dgm:prSet/>
      <dgm:spPr/>
      <dgm:t>
        <a:bodyPr/>
        <a:lstStyle/>
        <a:p>
          <a:endParaRPr lang="zh-TW" altLang="en-US"/>
        </a:p>
      </dgm:t>
    </dgm:pt>
    <dgm:pt modelId="{E9727A41-75C6-4454-AD19-06E31797A366}" type="sibTrans" cxnId="{9F84E08F-BA36-44B9-B9F3-00C0D4DA0E18}">
      <dgm:prSet/>
      <dgm:spPr/>
      <dgm:t>
        <a:bodyPr/>
        <a:lstStyle/>
        <a:p>
          <a:endParaRPr lang="zh-TW" altLang="en-US"/>
        </a:p>
      </dgm:t>
    </dgm:pt>
    <dgm:pt modelId="{F5BC5EC1-A59F-4390-9EEF-AA87F3551995}">
      <dgm:prSet custT="1"/>
      <dgm:spPr/>
      <dgm:t>
        <a:bodyPr/>
        <a:lstStyle/>
        <a:p>
          <a:r>
            <a:rPr lang="zh-TW" altLang="en-US" sz="12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105 </a:t>
          </a:r>
          <a:r>
            <a:rPr lang="zh-TW" altLang="en-US" sz="2000" dirty="0" smtClean="0">
              <a:latin typeface="標楷體" pitchFamily="65" charset="-120"/>
              <a:ea typeface="標楷體" pitchFamily="65" charset="-120"/>
            </a:rPr>
            <a:t>年蘋果劇團深入北、中、南</a:t>
          </a:r>
          <a:r>
            <a:rPr lang="en-US" altLang="zh-TW" sz="2000" dirty="0" smtClean="0">
              <a:latin typeface="標楷體" pitchFamily="65" charset="-120"/>
              <a:ea typeface="標楷體" pitchFamily="65" charset="-120"/>
            </a:rPr>
            <a:t>13</a:t>
          </a:r>
          <a:r>
            <a:rPr lang="zh-TW" altLang="en-US" sz="2000" dirty="0" smtClean="0">
              <a:latin typeface="標楷體" pitchFamily="65" charset="-120"/>
              <a:ea typeface="標楷體" pitchFamily="65" charset="-120"/>
            </a:rPr>
            <a:t>校園巡演</a:t>
          </a:r>
          <a:endParaRPr lang="zh-TW" altLang="en-US" sz="2000" dirty="0">
            <a:latin typeface="標楷體" pitchFamily="65" charset="-120"/>
            <a:ea typeface="標楷體" pitchFamily="65" charset="-120"/>
          </a:endParaRPr>
        </a:p>
      </dgm:t>
    </dgm:pt>
    <dgm:pt modelId="{9A4C8806-2562-4D2B-BAF5-2A21D4801737}" type="parTrans" cxnId="{BB7652E2-94A2-423F-9C5B-8465624C8E23}">
      <dgm:prSet/>
      <dgm:spPr/>
      <dgm:t>
        <a:bodyPr/>
        <a:lstStyle/>
        <a:p>
          <a:endParaRPr lang="zh-TW" altLang="en-US"/>
        </a:p>
      </dgm:t>
    </dgm:pt>
    <dgm:pt modelId="{9B9F3351-C7FE-4F42-933E-FCA242912ED4}" type="sibTrans" cxnId="{BB7652E2-94A2-423F-9C5B-8465624C8E23}">
      <dgm:prSet/>
      <dgm:spPr/>
      <dgm:t>
        <a:bodyPr/>
        <a:lstStyle/>
        <a:p>
          <a:endParaRPr lang="zh-TW" altLang="en-US"/>
        </a:p>
      </dgm:t>
    </dgm:pt>
    <dgm:pt modelId="{690BCE08-B465-4CC4-B0E4-70B758ADB419}">
      <dgm:prSet custT="1"/>
      <dgm:spPr/>
      <dgm:t>
        <a:bodyPr/>
        <a:lstStyle/>
        <a:p>
          <a:r>
            <a:rPr lang="zh-TW" altLang="en-US" sz="2000" dirty="0" smtClean="0">
              <a:latin typeface="標楷體" pitchFamily="65" charset="-120"/>
              <a:ea typeface="標楷體" pitchFamily="65" charset="-120"/>
            </a:rPr>
            <a:t>均衡藝文發展</a:t>
          </a:r>
          <a:endParaRPr lang="zh-TW" altLang="en-US" sz="2000" dirty="0"/>
        </a:p>
      </dgm:t>
    </dgm:pt>
    <dgm:pt modelId="{BF0888E2-0EA7-4131-BB27-C451F3513E51}" type="parTrans" cxnId="{EFA87712-7D67-4057-9BF0-318FDB4D393A}">
      <dgm:prSet/>
      <dgm:spPr/>
      <dgm:t>
        <a:bodyPr/>
        <a:lstStyle/>
        <a:p>
          <a:endParaRPr lang="zh-TW" altLang="en-US"/>
        </a:p>
      </dgm:t>
    </dgm:pt>
    <dgm:pt modelId="{0C80EC11-6FA4-4E58-840B-B0F8F633C012}" type="sibTrans" cxnId="{EFA87712-7D67-4057-9BF0-318FDB4D393A}">
      <dgm:prSet/>
      <dgm:spPr/>
      <dgm:t>
        <a:bodyPr/>
        <a:lstStyle/>
        <a:p>
          <a:endParaRPr lang="zh-TW" altLang="en-US"/>
        </a:p>
      </dgm:t>
    </dgm:pt>
    <dgm:pt modelId="{C315B7F7-57E7-4C85-9BE6-FCBC90404700}" type="pres">
      <dgm:prSet presAssocID="{3F42A86F-31F3-49FC-89F6-782B47CDB0E4}" presName="cycle" presStyleCnt="0">
        <dgm:presLayoutVars>
          <dgm:dir/>
          <dgm:resizeHandles val="exact"/>
        </dgm:presLayoutVars>
      </dgm:prSet>
      <dgm:spPr/>
      <dgm:t>
        <a:bodyPr/>
        <a:lstStyle/>
        <a:p>
          <a:endParaRPr lang="zh-TW" altLang="en-US"/>
        </a:p>
      </dgm:t>
    </dgm:pt>
    <dgm:pt modelId="{B5425465-B711-4436-A542-0B0976A18303}" type="pres">
      <dgm:prSet presAssocID="{2F733A63-1810-46B3-AD12-4F649B1CFB6A}" presName="node" presStyleLbl="node1" presStyleIdx="0" presStyleCnt="6" custScaleY="125490" custRadScaleRad="111831" custRadScaleInc="416">
        <dgm:presLayoutVars>
          <dgm:bulletEnabled val="1"/>
        </dgm:presLayoutVars>
      </dgm:prSet>
      <dgm:spPr/>
      <dgm:t>
        <a:bodyPr/>
        <a:lstStyle/>
        <a:p>
          <a:endParaRPr lang="zh-TW" altLang="en-US"/>
        </a:p>
      </dgm:t>
    </dgm:pt>
    <dgm:pt modelId="{F32CDD14-F280-4D3F-B53B-EE9BA05D0206}" type="pres">
      <dgm:prSet presAssocID="{2F733A63-1810-46B3-AD12-4F649B1CFB6A}" presName="spNode" presStyleCnt="0"/>
      <dgm:spPr/>
    </dgm:pt>
    <dgm:pt modelId="{FD097A5E-74F6-48A3-9690-8FD1E8F875C8}" type="pres">
      <dgm:prSet presAssocID="{90B825B2-3AC3-4887-ABED-4785DC33302F}" presName="sibTrans" presStyleLbl="sibTrans1D1" presStyleIdx="0" presStyleCnt="6"/>
      <dgm:spPr/>
      <dgm:t>
        <a:bodyPr/>
        <a:lstStyle/>
        <a:p>
          <a:endParaRPr lang="zh-TW" altLang="en-US"/>
        </a:p>
      </dgm:t>
    </dgm:pt>
    <dgm:pt modelId="{0C5CB09B-5974-48BE-858B-C952A0327A01}" type="pres">
      <dgm:prSet presAssocID="{E17C22E8-51AA-4D57-BF1E-BF7178D64036}" presName="node" presStyleLbl="node1" presStyleIdx="1" presStyleCnt="6" custScaleX="113561" custScaleY="122289" custRadScaleRad="117028" custRadScaleInc="17333">
        <dgm:presLayoutVars>
          <dgm:bulletEnabled val="1"/>
        </dgm:presLayoutVars>
      </dgm:prSet>
      <dgm:spPr/>
      <dgm:t>
        <a:bodyPr/>
        <a:lstStyle/>
        <a:p>
          <a:endParaRPr lang="zh-TW" altLang="en-US"/>
        </a:p>
      </dgm:t>
    </dgm:pt>
    <dgm:pt modelId="{C6CCD863-3CB9-40E6-8FAA-F91151B948A8}" type="pres">
      <dgm:prSet presAssocID="{E17C22E8-51AA-4D57-BF1E-BF7178D64036}" presName="spNode" presStyleCnt="0"/>
      <dgm:spPr/>
    </dgm:pt>
    <dgm:pt modelId="{31B24F50-472C-4C3C-9567-829908244434}" type="pres">
      <dgm:prSet presAssocID="{3F373B56-1077-4CCD-A614-9B900697E460}" presName="sibTrans" presStyleLbl="sibTrans1D1" presStyleIdx="1" presStyleCnt="6"/>
      <dgm:spPr/>
      <dgm:t>
        <a:bodyPr/>
        <a:lstStyle/>
        <a:p>
          <a:endParaRPr lang="zh-TW" altLang="en-US"/>
        </a:p>
      </dgm:t>
    </dgm:pt>
    <dgm:pt modelId="{58E5D14E-6E9C-41C8-8533-D345BC55569E}" type="pres">
      <dgm:prSet presAssocID="{D870C288-A9BF-4A1A-AA99-D5AA037E1EF2}" presName="node" presStyleLbl="node1" presStyleIdx="2" presStyleCnt="6" custScaleX="120341" custScaleY="136229" custRadScaleRad="116287" custRadScaleInc="-34199">
        <dgm:presLayoutVars>
          <dgm:bulletEnabled val="1"/>
        </dgm:presLayoutVars>
      </dgm:prSet>
      <dgm:spPr/>
      <dgm:t>
        <a:bodyPr/>
        <a:lstStyle/>
        <a:p>
          <a:endParaRPr lang="zh-TW" altLang="en-US"/>
        </a:p>
      </dgm:t>
    </dgm:pt>
    <dgm:pt modelId="{99B215A9-AA47-407B-AACF-B74C367C18F5}" type="pres">
      <dgm:prSet presAssocID="{D870C288-A9BF-4A1A-AA99-D5AA037E1EF2}" presName="spNode" presStyleCnt="0"/>
      <dgm:spPr/>
    </dgm:pt>
    <dgm:pt modelId="{ABCDA867-FC4C-40A5-926F-4EBFAD61D28B}" type="pres">
      <dgm:prSet presAssocID="{E9727A41-75C6-4454-AD19-06E31797A366}" presName="sibTrans" presStyleLbl="sibTrans1D1" presStyleIdx="2" presStyleCnt="6"/>
      <dgm:spPr/>
      <dgm:t>
        <a:bodyPr/>
        <a:lstStyle/>
        <a:p>
          <a:endParaRPr lang="zh-TW" altLang="en-US"/>
        </a:p>
      </dgm:t>
    </dgm:pt>
    <dgm:pt modelId="{CB54BC03-B326-4A1C-9AE5-04944348A1A1}" type="pres">
      <dgm:prSet presAssocID="{F5BC5EC1-A59F-4390-9EEF-AA87F3551995}" presName="node" presStyleLbl="node1" presStyleIdx="3" presStyleCnt="6" custScaleX="143293" custScaleY="160539">
        <dgm:presLayoutVars>
          <dgm:bulletEnabled val="1"/>
        </dgm:presLayoutVars>
      </dgm:prSet>
      <dgm:spPr/>
      <dgm:t>
        <a:bodyPr/>
        <a:lstStyle/>
        <a:p>
          <a:endParaRPr lang="zh-TW" altLang="en-US"/>
        </a:p>
      </dgm:t>
    </dgm:pt>
    <dgm:pt modelId="{FEBCE670-EDA5-44D9-8913-D24CF78DB90E}" type="pres">
      <dgm:prSet presAssocID="{F5BC5EC1-A59F-4390-9EEF-AA87F3551995}" presName="spNode" presStyleCnt="0"/>
      <dgm:spPr/>
    </dgm:pt>
    <dgm:pt modelId="{F2F7722F-07D7-4C4F-968A-92B269D9B2DF}" type="pres">
      <dgm:prSet presAssocID="{9B9F3351-C7FE-4F42-933E-FCA242912ED4}" presName="sibTrans" presStyleLbl="sibTrans1D1" presStyleIdx="3" presStyleCnt="6"/>
      <dgm:spPr/>
      <dgm:t>
        <a:bodyPr/>
        <a:lstStyle/>
        <a:p>
          <a:endParaRPr lang="zh-TW" altLang="en-US"/>
        </a:p>
      </dgm:t>
    </dgm:pt>
    <dgm:pt modelId="{6836CA21-2CEB-41C6-801C-CDC8780530E4}" type="pres">
      <dgm:prSet presAssocID="{690BCE08-B465-4CC4-B0E4-70B758ADB419}" presName="node" presStyleLbl="node1" presStyleIdx="4" presStyleCnt="6" custScaleX="108377" custScaleY="123484" custRadScaleRad="113758" custRadScaleInc="20785">
        <dgm:presLayoutVars>
          <dgm:bulletEnabled val="1"/>
        </dgm:presLayoutVars>
      </dgm:prSet>
      <dgm:spPr/>
      <dgm:t>
        <a:bodyPr/>
        <a:lstStyle/>
        <a:p>
          <a:endParaRPr lang="zh-TW" altLang="en-US"/>
        </a:p>
      </dgm:t>
    </dgm:pt>
    <dgm:pt modelId="{5562015C-9C69-4E11-82C4-CB457A19CF18}" type="pres">
      <dgm:prSet presAssocID="{690BCE08-B465-4CC4-B0E4-70B758ADB419}" presName="spNode" presStyleCnt="0"/>
      <dgm:spPr/>
    </dgm:pt>
    <dgm:pt modelId="{16F0AA21-6BD0-4CB8-9C18-F5D654B354F4}" type="pres">
      <dgm:prSet presAssocID="{0C80EC11-6FA4-4E58-840B-B0F8F633C012}" presName="sibTrans" presStyleLbl="sibTrans1D1" presStyleIdx="4" presStyleCnt="6"/>
      <dgm:spPr/>
      <dgm:t>
        <a:bodyPr/>
        <a:lstStyle/>
        <a:p>
          <a:endParaRPr lang="zh-TW" altLang="en-US"/>
        </a:p>
      </dgm:t>
    </dgm:pt>
    <dgm:pt modelId="{BCDFF809-806E-4864-AD3D-7F13AA48C7A8}" type="pres">
      <dgm:prSet presAssocID="{D8AC7AC0-62AA-436C-839D-D4004E843E87}" presName="node" presStyleLbl="node1" presStyleIdx="5" presStyleCnt="6" custScaleX="117676" custScaleY="93582" custRadScaleRad="114572" custRadScaleInc="-6296">
        <dgm:presLayoutVars>
          <dgm:bulletEnabled val="1"/>
        </dgm:presLayoutVars>
      </dgm:prSet>
      <dgm:spPr/>
      <dgm:t>
        <a:bodyPr/>
        <a:lstStyle/>
        <a:p>
          <a:endParaRPr lang="zh-TW" altLang="en-US"/>
        </a:p>
      </dgm:t>
    </dgm:pt>
    <dgm:pt modelId="{FF8C6755-6414-44C7-91DD-E4AC5E992B3C}" type="pres">
      <dgm:prSet presAssocID="{D8AC7AC0-62AA-436C-839D-D4004E843E87}" presName="spNode" presStyleCnt="0"/>
      <dgm:spPr/>
    </dgm:pt>
    <dgm:pt modelId="{3FECCC66-18AE-4B01-BA8A-E9C467F8B3C1}" type="pres">
      <dgm:prSet presAssocID="{D156F01F-76AD-45B4-8F3E-6B317FF43E93}" presName="sibTrans" presStyleLbl="sibTrans1D1" presStyleIdx="5" presStyleCnt="6"/>
      <dgm:spPr/>
      <dgm:t>
        <a:bodyPr/>
        <a:lstStyle/>
        <a:p>
          <a:endParaRPr lang="zh-TW" altLang="en-US"/>
        </a:p>
      </dgm:t>
    </dgm:pt>
  </dgm:ptLst>
  <dgm:cxnLst>
    <dgm:cxn modelId="{0CB6F0F1-549F-4F28-B311-349FB4506544}" type="presOf" srcId="{0C80EC11-6FA4-4E58-840B-B0F8F633C012}" destId="{16F0AA21-6BD0-4CB8-9C18-F5D654B354F4}" srcOrd="0" destOrd="0" presId="urn:microsoft.com/office/officeart/2005/8/layout/cycle5"/>
    <dgm:cxn modelId="{84068513-DE3C-4F05-A436-892BF8D7335E}" type="presOf" srcId="{3F42A86F-31F3-49FC-89F6-782B47CDB0E4}" destId="{C315B7F7-57E7-4C85-9BE6-FCBC90404700}" srcOrd="0" destOrd="0" presId="urn:microsoft.com/office/officeart/2005/8/layout/cycle5"/>
    <dgm:cxn modelId="{E45D4AFE-42A3-475B-9CA6-545956661432}" type="presOf" srcId="{E17C22E8-51AA-4D57-BF1E-BF7178D64036}" destId="{0C5CB09B-5974-48BE-858B-C952A0327A01}" srcOrd="0" destOrd="0" presId="urn:microsoft.com/office/officeart/2005/8/layout/cycle5"/>
    <dgm:cxn modelId="{F8F57F47-BE35-4025-9F82-9EE0C96B882B}" type="presOf" srcId="{9B9F3351-C7FE-4F42-933E-FCA242912ED4}" destId="{F2F7722F-07D7-4C4F-968A-92B269D9B2DF}" srcOrd="0" destOrd="0" presId="urn:microsoft.com/office/officeart/2005/8/layout/cycle5"/>
    <dgm:cxn modelId="{9F84E08F-BA36-44B9-B9F3-00C0D4DA0E18}" srcId="{3F42A86F-31F3-49FC-89F6-782B47CDB0E4}" destId="{D870C288-A9BF-4A1A-AA99-D5AA037E1EF2}" srcOrd="2" destOrd="0" parTransId="{4955DDA4-FED9-4CFF-9341-B05AD57DF3B7}" sibTransId="{E9727A41-75C6-4454-AD19-06E31797A366}"/>
    <dgm:cxn modelId="{77EED7C4-5B64-4D05-8E85-8B2366286B8C}" srcId="{3F42A86F-31F3-49FC-89F6-782B47CDB0E4}" destId="{D8AC7AC0-62AA-436C-839D-D4004E843E87}" srcOrd="5" destOrd="0" parTransId="{B3EBEAC5-1214-4DFD-83A9-DC86A59E989E}" sibTransId="{D156F01F-76AD-45B4-8F3E-6B317FF43E93}"/>
    <dgm:cxn modelId="{BB7652E2-94A2-423F-9C5B-8465624C8E23}" srcId="{3F42A86F-31F3-49FC-89F6-782B47CDB0E4}" destId="{F5BC5EC1-A59F-4390-9EEF-AA87F3551995}" srcOrd="3" destOrd="0" parTransId="{9A4C8806-2562-4D2B-BAF5-2A21D4801737}" sibTransId="{9B9F3351-C7FE-4F42-933E-FCA242912ED4}"/>
    <dgm:cxn modelId="{A9AE8BFD-E37F-4504-B860-15FDBAF13A80}" srcId="{3F42A86F-31F3-49FC-89F6-782B47CDB0E4}" destId="{E17C22E8-51AA-4D57-BF1E-BF7178D64036}" srcOrd="1" destOrd="0" parTransId="{FD945AF8-A1EA-40FC-AD97-AEC55FE19C21}" sibTransId="{3F373B56-1077-4CCD-A614-9B900697E460}"/>
    <dgm:cxn modelId="{EFA87712-7D67-4057-9BF0-318FDB4D393A}" srcId="{3F42A86F-31F3-49FC-89F6-782B47CDB0E4}" destId="{690BCE08-B465-4CC4-B0E4-70B758ADB419}" srcOrd="4" destOrd="0" parTransId="{BF0888E2-0EA7-4131-BB27-C451F3513E51}" sibTransId="{0C80EC11-6FA4-4E58-840B-B0F8F633C012}"/>
    <dgm:cxn modelId="{8F460052-4F21-4C5C-824F-ECE15DF9958F}" type="presOf" srcId="{F5BC5EC1-A59F-4390-9EEF-AA87F3551995}" destId="{CB54BC03-B326-4A1C-9AE5-04944348A1A1}" srcOrd="0" destOrd="0" presId="urn:microsoft.com/office/officeart/2005/8/layout/cycle5"/>
    <dgm:cxn modelId="{E02AD3AE-7AE8-4EA1-9154-984E5F346E23}" type="presOf" srcId="{690BCE08-B465-4CC4-B0E4-70B758ADB419}" destId="{6836CA21-2CEB-41C6-801C-CDC8780530E4}" srcOrd="0" destOrd="0" presId="urn:microsoft.com/office/officeart/2005/8/layout/cycle5"/>
    <dgm:cxn modelId="{103A1C7D-B387-41CE-922D-19518D01F532}" type="presOf" srcId="{D8AC7AC0-62AA-436C-839D-D4004E843E87}" destId="{BCDFF809-806E-4864-AD3D-7F13AA48C7A8}" srcOrd="0" destOrd="0" presId="urn:microsoft.com/office/officeart/2005/8/layout/cycle5"/>
    <dgm:cxn modelId="{BB27EAE1-90BB-4575-947E-E62C4A51EDB2}" type="presOf" srcId="{90B825B2-3AC3-4887-ABED-4785DC33302F}" destId="{FD097A5E-74F6-48A3-9690-8FD1E8F875C8}" srcOrd="0" destOrd="0" presId="urn:microsoft.com/office/officeart/2005/8/layout/cycle5"/>
    <dgm:cxn modelId="{908E4A05-AB38-4488-978B-C252D9001AAE}" type="presOf" srcId="{2F733A63-1810-46B3-AD12-4F649B1CFB6A}" destId="{B5425465-B711-4436-A542-0B0976A18303}" srcOrd="0" destOrd="0" presId="urn:microsoft.com/office/officeart/2005/8/layout/cycle5"/>
    <dgm:cxn modelId="{2A08E80D-2C64-4DB0-AC9E-FDEDAF158F91}" type="presOf" srcId="{D870C288-A9BF-4A1A-AA99-D5AA037E1EF2}" destId="{58E5D14E-6E9C-41C8-8533-D345BC55569E}" srcOrd="0" destOrd="0" presId="urn:microsoft.com/office/officeart/2005/8/layout/cycle5"/>
    <dgm:cxn modelId="{701C92D6-A797-4569-8048-036F0E11D161}" type="presOf" srcId="{D156F01F-76AD-45B4-8F3E-6B317FF43E93}" destId="{3FECCC66-18AE-4B01-BA8A-E9C467F8B3C1}" srcOrd="0" destOrd="0" presId="urn:microsoft.com/office/officeart/2005/8/layout/cycle5"/>
    <dgm:cxn modelId="{9BB2C931-CDA4-4715-A34D-CA56DE6EA64C}" type="presOf" srcId="{3F373B56-1077-4CCD-A614-9B900697E460}" destId="{31B24F50-472C-4C3C-9567-829908244434}" srcOrd="0" destOrd="0" presId="urn:microsoft.com/office/officeart/2005/8/layout/cycle5"/>
    <dgm:cxn modelId="{B1D1A8D0-3000-4DE5-A26C-326616178392}" srcId="{3F42A86F-31F3-49FC-89F6-782B47CDB0E4}" destId="{2F733A63-1810-46B3-AD12-4F649B1CFB6A}" srcOrd="0" destOrd="0" parTransId="{59B64041-26E0-4212-ACA8-FB054E229C3C}" sibTransId="{90B825B2-3AC3-4887-ABED-4785DC33302F}"/>
    <dgm:cxn modelId="{F8FAA958-5C27-40AA-9196-19FE85A7E172}" type="presOf" srcId="{E9727A41-75C6-4454-AD19-06E31797A366}" destId="{ABCDA867-FC4C-40A5-926F-4EBFAD61D28B}" srcOrd="0" destOrd="0" presId="urn:microsoft.com/office/officeart/2005/8/layout/cycle5"/>
    <dgm:cxn modelId="{DC558826-BF24-4023-93D0-96517A12FB2C}" type="presParOf" srcId="{C315B7F7-57E7-4C85-9BE6-FCBC90404700}" destId="{B5425465-B711-4436-A542-0B0976A18303}" srcOrd="0" destOrd="0" presId="urn:microsoft.com/office/officeart/2005/8/layout/cycle5"/>
    <dgm:cxn modelId="{3F6A6D91-891B-4F1F-B8CC-914493545536}" type="presParOf" srcId="{C315B7F7-57E7-4C85-9BE6-FCBC90404700}" destId="{F32CDD14-F280-4D3F-B53B-EE9BA05D0206}" srcOrd="1" destOrd="0" presId="urn:microsoft.com/office/officeart/2005/8/layout/cycle5"/>
    <dgm:cxn modelId="{A509EE1C-3BA7-4FBD-A3F4-D080A9055BB8}" type="presParOf" srcId="{C315B7F7-57E7-4C85-9BE6-FCBC90404700}" destId="{FD097A5E-74F6-48A3-9690-8FD1E8F875C8}" srcOrd="2" destOrd="0" presId="urn:microsoft.com/office/officeart/2005/8/layout/cycle5"/>
    <dgm:cxn modelId="{64CAFF5F-4377-4B15-889A-DA2D71F333F3}" type="presParOf" srcId="{C315B7F7-57E7-4C85-9BE6-FCBC90404700}" destId="{0C5CB09B-5974-48BE-858B-C952A0327A01}" srcOrd="3" destOrd="0" presId="urn:microsoft.com/office/officeart/2005/8/layout/cycle5"/>
    <dgm:cxn modelId="{E42FC010-7915-4D46-9CF9-30D881B210CA}" type="presParOf" srcId="{C315B7F7-57E7-4C85-9BE6-FCBC90404700}" destId="{C6CCD863-3CB9-40E6-8FAA-F91151B948A8}" srcOrd="4" destOrd="0" presId="urn:microsoft.com/office/officeart/2005/8/layout/cycle5"/>
    <dgm:cxn modelId="{67D50F99-222E-4934-AF02-B72A57D88B17}" type="presParOf" srcId="{C315B7F7-57E7-4C85-9BE6-FCBC90404700}" destId="{31B24F50-472C-4C3C-9567-829908244434}" srcOrd="5" destOrd="0" presId="urn:microsoft.com/office/officeart/2005/8/layout/cycle5"/>
    <dgm:cxn modelId="{EF21F6BC-FFB9-474F-A3B3-B34C3EE3F0CA}" type="presParOf" srcId="{C315B7F7-57E7-4C85-9BE6-FCBC90404700}" destId="{58E5D14E-6E9C-41C8-8533-D345BC55569E}" srcOrd="6" destOrd="0" presId="urn:microsoft.com/office/officeart/2005/8/layout/cycle5"/>
    <dgm:cxn modelId="{CB804FA9-D6A8-4F3D-A040-5D4D84754D83}" type="presParOf" srcId="{C315B7F7-57E7-4C85-9BE6-FCBC90404700}" destId="{99B215A9-AA47-407B-AACF-B74C367C18F5}" srcOrd="7" destOrd="0" presId="urn:microsoft.com/office/officeart/2005/8/layout/cycle5"/>
    <dgm:cxn modelId="{CDBC173F-A8F3-4D2D-965A-D5205CB4672E}" type="presParOf" srcId="{C315B7F7-57E7-4C85-9BE6-FCBC90404700}" destId="{ABCDA867-FC4C-40A5-926F-4EBFAD61D28B}" srcOrd="8" destOrd="0" presId="urn:microsoft.com/office/officeart/2005/8/layout/cycle5"/>
    <dgm:cxn modelId="{C7CDFC1C-BB35-411E-A88A-6E436B5CC639}" type="presParOf" srcId="{C315B7F7-57E7-4C85-9BE6-FCBC90404700}" destId="{CB54BC03-B326-4A1C-9AE5-04944348A1A1}" srcOrd="9" destOrd="0" presId="urn:microsoft.com/office/officeart/2005/8/layout/cycle5"/>
    <dgm:cxn modelId="{30FA3741-8C4C-4FF7-B4D3-AD99D8047FAF}" type="presParOf" srcId="{C315B7F7-57E7-4C85-9BE6-FCBC90404700}" destId="{FEBCE670-EDA5-44D9-8913-D24CF78DB90E}" srcOrd="10" destOrd="0" presId="urn:microsoft.com/office/officeart/2005/8/layout/cycle5"/>
    <dgm:cxn modelId="{34B9E074-B284-49C3-9CAC-4F04523C7D8B}" type="presParOf" srcId="{C315B7F7-57E7-4C85-9BE6-FCBC90404700}" destId="{F2F7722F-07D7-4C4F-968A-92B269D9B2DF}" srcOrd="11" destOrd="0" presId="urn:microsoft.com/office/officeart/2005/8/layout/cycle5"/>
    <dgm:cxn modelId="{80AD4B09-24B8-4647-919B-58C778D9B72E}" type="presParOf" srcId="{C315B7F7-57E7-4C85-9BE6-FCBC90404700}" destId="{6836CA21-2CEB-41C6-801C-CDC8780530E4}" srcOrd="12" destOrd="0" presId="urn:microsoft.com/office/officeart/2005/8/layout/cycle5"/>
    <dgm:cxn modelId="{95C3724F-EF2B-410C-981A-351568D7F99D}" type="presParOf" srcId="{C315B7F7-57E7-4C85-9BE6-FCBC90404700}" destId="{5562015C-9C69-4E11-82C4-CB457A19CF18}" srcOrd="13" destOrd="0" presId="urn:microsoft.com/office/officeart/2005/8/layout/cycle5"/>
    <dgm:cxn modelId="{7626D1BD-8D0A-478B-9E3E-DE53F0BE1424}" type="presParOf" srcId="{C315B7F7-57E7-4C85-9BE6-FCBC90404700}" destId="{16F0AA21-6BD0-4CB8-9C18-F5D654B354F4}" srcOrd="14" destOrd="0" presId="urn:microsoft.com/office/officeart/2005/8/layout/cycle5"/>
    <dgm:cxn modelId="{D6E0FF7E-082D-41AE-BB71-8F6689E43F8B}" type="presParOf" srcId="{C315B7F7-57E7-4C85-9BE6-FCBC90404700}" destId="{BCDFF809-806E-4864-AD3D-7F13AA48C7A8}" srcOrd="15" destOrd="0" presId="urn:microsoft.com/office/officeart/2005/8/layout/cycle5"/>
    <dgm:cxn modelId="{67276638-AD54-4B24-AD80-84BE6C9B9876}" type="presParOf" srcId="{C315B7F7-57E7-4C85-9BE6-FCBC90404700}" destId="{FF8C6755-6414-44C7-91DD-E4AC5E992B3C}" srcOrd="16" destOrd="0" presId="urn:microsoft.com/office/officeart/2005/8/layout/cycle5"/>
    <dgm:cxn modelId="{350B4666-F7FE-40C6-A98D-14216BFEDC3D}" type="presParOf" srcId="{C315B7F7-57E7-4C85-9BE6-FCBC90404700}" destId="{3FECCC66-18AE-4B01-BA8A-E9C467F8B3C1}" srcOrd="17" destOrd="0" presId="urn:microsoft.com/office/officeart/2005/8/layout/cycle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69DC38-F98C-442C-AAD9-9C06CAC7B8A7}">
      <dsp:nvSpPr>
        <dsp:cNvPr id="0" name=""/>
        <dsp:cNvSpPr/>
      </dsp:nvSpPr>
      <dsp:spPr>
        <a:xfrm>
          <a:off x="3292762" y="1502213"/>
          <a:ext cx="1459769" cy="1239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itchFamily="65" charset="-120"/>
              <a:ea typeface="標楷體" pitchFamily="65" charset="-120"/>
            </a:rPr>
            <a:t>洄瀾藝文表演</a:t>
          </a:r>
          <a:endParaRPr lang="zh-TW" altLang="en-US" sz="2600" kern="1200" dirty="0">
            <a:latin typeface="標楷體" pitchFamily="65" charset="-120"/>
            <a:ea typeface="標楷體" pitchFamily="65" charset="-120"/>
          </a:endParaRPr>
        </a:p>
      </dsp:txBody>
      <dsp:txXfrm>
        <a:off x="3292762" y="1502213"/>
        <a:ext cx="1459769" cy="1239999"/>
      </dsp:txXfrm>
    </dsp:sp>
    <dsp:sp modelId="{800BF09D-0420-434F-A7AA-CC404E8F6340}">
      <dsp:nvSpPr>
        <dsp:cNvPr id="0" name=""/>
        <dsp:cNvSpPr/>
      </dsp:nvSpPr>
      <dsp:spPr>
        <a:xfrm rot="16200000">
          <a:off x="3437206" y="811270"/>
          <a:ext cx="1118577" cy="36013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A40CA1-4F11-4075-B5B0-89E392BF6F8D}">
      <dsp:nvSpPr>
        <dsp:cNvPr id="0" name=""/>
        <dsp:cNvSpPr/>
      </dsp:nvSpPr>
      <dsp:spPr>
        <a:xfrm>
          <a:off x="2376424" y="5884"/>
          <a:ext cx="3084105" cy="96035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itchFamily="65" charset="-120"/>
              <a:ea typeface="標楷體" pitchFamily="65" charset="-120"/>
            </a:rPr>
            <a:t>藝文表演活動分析</a:t>
          </a:r>
          <a:endParaRPr lang="zh-TW" altLang="en-US" sz="2600" kern="1200" dirty="0">
            <a:latin typeface="標楷體" pitchFamily="65" charset="-120"/>
            <a:ea typeface="標楷體" pitchFamily="65" charset="-120"/>
          </a:endParaRPr>
        </a:p>
      </dsp:txBody>
      <dsp:txXfrm>
        <a:off x="2376424" y="5884"/>
        <a:ext cx="3084105" cy="960358"/>
      </dsp:txXfrm>
    </dsp:sp>
    <dsp:sp modelId="{6B24A0F8-8786-4595-9011-BBBD14A4884B}">
      <dsp:nvSpPr>
        <dsp:cNvPr id="0" name=""/>
        <dsp:cNvSpPr/>
      </dsp:nvSpPr>
      <dsp:spPr>
        <a:xfrm rot="12062460">
          <a:off x="1855629" y="1639972"/>
          <a:ext cx="1548174" cy="3601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110C57-A05C-48D3-B847-EC7B7A7E7FD7}">
      <dsp:nvSpPr>
        <dsp:cNvPr id="0" name=""/>
        <dsp:cNvSpPr/>
      </dsp:nvSpPr>
      <dsp:spPr>
        <a:xfrm>
          <a:off x="561094" y="798061"/>
          <a:ext cx="2535249" cy="96035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dirty="0" smtClean="0">
              <a:latin typeface="標楷體" pitchFamily="65" charset="-120"/>
              <a:ea typeface="標楷體" pitchFamily="65" charset="-120"/>
            </a:rPr>
            <a:t>表演藝術活動之困境</a:t>
          </a:r>
          <a:endParaRPr lang="zh-TW" altLang="en-US" sz="2600" kern="1200" dirty="0">
            <a:latin typeface="標楷體" pitchFamily="65" charset="-120"/>
            <a:ea typeface="標楷體" pitchFamily="65" charset="-120"/>
          </a:endParaRPr>
        </a:p>
      </dsp:txBody>
      <dsp:txXfrm>
        <a:off x="561094" y="798061"/>
        <a:ext cx="2535249" cy="960358"/>
      </dsp:txXfrm>
    </dsp:sp>
    <dsp:sp modelId="{59A9B111-9258-42D7-B138-0C39796492A9}">
      <dsp:nvSpPr>
        <dsp:cNvPr id="0" name=""/>
        <dsp:cNvSpPr/>
      </dsp:nvSpPr>
      <dsp:spPr>
        <a:xfrm rot="20356793">
          <a:off x="4668931" y="1646895"/>
          <a:ext cx="1608192" cy="36013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5A272A-B574-4299-AEB7-35BC28E43CD0}">
      <dsp:nvSpPr>
        <dsp:cNvPr id="0" name=""/>
        <dsp:cNvSpPr/>
      </dsp:nvSpPr>
      <dsp:spPr>
        <a:xfrm>
          <a:off x="5066443" y="798061"/>
          <a:ext cx="2429369" cy="9396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155700">
            <a:lnSpc>
              <a:spcPct val="90000"/>
            </a:lnSpc>
            <a:spcBef>
              <a:spcPct val="0"/>
            </a:spcBef>
            <a:spcAft>
              <a:spcPct val="35000"/>
            </a:spcAft>
          </a:pPr>
          <a:r>
            <a:rPr lang="zh-TW" altLang="en-US" sz="2600" kern="1200" smtClean="0">
              <a:latin typeface="標楷體" pitchFamily="65" charset="-120"/>
              <a:ea typeface="標楷體" pitchFamily="65" charset="-120"/>
            </a:rPr>
            <a:t>如何提昇藝文活動</a:t>
          </a:r>
          <a:endParaRPr lang="zh-TW" altLang="en-US" sz="2600" kern="1200" dirty="0">
            <a:latin typeface="標楷體" pitchFamily="65" charset="-120"/>
            <a:ea typeface="標楷體" pitchFamily="65" charset="-120"/>
          </a:endParaRPr>
        </a:p>
      </dsp:txBody>
      <dsp:txXfrm>
        <a:off x="5066443" y="798061"/>
        <a:ext cx="2429369" cy="9396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425465-B711-4436-A542-0B0976A18303}">
      <dsp:nvSpPr>
        <dsp:cNvPr id="0" name=""/>
        <dsp:cNvSpPr/>
      </dsp:nvSpPr>
      <dsp:spPr>
        <a:xfrm>
          <a:off x="3345319" y="-199181"/>
          <a:ext cx="1434288" cy="116992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兒童劇較受歡迎</a:t>
          </a:r>
          <a:endParaRPr lang="zh-TW" altLang="en-US" sz="2000" kern="1200" dirty="0"/>
        </a:p>
      </dsp:txBody>
      <dsp:txXfrm>
        <a:off x="3345319" y="-199181"/>
        <a:ext cx="1434288" cy="1169927"/>
      </dsp:txXfrm>
    </dsp:sp>
    <dsp:sp modelId="{FD097A5E-74F6-48A3-9690-8FD1E8F875C8}">
      <dsp:nvSpPr>
        <dsp:cNvPr id="0" name=""/>
        <dsp:cNvSpPr/>
      </dsp:nvSpPr>
      <dsp:spPr>
        <a:xfrm>
          <a:off x="2574140" y="507348"/>
          <a:ext cx="4393649" cy="4393649"/>
        </a:xfrm>
        <a:custGeom>
          <a:avLst/>
          <a:gdLst/>
          <a:ahLst/>
          <a:cxnLst/>
          <a:rect l="0" t="0" r="0" b="0"/>
          <a:pathLst>
            <a:path>
              <a:moveTo>
                <a:pt x="2453614" y="15059"/>
              </a:moveTo>
              <a:arcTo wR="2196824" hR="2196824" stAng="16602763" swAng="119469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C5CB09B-5974-48BE-858B-C952A0327A01}">
      <dsp:nvSpPr>
        <dsp:cNvPr id="0" name=""/>
        <dsp:cNvSpPr/>
      </dsp:nvSpPr>
      <dsp:spPr>
        <a:xfrm>
          <a:off x="5544617" y="864093"/>
          <a:ext cx="1628792" cy="1140084"/>
        </a:xfrm>
        <a:prstGeom prst="roundRect">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家長期待</a:t>
          </a:r>
          <a:endParaRPr lang="zh-TW" altLang="en-US" sz="2000" kern="1200" dirty="0">
            <a:latin typeface="標楷體" pitchFamily="65" charset="-120"/>
            <a:ea typeface="標楷體" pitchFamily="65" charset="-120"/>
          </a:endParaRPr>
        </a:p>
      </dsp:txBody>
      <dsp:txXfrm>
        <a:off x="5544617" y="864093"/>
        <a:ext cx="1628792" cy="1140084"/>
      </dsp:txXfrm>
    </dsp:sp>
    <dsp:sp modelId="{31B24F50-472C-4C3C-9567-829908244434}">
      <dsp:nvSpPr>
        <dsp:cNvPr id="0" name=""/>
        <dsp:cNvSpPr/>
      </dsp:nvSpPr>
      <dsp:spPr>
        <a:xfrm>
          <a:off x="2234010" y="332861"/>
          <a:ext cx="4393649" cy="4393649"/>
        </a:xfrm>
        <a:custGeom>
          <a:avLst/>
          <a:gdLst/>
          <a:ahLst/>
          <a:cxnLst/>
          <a:rect l="0" t="0" r="0" b="0"/>
          <a:pathLst>
            <a:path>
              <a:moveTo>
                <a:pt x="4367241" y="1857222"/>
              </a:moveTo>
              <a:arcTo wR="2196824" hR="2196824" stAng="21066427" swAng="902267"/>
            </a:path>
          </a:pathLst>
        </a:custGeom>
        <a:noFill/>
        <a:ln w="9525" cap="flat" cmpd="sng" algn="ctr">
          <a:solidFill>
            <a:schemeClr val="accent4">
              <a:hueOff val="-892954"/>
              <a:satOff val="5380"/>
              <a:lumOff val="43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E5D14E-6E9C-41C8-8533-D345BC55569E}">
      <dsp:nvSpPr>
        <dsp:cNvPr id="0" name=""/>
        <dsp:cNvSpPr/>
      </dsp:nvSpPr>
      <dsp:spPr>
        <a:xfrm>
          <a:off x="5544619" y="2952325"/>
          <a:ext cx="1726036" cy="1270045"/>
        </a:xfrm>
        <a:prstGeom prst="roundRect">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積極地在各學校推廣兒童劇</a:t>
          </a:r>
          <a:endParaRPr lang="zh-TW" altLang="en-US" sz="2000" kern="1200" dirty="0"/>
        </a:p>
      </dsp:txBody>
      <dsp:txXfrm>
        <a:off x="5544619" y="2952325"/>
        <a:ext cx="1726036" cy="1270045"/>
      </dsp:txXfrm>
    </dsp:sp>
    <dsp:sp modelId="{ABCDA867-FC4C-40A5-926F-4EBFAD61D28B}">
      <dsp:nvSpPr>
        <dsp:cNvPr id="0" name=""/>
        <dsp:cNvSpPr/>
      </dsp:nvSpPr>
      <dsp:spPr>
        <a:xfrm>
          <a:off x="2694911" y="139268"/>
          <a:ext cx="4393649" cy="4393649"/>
        </a:xfrm>
        <a:custGeom>
          <a:avLst/>
          <a:gdLst/>
          <a:ahLst/>
          <a:cxnLst/>
          <a:rect l="0" t="0" r="0" b="0"/>
          <a:pathLst>
            <a:path>
              <a:moveTo>
                <a:pt x="3150511" y="4175845"/>
              </a:moveTo>
              <a:arcTo wR="2196824" hR="2196824" stAng="3856239" swAng="932162"/>
            </a:path>
          </a:pathLst>
        </a:custGeom>
        <a:noFill/>
        <a:ln w="9525" cap="flat" cmpd="sng" algn="ctr">
          <a:solidFill>
            <a:schemeClr val="accent4">
              <a:hueOff val="-1785908"/>
              <a:satOff val="10760"/>
              <a:lumOff val="86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B54BC03-B326-4A1C-9AE5-04944348A1A1}">
      <dsp:nvSpPr>
        <dsp:cNvPr id="0" name=""/>
        <dsp:cNvSpPr/>
      </dsp:nvSpPr>
      <dsp:spPr>
        <a:xfrm>
          <a:off x="3031278" y="4031089"/>
          <a:ext cx="2055234" cy="1496684"/>
        </a:xfrm>
        <a:prstGeom prst="roundRect">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標楷體" pitchFamily="65" charset="-120"/>
              <a:ea typeface="標楷體" pitchFamily="65" charset="-120"/>
            </a:rPr>
            <a:t> </a:t>
          </a:r>
          <a:r>
            <a:rPr lang="en-US" altLang="zh-TW" sz="2000" kern="1200" dirty="0" smtClean="0">
              <a:latin typeface="標楷體" pitchFamily="65" charset="-120"/>
              <a:ea typeface="標楷體" pitchFamily="65" charset="-120"/>
            </a:rPr>
            <a:t>105 </a:t>
          </a:r>
          <a:r>
            <a:rPr lang="zh-TW" altLang="en-US" sz="2000" kern="1200" dirty="0" smtClean="0">
              <a:latin typeface="標楷體" pitchFamily="65" charset="-120"/>
              <a:ea typeface="標楷體" pitchFamily="65" charset="-120"/>
            </a:rPr>
            <a:t>年蘋果劇團深入北、中、南</a:t>
          </a:r>
          <a:r>
            <a:rPr lang="en-US" altLang="zh-TW" sz="2000" kern="1200" dirty="0" smtClean="0">
              <a:latin typeface="標楷體" pitchFamily="65" charset="-120"/>
              <a:ea typeface="標楷體" pitchFamily="65" charset="-120"/>
            </a:rPr>
            <a:t>13</a:t>
          </a:r>
          <a:r>
            <a:rPr lang="zh-TW" altLang="en-US" sz="2000" kern="1200" dirty="0" smtClean="0">
              <a:latin typeface="標楷體" pitchFamily="65" charset="-120"/>
              <a:ea typeface="標楷體" pitchFamily="65" charset="-120"/>
            </a:rPr>
            <a:t>校園巡演</a:t>
          </a:r>
          <a:endParaRPr lang="zh-TW" altLang="en-US" sz="2000" kern="1200" dirty="0">
            <a:latin typeface="標楷體" pitchFamily="65" charset="-120"/>
            <a:ea typeface="標楷體" pitchFamily="65" charset="-120"/>
          </a:endParaRPr>
        </a:p>
      </dsp:txBody>
      <dsp:txXfrm>
        <a:off x="3031278" y="4031089"/>
        <a:ext cx="2055234" cy="1496684"/>
      </dsp:txXfrm>
    </dsp:sp>
    <dsp:sp modelId="{F2F7722F-07D7-4C4F-968A-92B269D9B2DF}">
      <dsp:nvSpPr>
        <dsp:cNvPr id="0" name=""/>
        <dsp:cNvSpPr/>
      </dsp:nvSpPr>
      <dsp:spPr>
        <a:xfrm>
          <a:off x="1092660" y="145843"/>
          <a:ext cx="4393649" cy="4393649"/>
        </a:xfrm>
        <a:custGeom>
          <a:avLst/>
          <a:gdLst/>
          <a:ahLst/>
          <a:cxnLst/>
          <a:rect l="0" t="0" r="0" b="0"/>
          <a:pathLst>
            <a:path>
              <a:moveTo>
                <a:pt x="1764730" y="4350736"/>
              </a:moveTo>
              <a:arcTo wR="2196824" hR="2196824" stAng="6080610" swAng="836240"/>
            </a:path>
          </a:pathLst>
        </a:custGeom>
        <a:noFill/>
        <a:ln w="9525" cap="flat" cmpd="sng" algn="ctr">
          <a:solidFill>
            <a:schemeClr val="accent4">
              <a:hueOff val="-2678862"/>
              <a:satOff val="16139"/>
              <a:lumOff val="129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36CA21-2CEB-41C6-801C-CDC8780530E4}">
      <dsp:nvSpPr>
        <dsp:cNvPr id="0" name=""/>
        <dsp:cNvSpPr/>
      </dsp:nvSpPr>
      <dsp:spPr>
        <a:xfrm>
          <a:off x="1032539" y="3096352"/>
          <a:ext cx="1554438" cy="1151225"/>
        </a:xfrm>
        <a:prstGeom prst="roundRect">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均衡藝文發展</a:t>
          </a:r>
          <a:endParaRPr lang="zh-TW" altLang="en-US" sz="2000" kern="1200" dirty="0"/>
        </a:p>
      </dsp:txBody>
      <dsp:txXfrm>
        <a:off x="1032539" y="3096352"/>
        <a:ext cx="1554438" cy="1151225"/>
      </dsp:txXfrm>
    </dsp:sp>
    <dsp:sp modelId="{16F0AA21-6BD0-4CB8-9C18-F5D654B354F4}">
      <dsp:nvSpPr>
        <dsp:cNvPr id="0" name=""/>
        <dsp:cNvSpPr/>
      </dsp:nvSpPr>
      <dsp:spPr>
        <a:xfrm>
          <a:off x="1540305" y="338283"/>
          <a:ext cx="4393649" cy="4393649"/>
        </a:xfrm>
        <a:custGeom>
          <a:avLst/>
          <a:gdLst/>
          <a:ahLst/>
          <a:cxnLst/>
          <a:rect l="0" t="0" r="0" b="0"/>
          <a:pathLst>
            <a:path>
              <a:moveTo>
                <a:pt x="21805" y="2505578"/>
              </a:moveTo>
              <a:arcTo wR="2196824" hR="2196824" stAng="10315236" swAng="1240172"/>
            </a:path>
          </a:pathLst>
        </a:custGeom>
        <a:noFill/>
        <a:ln w="9525" cap="flat" cmpd="sng" algn="ctr">
          <a:solidFill>
            <a:schemeClr val="accent4">
              <a:hueOff val="-3571816"/>
              <a:satOff val="21519"/>
              <a:lumOff val="172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CDFF809-806E-4864-AD3D-7F13AA48C7A8}">
      <dsp:nvSpPr>
        <dsp:cNvPr id="0" name=""/>
        <dsp:cNvSpPr/>
      </dsp:nvSpPr>
      <dsp:spPr>
        <a:xfrm>
          <a:off x="1008121" y="936111"/>
          <a:ext cx="1687813" cy="872453"/>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以兒童劇教育兒童</a:t>
          </a:r>
          <a:endParaRPr lang="zh-TW" altLang="en-US" sz="2000" kern="1200" dirty="0"/>
        </a:p>
      </dsp:txBody>
      <dsp:txXfrm>
        <a:off x="1008121" y="936111"/>
        <a:ext cx="1687813" cy="872453"/>
      </dsp:txXfrm>
    </dsp:sp>
    <dsp:sp modelId="{3FECCC66-18AE-4B01-BA8A-E9C467F8B3C1}">
      <dsp:nvSpPr>
        <dsp:cNvPr id="0" name=""/>
        <dsp:cNvSpPr/>
      </dsp:nvSpPr>
      <dsp:spPr>
        <a:xfrm>
          <a:off x="1270057" y="501535"/>
          <a:ext cx="4393649" cy="4393649"/>
        </a:xfrm>
        <a:custGeom>
          <a:avLst/>
          <a:gdLst/>
          <a:ahLst/>
          <a:cxnLst/>
          <a:rect l="0" t="0" r="0" b="0"/>
          <a:pathLst>
            <a:path>
              <a:moveTo>
                <a:pt x="1096475" y="295438"/>
              </a:moveTo>
              <a:arcTo wR="2196824" hR="2196824" stAng="14396499" swAng="1217000"/>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9B2A0B22-6552-460B-A070-4BD734A3D499}" type="datetimeFigureOut">
              <a:rPr lang="zh-TW" altLang="en-US"/>
              <a:pPr>
                <a:defRPr/>
              </a:pPr>
              <a:t>2016/11/3</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23315C84-4D9F-4A29-B0C3-10D1C8FB9185}" type="slidenum">
              <a:rPr lang="zh-TW" altLang="en-US"/>
              <a:pPr>
                <a:defRPr/>
              </a:pPr>
              <a:t>‹#›</a:t>
            </a:fld>
            <a:endParaRPr lang="zh-TW" altLang="en-US"/>
          </a:p>
        </p:txBody>
      </p:sp>
    </p:spTree>
    <p:extLst>
      <p:ext uri="{BB962C8B-B14F-4D97-AF65-F5344CB8AC3E}">
        <p14:creationId xmlns="" xmlns:p14="http://schemas.microsoft.com/office/powerpoint/2010/main" val="173121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D604EA59-FE07-4C6B-A1F8-933D1FB6AB4B}" type="datetimeFigureOut">
              <a:rPr lang="zh-TW" altLang="en-US"/>
              <a:pPr>
                <a:defRPr/>
              </a:pPr>
              <a:t>2016/11/3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119C6084-8E9B-435D-AC2F-37693D5A5EA5}" type="slidenum">
              <a:rPr lang="zh-TW" altLang="en-US"/>
              <a:pPr>
                <a:defRPr/>
              </a:pPr>
              <a:t>‹#›</a:t>
            </a:fld>
            <a:endParaRPr lang="zh-TW" altLang="en-US"/>
          </a:p>
        </p:txBody>
      </p:sp>
    </p:spTree>
    <p:extLst>
      <p:ext uri="{BB962C8B-B14F-4D97-AF65-F5344CB8AC3E}">
        <p14:creationId xmlns="" xmlns:p14="http://schemas.microsoft.com/office/powerpoint/2010/main" val="3159174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ts val="0"/>
              </a:spcBef>
              <a:spcAft>
                <a:spcPts val="0"/>
              </a:spcAft>
              <a:defRPr/>
            </a:pPr>
            <a:r>
              <a:rPr lang="zh-TW" altLang="en-US" dirty="0" smtClean="0"/>
              <a:t>各位評審委員大家好，我們是英雄聯盟，今天要為大家報告的是</a:t>
            </a:r>
            <a:r>
              <a:rPr lang="zh-TW" altLang="en-US" dirty="0" smtClean="0">
                <a:latin typeface="+mj-ea"/>
              </a:rPr>
              <a:t>洄瀾文化局藝文表演大追擊。</a:t>
            </a:r>
            <a:endParaRPr lang="zh-TW" altLang="en-US" dirty="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A3F11A-D7DC-41C1-9F0D-F4EFB389C2D0}" type="slidenum">
              <a:rPr lang="zh-TW" altLang="en-US"/>
              <a:pPr fontAlgn="base">
                <a:spcBef>
                  <a:spcPct val="0"/>
                </a:spcBef>
                <a:spcAft>
                  <a:spcPct val="0"/>
                </a:spcAft>
              </a:pPr>
              <a:t>1</a:t>
            </a:fld>
            <a:endParaRPr lang="zh-TW" altLang="en-US"/>
          </a:p>
        </p:txBody>
      </p:sp>
    </p:spTree>
    <p:extLst>
      <p:ext uri="{BB962C8B-B14F-4D97-AF65-F5344CB8AC3E}">
        <p14:creationId xmlns="" xmlns:p14="http://schemas.microsoft.com/office/powerpoint/2010/main" val="1884143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p:cNvSpPr>
          <p:nvPr>
            <p:ph type="sldImg"/>
          </p:nvPr>
        </p:nvSpPr>
        <p:spPr bwMode="auto">
          <a:noFill/>
          <a:ln>
            <a:solidFill>
              <a:srgbClr val="000000"/>
            </a:solidFill>
            <a:miter lim="800000"/>
            <a:headEnd/>
            <a:tailEnd/>
          </a:ln>
        </p:spPr>
      </p:sp>
      <p:sp>
        <p:nvSpPr>
          <p:cNvPr id="3891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3891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8EE12A-F69A-4D7B-9C7C-F714B58E94E7}" type="slidenum">
              <a:rPr lang="zh-TW" altLang="en-US"/>
              <a:pPr fontAlgn="base">
                <a:spcBef>
                  <a:spcPct val="0"/>
                </a:spcBef>
                <a:spcAft>
                  <a:spcPct val="0"/>
                </a:spcAft>
              </a:pPr>
              <a:t>15</a:t>
            </a:fld>
            <a:endParaRPr lang="zh-TW" altLang="en-US"/>
          </a:p>
        </p:txBody>
      </p:sp>
    </p:spTree>
    <p:extLst>
      <p:ext uri="{BB962C8B-B14F-4D97-AF65-F5344CB8AC3E}">
        <p14:creationId xmlns:p14="http://schemas.microsoft.com/office/powerpoint/2010/main" xmlns="" val="1927331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a:p>
            <a:pPr>
              <a:spcBef>
                <a:spcPct val="0"/>
              </a:spcBef>
            </a:pPr>
            <a:endParaRPr lang="zh-TW" altLang="en-US" smtClean="0"/>
          </a:p>
          <a:p>
            <a:pPr>
              <a:spcBef>
                <a:spcPct val="0"/>
              </a:spcBef>
            </a:pPr>
            <a:endParaRPr lang="zh-TW" altLang="en-US" smtClean="0"/>
          </a:p>
        </p:txBody>
      </p:sp>
      <p:sp>
        <p:nvSpPr>
          <p:cNvPr id="4096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06CCD4-3FA6-42D2-B3ED-070DFE2E8983}" type="slidenum">
              <a:rPr lang="zh-TW" altLang="en-US"/>
              <a:pPr fontAlgn="base">
                <a:spcBef>
                  <a:spcPct val="0"/>
                </a:spcBef>
                <a:spcAft>
                  <a:spcPct val="0"/>
                </a:spcAft>
              </a:pPr>
              <a:t>16</a:t>
            </a:fld>
            <a:endParaRPr lang="en-US" altLang="zh-TW"/>
          </a:p>
        </p:txBody>
      </p:sp>
    </p:spTree>
    <p:extLst>
      <p:ext uri="{BB962C8B-B14F-4D97-AF65-F5344CB8AC3E}">
        <p14:creationId xmlns="" xmlns:p14="http://schemas.microsoft.com/office/powerpoint/2010/main" val="3742565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dirty="0" smtClean="0">
                <a:latin typeface="標楷體" pitchFamily="65" charset="-120"/>
                <a:ea typeface="標楷體" pitchFamily="65" charset="-120"/>
              </a:rPr>
              <a:t>若無編列演出經費邀請表演團體，他們票房好壞影響很大，對表演團體來說是一種不尊重和打擊，表演團隊可能會因此降低受邀表演意願。</a:t>
            </a:r>
            <a:r>
              <a:rPr lang="zh-TW" altLang="en-US" dirty="0" smtClean="0"/>
              <a:t>因為一場表演往往都是表演者花很大的心力去準備的，</a:t>
            </a:r>
          </a:p>
        </p:txBody>
      </p:sp>
    </p:spTree>
    <p:extLst>
      <p:ext uri="{BB962C8B-B14F-4D97-AF65-F5344CB8AC3E}">
        <p14:creationId xmlns="" xmlns:p14="http://schemas.microsoft.com/office/powerpoint/2010/main" val="389460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投影片圖像版面配置區 1"/>
          <p:cNvSpPr>
            <a:spLocks noGrp="1" noRot="1" noChangeAspect="1"/>
          </p:cNvSpPr>
          <p:nvPr>
            <p:ph type="sldImg"/>
          </p:nvPr>
        </p:nvSpPr>
        <p:spPr bwMode="auto">
          <a:noFill/>
          <a:ln>
            <a:solidFill>
              <a:srgbClr val="000000"/>
            </a:solidFill>
            <a:miter lim="800000"/>
            <a:headEnd/>
            <a:tailEnd/>
          </a:ln>
        </p:spPr>
      </p:sp>
      <p:sp>
        <p:nvSpPr>
          <p:cNvPr id="4505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TW" smtClean="0"/>
          </a:p>
        </p:txBody>
      </p:sp>
      <p:sp>
        <p:nvSpPr>
          <p:cNvPr id="4505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61CFD2-96C8-4424-BEED-3E5865597499}" type="slidenum">
              <a:rPr lang="zh-TW" altLang="en-US"/>
              <a:pPr fontAlgn="base">
                <a:spcBef>
                  <a:spcPct val="0"/>
                </a:spcBef>
                <a:spcAft>
                  <a:spcPct val="0"/>
                </a:spcAft>
              </a:pPr>
              <a:t>18</a:t>
            </a:fld>
            <a:endParaRPr lang="en-US" altLang="zh-TW"/>
          </a:p>
        </p:txBody>
      </p:sp>
    </p:spTree>
    <p:extLst>
      <p:ext uri="{BB962C8B-B14F-4D97-AF65-F5344CB8AC3E}">
        <p14:creationId xmlns="" xmlns:p14="http://schemas.microsoft.com/office/powerpoint/2010/main" val="216480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投影片圖像版面配置區 1"/>
          <p:cNvSpPr>
            <a:spLocks noGrp="1" noRot="1" noChangeAspect="1"/>
          </p:cNvSpPr>
          <p:nvPr>
            <p:ph type="sldImg"/>
          </p:nvPr>
        </p:nvSpPr>
        <p:spPr bwMode="auto">
          <a:noFill/>
          <a:ln>
            <a:solidFill>
              <a:srgbClr val="000000"/>
            </a:solidFill>
            <a:miter lim="800000"/>
            <a:headEnd/>
            <a:tailEnd/>
          </a:ln>
        </p:spPr>
      </p:sp>
      <p:sp>
        <p:nvSpPr>
          <p:cNvPr id="4710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三，培養藝術欣賞能力是教育的長遠計畫。</a:t>
            </a:r>
            <a:endParaRPr lang="en-US" altLang="zh-TW" smtClean="0"/>
          </a:p>
          <a:p>
            <a:pPr>
              <a:spcBef>
                <a:spcPct val="0"/>
              </a:spcBef>
            </a:pPr>
            <a:r>
              <a:rPr lang="zh-TW" altLang="en-US" smtClean="0"/>
              <a:t>為提升花蓮縣表演團體的品質，花蓮縣文化局開辦</a:t>
            </a:r>
            <a:r>
              <a:rPr lang="zh-TW" altLang="en-US" smtClean="0">
                <a:solidFill>
                  <a:srgbClr val="FF0000"/>
                </a:solidFill>
              </a:rPr>
              <a:t>研習講座；也結合相關人士，如朱德剛老師，針對對表演有興趣的人開設營隊訓練</a:t>
            </a:r>
            <a:r>
              <a:rPr lang="zh-TW" altLang="en-US" smtClean="0"/>
              <a:t>。</a:t>
            </a:r>
            <a:endParaRPr lang="en-US" altLang="zh-TW" smtClean="0"/>
          </a:p>
          <a:p>
            <a:pPr>
              <a:spcBef>
                <a:spcPct val="0"/>
              </a:spcBef>
            </a:pPr>
            <a:r>
              <a:rPr lang="zh-TW" altLang="en-US" smtClean="0"/>
              <a:t>藝文的培養需透過教育，近年花蓮文花局與教育處，透過補助機制，安排戶外教學參觀文化局的館藏、表演或古蹟，培養學生的美學及文化素養。</a:t>
            </a:r>
            <a:endParaRPr lang="en-US" altLang="zh-TW" smtClean="0"/>
          </a:p>
        </p:txBody>
      </p:sp>
      <p:sp>
        <p:nvSpPr>
          <p:cNvPr id="4710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9C9F4-CC87-4B24-8C85-9F21E2264BB8}" type="slidenum">
              <a:rPr lang="zh-TW" altLang="en-US"/>
              <a:pPr fontAlgn="base">
                <a:spcBef>
                  <a:spcPct val="0"/>
                </a:spcBef>
                <a:spcAft>
                  <a:spcPct val="0"/>
                </a:spcAft>
              </a:pPr>
              <a:t>19</a:t>
            </a:fld>
            <a:endParaRPr lang="zh-TW" altLang="en-US"/>
          </a:p>
        </p:txBody>
      </p:sp>
    </p:spTree>
    <p:extLst>
      <p:ext uri="{BB962C8B-B14F-4D97-AF65-F5344CB8AC3E}">
        <p14:creationId xmlns="" xmlns:p14="http://schemas.microsoft.com/office/powerpoint/2010/main" val="365388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研究發現：兒童劇非常受歡迎，可能是因為花蓮的家長較願意花錢在孩子身上。近年文化局積極地在各校推廣兒童劇，像今年九月就邀請蘋果劇團深入花蓮十三個校園表演，</a:t>
            </a:r>
            <a:r>
              <a:rPr lang="zh-TW" altLang="en-US" smtClean="0">
                <a:latin typeface="標楷體" pitchFamily="65" charset="-120"/>
                <a:ea typeface="標楷體" pitchFamily="65" charset="-120"/>
              </a:rPr>
              <a:t>均衡藝文發展，以兒童劇教育兒童。</a:t>
            </a:r>
            <a:endParaRPr lang="zh-TW" altLang="en-US" smtClean="0"/>
          </a:p>
        </p:txBody>
      </p:sp>
      <p:sp>
        <p:nvSpPr>
          <p:cNvPr id="4915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72E935-CB6A-4920-8435-550665589A55}" type="slidenum">
              <a:rPr lang="zh-TW" altLang="en-US"/>
              <a:pPr fontAlgn="base">
                <a:spcBef>
                  <a:spcPct val="0"/>
                </a:spcBef>
                <a:spcAft>
                  <a:spcPct val="0"/>
                </a:spcAft>
              </a:pPr>
              <a:t>20</a:t>
            </a:fld>
            <a:endParaRPr lang="zh-TW" altLang="en-US"/>
          </a:p>
        </p:txBody>
      </p:sp>
    </p:spTree>
    <p:extLst>
      <p:ext uri="{BB962C8B-B14F-4D97-AF65-F5344CB8AC3E}">
        <p14:creationId xmlns="" xmlns:p14="http://schemas.microsoft.com/office/powerpoint/2010/main" val="2265443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投影片圖像版面配置區 1"/>
          <p:cNvSpPr>
            <a:spLocks noGrp="1" noRot="1" noChangeAspect="1"/>
          </p:cNvSpPr>
          <p:nvPr>
            <p:ph type="sldImg"/>
          </p:nvPr>
        </p:nvSpPr>
        <p:spPr bwMode="auto">
          <a:noFill/>
          <a:ln>
            <a:solidFill>
              <a:srgbClr val="000000"/>
            </a:solidFill>
            <a:miter lim="800000"/>
            <a:headEnd/>
            <a:tailEnd/>
          </a:ln>
        </p:spPr>
      </p:sp>
      <p:sp>
        <p:nvSpPr>
          <p:cNvPr id="5120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問卷調查分析中發現，大學程度的</a:t>
            </a:r>
            <a:r>
              <a:rPr lang="zh-TW" altLang="en-US" smtClean="0">
                <a:solidFill>
                  <a:srgbClr val="FF0000"/>
                </a:solidFill>
              </a:rPr>
              <a:t>觀眾比例最高，約占百分之</a:t>
            </a:r>
            <a:r>
              <a:rPr lang="en-US" altLang="zh-TW" smtClean="0">
                <a:solidFill>
                  <a:srgbClr val="FF0000"/>
                </a:solidFill>
              </a:rPr>
              <a:t>47</a:t>
            </a:r>
            <a:r>
              <a:rPr lang="zh-TW" altLang="en-US" smtClean="0"/>
              <a:t>，文獻中也發現教育水平的提升，讓民眾更願意參與藝術活動，比較近年來花蓮與全國平均的教育程度，可以發現花蓮人的教育程度逐年提高中，相信對花蓮藝文活動的推廣有正向幫助。</a:t>
            </a:r>
          </a:p>
        </p:txBody>
      </p:sp>
      <p:sp>
        <p:nvSpPr>
          <p:cNvPr id="5120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24A64F-B17E-43D2-9481-D0D19A92D815}" type="slidenum">
              <a:rPr lang="zh-TW" altLang="en-US"/>
              <a:pPr fontAlgn="base">
                <a:spcBef>
                  <a:spcPct val="0"/>
                </a:spcBef>
                <a:spcAft>
                  <a:spcPct val="0"/>
                </a:spcAft>
              </a:pPr>
              <a:t>21</a:t>
            </a:fld>
            <a:endParaRPr lang="zh-TW" altLang="en-US"/>
          </a:p>
        </p:txBody>
      </p:sp>
    </p:spTree>
    <p:extLst>
      <p:ext uri="{BB962C8B-B14F-4D97-AF65-F5344CB8AC3E}">
        <p14:creationId xmlns="" xmlns:p14="http://schemas.microsoft.com/office/powerpoint/2010/main" val="55575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投影片圖像版面配置區 1"/>
          <p:cNvSpPr>
            <a:spLocks noGrp="1" noRot="1" noChangeAspect="1"/>
          </p:cNvSpPr>
          <p:nvPr>
            <p:ph type="sldImg"/>
          </p:nvPr>
        </p:nvSpPr>
        <p:spPr bwMode="auto">
          <a:noFill/>
          <a:ln>
            <a:solidFill>
              <a:srgbClr val="000000"/>
            </a:solidFill>
            <a:miter lim="800000"/>
            <a:headEnd/>
            <a:tailEnd/>
          </a:ln>
        </p:spPr>
      </p:sp>
      <p:sp>
        <p:nvSpPr>
          <p:cNvPr id="5325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經過以上的整理分析，可以獲得以下結論：近年文化局不但力求改變也努力推動各項藝文活動，不但更新硬體設施，也邀請更多的團體前來。不過經費會影響表演藝文活動的舉辦，若企業團體大力贊助，花蓮藝文活動才有動能向前衝。另外，透過學校藝術教育，才能從小培養藝術觀眾。</a:t>
            </a:r>
            <a:endParaRPr lang="en-US" altLang="zh-TW" smtClean="0"/>
          </a:p>
          <a:p>
            <a:pPr>
              <a:spcBef>
                <a:spcPct val="0"/>
              </a:spcBef>
            </a:pPr>
            <a:endParaRPr lang="zh-TW" altLang="en-US" smtClean="0"/>
          </a:p>
        </p:txBody>
      </p:sp>
      <p:sp>
        <p:nvSpPr>
          <p:cNvPr id="5325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8F9D03-E8EF-414D-9718-A0C31FCC48B5}" type="slidenum">
              <a:rPr lang="zh-TW" altLang="en-US"/>
              <a:pPr fontAlgn="base">
                <a:spcBef>
                  <a:spcPct val="0"/>
                </a:spcBef>
                <a:spcAft>
                  <a:spcPct val="0"/>
                </a:spcAft>
              </a:pPr>
              <a:t>22</a:t>
            </a:fld>
            <a:endParaRPr lang="zh-TW" altLang="en-US"/>
          </a:p>
        </p:txBody>
      </p:sp>
    </p:spTree>
    <p:extLst>
      <p:ext uri="{BB962C8B-B14F-4D97-AF65-F5344CB8AC3E}">
        <p14:creationId xmlns="" xmlns:p14="http://schemas.microsoft.com/office/powerpoint/2010/main" val="89548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投影片圖像版面配置區 1"/>
          <p:cNvSpPr>
            <a:spLocks noGrp="1" noRot="1" noChangeAspect="1"/>
          </p:cNvSpPr>
          <p:nvPr>
            <p:ph type="sldImg"/>
          </p:nvPr>
        </p:nvSpPr>
        <p:spPr bwMode="auto">
          <a:noFill/>
          <a:ln>
            <a:solidFill>
              <a:srgbClr val="000000"/>
            </a:solidFill>
            <a:miter lim="800000"/>
            <a:headEnd/>
            <a:tailEnd/>
          </a:ln>
        </p:spPr>
      </p:sp>
      <p:sp>
        <p:nvSpPr>
          <p:cNvPr id="552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接下來是我們對文化局的建議。一、</a:t>
            </a:r>
            <a:r>
              <a:rPr lang="zh-TW" altLang="en-US" smtClean="0">
                <a:solidFill>
                  <a:srgbClr val="FF0000"/>
                </a:solidFill>
              </a:rPr>
              <a:t>更積極向中央或企業爭取經費，扶植藝術活動。二、持續推動藝文相關政策，讓藝術教育從小紮根。三、</a:t>
            </a:r>
            <a:r>
              <a:rPr lang="zh-TW" altLang="en-US" smtClean="0"/>
              <a:t>推廣各種不同類型的藝術活動，使花蓮表演藝術環境更多元。</a:t>
            </a:r>
            <a:r>
              <a:rPr lang="zh-TW" altLang="en-US" smtClean="0">
                <a:solidFill>
                  <a:srgbClr val="FF0000"/>
                </a:solidFill>
              </a:rPr>
              <a:t>希望透過以上建議，讓花蓮的表演藝術能達到台灣平均水準以上，甚至與國際接軌。</a:t>
            </a:r>
            <a:endParaRPr lang="en-US" altLang="zh-TW" smtClean="0"/>
          </a:p>
        </p:txBody>
      </p:sp>
      <p:sp>
        <p:nvSpPr>
          <p:cNvPr id="552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610BB-6A58-41A4-BD62-1D21190C7992}" type="slidenum">
              <a:rPr lang="zh-TW" altLang="en-US"/>
              <a:pPr fontAlgn="base">
                <a:spcBef>
                  <a:spcPct val="0"/>
                </a:spcBef>
                <a:spcAft>
                  <a:spcPct val="0"/>
                </a:spcAft>
              </a:pPr>
              <a:t>23</a:t>
            </a:fld>
            <a:endParaRPr lang="zh-TW" altLang="en-US"/>
          </a:p>
        </p:txBody>
      </p:sp>
    </p:spTree>
    <p:extLst>
      <p:ext uri="{BB962C8B-B14F-4D97-AF65-F5344CB8AC3E}">
        <p14:creationId xmlns="" xmlns:p14="http://schemas.microsoft.com/office/powerpoint/2010/main" val="238369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圖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接下來是我們對文化局的建議。一、</a:t>
            </a:r>
            <a:r>
              <a:rPr lang="zh-TW" altLang="en-US" smtClean="0">
                <a:solidFill>
                  <a:srgbClr val="FF0000"/>
                </a:solidFill>
              </a:rPr>
              <a:t>更積極向中央或企業爭取經費，扶植藝術活動。二、持續推動藝文相關政策，例如：讓藝術教育從小紮根。三、</a:t>
            </a:r>
            <a:r>
              <a:rPr lang="zh-TW" altLang="en-US" smtClean="0"/>
              <a:t>推廣各種不同類型的藝術活動，使花蓮表演藝術環境更多元。</a:t>
            </a:r>
            <a:r>
              <a:rPr lang="zh-TW" altLang="en-US" smtClean="0">
                <a:solidFill>
                  <a:srgbClr val="FF0000"/>
                </a:solidFill>
              </a:rPr>
              <a:t>希望透過以上建議，讓花蓮的表演藝術能達到台灣平均水準以上，甚至與國際接軌。</a:t>
            </a:r>
            <a:endParaRPr lang="en-US" altLang="zh-TW" smtClean="0"/>
          </a:p>
        </p:txBody>
      </p:sp>
      <p:sp>
        <p:nvSpPr>
          <p:cNvPr id="573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9180E7-76CD-415C-A401-93A5A5BFBA3F}" type="slidenum">
              <a:rPr lang="zh-TW" altLang="en-US"/>
              <a:pPr fontAlgn="base">
                <a:spcBef>
                  <a:spcPct val="0"/>
                </a:spcBef>
                <a:spcAft>
                  <a:spcPct val="0"/>
                </a:spcAft>
              </a:pPr>
              <a:t>24</a:t>
            </a:fld>
            <a:endParaRPr lang="zh-TW" altLang="en-US"/>
          </a:p>
        </p:txBody>
      </p:sp>
    </p:spTree>
    <p:extLst>
      <p:ext uri="{BB962C8B-B14F-4D97-AF65-F5344CB8AC3E}">
        <p14:creationId xmlns="" xmlns:p14="http://schemas.microsoft.com/office/powerpoint/2010/main" val="105163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圖像版面配置區 1"/>
          <p:cNvSpPr>
            <a:spLocks noGrp="1" noRot="1" noChangeAspec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lstStyle/>
          <a:p>
            <a:pPr fontAlgn="auto">
              <a:spcBef>
                <a:spcPts val="0"/>
              </a:spcBef>
              <a:spcAft>
                <a:spcPts val="0"/>
              </a:spcAft>
              <a:defRPr/>
            </a:pPr>
            <a:endParaRPr lang="zh-TW" altLang="en-US" dirty="0" smtClean="0">
              <a:latin typeface="+mn-ea"/>
            </a:endParaRPr>
          </a:p>
        </p:txBody>
      </p:sp>
      <p:sp>
        <p:nvSpPr>
          <p:cNvPr id="1843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B9B7FE-1924-478F-B6B9-74C84D1C3706}" type="slidenum">
              <a:rPr lang="zh-TW" altLang="en-US">
                <a:solidFill>
                  <a:srgbClr val="000000"/>
                </a:solidFill>
              </a:rPr>
              <a:pPr fontAlgn="base">
                <a:spcBef>
                  <a:spcPct val="0"/>
                </a:spcBef>
                <a:spcAft>
                  <a:spcPct val="0"/>
                </a:spcAft>
              </a:pPr>
              <a:t>2</a:t>
            </a:fld>
            <a:endParaRPr lang="zh-TW" altLang="en-US">
              <a:solidFill>
                <a:srgbClr val="000000"/>
              </a:solidFill>
            </a:endParaRPr>
          </a:p>
        </p:txBody>
      </p:sp>
    </p:spTree>
    <p:extLst>
      <p:ext uri="{BB962C8B-B14F-4D97-AF65-F5344CB8AC3E}">
        <p14:creationId xmlns="" xmlns:p14="http://schemas.microsoft.com/office/powerpoint/2010/main" val="183057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Tree>
    <p:extLst>
      <p:ext uri="{BB962C8B-B14F-4D97-AF65-F5344CB8AC3E}">
        <p14:creationId xmlns="" xmlns:p14="http://schemas.microsoft.com/office/powerpoint/2010/main" val="2460670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圖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614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7F6E71-9861-4193-8699-E999603B26A9}" type="slidenum">
              <a:rPr lang="zh-TW" altLang="en-US"/>
              <a:pPr fontAlgn="base">
                <a:spcBef>
                  <a:spcPct val="0"/>
                </a:spcBef>
                <a:spcAft>
                  <a:spcPct val="0"/>
                </a:spcAft>
              </a:pPr>
              <a:t>26</a:t>
            </a:fld>
            <a:endParaRPr lang="en-US" altLang="zh-TW"/>
          </a:p>
        </p:txBody>
      </p:sp>
    </p:spTree>
    <p:extLst>
      <p:ext uri="{BB962C8B-B14F-4D97-AF65-F5344CB8AC3E}">
        <p14:creationId xmlns="" xmlns:p14="http://schemas.microsoft.com/office/powerpoint/2010/main" val="233523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圖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048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78FEB-AC66-42DE-A2F1-D70A5F8383B8}" type="slidenum">
              <a:rPr lang="zh-TW" altLang="en-US"/>
              <a:pPr fontAlgn="base">
                <a:spcBef>
                  <a:spcPct val="0"/>
                </a:spcBef>
                <a:spcAft>
                  <a:spcPct val="0"/>
                </a:spcAft>
              </a:pPr>
              <a:t>3</a:t>
            </a:fld>
            <a:endParaRPr lang="zh-TW" altLang="en-US"/>
          </a:p>
        </p:txBody>
      </p:sp>
    </p:spTree>
    <p:extLst>
      <p:ext uri="{BB962C8B-B14F-4D97-AF65-F5344CB8AC3E}">
        <p14:creationId xmlns="" xmlns:p14="http://schemas.microsoft.com/office/powerpoint/2010/main" val="380953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bwMode="auto">
          <a:noFill/>
          <a:ln>
            <a:solidFill>
              <a:srgbClr val="000000"/>
            </a:solidFill>
            <a:miter lim="800000"/>
            <a:headEnd/>
            <a:tailEnd/>
          </a:ln>
        </p:spPr>
      </p:sp>
      <p:sp>
        <p:nvSpPr>
          <p:cNvPr id="22530"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22531"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307CD9-D993-408E-97B1-4CED60151FCB}" type="slidenum">
              <a:rPr lang="zh-TW" altLang="en-US"/>
              <a:pPr fontAlgn="base">
                <a:spcBef>
                  <a:spcPct val="0"/>
                </a:spcBef>
                <a:spcAft>
                  <a:spcPct val="0"/>
                </a:spcAft>
              </a:pPr>
              <a:t>4</a:t>
            </a:fld>
            <a:endParaRPr lang="zh-TW" altLang="en-US"/>
          </a:p>
        </p:txBody>
      </p:sp>
    </p:spTree>
    <p:extLst>
      <p:ext uri="{BB962C8B-B14F-4D97-AF65-F5344CB8AC3E}">
        <p14:creationId xmlns="" xmlns:p14="http://schemas.microsoft.com/office/powerpoint/2010/main" val="2123546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圖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第二，我們於八月二十七日前往花蓮縣文化局觀賞台北曲藝團的演出，為了解觀賞者的背景及對文化局的想法，做了問卷調查。在表演結束後立即回收問卷進行分析。 </a:t>
            </a:r>
          </a:p>
        </p:txBody>
      </p:sp>
      <p:sp>
        <p:nvSpPr>
          <p:cNvPr id="2457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2BE968-5E1B-48A6-8C48-A82F351FCB32}" type="slidenum">
              <a:rPr lang="zh-TW" altLang="en-US"/>
              <a:pPr fontAlgn="base">
                <a:spcBef>
                  <a:spcPct val="0"/>
                </a:spcBef>
                <a:spcAft>
                  <a:spcPct val="0"/>
                </a:spcAft>
              </a:pPr>
              <a:t>5</a:t>
            </a:fld>
            <a:endParaRPr lang="zh-TW" altLang="en-US"/>
          </a:p>
        </p:txBody>
      </p:sp>
    </p:spTree>
    <p:extLst>
      <p:ext uri="{BB962C8B-B14F-4D97-AF65-F5344CB8AC3E}">
        <p14:creationId xmlns="" xmlns:p14="http://schemas.microsoft.com/office/powerpoint/2010/main" val="690431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圖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這就是我們自製問卷的內容，請各位評審參考</a:t>
            </a:r>
            <a:r>
              <a:rPr lang="en-US" altLang="zh-TW" smtClean="0"/>
              <a:t>!</a:t>
            </a:r>
            <a:endParaRPr lang="zh-TW" altLang="en-US" smtClean="0"/>
          </a:p>
        </p:txBody>
      </p:sp>
      <p:sp>
        <p:nvSpPr>
          <p:cNvPr id="2662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3E7BF2-FB16-434D-88B1-3A72118867D3}" type="slidenum">
              <a:rPr lang="zh-TW" altLang="en-US"/>
              <a:pPr fontAlgn="base">
                <a:spcBef>
                  <a:spcPct val="0"/>
                </a:spcBef>
                <a:spcAft>
                  <a:spcPct val="0"/>
                </a:spcAft>
              </a:pPr>
              <a:t>6</a:t>
            </a:fld>
            <a:endParaRPr lang="zh-TW" altLang="en-US"/>
          </a:p>
        </p:txBody>
      </p:sp>
    </p:spTree>
    <p:extLst>
      <p:ext uri="{BB962C8B-B14F-4D97-AF65-F5344CB8AC3E}">
        <p14:creationId xmlns="" xmlns:p14="http://schemas.microsoft.com/office/powerpoint/2010/main" val="304832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投影片圖像版面配置區 1"/>
          <p:cNvSpPr>
            <a:spLocks noGrp="1" noRot="1" noChangeAspect="1"/>
          </p:cNvSpPr>
          <p:nvPr>
            <p:ph type="sldImg"/>
          </p:nvPr>
        </p:nvSpPr>
        <p:spPr bwMode="auto">
          <a:noFill/>
          <a:ln>
            <a:solidFill>
              <a:srgbClr val="000000"/>
            </a:solidFill>
            <a:miter lim="800000"/>
            <a:headEnd/>
            <a:tailEnd/>
          </a:ln>
        </p:spPr>
      </p:sp>
      <p:sp>
        <p:nvSpPr>
          <p:cNvPr id="2969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第三，因為本研究與花蓮縣文化局有著密不可分的關係，於是訪問曾任職花蓮縣文化局表演藝術科科長，也是現任局長秘書的</a:t>
            </a:r>
            <a:r>
              <a:rPr lang="zh-TW" altLang="en-US" u="sng" smtClean="0"/>
              <a:t>曾芳榮</a:t>
            </a:r>
            <a:r>
              <a:rPr lang="zh-TW" altLang="en-US" smtClean="0"/>
              <a:t>女士，希望藉由專業人士的協助能獲取更多的資訊。 </a:t>
            </a:r>
          </a:p>
        </p:txBody>
      </p:sp>
      <p:sp>
        <p:nvSpPr>
          <p:cNvPr id="2969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749383-4AE9-45C3-829A-EB5E216FC746}" type="slidenum">
              <a:rPr lang="zh-TW" altLang="en-US"/>
              <a:pPr fontAlgn="base">
                <a:spcBef>
                  <a:spcPct val="0"/>
                </a:spcBef>
                <a:spcAft>
                  <a:spcPct val="0"/>
                </a:spcAft>
              </a:pPr>
              <a:t>8</a:t>
            </a:fld>
            <a:endParaRPr lang="zh-TW" altLang="en-US"/>
          </a:p>
        </p:txBody>
      </p:sp>
    </p:spTree>
    <p:extLst>
      <p:ext uri="{BB962C8B-B14F-4D97-AF65-F5344CB8AC3E}">
        <p14:creationId xmlns="" xmlns:p14="http://schemas.microsoft.com/office/powerpoint/2010/main" val="338929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mtClean="0"/>
              <a:t>第四，因小組聚會的時間有限，無法進行充分討論，我們便決定在臉書成立討論群組，方便組員隨時分享資訊與進行更多的討論。 </a:t>
            </a:r>
          </a:p>
        </p:txBody>
      </p:sp>
      <p:sp>
        <p:nvSpPr>
          <p:cNvPr id="3174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A319A-57FD-43B0-8182-489DBF0D5FEE}" type="slidenum">
              <a:rPr lang="zh-TW" altLang="en-US"/>
              <a:pPr fontAlgn="base">
                <a:spcBef>
                  <a:spcPct val="0"/>
                </a:spcBef>
                <a:spcAft>
                  <a:spcPct val="0"/>
                </a:spcAft>
              </a:pPr>
              <a:t>9</a:t>
            </a:fld>
            <a:endParaRPr lang="zh-TW" altLang="en-US"/>
          </a:p>
        </p:txBody>
      </p:sp>
    </p:spTree>
    <p:extLst>
      <p:ext uri="{BB962C8B-B14F-4D97-AF65-F5344CB8AC3E}">
        <p14:creationId xmlns="" xmlns:p14="http://schemas.microsoft.com/office/powerpoint/2010/main" val="2072213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圖像版面配置區 1"/>
          <p:cNvSpPr>
            <a:spLocks noGrp="1" noRot="1" noChangeAspect="1"/>
          </p:cNvSpPr>
          <p:nvPr>
            <p:ph type="sldImg"/>
          </p:nvPr>
        </p:nvSpPr>
        <p:spPr bwMode="auto">
          <a:noFill/>
          <a:ln>
            <a:solidFill>
              <a:srgbClr val="000000"/>
            </a:solidFill>
            <a:miter lim="800000"/>
            <a:headEnd/>
            <a:tailEnd/>
          </a:ln>
        </p:spPr>
      </p:sp>
      <p:sp>
        <p:nvSpPr>
          <p:cNvPr id="34818"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34819"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2A5C85-1DDC-4D54-AF54-29E4C85C094C}" type="slidenum">
              <a:rPr lang="zh-TW" altLang="en-US"/>
              <a:pPr fontAlgn="base">
                <a:spcBef>
                  <a:spcPct val="0"/>
                </a:spcBef>
                <a:spcAft>
                  <a:spcPct val="0"/>
                </a:spcAft>
              </a:pPr>
              <a:t>11</a:t>
            </a:fld>
            <a:endParaRPr lang="en-US" altLang="zh-TW"/>
          </a:p>
        </p:txBody>
      </p:sp>
    </p:spTree>
    <p:extLst>
      <p:ext uri="{BB962C8B-B14F-4D97-AF65-F5344CB8AC3E}">
        <p14:creationId xmlns="" xmlns:p14="http://schemas.microsoft.com/office/powerpoint/2010/main" val="61387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05DBD5E-E9B8-47B1-869E-62B8FD64985A}" type="datetimeFigureOut">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047B02D-2D14-49CB-9C80-CC406537FE6F}"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8A7BBA0-F1BB-4DD3-8E3C-3BECBA5A6621}" type="datetimeFigureOut">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E59452A-5510-4F18-986A-A2FBBCC3240A}"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A14B5D2-3C5A-46F4-A0F5-09C867D66FCA}" type="datetimeFigureOut">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EA3C9A-F6C6-46F9-8B8E-A3D762A0EF42}"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36F9B56-7608-4A3C-86D1-65269DDFEDEF}" type="datetimeFigureOut">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427E506-0A0E-4863-8A7C-6D5B714CC5C6}"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42FD5429-0167-4898-B800-E3EC1C6C5B5C}" type="datetimeFigureOut">
              <a:rPr lang="zh-TW" altLang="en-US"/>
              <a:pPr>
                <a:defRPr/>
              </a:pPr>
              <a:t>2016/11/3</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91C1440-F2BA-47B7-9337-F676C88ABE37}"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09FA473-326F-4296-A682-05AF277F9351}" type="datetimeFigureOut">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BAAFDE1-D400-422D-900F-A631AB2CA8D4}"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9C720CA6-385B-4190-AB3E-980110368CF7}" type="datetimeFigureOut">
              <a:rPr lang="zh-TW" altLang="en-US"/>
              <a:pPr>
                <a:defRPr/>
              </a:pPr>
              <a:t>2016/11/3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7E4588E2-F332-44D6-87B5-C95FB9376286}"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9AB5BA76-27E5-4E4D-A2A9-1851E8834167}" type="datetimeFigureOut">
              <a:rPr lang="zh-TW" altLang="en-US"/>
              <a:pPr>
                <a:defRPr/>
              </a:pPr>
              <a:t>2016/11/3</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075DB47-1D70-4C85-882B-AC79E5444D1E}"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182AF348-F0CC-487C-8EE1-CE6CFF9FEB54}" type="datetimeFigureOut">
              <a:rPr lang="zh-TW" altLang="en-US"/>
              <a:pPr>
                <a:defRPr/>
              </a:pPr>
              <a:t>2016/11/3</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F9DFF3F2-ACBC-4DCA-BC74-D780DEE295D2}"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5C4FDAB-FC33-4807-9973-A6FCD8FA14C8}" type="datetimeFigureOut">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1DFE0EE-5B69-4E10-9F62-483D345FCCA8}"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C2BAAB1-BB9D-4BFF-B17D-3D61861F7BC3}" type="datetimeFigureOut">
              <a:rPr lang="zh-TW" altLang="en-US"/>
              <a:pPr>
                <a:defRPr/>
              </a:pPr>
              <a:t>2016/11/3</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E7CC5D2-955A-459B-A8DF-0A00E7D59B09}"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3CB2638D-DD5B-4FCF-9108-55E64E34D5A2}" type="datetimeFigureOut">
              <a:rPr lang="zh-TW" altLang="en-US"/>
              <a:pPr>
                <a:defRPr/>
              </a:pPr>
              <a:t>2016/11/3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20CBC786-E265-4102-B66D-FA4ED364239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eg"/><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cci.culture.tw/upload/cht/attachment/cc1463614e465a6130131ec46b0ccab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15366" name="Picture 6"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15362" name="標題 1"/>
          <p:cNvSpPr>
            <a:spLocks noGrp="1"/>
          </p:cNvSpPr>
          <p:nvPr>
            <p:ph type="ctrTitle"/>
          </p:nvPr>
        </p:nvSpPr>
        <p:spPr>
          <a:xfrm>
            <a:off x="684213" y="981075"/>
            <a:ext cx="7772400" cy="1042988"/>
          </a:xfrm>
        </p:spPr>
        <p:txBody>
          <a:bodyPr/>
          <a:lstStyle/>
          <a:p>
            <a:r>
              <a:rPr lang="zh-TW" altLang="en-US" sz="4800" smtClean="0">
                <a:latin typeface="標楷體" pitchFamily="65" charset="-120"/>
                <a:ea typeface="標楷體" pitchFamily="65" charset="-120"/>
              </a:rPr>
              <a:t>洄瀾文化局藝文表演大追擊</a:t>
            </a:r>
          </a:p>
        </p:txBody>
      </p:sp>
      <p:sp>
        <p:nvSpPr>
          <p:cNvPr id="3" name="副標題 2"/>
          <p:cNvSpPr>
            <a:spLocks noGrp="1"/>
          </p:cNvSpPr>
          <p:nvPr>
            <p:ph type="subTitle" idx="1"/>
          </p:nvPr>
        </p:nvSpPr>
        <p:spPr>
          <a:xfrm>
            <a:off x="1476375" y="3933825"/>
            <a:ext cx="5759450" cy="1943100"/>
          </a:xfrm>
        </p:spPr>
        <p:txBody>
          <a:bodyPr rtlCol="0">
            <a:normAutofit lnSpcReduction="10000"/>
          </a:bodyPr>
          <a:lstStyle/>
          <a:p>
            <a:pPr fontAlgn="auto">
              <a:spcAft>
                <a:spcPts val="0"/>
              </a:spcAft>
              <a:buFont typeface="Arial" pitchFamily="34" charset="0"/>
              <a:buNone/>
              <a:defRPr/>
            </a:pPr>
            <a:r>
              <a:rPr lang="zh-TW" altLang="en-US" sz="3600" dirty="0" smtClean="0">
                <a:solidFill>
                  <a:schemeClr val="tx1"/>
                </a:solidFill>
                <a:latin typeface="標楷體" pitchFamily="65" charset="-120"/>
                <a:ea typeface="標楷體" pitchFamily="65" charset="-120"/>
              </a:rPr>
              <a:t>隊 員：黃子珊</a:t>
            </a:r>
            <a:endParaRPr lang="en-US" altLang="zh-TW" sz="3600" dirty="0" smtClean="0">
              <a:solidFill>
                <a:schemeClr val="tx1"/>
              </a:solidFill>
              <a:latin typeface="標楷體" pitchFamily="65" charset="-120"/>
              <a:ea typeface="標楷體" pitchFamily="65" charset="-120"/>
            </a:endParaRPr>
          </a:p>
          <a:p>
            <a:pPr fontAlgn="auto">
              <a:spcAft>
                <a:spcPts val="0"/>
              </a:spcAft>
              <a:buFont typeface="Arial" pitchFamily="34" charset="0"/>
              <a:buNone/>
              <a:defRPr/>
            </a:pPr>
            <a:r>
              <a:rPr lang="en-US" altLang="zh-TW" sz="3600" dirty="0" smtClean="0">
                <a:solidFill>
                  <a:schemeClr val="tx1"/>
                </a:solidFill>
                <a:latin typeface="標楷體" pitchFamily="65" charset="-120"/>
                <a:ea typeface="標楷體" pitchFamily="65" charset="-120"/>
              </a:rPr>
              <a:t>      </a:t>
            </a:r>
            <a:r>
              <a:rPr lang="zh-TW" altLang="en-US" sz="3600" dirty="0" smtClean="0">
                <a:solidFill>
                  <a:schemeClr val="tx1"/>
                </a:solidFill>
                <a:latin typeface="標楷體" pitchFamily="65" charset="-120"/>
                <a:ea typeface="標楷體" pitchFamily="65" charset="-120"/>
              </a:rPr>
              <a:t> 杜</a:t>
            </a:r>
            <a:r>
              <a:rPr lang="zh-TW" altLang="en-US" sz="3600" dirty="0">
                <a:solidFill>
                  <a:schemeClr val="tx1"/>
                </a:solidFill>
                <a:latin typeface="標楷體" pitchFamily="65" charset="-120"/>
                <a:ea typeface="標楷體" pitchFamily="65" charset="-120"/>
              </a:rPr>
              <a:t>育</a:t>
            </a:r>
            <a:r>
              <a:rPr lang="zh-TW" altLang="en-US" sz="3600" dirty="0" smtClean="0">
                <a:solidFill>
                  <a:schemeClr val="tx1"/>
                </a:solidFill>
                <a:latin typeface="標楷體" pitchFamily="65" charset="-120"/>
                <a:ea typeface="標楷體" pitchFamily="65" charset="-120"/>
              </a:rPr>
              <a:t>葳</a:t>
            </a:r>
            <a:endParaRPr lang="en-US" altLang="zh-TW" sz="3600" dirty="0" smtClean="0">
              <a:solidFill>
                <a:schemeClr val="tx1"/>
              </a:solidFill>
              <a:latin typeface="標楷體" pitchFamily="65" charset="-120"/>
              <a:ea typeface="標楷體" pitchFamily="65" charset="-120"/>
            </a:endParaRPr>
          </a:p>
          <a:p>
            <a:pPr fontAlgn="auto">
              <a:spcAft>
                <a:spcPts val="0"/>
              </a:spcAft>
              <a:buFont typeface="Arial" pitchFamily="34" charset="0"/>
              <a:buNone/>
              <a:defRPr/>
            </a:pPr>
            <a:r>
              <a:rPr lang="zh-TW" altLang="en-US" sz="3600" dirty="0">
                <a:solidFill>
                  <a:schemeClr val="tx1"/>
                </a:solidFill>
                <a:latin typeface="標楷體" pitchFamily="65" charset="-120"/>
                <a:ea typeface="標楷體" pitchFamily="65" charset="-120"/>
              </a:rPr>
              <a:t>      </a:t>
            </a:r>
            <a:r>
              <a:rPr lang="zh-TW" altLang="en-US" sz="3600" dirty="0" smtClean="0">
                <a:solidFill>
                  <a:schemeClr val="tx1"/>
                </a:solidFill>
                <a:latin typeface="標楷體" pitchFamily="65" charset="-120"/>
                <a:ea typeface="標楷體" pitchFamily="65" charset="-120"/>
              </a:rPr>
              <a:t> 何</a:t>
            </a:r>
            <a:r>
              <a:rPr lang="zh-TW" altLang="en-US" sz="3600" dirty="0">
                <a:solidFill>
                  <a:schemeClr val="tx1"/>
                </a:solidFill>
                <a:latin typeface="標楷體" pitchFamily="65" charset="-120"/>
                <a:ea typeface="標楷體" pitchFamily="65" charset="-120"/>
              </a:rPr>
              <a:t>宥</a:t>
            </a:r>
            <a:r>
              <a:rPr lang="zh-TW" altLang="en-US" sz="3600" dirty="0" smtClean="0">
                <a:solidFill>
                  <a:schemeClr val="tx1"/>
                </a:solidFill>
                <a:latin typeface="標楷體" pitchFamily="65" charset="-120"/>
                <a:ea typeface="標楷體" pitchFamily="65" charset="-120"/>
              </a:rPr>
              <a:t>芃</a:t>
            </a:r>
            <a:endParaRPr lang="en-US" altLang="zh-TW" sz="3600" dirty="0" smtClean="0">
              <a:solidFill>
                <a:schemeClr val="tx1"/>
              </a:solidFill>
              <a:latin typeface="標楷體" pitchFamily="65" charset="-120"/>
              <a:ea typeface="標楷體" pitchFamily="65" charset="-120"/>
            </a:endParaRPr>
          </a:p>
          <a:p>
            <a:pPr fontAlgn="auto">
              <a:spcAft>
                <a:spcPts val="0"/>
              </a:spcAft>
              <a:buFont typeface="Arial" pitchFamily="34" charset="0"/>
              <a:buNone/>
              <a:defRPr/>
            </a:pPr>
            <a:endParaRPr lang="zh-TW" altLang="en-US" dirty="0"/>
          </a:p>
        </p:txBody>
      </p:sp>
      <p:sp>
        <p:nvSpPr>
          <p:cNvPr id="15364" name="文字方塊 3"/>
          <p:cNvSpPr txBox="1">
            <a:spLocks noChangeArrowheads="1"/>
          </p:cNvSpPr>
          <p:nvPr/>
        </p:nvSpPr>
        <p:spPr bwMode="auto">
          <a:xfrm>
            <a:off x="2771775" y="3213100"/>
            <a:ext cx="3646488" cy="646113"/>
          </a:xfrm>
          <a:prstGeom prst="rect">
            <a:avLst/>
          </a:prstGeom>
          <a:noFill/>
          <a:ln w="9525">
            <a:noFill/>
            <a:miter lim="800000"/>
            <a:headEnd/>
            <a:tailEnd/>
          </a:ln>
        </p:spPr>
        <p:txBody>
          <a:bodyPr wrap="none">
            <a:spAutoFit/>
          </a:bodyPr>
          <a:lstStyle/>
          <a:p>
            <a:r>
              <a:rPr kumimoji="0" lang="zh-TW" altLang="en-US" sz="3600">
                <a:latin typeface="標楷體" pitchFamily="65" charset="-120"/>
                <a:ea typeface="標楷體" pitchFamily="65" charset="-120"/>
              </a:rPr>
              <a:t>隊 名：英雄聯盟</a:t>
            </a:r>
            <a:endParaRPr kumimoji="0" lang="en-US" altLang="zh-TW" sz="36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C:\Users\user\Desktop\1.jpg"/>
          <p:cNvPicPr>
            <a:picLocks noChangeAspect="1" noChangeArrowheads="1"/>
          </p:cNvPicPr>
          <p:nvPr/>
        </p:nvPicPr>
        <p:blipFill>
          <a:blip r:embed="rId2" cstate="print"/>
          <a:srcRect/>
          <a:stretch>
            <a:fillRect/>
          </a:stretch>
        </p:blipFill>
        <p:spPr bwMode="auto">
          <a:xfrm>
            <a:off x="-23813" y="0"/>
            <a:ext cx="9167813" cy="6840538"/>
          </a:xfrm>
          <a:prstGeom prst="rect">
            <a:avLst/>
          </a:prstGeom>
          <a:noFill/>
          <a:ln w="9525">
            <a:noFill/>
            <a:miter lim="800000"/>
            <a:headEnd/>
            <a:tailEnd/>
          </a:ln>
        </p:spPr>
      </p:pic>
      <p:pic>
        <p:nvPicPr>
          <p:cNvPr id="32774" name="Picture 6" descr="「ppt雪花背景」的圖片搜尋結果"/>
          <p:cNvPicPr>
            <a:picLocks noChangeAspect="1" noChangeArrowheads="1"/>
          </p:cNvPicPr>
          <p:nvPr/>
        </p:nvPicPr>
        <p:blipFill>
          <a:blip r:embed="rId3" cstate="print"/>
          <a:srcRect/>
          <a:stretch>
            <a:fillRect/>
          </a:stretch>
        </p:blipFill>
        <p:spPr bwMode="auto">
          <a:xfrm>
            <a:off x="0" y="0"/>
            <a:ext cx="9144000" cy="6999288"/>
          </a:xfrm>
          <a:prstGeom prst="rect">
            <a:avLst/>
          </a:prstGeom>
          <a:noFill/>
        </p:spPr>
      </p:pic>
      <p:sp>
        <p:nvSpPr>
          <p:cNvPr id="32770" name="標題 1"/>
          <p:cNvSpPr>
            <a:spLocks noGrp="1"/>
          </p:cNvSpPr>
          <p:nvPr>
            <p:ph type="ctrTitle"/>
          </p:nvPr>
        </p:nvSpPr>
        <p:spPr>
          <a:xfrm>
            <a:off x="468313" y="908050"/>
            <a:ext cx="7772400" cy="714375"/>
          </a:xfrm>
        </p:spPr>
        <p:txBody>
          <a:bodyPr/>
          <a:lstStyle/>
          <a:p>
            <a:r>
              <a:rPr lang="zh-TW" altLang="en-US" sz="3600" smtClean="0">
                <a:latin typeface="標楷體" pitchFamily="65" charset="-120"/>
                <a:ea typeface="標楷體" pitchFamily="65" charset="-120"/>
              </a:rPr>
              <a:t>一、 藝文活動分析 </a:t>
            </a:r>
          </a:p>
        </p:txBody>
      </p:sp>
      <p:sp>
        <p:nvSpPr>
          <p:cNvPr id="32771" name="副標題 2"/>
          <p:cNvSpPr>
            <a:spLocks noGrp="1"/>
          </p:cNvSpPr>
          <p:nvPr>
            <p:ph type="subTitle" idx="1"/>
          </p:nvPr>
        </p:nvSpPr>
        <p:spPr>
          <a:xfrm>
            <a:off x="395288" y="1700213"/>
            <a:ext cx="8104187" cy="4321175"/>
          </a:xfrm>
        </p:spPr>
        <p:txBody>
          <a:bodyPr/>
          <a:lstStyle/>
          <a:p>
            <a:pPr algn="l"/>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一</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文化局表演的分類：</a:t>
            </a:r>
            <a:endParaRPr lang="en-US" altLang="zh-TW" dirty="0" smtClean="0">
              <a:solidFill>
                <a:schemeClr val="tx1"/>
              </a:solidFill>
              <a:latin typeface="標楷體" pitchFamily="65" charset="-120"/>
              <a:ea typeface="標楷體" pitchFamily="65" charset="-120"/>
            </a:endParaRPr>
          </a:p>
          <a:p>
            <a:pPr algn="l"/>
            <a:r>
              <a:rPr lang="zh-TW" altLang="en-US" dirty="0" smtClean="0">
                <a:solidFill>
                  <a:schemeClr val="tx1"/>
                </a:solidFill>
                <a:latin typeface="標楷體" pitchFamily="65" charset="-120"/>
                <a:ea typeface="標楷體" pitchFamily="65" charset="-120"/>
              </a:rPr>
              <a:t>沿襲</a:t>
            </a:r>
            <a:r>
              <a:rPr lang="en-US" altLang="zh-TW" dirty="0" smtClean="0">
                <a:solidFill>
                  <a:schemeClr val="tx1"/>
                </a:solidFill>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花蓮縣志</a:t>
            </a:r>
            <a:r>
              <a:rPr lang="zh-TW" altLang="en-US" dirty="0" smtClean="0">
                <a:solidFill>
                  <a:schemeClr val="tx1"/>
                </a:solidFill>
                <a:latin typeface="標楷體" pitchFamily="65" charset="-120"/>
                <a:ea typeface="標楷體" pitchFamily="65" charset="-120"/>
              </a:rPr>
              <a:t>文化篇內民國七十一年至九十年</a:t>
            </a:r>
            <a:r>
              <a:rPr lang="en-US" altLang="zh-TW" dirty="0" smtClean="0">
                <a:solidFill>
                  <a:schemeClr val="tx1"/>
                </a:solidFill>
                <a:latin typeface="標楷體" pitchFamily="65" charset="-120"/>
                <a:ea typeface="標楷體" pitchFamily="65" charset="-120"/>
              </a:rPr>
              <a:t>》</a:t>
            </a:r>
            <a:r>
              <a:rPr lang="zh-TW" altLang="en-US" dirty="0" smtClean="0">
                <a:solidFill>
                  <a:schemeClr val="tx1"/>
                </a:solidFill>
                <a:latin typeface="標楷體" pitchFamily="65" charset="-120"/>
                <a:ea typeface="標楷體" pitchFamily="65" charset="-120"/>
              </a:rPr>
              <a:t>之</a:t>
            </a:r>
            <a:r>
              <a:rPr lang="zh-TW" altLang="en-US" dirty="0" smtClean="0">
                <a:solidFill>
                  <a:srgbClr val="FF0000"/>
                </a:solidFill>
                <a:latin typeface="標楷體" pitchFamily="65" charset="-120"/>
                <a:ea typeface="標楷體" pitchFamily="65" charset="-120"/>
              </a:rPr>
              <a:t>藝文活動分類</a:t>
            </a:r>
            <a:r>
              <a:rPr lang="zh-TW" altLang="en-US" dirty="0" smtClean="0">
                <a:solidFill>
                  <a:schemeClr val="tx1"/>
                </a:solidFill>
                <a:latin typeface="標楷體" pitchFamily="65" charset="-120"/>
                <a:ea typeface="標楷體" pitchFamily="65" charset="-120"/>
              </a:rPr>
              <a:t>，將表演藝術活動分為以下幾個類別</a:t>
            </a:r>
            <a:r>
              <a:rPr lang="en-US" altLang="zh-TW" dirty="0" smtClean="0">
                <a:solidFill>
                  <a:schemeClr val="tx1"/>
                </a:solidFill>
                <a:latin typeface="標楷體" pitchFamily="65" charset="-120"/>
                <a:ea typeface="標楷體" pitchFamily="65" charset="-120"/>
              </a:rPr>
              <a:t>:</a:t>
            </a:r>
          </a:p>
          <a:p>
            <a:pPr algn="l"/>
            <a:endParaRPr lang="en-US" altLang="zh-TW" dirty="0" smtClean="0">
              <a:solidFill>
                <a:schemeClr val="tx1"/>
              </a:solidFill>
              <a:latin typeface="標楷體" pitchFamily="65" charset="-120"/>
              <a:ea typeface="標楷體" pitchFamily="65" charset="-120"/>
            </a:endParaRPr>
          </a:p>
          <a:p>
            <a:pPr algn="l"/>
            <a:r>
              <a:rPr lang="zh-TW" altLang="en-US" dirty="0" smtClean="0">
                <a:solidFill>
                  <a:schemeClr val="tx1"/>
                </a:solidFill>
                <a:latin typeface="標楷體" pitchFamily="65" charset="-120"/>
                <a:ea typeface="標楷體" pitchFamily="65" charset="-120"/>
              </a:rPr>
              <a:t>    </a:t>
            </a:r>
            <a:r>
              <a:rPr lang="en-US" altLang="zh-TW" dirty="0" smtClean="0">
                <a:solidFill>
                  <a:srgbClr val="0070C0"/>
                </a:solidFill>
                <a:latin typeface="標楷體" pitchFamily="65" charset="-120"/>
                <a:ea typeface="標楷體" pitchFamily="65" charset="-120"/>
              </a:rPr>
              <a:t>1.</a:t>
            </a:r>
            <a:r>
              <a:rPr lang="zh-TW" altLang="en-US" dirty="0" smtClean="0">
                <a:solidFill>
                  <a:srgbClr val="0070C0"/>
                </a:solidFill>
                <a:latin typeface="標楷體" pitchFamily="65" charset="-120"/>
                <a:ea typeface="標楷體" pitchFamily="65" charset="-120"/>
              </a:rPr>
              <a:t>音樂類  </a:t>
            </a:r>
            <a:r>
              <a:rPr lang="en-US" altLang="zh-TW" dirty="0" smtClean="0">
                <a:solidFill>
                  <a:srgbClr val="0070C0"/>
                </a:solidFill>
                <a:latin typeface="標楷體" pitchFamily="65" charset="-120"/>
                <a:ea typeface="標楷體" pitchFamily="65" charset="-120"/>
              </a:rPr>
              <a:t>2.</a:t>
            </a:r>
            <a:r>
              <a:rPr lang="zh-TW" altLang="en-US" dirty="0" smtClean="0">
                <a:solidFill>
                  <a:srgbClr val="0070C0"/>
                </a:solidFill>
                <a:latin typeface="標楷體" pitchFamily="65" charset="-120"/>
                <a:ea typeface="標楷體" pitchFamily="65" charset="-120"/>
              </a:rPr>
              <a:t>舞蹈類  </a:t>
            </a:r>
            <a:r>
              <a:rPr lang="en-US" altLang="zh-TW" dirty="0" smtClean="0">
                <a:solidFill>
                  <a:srgbClr val="0070C0"/>
                </a:solidFill>
                <a:latin typeface="標楷體" pitchFamily="65" charset="-120"/>
                <a:ea typeface="標楷體" pitchFamily="65" charset="-120"/>
              </a:rPr>
              <a:t>3.</a:t>
            </a:r>
            <a:r>
              <a:rPr lang="zh-TW" altLang="en-US" dirty="0" smtClean="0">
                <a:solidFill>
                  <a:srgbClr val="0070C0"/>
                </a:solidFill>
                <a:latin typeface="標楷體" pitchFamily="65" charset="-120"/>
                <a:ea typeface="標楷體" pitchFamily="65" charset="-120"/>
              </a:rPr>
              <a:t>戲劇類</a:t>
            </a:r>
            <a:r>
              <a:rPr lang="en-US" altLang="zh-TW" dirty="0" smtClean="0">
                <a:solidFill>
                  <a:srgbClr val="0070C0"/>
                </a:solidFill>
                <a:latin typeface="標楷體" pitchFamily="65" charset="-120"/>
                <a:ea typeface="標楷體" pitchFamily="65" charset="-120"/>
              </a:rPr>
              <a:t> </a:t>
            </a:r>
          </a:p>
          <a:p>
            <a:pPr algn="l"/>
            <a:r>
              <a:rPr lang="zh-TW" altLang="en-US" dirty="0" smtClean="0">
                <a:solidFill>
                  <a:srgbClr val="0070C0"/>
                </a:solidFill>
                <a:latin typeface="標楷體" pitchFamily="65" charset="-120"/>
                <a:ea typeface="標楷體" pitchFamily="65" charset="-120"/>
              </a:rPr>
              <a:t>    </a:t>
            </a:r>
            <a:r>
              <a:rPr lang="en-US" altLang="zh-TW" dirty="0" smtClean="0">
                <a:solidFill>
                  <a:srgbClr val="0070C0"/>
                </a:solidFill>
                <a:latin typeface="標楷體" pitchFamily="65" charset="-120"/>
                <a:ea typeface="標楷體" pitchFamily="65" charset="-120"/>
              </a:rPr>
              <a:t>4.</a:t>
            </a:r>
            <a:r>
              <a:rPr lang="zh-TW" altLang="en-US" dirty="0" smtClean="0">
                <a:solidFill>
                  <a:srgbClr val="0070C0"/>
                </a:solidFill>
                <a:latin typeface="標楷體" pitchFamily="65" charset="-120"/>
                <a:ea typeface="標楷體" pitchFamily="65" charset="-120"/>
              </a:rPr>
              <a:t>戲曲類  </a:t>
            </a:r>
            <a:r>
              <a:rPr lang="en-US" altLang="zh-TW" dirty="0" smtClean="0">
                <a:solidFill>
                  <a:srgbClr val="0070C0"/>
                </a:solidFill>
                <a:latin typeface="標楷體" pitchFamily="65" charset="-120"/>
                <a:ea typeface="標楷體" pitchFamily="65" charset="-120"/>
              </a:rPr>
              <a:t>5.</a:t>
            </a:r>
            <a:r>
              <a:rPr lang="zh-TW" altLang="en-US" dirty="0" smtClean="0">
                <a:solidFill>
                  <a:srgbClr val="0070C0"/>
                </a:solidFill>
                <a:latin typeface="標楷體" pitchFamily="65" charset="-120"/>
                <a:ea typeface="標楷體" pitchFamily="65" charset="-120"/>
              </a:rPr>
              <a:t>民俗類</a:t>
            </a:r>
          </a:p>
        </p:txBody>
      </p:sp>
      <p:sp>
        <p:nvSpPr>
          <p:cNvPr id="4" name="標題 1"/>
          <p:cNvSpPr txBox="1">
            <a:spLocks/>
          </p:cNvSpPr>
          <p:nvPr/>
        </p:nvSpPr>
        <p:spPr>
          <a:xfrm>
            <a:off x="395288" y="188913"/>
            <a:ext cx="2592387" cy="714375"/>
          </a:xfrm>
          <a:prstGeom prst="rect">
            <a:avLst/>
          </a:prstGeom>
        </p:spPr>
        <p:txBody>
          <a:bodyPr anchor="ctr">
            <a:normAutofit/>
          </a:bodyPr>
          <a:lstStyle/>
          <a:p>
            <a:pPr fontAlgn="auto">
              <a:spcAft>
                <a:spcPts val="0"/>
              </a:spcAft>
              <a:defRPr/>
            </a:pPr>
            <a:r>
              <a:rPr kumimoji="0" lang="zh-TW" altLang="en-US" sz="3600" b="1" dirty="0">
                <a:solidFill>
                  <a:srgbClr val="7030A0"/>
                </a:solidFill>
                <a:latin typeface="標楷體" pitchFamily="65" charset="-120"/>
                <a:ea typeface="標楷體" pitchFamily="65" charset="-120"/>
                <a:cs typeface="+mj-cs"/>
              </a:rPr>
              <a:t>貳、正文 </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33889" name="Picture 97"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33794" name="標題 1"/>
          <p:cNvSpPr>
            <a:spLocks noGrp="1"/>
          </p:cNvSpPr>
          <p:nvPr>
            <p:ph type="title"/>
          </p:nvPr>
        </p:nvSpPr>
        <p:spPr>
          <a:xfrm>
            <a:off x="457200" y="274638"/>
            <a:ext cx="8229600" cy="1154112"/>
          </a:xfrm>
        </p:spPr>
        <p:txBody>
          <a:bodyPr/>
          <a:lstStyle/>
          <a:p>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二</a:t>
            </a:r>
            <a:r>
              <a:rPr lang="en-US" altLang="zh-TW" sz="2800" smtClean="0">
                <a:latin typeface="標楷體" pitchFamily="65" charset="-120"/>
                <a:ea typeface="標楷體" pitchFamily="65" charset="-120"/>
              </a:rPr>
              <a:t>)</a:t>
            </a:r>
            <a:r>
              <a:rPr lang="zh-TW" altLang="en-US" sz="2800" smtClean="0">
                <a:latin typeface="標楷體" pitchFamily="65" charset="-120"/>
                <a:ea typeface="標楷體" pitchFamily="65" charset="-120"/>
              </a:rPr>
              <a:t>民國 </a:t>
            </a:r>
            <a:r>
              <a:rPr lang="en-US" altLang="zh-TW" sz="2800" smtClean="0">
                <a:latin typeface="標楷體" pitchFamily="65" charset="-120"/>
                <a:ea typeface="標楷體" pitchFamily="65" charset="-120"/>
              </a:rPr>
              <a:t>98~105 </a:t>
            </a:r>
            <a:r>
              <a:rPr lang="zh-TW" altLang="en-US" sz="2800" smtClean="0">
                <a:latin typeface="標楷體" pitchFamily="65" charset="-120"/>
                <a:ea typeface="標楷體" pitchFamily="65" charset="-120"/>
              </a:rPr>
              <a:t>年 </a:t>
            </a:r>
            <a:r>
              <a:rPr lang="en-US" altLang="zh-TW" sz="2800" smtClean="0">
                <a:latin typeface="標楷體" pitchFamily="65" charset="-120"/>
                <a:ea typeface="標楷體" pitchFamily="65" charset="-120"/>
              </a:rPr>
              <a:t>8 </a:t>
            </a:r>
            <a:r>
              <a:rPr lang="zh-TW" altLang="en-US" sz="2800" smtClean="0">
                <a:latin typeface="標楷體" pitchFamily="65" charset="-120"/>
                <a:ea typeface="標楷體" pitchFamily="65" charset="-120"/>
              </a:rPr>
              <a:t>月文化局表演活動統計分析</a:t>
            </a:r>
            <a:endParaRPr lang="zh-TW" altLang="en-US" sz="1800" smtClean="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395288" y="2000240"/>
          <a:ext cx="8358248" cy="4020391"/>
        </p:xfrm>
        <a:graphic>
          <a:graphicData uri="http://schemas.openxmlformats.org/drawingml/2006/table">
            <a:tbl>
              <a:tblPr firstRow="1" bandRow="1">
                <a:tableStyleId>{5940675A-B579-460E-94D1-54222C63F5DA}</a:tableStyleId>
              </a:tblPr>
              <a:tblGrid>
                <a:gridCol w="1044781"/>
                <a:gridCol w="1044781"/>
                <a:gridCol w="1044781"/>
                <a:gridCol w="1044781"/>
                <a:gridCol w="1044781"/>
                <a:gridCol w="1044781"/>
                <a:gridCol w="1044781"/>
                <a:gridCol w="1044781"/>
              </a:tblGrid>
              <a:tr h="408757">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音樂類</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舞蹈類</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戲劇類</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戲曲類</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民俗類 </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備註</a:t>
                      </a:r>
                      <a:endParaRPr lang="zh-TW" altLang="en-US" dirty="0">
                        <a:latin typeface="標楷體" pitchFamily="65" charset="-120"/>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總計</a:t>
                      </a:r>
                    </a:p>
                  </a:txBody>
                  <a:tcPr anchor="ctr"/>
                </a:tc>
              </a:tr>
              <a:tr h="380172">
                <a:tc>
                  <a:txBody>
                    <a:bodyPr/>
                    <a:lstStyle/>
                    <a:p>
                      <a:pPr algn="ctr"/>
                      <a:r>
                        <a:rPr lang="en-US" altLang="zh-TW" dirty="0" smtClean="0">
                          <a:latin typeface="標楷體" pitchFamily="65" charset="-120"/>
                          <a:ea typeface="標楷體" pitchFamily="65" charset="-120"/>
                        </a:rPr>
                        <a:t>98 </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29</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12</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7</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 </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 7</a:t>
                      </a:r>
                      <a:endParaRPr lang="zh-TW" altLang="en-US" dirty="0">
                        <a:latin typeface="標楷體" pitchFamily="65" charset="-120"/>
                        <a:ea typeface="標楷體" pitchFamily="65" charset="-120"/>
                      </a:endParaRPr>
                    </a:p>
                  </a:txBody>
                  <a:tcPr anchor="ctr"/>
                </a:tc>
                <a:tc>
                  <a:txBody>
                    <a:bodyPr/>
                    <a:lstStyle/>
                    <a:p>
                      <a:pPr algn="ctr"/>
                      <a:endParaRPr lang="zh-TW" altLang="en-US">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58</a:t>
                      </a:r>
                      <a:endParaRPr lang="zh-TW" altLang="en-US" dirty="0">
                        <a:latin typeface="標楷體" pitchFamily="65" charset="-120"/>
                        <a:ea typeface="標楷體" pitchFamily="65" charset="-120"/>
                      </a:endParaRPr>
                    </a:p>
                  </a:txBody>
                  <a:tcPr anchor="ctr"/>
                </a:tc>
              </a:tr>
              <a:tr h="950430">
                <a:tc>
                  <a:txBody>
                    <a:bodyPr/>
                    <a:lstStyle/>
                    <a:p>
                      <a:pPr algn="ctr"/>
                      <a:r>
                        <a:rPr lang="en-US" altLang="zh-TW" dirty="0" smtClean="0">
                          <a:latin typeface="標楷體" pitchFamily="65" charset="-120"/>
                          <a:ea typeface="標楷體" pitchFamily="65" charset="-120"/>
                        </a:rPr>
                        <a:t>99 </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14</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12</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0</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13</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1~7 </a:t>
                      </a:r>
                      <a:r>
                        <a:rPr lang="zh-TW" altLang="en-US" dirty="0" smtClean="0">
                          <a:latin typeface="標楷體" pitchFamily="65" charset="-120"/>
                          <a:ea typeface="標楷體" pitchFamily="65" charset="-120"/>
                        </a:rPr>
                        <a:t>月無紀錄</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70</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100</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39</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24</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41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16</a:t>
                      </a:r>
                      <a:endParaRPr lang="zh-TW" altLang="en-US" dirty="0">
                        <a:latin typeface="標楷體" pitchFamily="65" charset="-120"/>
                        <a:ea typeface="標楷體" pitchFamily="65" charset="-120"/>
                      </a:endParaRPr>
                    </a:p>
                  </a:txBody>
                  <a:tcPr anchor="ctr"/>
                </a:tc>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121</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101</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50</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23</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8</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6</a:t>
                      </a:r>
                      <a:endParaRPr lang="zh-TW" altLang="en-US" dirty="0">
                        <a:latin typeface="標楷體" pitchFamily="65" charset="-120"/>
                        <a:ea typeface="標楷體" pitchFamily="65" charset="-120"/>
                      </a:endParaRPr>
                    </a:p>
                  </a:txBody>
                  <a:tcPr anchor="ctr"/>
                </a:tc>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88</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102</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48</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13</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16</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a:t>
                      </a:r>
                      <a:endParaRPr lang="zh-TW" altLang="en-US" dirty="0">
                        <a:latin typeface="標楷體" pitchFamily="65" charset="-120"/>
                        <a:ea typeface="標楷體" pitchFamily="65" charset="-120"/>
                      </a:endParaRPr>
                    </a:p>
                  </a:txBody>
                  <a:tcPr anchor="ctr"/>
                </a:tc>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79</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103</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52</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20</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10</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0</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a:t>
                      </a:r>
                      <a:endParaRPr lang="zh-TW" altLang="en-US" dirty="0">
                        <a:latin typeface="標楷體" pitchFamily="65" charset="-120"/>
                        <a:ea typeface="標楷體" pitchFamily="65" charset="-120"/>
                      </a:endParaRPr>
                    </a:p>
                  </a:txBody>
                  <a:tcPr anchor="ctr"/>
                </a:tc>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85</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104</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44</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5</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15</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5</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a:t>
                      </a:r>
                      <a:endParaRPr lang="zh-TW" altLang="en-US" dirty="0">
                        <a:latin typeface="標楷體" pitchFamily="65" charset="-120"/>
                        <a:ea typeface="標楷體" pitchFamily="65" charset="-120"/>
                      </a:endParaRPr>
                    </a:p>
                  </a:txBody>
                  <a:tcPr anchor="ctr"/>
                </a:tc>
                <a:tc>
                  <a:txBody>
                    <a:bodyPr/>
                    <a:lstStyle/>
                    <a:p>
                      <a:pPr algn="ct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72</a:t>
                      </a:r>
                      <a:endParaRPr lang="zh-TW" altLang="en-US" dirty="0">
                        <a:latin typeface="標楷體" pitchFamily="65" charset="-120"/>
                        <a:ea typeface="標楷體" pitchFamily="65" charset="-120"/>
                      </a:endParaRPr>
                    </a:p>
                  </a:txBody>
                  <a:tcPr anchor="ctr"/>
                </a:tc>
              </a:tr>
              <a:tr h="380172">
                <a:tc>
                  <a:txBody>
                    <a:bodyPr/>
                    <a:lstStyle/>
                    <a:p>
                      <a:pPr algn="ctr"/>
                      <a:r>
                        <a:rPr lang="en-US" altLang="zh-TW" dirty="0" smtClean="0">
                          <a:latin typeface="標楷體" pitchFamily="65" charset="-120"/>
                          <a:ea typeface="標楷體" pitchFamily="65" charset="-120"/>
                        </a:rPr>
                        <a:t>105</a:t>
                      </a:r>
                      <a:r>
                        <a:rPr lang="zh-TW" altLang="en-US" dirty="0" smtClean="0">
                          <a:latin typeface="標楷體" pitchFamily="65" charset="-120"/>
                          <a:ea typeface="標楷體" pitchFamily="65" charset="-120"/>
                        </a:rPr>
                        <a:t>年</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22</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9</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1</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2</a:t>
                      </a:r>
                      <a:endParaRPr lang="zh-TW" altLang="en-US" dirty="0">
                        <a:latin typeface="標楷體" pitchFamily="65" charset="-120"/>
                        <a:ea typeface="標楷體" pitchFamily="65" charset="-120"/>
                      </a:endParaRPr>
                    </a:p>
                  </a:txBody>
                  <a:tcPr anchor="ctr"/>
                </a:tc>
                <a:tc>
                  <a:txBody>
                    <a:bodyPr/>
                    <a:lstStyle/>
                    <a:p>
                      <a:pPr algn="ct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8 </a:t>
                      </a:r>
                      <a:r>
                        <a:rPr lang="zh-TW" altLang="en-US" dirty="0" smtClean="0">
                          <a:latin typeface="標楷體" pitchFamily="65" charset="-120"/>
                          <a:ea typeface="標楷體" pitchFamily="65" charset="-120"/>
                        </a:rPr>
                        <a:t>月止</a:t>
                      </a:r>
                      <a:endParaRPr lang="zh-TW" altLang="en-US" dirty="0">
                        <a:latin typeface="標楷體" pitchFamily="65" charset="-120"/>
                        <a:ea typeface="標楷體" pitchFamily="65" charset="-120"/>
                      </a:endParaRPr>
                    </a:p>
                  </a:txBody>
                  <a:tcPr anchor="ctr"/>
                </a:tc>
                <a:tc>
                  <a:txBody>
                    <a:bodyPr/>
                    <a:lstStyle/>
                    <a:p>
                      <a:pPr algn="ctr"/>
                      <a:r>
                        <a:rPr lang="en-US" altLang="zh-TW" dirty="0" smtClean="0">
                          <a:latin typeface="標楷體" pitchFamily="65" charset="-120"/>
                          <a:ea typeface="標楷體" pitchFamily="65" charset="-120"/>
                        </a:rPr>
                        <a:t>36</a:t>
                      </a:r>
                      <a:endParaRPr lang="zh-TW" altLang="en-US" dirty="0">
                        <a:latin typeface="標楷體" pitchFamily="65" charset="-120"/>
                        <a:ea typeface="標楷體" pitchFamily="65" charset="-120"/>
                      </a:endParaRPr>
                    </a:p>
                  </a:txBody>
                  <a:tcPr anchor="ctr"/>
                </a:tc>
              </a:tr>
            </a:tbl>
          </a:graphicData>
        </a:graphic>
      </p:graphicFrame>
      <p:sp>
        <p:nvSpPr>
          <p:cNvPr id="33887" name="矩形 4"/>
          <p:cNvSpPr>
            <a:spLocks noChangeArrowheads="1"/>
          </p:cNvSpPr>
          <p:nvPr/>
        </p:nvSpPr>
        <p:spPr bwMode="auto">
          <a:xfrm>
            <a:off x="214313" y="1428750"/>
            <a:ext cx="8929687" cy="461963"/>
          </a:xfrm>
          <a:prstGeom prst="rect">
            <a:avLst/>
          </a:prstGeom>
          <a:noFill/>
          <a:ln w="9525">
            <a:noFill/>
            <a:miter lim="800000"/>
            <a:headEnd/>
            <a:tailEnd/>
          </a:ln>
        </p:spPr>
        <p:txBody>
          <a:bodyPr>
            <a:spAutoFit/>
          </a:bodyPr>
          <a:lstStyle/>
          <a:p>
            <a:r>
              <a:rPr kumimoji="0" lang="zh-TW" altLang="en-US" sz="2400" dirty="0">
                <a:latin typeface="Calibri" pitchFamily="34" charset="0"/>
              </a:rPr>
              <a:t>▼</a:t>
            </a:r>
            <a:r>
              <a:rPr kumimoji="0" lang="zh-TW" altLang="en-US" sz="2400" dirty="0">
                <a:latin typeface="標楷體" pitchFamily="65" charset="-120"/>
                <a:ea typeface="標楷體" pitchFamily="65" charset="-120"/>
              </a:rPr>
              <a:t>表一：民 </a:t>
            </a:r>
            <a:r>
              <a:rPr kumimoji="0" lang="en-US" altLang="zh-TW" sz="2400" dirty="0">
                <a:latin typeface="標楷體" pitchFamily="65" charset="-120"/>
                <a:ea typeface="標楷體" pitchFamily="65" charset="-120"/>
              </a:rPr>
              <a:t>98</a:t>
            </a:r>
            <a:r>
              <a:rPr kumimoji="0" lang="zh-TW" altLang="en-US" sz="2400" dirty="0">
                <a:latin typeface="標楷體" pitchFamily="65" charset="-120"/>
                <a:ea typeface="標楷體" pitchFamily="65" charset="-120"/>
              </a:rPr>
              <a:t>～</a:t>
            </a:r>
            <a:r>
              <a:rPr kumimoji="0" lang="en-US" altLang="zh-TW" sz="2400" dirty="0">
                <a:latin typeface="標楷體" pitchFamily="65" charset="-120"/>
                <a:ea typeface="標楷體" pitchFamily="65" charset="-120"/>
              </a:rPr>
              <a:t>105 </a:t>
            </a:r>
            <a:r>
              <a:rPr kumimoji="0" lang="zh-TW" altLang="en-US" sz="2400" dirty="0">
                <a:latin typeface="標楷體" pitchFamily="65" charset="-120"/>
                <a:ea typeface="標楷體" pitchFamily="65" charset="-120"/>
              </a:rPr>
              <a:t>年 </a:t>
            </a:r>
            <a:r>
              <a:rPr kumimoji="0" lang="en-US" altLang="zh-TW" sz="2400" dirty="0">
                <a:latin typeface="標楷體" pitchFamily="65" charset="-120"/>
                <a:ea typeface="標楷體" pitchFamily="65" charset="-120"/>
              </a:rPr>
              <a:t>8 </a:t>
            </a:r>
            <a:r>
              <a:rPr kumimoji="0" lang="zh-TW" altLang="en-US" sz="2400" dirty="0">
                <a:latin typeface="標楷體" pitchFamily="65" charset="-120"/>
                <a:ea typeface="標楷體" pitchFamily="65" charset="-120"/>
              </a:rPr>
              <a:t>月花蓮縣文化局表演藝術類活動統計</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graphicFrame>
        <p:nvGraphicFramePr>
          <p:cNvPr id="5" name="內容版面配置區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97" descr="「ppt雪花背景」的圖片搜尋結果"/>
          <p:cNvPicPr>
            <a:picLocks noChangeAspect="1" noChangeArrowheads="1"/>
          </p:cNvPicPr>
          <p:nvPr/>
        </p:nvPicPr>
        <p:blipFill>
          <a:blip r:embed="rId3" cstate="print"/>
          <a:srcRect/>
          <a:stretch>
            <a:fillRect/>
          </a:stretch>
        </p:blipFill>
        <p:spPr bwMode="auto">
          <a:xfrm>
            <a:off x="0" y="0"/>
            <a:ext cx="9144000" cy="6824663"/>
          </a:xfrm>
          <a:prstGeom prst="rect">
            <a:avLst/>
          </a:prstGeom>
          <a:noFill/>
        </p:spPr>
      </p:pic>
      <p:graphicFrame>
        <p:nvGraphicFramePr>
          <p:cNvPr id="6" name="圖表 5"/>
          <p:cNvGraphicFramePr/>
          <p:nvPr/>
        </p:nvGraphicFramePr>
        <p:xfrm>
          <a:off x="714348" y="1000108"/>
          <a:ext cx="7858180" cy="5214974"/>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4"/>
          <p:cNvSpPr>
            <a:spLocks noChangeArrowheads="1"/>
          </p:cNvSpPr>
          <p:nvPr/>
        </p:nvSpPr>
        <p:spPr bwMode="auto">
          <a:xfrm>
            <a:off x="214313" y="428604"/>
            <a:ext cx="8929687" cy="461665"/>
          </a:xfrm>
          <a:prstGeom prst="rect">
            <a:avLst/>
          </a:prstGeom>
          <a:noFill/>
          <a:ln w="9525">
            <a:noFill/>
            <a:miter lim="800000"/>
            <a:headEnd/>
            <a:tailEnd/>
          </a:ln>
        </p:spPr>
        <p:txBody>
          <a:bodyPr>
            <a:spAutoFit/>
          </a:bodyPr>
          <a:lstStyle/>
          <a:p>
            <a:r>
              <a:rPr kumimoji="0" lang="zh-TW" altLang="en-US" sz="2400" dirty="0" smtClean="0">
                <a:latin typeface="Calibri" pitchFamily="34" charset="0"/>
              </a:rPr>
              <a:t>▼</a:t>
            </a:r>
            <a:r>
              <a:rPr kumimoji="0" lang="zh-TW" altLang="en-US" sz="2200" dirty="0" smtClean="0">
                <a:latin typeface="Calibri" pitchFamily="34" charset="0"/>
              </a:rPr>
              <a:t>圖一、</a:t>
            </a:r>
            <a:r>
              <a:rPr kumimoji="0" lang="zh-TW" altLang="en-US" sz="2200" dirty="0" smtClean="0">
                <a:latin typeface="標楷體" pitchFamily="65" charset="-120"/>
                <a:ea typeface="標楷體" pitchFamily="65" charset="-120"/>
              </a:rPr>
              <a:t>民 </a:t>
            </a:r>
            <a:r>
              <a:rPr kumimoji="0" lang="en-US" altLang="zh-TW" sz="2200" dirty="0">
                <a:latin typeface="標楷體" pitchFamily="65" charset="-120"/>
                <a:ea typeface="標楷體" pitchFamily="65" charset="-120"/>
              </a:rPr>
              <a:t>98</a:t>
            </a:r>
            <a:r>
              <a:rPr kumimoji="0" lang="zh-TW" altLang="en-US" sz="2200" dirty="0">
                <a:latin typeface="標楷體" pitchFamily="65" charset="-120"/>
                <a:ea typeface="標楷體" pitchFamily="65" charset="-120"/>
              </a:rPr>
              <a:t>～</a:t>
            </a:r>
            <a:r>
              <a:rPr kumimoji="0" lang="en-US" altLang="zh-TW" sz="2200" dirty="0">
                <a:latin typeface="標楷體" pitchFamily="65" charset="-120"/>
                <a:ea typeface="標楷體" pitchFamily="65" charset="-120"/>
              </a:rPr>
              <a:t>105 </a:t>
            </a:r>
            <a:r>
              <a:rPr kumimoji="0" lang="zh-TW" altLang="en-US" sz="2200" dirty="0">
                <a:latin typeface="標楷體" pitchFamily="65" charset="-120"/>
                <a:ea typeface="標楷體" pitchFamily="65" charset="-120"/>
              </a:rPr>
              <a:t>年 </a:t>
            </a:r>
            <a:r>
              <a:rPr kumimoji="0" lang="en-US" altLang="zh-TW" sz="2200" dirty="0">
                <a:latin typeface="標楷體" pitchFamily="65" charset="-120"/>
                <a:ea typeface="標楷體" pitchFamily="65" charset="-120"/>
              </a:rPr>
              <a:t>8 </a:t>
            </a:r>
            <a:r>
              <a:rPr kumimoji="0" lang="zh-TW" altLang="en-US" sz="2200" dirty="0">
                <a:latin typeface="標楷體" pitchFamily="65" charset="-120"/>
                <a:ea typeface="標楷體" pitchFamily="65" charset="-120"/>
              </a:rPr>
              <a:t>月花蓮縣文化局表演藝術類活動</a:t>
            </a:r>
            <a:r>
              <a:rPr kumimoji="0" lang="zh-TW" altLang="en-US" sz="2200" dirty="0" smtClean="0">
                <a:latin typeface="標楷體" pitchFamily="65" charset="-120"/>
                <a:ea typeface="標楷體" pitchFamily="65" charset="-120"/>
              </a:rPr>
              <a:t>統計圖</a:t>
            </a:r>
            <a:endParaRPr kumimoji="0" lang="zh-TW" altLang="en-US" sz="2200" dirty="0">
              <a:latin typeface="標楷體" pitchFamily="65" charset="-120"/>
              <a:ea typeface="標楷體" pitchFamily="65" charset="-12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Users\user\Desktop\1.jpg"/>
          <p:cNvPicPr>
            <a:picLocks noChangeAspect="1" noChangeArrowheads="1"/>
          </p:cNvPicPr>
          <p:nvPr/>
        </p:nvPicPr>
        <p:blipFill>
          <a:blip r:embed="rId2" cstate="print"/>
          <a:srcRect/>
          <a:stretch>
            <a:fillRect/>
          </a:stretch>
        </p:blipFill>
        <p:spPr bwMode="auto">
          <a:xfrm>
            <a:off x="-23813" y="0"/>
            <a:ext cx="9167813" cy="6840538"/>
          </a:xfrm>
          <a:prstGeom prst="rect">
            <a:avLst/>
          </a:prstGeom>
          <a:noFill/>
          <a:ln w="9525">
            <a:noFill/>
            <a:miter lim="800000"/>
            <a:headEnd/>
            <a:tailEnd/>
          </a:ln>
        </p:spPr>
      </p:pic>
      <p:pic>
        <p:nvPicPr>
          <p:cNvPr id="35883" name="Picture 43" descr="「ppt雪花背景」的圖片搜尋結果"/>
          <p:cNvPicPr>
            <a:picLocks noChangeAspect="1" noChangeArrowheads="1"/>
          </p:cNvPicPr>
          <p:nvPr/>
        </p:nvPicPr>
        <p:blipFill>
          <a:blip r:embed="rId3" cstate="print"/>
          <a:srcRect/>
          <a:stretch>
            <a:fillRect/>
          </a:stretch>
        </p:blipFill>
        <p:spPr bwMode="auto">
          <a:xfrm>
            <a:off x="0" y="-15875"/>
            <a:ext cx="9144000" cy="6850063"/>
          </a:xfrm>
          <a:prstGeom prst="rect">
            <a:avLst/>
          </a:prstGeom>
          <a:noFill/>
        </p:spPr>
      </p:pic>
      <p:sp>
        <p:nvSpPr>
          <p:cNvPr id="35842" name="標題 1"/>
          <p:cNvSpPr>
            <a:spLocks noGrp="1"/>
          </p:cNvSpPr>
          <p:nvPr>
            <p:ph type="title"/>
          </p:nvPr>
        </p:nvSpPr>
        <p:spPr>
          <a:xfrm>
            <a:off x="500063" y="357188"/>
            <a:ext cx="8229600" cy="1143000"/>
          </a:xfrm>
        </p:spPr>
        <p:txBody>
          <a:bodyPr/>
          <a:lstStyle/>
          <a:p>
            <a:r>
              <a:rPr lang="zh-TW" altLang="en-US" sz="3200" smtClean="0"/>
              <a:t>▼</a:t>
            </a:r>
            <a:r>
              <a:rPr lang="zh-TW" altLang="en-US" sz="3200" smtClean="0">
                <a:latin typeface="標楷體" pitchFamily="65" charset="-120"/>
                <a:ea typeface="標楷體" pitchFamily="65" charset="-120"/>
              </a:rPr>
              <a:t>表一：民 </a:t>
            </a:r>
            <a:r>
              <a:rPr lang="en-US" altLang="zh-TW" sz="3200" smtClean="0">
                <a:latin typeface="標楷體" pitchFamily="65" charset="-120"/>
                <a:ea typeface="標楷體" pitchFamily="65" charset="-120"/>
              </a:rPr>
              <a:t>98</a:t>
            </a:r>
            <a:r>
              <a:rPr lang="zh-TW" altLang="en-US" sz="3200" smtClean="0">
                <a:latin typeface="標楷體" pitchFamily="65" charset="-120"/>
                <a:ea typeface="標楷體" pitchFamily="65" charset="-120"/>
              </a:rPr>
              <a:t>～</a:t>
            </a:r>
            <a:r>
              <a:rPr lang="en-US" altLang="zh-TW" sz="3200" smtClean="0">
                <a:latin typeface="標楷體" pitchFamily="65" charset="-120"/>
                <a:ea typeface="標楷體" pitchFamily="65" charset="-120"/>
              </a:rPr>
              <a:t>105 </a:t>
            </a:r>
            <a:r>
              <a:rPr lang="zh-TW" altLang="en-US" sz="3200" smtClean="0">
                <a:latin typeface="標楷體" pitchFamily="65" charset="-120"/>
                <a:ea typeface="標楷體" pitchFamily="65" charset="-120"/>
              </a:rPr>
              <a:t>年 </a:t>
            </a:r>
            <a:r>
              <a:rPr lang="en-US" altLang="zh-TW" sz="3200" smtClean="0">
                <a:latin typeface="標楷體" pitchFamily="65" charset="-120"/>
                <a:ea typeface="標楷體" pitchFamily="65" charset="-120"/>
              </a:rPr>
              <a:t>8 </a:t>
            </a:r>
            <a:r>
              <a:rPr lang="zh-TW" altLang="en-US" sz="3200" smtClean="0">
                <a:latin typeface="標楷體" pitchFamily="65" charset="-120"/>
                <a:ea typeface="標楷體" pitchFamily="65" charset="-120"/>
              </a:rPr>
              <a:t>月花蓮縣文化局表演藝術類活動統計</a:t>
            </a:r>
          </a:p>
        </p:txBody>
      </p:sp>
      <p:sp>
        <p:nvSpPr>
          <p:cNvPr id="16386" name="內容版面配置區 2"/>
          <p:cNvSpPr>
            <a:spLocks noGrp="1"/>
          </p:cNvSpPr>
          <p:nvPr>
            <p:ph idx="1"/>
          </p:nvPr>
        </p:nvSpPr>
        <p:spPr>
          <a:xfrm>
            <a:off x="357188" y="3286125"/>
            <a:ext cx="8229600" cy="3143250"/>
          </a:xfrm>
        </p:spPr>
        <p:txBody>
          <a:bodyPr rtlCol="0">
            <a:normAutofit fontScale="92500" lnSpcReduction="10000"/>
          </a:bodyPr>
          <a:lstStyle/>
          <a:p>
            <a:pPr fontAlgn="auto">
              <a:spcAft>
                <a:spcPts val="0"/>
              </a:spcAft>
              <a:buFont typeface="Arial" pitchFamily="34" charset="0"/>
              <a:buNone/>
              <a:defRPr/>
            </a:pPr>
            <a:r>
              <a:rPr lang="en-US" altLang="zh-TW" dirty="0">
                <a:latin typeface="標楷體" pitchFamily="65" charset="-120"/>
                <a:ea typeface="標楷體" pitchFamily="65" charset="-120"/>
              </a:rPr>
              <a:t>NO.1</a:t>
            </a:r>
            <a:r>
              <a:rPr lang="zh-TW" altLang="en-US" dirty="0">
                <a:solidFill>
                  <a:srgbClr val="FF0000"/>
                </a:solidFill>
                <a:latin typeface="標楷體" pitchFamily="65" charset="-120"/>
                <a:ea typeface="標楷體" pitchFamily="65" charset="-120"/>
              </a:rPr>
              <a:t>音樂類</a:t>
            </a:r>
            <a:r>
              <a:rPr lang="zh-TW" altLang="en-US" dirty="0">
                <a:latin typeface="標楷體" pitchFamily="65" charset="-120"/>
                <a:ea typeface="標楷體" pitchFamily="65" charset="-120"/>
              </a:rPr>
              <a:t>表演：每年平均都超過</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場，</a:t>
            </a:r>
            <a:r>
              <a:rPr lang="zh-TW" altLang="en-US" dirty="0">
                <a:solidFill>
                  <a:srgbClr val="FF0000"/>
                </a:solidFill>
                <a:latin typeface="標楷體" pitchFamily="65" charset="-120"/>
                <a:ea typeface="標楷體" pitchFamily="65" charset="-120"/>
              </a:rPr>
              <a:t>居冠</a:t>
            </a:r>
          </a:p>
          <a:p>
            <a:pPr fontAlgn="auto">
              <a:spcAft>
                <a:spcPts val="0"/>
              </a:spcAft>
              <a:buFont typeface="Arial" pitchFamily="34" charset="0"/>
              <a:buNone/>
              <a:defRPr/>
            </a:pPr>
            <a:r>
              <a:rPr lang="en-US" altLang="zh-TW" dirty="0">
                <a:latin typeface="標楷體" pitchFamily="65" charset="-120"/>
                <a:ea typeface="標楷體" pitchFamily="65" charset="-120"/>
              </a:rPr>
              <a:t>NO.2</a:t>
            </a:r>
            <a:r>
              <a:rPr lang="zh-TW" altLang="en-US" dirty="0">
                <a:latin typeface="標楷體" pitchFamily="65" charset="-120"/>
                <a:ea typeface="標楷體" pitchFamily="65" charset="-120"/>
              </a:rPr>
              <a:t>戲劇類表演：每年平均</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場</a:t>
            </a:r>
            <a:r>
              <a:rPr lang="zh-TW" altLang="en-US" dirty="0" smtClean="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以兒童劇居多</a:t>
            </a:r>
          </a:p>
          <a:p>
            <a:pPr fontAlgn="auto">
              <a:spcAft>
                <a:spcPts val="0"/>
              </a:spcAft>
              <a:buFont typeface="Arial" pitchFamily="34" charset="0"/>
              <a:buNone/>
              <a:defRPr/>
            </a:pPr>
            <a:r>
              <a:rPr lang="en-US" altLang="zh-TW" dirty="0">
                <a:latin typeface="標楷體" pitchFamily="65" charset="-120"/>
                <a:ea typeface="標楷體" pitchFamily="65" charset="-120"/>
              </a:rPr>
              <a:t>NO.3</a:t>
            </a:r>
            <a:r>
              <a:rPr lang="zh-TW" altLang="en-US" dirty="0" smtClean="0">
                <a:latin typeface="標楷體" pitchFamily="65" charset="-120"/>
                <a:ea typeface="標楷體" pitchFamily="65" charset="-120"/>
              </a:rPr>
              <a:t>舞蹈類表演：有減少趨勢，平均為第三名</a:t>
            </a:r>
            <a:endParaRPr lang="en-US" altLang="zh-TW" dirty="0" smtClean="0">
              <a:latin typeface="標楷體" pitchFamily="65" charset="-120"/>
              <a:ea typeface="標楷體" pitchFamily="65" charset="-120"/>
            </a:endParaRPr>
          </a:p>
          <a:p>
            <a:pPr fontAlgn="auto">
              <a:spcAft>
                <a:spcPts val="0"/>
              </a:spcAft>
              <a:buFont typeface="Arial" pitchFamily="34" charset="0"/>
              <a:buNone/>
              <a:defRPr/>
            </a:pPr>
            <a:r>
              <a:rPr lang="en-US" altLang="zh-TW" dirty="0" smtClean="0">
                <a:latin typeface="標楷體" pitchFamily="65" charset="-120"/>
                <a:ea typeface="標楷體" pitchFamily="65" charset="-120"/>
              </a:rPr>
              <a:t>NO.4</a:t>
            </a:r>
            <a:r>
              <a:rPr lang="zh-TW" altLang="en-US" dirty="0" smtClean="0">
                <a:latin typeface="標楷體" pitchFamily="65" charset="-120"/>
                <a:ea typeface="標楷體" pitchFamily="65" charset="-120"/>
              </a:rPr>
              <a:t>民俗類表演：很少，年平均雖</a:t>
            </a: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場，但集中</a:t>
            </a:r>
            <a:endParaRPr lang="en-US" altLang="zh-TW" dirty="0" smtClean="0">
              <a:latin typeface="標楷體" pitchFamily="65" charset="-120"/>
              <a:ea typeface="標楷體" pitchFamily="65" charset="-120"/>
            </a:endParaRPr>
          </a:p>
          <a:p>
            <a:pPr fontAlgn="auto">
              <a:spcAft>
                <a:spcPts val="0"/>
              </a:spcAft>
              <a:buFont typeface="Arial" pitchFamily="34" charset="0"/>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99-100</a:t>
            </a:r>
            <a:r>
              <a:rPr lang="zh-TW" altLang="en-US" dirty="0" smtClean="0">
                <a:latin typeface="標楷體" pitchFamily="65" charset="-120"/>
                <a:ea typeface="標楷體" pitchFamily="65" charset="-120"/>
              </a:rPr>
              <a:t>年</a:t>
            </a:r>
            <a:endParaRPr lang="en-US" altLang="zh-TW" dirty="0" smtClean="0">
              <a:latin typeface="標楷體" pitchFamily="65" charset="-120"/>
              <a:ea typeface="標楷體" pitchFamily="65" charset="-120"/>
            </a:endParaRPr>
          </a:p>
          <a:p>
            <a:pPr fontAlgn="auto">
              <a:spcAft>
                <a:spcPts val="0"/>
              </a:spcAft>
              <a:buFont typeface="Arial" pitchFamily="34" charset="0"/>
              <a:buNone/>
              <a:defRPr/>
            </a:pPr>
            <a:r>
              <a:rPr lang="en-US" altLang="zh-TW" dirty="0" smtClean="0">
                <a:latin typeface="標楷體" pitchFamily="65" charset="-120"/>
                <a:ea typeface="標楷體" pitchFamily="65" charset="-120"/>
              </a:rPr>
              <a:t>NO.5</a:t>
            </a:r>
            <a:r>
              <a:rPr lang="zh-TW" altLang="en-US" dirty="0" smtClean="0">
                <a:latin typeface="標楷體" pitchFamily="65" charset="-120"/>
                <a:ea typeface="標楷體" pitchFamily="65" charset="-120"/>
              </a:rPr>
              <a:t>戲曲類表演：最少，年平均才</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場</a:t>
            </a:r>
            <a:endParaRPr lang="en-US" altLang="zh-TW" dirty="0" smtClean="0">
              <a:latin typeface="標楷體" pitchFamily="65" charset="-120"/>
              <a:ea typeface="標楷體" pitchFamily="65"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557877234"/>
              </p:ext>
            </p:extLst>
          </p:nvPr>
        </p:nvGraphicFramePr>
        <p:xfrm>
          <a:off x="428625" y="1643063"/>
          <a:ext cx="8358248" cy="1500199"/>
        </p:xfrm>
        <a:graphic>
          <a:graphicData uri="http://schemas.openxmlformats.org/drawingml/2006/table">
            <a:tbl>
              <a:tblPr firstRow="1" bandRow="1">
                <a:tableStyleId>{5940675A-B579-460E-94D1-54222C63F5DA}</a:tableStyleId>
              </a:tblPr>
              <a:tblGrid>
                <a:gridCol w="1044781"/>
                <a:gridCol w="1044781"/>
                <a:gridCol w="1044781"/>
                <a:gridCol w="1009061"/>
                <a:gridCol w="1080501"/>
                <a:gridCol w="1044781"/>
                <a:gridCol w="1044781"/>
                <a:gridCol w="1044781"/>
              </a:tblGrid>
              <a:tr h="694945">
                <a:tc>
                  <a:txBody>
                    <a:bodyPr/>
                    <a:lstStyle/>
                    <a:p>
                      <a:pPr algn="ct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音樂類</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戲劇類</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舞蹈類</a:t>
                      </a:r>
                    </a:p>
                    <a:p>
                      <a:pPr algn="ct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民俗類</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戲曲類</a:t>
                      </a:r>
                    </a:p>
                    <a:p>
                      <a:pPr algn="ctr"/>
                      <a:r>
                        <a:rPr lang="zh-TW" altLang="en-US" dirty="0" smtClean="0">
                          <a:latin typeface="標楷體" pitchFamily="65" charset="-120"/>
                          <a:ea typeface="標楷體" pitchFamily="65" charset="-120"/>
                        </a:rPr>
                        <a:t> </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備註</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總計</a:t>
                      </a:r>
                    </a:p>
                  </a:txBody>
                  <a:tcPr/>
                </a:tc>
              </a:tr>
              <a:tr h="402627">
                <a:tc>
                  <a:txBody>
                    <a:bodyPr/>
                    <a:lstStyle/>
                    <a:p>
                      <a:pPr algn="ctr"/>
                      <a:r>
                        <a:rPr lang="zh-TW" altLang="en-US" dirty="0" smtClean="0">
                          <a:latin typeface="標楷體" pitchFamily="65" charset="-120"/>
                          <a:ea typeface="標楷體" pitchFamily="65" charset="-120"/>
                        </a:rPr>
                        <a:t>總計</a:t>
                      </a:r>
                      <a:endParaRPr lang="zh-TW" altLang="en-US" dirty="0">
                        <a:latin typeface="標楷體" pitchFamily="65" charset="-120"/>
                        <a:ea typeface="標楷體" pitchFamily="65" charset="-120"/>
                      </a:endParaRPr>
                    </a:p>
                  </a:txBody>
                  <a:tcPr/>
                </a:tc>
                <a:tc>
                  <a:txBody>
                    <a:bodyPr/>
                    <a:lstStyle/>
                    <a:p>
                      <a:pPr algn="ctr"/>
                      <a:r>
                        <a:rPr lang="en-US" altLang="zh-TW" dirty="0" smtClean="0">
                          <a:solidFill>
                            <a:srgbClr val="FF0000"/>
                          </a:solidFill>
                          <a:latin typeface="標楷體" pitchFamily="65" charset="-120"/>
                          <a:ea typeface="標楷體" pitchFamily="65" charset="-120"/>
                        </a:rPr>
                        <a:t>313</a:t>
                      </a:r>
                      <a:endParaRPr lang="zh-TW" altLang="en-US" dirty="0">
                        <a:solidFill>
                          <a:srgbClr val="FF0000"/>
                        </a:solidFill>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118</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113</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51</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12</a:t>
                      </a:r>
                      <a:endParaRPr lang="zh-TW" altLang="en-US" dirty="0">
                        <a:latin typeface="標楷體" pitchFamily="65" charset="-120"/>
                        <a:ea typeface="標楷體" pitchFamily="65" charset="-120"/>
                      </a:endParaRPr>
                    </a:p>
                  </a:txBody>
                  <a:tcPr/>
                </a:tc>
                <a:tc>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標楷體" pitchFamily="65" charset="-120"/>
                          <a:ea typeface="標楷體" pitchFamily="65" charset="-120"/>
                        </a:rPr>
                        <a:t>609</a:t>
                      </a:r>
                      <a:endParaRPr lang="zh-TW" altLang="en-US" dirty="0" smtClean="0">
                        <a:latin typeface="標楷體" pitchFamily="65" charset="-120"/>
                        <a:ea typeface="標楷體" pitchFamily="65" charset="-120"/>
                      </a:endParaRPr>
                    </a:p>
                  </a:txBody>
                  <a:tcPr/>
                </a:tc>
              </a:tr>
              <a:tr h="402627">
                <a:tc>
                  <a:txBody>
                    <a:bodyPr/>
                    <a:lstStyle/>
                    <a:p>
                      <a:pPr algn="ctr"/>
                      <a:r>
                        <a:rPr lang="zh-TW" altLang="en-US" dirty="0" smtClean="0">
                          <a:latin typeface="標楷體" pitchFamily="65" charset="-120"/>
                          <a:ea typeface="標楷體" pitchFamily="65" charset="-120"/>
                        </a:rPr>
                        <a:t>平均</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39</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15</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14</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1.5</a:t>
                      </a:r>
                      <a:endParaRPr lang="zh-TW" altLang="en-US" dirty="0">
                        <a:latin typeface="標楷體" pitchFamily="65" charset="-120"/>
                        <a:ea typeface="標楷體" pitchFamily="65" charset="-120"/>
                      </a:endParaRPr>
                    </a:p>
                  </a:txBody>
                  <a:tcPr/>
                </a:tc>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smtClean="0">
                          <a:latin typeface="標楷體" pitchFamily="65" charset="-120"/>
                          <a:ea typeface="標楷體" pitchFamily="65" charset="-120"/>
                        </a:rPr>
                        <a:t>76</a:t>
                      </a:r>
                      <a:endParaRPr lang="zh-TW" altLang="en-US" dirty="0" smtClean="0">
                        <a:latin typeface="標楷體" pitchFamily="65" charset="-120"/>
                        <a:ea typeface="標楷體" pitchFamily="65" charset="-120"/>
                      </a:endParaRPr>
                    </a:p>
                  </a:txBody>
                  <a:tcPr/>
                </a:tc>
              </a:tr>
            </a:tbl>
          </a:graphicData>
        </a:graphic>
      </p:graphicFrame>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Users\user\Desktop\1.jpg"/>
          <p:cNvPicPr>
            <a:picLocks noChangeAspect="1" noChangeArrowheads="1"/>
          </p:cNvPicPr>
          <p:nvPr/>
        </p:nvPicPr>
        <p:blipFill>
          <a:blip r:embed="rId2" cstate="print"/>
          <a:srcRect/>
          <a:stretch>
            <a:fillRect/>
          </a:stretch>
        </p:blipFill>
        <p:spPr bwMode="auto">
          <a:xfrm>
            <a:off x="-23813" y="0"/>
            <a:ext cx="9167813" cy="6840538"/>
          </a:xfrm>
          <a:prstGeom prst="rect">
            <a:avLst/>
          </a:prstGeom>
          <a:noFill/>
          <a:ln w="9525">
            <a:noFill/>
            <a:miter lim="800000"/>
            <a:headEnd/>
            <a:tailEnd/>
          </a:ln>
        </p:spPr>
      </p:pic>
      <p:pic>
        <p:nvPicPr>
          <p:cNvPr id="36869" name="Picture 5" descr="「ppt雪花背景」的圖片搜尋結果"/>
          <p:cNvPicPr>
            <a:picLocks noChangeAspect="1" noChangeArrowheads="1"/>
          </p:cNvPicPr>
          <p:nvPr/>
        </p:nvPicPr>
        <p:blipFill>
          <a:blip r:embed="rId3" cstate="print"/>
          <a:srcRect/>
          <a:stretch>
            <a:fillRect/>
          </a:stretch>
        </p:blipFill>
        <p:spPr bwMode="auto">
          <a:xfrm>
            <a:off x="0" y="-15875"/>
            <a:ext cx="9144000" cy="6850063"/>
          </a:xfrm>
          <a:prstGeom prst="rect">
            <a:avLst/>
          </a:prstGeom>
          <a:noFill/>
        </p:spPr>
      </p:pic>
      <p:sp>
        <p:nvSpPr>
          <p:cNvPr id="36866" name="標題 1"/>
          <p:cNvSpPr>
            <a:spLocks noGrp="1"/>
          </p:cNvSpPr>
          <p:nvPr>
            <p:ph type="ctrTitle"/>
          </p:nvPr>
        </p:nvSpPr>
        <p:spPr>
          <a:xfrm>
            <a:off x="684213" y="620713"/>
            <a:ext cx="7772400" cy="792162"/>
          </a:xfrm>
        </p:spPr>
        <p:txBody>
          <a:bodyPr/>
          <a:lstStyle/>
          <a:p>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三</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、問卷統計與分析</a:t>
            </a:r>
            <a:endParaRPr lang="zh-TW" altLang="en-US" sz="4000" smtClean="0">
              <a:latin typeface="標楷體" pitchFamily="65" charset="-120"/>
              <a:ea typeface="標楷體" pitchFamily="65" charset="-120"/>
            </a:endParaRPr>
          </a:p>
        </p:txBody>
      </p:sp>
      <p:sp>
        <p:nvSpPr>
          <p:cNvPr id="19458" name="副標題 2"/>
          <p:cNvSpPr>
            <a:spLocks noGrp="1"/>
          </p:cNvSpPr>
          <p:nvPr>
            <p:ph type="subTitle" idx="1"/>
          </p:nvPr>
        </p:nvSpPr>
        <p:spPr>
          <a:xfrm>
            <a:off x="500063" y="1571625"/>
            <a:ext cx="8353425" cy="4248150"/>
          </a:xfrm>
        </p:spPr>
        <p:txBody>
          <a:bodyPr rtlCol="0">
            <a:normAutofit fontScale="92500"/>
          </a:bodyPr>
          <a:lstStyle/>
          <a:p>
            <a:pPr algn="l" fontAlgn="auto">
              <a:spcAft>
                <a:spcPts val="0"/>
              </a:spcAft>
              <a:buFont typeface="Arial" pitchFamily="34" charset="0"/>
              <a:buNone/>
              <a:defRPr/>
            </a:pPr>
            <a:r>
              <a:rPr lang="zh-TW" altLang="en-US" sz="3500" dirty="0" smtClean="0">
                <a:solidFill>
                  <a:schemeClr val="tx1"/>
                </a:solidFill>
                <a:latin typeface="標楷體" pitchFamily="65" charset="-120"/>
                <a:ea typeface="標楷體" pitchFamily="65" charset="-120"/>
              </a:rPr>
              <a:t>民國</a:t>
            </a:r>
            <a:r>
              <a:rPr lang="en-US" altLang="zh-TW" sz="3500" dirty="0" smtClean="0">
                <a:solidFill>
                  <a:schemeClr val="tx1"/>
                </a:solidFill>
                <a:latin typeface="標楷體" pitchFamily="65" charset="-120"/>
                <a:ea typeface="標楷體" pitchFamily="65" charset="-120"/>
              </a:rPr>
              <a:t>105</a:t>
            </a:r>
            <a:r>
              <a:rPr lang="zh-TW" altLang="en-US" sz="3500" dirty="0" smtClean="0">
                <a:solidFill>
                  <a:schemeClr val="tx1"/>
                </a:solidFill>
                <a:latin typeface="標楷體" pitchFamily="65" charset="-120"/>
                <a:ea typeface="標楷體" pitchFamily="65" charset="-120"/>
              </a:rPr>
              <a:t>年</a:t>
            </a:r>
            <a:r>
              <a:rPr lang="en-US" altLang="zh-TW" sz="3500" dirty="0" smtClean="0">
                <a:solidFill>
                  <a:schemeClr val="tx1"/>
                </a:solidFill>
                <a:latin typeface="標楷體" pitchFamily="65" charset="-120"/>
                <a:ea typeface="標楷體" pitchFamily="65" charset="-120"/>
              </a:rPr>
              <a:t>8</a:t>
            </a:r>
            <a:r>
              <a:rPr lang="zh-TW" altLang="en-US" sz="3500" dirty="0" smtClean="0">
                <a:solidFill>
                  <a:schemeClr val="tx1"/>
                </a:solidFill>
                <a:latin typeface="標楷體" pitchFamily="65" charset="-120"/>
                <a:ea typeface="標楷體" pitchFamily="65" charset="-120"/>
              </a:rPr>
              <a:t>月</a:t>
            </a:r>
            <a:r>
              <a:rPr lang="en-US" altLang="zh-TW" sz="3500" dirty="0" smtClean="0">
                <a:solidFill>
                  <a:schemeClr val="tx1"/>
                </a:solidFill>
                <a:latin typeface="標楷體" pitchFamily="65" charset="-120"/>
                <a:ea typeface="標楷體" pitchFamily="65" charset="-120"/>
              </a:rPr>
              <a:t>27</a:t>
            </a:r>
            <a:r>
              <a:rPr lang="zh-TW" altLang="en-US" sz="3500" dirty="0" smtClean="0">
                <a:solidFill>
                  <a:schemeClr val="tx1"/>
                </a:solidFill>
                <a:latin typeface="標楷體" pitchFamily="65" charset="-120"/>
                <a:ea typeface="標楷體" pitchFamily="65" charset="-120"/>
              </a:rPr>
              <a:t>日進行的問卷統計分析顯示：</a:t>
            </a:r>
            <a:endParaRPr lang="en-US" altLang="zh-TW" sz="3500" dirty="0" smtClean="0">
              <a:solidFill>
                <a:schemeClr val="tx1"/>
              </a:solidFill>
              <a:latin typeface="標楷體" pitchFamily="65" charset="-120"/>
              <a:ea typeface="標楷體" pitchFamily="65" charset="-120"/>
            </a:endParaRPr>
          </a:p>
          <a:p>
            <a:pPr algn="l" fontAlgn="auto">
              <a:spcAft>
                <a:spcPts val="0"/>
              </a:spcAft>
              <a:buFont typeface="Arial" pitchFamily="34" charset="0"/>
              <a:buNone/>
              <a:defRPr/>
            </a:pPr>
            <a:r>
              <a:rPr lang="en-US" altLang="zh-TW" sz="3500" dirty="0" smtClean="0">
                <a:solidFill>
                  <a:schemeClr val="tx1"/>
                </a:solidFill>
                <a:latin typeface="標楷體" pitchFamily="65" charset="-120"/>
                <a:ea typeface="標楷體" pitchFamily="65" charset="-120"/>
              </a:rPr>
              <a:t>1.</a:t>
            </a:r>
            <a:r>
              <a:rPr lang="zh-TW" altLang="en-US" sz="3500" dirty="0" smtClean="0">
                <a:solidFill>
                  <a:srgbClr val="FF0000"/>
                </a:solidFill>
                <a:latin typeface="標楷體" pitchFamily="65" charset="-120"/>
                <a:ea typeface="標楷體" pitchFamily="65" charset="-120"/>
              </a:rPr>
              <a:t>音樂類</a:t>
            </a:r>
            <a:r>
              <a:rPr lang="zh-TW" altLang="en-US" sz="3500" dirty="0" smtClean="0">
                <a:solidFill>
                  <a:schemeClr val="tx1"/>
                </a:solidFill>
                <a:latin typeface="標楷體" pitchFamily="65" charset="-120"/>
                <a:ea typeface="標楷體" pitchFamily="65" charset="-120"/>
              </a:rPr>
              <a:t>為最常觀賞的表演類型：</a:t>
            </a:r>
            <a:endParaRPr lang="en-US" altLang="zh-TW" sz="3500" dirty="0" smtClean="0">
              <a:solidFill>
                <a:schemeClr val="tx1"/>
              </a:solidFill>
              <a:latin typeface="標楷體" pitchFamily="65" charset="-120"/>
              <a:ea typeface="標楷體" pitchFamily="65" charset="-120"/>
            </a:endParaRPr>
          </a:p>
          <a:p>
            <a:pPr algn="l" fontAlgn="auto">
              <a:spcAft>
                <a:spcPts val="0"/>
              </a:spcAft>
              <a:buFont typeface="Arial" pitchFamily="34" charset="0"/>
              <a:buNone/>
              <a:defRPr/>
            </a:pPr>
            <a:r>
              <a:rPr lang="zh-TW" altLang="en-US" sz="3500" dirty="0" smtClean="0">
                <a:solidFill>
                  <a:schemeClr val="tx1"/>
                </a:solidFill>
                <a:latin typeface="標楷體" pitchFamily="65" charset="-120"/>
                <a:ea typeface="標楷體" pitchFamily="65" charset="-120"/>
              </a:rPr>
              <a:t>原因分析</a:t>
            </a:r>
            <a:r>
              <a:rPr lang="en-US" altLang="zh-TW" sz="3500" dirty="0" smtClean="0">
                <a:solidFill>
                  <a:schemeClr val="tx1"/>
                </a:solidFill>
                <a:latin typeface="標楷體" pitchFamily="65" charset="-120"/>
                <a:ea typeface="標楷體" pitchFamily="65" charset="-120"/>
              </a:rPr>
              <a:t>--</a:t>
            </a:r>
          </a:p>
          <a:p>
            <a:pPr algn="l" fontAlgn="auto">
              <a:spcAft>
                <a:spcPts val="0"/>
              </a:spcAft>
              <a:buFont typeface="Arial" pitchFamily="34" charset="0"/>
              <a:buNone/>
              <a:defRPr/>
            </a:pPr>
            <a:r>
              <a:rPr lang="en-US" altLang="zh-TW" sz="3500" dirty="0" smtClean="0">
                <a:solidFill>
                  <a:schemeClr val="tx1"/>
                </a:solidFill>
                <a:latin typeface="標楷體" pitchFamily="65" charset="-120"/>
                <a:ea typeface="標楷體" pitchFamily="65" charset="-120"/>
              </a:rPr>
              <a:t>(1)</a:t>
            </a:r>
            <a:r>
              <a:rPr lang="zh-TW" altLang="en-US" sz="3500" dirty="0" smtClean="0">
                <a:solidFill>
                  <a:schemeClr val="tx1"/>
                </a:solidFill>
                <a:latin typeface="標楷體" pitchFamily="65" charset="-120"/>
                <a:ea typeface="標楷體" pitchFamily="65" charset="-120"/>
              </a:rPr>
              <a:t>音樂類表演較</a:t>
            </a:r>
            <a:r>
              <a:rPr lang="zh-TW" altLang="en-US" sz="3500" dirty="0" smtClean="0">
                <a:solidFill>
                  <a:srgbClr val="FF0000"/>
                </a:solidFill>
                <a:latin typeface="標楷體" pitchFamily="65" charset="-120"/>
                <a:ea typeface="標楷體" pitchFamily="65" charset="-120"/>
              </a:rPr>
              <a:t>多</a:t>
            </a:r>
            <a:endParaRPr lang="en-US" altLang="zh-TW" sz="3500" dirty="0" smtClean="0">
              <a:solidFill>
                <a:srgbClr val="FF0000"/>
              </a:solidFill>
              <a:latin typeface="標楷體" pitchFamily="65" charset="-120"/>
              <a:ea typeface="標楷體" pitchFamily="65" charset="-120"/>
            </a:endParaRPr>
          </a:p>
          <a:p>
            <a:pPr algn="l" fontAlgn="auto">
              <a:spcAft>
                <a:spcPts val="0"/>
              </a:spcAft>
              <a:buFont typeface="Arial" pitchFamily="34" charset="0"/>
              <a:buNone/>
              <a:defRPr/>
            </a:pPr>
            <a:r>
              <a:rPr lang="en-US" altLang="zh-TW" sz="3500" dirty="0" smtClean="0">
                <a:solidFill>
                  <a:schemeClr val="tx1"/>
                </a:solidFill>
                <a:latin typeface="標楷體" pitchFamily="65" charset="-120"/>
                <a:ea typeface="標楷體" pitchFamily="65" charset="-120"/>
              </a:rPr>
              <a:t>(2)</a:t>
            </a:r>
            <a:r>
              <a:rPr lang="zh-TW" altLang="en-US" sz="3500" dirty="0" smtClean="0">
                <a:solidFill>
                  <a:srgbClr val="FF0000"/>
                </a:solidFill>
                <a:latin typeface="標楷體" pitchFamily="65" charset="-120"/>
                <a:ea typeface="標楷體" pitchFamily="65" charset="-120"/>
              </a:rPr>
              <a:t>學校樂團</a:t>
            </a:r>
            <a:r>
              <a:rPr lang="zh-TW" altLang="en-US" sz="3500" dirty="0" smtClean="0">
                <a:solidFill>
                  <a:schemeClr val="tx1"/>
                </a:solidFill>
                <a:latin typeface="標楷體" pitchFamily="65" charset="-120"/>
                <a:ea typeface="標楷體" pitchFamily="65" charset="-120"/>
              </a:rPr>
              <a:t>到文化局表演，家長踴躍參與。</a:t>
            </a:r>
            <a:endParaRPr lang="en-US" altLang="zh-TW" sz="3500" dirty="0" smtClean="0">
              <a:solidFill>
                <a:schemeClr val="tx1"/>
              </a:solidFill>
              <a:latin typeface="標楷體" pitchFamily="65" charset="-120"/>
              <a:ea typeface="標楷體" pitchFamily="65" charset="-120"/>
            </a:endParaRPr>
          </a:p>
          <a:p>
            <a:pPr algn="l" fontAlgn="auto">
              <a:spcAft>
                <a:spcPts val="0"/>
              </a:spcAft>
              <a:buFont typeface="Arial" pitchFamily="34" charset="0"/>
              <a:buNone/>
              <a:defRPr/>
            </a:pPr>
            <a:endParaRPr lang="en-US" altLang="zh-TW" sz="3500" dirty="0" smtClean="0">
              <a:solidFill>
                <a:schemeClr val="tx1"/>
              </a:solidFill>
              <a:latin typeface="標楷體" pitchFamily="65" charset="-120"/>
              <a:ea typeface="標楷體" pitchFamily="65" charset="-120"/>
            </a:endParaRPr>
          </a:p>
          <a:p>
            <a:pPr algn="l" fontAlgn="auto">
              <a:spcAft>
                <a:spcPts val="0"/>
              </a:spcAft>
              <a:buFont typeface="Arial" pitchFamily="34" charset="0"/>
              <a:buNone/>
              <a:defRPr/>
            </a:pPr>
            <a:r>
              <a:rPr lang="en-US" altLang="zh-TW" sz="3500" dirty="0" smtClean="0">
                <a:solidFill>
                  <a:schemeClr val="tx1"/>
                </a:solidFill>
                <a:latin typeface="標楷體" pitchFamily="65" charset="-120"/>
                <a:ea typeface="標楷體" pitchFamily="65" charset="-120"/>
              </a:rPr>
              <a:t>2.</a:t>
            </a:r>
            <a:r>
              <a:rPr lang="zh-TW" altLang="en-US" sz="3500" dirty="0" smtClean="0">
                <a:solidFill>
                  <a:schemeClr val="tx1"/>
                </a:solidFill>
                <a:latin typeface="標楷體" pitchFamily="65" charset="-120"/>
                <a:ea typeface="標楷體" pitchFamily="65" charset="-120"/>
              </a:rPr>
              <a:t>觀眾最期待增加</a:t>
            </a:r>
            <a:r>
              <a:rPr lang="zh-TW" altLang="en-US" sz="3500" dirty="0" smtClean="0">
                <a:solidFill>
                  <a:srgbClr val="0070C0"/>
                </a:solidFill>
                <a:latin typeface="標楷體" pitchFamily="65" charset="-120"/>
                <a:ea typeface="標楷體" pitchFamily="65" charset="-120"/>
              </a:rPr>
              <a:t>戲劇類</a:t>
            </a:r>
            <a:r>
              <a:rPr lang="zh-TW" altLang="en-US" sz="3500" dirty="0" smtClean="0">
                <a:solidFill>
                  <a:schemeClr val="tx1"/>
                </a:solidFill>
                <a:latin typeface="標楷體" pitchFamily="65" charset="-120"/>
                <a:ea typeface="標楷體" pitchFamily="65" charset="-120"/>
              </a:rPr>
              <a:t>表演場次。</a:t>
            </a:r>
            <a:endParaRPr lang="en-US" altLang="zh-TW" sz="3500" dirty="0" smtClean="0">
              <a:solidFill>
                <a:schemeClr val="tx1"/>
              </a:solidFill>
              <a:latin typeface="標楷體" pitchFamily="65" charset="-120"/>
              <a:ea typeface="標楷體" pitchFamily="65" charset="-120"/>
            </a:endParaRPr>
          </a:p>
        </p:txBody>
      </p:sp>
    </p:spTree>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標題 1"/>
          <p:cNvSpPr>
            <a:spLocks noGrp="1"/>
          </p:cNvSpPr>
          <p:nvPr>
            <p:ph type="title"/>
          </p:nvPr>
        </p:nvSpPr>
        <p:spPr/>
        <p:txBody>
          <a:bodyPr/>
          <a:lstStyle/>
          <a:p>
            <a:endParaRPr lang="zh-TW" altLang="en-US" smtClean="0"/>
          </a:p>
        </p:txBody>
      </p:sp>
      <p:pic>
        <p:nvPicPr>
          <p:cNvPr id="37890" name="圖片 4"/>
          <p:cNvPicPr>
            <a:picLocks noChangeAspect="1"/>
          </p:cNvPicPr>
          <p:nvPr/>
        </p:nvPicPr>
        <p:blipFill>
          <a:blip r:embed="rId3" cstate="print"/>
          <a:srcRect/>
          <a:stretch>
            <a:fillRect/>
          </a:stretch>
        </p:blipFill>
        <p:spPr bwMode="auto">
          <a:xfrm>
            <a:off x="251520" y="4581128"/>
            <a:ext cx="8677327" cy="1800200"/>
          </a:xfrm>
          <a:prstGeom prst="rect">
            <a:avLst/>
          </a:prstGeom>
          <a:noFill/>
          <a:ln w="9525">
            <a:noFill/>
            <a:miter lim="800000"/>
            <a:headEnd/>
            <a:tailEnd/>
          </a:ln>
        </p:spPr>
      </p:pic>
      <p:pic>
        <p:nvPicPr>
          <p:cNvPr id="37891" name="內容版面配置區 6"/>
          <p:cNvPicPr>
            <a:picLocks noGrp="1" noChangeAspect="1"/>
          </p:cNvPicPr>
          <p:nvPr>
            <p:ph idx="1"/>
          </p:nvPr>
        </p:nvPicPr>
        <p:blipFill>
          <a:blip r:embed="rId4" cstate="print"/>
          <a:srcRect/>
          <a:stretch>
            <a:fillRect/>
          </a:stretch>
        </p:blipFill>
        <p:spPr>
          <a:xfrm>
            <a:off x="251520" y="115889"/>
            <a:ext cx="8676580" cy="4465239"/>
          </a:xfrm>
        </p:spPr>
      </p:pic>
      <p:sp>
        <p:nvSpPr>
          <p:cNvPr id="6" name="矩形 5"/>
          <p:cNvSpPr/>
          <p:nvPr/>
        </p:nvSpPr>
        <p:spPr>
          <a:xfrm>
            <a:off x="1691680" y="3645024"/>
            <a:ext cx="5544616" cy="3139321"/>
          </a:xfrm>
          <a:prstGeom prst="rect">
            <a:avLst/>
          </a:prstGeom>
        </p:spPr>
        <p:txBody>
          <a:bodyPr wrap="square">
            <a:spAutoFit/>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zh-TW" altLang="en-US" dirty="0" smtClean="0"/>
              <a:t>         發放問卷</a:t>
            </a:r>
            <a:r>
              <a:rPr lang="en-US" altLang="zh-TW" dirty="0" smtClean="0"/>
              <a:t>135</a:t>
            </a:r>
            <a:r>
              <a:rPr lang="zh-TW" altLang="en-US" dirty="0" smtClean="0"/>
              <a:t>張</a:t>
            </a:r>
            <a:r>
              <a:rPr lang="en-US" altLang="zh-TW" dirty="0" smtClean="0"/>
              <a:t>,</a:t>
            </a:r>
            <a:r>
              <a:rPr lang="zh-TW" altLang="en-US" dirty="0" smtClean="0"/>
              <a:t>收回問卷</a:t>
            </a:r>
            <a:r>
              <a:rPr lang="en-US" altLang="zh-TW" dirty="0" smtClean="0"/>
              <a:t>85</a:t>
            </a:r>
            <a:r>
              <a:rPr lang="zh-TW" altLang="en-US" dirty="0" smtClean="0"/>
              <a:t>張</a:t>
            </a:r>
            <a:r>
              <a:rPr lang="en-US" altLang="zh-TW" dirty="0" smtClean="0"/>
              <a:t>,</a:t>
            </a:r>
            <a:r>
              <a:rPr lang="zh-TW" altLang="en-US" dirty="0" smtClean="0"/>
              <a:t>有效問卷</a:t>
            </a:r>
            <a:r>
              <a:rPr lang="en-US" altLang="zh-TW" dirty="0" smtClean="0"/>
              <a:t>81</a:t>
            </a:r>
            <a:r>
              <a:rPr lang="zh-TW" altLang="en-US" dirty="0" smtClean="0"/>
              <a:t>張</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39943" name="Picture 7"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39938" name="標題 1"/>
          <p:cNvSpPr>
            <a:spLocks noGrp="1"/>
          </p:cNvSpPr>
          <p:nvPr>
            <p:ph type="title"/>
          </p:nvPr>
        </p:nvSpPr>
        <p:spPr>
          <a:xfrm>
            <a:off x="539750" y="115888"/>
            <a:ext cx="8186738" cy="1211262"/>
          </a:xfrm>
        </p:spPr>
        <p:txBody>
          <a:bodyPr/>
          <a:lstStyle/>
          <a:p>
            <a:pPr algn="l"/>
            <a:r>
              <a:rPr lang="zh-TW" altLang="en-US" sz="3600" smtClean="0"/>
              <a:t> </a:t>
            </a:r>
            <a:r>
              <a:rPr lang="zh-TW" altLang="en-US" sz="3600" smtClean="0">
                <a:latin typeface="標楷體" pitchFamily="65" charset="-120"/>
                <a:ea typeface="標楷體" pitchFamily="65" charset="-120"/>
              </a:rPr>
              <a:t>二</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花蓮表演藝術活動之困境</a:t>
            </a:r>
            <a:endParaRPr lang="zh-TW" altLang="en-US" sz="3200" smtClean="0">
              <a:solidFill>
                <a:srgbClr val="FF0000"/>
              </a:solidFill>
              <a:latin typeface="標楷體" pitchFamily="65" charset="-120"/>
              <a:ea typeface="標楷體" pitchFamily="65" charset="-120"/>
            </a:endParaRPr>
          </a:p>
        </p:txBody>
      </p:sp>
      <p:sp>
        <p:nvSpPr>
          <p:cNvPr id="39939" name="內容版面配置區 2"/>
          <p:cNvSpPr>
            <a:spLocks noGrp="1"/>
          </p:cNvSpPr>
          <p:nvPr>
            <p:ph idx="1"/>
          </p:nvPr>
        </p:nvSpPr>
        <p:spPr>
          <a:xfrm>
            <a:off x="468313" y="1844675"/>
            <a:ext cx="8424862" cy="1871663"/>
          </a:xfrm>
        </p:spPr>
        <p:txBody>
          <a:bodyPr/>
          <a:lstStyle/>
          <a:p>
            <a:pPr marL="0" indent="0">
              <a:buFont typeface="Arial" charset="0"/>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規劃表演的</a:t>
            </a:r>
            <a:r>
              <a:rPr lang="zh-TW" altLang="en-US" dirty="0" smtClean="0">
                <a:solidFill>
                  <a:srgbClr val="FF0000"/>
                </a:solidFill>
                <a:latin typeface="標楷體" pitchFamily="65" charset="-120"/>
                <a:ea typeface="標楷體" pitchFamily="65" charset="-120"/>
              </a:rPr>
              <a:t>根本問題就是經費預算</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a:buFont typeface="Arial" charset="0"/>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花蓮縣編列的</a:t>
            </a:r>
            <a:r>
              <a:rPr lang="zh-TW" altLang="en-US" dirty="0" smtClean="0">
                <a:solidFill>
                  <a:srgbClr val="FF0000"/>
                </a:solidFill>
                <a:latin typeface="標楷體" pitchFamily="65" charset="-120"/>
                <a:ea typeface="標楷體" pitchFamily="65" charset="-120"/>
              </a:rPr>
              <a:t>文化預算很低</a:t>
            </a:r>
            <a:r>
              <a:rPr lang="zh-TW" altLang="en-US" dirty="0" smtClean="0">
                <a:latin typeface="標楷體" pitchFamily="65" charset="-120"/>
                <a:ea typeface="標楷體" pitchFamily="65" charset="-120"/>
              </a:rPr>
              <a:t>，相對而言</a:t>
            </a:r>
            <a:r>
              <a:rPr lang="zh-TW" altLang="en-US" dirty="0" smtClean="0">
                <a:solidFill>
                  <a:srgbClr val="FF0000"/>
                </a:solidFill>
                <a:latin typeface="標楷體" pitchFamily="65" charset="-120"/>
                <a:ea typeface="標楷體" pitchFamily="65" charset="-120"/>
              </a:rPr>
              <a:t>較重</a:t>
            </a:r>
            <a:endParaRPr lang="en-US" altLang="zh-TW" dirty="0" smtClean="0">
              <a:solidFill>
                <a:srgbClr val="FF0000"/>
              </a:solidFill>
              <a:latin typeface="標楷體" pitchFamily="65" charset="-120"/>
              <a:ea typeface="標楷體" pitchFamily="65" charset="-120"/>
            </a:endParaRPr>
          </a:p>
          <a:p>
            <a:pPr marL="0" indent="0">
              <a:buFont typeface="Arial" charset="0"/>
              <a:buNone/>
            </a:pPr>
            <a:r>
              <a:rPr lang="zh-TW" altLang="en-US" dirty="0" smtClean="0">
                <a:solidFill>
                  <a:srgbClr val="FF0000"/>
                </a:solidFill>
                <a:latin typeface="標楷體" pitchFamily="65" charset="-120"/>
                <a:ea typeface="標楷體" pitchFamily="65" charset="-120"/>
              </a:rPr>
              <a:t>  視教育</a:t>
            </a:r>
            <a:r>
              <a:rPr lang="zh-TW" altLang="en-US" dirty="0" smtClean="0">
                <a:latin typeface="標楷體" pitchFamily="65" charset="-120"/>
                <a:ea typeface="標楷體" pitchFamily="65" charset="-120"/>
              </a:rPr>
              <a:t>。</a:t>
            </a:r>
            <a:endParaRPr lang="zh-TW" altLang="en-US" sz="5100" dirty="0" smtClean="0"/>
          </a:p>
        </p:txBody>
      </p:sp>
      <p:sp>
        <p:nvSpPr>
          <p:cNvPr id="39940" name="矩形 3"/>
          <p:cNvSpPr>
            <a:spLocks noChangeArrowheads="1"/>
          </p:cNvSpPr>
          <p:nvPr/>
        </p:nvSpPr>
        <p:spPr bwMode="auto">
          <a:xfrm>
            <a:off x="395288" y="1196975"/>
            <a:ext cx="8280400" cy="1076325"/>
          </a:xfrm>
          <a:prstGeom prst="rect">
            <a:avLst/>
          </a:prstGeom>
          <a:noFill/>
          <a:ln w="9525">
            <a:noFill/>
            <a:miter lim="800000"/>
            <a:headEnd/>
            <a:tailEnd/>
          </a:ln>
        </p:spPr>
        <p:txBody>
          <a:bodyPr>
            <a:spAutoFit/>
          </a:bodyPr>
          <a:lstStyle/>
          <a:p>
            <a:r>
              <a:rPr kumimoji="0" lang="zh-TW" altLang="en-US" sz="3200">
                <a:latin typeface="標楷體" pitchFamily="65" charset="-120"/>
                <a:ea typeface="標楷體" pitchFamily="65" charset="-120"/>
              </a:rPr>
              <a:t>（一）文化局經費預算問題：</a:t>
            </a:r>
            <a:endParaRPr kumimoji="0" lang="en-US" altLang="zh-TW" sz="3200">
              <a:latin typeface="標楷體" pitchFamily="65" charset="-120"/>
              <a:ea typeface="標楷體" pitchFamily="65" charset="-120"/>
            </a:endParaRPr>
          </a:p>
          <a:p>
            <a:r>
              <a:rPr kumimoji="0" lang="zh-TW" altLang="en-US" sz="3200">
                <a:latin typeface="標楷體" pitchFamily="65" charset="-120"/>
                <a:ea typeface="標楷體" pitchFamily="65" charset="-120"/>
              </a:rPr>
              <a:t>     </a:t>
            </a:r>
            <a:endParaRPr kumimoji="0" lang="zh-TW" altLang="en-US" sz="3200">
              <a:latin typeface="Calibri" pitchFamily="34" charset="0"/>
            </a:endParaRPr>
          </a:p>
        </p:txBody>
      </p:sp>
      <p:sp>
        <p:nvSpPr>
          <p:cNvPr id="39941" name="矩形 4"/>
          <p:cNvSpPr>
            <a:spLocks noChangeArrowheads="1"/>
          </p:cNvSpPr>
          <p:nvPr/>
        </p:nvSpPr>
        <p:spPr bwMode="auto">
          <a:xfrm>
            <a:off x="395288" y="4005263"/>
            <a:ext cx="8424862" cy="1570037"/>
          </a:xfrm>
          <a:prstGeom prst="rect">
            <a:avLst/>
          </a:prstGeom>
          <a:noFill/>
          <a:ln w="9525">
            <a:noFill/>
            <a:miter lim="800000"/>
            <a:headEnd/>
            <a:tailEnd/>
          </a:ln>
        </p:spPr>
        <p:txBody>
          <a:bodyPr>
            <a:spAutoFit/>
          </a:bodyPr>
          <a:lstStyle/>
          <a:p>
            <a:r>
              <a:rPr kumimoji="0" lang="en-US" altLang="zh-TW" sz="3200" dirty="0">
                <a:latin typeface="標楷體" pitchFamily="65" charset="-120"/>
                <a:ea typeface="標楷體" pitchFamily="65" charset="-120"/>
              </a:rPr>
              <a:t>(</a:t>
            </a:r>
            <a:r>
              <a:rPr kumimoji="0" lang="zh-TW" altLang="en-US" sz="3200" dirty="0">
                <a:latin typeface="標楷體" pitchFamily="65" charset="-120"/>
                <a:ea typeface="標楷體" pitchFamily="65" charset="-120"/>
              </a:rPr>
              <a:t>二</a:t>
            </a:r>
            <a:r>
              <a:rPr kumimoji="0" lang="en-US" altLang="zh-TW" sz="3200" dirty="0">
                <a:latin typeface="標楷體" pitchFamily="65" charset="-120"/>
                <a:ea typeface="標楷體" pitchFamily="65" charset="-120"/>
              </a:rPr>
              <a:t>)</a:t>
            </a:r>
            <a:r>
              <a:rPr kumimoji="0" lang="zh-TW" altLang="en-US" sz="3200" dirty="0">
                <a:latin typeface="標楷體" pitchFamily="65" charset="-120"/>
                <a:ea typeface="標楷體" pitchFamily="65" charset="-120"/>
              </a:rPr>
              <a:t>表演團體演出之考量</a:t>
            </a:r>
            <a:endParaRPr kumimoji="0" lang="en-US" altLang="zh-TW" sz="3200" dirty="0">
              <a:latin typeface="標楷體" pitchFamily="65" charset="-120"/>
              <a:ea typeface="標楷體" pitchFamily="65" charset="-120"/>
            </a:endParaRPr>
          </a:p>
          <a:p>
            <a:r>
              <a:rPr kumimoji="0" lang="en-US" altLang="zh-TW" sz="3200" dirty="0">
                <a:latin typeface="標楷體" pitchFamily="65" charset="-120"/>
                <a:ea typeface="標楷體" pitchFamily="65" charset="-120"/>
              </a:rPr>
              <a:t>1.</a:t>
            </a:r>
            <a:r>
              <a:rPr kumimoji="0" lang="zh-TW" altLang="en-US" sz="3200" dirty="0">
                <a:latin typeface="標楷體" pitchFamily="65" charset="-120"/>
                <a:ea typeface="標楷體" pitchFamily="65" charset="-120"/>
              </a:rPr>
              <a:t>礙於</a:t>
            </a:r>
            <a:r>
              <a:rPr kumimoji="0" lang="zh-TW" altLang="en-US" sz="3200" dirty="0">
                <a:solidFill>
                  <a:srgbClr val="FF0000"/>
                </a:solidFill>
                <a:latin typeface="標楷體" pitchFamily="65" charset="-120"/>
                <a:ea typeface="標楷體" pitchFamily="65" charset="-120"/>
              </a:rPr>
              <a:t>經費、交通</a:t>
            </a:r>
            <a:r>
              <a:rPr kumimoji="0" lang="zh-TW" altLang="en-US" sz="3200" dirty="0">
                <a:latin typeface="標楷體" pitchFamily="65" charset="-120"/>
                <a:ea typeface="標楷體" pitchFamily="65" charset="-120"/>
              </a:rPr>
              <a:t>問題，較有名或優質的表演團隊在花蓮演出頻率較都市地區低。</a:t>
            </a:r>
            <a:endParaRPr kumimoji="0" lang="en-US" altLang="zh-TW" sz="3200" dirty="0">
              <a:latin typeface="標楷體" pitchFamily="65" charset="-120"/>
              <a:ea typeface="標楷體" pitchFamily="65" charset="-120"/>
            </a:endParaRP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41988" name="Picture 4"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3" name="內容版面配置區 2"/>
          <p:cNvSpPr>
            <a:spLocks noGrp="1"/>
          </p:cNvSpPr>
          <p:nvPr>
            <p:ph idx="1"/>
          </p:nvPr>
        </p:nvSpPr>
        <p:spPr>
          <a:xfrm>
            <a:off x="468313" y="836613"/>
            <a:ext cx="8229600" cy="5113337"/>
          </a:xfrm>
        </p:spPr>
        <p:txBody>
          <a:bodyPr>
            <a:noAutofit/>
          </a:bodyPr>
          <a:lstStyle/>
          <a:p>
            <a:pPr marL="0" indent="0">
              <a:lnSpc>
                <a:spcPct val="90000"/>
              </a:lnSpc>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表演團體演出之考量</a:t>
            </a:r>
            <a:endParaRPr lang="en-US" altLang="zh-TW" dirty="0" smtClean="0">
              <a:latin typeface="標楷體" pitchFamily="65" charset="-120"/>
              <a:ea typeface="標楷體" pitchFamily="65" charset="-120"/>
            </a:endParaRPr>
          </a:p>
          <a:p>
            <a:pPr marL="0" indent="0">
              <a:lnSpc>
                <a:spcPct val="90000"/>
              </a:lnSpc>
              <a:buFont typeface="Arial" charset="0"/>
              <a:buNone/>
            </a:pPr>
            <a:endParaRPr lang="en-US" altLang="zh-TW" dirty="0" smtClean="0">
              <a:latin typeface="標楷體" pitchFamily="65" charset="-120"/>
              <a:ea typeface="標楷體" pitchFamily="65" charset="-120"/>
            </a:endParaRPr>
          </a:p>
          <a:p>
            <a:pPr marL="0" indent="0">
              <a:lnSpc>
                <a:spcPct val="90000"/>
              </a:lnSpc>
              <a:buFont typeface="Arial" charset="0"/>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 若</a:t>
            </a:r>
            <a:r>
              <a:rPr lang="zh-TW" altLang="en-US" dirty="0" smtClean="0">
                <a:solidFill>
                  <a:srgbClr val="FF0000"/>
                </a:solidFill>
                <a:latin typeface="標楷體" pitchFamily="65" charset="-120"/>
                <a:ea typeface="標楷體" pitchFamily="65" charset="-120"/>
              </a:rPr>
              <a:t>文化局未編列演出預算</a:t>
            </a:r>
            <a:r>
              <a:rPr lang="zh-TW" altLang="en-US" dirty="0" smtClean="0">
                <a:latin typeface="標楷體" pitchFamily="65" charset="-120"/>
                <a:ea typeface="標楷體" pitchFamily="65" charset="-120"/>
              </a:rPr>
              <a:t>，表演團體可能會因此降低演出意願。</a:t>
            </a:r>
            <a:endParaRPr lang="en-US" altLang="zh-TW" dirty="0" smtClean="0">
              <a:latin typeface="標楷體" pitchFamily="65" charset="-120"/>
              <a:ea typeface="標楷體" pitchFamily="65" charset="-120"/>
            </a:endParaRPr>
          </a:p>
          <a:p>
            <a:pPr marL="0" indent="0">
              <a:lnSpc>
                <a:spcPct val="90000"/>
              </a:lnSpc>
              <a:buFont typeface="Wingdings 2" pitchFamily="18" charset="2"/>
              <a:buNone/>
            </a:pPr>
            <a:endParaRPr lang="zh-TW" altLang="en-US" dirty="0" smtClean="0"/>
          </a:p>
          <a:p>
            <a:pPr marL="0" indent="0">
              <a:lnSpc>
                <a:spcPct val="90000"/>
              </a:lnSpc>
              <a:buFont typeface="Arial" charset="0"/>
              <a:buNone/>
            </a:pPr>
            <a:r>
              <a:rPr lang="en-US" altLang="zh-TW" dirty="0" smtClean="0">
                <a:latin typeface="標楷體" pitchFamily="65" charset="-120"/>
                <a:ea typeface="標楷體" pitchFamily="65" charset="-120"/>
              </a:rPr>
              <a:t>※ 103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月東方報報導提及：</a:t>
            </a:r>
          </a:p>
          <a:p>
            <a:pPr marL="0" indent="0">
              <a:lnSpc>
                <a:spcPct val="90000"/>
              </a:lnSpc>
              <a:buFont typeface="Wingdings 2" pitchFamily="18" charset="2"/>
              <a:buNone/>
            </a:pPr>
            <a:r>
              <a:rPr lang="zh-TW" altLang="en-US" dirty="0" smtClean="0">
                <a:latin typeface="標楷體" pitchFamily="65" charset="-120"/>
                <a:ea typeface="標楷體" pitchFamily="65" charset="-120"/>
              </a:rPr>
              <a:t>  外縣市團隊到縣內演出，常常還需要考量有沒有足夠的觀眾來支撐付出的</a:t>
            </a:r>
            <a:r>
              <a:rPr lang="zh-TW" altLang="en-US" dirty="0" smtClean="0">
                <a:solidFill>
                  <a:srgbClr val="FF0000"/>
                </a:solidFill>
                <a:latin typeface="標楷體" pitchFamily="65" charset="-120"/>
                <a:ea typeface="標楷體" pitchFamily="65" charset="-120"/>
              </a:rPr>
              <a:t>成本</a:t>
            </a:r>
            <a:r>
              <a:rPr lang="zh-TW" altLang="en-US" dirty="0" smtClean="0">
                <a:latin typeface="標楷體" pitchFamily="65" charset="-120"/>
                <a:ea typeface="標楷體" pitchFamily="65" charset="-120"/>
              </a:rPr>
              <a:t>。</a:t>
            </a:r>
          </a:p>
          <a:p>
            <a:pPr marL="0" indent="0">
              <a:lnSpc>
                <a:spcPct val="90000"/>
              </a:lnSpc>
            </a:pPr>
            <a:endParaRPr lang="zh-TW" altLang="en-US"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sp>
        <p:nvSpPr>
          <p:cNvPr id="44034" name="標題 1"/>
          <p:cNvSpPr>
            <a:spLocks noGrp="1"/>
          </p:cNvSpPr>
          <p:nvPr>
            <p:ph type="title"/>
          </p:nvPr>
        </p:nvSpPr>
        <p:spPr>
          <a:xfrm>
            <a:off x="571500" y="214313"/>
            <a:ext cx="8075613" cy="714375"/>
          </a:xfrm>
        </p:spPr>
        <p:txBody>
          <a:bodyPr/>
          <a:lstStyle/>
          <a:p>
            <a:pPr algn="l"/>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三</a:t>
            </a:r>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觀眾社會經濟能力影響觀賞意願</a:t>
            </a:r>
            <a:r>
              <a:rPr lang="en-US" altLang="zh-TW" sz="3600" smtClean="0">
                <a:latin typeface="標楷體" pitchFamily="65" charset="-120"/>
                <a:ea typeface="標楷體" pitchFamily="65" charset="-120"/>
              </a:rPr>
              <a:t/>
            </a:r>
            <a:br>
              <a:rPr lang="en-US" altLang="zh-TW" sz="3600" smtClean="0">
                <a:latin typeface="標楷體" pitchFamily="65" charset="-120"/>
                <a:ea typeface="標楷體" pitchFamily="65" charset="-120"/>
              </a:rPr>
            </a:br>
            <a:endParaRPr lang="zh-TW" altLang="en-US" sz="3600" smtClean="0">
              <a:latin typeface="標楷體" pitchFamily="65" charset="-120"/>
              <a:ea typeface="標楷體" pitchFamily="65" charset="-120"/>
            </a:endParaRPr>
          </a:p>
        </p:txBody>
      </p:sp>
      <p:pic>
        <p:nvPicPr>
          <p:cNvPr id="44037" name="Picture 5"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3" name="內容版面配置區 2"/>
          <p:cNvSpPr>
            <a:spLocks noGrp="1"/>
          </p:cNvSpPr>
          <p:nvPr>
            <p:ph idx="1"/>
          </p:nvPr>
        </p:nvSpPr>
        <p:spPr>
          <a:xfrm>
            <a:off x="214313" y="714375"/>
            <a:ext cx="8715375" cy="5911850"/>
          </a:xfrm>
        </p:spPr>
        <p:txBody>
          <a:bodyPr>
            <a:noAutofit/>
          </a:bodyPr>
          <a:lstStyle/>
          <a:p>
            <a:pPr marL="0" indent="0">
              <a:buFont typeface="Wingdings 2" pitchFamily="18" charset="2"/>
              <a:buNone/>
            </a:pPr>
            <a:endParaRPr lang="en-US" altLang="zh-TW" sz="2900" dirty="0" smtClean="0">
              <a:latin typeface="標楷體" pitchFamily="65" charset="-120"/>
              <a:ea typeface="標楷體" pitchFamily="65" charset="-120"/>
            </a:endParaRPr>
          </a:p>
          <a:p>
            <a:pPr marL="0" indent="0">
              <a:buFont typeface="Wingdings 2" pitchFamily="18" charset="2"/>
              <a:buNone/>
            </a:pPr>
            <a:r>
              <a:rPr lang="en-US" altLang="zh-TW" sz="2900" dirty="0" smtClean="0">
                <a:latin typeface="標楷體" pitchFamily="65" charset="-120"/>
                <a:ea typeface="標楷體" pitchFamily="65" charset="-120"/>
              </a:rPr>
              <a:t>(</a:t>
            </a:r>
            <a:r>
              <a:rPr lang="zh-TW" altLang="en-US" sz="2900" dirty="0" smtClean="0">
                <a:latin typeface="標楷體" pitchFamily="65" charset="-120"/>
                <a:ea typeface="標楷體" pitchFamily="65" charset="-120"/>
              </a:rPr>
              <a:t>三</a:t>
            </a:r>
            <a:r>
              <a:rPr lang="en-US" altLang="zh-TW" sz="2900" dirty="0" smtClean="0">
                <a:latin typeface="標楷體" pitchFamily="65" charset="-120"/>
                <a:ea typeface="標楷體" pitchFamily="65" charset="-120"/>
              </a:rPr>
              <a:t>)105.08.27</a:t>
            </a:r>
            <a:r>
              <a:rPr lang="zh-TW" altLang="en-US" sz="2900" dirty="0" smtClean="0">
                <a:latin typeface="標楷體" pitchFamily="65" charset="-120"/>
                <a:ea typeface="標楷體" pitchFamily="65" charset="-120"/>
              </a:rPr>
              <a:t>花蓮縣文化局問卷統計得知：</a:t>
            </a:r>
          </a:p>
          <a:p>
            <a:pPr marL="0" indent="0">
              <a:buFont typeface="Wingdings 2" pitchFamily="18" charset="2"/>
              <a:buNone/>
            </a:pPr>
            <a:endParaRPr lang="en-US" altLang="zh-TW" sz="2900" dirty="0" smtClean="0">
              <a:latin typeface="標楷體" pitchFamily="65" charset="-120"/>
              <a:ea typeface="標楷體" pitchFamily="65" charset="-120"/>
            </a:endParaRPr>
          </a:p>
          <a:p>
            <a:pPr marL="0" indent="0">
              <a:buFont typeface="Wingdings 2" pitchFamily="18" charset="2"/>
              <a:buNone/>
            </a:pPr>
            <a:r>
              <a:rPr lang="en-US" altLang="zh-TW" sz="2900" dirty="0" smtClean="0">
                <a:latin typeface="標楷體" pitchFamily="65" charset="-120"/>
                <a:ea typeface="標楷體" pitchFamily="65" charset="-120"/>
              </a:rPr>
              <a:t>(1)</a:t>
            </a:r>
            <a:r>
              <a:rPr lang="zh-TW" altLang="en-US" sz="2900" dirty="0" smtClean="0">
                <a:latin typeface="標楷體" pitchFamily="65" charset="-120"/>
                <a:ea typeface="標楷體" pitchFamily="65" charset="-120"/>
              </a:rPr>
              <a:t>願意接受高價位的票價偏低：</a:t>
            </a:r>
            <a:r>
              <a:rPr lang="zh-TW" altLang="en-US" sz="2900" dirty="0" smtClean="0">
                <a:solidFill>
                  <a:srgbClr val="FF0000"/>
                </a:solidFill>
                <a:latin typeface="標楷體" pitchFamily="65" charset="-120"/>
                <a:ea typeface="標楷體" pitchFamily="65" charset="-120"/>
              </a:rPr>
              <a:t>花蓮的觀眾能接受文化局表演的最高價位偏低</a:t>
            </a:r>
            <a:r>
              <a:rPr lang="en-US" altLang="zh-TW" sz="2900" dirty="0" smtClean="0">
                <a:latin typeface="標楷體" pitchFamily="65" charset="-120"/>
                <a:ea typeface="標楷體" pitchFamily="65" charset="-120"/>
              </a:rPr>
              <a:t>(800</a:t>
            </a:r>
            <a:r>
              <a:rPr lang="zh-TW" altLang="en-US" sz="2900" dirty="0" smtClean="0">
                <a:latin typeface="標楷體" pitchFamily="65" charset="-120"/>
                <a:ea typeface="標楷體" pitchFamily="65" charset="-120"/>
              </a:rPr>
              <a:t>元以內</a:t>
            </a:r>
            <a:r>
              <a:rPr lang="en-US" altLang="zh-TW" sz="2900" dirty="0" smtClean="0">
                <a:latin typeface="標楷體" pitchFamily="65" charset="-120"/>
                <a:ea typeface="標楷體" pitchFamily="65" charset="-120"/>
              </a:rPr>
              <a:t>)</a:t>
            </a:r>
            <a:r>
              <a:rPr lang="zh-TW" altLang="en-US" sz="2900" dirty="0" smtClean="0">
                <a:latin typeface="標楷體" pitchFamily="65" charset="-120"/>
                <a:ea typeface="標楷體" pitchFamily="65" charset="-120"/>
              </a:rPr>
              <a:t>。</a:t>
            </a:r>
            <a:endParaRPr lang="en-US" altLang="zh-TW" sz="2900" dirty="0" smtClean="0">
              <a:latin typeface="標楷體" pitchFamily="65" charset="-120"/>
              <a:ea typeface="標楷體" pitchFamily="65" charset="-120"/>
            </a:endParaRPr>
          </a:p>
          <a:p>
            <a:pPr marL="0" indent="0">
              <a:buFont typeface="Wingdings 2" pitchFamily="18" charset="2"/>
              <a:buNone/>
            </a:pPr>
            <a:endParaRPr lang="en-US" altLang="zh-TW" sz="2900" dirty="0" smtClean="0">
              <a:latin typeface="標楷體" pitchFamily="65" charset="-120"/>
              <a:ea typeface="標楷體" pitchFamily="65" charset="-120"/>
            </a:endParaRPr>
          </a:p>
          <a:p>
            <a:pPr marL="0" indent="0">
              <a:lnSpc>
                <a:spcPct val="90000"/>
              </a:lnSpc>
              <a:buFont typeface="Wingdings 2" pitchFamily="18" charset="2"/>
              <a:buNone/>
            </a:pPr>
            <a:r>
              <a:rPr lang="en-US" altLang="zh-TW" sz="2900" dirty="0" smtClean="0">
                <a:latin typeface="標楷體" pitchFamily="65" charset="-120"/>
                <a:ea typeface="標楷體" pitchFamily="65" charset="-120"/>
              </a:rPr>
              <a:t>(2)</a:t>
            </a:r>
            <a:r>
              <a:rPr lang="zh-TW" altLang="en-US" sz="2900" dirty="0" smtClean="0">
                <a:latin typeface="標楷體" pitchFamily="65" charset="-120"/>
                <a:ea typeface="標楷體" pitchFamily="65" charset="-120"/>
              </a:rPr>
              <a:t>觀眾在可接受的最高票價中，許多觀賞者會</a:t>
            </a:r>
            <a:r>
              <a:rPr lang="zh-TW" altLang="en-US" sz="2900" dirty="0" smtClean="0">
                <a:solidFill>
                  <a:srgbClr val="FF0000"/>
                </a:solidFill>
                <a:latin typeface="標楷體" pitchFamily="65" charset="-120"/>
                <a:ea typeface="標楷體" pitchFamily="65" charset="-120"/>
              </a:rPr>
              <a:t>隨著活動屬性、類型及表演團隊的不同，願付價格也會隨之不同</a:t>
            </a:r>
            <a:r>
              <a:rPr lang="zh-TW" altLang="en-US" sz="2900" dirty="0" smtClean="0">
                <a:latin typeface="標楷體" pitchFamily="65" charset="-120"/>
                <a:ea typeface="標楷體" pitchFamily="65" charset="-120"/>
              </a:rPr>
              <a:t>。</a:t>
            </a:r>
            <a:endParaRPr lang="en-US" altLang="zh-TW" sz="2900" dirty="0" smtClean="0">
              <a:latin typeface="標楷體" pitchFamily="65" charset="-120"/>
              <a:ea typeface="標楷體" pitchFamily="65" charset="-120"/>
            </a:endParaRPr>
          </a:p>
          <a:p>
            <a:pPr marL="0" indent="0">
              <a:lnSpc>
                <a:spcPct val="90000"/>
              </a:lnSpc>
              <a:buFont typeface="Wingdings 2" pitchFamily="18" charset="2"/>
              <a:buNone/>
            </a:pPr>
            <a:endParaRPr lang="en-US" altLang="zh-TW" sz="2900" dirty="0" smtClean="0">
              <a:latin typeface="標楷體" pitchFamily="65" charset="-120"/>
              <a:ea typeface="標楷體" pitchFamily="65" charset="-120"/>
            </a:endParaRPr>
          </a:p>
          <a:p>
            <a:pPr marL="0" indent="0">
              <a:lnSpc>
                <a:spcPct val="90000"/>
              </a:lnSpc>
              <a:buFont typeface="Wingdings 2" pitchFamily="18" charset="2"/>
              <a:buNone/>
            </a:pPr>
            <a:r>
              <a:rPr lang="en-US" altLang="zh-TW" sz="2900" dirty="0" smtClean="0">
                <a:latin typeface="標楷體" pitchFamily="65" charset="-120"/>
                <a:ea typeface="標楷體" pitchFamily="65" charset="-120"/>
              </a:rPr>
              <a:t>(3)</a:t>
            </a:r>
            <a:r>
              <a:rPr lang="zh-TW" altLang="en-US" sz="2900" dirty="0" smtClean="0">
                <a:latin typeface="標楷體" pitchFamily="65" charset="-120"/>
                <a:ea typeface="標楷體" pitchFamily="65" charset="-120"/>
              </a:rPr>
              <a:t>大部分觀眾人以</a:t>
            </a:r>
            <a:r>
              <a:rPr lang="zh-TW" altLang="en-US" sz="2900" dirty="0" smtClean="0">
                <a:solidFill>
                  <a:srgbClr val="FF0000"/>
                </a:solidFill>
                <a:latin typeface="標楷體" pitchFamily="65" charset="-120"/>
                <a:ea typeface="標楷體" pitchFamily="65" charset="-120"/>
              </a:rPr>
              <a:t>低票價</a:t>
            </a:r>
            <a:r>
              <a:rPr lang="zh-TW" altLang="en-US" sz="2900" dirty="0" smtClean="0">
                <a:latin typeface="標楷體" pitchFamily="65" charset="-120"/>
                <a:ea typeface="標楷體" pitchFamily="65" charset="-120"/>
              </a:rPr>
              <a:t>為購買目標。</a:t>
            </a:r>
            <a:endParaRPr lang="zh-TW" altLang="en-US" sz="2900" dirty="0" smtClean="0"/>
          </a:p>
          <a:p>
            <a:pPr marL="0" indent="0">
              <a:buFont typeface="Wingdings 2" pitchFamily="18" charset="2"/>
              <a:buChar char="ß"/>
            </a:pPr>
            <a:endParaRPr lang="en-US" altLang="zh-TW" dirty="0" smtClean="0"/>
          </a:p>
          <a:p>
            <a:pPr marL="0" indent="0">
              <a:buFont typeface="Wingdings 2" pitchFamily="18" charset="2"/>
              <a:buNone/>
            </a:pPr>
            <a:r>
              <a:rPr lang="zh-TW" altLang="en-US" dirty="0" smtClean="0"/>
              <a:t>  </a:t>
            </a: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46085" name="Picture 5"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46082" name="標題 2"/>
          <p:cNvSpPr>
            <a:spLocks noGrp="1"/>
          </p:cNvSpPr>
          <p:nvPr>
            <p:ph type="title"/>
          </p:nvPr>
        </p:nvSpPr>
        <p:spPr>
          <a:xfrm>
            <a:off x="214313" y="274638"/>
            <a:ext cx="8715375" cy="1143000"/>
          </a:xfrm>
        </p:spPr>
        <p:txBody>
          <a:bodyPr/>
          <a:lstStyle/>
          <a:p>
            <a:r>
              <a:rPr lang="zh-TW" altLang="en-US" sz="3600" smtClean="0">
                <a:latin typeface="標楷體" pitchFamily="65" charset="-120"/>
                <a:ea typeface="標楷體" pitchFamily="65" charset="-120"/>
              </a:rPr>
              <a:t>三、培養藝術欣賞能力是教育的長遠計畫</a:t>
            </a:r>
          </a:p>
        </p:txBody>
      </p:sp>
      <p:sp>
        <p:nvSpPr>
          <p:cNvPr id="46083" name="內容版面配置區 1"/>
          <p:cNvSpPr>
            <a:spLocks noGrp="1"/>
          </p:cNvSpPr>
          <p:nvPr>
            <p:ph idx="1"/>
          </p:nvPr>
        </p:nvSpPr>
        <p:spPr/>
        <p:txBody>
          <a:bodyPr/>
          <a:lstStyle/>
          <a:p>
            <a:pPr marL="514350" indent="-514350">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培育藝文人才</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為提升花蓮縣表演團體的表演品質，花蓮縣文化局</a:t>
            </a:r>
            <a:r>
              <a:rPr lang="zh-TW" altLang="en-US" dirty="0" smtClean="0">
                <a:solidFill>
                  <a:srgbClr val="FF0000"/>
                </a:solidFill>
                <a:latin typeface="標楷體" pitchFamily="65" charset="-120"/>
                <a:ea typeface="標楷體" pitchFamily="65" charset="-120"/>
              </a:rPr>
              <a:t>連結相關人士培育在地藝術人才</a:t>
            </a:r>
            <a:r>
              <a:rPr lang="zh-TW" altLang="en-US" dirty="0" smtClean="0">
                <a:latin typeface="標楷體" pitchFamily="65" charset="-120"/>
                <a:ea typeface="標楷體" pitchFamily="65" charset="-120"/>
              </a:rPr>
              <a:t>，如：邀請</a:t>
            </a:r>
            <a:r>
              <a:rPr lang="zh-TW" altLang="en-US" u="sng" dirty="0" smtClean="0">
                <a:latin typeface="標楷體" pitchFamily="65" charset="-120"/>
                <a:ea typeface="標楷體" pitchFamily="65" charset="-120"/>
              </a:rPr>
              <a:t>朱德剛</a:t>
            </a:r>
            <a:r>
              <a:rPr lang="zh-TW" altLang="en-US" dirty="0" smtClean="0">
                <a:latin typeface="標楷體" pitchFamily="65" charset="-120"/>
                <a:ea typeface="標楷體" pitchFamily="65" charset="-120"/>
              </a:rPr>
              <a:t>老師辦理研習營。</a:t>
            </a:r>
            <a:endParaRPr lang="en-US" altLang="zh-TW" dirty="0" smtClean="0">
              <a:latin typeface="標楷體" pitchFamily="65" charset="-120"/>
              <a:ea typeface="標楷體" pitchFamily="65" charset="-120"/>
            </a:endParaRPr>
          </a:p>
          <a:p>
            <a:pPr marL="514350" indent="-514350">
              <a:buFont typeface="Arial" charset="0"/>
              <a:buNone/>
            </a:pPr>
            <a:endParaRPr lang="en-US" altLang="zh-TW" dirty="0" smtClean="0">
              <a:latin typeface="標楷體" pitchFamily="65" charset="-120"/>
              <a:ea typeface="標楷體" pitchFamily="65" charset="-120"/>
            </a:endParaRPr>
          </a:p>
          <a:p>
            <a:pPr marL="514350" indent="-514350">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提升文化素養、鼓勵民間參與率</a:t>
            </a: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zh-TW" altLang="en-US" dirty="0" smtClean="0">
                <a:latin typeface="標楷體" pitchFamily="65" charset="-120"/>
                <a:ea typeface="標楷體" pitchFamily="65" charset="-120"/>
              </a:rPr>
              <a:t>藝文培養需透過</a:t>
            </a:r>
            <a:r>
              <a:rPr lang="zh-TW" altLang="en-US" dirty="0" smtClean="0">
                <a:solidFill>
                  <a:srgbClr val="FF0000"/>
                </a:solidFill>
                <a:latin typeface="標楷體" pitchFamily="65" charset="-120"/>
                <a:ea typeface="標楷體" pitchFamily="65" charset="-120"/>
              </a:rPr>
              <a:t>教育</a:t>
            </a:r>
            <a:r>
              <a:rPr lang="zh-TW" altLang="en-US" dirty="0" smtClean="0">
                <a:latin typeface="標楷體" pitchFamily="65" charset="-120"/>
                <a:ea typeface="標楷體" pitchFamily="65" charset="-120"/>
              </a:rPr>
              <a:t>，所以近年花蓮</a:t>
            </a:r>
            <a:r>
              <a:rPr lang="zh-TW" altLang="en-US" dirty="0" smtClean="0">
                <a:solidFill>
                  <a:srgbClr val="FF0000"/>
                </a:solidFill>
                <a:latin typeface="標楷體" pitchFamily="65" charset="-120"/>
                <a:ea typeface="標楷體" pitchFamily="65" charset="-120"/>
              </a:rPr>
              <a:t>文化局與教育處</a:t>
            </a:r>
            <a:r>
              <a:rPr lang="zh-TW" altLang="en-US" dirty="0" smtClean="0">
                <a:latin typeface="標楷體" pitchFamily="65" charset="-120"/>
                <a:ea typeface="標楷體" pitchFamily="65" charset="-120"/>
              </a:rPr>
              <a:t>極力安排戶外教學參觀文化局館藏、表演或古蹟。</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17416" name="Picture 8" descr="「ppt雪花背景」的圖片搜尋結果"/>
          <p:cNvPicPr>
            <a:picLocks noChangeAspect="1" noChangeArrowheads="1"/>
          </p:cNvPicPr>
          <p:nvPr/>
        </p:nvPicPr>
        <p:blipFill>
          <a:blip r:embed="rId4" cstate="print"/>
          <a:srcRect/>
          <a:stretch>
            <a:fillRect/>
          </a:stretch>
        </p:blipFill>
        <p:spPr bwMode="auto">
          <a:xfrm>
            <a:off x="0" y="0"/>
            <a:ext cx="9144000" cy="6848475"/>
          </a:xfrm>
          <a:prstGeom prst="rect">
            <a:avLst/>
          </a:prstGeom>
          <a:noFill/>
        </p:spPr>
      </p:pic>
      <p:sp>
        <p:nvSpPr>
          <p:cNvPr id="17410" name="標題 2"/>
          <p:cNvSpPr>
            <a:spLocks noGrp="1"/>
          </p:cNvSpPr>
          <p:nvPr>
            <p:ph type="title"/>
          </p:nvPr>
        </p:nvSpPr>
        <p:spPr>
          <a:xfrm>
            <a:off x="714375" y="642938"/>
            <a:ext cx="4214813" cy="1000125"/>
          </a:xfrm>
        </p:spPr>
        <p:txBody>
          <a:bodyPr/>
          <a:lstStyle/>
          <a:p>
            <a:r>
              <a:rPr lang="zh-TW" altLang="en-US" sz="3200" smtClean="0">
                <a:latin typeface="標楷體" pitchFamily="65" charset="-120"/>
                <a:ea typeface="標楷體" pitchFamily="65" charset="-120"/>
              </a:rPr>
              <a:t>一、研究動機與目的</a:t>
            </a:r>
          </a:p>
        </p:txBody>
      </p:sp>
      <p:sp>
        <p:nvSpPr>
          <p:cNvPr id="17411" name="內容版面配置區 1"/>
          <p:cNvSpPr>
            <a:spLocks noGrp="1"/>
          </p:cNvSpPr>
          <p:nvPr>
            <p:ph idx="1"/>
          </p:nvPr>
        </p:nvSpPr>
        <p:spPr>
          <a:xfrm>
            <a:off x="457200" y="1428750"/>
            <a:ext cx="8229600" cy="4697413"/>
          </a:xfrm>
        </p:spPr>
        <p:txBody>
          <a:bodyPr/>
          <a:lstStyle/>
          <a:p>
            <a:pPr>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研究動機：各縣市表演藝術活動都發展得有聲有色。因此我們以花蓮在地的表演活動為研究主軸，</a:t>
            </a:r>
            <a:r>
              <a:rPr lang="zh-TW" altLang="en-US" dirty="0" smtClean="0">
                <a:solidFill>
                  <a:srgbClr val="FF0000"/>
                </a:solidFill>
                <a:latin typeface="標楷體" pitchFamily="65" charset="-120"/>
                <a:ea typeface="標楷體" pitchFamily="65" charset="-120"/>
              </a:rPr>
              <a:t>探討文化局辦理的藝文表演活動</a:t>
            </a:r>
            <a:r>
              <a:rPr lang="zh-TW" altLang="en-US" dirty="0" smtClean="0">
                <a:latin typeface="標楷體" pitchFamily="65" charset="-120"/>
                <a:ea typeface="標楷體" pitchFamily="65" charset="-120"/>
              </a:rPr>
              <a:t>。</a:t>
            </a:r>
          </a:p>
        </p:txBody>
      </p:sp>
      <p:pic>
        <p:nvPicPr>
          <p:cNvPr id="2050" name="Picture 2"/>
          <p:cNvPicPr>
            <a:picLocks noChangeAspect="1" noChangeArrowheads="1"/>
          </p:cNvPicPr>
          <p:nvPr/>
        </p:nvPicPr>
        <p:blipFill>
          <a:blip r:embed="rId5" cstate="print"/>
          <a:srcRect/>
          <a:stretch>
            <a:fillRect/>
          </a:stretch>
        </p:blipFill>
        <p:spPr bwMode="auto">
          <a:xfrm>
            <a:off x="899592" y="3573016"/>
            <a:ext cx="3500462" cy="26253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1" name="Picture 3"/>
          <p:cNvPicPr>
            <a:picLocks noChangeAspect="1" noChangeArrowheads="1"/>
          </p:cNvPicPr>
          <p:nvPr/>
        </p:nvPicPr>
        <p:blipFill>
          <a:blip r:embed="rId6" cstate="print"/>
          <a:srcRect/>
          <a:stretch>
            <a:fillRect/>
          </a:stretch>
        </p:blipFill>
        <p:spPr bwMode="auto">
          <a:xfrm rot="378916">
            <a:off x="4704867" y="3622800"/>
            <a:ext cx="3500462" cy="2767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標題 2"/>
          <p:cNvSpPr txBox="1">
            <a:spLocks/>
          </p:cNvSpPr>
          <p:nvPr/>
        </p:nvSpPr>
        <p:spPr>
          <a:xfrm>
            <a:off x="571472" y="0"/>
            <a:ext cx="3400420" cy="1000132"/>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kumimoji="0" lang="zh-TW" altLang="en-US" sz="3600" b="1" dirty="0">
                <a:solidFill>
                  <a:srgbClr val="1F497D"/>
                </a:solidFill>
                <a:effectLst>
                  <a:outerShdw blurRad="31750" dist="25400" dir="5400000" algn="tl" rotWithShape="0">
                    <a:srgbClr val="000000">
                      <a:alpha val="25000"/>
                    </a:srgbClr>
                  </a:outerShdw>
                </a:effectLst>
                <a:latin typeface="標楷體" pitchFamily="65" charset="-120"/>
                <a:ea typeface="標楷體" pitchFamily="65" charset="-120"/>
              </a:rPr>
              <a:t>壹、前言</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48134" name="Picture 6" descr="「ppt雪花背景」的圖片搜尋結果"/>
          <p:cNvPicPr>
            <a:picLocks noChangeAspect="1" noChangeArrowheads="1"/>
          </p:cNvPicPr>
          <p:nvPr/>
        </p:nvPicPr>
        <p:blipFill>
          <a:blip r:embed="rId4" cstate="print"/>
          <a:srcRect/>
          <a:stretch>
            <a:fillRect/>
          </a:stretch>
        </p:blipFill>
        <p:spPr bwMode="auto">
          <a:xfrm>
            <a:off x="0" y="0"/>
            <a:ext cx="9144000" cy="6856413"/>
          </a:xfrm>
          <a:prstGeom prst="rect">
            <a:avLst/>
          </a:prstGeom>
          <a:noFill/>
        </p:spPr>
      </p:pic>
      <p:graphicFrame>
        <p:nvGraphicFramePr>
          <p:cNvPr id="4" name="資料庫圖表 3"/>
          <p:cNvGraphicFramePr/>
          <p:nvPr/>
        </p:nvGraphicFramePr>
        <p:xfrm>
          <a:off x="467544" y="1268760"/>
          <a:ext cx="8136904" cy="53285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8131" name="標題 2"/>
          <p:cNvSpPr>
            <a:spLocks noGrp="1"/>
          </p:cNvSpPr>
          <p:nvPr>
            <p:ph type="title"/>
          </p:nvPr>
        </p:nvSpPr>
        <p:spPr>
          <a:xfrm>
            <a:off x="468313" y="0"/>
            <a:ext cx="8434387" cy="1143000"/>
          </a:xfrm>
        </p:spPr>
        <p:txBody>
          <a:bodyPr/>
          <a:lstStyle/>
          <a:p>
            <a:r>
              <a:rPr lang="zh-TW" altLang="en-US" sz="3600" smtClean="0">
                <a:latin typeface="標楷體" pitchFamily="65" charset="-120"/>
                <a:ea typeface="標楷體" pitchFamily="65" charset="-120"/>
              </a:rPr>
              <a:t>三、培養藝術欣賞能力是教育的長遠計畫</a:t>
            </a:r>
          </a:p>
        </p:txBody>
      </p:sp>
      <p:sp>
        <p:nvSpPr>
          <p:cNvPr id="48132" name="矩形 5"/>
          <p:cNvSpPr>
            <a:spLocks noChangeArrowheads="1"/>
          </p:cNvSpPr>
          <p:nvPr/>
        </p:nvSpPr>
        <p:spPr bwMode="auto">
          <a:xfrm>
            <a:off x="3132138" y="3213100"/>
            <a:ext cx="3024187" cy="1076325"/>
          </a:xfrm>
          <a:prstGeom prst="rect">
            <a:avLst/>
          </a:prstGeom>
          <a:noFill/>
          <a:ln w="9525">
            <a:noFill/>
            <a:miter lim="800000"/>
            <a:headEnd/>
            <a:tailEnd/>
          </a:ln>
        </p:spPr>
        <p:txBody>
          <a:bodyPr>
            <a:spAutoFit/>
          </a:bodyPr>
          <a:lstStyle/>
          <a:p>
            <a:r>
              <a:rPr kumimoji="0" lang="en-US" altLang="zh-TW" sz="3200">
                <a:latin typeface="標楷體" pitchFamily="65" charset="-120"/>
                <a:ea typeface="標楷體" pitchFamily="65" charset="-120"/>
              </a:rPr>
              <a:t>(</a:t>
            </a:r>
            <a:r>
              <a:rPr kumimoji="0" lang="zh-TW" altLang="en-US" sz="3200">
                <a:latin typeface="標楷體" pitchFamily="65" charset="-120"/>
                <a:ea typeface="標楷體" pitchFamily="65" charset="-120"/>
              </a:rPr>
              <a:t>三</a:t>
            </a:r>
            <a:r>
              <a:rPr kumimoji="0" lang="en-US" altLang="zh-TW" sz="3200">
                <a:latin typeface="標楷體" pitchFamily="65" charset="-120"/>
                <a:ea typeface="標楷體" pitchFamily="65" charset="-120"/>
              </a:rPr>
              <a:t>)</a:t>
            </a:r>
            <a:r>
              <a:rPr kumimoji="0" lang="zh-TW" altLang="en-US" sz="3200">
                <a:latin typeface="標楷體" pitchFamily="65" charset="-120"/>
                <a:ea typeface="標楷體" pitchFamily="65" charset="-120"/>
              </a:rPr>
              <a:t>戲劇教育</a:t>
            </a:r>
            <a:endParaRPr kumimoji="0" lang="en-US" altLang="zh-TW" sz="3200">
              <a:latin typeface="標楷體" pitchFamily="65" charset="-120"/>
              <a:ea typeface="標楷體" pitchFamily="65" charset="-120"/>
            </a:endParaRPr>
          </a:p>
          <a:p>
            <a:r>
              <a:rPr kumimoji="0" lang="zh-TW" altLang="en-US" sz="3200">
                <a:latin typeface="標楷體" pitchFamily="65" charset="-120"/>
                <a:ea typeface="標楷體" pitchFamily="65" charset="-120"/>
              </a:rPr>
              <a:t>  紮根與推廣</a:t>
            </a:r>
            <a:endParaRPr kumimoji="0" lang="en-US" altLang="zh-TW" sz="320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50243" name="Picture 67" descr="「ppt雪花背景」的圖片搜尋結果"/>
          <p:cNvPicPr>
            <a:picLocks noChangeAspect="1" noChangeArrowheads="1"/>
          </p:cNvPicPr>
          <p:nvPr/>
        </p:nvPicPr>
        <p:blipFill>
          <a:blip r:embed="rId4" cstate="print"/>
          <a:srcRect/>
          <a:stretch>
            <a:fillRect/>
          </a:stretch>
        </p:blipFill>
        <p:spPr bwMode="auto">
          <a:xfrm>
            <a:off x="0" y="0"/>
            <a:ext cx="9144000" cy="6824663"/>
          </a:xfrm>
          <a:prstGeom prst="rect">
            <a:avLst/>
          </a:prstGeom>
          <a:noFill/>
        </p:spPr>
      </p:pic>
      <p:sp>
        <p:nvSpPr>
          <p:cNvPr id="50178" name="標題 2"/>
          <p:cNvSpPr>
            <a:spLocks noGrp="1"/>
          </p:cNvSpPr>
          <p:nvPr>
            <p:ph type="title"/>
          </p:nvPr>
        </p:nvSpPr>
        <p:spPr>
          <a:xfrm>
            <a:off x="214313" y="274638"/>
            <a:ext cx="8715375" cy="1143000"/>
          </a:xfrm>
        </p:spPr>
        <p:txBody>
          <a:bodyPr/>
          <a:lstStyle/>
          <a:p>
            <a:r>
              <a:rPr lang="zh-TW" altLang="en-US" sz="3600" dirty="0" smtClean="0">
                <a:latin typeface="標楷體" pitchFamily="65" charset="-120"/>
                <a:ea typeface="標楷體" pitchFamily="65" charset="-120"/>
              </a:rPr>
              <a:t>三、培養藝術欣賞能力是教育的長遠計畫</a:t>
            </a:r>
          </a:p>
        </p:txBody>
      </p:sp>
      <p:sp>
        <p:nvSpPr>
          <p:cNvPr id="50179" name="內容版面配置區 1"/>
          <p:cNvSpPr>
            <a:spLocks noGrp="1"/>
          </p:cNvSpPr>
          <p:nvPr>
            <p:ph idx="1"/>
          </p:nvPr>
        </p:nvSpPr>
        <p:spPr>
          <a:xfrm>
            <a:off x="468313" y="1628775"/>
            <a:ext cx="8229600" cy="4525963"/>
          </a:xfrm>
        </p:spPr>
        <p:txBody>
          <a:bodyPr/>
          <a:lstStyle/>
          <a:p>
            <a:pPr>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四</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教育程度的提升有效帶動藝文發展</a:t>
            </a:r>
            <a:endParaRPr lang="en-US" altLang="zh-TW" dirty="0" smtClean="0">
              <a:latin typeface="標楷體" pitchFamily="65" charset="-120"/>
              <a:ea typeface="標楷體" pitchFamily="65" charset="-120"/>
            </a:endParaRPr>
          </a:p>
          <a:p>
            <a:pPr>
              <a:buFont typeface="Arial" charset="0"/>
              <a:buNone/>
            </a:pPr>
            <a:endParaRPr lang="en-US" altLang="zh-TW" sz="2700" dirty="0" smtClean="0"/>
          </a:p>
          <a:p>
            <a:pPr>
              <a:buFont typeface="Arial" charset="0"/>
              <a:buNone/>
            </a:pPr>
            <a:endParaRPr lang="en-US" altLang="zh-TW" sz="2700" dirty="0" smtClean="0"/>
          </a:p>
          <a:p>
            <a:pPr>
              <a:buFont typeface="Arial" charset="0"/>
              <a:buNone/>
            </a:pPr>
            <a:endParaRPr lang="en-US" altLang="zh-TW" sz="2700" dirty="0" smtClean="0"/>
          </a:p>
          <a:p>
            <a:pPr>
              <a:buFont typeface="Arial" charset="0"/>
              <a:buNone/>
            </a:pPr>
            <a:endParaRPr lang="en-US" altLang="zh-TW" sz="2700" dirty="0" smtClean="0"/>
          </a:p>
          <a:p>
            <a:pPr>
              <a:buFont typeface="Arial" charset="0"/>
              <a:buNone/>
            </a:pPr>
            <a:endParaRPr lang="en-US" altLang="zh-TW" sz="2700" dirty="0" smtClean="0"/>
          </a:p>
          <a:p>
            <a:pPr>
              <a:buFont typeface="Arial" charset="0"/>
              <a:buNone/>
            </a:pPr>
            <a:endParaRPr lang="en-US" altLang="zh-TW" sz="2700" dirty="0" smtClean="0"/>
          </a:p>
          <a:p>
            <a:pPr>
              <a:buFont typeface="Arial" charset="0"/>
              <a:buNone/>
            </a:pPr>
            <a:endParaRPr lang="zh-TW" altLang="en-US" sz="2400" dirty="0" smtClean="0">
              <a:latin typeface="標楷體" pitchFamily="65" charset="-120"/>
              <a:ea typeface="標楷體" pitchFamily="65" charset="-120"/>
            </a:endParaRPr>
          </a:p>
          <a:p>
            <a:pPr>
              <a:buFont typeface="Arial" charset="0"/>
              <a:buNone/>
            </a:pPr>
            <a:endParaRPr lang="zh-TW" altLang="en-US" sz="2400" dirty="0" smtClean="0">
              <a:latin typeface="標楷體" pitchFamily="65" charset="-120"/>
              <a:ea typeface="標楷體" pitchFamily="65" charset="-120"/>
            </a:endParaRPr>
          </a:p>
          <a:p>
            <a:pPr>
              <a:buFont typeface="Arial" charset="0"/>
              <a:buNone/>
            </a:pPr>
            <a:r>
              <a:rPr lang="zh-TW" altLang="en-US" sz="2400" dirty="0" smtClean="0">
                <a:latin typeface="標楷體" pitchFamily="65" charset="-120"/>
                <a:ea typeface="標楷體" pitchFamily="65" charset="-120"/>
              </a:rPr>
              <a:t>    資料來源</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教育部統計處</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民</a:t>
            </a:r>
            <a:r>
              <a:rPr lang="en-US" altLang="zh-TW" sz="2400" dirty="0" smtClean="0">
                <a:latin typeface="標楷體" pitchFamily="65" charset="-120"/>
                <a:ea typeface="標楷體" pitchFamily="65" charset="-120"/>
              </a:rPr>
              <a:t>100</a:t>
            </a:r>
            <a:r>
              <a:rPr lang="zh-TW" altLang="en-US" sz="2400" dirty="0" smtClean="0">
                <a:latin typeface="標楷體" pitchFamily="65" charset="-120"/>
                <a:ea typeface="標楷體" pitchFamily="65" charset="-120"/>
              </a:rPr>
              <a:t>年、</a:t>
            </a:r>
            <a:r>
              <a:rPr lang="en-US" altLang="zh-TW" sz="2400" dirty="0" smtClean="0">
                <a:latin typeface="標楷體" pitchFamily="65" charset="-120"/>
                <a:ea typeface="標楷體" pitchFamily="65" charset="-120"/>
              </a:rPr>
              <a:t>105</a:t>
            </a:r>
            <a:r>
              <a:rPr lang="zh-TW" altLang="en-US" sz="2400" dirty="0" smtClean="0">
                <a:latin typeface="標楷體" pitchFamily="65" charset="-120"/>
                <a:ea typeface="標楷體" pitchFamily="65" charset="-120"/>
              </a:rPr>
              <a:t>年</a:t>
            </a:r>
            <a:r>
              <a:rPr lang="en-US" altLang="zh-TW" sz="2400" dirty="0" smtClean="0">
                <a:latin typeface="標楷體" pitchFamily="65" charset="-120"/>
                <a:ea typeface="標楷體" pitchFamily="65" charset="-120"/>
              </a:rPr>
              <a:t>9</a:t>
            </a:r>
            <a:r>
              <a:rPr lang="zh-TW" altLang="en-US" sz="2400" dirty="0" smtClean="0">
                <a:latin typeface="標楷體" pitchFamily="65" charset="-120"/>
                <a:ea typeface="標楷體" pitchFamily="65" charset="-120"/>
              </a:rPr>
              <a:t>月統計</a:t>
            </a:r>
            <a:r>
              <a:rPr lang="en-US" altLang="zh-TW" sz="2400" dirty="0" smtClean="0">
                <a:latin typeface="標楷體" pitchFamily="65" charset="-120"/>
                <a:ea typeface="標楷體" pitchFamily="65" charset="-120"/>
              </a:rPr>
              <a:t>)</a:t>
            </a:r>
          </a:p>
        </p:txBody>
      </p:sp>
      <p:pic>
        <p:nvPicPr>
          <p:cNvPr id="50250" name="Picture 74" descr="03 (2)"/>
          <p:cNvPicPr>
            <a:picLocks noChangeAspect="1" noChangeArrowheads="1"/>
          </p:cNvPicPr>
          <p:nvPr/>
        </p:nvPicPr>
        <p:blipFill>
          <a:blip r:embed="rId5" cstate="print"/>
          <a:srcRect/>
          <a:stretch>
            <a:fillRect/>
          </a:stretch>
        </p:blipFill>
        <p:spPr bwMode="auto">
          <a:xfrm>
            <a:off x="946944" y="2269086"/>
            <a:ext cx="7272337" cy="3816350"/>
          </a:xfrm>
          <a:prstGeom prst="rect">
            <a:avLst/>
          </a:prstGeom>
          <a:noFill/>
        </p:spPr>
      </p:pic>
      <p:sp>
        <p:nvSpPr>
          <p:cNvPr id="7" name="橢圓 6"/>
          <p:cNvSpPr/>
          <p:nvPr/>
        </p:nvSpPr>
        <p:spPr>
          <a:xfrm>
            <a:off x="1643042" y="2143116"/>
            <a:ext cx="2500330" cy="40719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sp>
        <p:nvSpPr>
          <p:cNvPr id="52226" name="標題 1"/>
          <p:cNvSpPr>
            <a:spLocks noGrp="1"/>
          </p:cNvSpPr>
          <p:nvPr>
            <p:ph type="title"/>
          </p:nvPr>
        </p:nvSpPr>
        <p:spPr/>
        <p:txBody>
          <a:bodyPr/>
          <a:lstStyle/>
          <a:p>
            <a:r>
              <a:rPr lang="zh-TW" altLang="en-US" sz="3600" smtClean="0">
                <a:latin typeface="標楷體" pitchFamily="65" charset="-120"/>
                <a:ea typeface="標楷體" pitchFamily="65" charset="-120"/>
              </a:rPr>
              <a:t>肆、結論與建議</a:t>
            </a:r>
            <a:endParaRPr lang="zh-TW" altLang="en-US" sz="3600" smtClean="0"/>
          </a:p>
        </p:txBody>
      </p:sp>
      <p:pic>
        <p:nvPicPr>
          <p:cNvPr id="52229" name="Picture 5" descr="「ppt雪花背景」的圖片搜尋結果"/>
          <p:cNvPicPr>
            <a:picLocks noChangeAspect="1" noChangeArrowheads="1"/>
          </p:cNvPicPr>
          <p:nvPr/>
        </p:nvPicPr>
        <p:blipFill>
          <a:blip r:embed="rId4" cstate="print"/>
          <a:srcRect/>
          <a:stretch>
            <a:fillRect/>
          </a:stretch>
        </p:blipFill>
        <p:spPr bwMode="auto">
          <a:xfrm>
            <a:off x="0" y="28575"/>
            <a:ext cx="9144000" cy="6829425"/>
          </a:xfrm>
          <a:prstGeom prst="rect">
            <a:avLst/>
          </a:prstGeom>
          <a:noFill/>
        </p:spPr>
      </p:pic>
      <p:sp>
        <p:nvSpPr>
          <p:cNvPr id="3" name="內容版面配置區 2"/>
          <p:cNvSpPr>
            <a:spLocks noGrp="1"/>
          </p:cNvSpPr>
          <p:nvPr>
            <p:ph idx="1"/>
          </p:nvPr>
        </p:nvSpPr>
        <p:spPr/>
        <p:txBody>
          <a:bodyPr rtlCol="0">
            <a:normAutofit/>
          </a:bodyPr>
          <a:lstStyle/>
          <a:p>
            <a:pPr marL="514350" indent="-514350" fontAlgn="auto">
              <a:spcAft>
                <a:spcPts val="0"/>
              </a:spcAft>
              <a:buFont typeface="Arial" pitchFamily="34" charset="0"/>
              <a:buNone/>
              <a:defRPr/>
            </a:pPr>
            <a:r>
              <a:rPr lang="zh-TW" altLang="en-US" sz="3600" dirty="0" smtClean="0">
                <a:latin typeface="標楷體" pitchFamily="65" charset="-120"/>
                <a:ea typeface="標楷體" pitchFamily="65" charset="-120"/>
              </a:rPr>
              <a:t>一、結論</a:t>
            </a:r>
            <a:endParaRPr lang="en-US" altLang="zh-TW" sz="3600" dirty="0" smtClean="0">
              <a:latin typeface="標楷體" pitchFamily="65" charset="-120"/>
              <a:ea typeface="標楷體" pitchFamily="65" charset="-120"/>
            </a:endParaRPr>
          </a:p>
          <a:p>
            <a:pPr marL="514350" indent="-514350" fontAlgn="auto">
              <a:spcAft>
                <a:spcPts val="0"/>
              </a:spcAft>
              <a:buFont typeface="Arial" pitchFamily="34" charset="0"/>
              <a:buNone/>
              <a:defRPr/>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近年來文化局在藝文活動上</a:t>
            </a:r>
            <a:r>
              <a:rPr lang="zh-TW" altLang="en-US" dirty="0" smtClean="0">
                <a:solidFill>
                  <a:srgbClr val="FF0000"/>
                </a:solidFill>
                <a:latin typeface="標楷體" pitchFamily="65" charset="-120"/>
                <a:ea typeface="標楷體" pitchFamily="65" charset="-120"/>
              </a:rPr>
              <a:t>力求改變</a:t>
            </a:r>
            <a:r>
              <a:rPr lang="zh-TW" altLang="en-US" dirty="0" smtClean="0">
                <a:latin typeface="標楷體" pitchFamily="65" charset="-120"/>
                <a:ea typeface="標楷體" pitchFamily="65" charset="-120"/>
              </a:rPr>
              <a:t>，並</a:t>
            </a:r>
            <a:r>
              <a:rPr lang="zh-TW" altLang="en-US" dirty="0" smtClean="0">
                <a:solidFill>
                  <a:srgbClr val="FF0000"/>
                </a:solidFill>
                <a:latin typeface="標楷體" pitchFamily="65" charset="-120"/>
                <a:ea typeface="標楷體" pitchFamily="65" charset="-120"/>
              </a:rPr>
              <a:t>致力推廣</a:t>
            </a:r>
            <a:r>
              <a:rPr lang="zh-TW" altLang="en-US" dirty="0" smtClean="0">
                <a:latin typeface="標楷體" pitchFamily="65" charset="-120"/>
                <a:ea typeface="標楷體" pitchFamily="65" charset="-120"/>
              </a:rPr>
              <a:t>藝文活動。</a:t>
            </a:r>
            <a:endParaRPr lang="en-US" altLang="zh-TW" dirty="0" smtClean="0">
              <a:latin typeface="標楷體" pitchFamily="65" charset="-120"/>
              <a:ea typeface="標楷體" pitchFamily="65" charset="-120"/>
            </a:endParaRPr>
          </a:p>
          <a:p>
            <a:pPr marL="514350" indent="-514350" fontAlgn="auto">
              <a:spcAft>
                <a:spcPts val="0"/>
              </a:spcAft>
              <a:buFont typeface="Arial" pitchFamily="34" charset="0"/>
              <a:buNone/>
              <a:defRPr/>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經費不足</a:t>
            </a:r>
            <a:r>
              <a:rPr lang="zh-TW" altLang="en-US" dirty="0" smtClean="0">
                <a:latin typeface="標楷體" pitchFamily="65" charset="-120"/>
                <a:ea typeface="標楷體" pitchFamily="65" charset="-120"/>
              </a:rPr>
              <a:t>影響辦理表演活動，亟需企業團體贊助，增加花蓮藝文活動的動能。</a:t>
            </a:r>
            <a:endParaRPr lang="en-US" altLang="zh-TW" dirty="0" smtClean="0">
              <a:latin typeface="標楷體" pitchFamily="65" charset="-120"/>
              <a:ea typeface="標楷體" pitchFamily="65" charset="-120"/>
            </a:endParaRPr>
          </a:p>
          <a:p>
            <a:pPr marL="514350" indent="-514350" fontAlgn="auto">
              <a:spcAft>
                <a:spcPts val="0"/>
              </a:spcAft>
              <a:buFont typeface="Arial" pitchFamily="34" charset="0"/>
              <a:buNone/>
              <a:defRPr/>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三</a:t>
            </a:r>
            <a:r>
              <a:rPr lang="en-US" altLang="zh-TW"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藝術教育的深耕</a:t>
            </a:r>
            <a:r>
              <a:rPr lang="zh-TW" altLang="en-US" dirty="0" smtClean="0">
                <a:latin typeface="標楷體" pitchFamily="65" charset="-120"/>
                <a:ea typeface="標楷體" pitchFamily="65" charset="-120"/>
              </a:rPr>
              <a:t>十分重要，必須從長計議 。</a:t>
            </a:r>
            <a:endParaRPr lang="en-US" altLang="zh-TW" dirty="0" smtClean="0">
              <a:latin typeface="標楷體" pitchFamily="65" charset="-120"/>
              <a:ea typeface="標楷體" pitchFamily="65" charset="-120"/>
            </a:endParaRPr>
          </a:p>
          <a:p>
            <a:pPr fontAlgn="auto">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sp>
        <p:nvSpPr>
          <p:cNvPr id="54274" name="標題 1"/>
          <p:cNvSpPr>
            <a:spLocks noGrp="1"/>
          </p:cNvSpPr>
          <p:nvPr>
            <p:ph type="title"/>
          </p:nvPr>
        </p:nvSpPr>
        <p:spPr/>
        <p:txBody>
          <a:bodyPr/>
          <a:lstStyle/>
          <a:p>
            <a:r>
              <a:rPr lang="zh-TW" altLang="en-US" sz="3600" smtClean="0">
                <a:latin typeface="標楷體" pitchFamily="65" charset="-120"/>
                <a:ea typeface="標楷體" pitchFamily="65" charset="-120"/>
              </a:rPr>
              <a:t>肆、結論與建議</a:t>
            </a:r>
            <a:endParaRPr lang="zh-TW" altLang="en-US" sz="3600" smtClean="0"/>
          </a:p>
        </p:txBody>
      </p:sp>
      <p:pic>
        <p:nvPicPr>
          <p:cNvPr id="54277" name="Picture 5" descr="「ppt雪花背景」的圖片搜尋結果"/>
          <p:cNvPicPr>
            <a:picLocks noChangeAspect="1" noChangeArrowheads="1"/>
          </p:cNvPicPr>
          <p:nvPr/>
        </p:nvPicPr>
        <p:blipFill>
          <a:blip r:embed="rId4" cstate="print"/>
          <a:srcRect/>
          <a:stretch>
            <a:fillRect/>
          </a:stretch>
        </p:blipFill>
        <p:spPr bwMode="auto">
          <a:xfrm>
            <a:off x="0" y="0"/>
            <a:ext cx="9144000" cy="7245350"/>
          </a:xfrm>
          <a:prstGeom prst="rect">
            <a:avLst/>
          </a:prstGeom>
          <a:noFill/>
        </p:spPr>
      </p:pic>
      <p:sp>
        <p:nvSpPr>
          <p:cNvPr id="54275" name="內容版面配置區 2"/>
          <p:cNvSpPr>
            <a:spLocks noGrp="1"/>
          </p:cNvSpPr>
          <p:nvPr>
            <p:ph idx="1"/>
          </p:nvPr>
        </p:nvSpPr>
        <p:spPr/>
        <p:txBody>
          <a:bodyPr/>
          <a:lstStyle/>
          <a:p>
            <a:pPr marL="514350" indent="-514350">
              <a:buFont typeface="Arial" charset="0"/>
              <a:buNone/>
            </a:pPr>
            <a:r>
              <a:rPr lang="zh-TW" altLang="en-US" sz="3600" dirty="0" smtClean="0">
                <a:latin typeface="標楷體" pitchFamily="65" charset="-120"/>
                <a:ea typeface="標楷體" pitchFamily="65" charset="-120"/>
              </a:rPr>
              <a:t>二、建議文化局：</a:t>
            </a:r>
            <a:endParaRPr lang="en-US" altLang="zh-TW" sz="3600" dirty="0" smtClean="0">
              <a:latin typeface="標楷體" pitchFamily="65" charset="-120"/>
              <a:ea typeface="標楷體" pitchFamily="65" charset="-120"/>
            </a:endParaRPr>
          </a:p>
          <a:p>
            <a:pPr marL="514350" indent="-514350">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一</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積極向中央文化部或是企業團體</a:t>
            </a:r>
            <a:r>
              <a:rPr lang="zh-TW" altLang="en-US" dirty="0" smtClean="0">
                <a:solidFill>
                  <a:srgbClr val="FF0000"/>
                </a:solidFill>
                <a:latin typeface="標楷體" pitchFamily="65" charset="-120"/>
                <a:ea typeface="標楷體" pitchFamily="65" charset="-120"/>
              </a:rPr>
              <a:t>爭取經費</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514350" indent="-514350">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努力</a:t>
            </a:r>
            <a:r>
              <a:rPr lang="zh-TW" altLang="en-US" dirty="0" smtClean="0">
                <a:solidFill>
                  <a:srgbClr val="FF0000"/>
                </a:solidFill>
                <a:latin typeface="標楷體" pitchFamily="65" charset="-120"/>
                <a:ea typeface="標楷體" pitchFamily="65" charset="-120"/>
              </a:rPr>
              <a:t>推動藝文相關政策</a:t>
            </a:r>
            <a:r>
              <a:rPr lang="zh-TW" altLang="en-US" dirty="0" smtClean="0">
                <a:latin typeface="標楷體" pitchFamily="65" charset="-120"/>
                <a:ea typeface="標楷體" pitchFamily="65" charset="-120"/>
              </a:rPr>
              <a:t>，如：落實學校藝術教育。</a:t>
            </a:r>
            <a:endParaRPr lang="en-US" altLang="zh-TW" dirty="0" smtClean="0">
              <a:latin typeface="標楷體" pitchFamily="65" charset="-120"/>
              <a:ea typeface="標楷體" pitchFamily="65" charset="-120"/>
            </a:endParaRPr>
          </a:p>
          <a:p>
            <a:pPr marL="514350" indent="-514350">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三</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加強推廣不同類型的藝術活動， 使花蓮表演藝術環境更</a:t>
            </a:r>
            <a:r>
              <a:rPr lang="zh-TW" altLang="en-US" dirty="0" smtClean="0">
                <a:solidFill>
                  <a:srgbClr val="FF0000"/>
                </a:solidFill>
                <a:latin typeface="標楷體" pitchFamily="65" charset="-120"/>
                <a:ea typeface="標楷體" pitchFamily="65" charset="-120"/>
              </a:rPr>
              <a:t>多元</a:t>
            </a:r>
            <a:r>
              <a:rPr lang="zh-TW" altLang="en-US" dirty="0" smtClean="0">
                <a:latin typeface="標楷體" pitchFamily="65" charset="-120"/>
                <a:ea typeface="標楷體" pitchFamily="65" charset="-120"/>
              </a:rPr>
              <a:t>。</a:t>
            </a:r>
            <a:endParaRPr lang="en-US" altLang="zh-TW"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Users\user\Desktop\1.jpg"/>
          <p:cNvPicPr>
            <a:picLocks noChangeAspect="1" noChangeArrowheads="1"/>
          </p:cNvPicPr>
          <p:nvPr/>
        </p:nvPicPr>
        <p:blipFill>
          <a:blip r:embed="rId3" cstate="print"/>
          <a:srcRect/>
          <a:stretch>
            <a:fillRect/>
          </a:stretch>
        </p:blipFill>
        <p:spPr bwMode="auto">
          <a:xfrm>
            <a:off x="-23813" y="17463"/>
            <a:ext cx="9167813" cy="6840537"/>
          </a:xfrm>
          <a:prstGeom prst="rect">
            <a:avLst/>
          </a:prstGeom>
          <a:noFill/>
          <a:ln w="9525">
            <a:noFill/>
            <a:miter lim="800000"/>
            <a:headEnd/>
            <a:tailEnd/>
          </a:ln>
        </p:spPr>
      </p:pic>
      <p:pic>
        <p:nvPicPr>
          <p:cNvPr id="56324" name="Picture 4" descr="「ppt雪花背景」的圖片搜尋結果"/>
          <p:cNvPicPr>
            <a:picLocks noChangeAspect="1" noChangeArrowheads="1"/>
          </p:cNvPicPr>
          <p:nvPr/>
        </p:nvPicPr>
        <p:blipFill>
          <a:blip r:embed="rId4" cstate="print"/>
          <a:srcRect/>
          <a:stretch>
            <a:fillRect/>
          </a:stretch>
        </p:blipFill>
        <p:spPr bwMode="auto">
          <a:xfrm>
            <a:off x="0" y="0"/>
            <a:ext cx="9144000" cy="6856413"/>
          </a:xfrm>
          <a:prstGeom prst="rect">
            <a:avLst/>
          </a:prstGeom>
          <a:noFill/>
        </p:spPr>
      </p:pic>
      <p:sp>
        <p:nvSpPr>
          <p:cNvPr id="5" name="矩形 4"/>
          <p:cNvSpPr/>
          <p:nvPr/>
        </p:nvSpPr>
        <p:spPr>
          <a:xfrm>
            <a:off x="1714480" y="2714620"/>
            <a:ext cx="5929354" cy="101566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kumimoji="0" lang="zh-TW" alt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標楷體" pitchFamily="65" charset="-120"/>
                <a:ea typeface="標楷體" pitchFamily="65" charset="-120"/>
              </a:rPr>
              <a:t>感謝您的聆聽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ppt雪花背景」的圖片搜尋結果"/>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8434" name="內容版面配置區 1"/>
          <p:cNvSpPr>
            <a:spLocks noGrp="1"/>
          </p:cNvSpPr>
          <p:nvPr>
            <p:ph idx="1"/>
          </p:nvPr>
        </p:nvSpPr>
        <p:spPr>
          <a:xfrm>
            <a:off x="179388" y="476250"/>
            <a:ext cx="8964612" cy="6000750"/>
          </a:xfrm>
        </p:spPr>
        <p:txBody>
          <a:bodyPr rtlCol="0">
            <a:normAutofit lnSpcReduction="10000"/>
          </a:bodyPr>
          <a:lstStyle/>
          <a:p>
            <a:pPr fontAlgn="auto">
              <a:spcAft>
                <a:spcPts val="0"/>
              </a:spcAft>
              <a:buFont typeface="Arial" pitchFamily="34" charset="0"/>
              <a:buChar char="•"/>
              <a:defRPr/>
            </a:pPr>
            <a:endParaRPr lang="zh-TW" altLang="en-US" sz="1800" dirty="0" smtClean="0"/>
          </a:p>
          <a:p>
            <a:pPr fontAlgn="auto">
              <a:spcAft>
                <a:spcPts val="0"/>
              </a:spcAft>
              <a:buFont typeface="Wingdings 2" pitchFamily="18" charset="2"/>
              <a:buNone/>
              <a:defRPr/>
            </a:pPr>
            <a:endParaRPr lang="zh-TW" altLang="en-US" sz="2000" dirty="0" smtClean="0"/>
          </a:p>
          <a:p>
            <a:pPr fontAlgn="auto">
              <a:spcAft>
                <a:spcPts val="0"/>
              </a:spcAft>
              <a:buFont typeface="Arial" pitchFamily="34" charset="0"/>
              <a:buChar char="•"/>
              <a:defRPr/>
            </a:pPr>
            <a:r>
              <a:rPr lang="zh-TW" altLang="en-US" dirty="0" smtClean="0">
                <a:latin typeface="標楷體" pitchFamily="65" charset="-120"/>
                <a:ea typeface="標楷體" pitchFamily="65" charset="-120"/>
              </a:rPr>
              <a:t>我們認為因為兒童劇是演給小孩看的，與生活生命貼近，淺顯易懂，所以票房較好。</a:t>
            </a:r>
          </a:p>
          <a:p>
            <a:pPr fontAlgn="auto">
              <a:spcAft>
                <a:spcPts val="0"/>
              </a:spcAft>
              <a:buFont typeface="Arial" pitchFamily="34" charset="0"/>
              <a:buChar char="•"/>
              <a:defRPr/>
            </a:pPr>
            <a:endParaRPr lang="zh-TW" altLang="en-US" dirty="0" smtClean="0">
              <a:latin typeface="標楷體" pitchFamily="65" charset="-120"/>
              <a:ea typeface="標楷體" pitchFamily="65" charset="-120"/>
            </a:endParaRPr>
          </a:p>
          <a:p>
            <a:pPr fontAlgn="auto">
              <a:spcAft>
                <a:spcPts val="0"/>
              </a:spcAft>
              <a:buFont typeface="Arial" pitchFamily="34" charset="0"/>
              <a:buChar char="•"/>
              <a:defRPr/>
            </a:pPr>
            <a:r>
              <a:rPr lang="zh-TW" altLang="en-US" dirty="0" smtClean="0">
                <a:latin typeface="標楷體" pitchFamily="65" charset="-120"/>
                <a:ea typeface="標楷體" pitchFamily="65" charset="-120"/>
              </a:rPr>
              <a:t>相較於其他昇華性較高的節目都是必須要對表演有一定理解和欣賞的特定族群才會喜歡才會觀賞。</a:t>
            </a:r>
          </a:p>
          <a:p>
            <a:pPr fontAlgn="auto">
              <a:spcAft>
                <a:spcPts val="0"/>
              </a:spcAft>
              <a:buFont typeface="Wingdings 2" pitchFamily="18" charset="2"/>
              <a:buNone/>
              <a:defRPr/>
            </a:pPr>
            <a:endParaRPr lang="zh-TW" altLang="en-US" dirty="0" smtClean="0">
              <a:latin typeface="標楷體" pitchFamily="65" charset="-120"/>
              <a:ea typeface="標楷體" pitchFamily="65" charset="-120"/>
            </a:endParaRPr>
          </a:p>
          <a:p>
            <a:pPr fontAlgn="auto">
              <a:spcAft>
                <a:spcPts val="0"/>
              </a:spcAft>
              <a:buFont typeface="Arial" pitchFamily="34" charset="0"/>
              <a:buChar char="•"/>
              <a:defRPr/>
            </a:pPr>
            <a:r>
              <a:rPr lang="zh-TW" altLang="en-US" dirty="0" smtClean="0">
                <a:latin typeface="標楷體" pitchFamily="65" charset="-120"/>
                <a:ea typeface="標楷體" pitchFamily="65" charset="-120"/>
              </a:rPr>
              <a:t>佐證資料</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音樂與表演藝術產業發展概況 </a:t>
            </a:r>
            <a:r>
              <a:rPr lang="en-US" altLang="zh-TW" dirty="0" smtClean="0">
                <a:solidFill>
                  <a:srgbClr val="FF0000"/>
                </a:solidFill>
                <a:latin typeface="標楷體" pitchFamily="65" charset="-120"/>
                <a:ea typeface="標楷體" pitchFamily="65" charset="-120"/>
                <a:hlinkClick r:id="rId4"/>
              </a:rPr>
              <a:t>http://cci.culture.tw/upload/cht/attachment/cc1463614e465a6130131ec46b0ccab4.pdf</a:t>
            </a:r>
            <a:endParaRPr lang="zh-TW" altLang="en-US" dirty="0" smtClean="0">
              <a:solidFill>
                <a:srgbClr val="FF0000"/>
              </a:solidFill>
              <a:latin typeface="標楷體" pitchFamily="65" charset="-120"/>
              <a:ea typeface="標楷體" pitchFamily="65" charset="-120"/>
            </a:endParaRPr>
          </a:p>
          <a:p>
            <a:pPr fontAlgn="auto">
              <a:spcAft>
                <a:spcPts val="0"/>
              </a:spcAft>
              <a:buFont typeface="Wingdings 2" pitchFamily="18" charset="2"/>
              <a:buNone/>
              <a:defRPr/>
            </a:pPr>
            <a:endParaRPr lang="en-US" altLang="zh-TW"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ppt雪花背景」的圖片搜尋結果"/>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0418" name="標題 1"/>
          <p:cNvSpPr>
            <a:spLocks noGrp="1"/>
          </p:cNvSpPr>
          <p:nvPr>
            <p:ph type="title"/>
          </p:nvPr>
        </p:nvSpPr>
        <p:spPr>
          <a:xfrm flipH="1">
            <a:off x="571500" y="500063"/>
            <a:ext cx="8018463" cy="5786437"/>
          </a:xfrm>
        </p:spPr>
        <p:txBody>
          <a:bodyPr/>
          <a:lstStyle/>
          <a:p>
            <a:pPr algn="l"/>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雲門</a:t>
            </a:r>
            <a:r>
              <a:rPr lang="en-US" altLang="zh-TW" sz="3200" smtClean="0">
                <a:latin typeface="標楷體" pitchFamily="65" charset="-120"/>
                <a:ea typeface="標楷體" pitchFamily="65" charset="-120"/>
              </a:rPr>
              <a:t>2012</a:t>
            </a:r>
            <a:r>
              <a:rPr lang="zh-TW" altLang="en-US" sz="3200" smtClean="0">
                <a:latin typeface="標楷體" pitchFamily="65" charset="-120"/>
                <a:ea typeface="標楷體" pitchFamily="65" charset="-120"/>
              </a:rPr>
              <a:t>秋季公演</a:t>
            </a:r>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九歌</a:t>
            </a:r>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在各地的演出票價</a:t>
            </a:r>
            <a:r>
              <a:rPr lang="en-US" altLang="zh-TW" sz="3200" smtClean="0">
                <a:latin typeface="標楷體" pitchFamily="65" charset="-120"/>
                <a:ea typeface="標楷體" pitchFamily="65" charset="-120"/>
              </a:rPr>
              <a:t/>
            </a:r>
            <a:br>
              <a:rPr lang="en-US" altLang="zh-TW" sz="3200" smtClean="0">
                <a:latin typeface="標楷體" pitchFamily="65" charset="-120"/>
                <a:ea typeface="標楷體" pitchFamily="65" charset="-120"/>
              </a:rPr>
            </a:br>
            <a:r>
              <a:rPr lang="en-US" altLang="zh-TW" sz="3200" smtClean="0">
                <a:latin typeface="標楷體" pitchFamily="65" charset="-120"/>
                <a:ea typeface="標楷體" pitchFamily="65" charset="-120"/>
              </a:rPr>
              <a:t/>
            </a:r>
            <a:br>
              <a:rPr lang="en-US" altLang="zh-TW" sz="3200" smtClean="0">
                <a:latin typeface="標楷體" pitchFamily="65" charset="-120"/>
                <a:ea typeface="標楷體" pitchFamily="65" charset="-120"/>
              </a:rPr>
            </a:br>
            <a:r>
              <a:rPr lang="zh-TW" altLang="en-US" sz="3200" smtClean="0">
                <a:solidFill>
                  <a:srgbClr val="0070C0"/>
                </a:solidFill>
                <a:latin typeface="標楷體" pitchFamily="65" charset="-120"/>
                <a:ea typeface="標楷體" pitchFamily="65" charset="-120"/>
              </a:rPr>
              <a:t>台北 </a:t>
            </a:r>
            <a:r>
              <a:rPr lang="en-US" altLang="zh-TW" sz="3200" smtClean="0">
                <a:solidFill>
                  <a:srgbClr val="0070C0"/>
                </a:solidFill>
                <a:latin typeface="標楷體" pitchFamily="65" charset="-120"/>
                <a:ea typeface="標楷體" pitchFamily="65" charset="-120"/>
              </a:rPr>
              <a:t>400/600/900/1200/1600/2000/2400</a:t>
            </a:r>
            <a:br>
              <a:rPr lang="en-US" altLang="zh-TW" sz="3200" smtClean="0">
                <a:solidFill>
                  <a:srgbClr val="0070C0"/>
                </a:solidFill>
                <a:latin typeface="標楷體" pitchFamily="65" charset="-120"/>
                <a:ea typeface="標楷體" pitchFamily="65" charset="-120"/>
              </a:rPr>
            </a:br>
            <a:r>
              <a:rPr lang="zh-TW" altLang="en-US" sz="3200" smtClean="0">
                <a:solidFill>
                  <a:srgbClr val="0070C0"/>
                </a:solidFill>
                <a:latin typeface="標楷體" pitchFamily="65" charset="-120"/>
                <a:ea typeface="標楷體" pitchFamily="65" charset="-120"/>
              </a:rPr>
              <a:t>桃園台中台南嘉義高雄         </a:t>
            </a:r>
            <a:r>
              <a:rPr lang="en-US" altLang="zh-TW" sz="3200" smtClean="0">
                <a:solidFill>
                  <a:srgbClr val="0070C0"/>
                </a:solidFill>
                <a:latin typeface="標楷體" pitchFamily="65" charset="-120"/>
                <a:ea typeface="標楷體" pitchFamily="65" charset="-120"/>
              </a:rPr>
              <a:t/>
            </a:r>
            <a:br>
              <a:rPr lang="en-US" altLang="zh-TW" sz="3200" smtClean="0">
                <a:solidFill>
                  <a:srgbClr val="0070C0"/>
                </a:solidFill>
                <a:latin typeface="標楷體" pitchFamily="65" charset="-120"/>
                <a:ea typeface="標楷體" pitchFamily="65" charset="-120"/>
              </a:rPr>
            </a:br>
            <a:r>
              <a:rPr lang="zh-TW" altLang="en-US" sz="3200" smtClean="0">
                <a:solidFill>
                  <a:srgbClr val="0070C0"/>
                </a:solidFill>
                <a:latin typeface="標楷體" pitchFamily="65" charset="-120"/>
                <a:ea typeface="標楷體" pitchFamily="65" charset="-120"/>
              </a:rPr>
              <a:t>     </a:t>
            </a:r>
            <a:r>
              <a:rPr lang="en-US" altLang="zh-TW" sz="3200" smtClean="0">
                <a:solidFill>
                  <a:srgbClr val="0070C0"/>
                </a:solidFill>
                <a:latin typeface="標楷體" pitchFamily="65" charset="-120"/>
                <a:ea typeface="標楷體" pitchFamily="65" charset="-120"/>
              </a:rPr>
              <a:t>300/600/900/1200/1500/1800</a:t>
            </a:r>
            <a:br>
              <a:rPr lang="en-US" altLang="zh-TW" sz="3200" smtClean="0">
                <a:solidFill>
                  <a:srgbClr val="0070C0"/>
                </a:solidFill>
                <a:latin typeface="標楷體" pitchFamily="65" charset="-120"/>
                <a:ea typeface="標楷體" pitchFamily="65" charset="-120"/>
              </a:rPr>
            </a:br>
            <a:r>
              <a:rPr lang="zh-TW" altLang="en-US" sz="3200" smtClean="0">
                <a:solidFill>
                  <a:srgbClr val="0070C0"/>
                </a:solidFill>
                <a:latin typeface="標楷體" pitchFamily="65" charset="-120"/>
                <a:ea typeface="標楷體" pitchFamily="65" charset="-120"/>
              </a:rPr>
              <a:t>花蓮苗栗 </a:t>
            </a:r>
            <a:r>
              <a:rPr lang="en-US" altLang="zh-TW" sz="3200" smtClean="0">
                <a:solidFill>
                  <a:srgbClr val="0070C0"/>
                </a:solidFill>
                <a:latin typeface="標楷體" pitchFamily="65" charset="-120"/>
                <a:ea typeface="標楷體" pitchFamily="65" charset="-120"/>
              </a:rPr>
              <a:t>300/600/900/1200</a:t>
            </a:r>
            <a:r>
              <a:rPr lang="en-US" altLang="zh-TW" sz="3200" smtClean="0">
                <a:solidFill>
                  <a:srgbClr val="FF0000"/>
                </a:solidFill>
                <a:latin typeface="標楷體" pitchFamily="65" charset="-120"/>
                <a:ea typeface="標楷體" pitchFamily="65" charset="-120"/>
              </a:rPr>
              <a:t/>
            </a:r>
            <a:br>
              <a:rPr lang="en-US" altLang="zh-TW" sz="3200" smtClean="0">
                <a:solidFill>
                  <a:srgbClr val="FF0000"/>
                </a:solidFill>
                <a:latin typeface="標楷體" pitchFamily="65" charset="-120"/>
                <a:ea typeface="標楷體" pitchFamily="65" charset="-120"/>
              </a:rPr>
            </a:br>
            <a:r>
              <a:rPr lang="en-US" altLang="zh-TW" sz="3200" smtClean="0">
                <a:latin typeface="標楷體" pitchFamily="65" charset="-120"/>
                <a:ea typeface="標楷體" pitchFamily="65" charset="-120"/>
              </a:rPr>
              <a:t/>
            </a:r>
            <a:br>
              <a:rPr lang="en-US" altLang="zh-TW" sz="3200" smtClean="0">
                <a:latin typeface="標楷體" pitchFamily="65" charset="-120"/>
                <a:ea typeface="標楷體" pitchFamily="65" charset="-120"/>
              </a:rPr>
            </a:br>
            <a:r>
              <a:rPr lang="zh-TW" altLang="en-US" sz="3200" smtClean="0">
                <a:latin typeface="標楷體" pitchFamily="65" charset="-120"/>
                <a:ea typeface="標楷體" pitchFamily="65" charset="-120"/>
              </a:rPr>
              <a:t>林懷民接受天下雜誌訪談提及：</a:t>
            </a:r>
            <a:r>
              <a:rPr lang="en-US" altLang="zh-TW" sz="3200" smtClean="0">
                <a:latin typeface="標楷體" pitchFamily="65" charset="-120"/>
                <a:ea typeface="標楷體" pitchFamily="65" charset="-120"/>
              </a:rPr>
              <a:t>40</a:t>
            </a:r>
            <a:r>
              <a:rPr lang="zh-TW" altLang="en-US" sz="3200" smtClean="0">
                <a:latin typeface="標楷體" pitchFamily="65" charset="-120"/>
                <a:ea typeface="標楷體" pitchFamily="65" charset="-120"/>
              </a:rPr>
              <a:t>週年巡迴到東部演出就有「開銷增加、票價壓低」的考量。</a:t>
            </a: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19462" name="Picture 6"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19458" name="標題 1"/>
          <p:cNvSpPr>
            <a:spLocks noGrp="1"/>
          </p:cNvSpPr>
          <p:nvPr>
            <p:ph type="title"/>
          </p:nvPr>
        </p:nvSpPr>
        <p:spPr>
          <a:xfrm>
            <a:off x="468313" y="0"/>
            <a:ext cx="8229600" cy="1143000"/>
          </a:xfrm>
        </p:spPr>
        <p:txBody>
          <a:bodyPr/>
          <a:lstStyle/>
          <a:p>
            <a:r>
              <a:rPr lang="zh-TW" altLang="en-US" sz="3600" smtClean="0">
                <a:latin typeface="標楷體" pitchFamily="65" charset="-120"/>
                <a:ea typeface="標楷體" pitchFamily="65" charset="-120"/>
              </a:rPr>
              <a:t>一、研究動機與目的</a:t>
            </a:r>
          </a:p>
        </p:txBody>
      </p:sp>
      <p:sp>
        <p:nvSpPr>
          <p:cNvPr id="19459" name="內容版面配置區 2"/>
          <p:cNvSpPr>
            <a:spLocks noGrp="1"/>
          </p:cNvSpPr>
          <p:nvPr>
            <p:ph idx="1"/>
          </p:nvPr>
        </p:nvSpPr>
        <p:spPr>
          <a:xfrm>
            <a:off x="755650" y="836613"/>
            <a:ext cx="8064500" cy="2952750"/>
          </a:xfrm>
        </p:spPr>
        <p:txBody>
          <a:bodyPr/>
          <a:lstStyle/>
          <a:p>
            <a:pPr>
              <a:buFont typeface="Arial" charset="0"/>
              <a:buNone/>
            </a:pP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二</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研究目的：</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了解</a:t>
            </a:r>
            <a:r>
              <a:rPr lang="zh-TW" altLang="en-US" dirty="0">
                <a:latin typeface="標楷體" pitchFamily="65" charset="-120"/>
                <a:ea typeface="標楷體" pitchFamily="65" charset="-120"/>
              </a:rPr>
              <a:t>花蓮當地的</a:t>
            </a:r>
            <a:r>
              <a:rPr lang="zh-TW" altLang="en-US" dirty="0">
                <a:solidFill>
                  <a:srgbClr val="FF0000"/>
                </a:solidFill>
                <a:latin typeface="標楷體" pitchFamily="65" charset="-120"/>
                <a:ea typeface="標楷體" pitchFamily="65" charset="-120"/>
              </a:rPr>
              <a:t>表演活動</a:t>
            </a:r>
            <a:r>
              <a:rPr lang="zh-TW" altLang="en-US" dirty="0">
                <a:latin typeface="標楷體" pitchFamily="65" charset="-120"/>
                <a:ea typeface="標楷體" pitchFamily="65" charset="-120"/>
              </a:rPr>
              <a:t>和</a:t>
            </a:r>
            <a:r>
              <a:rPr lang="zh-TW" altLang="en-US" dirty="0">
                <a:solidFill>
                  <a:srgbClr val="FF0000"/>
                </a:solidFill>
                <a:latin typeface="標楷體" pitchFamily="65" charset="-120"/>
                <a:ea typeface="標楷體" pitchFamily="65" charset="-120"/>
              </a:rPr>
              <a:t>民眾參與</a:t>
            </a:r>
            <a:r>
              <a:rPr lang="zh-TW" altLang="en-US" dirty="0" smtClean="0">
                <a:solidFill>
                  <a:srgbClr val="FF0000"/>
                </a:solidFill>
                <a:latin typeface="標楷體" pitchFamily="65" charset="-120"/>
                <a:ea typeface="標楷體" pitchFamily="65" charset="-120"/>
              </a:rPr>
              <a:t>情形</a:t>
            </a:r>
            <a:r>
              <a:rPr lang="zh-TW" altLang="en-US" dirty="0" smtClean="0">
                <a:latin typeface="標楷體" pitchFamily="65" charset="-120"/>
                <a:ea typeface="標楷體" pitchFamily="65" charset="-120"/>
              </a:rPr>
              <a:t>。</a:t>
            </a:r>
          </a:p>
          <a:p>
            <a:pPr>
              <a:buFont typeface="Arial" charset="0"/>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探討花蓮文化局辦理表演藝術活動所面臨的</a:t>
            </a:r>
            <a:r>
              <a:rPr lang="zh-TW" altLang="en-US" dirty="0" smtClean="0">
                <a:solidFill>
                  <a:srgbClr val="FF0000"/>
                </a:solidFill>
                <a:latin typeface="標楷體" pitchFamily="65" charset="-120"/>
                <a:ea typeface="標楷體" pitchFamily="65" charset="-120"/>
              </a:rPr>
              <a:t>問題</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Arial" charset="0"/>
              <a:buNone/>
            </a:pPr>
            <a:r>
              <a:rPr lang="en-US" altLang="zh-TW" dirty="0" smtClean="0">
                <a:latin typeface="標楷體" pitchFamily="65" charset="-120"/>
                <a:ea typeface="標楷體" pitchFamily="65" charset="-120"/>
              </a:rPr>
              <a:t>3.</a:t>
            </a:r>
            <a:r>
              <a:rPr lang="zh-TW" altLang="en-US" dirty="0" smtClean="0">
                <a:solidFill>
                  <a:srgbClr val="FF0000"/>
                </a:solidFill>
                <a:latin typeface="標楷體" pitchFamily="65" charset="-120"/>
                <a:ea typeface="標楷體" pitchFamily="65" charset="-120"/>
              </a:rPr>
              <a:t>如何提昇</a:t>
            </a:r>
            <a:r>
              <a:rPr lang="zh-TW" altLang="en-US" dirty="0" smtClean="0">
                <a:latin typeface="標楷體" pitchFamily="65" charset="-120"/>
                <a:ea typeface="標楷體" pitchFamily="65" charset="-120"/>
              </a:rPr>
              <a:t>花蓮表演藝術活動的質與量。</a:t>
            </a:r>
            <a:endParaRPr lang="zh-TW" altLang="en-US" dirty="0" smtClean="0"/>
          </a:p>
        </p:txBody>
      </p:sp>
      <p:graphicFrame>
        <p:nvGraphicFramePr>
          <p:cNvPr id="4" name="資料庫圖表 3"/>
          <p:cNvGraphicFramePr/>
          <p:nvPr/>
        </p:nvGraphicFramePr>
        <p:xfrm>
          <a:off x="827584" y="3717032"/>
          <a:ext cx="7680176" cy="276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21511" name="Picture 7"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21506" name="標題 2"/>
          <p:cNvSpPr>
            <a:spLocks noGrp="1"/>
          </p:cNvSpPr>
          <p:nvPr>
            <p:ph type="title"/>
          </p:nvPr>
        </p:nvSpPr>
        <p:spPr>
          <a:xfrm>
            <a:off x="457200" y="214313"/>
            <a:ext cx="8229600" cy="1000125"/>
          </a:xfrm>
        </p:spPr>
        <p:txBody>
          <a:bodyPr/>
          <a:lstStyle/>
          <a:p>
            <a:r>
              <a:rPr lang="zh-TW" altLang="en-US" sz="3600" smtClean="0">
                <a:latin typeface="標楷體" pitchFamily="65" charset="-120"/>
                <a:ea typeface="標楷體" pitchFamily="65" charset="-120"/>
              </a:rPr>
              <a:t>二、研究方法</a:t>
            </a:r>
          </a:p>
        </p:txBody>
      </p:sp>
      <p:sp>
        <p:nvSpPr>
          <p:cNvPr id="21507" name="內容版面配置區 1"/>
          <p:cNvSpPr>
            <a:spLocks noGrp="1"/>
          </p:cNvSpPr>
          <p:nvPr>
            <p:ph idx="1"/>
          </p:nvPr>
        </p:nvSpPr>
        <p:spPr>
          <a:xfrm>
            <a:off x="1835150" y="1125538"/>
            <a:ext cx="6697663" cy="4840287"/>
          </a:xfrm>
        </p:spPr>
        <p:txBody>
          <a:bodyPr/>
          <a:lstStyle/>
          <a:p>
            <a:pPr>
              <a:buFont typeface="Arial" charset="0"/>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一</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文獻資料探討：</a:t>
            </a:r>
            <a:r>
              <a:rPr lang="en-US" altLang="zh-TW" smtClean="0">
                <a:latin typeface="標楷體" pitchFamily="65" charset="-120"/>
                <a:ea typeface="標楷體" pitchFamily="65" charset="-120"/>
              </a:rPr>
              <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查閱相關文獻與報導。</a:t>
            </a:r>
            <a:r>
              <a:rPr lang="en-US" altLang="zh-TW" smtClean="0">
                <a:latin typeface="標楷體" pitchFamily="65" charset="-120"/>
                <a:ea typeface="標楷體" pitchFamily="65" charset="-120"/>
              </a:rPr>
              <a:t/>
            </a:r>
            <a:br>
              <a:rPr lang="en-US" altLang="zh-TW" smtClean="0">
                <a:latin typeface="標楷體" pitchFamily="65" charset="-120"/>
                <a:ea typeface="標楷體" pitchFamily="65" charset="-120"/>
              </a:rPr>
            </a:br>
            <a:r>
              <a:rPr lang="en-US" altLang="zh-TW" smtClean="0">
                <a:latin typeface="標楷體" pitchFamily="65" charset="-120"/>
                <a:ea typeface="標楷體" pitchFamily="65" charset="-120"/>
              </a:rPr>
              <a:t>2.</a:t>
            </a:r>
            <a:r>
              <a:rPr lang="zh-TW" altLang="en-US" smtClean="0">
                <a:latin typeface="標楷體" pitchFamily="65" charset="-120"/>
                <a:ea typeface="標楷體" pitchFamily="65" charset="-120"/>
              </a:rPr>
              <a:t>梳理</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洄瀾文訊</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p>
        </p:txBody>
      </p:sp>
      <p:pic>
        <p:nvPicPr>
          <p:cNvPr id="4099" name="Picture 3"/>
          <p:cNvPicPr>
            <a:picLocks noChangeAspect="1" noChangeArrowheads="1"/>
          </p:cNvPicPr>
          <p:nvPr/>
        </p:nvPicPr>
        <p:blipFill>
          <a:blip r:embed="rId5" cstate="print"/>
          <a:srcRect/>
          <a:stretch>
            <a:fillRect/>
          </a:stretch>
        </p:blipFill>
        <p:spPr bwMode="auto">
          <a:xfrm>
            <a:off x="539552" y="2780928"/>
            <a:ext cx="5214942" cy="29150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p:cNvPicPr>
            <a:picLocks noChangeAspect="1" noChangeArrowheads="1"/>
          </p:cNvPicPr>
          <p:nvPr/>
        </p:nvPicPr>
        <p:blipFill>
          <a:blip r:embed="rId6" cstate="print"/>
          <a:srcRect/>
          <a:stretch>
            <a:fillRect/>
          </a:stretch>
        </p:blipFill>
        <p:spPr bwMode="auto">
          <a:xfrm>
            <a:off x="3923928" y="3429000"/>
            <a:ext cx="5000660" cy="28590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23559" name="Picture 7"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23554" name="內容版面配置區 1"/>
          <p:cNvSpPr>
            <a:spLocks noGrp="1"/>
          </p:cNvSpPr>
          <p:nvPr>
            <p:ph idx="1"/>
          </p:nvPr>
        </p:nvSpPr>
        <p:spPr>
          <a:xfrm>
            <a:off x="457200" y="1428750"/>
            <a:ext cx="8229600" cy="4697413"/>
          </a:xfrm>
        </p:spPr>
        <p:txBody>
          <a:bodyPr/>
          <a:lstStyle/>
          <a:p>
            <a:pPr>
              <a:buFont typeface="Arial" charset="0"/>
              <a:buNone/>
            </a:pP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二</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文化局進行問卷調查分析。</a:t>
            </a:r>
            <a:endParaRPr lang="en-US" altLang="zh-TW" smtClean="0">
              <a:latin typeface="標楷體" pitchFamily="65" charset="-120"/>
              <a:ea typeface="標楷體" pitchFamily="65" charset="-120"/>
            </a:endParaRPr>
          </a:p>
        </p:txBody>
      </p:sp>
      <p:sp>
        <p:nvSpPr>
          <p:cNvPr id="23555" name="標題 2"/>
          <p:cNvSpPr>
            <a:spLocks noGrp="1"/>
          </p:cNvSpPr>
          <p:nvPr>
            <p:ph type="title"/>
          </p:nvPr>
        </p:nvSpPr>
        <p:spPr>
          <a:xfrm>
            <a:off x="457200" y="274638"/>
            <a:ext cx="8229600" cy="939800"/>
          </a:xfrm>
        </p:spPr>
        <p:txBody>
          <a:bodyPr/>
          <a:lstStyle/>
          <a:p>
            <a:r>
              <a:rPr lang="zh-TW" altLang="en-US" sz="3600" smtClean="0">
                <a:latin typeface="標楷體" pitchFamily="65" charset="-120"/>
                <a:ea typeface="標楷體" pitchFamily="65" charset="-120"/>
              </a:rPr>
              <a:t>二、研究方法</a:t>
            </a:r>
          </a:p>
        </p:txBody>
      </p:sp>
      <p:pic>
        <p:nvPicPr>
          <p:cNvPr id="3074" name="Picture 2"/>
          <p:cNvPicPr>
            <a:picLocks noChangeAspect="1" noChangeArrowheads="1"/>
          </p:cNvPicPr>
          <p:nvPr/>
        </p:nvPicPr>
        <p:blipFill>
          <a:blip r:embed="rId5" cstate="print"/>
          <a:srcRect/>
          <a:stretch>
            <a:fillRect/>
          </a:stretch>
        </p:blipFill>
        <p:spPr bwMode="auto">
          <a:xfrm>
            <a:off x="241762" y="2708920"/>
            <a:ext cx="4199242" cy="236207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圖片 4"/>
          <p:cNvPicPr>
            <a:picLocks noChangeAspect="1"/>
          </p:cNvPicPr>
          <p:nvPr/>
        </p:nvPicPr>
        <p:blipFill>
          <a:blip r:embed="rId6" cstate="print">
            <a:extLst/>
          </a:blip>
          <a:stretch>
            <a:fillRect/>
          </a:stretch>
        </p:blipFill>
        <p:spPr>
          <a:xfrm>
            <a:off x="4942472" y="3645024"/>
            <a:ext cx="3959766" cy="22273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標題 2"/>
          <p:cNvSpPr>
            <a:spLocks noGrp="1"/>
          </p:cNvSpPr>
          <p:nvPr>
            <p:ph type="title"/>
          </p:nvPr>
        </p:nvSpPr>
        <p:spPr>
          <a:xfrm>
            <a:off x="1547813" y="0"/>
            <a:ext cx="6119812" cy="1143000"/>
          </a:xfrm>
        </p:spPr>
        <p:txBody>
          <a:bodyPr/>
          <a:lstStyle/>
          <a:p>
            <a:r>
              <a:rPr lang="en-US" altLang="zh-TW" sz="3600" smtClean="0">
                <a:latin typeface="標楷體" pitchFamily="65" charset="-120"/>
                <a:ea typeface="標楷體" pitchFamily="65" charset="-120"/>
              </a:rPr>
              <a:t>※</a:t>
            </a:r>
            <a:r>
              <a:rPr lang="zh-TW" altLang="en-US" sz="3600" smtClean="0">
                <a:latin typeface="標楷體" pitchFamily="65" charset="-120"/>
                <a:ea typeface="標楷體" pitchFamily="65" charset="-120"/>
              </a:rPr>
              <a:t>自製問卷</a:t>
            </a:r>
            <a:r>
              <a:rPr lang="en-US" altLang="zh-TW" sz="3600" smtClean="0">
                <a:latin typeface="標楷體" pitchFamily="65" charset="-120"/>
                <a:ea typeface="標楷體" pitchFamily="65" charset="-120"/>
              </a:rPr>
              <a:t>※</a:t>
            </a:r>
            <a:endParaRPr lang="zh-TW" altLang="en-US" sz="3600" smtClean="0">
              <a:latin typeface="標楷體" pitchFamily="65" charset="-120"/>
              <a:ea typeface="標楷體" pitchFamily="65" charset="-120"/>
            </a:endParaRPr>
          </a:p>
        </p:txBody>
      </p:sp>
      <p:pic>
        <p:nvPicPr>
          <p:cNvPr id="25602" name="Picture 11"/>
          <p:cNvPicPr>
            <a:picLocks noChangeAspect="1" noChangeArrowheads="1"/>
          </p:cNvPicPr>
          <p:nvPr/>
        </p:nvPicPr>
        <p:blipFill>
          <a:blip r:embed="rId3" cstate="print"/>
          <a:srcRect/>
          <a:stretch>
            <a:fillRect/>
          </a:stretch>
        </p:blipFill>
        <p:spPr bwMode="auto">
          <a:xfrm>
            <a:off x="755650" y="817563"/>
            <a:ext cx="7632700" cy="5745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noChangeArrowheads="1"/>
          </p:cNvPicPr>
          <p:nvPr/>
        </p:nvPicPr>
        <p:blipFill>
          <a:blip r:embed="rId2" cstate="print"/>
          <a:srcRect/>
          <a:stretch>
            <a:fillRect/>
          </a:stretch>
        </p:blipFill>
        <p:spPr bwMode="auto">
          <a:xfrm>
            <a:off x="611188" y="549275"/>
            <a:ext cx="7921625" cy="568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28678" name="Picture 6"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28674" name="標題 2"/>
          <p:cNvSpPr>
            <a:spLocks noGrp="1"/>
          </p:cNvSpPr>
          <p:nvPr>
            <p:ph type="title"/>
          </p:nvPr>
        </p:nvSpPr>
        <p:spPr>
          <a:xfrm>
            <a:off x="457200" y="274638"/>
            <a:ext cx="8229600" cy="939800"/>
          </a:xfrm>
        </p:spPr>
        <p:txBody>
          <a:bodyPr/>
          <a:lstStyle/>
          <a:p>
            <a:r>
              <a:rPr lang="zh-TW" altLang="en-US" sz="3600" smtClean="0">
                <a:latin typeface="標楷體" pitchFamily="65" charset="-120"/>
                <a:ea typeface="標楷體" pitchFamily="65" charset="-120"/>
              </a:rPr>
              <a:t>二、研究方法</a:t>
            </a:r>
          </a:p>
        </p:txBody>
      </p:sp>
      <p:sp>
        <p:nvSpPr>
          <p:cNvPr id="28675" name="內容版面配置區 1"/>
          <p:cNvSpPr>
            <a:spLocks noGrp="1"/>
          </p:cNvSpPr>
          <p:nvPr>
            <p:ph idx="1"/>
          </p:nvPr>
        </p:nvSpPr>
        <p:spPr>
          <a:xfrm>
            <a:off x="457200" y="1428750"/>
            <a:ext cx="8229600" cy="4697413"/>
          </a:xfrm>
        </p:spPr>
        <p:txBody>
          <a:bodyPr/>
          <a:lstStyle/>
          <a:p>
            <a:pPr>
              <a:buFont typeface="Arial" charset="0"/>
              <a:buNone/>
            </a:pP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三</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訪問局長秘書</a:t>
            </a:r>
            <a:r>
              <a:rPr lang="zh-TW" altLang="en-US" u="sng" smtClean="0">
                <a:latin typeface="標楷體" pitchFamily="65" charset="-120"/>
                <a:ea typeface="標楷體" pitchFamily="65" charset="-120"/>
              </a:rPr>
              <a:t>曾芳榮</a:t>
            </a:r>
            <a:r>
              <a:rPr lang="zh-TW" altLang="en-US" smtClean="0">
                <a:latin typeface="標楷體" pitchFamily="65" charset="-120"/>
                <a:ea typeface="標楷體" pitchFamily="65" charset="-120"/>
              </a:rPr>
              <a:t>女士。</a:t>
            </a:r>
          </a:p>
        </p:txBody>
      </p:sp>
      <p:pic>
        <p:nvPicPr>
          <p:cNvPr id="2050" name="Picture 2"/>
          <p:cNvPicPr>
            <a:picLocks noChangeAspect="1" noChangeArrowheads="1"/>
          </p:cNvPicPr>
          <p:nvPr/>
        </p:nvPicPr>
        <p:blipFill>
          <a:blip r:embed="rId5" cstate="print"/>
          <a:srcRect/>
          <a:stretch>
            <a:fillRect/>
          </a:stretch>
        </p:blipFill>
        <p:spPr bwMode="auto">
          <a:xfrm>
            <a:off x="1357290" y="2214554"/>
            <a:ext cx="6500858" cy="3656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user\Desktop\1.jpg"/>
          <p:cNvPicPr>
            <a:picLocks noChangeAspect="1" noChangeArrowheads="1"/>
          </p:cNvPicPr>
          <p:nvPr/>
        </p:nvPicPr>
        <p:blipFill>
          <a:blip r:embed="rId3" cstate="print"/>
          <a:srcRect/>
          <a:stretch>
            <a:fillRect/>
          </a:stretch>
        </p:blipFill>
        <p:spPr bwMode="auto">
          <a:xfrm>
            <a:off x="-23813" y="0"/>
            <a:ext cx="9167813" cy="6840538"/>
          </a:xfrm>
          <a:prstGeom prst="rect">
            <a:avLst/>
          </a:prstGeom>
          <a:noFill/>
          <a:ln w="9525">
            <a:noFill/>
            <a:miter lim="800000"/>
            <a:headEnd/>
            <a:tailEnd/>
          </a:ln>
        </p:spPr>
      </p:pic>
      <p:pic>
        <p:nvPicPr>
          <p:cNvPr id="30726" name="Picture 6" descr="「ppt雪花背景」的圖片搜尋結果"/>
          <p:cNvPicPr>
            <a:picLocks noChangeAspect="1" noChangeArrowheads="1"/>
          </p:cNvPicPr>
          <p:nvPr/>
        </p:nvPicPr>
        <p:blipFill>
          <a:blip r:embed="rId4" cstate="print"/>
          <a:srcRect/>
          <a:stretch>
            <a:fillRect/>
          </a:stretch>
        </p:blipFill>
        <p:spPr bwMode="auto">
          <a:xfrm>
            <a:off x="0" y="-15875"/>
            <a:ext cx="9144000" cy="6850063"/>
          </a:xfrm>
          <a:prstGeom prst="rect">
            <a:avLst/>
          </a:prstGeom>
          <a:noFill/>
        </p:spPr>
      </p:pic>
      <p:sp>
        <p:nvSpPr>
          <p:cNvPr id="30722" name="標題 2"/>
          <p:cNvSpPr>
            <a:spLocks noGrp="1"/>
          </p:cNvSpPr>
          <p:nvPr>
            <p:ph type="title"/>
          </p:nvPr>
        </p:nvSpPr>
        <p:spPr>
          <a:xfrm>
            <a:off x="457200" y="274638"/>
            <a:ext cx="8229600" cy="939800"/>
          </a:xfrm>
        </p:spPr>
        <p:txBody>
          <a:bodyPr/>
          <a:lstStyle/>
          <a:p>
            <a:r>
              <a:rPr lang="zh-TW" altLang="en-US" sz="3600" smtClean="0">
                <a:latin typeface="標楷體" pitchFamily="65" charset="-120"/>
                <a:ea typeface="標楷體" pitchFamily="65" charset="-120"/>
              </a:rPr>
              <a:t>二、研究方法</a:t>
            </a:r>
          </a:p>
        </p:txBody>
      </p:sp>
      <p:sp>
        <p:nvSpPr>
          <p:cNvPr id="30723" name="內容版面配置區 1"/>
          <p:cNvSpPr>
            <a:spLocks noGrp="1"/>
          </p:cNvSpPr>
          <p:nvPr>
            <p:ph idx="1"/>
          </p:nvPr>
        </p:nvSpPr>
        <p:spPr>
          <a:xfrm>
            <a:off x="457200" y="1428750"/>
            <a:ext cx="8229600" cy="4697413"/>
          </a:xfrm>
        </p:spPr>
        <p:txBody>
          <a:bodyPr/>
          <a:lstStyle/>
          <a:p>
            <a:pPr>
              <a:buFont typeface="Arial" charset="0"/>
              <a:buNone/>
            </a:pPr>
            <a:r>
              <a:rPr lang="zh-TW" altLang="en-US" smtClean="0">
                <a:latin typeface="標楷體" pitchFamily="65" charset="-120"/>
                <a:ea typeface="標楷體" pitchFamily="65" charset="-120"/>
              </a:rPr>
              <a:t>       </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四</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在臉書成立討論群組。</a:t>
            </a:r>
            <a:endParaRPr lang="en-US" altLang="zh-TW" smtClean="0">
              <a:latin typeface="標楷體" pitchFamily="65" charset="-120"/>
              <a:ea typeface="標楷體" pitchFamily="65" charset="-120"/>
            </a:endParaRPr>
          </a:p>
          <a:p>
            <a:endParaRPr lang="en-US" altLang="zh-TW" smtClean="0"/>
          </a:p>
        </p:txBody>
      </p:sp>
      <p:pic>
        <p:nvPicPr>
          <p:cNvPr id="30724" name="Picture 5"/>
          <p:cNvPicPr>
            <a:picLocks noChangeAspect="1" noChangeArrowheads="1"/>
          </p:cNvPicPr>
          <p:nvPr/>
        </p:nvPicPr>
        <p:blipFill>
          <a:blip r:embed="rId5" cstate="print"/>
          <a:srcRect/>
          <a:stretch>
            <a:fillRect/>
          </a:stretch>
        </p:blipFill>
        <p:spPr bwMode="auto">
          <a:xfrm>
            <a:off x="1128713" y="2708275"/>
            <a:ext cx="7391400" cy="243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1276</TotalTime>
  <Words>1822</Words>
  <Application>Microsoft Office PowerPoint</Application>
  <PresentationFormat>如螢幕大小 (4:3)</PresentationFormat>
  <Paragraphs>251</Paragraphs>
  <Slides>26</Slides>
  <Notes>21</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Office 佈景主題</vt:lpstr>
      <vt:lpstr>洄瀾文化局藝文表演大追擊</vt:lpstr>
      <vt:lpstr>一、研究動機與目的</vt:lpstr>
      <vt:lpstr>一、研究動機與目的</vt:lpstr>
      <vt:lpstr>二、研究方法</vt:lpstr>
      <vt:lpstr>二、研究方法</vt:lpstr>
      <vt:lpstr>※自製問卷※</vt:lpstr>
      <vt:lpstr>投影片 7</vt:lpstr>
      <vt:lpstr>二、研究方法</vt:lpstr>
      <vt:lpstr>二、研究方法</vt:lpstr>
      <vt:lpstr>一、 藝文活動分析 </vt:lpstr>
      <vt:lpstr>(二)民國 98~105 年 8 月文化局表演活動統計分析</vt:lpstr>
      <vt:lpstr>投影片 12</vt:lpstr>
      <vt:lpstr>▼表一：民 98～105 年 8 月花蓮縣文化局表演藝術類活動統計</vt:lpstr>
      <vt:lpstr>(三)、問卷統計與分析</vt:lpstr>
      <vt:lpstr>投影片 15</vt:lpstr>
      <vt:lpstr> 二.花蓮表演藝術活動之困境</vt:lpstr>
      <vt:lpstr>投影片 17</vt:lpstr>
      <vt:lpstr>(三)觀眾社會經濟能力影響觀賞意願 </vt:lpstr>
      <vt:lpstr>三、培養藝術欣賞能力是教育的長遠計畫</vt:lpstr>
      <vt:lpstr>三、培養藝術欣賞能力是教育的長遠計畫</vt:lpstr>
      <vt:lpstr>三、培養藝術欣賞能力是教育的長遠計畫</vt:lpstr>
      <vt:lpstr>肆、結論與建議</vt:lpstr>
      <vt:lpstr>肆、結論與建議</vt:lpstr>
      <vt:lpstr>投影片 24</vt:lpstr>
      <vt:lpstr>投影片 25</vt:lpstr>
      <vt:lpstr>※雲門2012秋季公演《九歌》在各地的演出票價  台北 400/600/900/1200/1600/2000/2400 桃園台中台南嘉義高雄               300/600/900/1200/1500/1800 花蓮苗栗 300/600/900/1200  林懷民接受天下雜誌訪談提及：40週年巡迴到東部演出就有「開銷增加、票價壓低」的考量。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洄瀾文化局藝文表演大追擊</dc:title>
  <dc:creator>user</dc:creator>
  <cp:lastModifiedBy>uz</cp:lastModifiedBy>
  <cp:revision>134</cp:revision>
  <dcterms:created xsi:type="dcterms:W3CDTF">2016-10-19T06:41:17Z</dcterms:created>
  <dcterms:modified xsi:type="dcterms:W3CDTF">2016-11-03T01:22:26Z</dcterms:modified>
</cp:coreProperties>
</file>